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0" r:id="rId2"/>
    <p:sldMasterId id="2147483676" r:id="rId3"/>
  </p:sldMasterIdLst>
  <p:notesMasterIdLst>
    <p:notesMasterId r:id="rId26"/>
  </p:notesMasterIdLst>
  <p:handoutMasterIdLst>
    <p:handoutMasterId r:id="rId27"/>
  </p:handoutMasterIdLst>
  <p:sldIdLst>
    <p:sldId id="668" r:id="rId4"/>
    <p:sldId id="945" r:id="rId5"/>
    <p:sldId id="703" r:id="rId6"/>
    <p:sldId id="705" r:id="rId7"/>
    <p:sldId id="740" r:id="rId8"/>
    <p:sldId id="991" r:id="rId9"/>
    <p:sldId id="928" r:id="rId10"/>
    <p:sldId id="929" r:id="rId11"/>
    <p:sldId id="930" r:id="rId12"/>
    <p:sldId id="937" r:id="rId13"/>
    <p:sldId id="938" r:id="rId14"/>
    <p:sldId id="939" r:id="rId15"/>
    <p:sldId id="940" r:id="rId16"/>
    <p:sldId id="942" r:id="rId17"/>
    <p:sldId id="943" r:id="rId18"/>
    <p:sldId id="944" r:id="rId19"/>
    <p:sldId id="925" r:id="rId20"/>
    <p:sldId id="927" r:id="rId21"/>
    <p:sldId id="931" r:id="rId22"/>
    <p:sldId id="932" r:id="rId23"/>
    <p:sldId id="933" r:id="rId24"/>
    <p:sldId id="934" r:id="rId25"/>
  </p:sldIdLst>
  <p:sldSz cx="9144000" cy="6858000" type="screen4x3"/>
  <p:notesSz cx="7019925" cy="9305925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E Stevenson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9900"/>
    <a:srgbClr val="FFFF00"/>
    <a:srgbClr val="0066FF"/>
    <a:srgbClr val="3333CC"/>
    <a:srgbClr val="CCFFFF"/>
    <a:srgbClr val="00CC66"/>
    <a:srgbClr val="FFCC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2047" autoAdjust="0"/>
  </p:normalViewPr>
  <p:slideViewPr>
    <p:cSldViewPr>
      <p:cViewPr varScale="1">
        <p:scale>
          <a:sx n="62" d="100"/>
          <a:sy n="62" d="100"/>
        </p:scale>
        <p:origin x="106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38BE6DA8-F9AA-4E16-BD0A-11E55F01C1C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12FCAADB-FCA2-47DA-8540-E1D3EF1C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38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333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993" y="4420315"/>
            <a:ext cx="5615940" cy="418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333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469AE50-A58A-4637-90F6-E825CB6E16D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0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F376A2-1078-4B62-BA99-BB9B4363140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78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54550" cy="3490912"/>
          </a:xfrm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132" tIns="46066" rIns="92132" bIns="46066"/>
          <a:lstStyle/>
          <a:p>
            <a:endParaRPr lang="en-US" smtClean="0"/>
          </a:p>
        </p:txBody>
      </p:sp>
      <p:sp>
        <p:nvSpPr>
          <p:cNvPr id="103427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2" tIns="46066" rIns="92132" bIns="46066" anchor="b"/>
          <a:lstStyle/>
          <a:p>
            <a:pPr algn="r" defTabSz="920884"/>
            <a:fld id="{2766B76F-2E9C-4447-9067-3908F79B5F6F}" type="slidenum">
              <a:rPr lang="en-CA" sz="1200"/>
              <a:pPr algn="r" defTabSz="920884"/>
              <a:t>10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264867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54550" cy="3490912"/>
          </a:xfrm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132" tIns="46066" rIns="92132" bIns="46066"/>
          <a:lstStyle/>
          <a:p>
            <a:endParaRPr lang="en-US" smtClean="0"/>
          </a:p>
        </p:txBody>
      </p:sp>
      <p:sp>
        <p:nvSpPr>
          <p:cNvPr id="103427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2" tIns="46066" rIns="92132" bIns="46066" anchor="b"/>
          <a:lstStyle/>
          <a:p>
            <a:pPr algn="r" defTabSz="920884"/>
            <a:fld id="{2766B76F-2E9C-4447-9067-3908F79B5F6F}" type="slidenum">
              <a:rPr lang="en-CA" sz="1200"/>
              <a:pPr algn="r" defTabSz="920884"/>
              <a:t>11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377852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54550" cy="3490912"/>
          </a:xfrm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132" tIns="46066" rIns="92132" bIns="46066"/>
          <a:lstStyle/>
          <a:p>
            <a:endParaRPr lang="en-US" smtClean="0"/>
          </a:p>
        </p:txBody>
      </p:sp>
      <p:sp>
        <p:nvSpPr>
          <p:cNvPr id="103427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2" tIns="46066" rIns="92132" bIns="46066" anchor="b"/>
          <a:lstStyle/>
          <a:p>
            <a:pPr algn="r" defTabSz="920884"/>
            <a:fld id="{2766B76F-2E9C-4447-9067-3908F79B5F6F}" type="slidenum">
              <a:rPr lang="en-CA" sz="1200"/>
              <a:pPr algn="r" defTabSz="920884"/>
              <a:t>12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399658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3449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54550" cy="3490912"/>
          </a:xfrm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132" tIns="46066" rIns="92132" bIns="46066"/>
          <a:lstStyle/>
          <a:p>
            <a:endParaRPr lang="en-US" smtClean="0"/>
          </a:p>
        </p:txBody>
      </p:sp>
      <p:sp>
        <p:nvSpPr>
          <p:cNvPr id="103427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2" tIns="46066" rIns="92132" bIns="46066" anchor="b"/>
          <a:lstStyle/>
          <a:p>
            <a:pPr algn="r" defTabSz="920884"/>
            <a:fld id="{2766B76F-2E9C-4447-9067-3908F79B5F6F}" type="slidenum">
              <a:rPr lang="en-CA" sz="1200"/>
              <a:pPr algn="r" defTabSz="920884"/>
              <a:t>14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2519233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54550" cy="3490912"/>
          </a:xfrm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132" tIns="46066" rIns="92132" bIns="46066"/>
          <a:lstStyle/>
          <a:p>
            <a:endParaRPr lang="en-US" smtClean="0"/>
          </a:p>
        </p:txBody>
      </p:sp>
      <p:sp>
        <p:nvSpPr>
          <p:cNvPr id="103427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2" tIns="46066" rIns="92132" bIns="46066" anchor="b"/>
          <a:lstStyle/>
          <a:p>
            <a:pPr algn="r" defTabSz="920884"/>
            <a:fld id="{2766B76F-2E9C-4447-9067-3908F79B5F6F}" type="slidenum">
              <a:rPr lang="en-CA" sz="1200"/>
              <a:pPr algn="r" defTabSz="920884"/>
              <a:t>15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53436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54550" cy="3490912"/>
          </a:xfrm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132" tIns="46066" rIns="92132" bIns="46066"/>
          <a:lstStyle/>
          <a:p>
            <a:endParaRPr lang="en-US" smtClean="0"/>
          </a:p>
        </p:txBody>
      </p:sp>
      <p:sp>
        <p:nvSpPr>
          <p:cNvPr id="103427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2" tIns="46066" rIns="92132" bIns="46066" anchor="b"/>
          <a:lstStyle/>
          <a:p>
            <a:pPr algn="r" defTabSz="920884"/>
            <a:fld id="{2766B76F-2E9C-4447-9067-3908F79B5F6F}" type="slidenum">
              <a:rPr lang="en-CA" sz="1200"/>
              <a:pPr algn="r" defTabSz="920884"/>
              <a:t>16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374924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54550" cy="3490912"/>
          </a:xfrm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132" tIns="46066" rIns="92132" bIns="46066"/>
          <a:lstStyle/>
          <a:p>
            <a:endParaRPr lang="en-US" smtClean="0"/>
          </a:p>
        </p:txBody>
      </p:sp>
      <p:sp>
        <p:nvSpPr>
          <p:cNvPr id="103427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2" tIns="46066" rIns="92132" bIns="46066" anchor="b"/>
          <a:lstStyle/>
          <a:p>
            <a:pPr algn="r" defTabSz="920884"/>
            <a:fld id="{2766B76F-2E9C-4447-9067-3908F79B5F6F}" type="slidenum">
              <a:rPr lang="en-CA" sz="1200"/>
              <a:pPr algn="r" defTabSz="920884"/>
              <a:t>17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404970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522" tIns="45761" rIns="91522" bIns="45761"/>
          <a:lstStyle/>
          <a:p>
            <a:endParaRPr lang="en-US" dirty="0" smtClean="0"/>
          </a:p>
        </p:txBody>
      </p:sp>
      <p:sp>
        <p:nvSpPr>
          <p:cNvPr id="136195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22" tIns="45761" rIns="91522" bIns="45761" anchor="b"/>
          <a:lstStyle/>
          <a:p>
            <a:pPr algn="r" defTabSz="914467"/>
            <a:fld id="{04885381-EA95-46CD-88E6-47D8519DFD95}" type="slidenum">
              <a:rPr lang="en-CA" sz="1200"/>
              <a:pPr algn="r" defTabSz="914467"/>
              <a:t>18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2468537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54550" cy="3490912"/>
          </a:xfrm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132" tIns="46066" rIns="92132" bIns="46066"/>
          <a:lstStyle/>
          <a:p>
            <a:endParaRPr lang="en-US" smtClean="0"/>
          </a:p>
        </p:txBody>
      </p:sp>
      <p:sp>
        <p:nvSpPr>
          <p:cNvPr id="107523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2" tIns="46066" rIns="92132" bIns="46066" anchor="b"/>
          <a:lstStyle/>
          <a:p>
            <a:pPr algn="r" defTabSz="920884"/>
            <a:fld id="{E2F8C8D1-C07B-486C-A4C6-C3D38AD33BF8}" type="slidenum">
              <a:rPr lang="en-CA" sz="1200"/>
              <a:pPr algn="r" defTabSz="920884"/>
              <a:t>19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714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9AE50-A58A-4637-90F6-E825CB6E16DD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045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522" tIns="45761" rIns="91522" bIns="45761"/>
          <a:lstStyle/>
          <a:p>
            <a:endParaRPr lang="en-US" smtClean="0"/>
          </a:p>
        </p:txBody>
      </p:sp>
      <p:sp>
        <p:nvSpPr>
          <p:cNvPr id="111619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22" tIns="45761" rIns="91522" bIns="45761" anchor="b"/>
          <a:lstStyle/>
          <a:p>
            <a:pPr algn="r" defTabSz="914467"/>
            <a:fld id="{8DD6EBB8-8148-4060-A37F-A2028607D6CC}" type="slidenum">
              <a:rPr lang="en-CA" sz="1200"/>
              <a:pPr algn="r" defTabSz="914467"/>
              <a:t>20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4192030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522" tIns="45761" rIns="91522" bIns="45761"/>
          <a:lstStyle/>
          <a:p>
            <a:endParaRPr lang="en-US" smtClean="0"/>
          </a:p>
        </p:txBody>
      </p:sp>
      <p:sp>
        <p:nvSpPr>
          <p:cNvPr id="113667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22" tIns="45761" rIns="91522" bIns="45761" anchor="b"/>
          <a:lstStyle/>
          <a:p>
            <a:pPr algn="r" defTabSz="914467"/>
            <a:fld id="{6228B858-26F4-45C4-A783-EF135284EEAD}" type="slidenum">
              <a:rPr lang="en-CA" sz="1200"/>
              <a:pPr algn="r" defTabSz="914467"/>
              <a:t>21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428483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13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38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391" tIns="46196" rIns="92391" bIns="46196"/>
          <a:lstStyle/>
          <a:p>
            <a:endParaRPr lang="en-US" smtClean="0"/>
          </a:p>
        </p:txBody>
      </p:sp>
      <p:sp>
        <p:nvSpPr>
          <p:cNvPr id="93187" name="Slide Number Placeholder 3"/>
          <p:cNvSpPr txBox="1">
            <a:spLocks noGrp="1"/>
          </p:cNvSpPr>
          <p:nvPr/>
        </p:nvSpPr>
        <p:spPr bwMode="auto">
          <a:xfrm>
            <a:off x="3976333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91" tIns="46196" rIns="92391" bIns="46196" anchor="b"/>
          <a:lstStyle/>
          <a:p>
            <a:pPr algn="r" defTabSz="923153"/>
            <a:fld id="{816C8707-6189-4FEC-A1F9-D1C7F7C78BC4}" type="slidenum">
              <a:rPr lang="en-CA" sz="1200"/>
              <a:pPr algn="r" defTabSz="923153"/>
              <a:t>4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216853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522" tIns="45761" rIns="91522" bIns="45761"/>
          <a:lstStyle/>
          <a:p>
            <a:endParaRPr lang="en-US" smtClean="0"/>
          </a:p>
        </p:txBody>
      </p:sp>
      <p:sp>
        <p:nvSpPr>
          <p:cNvPr id="101379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22" tIns="45761" rIns="91522" bIns="45761" anchor="b"/>
          <a:lstStyle/>
          <a:p>
            <a:pPr algn="r" defTabSz="914467"/>
            <a:fld id="{C11B5187-6269-485D-8ED7-E811ACEB85C2}" type="slidenum">
              <a:rPr lang="en-CA" sz="1200"/>
              <a:pPr algn="r" defTabSz="914467"/>
              <a:t>5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06027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166" tIns="45583" rIns="91166" bIns="45583"/>
          <a:lstStyle/>
          <a:p>
            <a:endParaRPr lang="en-US" smtClean="0"/>
          </a:p>
        </p:txBody>
      </p:sp>
      <p:sp>
        <p:nvSpPr>
          <p:cNvPr id="10957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66" tIns="45583" rIns="91166" bIns="45583" anchor="b"/>
          <a:lstStyle/>
          <a:p>
            <a:pPr algn="r" defTabSz="911225"/>
            <a:fld id="{101AD429-66C5-46F3-B1B7-B5684A1B78C5}" type="slidenum">
              <a:rPr lang="en-CA" sz="1200"/>
              <a:pPr algn="r" defTabSz="911225"/>
              <a:t>6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9087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54550" cy="3490912"/>
          </a:xfrm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132" tIns="46066" rIns="92132" bIns="46066"/>
          <a:lstStyle/>
          <a:p>
            <a:endParaRPr lang="en-US" smtClean="0"/>
          </a:p>
        </p:txBody>
      </p:sp>
      <p:sp>
        <p:nvSpPr>
          <p:cNvPr id="103427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2" tIns="46066" rIns="92132" bIns="46066" anchor="b"/>
          <a:lstStyle/>
          <a:p>
            <a:pPr algn="r" defTabSz="920884"/>
            <a:fld id="{2766B76F-2E9C-4447-9067-3908F79B5F6F}" type="slidenum">
              <a:rPr lang="en-CA" sz="1200"/>
              <a:pPr algn="r" defTabSz="920884"/>
              <a:t>7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3007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176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54550" cy="3490912"/>
          </a:xfrm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2132" tIns="46066" rIns="92132" bIns="46066"/>
          <a:lstStyle/>
          <a:p>
            <a:endParaRPr lang="en-US" smtClean="0"/>
          </a:p>
        </p:txBody>
      </p:sp>
      <p:sp>
        <p:nvSpPr>
          <p:cNvPr id="107523" name="Slide Number Placeholder 3"/>
          <p:cNvSpPr txBox="1">
            <a:spLocks noGrp="1"/>
          </p:cNvSpPr>
          <p:nvPr/>
        </p:nvSpPr>
        <p:spPr bwMode="auto">
          <a:xfrm>
            <a:off x="3976334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2" tIns="46066" rIns="92132" bIns="46066" anchor="b"/>
          <a:lstStyle/>
          <a:p>
            <a:pPr algn="r" defTabSz="920884"/>
            <a:fld id="{E2F8C8D1-C07B-486C-A4C6-C3D38AD33BF8}" type="slidenum">
              <a:rPr lang="en-CA" sz="1200"/>
              <a:pPr algn="r" defTabSz="920884"/>
              <a:t>9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390499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42900" y="4248150"/>
            <a:ext cx="8462963" cy="6365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8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325" y="4386263"/>
            <a:ext cx="14081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6289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50069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69265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F17E-77BF-4D70-9A92-CBFD8ED452E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486025" y="6078538"/>
            <a:ext cx="4152900" cy="2508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9DC24-09D9-4E84-AAEE-D1BDE8BFE6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35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143000"/>
            <a:ext cx="3733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3733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023CF-8D31-41D2-B83E-1E976F0AC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9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40968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8264A-3939-4EBC-B8E3-8AF48681069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A3DC3-F575-4F34-81D3-9D0A869A6B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73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F17E-77BF-4D70-9A92-CBFD8ED452E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31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A3DC3-F575-4F34-81D3-9D0A869A6B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38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DEBB6-2E2D-482B-9F8D-418B7E1DC75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412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A3DC3-F575-4F34-81D3-9D0A869A6B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166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9DC24-09D9-4E84-AAEE-D1BDE8BFE61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4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ti_stk_2c_pos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2463031"/>
            <a:ext cx="8458200" cy="1470025"/>
          </a:xfrm>
        </p:spPr>
        <p:txBody>
          <a:bodyPr/>
          <a:lstStyle>
            <a:lvl1pPr algn="ctr">
              <a:lnSpc>
                <a:spcPct val="100000"/>
              </a:lnSpc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DAB73-76A1-47D0-B9ED-FA8B2326868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A3DC3-F575-4F34-81D3-9D0A869A6B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429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A3DC3-F575-4F34-81D3-9D0A869A6B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573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A3DC3-F575-4F34-81D3-9D0A869A6B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723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A3DC3-F575-4F34-81D3-9D0A869A6B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415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A3DC3-F575-4F34-81D3-9D0A869A6B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27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69265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F17E-77BF-4D70-9A92-CBFD8ED452E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rci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692650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F17E-77BF-4D70-9A92-CBFD8ED452E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0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b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692650"/>
          </a:xfrm>
        </p:spPr>
        <p:txBody>
          <a:bodyPr/>
          <a:lstStyle>
            <a:lvl1pPr marL="457200" indent="-457200">
              <a:buFont typeface="+mj-lt"/>
              <a:buAutoNum type="arabicPeriod"/>
              <a:defRPr b="0"/>
            </a:lvl1pPr>
            <a:lvl2pPr marL="682625" indent="-219075">
              <a:defRPr/>
            </a:lvl2pPr>
            <a:lvl3pPr marL="914400" indent="-225425">
              <a:defRPr/>
            </a:lvl3pPr>
            <a:lvl4pPr marL="1146175" indent="-231775">
              <a:defRPr/>
            </a:lvl4pPr>
            <a:lvl5pPr marL="1377950" indent="-23177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F17E-77BF-4D70-9A92-CBFD8ED452E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09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DEBB6-2E2D-482B-9F8D-418B7E1DC75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9DC24-09D9-4E84-AAEE-D1BDE8BFE6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36EC3-BB8B-42D1-B807-03EE157ADD7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42900" y="4248150"/>
            <a:ext cx="8462963" cy="6365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8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325" y="4386263"/>
            <a:ext cx="14081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6289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50069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638925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74913" y="6638925"/>
            <a:ext cx="4164012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638925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39327-9D4C-4740-91D5-CA9F932361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9A4A3DC3-F575-4F34-81D3-9D0A869A6BD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7" descr="ti_stk_2c_pos_rgb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 rot="5400000">
            <a:off x="8131969" y="5863432"/>
            <a:ext cx="17732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CCS APPS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2" r:id="rId2"/>
    <p:sldLayoutId id="2147483656" r:id="rId3"/>
    <p:sldLayoutId id="2147483668" r:id="rId4"/>
    <p:sldLayoutId id="2147483669" r:id="rId5"/>
    <p:sldLayoutId id="2147483658" r:id="rId6"/>
    <p:sldLayoutId id="2147483663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9200" y="6038850"/>
            <a:ext cx="414496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A4A3DC3-F575-4F34-81D3-9D0A869A6B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2" name="Picture 8" descr="ti_stk_2c_pos_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5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E9C7-039B-40C4-BCDB-77ED68F48827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4A3DC3-F575-4F34-81D3-9D0A869A6B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7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How_Do_Breakpoints_Work#Hardware_vs._Software_Breakpoi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3"/>
          <p:cNvSpPr>
            <a:spLocks noGrp="1"/>
          </p:cNvSpPr>
          <p:nvPr>
            <p:ph type="ctrTitle"/>
          </p:nvPr>
        </p:nvSpPr>
        <p:spPr>
          <a:xfrm>
            <a:off x="324416" y="548680"/>
            <a:ext cx="6019800" cy="196569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</a:t>
            </a:r>
            <a:r>
              <a:rPr lang="en-US" sz="4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for MSP432</a:t>
            </a:r>
            <a:br>
              <a:rPr lang="en-US" sz="4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baseline="30000" dirty="0" smtClean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Subtitle 3"/>
          <p:cNvSpPr>
            <a:spLocks noGrp="1"/>
          </p:cNvSpPr>
          <p:nvPr>
            <p:ph type="subTitle" idx="1"/>
          </p:nvPr>
        </p:nvSpPr>
        <p:spPr>
          <a:xfrm>
            <a:off x="784464" y="4365104"/>
            <a:ext cx="6858000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Excised and modified from the Lab Handbook portion of a TI workshop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628800"/>
            <a:ext cx="2172759" cy="22763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3556503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91" y="118266"/>
            <a:ext cx="7886700" cy="4820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LED Blink Rate</a:t>
            </a:r>
            <a:endParaRPr 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235990" y="895515"/>
            <a:ext cx="8701089" cy="5364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blink rate of the LED can be modified by changing the delay value in the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76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msp432p401_1.c</a:t>
            </a:r>
          </a:p>
          <a:p>
            <a:pPr marL="347662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From: 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 = </a:t>
            </a:r>
            <a:r>
              <a:rPr lang="nn-NO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20000</a:t>
            </a:r>
            <a:r>
              <a:rPr lang="nn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 &gt; 0; i--);        </a:t>
            </a:r>
            <a:r>
              <a:rPr lang="nn-NO"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nn-NO" sz="20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</a:p>
          <a:p>
            <a:pPr marL="347662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To:     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 = </a:t>
            </a:r>
            <a:r>
              <a:rPr lang="nn-NO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nn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 &gt; 0; i--);        </a:t>
            </a:r>
            <a:r>
              <a:rPr lang="nn-NO"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Delay</a:t>
            </a:r>
          </a:p>
          <a:p>
            <a:pPr marL="342900" indent="-342900">
              <a:buNone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None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None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msp432p401_1.c </a:t>
            </a:r>
            <a:r>
              <a:rPr lang="en-US" sz="20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-&gt; Save</a:t>
            </a:r>
            <a:r>
              <a:rPr lang="en-US" sz="20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view, disable the breakpoint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by unchecking the checkboxes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lick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marL="347662" lvl="1" indent="0" algn="ctr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terminate the debug session and switch to the </a:t>
            </a:r>
            <a:r>
              <a:rPr lang="en-US" sz="20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Edit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endParaRPr lang="en-US" sz="2000" b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 descr="st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260576"/>
            <a:ext cx="200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C:\Apps\CCSTraining\WORKSHOP\MSP432\ss_lab\msp432_lab07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522672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Apps\CCSTraining\WORKSHOP\MSP432\ss_lab\msp432_lab07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03" y="4149080"/>
            <a:ext cx="5398425" cy="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35128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0322690\Documents\Training\CCSv6\Stellaris workshop\screenshots\perspecti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42" y="1838651"/>
            <a:ext cx="200183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91" y="451838"/>
            <a:ext cx="7886700" cy="3275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CA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Rebuild, Reload and Run the </a:t>
            </a:r>
            <a:r>
              <a:rPr lang="en-CA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892480" cy="4825777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 are in the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Edit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sp432p401_1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active (in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 startAt="5"/>
              <a:defRPr/>
            </a:pPr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5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button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ebuild the project and reload the code</a:t>
            </a:r>
          </a:p>
          <a:p>
            <a:pPr marL="342900" indent="-342900">
              <a:buFont typeface="+mj-lt"/>
              <a:buAutoNum type="arabicPeriod" startAt="5"/>
              <a:defRPr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</a:t>
            </a:r>
            <a:r>
              <a: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    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the program</a:t>
            </a:r>
          </a:p>
          <a:p>
            <a:pPr marL="690562" lvl="1" indent="-342900">
              <a:buFont typeface="Wingdings" panose="05000000000000000000" pitchFamily="2" charset="2"/>
              <a:buChar char="§"/>
            </a:pPr>
            <a:r>
              <a:rPr lang="en-CA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LED on the Launchpad should now be blinking at a </a:t>
            </a:r>
            <a:r>
              <a:rPr lang="en-CA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rate </a:t>
            </a:r>
            <a:r>
              <a:rPr lang="en-CA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CA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CA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loops </a:t>
            </a:r>
            <a:r>
              <a:rPr lang="en-CA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decreased between </a:t>
            </a:r>
            <a:r>
              <a:rPr lang="en-CA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toggles</a:t>
            </a:r>
          </a:p>
          <a:p>
            <a:pPr marL="690562" lvl="1" indent="-342900">
              <a:buFont typeface="Wingdings" panose="05000000000000000000" pitchFamily="2" charset="2"/>
              <a:buChar char="§"/>
            </a:pPr>
            <a:r>
              <a:rPr lang="en-CA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not blinking, remember to </a:t>
            </a:r>
            <a:r>
              <a:rPr lang="en-CA" b="1" i="1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en-CA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 delete) the breakpoints set in the previous session! 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53499" y="1838651"/>
            <a:ext cx="746096" cy="320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run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837" y="3284047"/>
            <a:ext cx="219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83" y="2457513"/>
            <a:ext cx="238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9636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91" y="281558"/>
            <a:ext cx="7886700" cy="4392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CA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Re-enable Breakpoint and Counter</a:t>
            </a:r>
            <a:endParaRPr 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52736"/>
            <a:ext cx="8810625" cy="48257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just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breakpoint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and wait for the program to halt</a:t>
            </a:r>
          </a:p>
          <a:p>
            <a:pPr marL="347662" lvl="1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Program will be halted at </a:t>
            </a:r>
            <a:r>
              <a:rPr lang="en-US" sz="20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75</a:t>
            </a:r>
          </a:p>
          <a:p>
            <a:pPr marL="804862" lvl="1" indent="-45720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2" lvl="1" indent="-457200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2" lvl="1" indent="-45720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2" lvl="1" indent="-457200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event counter in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run the target again</a:t>
            </a:r>
          </a:p>
          <a:p>
            <a:pPr marL="0" indent="0">
              <a:buNone/>
            </a:pP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2" lvl="1" indent="0" algn="ctr">
              <a:buNone/>
            </a:pPr>
            <a:r>
              <a:rPr lang="en-US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how the event counter now displays a value of ~160000 (roughly half </a:t>
            </a:r>
          </a:p>
          <a:p>
            <a:pPr marL="347662" lvl="1" indent="0" algn="ctr">
              <a:buNone/>
            </a:pPr>
            <a:r>
              <a:rPr lang="en-US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value as before since we reduced the loop count by half)</a:t>
            </a:r>
            <a:br>
              <a:rPr lang="en-US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C:\Apps\CCSTraining\WORKSHOP\MSP432\ss_lab\msp432_lab07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9" y="2156627"/>
            <a:ext cx="7049800" cy="13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Apps\CCSTraining\WORKSHOP\MSP432\ss_lab\msp432_lab07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97988"/>
            <a:ext cx="7597841" cy="11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8591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91" y="279080"/>
            <a:ext cx="7886700" cy="44962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Up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06" name="Content Placeholder 2"/>
          <p:cNvSpPr>
            <a:spLocks noGrp="1"/>
          </p:cNvSpPr>
          <p:nvPr>
            <p:ph idx="1"/>
          </p:nvPr>
        </p:nvSpPr>
        <p:spPr>
          <a:xfrm>
            <a:off x="333375" y="1052736"/>
            <a:ext cx="8467725" cy="511256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all entries     from the Breakpoints view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    the Debug Session</a:t>
            </a:r>
          </a:p>
          <a:p>
            <a:pPr marL="347662" lvl="1" indent="0" algn="ctr">
              <a:buNone/>
            </a:pPr>
            <a:r>
              <a:rPr lang="en-US" sz="20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terminate the debug session and switch to the </a:t>
            </a:r>
            <a:endParaRPr lang="en-US" sz="2000" b="1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2" lvl="1" indent="0" algn="ctr">
              <a:buNone/>
            </a:pPr>
            <a:r>
              <a:rPr lang="en-US" sz="20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</a:t>
            </a:r>
            <a:r>
              <a:rPr 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perspective</a:t>
            </a:r>
          </a:p>
          <a:p>
            <a:pPr marL="804862" lvl="1" indent="-457200">
              <a:buFont typeface="+mj-lt"/>
              <a:buAutoNum type="arabicPeriod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24744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81200"/>
            <a:ext cx="1905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8724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78" y="63347"/>
            <a:ext cx="7886700" cy="6615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From Local History</a:t>
            </a:r>
            <a:endParaRPr lang="en-US" sz="3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207678" y="957263"/>
            <a:ext cx="8271073" cy="48257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anywhere inside the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msp432p401_1.c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 file open in the Editor and select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-&gt; Show Local History</a:t>
            </a:r>
          </a:p>
          <a:p>
            <a:pPr marL="347662" lvl="1" indent="0" algn="ctr"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open the </a:t>
            </a:r>
            <a:r>
              <a:rPr lang="en-US" sz="20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for the file and display a list of times for when changes were made to it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on the bottom entry in 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and select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with Local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differences between that version and the current version of the file</a:t>
            </a:r>
          </a:p>
          <a:p>
            <a:pPr marL="347662" lvl="1" indent="0" algn="ctr">
              <a:buNone/>
              <a:defRPr/>
            </a:pPr>
            <a:r>
              <a:rPr lang="en-US" sz="20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open a “diff” tool in the editor that highlights all the changes between the two versions</a:t>
            </a:r>
          </a:p>
          <a:p>
            <a:pPr marL="347662" lvl="1" indent="0">
              <a:buNone/>
            </a:pPr>
            <a:r>
              <a:rPr lang="en-US" sz="20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3" name="Picture 3" descr="C:\Apps\CCSTraining\WORKSHOP\MSP432\ss_lab\msp432_lab0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31" y="3914260"/>
            <a:ext cx="491878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038274" y="4644138"/>
            <a:ext cx="736857" cy="432048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C:\Apps\CCSTraining\WORKSHOP\MSP432\ss_lab\msp432_lab07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4" y="4077072"/>
            <a:ext cx="2937834" cy="148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28359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98" y="47646"/>
            <a:ext cx="5322073" cy="7482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From Local History</a:t>
            </a:r>
            <a:endParaRPr lang="en-US" sz="3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168113" y="957263"/>
            <a:ext cx="8768966" cy="48257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on the bottom entry in the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select </a:t>
            </a:r>
            <a:r>
              <a:rPr lang="en-US" sz="2000" b="1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Contents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restore that version of the file</a:t>
            </a:r>
          </a:p>
          <a:p>
            <a:pPr marL="690562" lvl="1" indent="-342900">
              <a:defRPr/>
            </a:pPr>
            <a:r>
              <a:rPr lang="en-US" sz="2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a new entry appears in the History view which indicates the latest (current) version and shows the same content as the bottom version</a:t>
            </a:r>
          </a:p>
          <a:p>
            <a:pPr marL="690562" lvl="1" indent="-342900">
              <a:defRPr/>
            </a:pPr>
            <a:r>
              <a:rPr lang="en-US" sz="2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version of the file has </a:t>
            </a:r>
            <a:r>
              <a:rPr lang="en-US" sz="20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beenrestored</a:t>
            </a:r>
            <a:endParaRPr lang="en-US" sz="20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2" lvl="1" indent="-342900">
              <a:defRPr/>
            </a:pPr>
            <a:endParaRPr lang="en-US" sz="20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2" lvl="1" indent="0">
              <a:buNone/>
            </a:pPr>
            <a:r>
              <a:rPr lang="en-US" sz="20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692706" y="4528537"/>
            <a:ext cx="736857" cy="432048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C:\Apps\CCSTraining\WORKSHOP\MSP432\ss_lab\msp432_lab07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6" y="3895161"/>
            <a:ext cx="2490997" cy="15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Apps\CCSTraining\WORKSHOP\MSP432\ss_lab\msp432_lab07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10751"/>
            <a:ext cx="5221401" cy="38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29649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91" y="245765"/>
            <a:ext cx="7886700" cy="4392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CA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Rebuild, Reload and Run the Program</a:t>
            </a:r>
            <a:endParaRPr lang="en-US" sz="3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250979" y="1412776"/>
            <a:ext cx="8487097" cy="482577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the “diff” tool in the editor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 are in the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Edit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msp432p401_1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active (in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button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ebuild the project and reload the code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</a:t>
            </a:r>
            <a:r>
              <a:rPr lang="en-C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    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the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</a:t>
            </a:r>
            <a:r>
              <a:rPr lang="en-C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Suspend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     to halt the program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2" lvl="1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 descr="runBut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8188" y="3825664"/>
            <a:ext cx="219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238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54" y="4395477"/>
            <a:ext cx="228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34825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5436096" y="4797152"/>
            <a:ext cx="432048" cy="889709"/>
          </a:xfrm>
          <a:prstGeom prst="down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678" y="224325"/>
            <a:ext cx="7886700" cy="3165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CA" sz="3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Debugging: Using </a:t>
            </a:r>
            <a:r>
              <a:rPr lang="en-CA" sz="30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Watchpoints</a:t>
            </a:r>
            <a:endParaRPr lang="en-US" sz="30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180678" y="846668"/>
            <a:ext cx="8810625" cy="5328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Watchpoint </a:t>
            </a:r>
            <a:r>
              <a:rPr lang="pt-BR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breakpoint that monitors activity at a memory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step </a:t>
            </a:r>
            <a:r>
              <a:rPr lang="pt-B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set a watchpoint to halt the CPU </a:t>
            </a:r>
            <a:r>
              <a:rPr lang="pt-BR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variable i reaches a certain value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76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and select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 </a:t>
            </a:r>
            <a:r>
              <a:rPr lang="en-US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Hardware </a:t>
            </a:r>
            <a:r>
              <a:rPr lang="en-US" b="1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Watchpoint</a:t>
            </a:r>
            <a:r>
              <a:rPr lang="en-US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menu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C:\Apps\CCSTraining\WORKSHOP\MSP432\ss_lab\msp432_lab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4" y="3382639"/>
            <a:ext cx="746088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Apps\CCSTraining\WORKSHOP\MSP432\ss_lab\msp432_lab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71182"/>
            <a:ext cx="7610466" cy="90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11350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7504" y="140264"/>
            <a:ext cx="7886700" cy="54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Debugging: </a:t>
            </a:r>
            <a:r>
              <a:rPr lang="en-CA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Watchpoints</a:t>
            </a:r>
            <a:endParaRPr lang="en-US" sz="3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169" name="Content Placeholder 2"/>
          <p:cNvSpPr>
            <a:spLocks noGrp="1"/>
          </p:cNvSpPr>
          <p:nvPr>
            <p:ph idx="1"/>
          </p:nvPr>
        </p:nvSpPr>
        <p:spPr>
          <a:xfrm>
            <a:off x="213470" y="957263"/>
            <a:ext cx="8607002" cy="54006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on the </a:t>
            </a:r>
            <a:r>
              <a:rPr lang="en-C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watchpoint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</a:t>
            </a:r>
            <a:r>
              <a:rPr lang="en-CA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Breakpoints 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select </a:t>
            </a:r>
            <a:r>
              <a:rPr lang="en-CA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</a:t>
            </a:r>
            <a:r>
              <a:rPr lang="en-CA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menu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properties to match the settings in the screenshot below</a:t>
            </a:r>
          </a:p>
          <a:p>
            <a:pPr marL="457200" indent="-457200">
              <a:buFont typeface="+mj-lt"/>
              <a:buAutoNum type="arabicPeriod" startAt="2"/>
            </a:pPr>
            <a:endParaRPr lang="en-C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 </a:t>
            </a:r>
            <a:r>
              <a:rPr lang="en-CA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 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changes</a:t>
            </a:r>
          </a:p>
          <a:p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C:\Apps\CCSTraining\WORKSHOP\MSP432\ss_lab\msp432_lab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09512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27362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3" y="131389"/>
            <a:ext cx="7886700" cy="3995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CA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Debugging: Using </a:t>
            </a:r>
            <a:r>
              <a:rPr lang="en-CA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Watchpoints</a:t>
            </a:r>
            <a:endParaRPr lang="en-US" sz="3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>
          <a:xfrm>
            <a:off x="179513" y="799560"/>
            <a:ext cx="8964488" cy="5941807"/>
          </a:xfrm>
        </p:spPr>
        <p:txBody>
          <a:bodyPr>
            <a:normAutofit fontScale="92500" lnSpcReduction="20000"/>
          </a:bodyPr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    the target again and wait until the target is halted</a:t>
            </a:r>
          </a:p>
          <a:p>
            <a:pPr marL="347662" lvl="1" indent="0" eaLnBrk="1" hangingPunct="1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program will be halted at</a:t>
            </a:r>
            <a:r>
              <a:rPr lang="en-US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76</a:t>
            </a:r>
          </a:p>
          <a:p>
            <a:pPr marL="347662" lvl="1" indent="0" eaLnBrk="1" hangingPunct="1">
              <a:buNone/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lt"/>
              <a:buAutoNum type="arabicPeriod" startAt="5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value of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Variables view</a:t>
            </a:r>
          </a:p>
          <a:p>
            <a:pPr marL="347662" lvl="1" indent="0" eaLnBrk="1" hangingPunct="1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Note that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the value of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(0x100 hex)</a:t>
            </a:r>
          </a:p>
          <a:p>
            <a:pPr marL="804862" lvl="1" indent="-457200" eaLnBrk="1" hangingPunct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lt"/>
              <a:buAutoNum type="arabicPeriod" startAt="5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lt"/>
              <a:buAutoNum type="arabicPeriod" startAt="5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lt"/>
              <a:buAutoNum type="arabicPeriod" startAt="5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target again and note how it again halts the value of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  <a:p>
            <a:pPr marL="457200" indent="-457200" eaLnBrk="1" hangingPunct="1">
              <a:buFont typeface="+mj-lt"/>
              <a:buAutoNum type="arabicPeriod" startAt="6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watchpoint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Breakpoints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in 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buFont typeface="+mj-lt"/>
              <a:buAutoNum type="arabicPeriod" startAt="6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buFont typeface="+mj-lt"/>
              <a:buAutoNum type="arabicPeriod" startAt="6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buFont typeface="+mj-lt"/>
              <a:buAutoNum type="arabicPeriod" startAt="6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buFont typeface="+mj-lt"/>
              <a:buAutoNum type="arabicPeriod" startAt="6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2" lvl="1" indent="0" eaLnBrk="1" hangingPunct="1">
              <a:buNone/>
            </a:pPr>
            <a:endParaRPr lang="en-US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81000" indent="-381000" eaLnBrk="1" hangingPunct="1">
              <a:buFont typeface="+mj-lt"/>
              <a:buAutoNum type="arabicPeriod" startAt="6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0" descr="runBut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573" y="799560"/>
            <a:ext cx="219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39" y="5733256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C:\Apps\CCSTraining\WORKSHOP\MSP432\ss_lab\msp432_lab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81" y="2348880"/>
            <a:ext cx="6192688" cy="246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3512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65" y="328537"/>
            <a:ext cx="2901696" cy="63015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Requirements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28" y="1087287"/>
            <a:ext cx="8467725" cy="5123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3429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Composer Studio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v6.1.2 or most recent release</a:t>
            </a:r>
          </a:p>
          <a:p>
            <a:pPr marL="342900" lvl="1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342900" lvl="1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MSP432P401R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LaunchPad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83845" y="3649016"/>
            <a:ext cx="2060628" cy="60939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169863"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</a:p>
          <a:p>
            <a:pPr marL="457200" indent="-169863"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JTAG Connection</a:t>
            </a:r>
            <a:endParaRPr 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2627784" y="4272280"/>
            <a:ext cx="2208945" cy="248820"/>
          </a:xfrm>
          <a:prstGeom prst="leftRightArrow">
            <a:avLst>
              <a:gd name="adj1" fmla="val 50000"/>
              <a:gd name="adj2" fmla="val 67807"/>
            </a:avLst>
          </a:prstGeom>
          <a:solidFill>
            <a:srgbClr val="FF00FF">
              <a:alpha val="92157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10882">
            <a:off x="5081635" y="4125778"/>
            <a:ext cx="869826" cy="648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55176" y="3989338"/>
            <a:ext cx="3092677" cy="1903660"/>
          </a:xfrm>
          <a:prstGeom prst="rect">
            <a:avLst/>
          </a:prstGeom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5" y="3316570"/>
            <a:ext cx="32403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880" y="139386"/>
            <a:ext cx="1628775" cy="809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2620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>
          <a:xfrm>
            <a:off x="235991" y="138983"/>
            <a:ext cx="7886700" cy="5533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Debugging (Review)</a:t>
            </a: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235991" y="1132268"/>
            <a:ext cx="78867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other debugging views </a:t>
            </a:r>
            <a:b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(Open via 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menu)</a:t>
            </a:r>
          </a:p>
          <a:p>
            <a:pPr lvl="1"/>
            <a:r>
              <a:rPr lang="en-CA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Browser</a:t>
            </a:r>
          </a:p>
          <a:p>
            <a:pPr lvl="1"/>
            <a:r>
              <a:rPr lang="en-CA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lvl="1"/>
            <a:r>
              <a:rPr lang="en-CA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lvl="1"/>
            <a:r>
              <a:rPr lang="en-CA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Disassembly (see next slide)</a:t>
            </a:r>
          </a:p>
        </p:txBody>
      </p:sp>
      <p:pic>
        <p:nvPicPr>
          <p:cNvPr id="21506" name="Picture 2" descr="C:\Users\a0389327\Dropbox\Work\lprf\ss\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08" y="1372046"/>
            <a:ext cx="37719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2123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>
          <a:xfrm>
            <a:off x="235991" y="244181"/>
            <a:ext cx="7886700" cy="3214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CA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View: Disassembly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220745" y="1053806"/>
            <a:ext cx="8415089" cy="38884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Restart button     </a:t>
            </a:r>
            <a:r>
              <a:rPr lang="en-CA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restart the program</a:t>
            </a:r>
          </a:p>
          <a:p>
            <a:pPr marL="685800" lvl="2" indent="0">
              <a:buNone/>
            </a:pPr>
            <a:r>
              <a:rPr lang="en-CA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should be at </a:t>
            </a:r>
            <a:r>
              <a:rPr lang="en-CA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disassembly view by going to </a:t>
            </a:r>
            <a:r>
              <a:rPr lang="en-CA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-&gt; Disassembly</a:t>
            </a:r>
            <a:endParaRPr lang="en-CA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CA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You </a:t>
            </a:r>
            <a:r>
              <a:rPr lang="en-CA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see the current location of the PC (small blue arrow) and any </a:t>
            </a:r>
            <a:r>
              <a:rPr lang="en-CA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breakpoints </a:t>
            </a:r>
            <a:r>
              <a:rPr lang="en-CA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(small blue circles</a:t>
            </a:r>
            <a:r>
              <a:rPr lang="en-CA" sz="20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 the </a:t>
            </a:r>
            <a:r>
              <a:rPr lang="en-CA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Source 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</a:p>
          <a:p>
            <a:pPr marL="342900" lvl="1" indent="0">
              <a:buNone/>
            </a:pPr>
            <a:r>
              <a:rPr lang="en-CA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Note </a:t>
            </a:r>
            <a:r>
              <a:rPr lang="en-CA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toggling of interleaved source with the disassembly</a:t>
            </a:r>
          </a:p>
          <a:p>
            <a:pPr lvl="1"/>
            <a:endParaRPr lang="en-CA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53806"/>
            <a:ext cx="2476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 descr="C:\Apps\CCSTraining\WORKSHOP\MSP432\ss_lab\msp432_lab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59642"/>
            <a:ext cx="6511815" cy="25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27443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91" y="147638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Up</a:t>
            </a:r>
          </a:p>
        </p:txBody>
      </p:sp>
      <p:sp>
        <p:nvSpPr>
          <p:cNvPr id="149506" name="Content Placeholder 2"/>
          <p:cNvSpPr>
            <a:spLocks noGrp="1"/>
          </p:cNvSpPr>
          <p:nvPr>
            <p:ph idx="1"/>
          </p:nvPr>
        </p:nvSpPr>
        <p:spPr>
          <a:xfrm>
            <a:off x="187946" y="1745432"/>
            <a:ext cx="8467725" cy="511256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all breakpoints      from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Breakpoints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(if any)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Debug Session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63" y="181705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1905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3106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16679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CA" b="1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CA" b="1" i="1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msp432p401_1 </a:t>
            </a:r>
            <a:r>
              <a:rPr lang="en-CA" b="1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b="1" dirty="0" smtClean="0">
              <a:solidFill>
                <a:srgbClr val="FF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165054" y="1322564"/>
            <a:ext cx="8464674" cy="503624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Debug button to build and debug the project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actions are done automatically</a:t>
            </a:r>
          </a:p>
          <a:p>
            <a:pPr lvl="1"/>
            <a:r>
              <a:rPr lang="en-CA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to save source files (if needed)</a:t>
            </a:r>
          </a:p>
          <a:p>
            <a:pPr lvl="1"/>
            <a:r>
              <a:rPr lang="en-CA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the project (incrementally)</a:t>
            </a:r>
          </a:p>
          <a:p>
            <a:pPr lvl="1"/>
            <a:r>
              <a:rPr lang="en-CA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the debugger (CCS will switch to the CCS Debug perspective)</a:t>
            </a:r>
          </a:p>
          <a:p>
            <a:pPr lvl="1"/>
            <a:r>
              <a:rPr lang="en-CA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CCS to the target</a:t>
            </a:r>
          </a:p>
          <a:p>
            <a:pPr lvl="1"/>
            <a:r>
              <a:rPr lang="en-CA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(flash) the program on the target</a:t>
            </a:r>
          </a:p>
          <a:p>
            <a:pPr lvl="1"/>
            <a:r>
              <a:rPr lang="en-CA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to main</a:t>
            </a:r>
          </a:p>
          <a:p>
            <a:pPr lvl="1"/>
            <a:endParaRPr lang="en-CA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want it to do all of the above at once? You can configure it to skip some steps (Debugger Options)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Apps\CCSTraining\WORKSHOP\MSP432\ss_lab\msp432_lab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74185"/>
            <a:ext cx="2305637" cy="111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41409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Apps\CCSTraining\WORKSHOP\MSP432\ss_lab\msp432_lab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236768" cy="546701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6848" y="1568102"/>
            <a:ext cx="8064897" cy="2643006"/>
            <a:chOff x="1126460" y="1267906"/>
            <a:chExt cx="7504824" cy="2521911"/>
          </a:xfrm>
        </p:grpSpPr>
        <p:sp>
          <p:nvSpPr>
            <p:cNvPr id="92164" name="Rounded Rectangle 5"/>
            <p:cNvSpPr>
              <a:spLocks noChangeArrowheads="1"/>
            </p:cNvSpPr>
            <p:nvPr/>
          </p:nvSpPr>
          <p:spPr bwMode="auto">
            <a:xfrm>
              <a:off x="2541178" y="3237458"/>
              <a:ext cx="1940262" cy="55235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 counter at </a:t>
              </a:r>
              <a:r>
                <a:rPr lang="en-CA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</a:t>
              </a:r>
              <a:endParaRPr lang="en-CA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169" name="Line 12"/>
            <p:cNvSpPr>
              <a:spLocks noChangeShapeType="1"/>
            </p:cNvSpPr>
            <p:nvPr/>
          </p:nvSpPr>
          <p:spPr bwMode="auto">
            <a:xfrm flipH="1" flipV="1">
              <a:off x="1126460" y="3112251"/>
              <a:ext cx="1414716" cy="287664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171" name="Rounded Rectangle 5"/>
            <p:cNvSpPr>
              <a:spLocks noChangeArrowheads="1"/>
            </p:cNvSpPr>
            <p:nvPr/>
          </p:nvSpPr>
          <p:spPr bwMode="auto">
            <a:xfrm>
              <a:off x="6843407" y="1900741"/>
              <a:ext cx="1787877" cy="55235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Switched to </a:t>
              </a:r>
              <a:r>
                <a:rPr lang="en-CA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CCS Debug perspective</a:t>
              </a:r>
              <a:endPara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172" name="Line 15"/>
            <p:cNvSpPr>
              <a:spLocks noChangeShapeType="1"/>
            </p:cNvSpPr>
            <p:nvPr/>
          </p:nvSpPr>
          <p:spPr bwMode="auto">
            <a:xfrm flipV="1">
              <a:off x="8162233" y="1267906"/>
              <a:ext cx="0" cy="632834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0034" y="8471"/>
            <a:ext cx="9108504" cy="81438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CA" sz="28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 Session for </a:t>
            </a:r>
            <a:r>
              <a:rPr lang="en-US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msp432p401_1 </a:t>
            </a:r>
            <a:r>
              <a:rPr lang="en-CA" sz="28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28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5"/>
          <p:cNvSpPr>
            <a:spLocks noChangeArrowheads="1"/>
          </p:cNvSpPr>
          <p:nvPr/>
        </p:nvSpPr>
        <p:spPr bwMode="auto">
          <a:xfrm>
            <a:off x="3566140" y="2776121"/>
            <a:ext cx="1962854" cy="81724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CA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 view for project being debugger</a:t>
            </a:r>
            <a:endParaRPr lang="en-CA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4293" y="1352079"/>
            <a:ext cx="3130765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5"/>
          <p:cNvSpPr>
            <a:spLocks noChangeArrowheads="1"/>
          </p:cNvSpPr>
          <p:nvPr/>
        </p:nvSpPr>
        <p:spPr bwMode="auto">
          <a:xfrm>
            <a:off x="5098854" y="1105557"/>
            <a:ext cx="2025218" cy="57888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CA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execution toolbar</a:t>
            </a:r>
            <a:endParaRPr lang="en-CA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47808" y="1326894"/>
            <a:ext cx="351046" cy="1191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>
            <a:spLocks noChangeArrowheads="1"/>
          </p:cNvSpPr>
          <p:nvPr/>
        </p:nvSpPr>
        <p:spPr bwMode="auto">
          <a:xfrm>
            <a:off x="1552321" y="4576901"/>
            <a:ext cx="1939719" cy="57888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CA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 messages in the Console view</a:t>
            </a:r>
            <a:endParaRPr lang="en-CA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16" idx="1"/>
          </p:cNvCxnSpPr>
          <p:nvPr/>
        </p:nvCxnSpPr>
        <p:spPr>
          <a:xfrm flipH="1">
            <a:off x="989762" y="4866342"/>
            <a:ext cx="562559" cy="3628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2830" y="5301208"/>
            <a:ext cx="8169474" cy="9361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9657" y="1352079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36" y="1628799"/>
            <a:ext cx="4027737" cy="99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698646" y="2620628"/>
            <a:ext cx="141458" cy="1631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95536" y="3362619"/>
            <a:ext cx="211313" cy="26960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1675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235991" y="650134"/>
            <a:ext cx="7886700" cy="456942"/>
          </a:xfrm>
        </p:spPr>
        <p:txBody>
          <a:bodyPr>
            <a:noAutofit/>
          </a:bodyPr>
          <a:lstStyle/>
          <a:p>
            <a:pPr lvl="1">
              <a:defRPr/>
            </a:pPr>
            <a:r>
              <a:rPr lang="en-CA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Run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msp432p401_1 </a:t>
            </a:r>
            <a:r>
              <a:rPr lang="en-CA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11640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          (in the target execution toolbar) to run the program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run and blink LED1</a:t>
            </a:r>
          </a:p>
          <a:p>
            <a:pPr lvl="1"/>
            <a:endParaRPr lang="en-CA" b="1" dirty="0">
              <a:solidFill>
                <a:srgbClr val="0066FF"/>
              </a:solidFill>
            </a:endParaRPr>
          </a:p>
          <a:p>
            <a:pPr lvl="1"/>
            <a:endParaRPr lang="en-CA" b="1" dirty="0" smtClean="0">
              <a:solidFill>
                <a:srgbClr val="0066FF"/>
              </a:solidFill>
            </a:endParaRPr>
          </a:p>
          <a:p>
            <a:pPr lvl="1"/>
            <a:endParaRPr lang="en-CA" b="1" dirty="0">
              <a:solidFill>
                <a:srgbClr val="0066FF"/>
              </a:solidFill>
            </a:endParaRPr>
          </a:p>
          <a:p>
            <a:pPr lvl="1"/>
            <a:endParaRPr lang="en-CA" b="1" dirty="0" smtClean="0">
              <a:solidFill>
                <a:srgbClr val="0066FF"/>
              </a:solidFill>
            </a:endParaRPr>
          </a:p>
          <a:p>
            <a:pPr lvl="1"/>
            <a:endParaRPr lang="en-CA" b="1" dirty="0">
              <a:solidFill>
                <a:srgbClr val="0066FF"/>
              </a:solidFill>
            </a:endParaRPr>
          </a:p>
          <a:p>
            <a:pPr lvl="1"/>
            <a:endParaRPr lang="en-CA" b="1" dirty="0" smtClean="0">
              <a:solidFill>
                <a:srgbClr val="0066FF"/>
              </a:solidFill>
            </a:endParaRPr>
          </a:p>
          <a:p>
            <a:pPr lvl="1"/>
            <a:endParaRPr lang="en-CA" b="1" dirty="0">
              <a:solidFill>
                <a:srgbClr val="0066FF"/>
              </a:solidFill>
            </a:endParaRPr>
          </a:p>
          <a:p>
            <a:pPr lvl="1"/>
            <a:endParaRPr lang="en-CA" b="1" dirty="0" smtClean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CA" dirty="0" smtClean="0">
              <a:solidFill>
                <a:srgbClr val="0066FF"/>
              </a:solidFill>
            </a:endParaRPr>
          </a:p>
          <a:p>
            <a:pPr marL="341312" lvl="1" indent="0">
              <a:buNone/>
            </a:pPr>
            <a:endParaRPr lang="en-CA" sz="1600" dirty="0" smtClean="0"/>
          </a:p>
          <a:p>
            <a:pPr marL="341312" lvl="1" indent="0">
              <a:buNone/>
            </a:pPr>
            <a:endParaRPr lang="en-CA" sz="1600" dirty="0"/>
          </a:p>
          <a:p>
            <a:pPr marL="341312" lvl="1" indent="0">
              <a:buNone/>
            </a:pPr>
            <a:endParaRPr lang="en-CA" sz="1600" dirty="0" smtClean="0"/>
          </a:p>
          <a:p>
            <a:pPr marL="341312" lvl="1" indent="0">
              <a:buNone/>
            </a:pPr>
            <a:endParaRPr lang="en-CA" sz="1600" dirty="0"/>
          </a:p>
          <a:p>
            <a:pPr marL="341312" lvl="1" indent="0">
              <a:buNone/>
            </a:pPr>
            <a:endParaRPr lang="en-CA" sz="1600" dirty="0" smtClean="0"/>
          </a:p>
          <a:p>
            <a:pPr marL="341312" lvl="1" indent="0">
              <a:buNone/>
            </a:pPr>
            <a:endParaRPr lang="en-CA" sz="1600" dirty="0" smtClean="0"/>
          </a:p>
          <a:p>
            <a:pPr marL="341312" lvl="1" indent="0">
              <a:buNone/>
            </a:pPr>
            <a:endParaRPr lang="en-CA" sz="1600" dirty="0"/>
          </a:p>
          <a:p>
            <a:pPr marL="341312" lvl="1" indent="0">
              <a:buNone/>
            </a:pPr>
            <a:endParaRPr lang="en-CA" sz="1600" dirty="0" smtClean="0"/>
          </a:p>
          <a:p>
            <a:pPr marL="341312" lvl="1" indent="0">
              <a:buNone/>
            </a:pPr>
            <a:endParaRPr lang="en-CA" sz="1600" dirty="0" smtClean="0"/>
          </a:p>
          <a:p>
            <a:pPr marL="347662" lvl="1" indent="0">
              <a:buNone/>
            </a:pPr>
            <a:endParaRPr lang="en-CA" dirty="0" smtClean="0"/>
          </a:p>
        </p:txBody>
      </p:sp>
      <p:pic>
        <p:nvPicPr>
          <p:cNvPr id="100355" name="Picture 10" descr="runBut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799058"/>
            <a:ext cx="390364" cy="39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411760" y="3212976"/>
            <a:ext cx="4176464" cy="2570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4759445"/>
            <a:ext cx="334436" cy="37302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058564" y="4759445"/>
            <a:ext cx="360040" cy="3600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5060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56" y="147638"/>
            <a:ext cx="7886700" cy="5921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 Types</a:t>
            </a:r>
            <a:endParaRPr lang="en-US" sz="28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57263"/>
            <a:ext cx="8467725" cy="580526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(SW) Breakpoints</a:t>
            </a:r>
          </a:p>
          <a:p>
            <a:pPr lvl="1"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opcode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RAM</a:t>
            </a:r>
          </a:p>
          <a:p>
            <a:pPr lvl="1" eaLnBrk="1" hangingPunct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(Generally) no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to the number of software breakpoints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lvl="1" eaLnBrk="1" hangingPunct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Intrusive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Breakpoints</a:t>
            </a:r>
          </a:p>
          <a:p>
            <a:pPr lvl="1" eaLnBrk="1" hangingPunct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 by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(on-chip emulation module)</a:t>
            </a:r>
          </a:p>
          <a:p>
            <a:pPr lvl="1" eaLnBrk="1" hangingPunct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number (varies with on-chip emulation module)</a:t>
            </a:r>
          </a:p>
          <a:p>
            <a:pPr lvl="1" eaLnBrk="1" hangingPunct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hardware breakpoints</a:t>
            </a:r>
          </a:p>
          <a:p>
            <a:pPr lvl="2" eaLnBrk="1" hangingPunct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Monitor activity at a program address (or addresses) </a:t>
            </a:r>
          </a:p>
          <a:p>
            <a:pPr lvl="2" eaLnBrk="1" hangingPunct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Monitor activity at a data address (also known as ‘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watchpoints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lvl="1" eaLnBrk="1" hangingPunct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Non-intrusive</a:t>
            </a:r>
          </a:p>
          <a:p>
            <a:pPr eaLnBrk="1" hangingPunct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eaLnBrk="1" hangingPunct="1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://processors.wiki.ti.com/index.php/How_Do_Breakpoints_Work#Hardware_vs._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Software_Breakpoints</a:t>
            </a:r>
            <a:endParaRPr lang="en-US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453031" cy="45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63" y="957263"/>
            <a:ext cx="486917" cy="41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2850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45" y="106125"/>
            <a:ext cx="7886700" cy="7099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Debugging: Using Breakpoints</a:t>
            </a:r>
            <a:endParaRPr 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17748" y="1124744"/>
            <a:ext cx="8820472" cy="53285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breakpoint 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msp432p401_1.c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double-clicking in the editor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place a hardware breakpoint 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75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target will halt there 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shortly afterwards</a:t>
            </a:r>
          </a:p>
          <a:p>
            <a:pPr marL="347662" lvl="1" indent="0">
              <a:buNone/>
            </a:pPr>
            <a:endParaRPr lang="en-US" sz="20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2" lvl="1" indent="0">
              <a:buNone/>
            </a:pPr>
            <a:endParaRPr lang="en-US" sz="20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0">
              <a:buNone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behavior is to use a 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breakpoint unless the program address is in a memory region known to the debugger as read-only memory (as in this case) by the debugger</a:t>
            </a:r>
            <a:r>
              <a:rPr lang="en-CA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CA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347662" lvl="1" indent="0">
              <a:buNone/>
            </a:pPr>
            <a:endParaRPr lang="en-CA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2" lvl="1" indent="0">
              <a:buNone/>
            </a:pPr>
            <a:endParaRPr lang="en-CA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2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</a:t>
            </a:r>
            <a:r>
              <a:rPr lang="en-C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     to run the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again</a:t>
            </a:r>
          </a:p>
          <a:p>
            <a:pPr marL="347662" lvl="1" indent="0">
              <a:buNone/>
            </a:pPr>
            <a:r>
              <a:rPr lang="en-CA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Note that the target will be halted at the breakpoint again after toggling the LED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0" descr="runBut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5589240"/>
            <a:ext cx="219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C:\Apps\CCSTraining\WORKSHOP\MSP432\ss_lab\msp432_lab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40" y="1772816"/>
            <a:ext cx="4320480" cy="16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424" y="18319"/>
            <a:ext cx="1628775" cy="809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30572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91" y="119634"/>
            <a:ext cx="7886700" cy="4491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Debugging: Counting Events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788" name="Content Placeholder 2"/>
          <p:cNvSpPr>
            <a:spLocks noGrp="1"/>
          </p:cNvSpPr>
          <p:nvPr>
            <p:ph idx="1"/>
          </p:nvPr>
        </p:nvSpPr>
        <p:spPr>
          <a:xfrm>
            <a:off x="106417" y="883233"/>
            <a:ext cx="8041923" cy="52686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via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-&gt; Breakpoints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an event counter to count cycles</a:t>
            </a:r>
          </a:p>
          <a:p>
            <a:pPr marL="347662" lvl="1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2" lvl="1" indent="0">
              <a:buNone/>
            </a:pPr>
            <a:endParaRPr lang="en-US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2" lvl="1" indent="0">
              <a:buNone/>
            </a:pPr>
            <a:endParaRPr lang="en-CA" sz="2000" b="1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2" lvl="1" indent="0">
              <a:buNone/>
            </a:pPr>
            <a:endParaRPr lang="en-CA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on the 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counter in </a:t>
            </a: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and select </a:t>
            </a:r>
            <a:r>
              <a:rPr lang="en-CA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 Properties </a:t>
            </a: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R</a:t>
            </a:r>
            <a:r>
              <a:rPr lang="en-CA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eset Count on Run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option in the properties dialog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CA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2" lvl="1" indent="-457200">
              <a:buFont typeface="+mj-lt"/>
              <a:buAutoNum type="arabicPeriod" startAt="2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2" lvl="1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 descr="C:\Users\a0389327\Dropbox\Work\lprf\ss\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01" y="1780897"/>
            <a:ext cx="3378012" cy="97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a0389327\Dropbox\Work\lprf\ss\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27" y="1406029"/>
            <a:ext cx="2448272" cy="16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16200000">
            <a:off x="4241846" y="1837921"/>
            <a:ext cx="432048" cy="864096"/>
          </a:xfrm>
          <a:prstGeom prst="down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 descr="C:\Users\a0389327\Dropbox\Work\lprf\ss\3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02740"/>
            <a:ext cx="4693316" cy="23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14091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3" y="181104"/>
            <a:ext cx="5256583" cy="4252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CA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Debugging: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Events</a:t>
            </a:r>
            <a:endParaRPr 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>
          <a:xfrm>
            <a:off x="182703" y="1277604"/>
            <a:ext cx="8964488" cy="4896544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    the target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</a:p>
          <a:p>
            <a:pPr marL="457200" indent="-457200" eaLnBrk="1" hangingPunct="1">
              <a:buFont typeface="+mj-lt"/>
              <a:buAutoNum type="arabicPeriod" startAt="6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algn="ctr" eaLnBrk="1" hangingPunct="1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will halt at the breakpoint and the event counter will display the number of cycles executed since the last time the target was halted: ~320000 cycles</a:t>
            </a:r>
          </a:p>
          <a:p>
            <a:pPr marL="457200" indent="-457200" eaLnBrk="1" hangingPunct="1">
              <a:buFont typeface="+mj-lt"/>
              <a:buAutoNum type="arabicPeriod" startAt="6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buFont typeface="+mj-lt"/>
              <a:buAutoNum type="arabicPeriod" startAt="6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buFont typeface="+mj-lt"/>
              <a:buAutoNum type="arabicPeriod" startAt="6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buFont typeface="+mj-lt"/>
              <a:buAutoNum type="arabicPeriod" startAt="7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2" lvl="1" indent="0" eaLnBrk="1" hangingPunct="1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sz="2000" b="1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/>
            <a:endParaRPr lang="pt-B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0" descr="runBut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52484"/>
            <a:ext cx="219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C:\Apps\CCSTraining\WORKSHOP\MSP432\ss_lab\msp432_lab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5" y="3429000"/>
            <a:ext cx="854426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47638"/>
            <a:ext cx="1628775" cy="809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26327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 Theme 2009">
  <a:themeElements>
    <a:clrScheme name="1_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1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92157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2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3.xml><?xml version="1.0" encoding="utf-8"?>
<a:themeOverride xmlns:a="http://schemas.openxmlformats.org/drawingml/2006/main">
  <a:clrScheme name="1_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TI_PPT_template</Template>
  <TotalTime>37182</TotalTime>
  <Words>975</Words>
  <Application>Microsoft Office PowerPoint</Application>
  <PresentationFormat>On-screen Show (4:3)</PresentationFormat>
  <Paragraphs>320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Wingdings</vt:lpstr>
      <vt:lpstr>FinalPowerpoint</vt:lpstr>
      <vt:lpstr>1_TI Theme 2009</vt:lpstr>
      <vt:lpstr>Office Theme</vt:lpstr>
      <vt:lpstr>CCS Fundamentals for MSP432 </vt:lpstr>
      <vt:lpstr>LAB Requirements</vt:lpstr>
      <vt:lpstr>Debug msp432p401_1 Project</vt:lpstr>
      <vt:lpstr>Debug Session for msp432p401_1 Project</vt:lpstr>
      <vt:lpstr>Run msp432p401_1 Program</vt:lpstr>
      <vt:lpstr>Breakpoints Types</vt:lpstr>
      <vt:lpstr>Debugging: Using Breakpoints</vt:lpstr>
      <vt:lpstr>Debugging: Counting Events</vt:lpstr>
      <vt:lpstr>Debugging: Counting Events</vt:lpstr>
      <vt:lpstr>Modify LED Blink Rate</vt:lpstr>
      <vt:lpstr>Rebuild, Reload and Run the Program</vt:lpstr>
      <vt:lpstr>Re-enable Breakpoint and Counter</vt:lpstr>
      <vt:lpstr>Clean Up</vt:lpstr>
      <vt:lpstr>Restore From Local History</vt:lpstr>
      <vt:lpstr>Restore From Local History</vt:lpstr>
      <vt:lpstr>Rebuild, Reload and Run the Program</vt:lpstr>
      <vt:lpstr>Debugging: Using Watchpoints</vt:lpstr>
      <vt:lpstr>Debugging: Watchpoints</vt:lpstr>
      <vt:lpstr>Debugging: Using Watchpoints</vt:lpstr>
      <vt:lpstr>More Debugging (Review)</vt:lpstr>
      <vt:lpstr>View: Disassembly</vt:lpstr>
      <vt:lpstr>Clean Up</vt:lpstr>
    </vt:vector>
  </TitlesOfParts>
  <Company>Texas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 Overview Workshop</dc:title>
  <dc:subject>Code Composer Studio</dc:subject>
  <dc:creator>Ki-Soo Lee &amp; John Stevenson</dc:creator>
  <cp:lastModifiedBy>Nabeeh Kandalaft</cp:lastModifiedBy>
  <cp:revision>2855</cp:revision>
  <cp:lastPrinted>2013-09-26T14:17:31Z</cp:lastPrinted>
  <dcterms:created xsi:type="dcterms:W3CDTF">2009-02-27T20:15:19Z</dcterms:created>
  <dcterms:modified xsi:type="dcterms:W3CDTF">2018-08-26T18:32:37Z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0x010100F8100CAD4EA2FB488A17BA6F18446178</vt:lpwstr>
  </property>
</Properties>
</file>