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65"/>
  </p:notesMasterIdLst>
  <p:sldIdLst>
    <p:sldId id="256" r:id="rId2"/>
    <p:sldId id="347" r:id="rId3"/>
    <p:sldId id="364" r:id="rId4"/>
    <p:sldId id="340" r:id="rId5"/>
    <p:sldId id="341" r:id="rId6"/>
    <p:sldId id="350" r:id="rId7"/>
    <p:sldId id="351" r:id="rId8"/>
    <p:sldId id="352" r:id="rId9"/>
    <p:sldId id="354" r:id="rId10"/>
    <p:sldId id="353" r:id="rId11"/>
    <p:sldId id="355" r:id="rId12"/>
    <p:sldId id="356" r:id="rId13"/>
    <p:sldId id="357" r:id="rId14"/>
    <p:sldId id="358" r:id="rId15"/>
    <p:sldId id="359" r:id="rId16"/>
    <p:sldId id="360" r:id="rId17"/>
    <p:sldId id="346" r:id="rId18"/>
    <p:sldId id="361" r:id="rId19"/>
    <p:sldId id="344" r:id="rId20"/>
    <p:sldId id="343" r:id="rId21"/>
    <p:sldId id="365" r:id="rId22"/>
    <p:sldId id="400" r:id="rId23"/>
    <p:sldId id="401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80" r:id="rId34"/>
    <p:sldId id="391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379" r:id="rId43"/>
    <p:sldId id="381" r:id="rId44"/>
    <p:sldId id="382" r:id="rId45"/>
    <p:sldId id="383" r:id="rId46"/>
    <p:sldId id="384" r:id="rId47"/>
    <p:sldId id="386" r:id="rId48"/>
    <p:sldId id="385" r:id="rId49"/>
    <p:sldId id="387" r:id="rId50"/>
    <p:sldId id="388" r:id="rId51"/>
    <p:sldId id="389" r:id="rId52"/>
    <p:sldId id="390" r:id="rId53"/>
    <p:sldId id="392" r:id="rId54"/>
    <p:sldId id="410" r:id="rId55"/>
    <p:sldId id="367" r:id="rId56"/>
    <p:sldId id="368" r:id="rId57"/>
    <p:sldId id="407" r:id="rId58"/>
    <p:sldId id="362" r:id="rId59"/>
    <p:sldId id="363" r:id="rId60"/>
    <p:sldId id="406" r:id="rId61"/>
    <p:sldId id="369" r:id="rId62"/>
    <p:sldId id="366" r:id="rId63"/>
    <p:sldId id="34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 autoAdjust="0"/>
    <p:restoredTop sz="94682" autoAdjust="0"/>
  </p:normalViewPr>
  <p:slideViewPr>
    <p:cSldViewPr>
      <p:cViewPr varScale="1">
        <p:scale>
          <a:sx n="82" d="100"/>
          <a:sy n="82" d="100"/>
        </p:scale>
        <p:origin x="148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BEEC-1825-424D-8770-C4E87C9E86E1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64699-901D-417E-B1E2-0FF9138336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glance, when we test 100 elements – Binary Search seems 15 times faster than Simple Search. But, as the number of elements increases, binary search takes a little more time to run. But simple search takes a LOT more time to run. So as the list of numbers gets bigger, binary search suddenly becomes a lot faster than simple search. </a:t>
            </a:r>
          </a:p>
          <a:p>
            <a:endParaRPr lang="en-US" dirty="0"/>
          </a:p>
          <a:p>
            <a:r>
              <a:rPr lang="en-US"/>
              <a:t>You need to know how the running time of an algorithm increases as the size of the data increases.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64699-901D-417E-B1E2-0FF9138336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971-7B26-4CBB-AB12-B60D9E40DD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E7DF-3A45-484C-9E90-19AF0422D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5B0D-F115-406B-8479-7EC0A7DAD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457200" indent="-223838">
              <a:lnSpc>
                <a:spcPct val="100000"/>
              </a:lnSpc>
              <a:defRPr/>
            </a:lvl2pPr>
            <a:lvl3pPr marL="690563" indent="-233363">
              <a:lnSpc>
                <a:spcPct val="100000"/>
              </a:lnSpc>
              <a:defRPr/>
            </a:lvl3pPr>
            <a:lvl4pPr marL="914400" indent="-223838">
              <a:lnSpc>
                <a:spcPct val="100000"/>
              </a:lnSpc>
              <a:defRPr/>
            </a:lvl4pPr>
            <a:lvl5pPr marL="1147763" indent="-233363"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BA8E-831D-4B56-A834-1FC5E9FAF2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28AC-A41F-4840-AF51-FFB3F9777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7D-F674-49AD-9F76-032529A38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48A-354F-497E-B2BD-A395F1951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CEA-8ED3-409B-896E-275272A62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71071-F97E-4E89-9965-400FA4F7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30BD-0AAE-4092-A7F0-E835135DB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7A288-42AB-48D5-B3E6-39B14A7926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roduction_to_Algorithms" TargetMode="External"/><Relationship Id="rId2" Type="http://schemas.openxmlformats.org/officeDocument/2006/relationships/hyperlink" Target="http://algorithmics.lsi.upc.edu/docs/Dasgupta-Papadimitriou-Vazirani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mhjrI-aW5o&amp;feature=youtu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WBP4lzkoyM&amp;feature=youtu.b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Sceec-wEy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M6225/Sort.git" TargetMode="External"/><Relationship Id="rId2" Type="http://schemas.openxmlformats.org/officeDocument/2006/relationships/hyperlink" Target="https://github.com/ISM6225/Binary_Search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M6225/L2_Algorithms_DataStructure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nkedlist-1?view=netframework-4.8" TargetMode="External"/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microsoft-sql-server/9780735670174/ch07s02.html" TargetMode="External"/><Relationship Id="rId2" Type="http://schemas.openxmlformats.org/officeDocument/2006/relationships/hyperlink" Target="https://infolab.usc.edu/csci585/Spring2010/den_ar/index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ge_(computer_memory)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1371/why-is-dictionary-preferred-over-hashtable-in-c" TargetMode="External"/><Relationship Id="rId2" Type="http://schemas.openxmlformats.org/officeDocument/2006/relationships/hyperlink" Target="https://docs.microsoft.com/en-us/dotnet/api/system.collections.hashtable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a/33529080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ech-tales/the-origins-of-hashing-95701bc6a444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ech-history/silicon-revolution/hans-peter-luhn-and-the-birth-of-the-hashing-algorithm" TargetMode="External"/><Relationship Id="rId2" Type="http://schemas.openxmlformats.org/officeDocument/2006/relationships/hyperlink" Target="https://docs.google.com/viewer?url=patentimages.storage.googleapis.com/pdfs/US2950048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ISM6225/ForkStart_Group.gi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M6225/Sort.git" TargetMode="External"/><Relationship Id="rId2" Type="http://schemas.openxmlformats.org/officeDocument/2006/relationships/hyperlink" Target="https://github.com/ISM6225/Binary_Search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M6225/L2_Algorithms_DataStructure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2228697/1385857" TargetMode="External"/><Relationship Id="rId2" Type="http://schemas.openxmlformats.org/officeDocument/2006/relationships/hyperlink" Target="https://docs.oracle.com/javase/7/docs/api/java/util/Collections.html#sort(java.util.List)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algorithmics.lsi.upc.edu/docs/Dasgupta-Papadimitriou-Vazirani.pdf" TargetMode="External"/><Relationship Id="rId2" Type="http://schemas.openxmlformats.org/officeDocument/2006/relationships/hyperlink" Target="https://ocw.mit.edu/courses/electrical-engineering-and-computer-science/6-006-introduction-to-algorithms-fall-2011/lecture-videos/MIT6_006F11_lec02_ori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uhammad_ibn_Musa_al-Khwarizm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lgorithmics.lsi.upc.edu/docs/Dasgupta-Papadimitriou-Vazirani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ISM 6225</a:t>
            </a:r>
            <a:br>
              <a:rPr lang="en-US" dirty="0"/>
            </a:br>
            <a:r>
              <a:rPr lang="en-US" sz="7300" dirty="0"/>
              <a:t>Distributed Information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Lecture – Computational problem solving – Algorithms,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77C-A92B-49EE-A438-B0F00CFE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85E7-7BD1-4C94-A3B6-9EA6AF5D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course, we will introduce baseline algorithms for 2 common programming tasks</a:t>
            </a:r>
          </a:p>
          <a:p>
            <a:pPr lvl="1"/>
            <a:r>
              <a:rPr lang="en-US" dirty="0"/>
              <a:t>Search</a:t>
            </a:r>
          </a:p>
          <a:p>
            <a:pPr lvl="2"/>
            <a:r>
              <a:rPr lang="en-US" dirty="0"/>
              <a:t>Simple search, Binary search</a:t>
            </a:r>
          </a:p>
          <a:p>
            <a:pPr lvl="1"/>
            <a:r>
              <a:rPr lang="en-US" dirty="0"/>
              <a:t>Sort</a:t>
            </a:r>
          </a:p>
          <a:p>
            <a:pPr lvl="2"/>
            <a:r>
              <a:rPr lang="en-US" dirty="0"/>
              <a:t>Selection sort, Bubble sort</a:t>
            </a:r>
          </a:p>
          <a:p>
            <a:r>
              <a:rPr lang="en-US" dirty="0"/>
              <a:t>For simplicity, we will use primitives and the simplest collection data structure</a:t>
            </a:r>
          </a:p>
          <a:p>
            <a:pPr lvl="1"/>
            <a:r>
              <a:rPr lang="en-US" dirty="0"/>
              <a:t>Arrays</a:t>
            </a:r>
          </a:p>
          <a:p>
            <a:r>
              <a:rPr lang="en-US" dirty="0"/>
              <a:t>We will also introduce an essential technique - 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D141-C5B2-41D8-AF3B-DC0FA802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77C-A92B-49EE-A438-B0F00CFE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85E7-7BD1-4C94-A3B6-9EA6AF5D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encouraged to use the assignment to begin thinking algorithmically</a:t>
            </a:r>
          </a:p>
          <a:p>
            <a:pPr lvl="1"/>
            <a:r>
              <a:rPr lang="en-US" dirty="0"/>
              <a:t>Recommended read</a:t>
            </a:r>
          </a:p>
          <a:p>
            <a:pPr lvl="2"/>
            <a:r>
              <a:rPr lang="en-US" dirty="0">
                <a:hlinkClick r:id="rId2"/>
              </a:rPr>
              <a:t>http://algorithmics.lsi.upc.edu/docs/Dasgupta-Papadimitriou-Vazirani.pdf</a:t>
            </a:r>
            <a:endParaRPr lang="en-US" dirty="0"/>
          </a:p>
          <a:p>
            <a:pPr lvl="2"/>
            <a:r>
              <a:rPr lang="en-US" dirty="0"/>
              <a:t>read like a story, skip difficult paragraphs</a:t>
            </a:r>
          </a:p>
          <a:p>
            <a:pPr lvl="2"/>
            <a:r>
              <a:rPr lang="en-US" dirty="0"/>
              <a:t>Even includes quantum algorithms (chapter 10)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Authoritative read</a:t>
            </a:r>
          </a:p>
          <a:p>
            <a:pPr lvl="2"/>
            <a:r>
              <a:rPr lang="en-US" dirty="0">
                <a:hlinkClick r:id="rId3"/>
              </a:rPr>
              <a:t>CLRS</a:t>
            </a:r>
            <a:endParaRPr lang="en-US" dirty="0"/>
          </a:p>
          <a:p>
            <a:pPr lvl="2"/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 and Ronald L. </a:t>
            </a:r>
            <a:r>
              <a:rPr lang="en-US" dirty="0" err="1"/>
              <a:t>Rivest</a:t>
            </a:r>
            <a:r>
              <a:rPr lang="en-US" dirty="0"/>
              <a:t>, “Introduction to Algorithms”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D141-C5B2-41D8-AF3B-DC0FA802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A852-2D04-40DB-A504-313717A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CF4F-81FB-4EF2-8ACD-27A10129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to retrieve stored information</a:t>
            </a:r>
          </a:p>
          <a:p>
            <a:r>
              <a:rPr lang="en-US" dirty="0"/>
              <a:t>Linear search algorithm</a:t>
            </a:r>
          </a:p>
          <a:p>
            <a:pPr lvl="1"/>
            <a:r>
              <a:rPr lang="en-US" dirty="0"/>
              <a:t>Look at each value in the collection</a:t>
            </a:r>
          </a:p>
          <a:p>
            <a:pPr lvl="1"/>
            <a:r>
              <a:rPr lang="en-US" dirty="0"/>
              <a:t>Compare it to the value being searched</a:t>
            </a:r>
          </a:p>
          <a:p>
            <a:r>
              <a:rPr lang="en-US" dirty="0"/>
              <a:t>E.g. search for 2 in [5, 7, 14, 9, 3, 6, 2]</a:t>
            </a:r>
          </a:p>
          <a:p>
            <a:pPr lvl="1"/>
            <a:r>
              <a:rPr lang="en-US" dirty="0"/>
              <a:t>Is the algorithm correct?</a:t>
            </a:r>
          </a:p>
          <a:p>
            <a:pPr lvl="2"/>
            <a:r>
              <a:rPr lang="en-US" dirty="0"/>
              <a:t>Yes, will find the number if it exists in the collection</a:t>
            </a:r>
          </a:p>
          <a:p>
            <a:pPr lvl="1"/>
            <a:r>
              <a:rPr lang="en-US" dirty="0"/>
              <a:t>How long will it take?</a:t>
            </a:r>
          </a:p>
          <a:p>
            <a:pPr lvl="2"/>
            <a:r>
              <a:rPr lang="en-US" dirty="0"/>
              <a:t>If we have n numbers, we may have to do up to n comparisons</a:t>
            </a:r>
          </a:p>
          <a:p>
            <a:pPr lvl="1"/>
            <a:r>
              <a:rPr lang="en-US" dirty="0"/>
              <a:t>Can we do better?</a:t>
            </a:r>
          </a:p>
          <a:p>
            <a:pPr lvl="2"/>
            <a:r>
              <a:rPr lang="en-US" dirty="0"/>
              <a:t>Perhaps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B9566-519D-4F81-8FA4-539B7020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8C9-DD7C-48A7-AA88-7BABFF2E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300A-B12D-44A1-BA9A-54D06B8A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search for a word in a dictionary?</a:t>
            </a:r>
          </a:p>
          <a:p>
            <a:r>
              <a:rPr lang="en-US" dirty="0"/>
              <a:t>Or a name in a phone-book?</a:t>
            </a:r>
          </a:p>
          <a:p>
            <a:endParaRPr lang="en-US" dirty="0"/>
          </a:p>
          <a:p>
            <a:r>
              <a:rPr lang="en-US" dirty="0"/>
              <a:t>Binary search algorithm</a:t>
            </a:r>
          </a:p>
          <a:p>
            <a:pPr lvl="1"/>
            <a:r>
              <a:rPr lang="en-US" dirty="0"/>
              <a:t>Pre-condition: input data is already sorted</a:t>
            </a:r>
          </a:p>
          <a:p>
            <a:pPr lvl="1"/>
            <a:r>
              <a:rPr lang="en-US" dirty="0"/>
              <a:t>Compare the number to the mid-point of the collection</a:t>
            </a:r>
          </a:p>
          <a:p>
            <a:pPr lvl="1"/>
            <a:r>
              <a:rPr lang="en-US" dirty="0"/>
              <a:t>If the number is less than the mid-point</a:t>
            </a:r>
          </a:p>
          <a:p>
            <a:pPr lvl="2"/>
            <a:r>
              <a:rPr lang="en-US" dirty="0"/>
              <a:t>Search in the left-half of the collection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Search in the right half of the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68D40-FBEB-4697-B93F-03B647AC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491A-445C-4C2E-8693-845AD5AE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8D7D-FA9B-4055-8907-698ED088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E.g. search for 2 in [5, 7, 14, 9, 3, 6, 2]</a:t>
            </a:r>
          </a:p>
          <a:p>
            <a:r>
              <a:rPr lang="en-US" dirty="0"/>
              <a:t>Sort the array: [2, 3, 5, 6, 7, 9, 14]</a:t>
            </a:r>
          </a:p>
          <a:p>
            <a:r>
              <a:rPr lang="en-US" dirty="0"/>
              <a:t>Compare 2 to 6</a:t>
            </a:r>
          </a:p>
          <a:p>
            <a:pPr lvl="1"/>
            <a:r>
              <a:rPr lang="en-US" dirty="0"/>
              <a:t> mid-point in collection</a:t>
            </a:r>
          </a:p>
          <a:p>
            <a:r>
              <a:rPr lang="en-US" dirty="0"/>
              <a:t>New collection is [2, 3, 5]</a:t>
            </a:r>
          </a:p>
          <a:p>
            <a:r>
              <a:rPr lang="en-US" dirty="0"/>
              <a:t>Compare 2 to 3</a:t>
            </a:r>
          </a:p>
          <a:p>
            <a:pPr lvl="1"/>
            <a:r>
              <a:rPr lang="en-US" dirty="0"/>
              <a:t>mid-point in collection</a:t>
            </a:r>
          </a:p>
          <a:p>
            <a:r>
              <a:rPr lang="en-US" dirty="0"/>
              <a:t>New collection is [2]</a:t>
            </a:r>
          </a:p>
          <a:p>
            <a:r>
              <a:rPr lang="en-US" dirty="0"/>
              <a:t>Compare 2 to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72A8D-F55E-4220-8A7E-0E84003F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472B-5EEF-4908-930B-5FF3BE0B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D00D-E5A0-4492-9851-F5DC5F4B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algorithm correct?</a:t>
            </a:r>
          </a:p>
          <a:p>
            <a:pPr lvl="1"/>
            <a:r>
              <a:rPr lang="en-US" dirty="0"/>
              <a:t>Yes, will find the number if it exists in the collection</a:t>
            </a:r>
          </a:p>
          <a:p>
            <a:r>
              <a:rPr lang="en-US" dirty="0"/>
              <a:t>How long will it take?</a:t>
            </a:r>
          </a:p>
          <a:p>
            <a:pPr lvl="1"/>
            <a:r>
              <a:rPr lang="en-US" dirty="0"/>
              <a:t>The search collection keeps reducing in half in each iteration</a:t>
            </a:r>
          </a:p>
          <a:p>
            <a:pPr lvl="2"/>
            <a:r>
              <a:rPr lang="en-US" dirty="0"/>
              <a:t>To search n numbers, we have to do x iterations such that 2</a:t>
            </a:r>
            <a:r>
              <a:rPr lang="en-US" baseline="30000" dirty="0"/>
              <a:t>x</a:t>
            </a:r>
            <a:r>
              <a:rPr lang="en-US" dirty="0"/>
              <a:t> = n</a:t>
            </a:r>
          </a:p>
          <a:p>
            <a:pPr lvl="2"/>
            <a:r>
              <a:rPr lang="en-US" dirty="0"/>
              <a:t>So, we may have to do up to log(n) iterations</a:t>
            </a:r>
          </a:p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Fastest method known so far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34C6-6C18-46FB-8C31-45E0E02A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FBF2-AE53-4847-AB1D-30BC1A77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9D8E-C58D-47CD-A18F-90CF1A78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search or binary search?</a:t>
            </a:r>
          </a:p>
          <a:p>
            <a:pPr lvl="1"/>
            <a:r>
              <a:rPr lang="en-US" dirty="0"/>
              <a:t>Which is better?</a:t>
            </a:r>
          </a:p>
          <a:p>
            <a:r>
              <a:rPr lang="en-US" dirty="0"/>
              <a:t>Time complexity of algorithms in the worst case is represented in the Big O notation</a:t>
            </a:r>
          </a:p>
          <a:p>
            <a:pPr lvl="1"/>
            <a:r>
              <a:rPr lang="en-US" dirty="0"/>
              <a:t>How does the time needed for the algorithm to complete its job increase as the input size grows and nears infinity?</a:t>
            </a:r>
          </a:p>
          <a:p>
            <a:pPr lvl="1"/>
            <a:r>
              <a:rPr lang="en-US" dirty="0"/>
              <a:t>Think of it as order-of</a:t>
            </a:r>
          </a:p>
          <a:p>
            <a:r>
              <a:rPr lang="en-US" dirty="0"/>
              <a:t>Simple search is a O(n) algorithm</a:t>
            </a:r>
          </a:p>
          <a:p>
            <a:r>
              <a:rPr lang="en-US" dirty="0"/>
              <a:t>Binary search is a O(log(n)) algorithm</a:t>
            </a:r>
          </a:p>
          <a:p>
            <a:r>
              <a:rPr lang="en-US" dirty="0"/>
              <a:t>Log(n) grows very slowly compared to n</a:t>
            </a:r>
          </a:p>
          <a:p>
            <a:pPr lvl="1"/>
            <a:r>
              <a:rPr lang="en-US" dirty="0"/>
              <a:t>So, binary search is superior to simple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954F-6BAB-42F1-8456-6606B848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7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2A27-E76B-4B89-B56A-45BA7116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 = Algorithm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8BA5-C3A5-4F11-AA6D-9F72BA6A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notation that tells you how fast an algorithm is</a:t>
            </a:r>
          </a:p>
          <a:p>
            <a:r>
              <a:rPr lang="en-US" dirty="0"/>
              <a:t>The run time to two algorithms can grow at different rates</a:t>
            </a:r>
          </a:p>
          <a:p>
            <a:r>
              <a:rPr lang="en-US" dirty="0"/>
              <a:t>Should I use Simple Search or Binary Search?</a:t>
            </a:r>
          </a:p>
          <a:p>
            <a:pPr lvl="1"/>
            <a:r>
              <a:rPr lang="en-US" dirty="0"/>
              <a:t>Let’s run both algorithms with 100 elements</a:t>
            </a:r>
          </a:p>
          <a:p>
            <a:pPr lvl="1"/>
            <a:r>
              <a:rPr lang="en-US" dirty="0"/>
              <a:t>Let’s assume that it takes 1 millisecond (</a:t>
            </a:r>
            <a:r>
              <a:rPr lang="en-US" dirty="0" err="1"/>
              <a:t>ms</a:t>
            </a:r>
            <a:r>
              <a:rPr lang="en-US" dirty="0"/>
              <a:t>) to check one element</a:t>
            </a:r>
          </a:p>
          <a:p>
            <a:pPr lvl="1"/>
            <a:r>
              <a:rPr lang="en-US" dirty="0"/>
              <a:t>So, the simple search takes 100 </a:t>
            </a:r>
            <a:r>
              <a:rPr lang="en-US" dirty="0" err="1"/>
              <a:t>ms</a:t>
            </a:r>
            <a:r>
              <a:rPr lang="en-US" dirty="0"/>
              <a:t> to run</a:t>
            </a:r>
          </a:p>
          <a:p>
            <a:pPr lvl="1"/>
            <a:r>
              <a:rPr lang="en-US" dirty="0"/>
              <a:t>The binary search (log</a:t>
            </a:r>
            <a:r>
              <a:rPr lang="en-US" baseline="-25000" dirty="0"/>
              <a:t>2</a:t>
            </a:r>
            <a:r>
              <a:rPr lang="en-US" dirty="0"/>
              <a:t> 100 is roughly 7) takes 7 </a:t>
            </a:r>
            <a:r>
              <a:rPr lang="en-US" dirty="0" err="1"/>
              <a:t>ms</a:t>
            </a:r>
            <a:r>
              <a:rPr lang="en-US" dirty="0"/>
              <a:t> to run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09A89-443E-4B4E-ACD6-23D2FDB6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BFFFA-4A24-4EC4-A36A-B0B3DAB5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48200"/>
            <a:ext cx="8163252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61EE-B87F-4B38-9E47-728D91C0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870A-5A5F-42CB-A789-3CBEA77B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  <a:p>
            <a:pPr lvl="1"/>
            <a:r>
              <a:rPr lang="en-US" dirty="0"/>
              <a:t>Move elements of an array one at a time to their final position in order</a:t>
            </a:r>
          </a:p>
          <a:p>
            <a:pPr lvl="1"/>
            <a:r>
              <a:rPr lang="en-US" dirty="0"/>
              <a:t>Simple approach</a:t>
            </a:r>
          </a:p>
          <a:p>
            <a:pPr lvl="2"/>
            <a:r>
              <a:rPr lang="en-US" dirty="0"/>
              <a:t>Search through all elements in the collection, find the smallest element</a:t>
            </a:r>
          </a:p>
          <a:p>
            <a:pPr lvl="3"/>
            <a:r>
              <a:rPr lang="en-US" dirty="0"/>
              <a:t>Place it in the first position</a:t>
            </a:r>
          </a:p>
          <a:p>
            <a:pPr lvl="4"/>
            <a:r>
              <a:rPr lang="en-US" dirty="0"/>
              <a:t>The array is now sorted till position 1</a:t>
            </a:r>
          </a:p>
          <a:p>
            <a:pPr lvl="4"/>
            <a:r>
              <a:rPr lang="en-US" dirty="0"/>
              <a:t>Remaining n – 1 elements are unsorted</a:t>
            </a:r>
          </a:p>
          <a:p>
            <a:pPr lvl="6"/>
            <a:r>
              <a:rPr lang="en-US" dirty="0"/>
              <a:t>Treat this as the new collection</a:t>
            </a:r>
          </a:p>
          <a:p>
            <a:pPr lvl="3"/>
            <a:r>
              <a:rPr lang="en-US" dirty="0"/>
              <a:t>Repeat</a:t>
            </a:r>
          </a:p>
          <a:p>
            <a:pPr lvl="1"/>
            <a:r>
              <a:rPr lang="en-US" dirty="0"/>
              <a:t>More sophisticated approaches replicate binary search idea</a:t>
            </a:r>
          </a:p>
          <a:p>
            <a:pPr lvl="2"/>
            <a:r>
              <a:rPr lang="en-US" dirty="0"/>
              <a:t>Recursively sort half the array and merge the halves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A2E1-5212-43AB-9D22-60908E01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1C9D-334E-42B0-B9C5-8FC05A50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C425-8AE0-483A-80FE-EC274ECE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Starting from the left most element of an array size </a:t>
            </a:r>
            <a:r>
              <a:rPr lang="en-US" i="1" dirty="0"/>
              <a:t>N</a:t>
            </a:r>
            <a:r>
              <a:rPr lang="en-US" dirty="0"/>
              <a:t>, compare the adjacent element to see if it is smaller (min)</a:t>
            </a:r>
          </a:p>
          <a:p>
            <a:r>
              <a:rPr lang="en-US" dirty="0"/>
              <a:t>If the element is smaller, then “bubble” (or swap) the larger element to the right</a:t>
            </a:r>
          </a:p>
          <a:p>
            <a:r>
              <a:rPr lang="en-US" dirty="0"/>
              <a:t>Complete a pass through the entire array, swapping each adjacent element if needed</a:t>
            </a:r>
          </a:p>
          <a:p>
            <a:r>
              <a:rPr lang="en-US" dirty="0"/>
              <a:t>Repeat the bubble sorting of the array N – 1 using an iterative loop by re-passing through the entire array until the sorting is complete</a:t>
            </a:r>
          </a:p>
          <a:p>
            <a:r>
              <a:rPr lang="en-US" dirty="0"/>
              <a:t>Worst Performance (Big O Notation): O(n^2)</a:t>
            </a:r>
          </a:p>
          <a:p>
            <a:r>
              <a:rPr lang="en-US" dirty="0"/>
              <a:t>Animated Example: </a:t>
            </a:r>
            <a:r>
              <a:rPr lang="en-US" dirty="0">
                <a:hlinkClick r:id="rId2"/>
              </a:rPr>
              <a:t>https://www.youtube.com/watch?v=nmhjrI-aW5o&amp;feature=youtu.be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74BD9-E5F9-49E0-94C6-800C2167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DD29-9E65-41E8-93FC-A24C5CDD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F928-C749-47D1-B2AD-6F465D41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Big O notation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94B9-CC9F-4770-BF2A-901E3D5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2B3D-CBCB-4344-93EF-8A412848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BD45-4726-464F-B3BF-CB3A7FA1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 all elements in array and identify the smallest (min)</a:t>
            </a:r>
          </a:p>
          <a:p>
            <a:r>
              <a:rPr lang="en-US" dirty="0"/>
              <a:t>Once min element is located, swap it with the first element</a:t>
            </a:r>
          </a:p>
          <a:p>
            <a:r>
              <a:rPr lang="en-US" dirty="0"/>
              <a:t>Repeat this selection sort process on the remaining </a:t>
            </a:r>
            <a:r>
              <a:rPr lang="en-US" i="1" dirty="0"/>
              <a:t>N-1</a:t>
            </a:r>
            <a:r>
              <a:rPr lang="en-US" dirty="0"/>
              <a:t> elements using an iterative loop</a:t>
            </a:r>
          </a:p>
          <a:p>
            <a:r>
              <a:rPr lang="en-US" dirty="0"/>
              <a:t>Worst performance (Big O notation) is: O(n^2)</a:t>
            </a:r>
          </a:p>
          <a:p>
            <a:r>
              <a:rPr lang="en-US" dirty="0"/>
              <a:t>Same time complexity as Bubble sort, but slightly fewer comparisons</a:t>
            </a:r>
          </a:p>
          <a:p>
            <a:r>
              <a:rPr lang="en-US" dirty="0"/>
              <a:t>Animated example: </a:t>
            </a:r>
            <a:r>
              <a:rPr lang="en-US" dirty="0">
                <a:hlinkClick r:id="rId2"/>
              </a:rPr>
              <a:t>https://www.youtube.com/watch?v=xWBP4lzkoyM&amp;feature=youtu.be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B6182-9312-4790-BB1A-7398DB65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AB78-9C72-4712-86B0-D06EFF91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vs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8C0-33E7-4A0E-BE63-CDCE906C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algorithms sort the data collection by successively identifying the element that belongs to position</a:t>
            </a:r>
          </a:p>
          <a:p>
            <a:pPr lvl="1"/>
            <a:r>
              <a:rPr lang="en-US" dirty="0"/>
              <a:t>Therefore, both algorithms have the same time complexity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note the additional swaps inside the nested loop in bubble sort</a:t>
            </a:r>
          </a:p>
          <a:p>
            <a:pPr lvl="1"/>
            <a:r>
              <a:rPr lang="en-US" dirty="0"/>
              <a:t>Probably creates additional work that is unnecessary for the final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1B68E-6D43-4682-869D-8325B863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important problems can be solved by divide-and-conquer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Divide the original problem into several smaller sub-problems</a:t>
            </a:r>
          </a:p>
          <a:p>
            <a:pPr lvl="2"/>
            <a:r>
              <a:rPr lang="en-US" dirty="0"/>
              <a:t>Each sub-problem similar to the original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small enough, conquer the sub-problem directly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Else, solve each sub-problem in the same way as the main problem (recursion)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Combine the solutions to all sub-problem into final solution for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8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Recursion example – 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sort an array</a:t>
                </a:r>
              </a:p>
              <a:p>
                <a:pPr lvl="1"/>
                <a:r>
                  <a:rPr lang="en-US" dirty="0"/>
                  <a:t>Divide: Divide the n-element sequence to be sorted into two subsequences of n/ 2 elements each</a:t>
                </a:r>
              </a:p>
              <a:p>
                <a:pPr lvl="1"/>
                <a:r>
                  <a:rPr lang="en-US" dirty="0"/>
                  <a:t>Conquer: Sort the two subsequences recursively using merge sort</a:t>
                </a:r>
              </a:p>
              <a:p>
                <a:pPr lvl="2"/>
                <a:r>
                  <a:rPr lang="en-US" dirty="0"/>
                  <a:t>If the subsequence has length = 1, recursion bottoms out since the sequence is already sorted</a:t>
                </a:r>
              </a:p>
              <a:p>
                <a:pPr lvl="1"/>
                <a:r>
                  <a:rPr lang="en-US" dirty="0"/>
                  <a:t>Combine: Merge the two sorted subsequences to produce the sorted answer</a:t>
                </a:r>
              </a:p>
              <a:p>
                <a:r>
                  <a:rPr lang="en-US" dirty="0"/>
                  <a:t>MERGE-SORT(Array, </a:t>
                </a:r>
                <a:r>
                  <a:rPr lang="en-US" dirty="0" err="1"/>
                  <a:t>start_index</a:t>
                </a:r>
                <a:r>
                  <a:rPr lang="en-US" dirty="0"/>
                  <a:t>, </a:t>
                </a:r>
                <a:r>
                  <a:rPr lang="en-US" dirty="0" err="1"/>
                  <a:t>end_index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start_index</a:t>
                </a:r>
                <a:r>
                  <a:rPr lang="en-US" dirty="0"/>
                  <a:t> &lt; </a:t>
                </a:r>
                <a:r>
                  <a:rPr lang="en-US" dirty="0" err="1"/>
                  <a:t>end_index</a:t>
                </a:r>
                <a:endParaRPr lang="en-US" dirty="0"/>
              </a:p>
              <a:p>
                <a:pPr lvl="2"/>
                <a:r>
                  <a:rPr lang="en-US" dirty="0" err="1"/>
                  <a:t>mid_index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endParaRPr lang="en-US" baseline="-25000" dirty="0"/>
              </a:p>
              <a:p>
                <a:pPr lvl="2"/>
                <a:r>
                  <a:rPr lang="en-US" dirty="0"/>
                  <a:t>MERGE-SORT(Array, </a:t>
                </a:r>
                <a:r>
                  <a:rPr lang="en-US" dirty="0" err="1"/>
                  <a:t>start_index</a:t>
                </a:r>
                <a:r>
                  <a:rPr lang="en-US" dirty="0"/>
                  <a:t>, </a:t>
                </a:r>
                <a:r>
                  <a:rPr lang="en-US" dirty="0" err="1"/>
                  <a:t>mid_index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MERGE-SORT(Array, </a:t>
                </a:r>
                <a:r>
                  <a:rPr lang="en-US" dirty="0" err="1"/>
                  <a:t>mid_index</a:t>
                </a:r>
                <a:r>
                  <a:rPr lang="en-US" dirty="0"/>
                  <a:t> + 1, </a:t>
                </a:r>
                <a:r>
                  <a:rPr lang="en-US" dirty="0" err="1"/>
                  <a:t>end_index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MERGE(Array, </a:t>
                </a:r>
                <a:r>
                  <a:rPr lang="en-US" dirty="0" err="1"/>
                  <a:t>start_index</a:t>
                </a:r>
                <a:r>
                  <a:rPr lang="en-US" dirty="0"/>
                  <a:t>, </a:t>
                </a:r>
                <a:r>
                  <a:rPr lang="en-US" dirty="0" err="1"/>
                  <a:t>mid_index</a:t>
                </a:r>
                <a:r>
                  <a:rPr lang="en-US" dirty="0"/>
                  <a:t>, </a:t>
                </a:r>
                <a:r>
                  <a:rPr lang="en-US" dirty="0" err="1"/>
                  <a:t>end_index</a:t>
                </a:r>
                <a:r>
                  <a:rPr lang="en-US" dirty="0"/>
                  <a:t>)</a:t>
                </a:r>
              </a:p>
              <a:p>
                <a:r>
                  <a:rPr lang="en-US" dirty="0">
                    <a:hlinkClick r:id="rId2"/>
                  </a:rPr>
                  <a:t>https://www.youtube.com/watch?v=JSceec-wEyw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77" t="-1515" r="-1858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Computer programs commonly need to work with collections of objects</a:t>
            </a:r>
          </a:p>
          <a:p>
            <a:pPr lvl="1"/>
            <a:r>
              <a:rPr lang="en-US" dirty="0"/>
              <a:t>E.g. words on a page, records from a database, sessions on a server</a:t>
            </a:r>
          </a:p>
          <a:p>
            <a:pPr lvl="2"/>
            <a:r>
              <a:rPr lang="en-US" dirty="0"/>
              <a:t>Working with individual variables such as x and y is actually rare</a:t>
            </a:r>
          </a:p>
          <a:p>
            <a:pPr lvl="3"/>
            <a:r>
              <a:rPr lang="en-US" dirty="0"/>
              <a:t>Usually just counters, flags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These object collections are dynamic</a:t>
            </a:r>
          </a:p>
          <a:p>
            <a:pPr lvl="1"/>
            <a:r>
              <a:rPr lang="en-US" dirty="0"/>
              <a:t>Users add, update and delete objects from these collections. Also read</a:t>
            </a:r>
          </a:p>
          <a:p>
            <a:pPr lvl="1"/>
            <a:r>
              <a:rPr lang="en-US" dirty="0"/>
              <a:t>Collection size not known at time of compilation</a:t>
            </a:r>
          </a:p>
          <a:p>
            <a:r>
              <a:rPr lang="en-US" dirty="0"/>
              <a:t>It is therefore useful to have efficient ways to represent and manipulate object collections</a:t>
            </a:r>
          </a:p>
          <a:p>
            <a:pPr lvl="1"/>
            <a:r>
              <a:rPr lang="en-US" dirty="0"/>
              <a:t>Representations of object collections are called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Capability typically comes at a cost</a:t>
            </a:r>
          </a:p>
          <a:p>
            <a:pPr lvl="1"/>
            <a:r>
              <a:rPr lang="en-US" dirty="0"/>
              <a:t>E.g. Arrays are easy to work with</a:t>
            </a:r>
          </a:p>
          <a:p>
            <a:pPr lvl="2"/>
            <a:r>
              <a:rPr lang="en-US" dirty="0"/>
              <a:t>But if chosen inappropriately, can waste a lot of memory</a:t>
            </a:r>
          </a:p>
          <a:p>
            <a:r>
              <a:rPr lang="en-US" dirty="0"/>
              <a:t>Therefore, when picking a data structure</a:t>
            </a:r>
          </a:p>
          <a:p>
            <a:pPr lvl="1"/>
            <a:r>
              <a:rPr lang="en-US" dirty="0"/>
              <a:t>Useful to know the operations that will need to be performed with the object collection</a:t>
            </a:r>
          </a:p>
          <a:p>
            <a:r>
              <a:rPr lang="en-US" dirty="0"/>
              <a:t>Four data structures discussed here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Hash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collection of elements, where each element is identified by its position in the collection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= 1;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what to expect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1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weekDays1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"Sun"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weekDays2 =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"Sun"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0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Array2D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[4, 2] { { 1, 2 }, { 3, 4 }, { 5, 6 }, { 7, 8 } };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What will this print?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(Array2D[3,1]);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7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understand</a:t>
            </a:r>
          </a:p>
          <a:p>
            <a:pPr lvl="2"/>
            <a:r>
              <a:rPr lang="en-US" dirty="0"/>
              <a:t>All elements of the collection are typically stored contiguously in memory</a:t>
            </a:r>
          </a:p>
          <a:p>
            <a:pPr lvl="1"/>
            <a:r>
              <a:rPr lang="en-US" dirty="0"/>
              <a:t>Allow all set operations (e.g. CRUD)</a:t>
            </a:r>
          </a:p>
          <a:p>
            <a:pPr lvl="1"/>
            <a:r>
              <a:rPr lang="en-US" dirty="0"/>
              <a:t>Allow random access to any element of the array</a:t>
            </a:r>
          </a:p>
          <a:p>
            <a:pPr lvl="1"/>
            <a:r>
              <a:rPr lang="en-US" dirty="0"/>
              <a:t>Instant access if index is known O(1)</a:t>
            </a:r>
          </a:p>
          <a:p>
            <a:pPr lvl="1"/>
            <a:r>
              <a:rPr lang="en-US" dirty="0"/>
              <a:t>Instant insert if index is known O(1)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Cannot be resized after creation</a:t>
            </a:r>
          </a:p>
          <a:p>
            <a:pPr lvl="1"/>
            <a:r>
              <a:rPr lang="en-US" dirty="0"/>
              <a:t>Potentially, a lot of wasted space</a:t>
            </a:r>
          </a:p>
          <a:p>
            <a:pPr lvl="1"/>
            <a:r>
              <a:rPr lang="en-US" dirty="0"/>
              <a:t>Insert, search, delete operations can take O(n) or O(log(n)) time if index is not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E595-D783-4775-ACF7-2349E571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EAC8-9673-4423-8B4A-5B32D4C0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</a:t>
            </a:r>
          </a:p>
          <a:p>
            <a:pPr lvl="1"/>
            <a:r>
              <a:rPr lang="en-US" dirty="0">
                <a:hlinkClick r:id="rId2"/>
              </a:rPr>
              <a:t>https://github.com/ISM6225/Binary_Search.git</a:t>
            </a:r>
            <a:endParaRPr lang="en-US" dirty="0"/>
          </a:p>
          <a:p>
            <a:pPr lvl="2"/>
            <a:r>
              <a:rPr lang="en-US" dirty="0"/>
              <a:t>Fork to open the solution in your IDE</a:t>
            </a:r>
          </a:p>
          <a:p>
            <a:pPr marL="457200" lvl="2" indent="0">
              <a:buNone/>
            </a:pPr>
            <a:endParaRPr lang="en-US" dirty="0"/>
          </a:p>
          <a:p>
            <a:r>
              <a:rPr lang="en-US" dirty="0"/>
              <a:t>Sort</a:t>
            </a:r>
          </a:p>
          <a:p>
            <a:pPr lvl="1"/>
            <a:r>
              <a:rPr lang="en-US" dirty="0">
                <a:hlinkClick r:id="rId3"/>
              </a:rPr>
              <a:t>https://github.com/ISM6225/Sort.git</a:t>
            </a:r>
            <a:endParaRPr lang="en-US" dirty="0"/>
          </a:p>
          <a:p>
            <a:pPr lvl="2"/>
            <a:r>
              <a:rPr lang="en-US" dirty="0"/>
              <a:t>Fork to open the solution in your IDE</a:t>
            </a:r>
          </a:p>
          <a:p>
            <a:pPr lvl="2"/>
            <a:endParaRPr lang="en-US" dirty="0"/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>
                <a:hlinkClick r:id="rId4"/>
              </a:rPr>
              <a:t>https://github.com/ISM6225/L2_Algorithms_DataStructures</a:t>
            </a:r>
            <a:endParaRPr lang="en-US" dirty="0"/>
          </a:p>
          <a:p>
            <a:pPr lvl="2"/>
            <a:r>
              <a:rPr lang="en-US" dirty="0"/>
              <a:t>Fork to open the solution in your 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C6AC-9438-44F5-AD60-AC1B37E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5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107266"/>
          </a:xfrm>
        </p:spPr>
        <p:txBody>
          <a:bodyPr/>
          <a:lstStyle/>
          <a:p>
            <a:r>
              <a:rPr lang="en-US" dirty="0"/>
              <a:t>A data structure in which each element links to the next element in the data structure</a:t>
            </a:r>
          </a:p>
          <a:p>
            <a:r>
              <a:rPr lang="en-US" dirty="0"/>
              <a:t>Lists may be</a:t>
            </a:r>
          </a:p>
          <a:p>
            <a:pPr lvl="1"/>
            <a:r>
              <a:rPr lang="en-US" dirty="0"/>
              <a:t>Sorted</a:t>
            </a:r>
          </a:p>
          <a:p>
            <a:pPr lvl="1"/>
            <a:r>
              <a:rPr lang="en-US" dirty="0"/>
              <a:t>Doubly linked to facilitate traversal</a:t>
            </a:r>
          </a:p>
          <a:p>
            <a:r>
              <a:rPr lang="en-US" dirty="0"/>
              <a:t>Linked lists are used to implement almost all other data structures</a:t>
            </a:r>
          </a:p>
          <a:p>
            <a:pPr lvl="1"/>
            <a:r>
              <a:rPr lang="en-US" dirty="0"/>
              <a:t>E.g. trees, graphs, heaps,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6690" y="51816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head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49111" y="5181600"/>
            <a:ext cx="1678731" cy="533400"/>
            <a:chOff x="1975821" y="3352800"/>
            <a:chExt cx="1678731" cy="533400"/>
          </a:xfrm>
        </p:grpSpPr>
        <p:sp>
          <p:nvSpPr>
            <p:cNvPr id="8" name="Rectangle 7"/>
            <p:cNvSpPr/>
            <p:nvPr/>
          </p:nvSpPr>
          <p:spPr>
            <a:xfrm>
              <a:off x="1975821" y="335280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6352" y="335280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88090" y="5181600"/>
            <a:ext cx="1678731" cy="533400"/>
            <a:chOff x="1975821" y="3352800"/>
            <a:chExt cx="1678731" cy="533400"/>
          </a:xfrm>
        </p:grpSpPr>
        <p:sp>
          <p:nvSpPr>
            <p:cNvPr id="12" name="Rectangle 11"/>
            <p:cNvSpPr/>
            <p:nvPr/>
          </p:nvSpPr>
          <p:spPr>
            <a:xfrm>
              <a:off x="1975821" y="335280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23784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6352" y="335280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7069" y="5181600"/>
            <a:ext cx="1678731" cy="533400"/>
            <a:chOff x="1975821" y="3352800"/>
            <a:chExt cx="1678731" cy="533400"/>
          </a:xfrm>
        </p:grpSpPr>
        <p:sp>
          <p:nvSpPr>
            <p:cNvPr id="15" name="Rectangle 14"/>
            <p:cNvSpPr/>
            <p:nvPr/>
          </p:nvSpPr>
          <p:spPr>
            <a:xfrm>
              <a:off x="1975821" y="335280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16352" y="3352800"/>
              <a:ext cx="83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27842" y="5448300"/>
            <a:ext cx="46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66821" y="5448300"/>
            <a:ext cx="46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8" idx="1"/>
          </p:cNvCxnSpPr>
          <p:nvPr/>
        </p:nvCxnSpPr>
        <p:spPr>
          <a:xfrm>
            <a:off x="1744890" y="5448300"/>
            <a:ext cx="604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1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–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efficient at using storage</a:t>
            </a:r>
          </a:p>
          <a:p>
            <a:pPr lvl="2"/>
            <a:r>
              <a:rPr lang="en-US" dirty="0"/>
              <a:t>Vary in size as needed</a:t>
            </a:r>
          </a:p>
          <a:p>
            <a:pPr lvl="1"/>
            <a:r>
              <a:rPr lang="en-US" dirty="0"/>
              <a:t>Support all set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Technical on-ramp for understanding insert, delete operations</a:t>
            </a:r>
          </a:p>
          <a:p>
            <a:pPr lvl="1"/>
            <a:r>
              <a:rPr lang="en-US" dirty="0"/>
              <a:t>No random access</a:t>
            </a:r>
          </a:p>
          <a:p>
            <a:pPr lvl="1"/>
            <a:r>
              <a:rPr lang="en-US" dirty="0"/>
              <a:t>All operations require list traversal, can take O(n)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historical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were created by Alan Newell, Herbert Simon and Cliff Shaw in 1955</a:t>
            </a:r>
          </a:p>
          <a:p>
            <a:endParaRPr lang="en-US" dirty="0"/>
          </a:p>
          <a:p>
            <a:r>
              <a:rPr lang="en-US" dirty="0"/>
              <a:t>Same team that defined the term “Artificial Intelligence” at exactly the same time</a:t>
            </a:r>
          </a:p>
          <a:p>
            <a:endParaRPr lang="en-US" dirty="0"/>
          </a:p>
          <a:p>
            <a:r>
              <a:rPr lang="en-US" dirty="0"/>
              <a:t>Linked Lists were created to develop AI programs</a:t>
            </a:r>
          </a:p>
          <a:p>
            <a:pPr lvl="1"/>
            <a:r>
              <a:rPr lang="en-US" dirty="0"/>
              <a:t>Thus, Linked Lists and Artificial Intelligence are “joined at the hip”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2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– 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https://docs.microsoft.com/en-us/dotnet/api/system.collections.generic.linkedlist-1?view=netframework-4.8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612351" cy="4023360"/>
          </a:xfrm>
        </p:spPr>
        <p:txBody>
          <a:bodyPr/>
          <a:lstStyle/>
          <a:p>
            <a:r>
              <a:rPr lang="en-US" dirty="0"/>
              <a:t>Linked data structure, in which each node contains data, and pointers to other similar nodes</a:t>
            </a:r>
          </a:p>
          <a:p>
            <a:pPr lvl="1"/>
            <a:r>
              <a:rPr lang="en-US" dirty="0"/>
              <a:t>We will consider binary search trees</a:t>
            </a:r>
          </a:p>
          <a:p>
            <a:pPr lvl="2"/>
            <a:r>
              <a:rPr lang="en-US" dirty="0"/>
              <a:t>Each node has</a:t>
            </a:r>
          </a:p>
          <a:p>
            <a:pPr lvl="3"/>
            <a:r>
              <a:rPr lang="en-US" dirty="0"/>
              <a:t>Key and data</a:t>
            </a:r>
          </a:p>
          <a:p>
            <a:pPr lvl="3"/>
            <a:r>
              <a:rPr lang="en-US" dirty="0"/>
              <a:t>Pointers to left and right nodes</a:t>
            </a:r>
          </a:p>
          <a:p>
            <a:pPr lvl="3"/>
            <a:r>
              <a:rPr lang="en-US" dirty="0"/>
              <a:t>Pointer to parent node</a:t>
            </a:r>
          </a:p>
          <a:p>
            <a:r>
              <a:rPr lang="en-US" dirty="0"/>
              <a:t>Binary search tree property</a:t>
            </a:r>
          </a:p>
          <a:p>
            <a:pPr lvl="1"/>
            <a:r>
              <a:rPr lang="en-US" dirty="0"/>
              <a:t>For each node of the tree</a:t>
            </a:r>
          </a:p>
          <a:p>
            <a:pPr lvl="2"/>
            <a:r>
              <a:rPr lang="en-US" dirty="0"/>
              <a:t>The key for the node on the left </a:t>
            </a:r>
            <a:r>
              <a:rPr lang="en-US" dirty="0">
                <a:latin typeface="Calibri" panose="020F0502020204030204" pitchFamily="34" charset="0"/>
              </a:rPr>
              <a:t>≤ key of node</a:t>
            </a:r>
          </a:p>
          <a:p>
            <a:pPr lvl="2"/>
            <a:r>
              <a:rPr lang="en-US" dirty="0"/>
              <a:t>Key for the node on the right </a:t>
            </a:r>
            <a:r>
              <a:rPr lang="en-US" dirty="0">
                <a:latin typeface="Calibri" panose="020F0502020204030204" pitchFamily="34" charset="0"/>
              </a:rPr>
              <a:t>≥ key of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0854" y="33938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606942" y="335119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7050742" y="39068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73914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6223898" y="285682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7007711" y="28879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7585191" y="28879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17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0" y="288798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13" name="Oval 12"/>
          <p:cNvSpPr/>
          <p:nvPr/>
        </p:nvSpPr>
        <p:spPr>
          <a:xfrm>
            <a:off x="6623634" y="236444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7983596" y="23303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sp>
        <p:nvSpPr>
          <p:cNvPr id="15" name="Oval 14"/>
          <p:cNvSpPr/>
          <p:nvPr/>
        </p:nvSpPr>
        <p:spPr>
          <a:xfrm>
            <a:off x="7317889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15</a:t>
            </a:r>
          </a:p>
        </p:txBody>
      </p:sp>
      <p:cxnSp>
        <p:nvCxnSpPr>
          <p:cNvPr id="17" name="Straight Connector 16"/>
          <p:cNvCxnSpPr>
            <a:stCxn id="15" idx="6"/>
            <a:endCxn id="14" idx="1"/>
          </p:cNvCxnSpPr>
          <p:nvPr/>
        </p:nvCxnSpPr>
        <p:spPr>
          <a:xfrm>
            <a:off x="7622689" y="2057400"/>
            <a:ext cx="405544" cy="31761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2"/>
            <a:endCxn id="13" idx="7"/>
          </p:cNvCxnSpPr>
          <p:nvPr/>
        </p:nvCxnSpPr>
        <p:spPr>
          <a:xfrm flipH="1">
            <a:off x="6883797" y="2057400"/>
            <a:ext cx="434092" cy="35167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>
            <a:stCxn id="14" idx="5"/>
            <a:endCxn id="12" idx="1"/>
          </p:cNvCxnSpPr>
          <p:nvPr/>
        </p:nvCxnSpPr>
        <p:spPr>
          <a:xfrm>
            <a:off x="8243759" y="2590538"/>
            <a:ext cx="182878" cy="34207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1" idx="7"/>
            <a:endCxn id="14" idx="3"/>
          </p:cNvCxnSpPr>
          <p:nvPr/>
        </p:nvCxnSpPr>
        <p:spPr>
          <a:xfrm flipV="1">
            <a:off x="7845354" y="2590538"/>
            <a:ext cx="182879" cy="34207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stCxn id="13" idx="5"/>
            <a:endCxn id="10" idx="1"/>
          </p:cNvCxnSpPr>
          <p:nvPr/>
        </p:nvCxnSpPr>
        <p:spPr>
          <a:xfrm>
            <a:off x="6883797" y="2624604"/>
            <a:ext cx="168551" cy="30801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13" idx="3"/>
            <a:endCxn id="9" idx="7"/>
          </p:cNvCxnSpPr>
          <p:nvPr/>
        </p:nvCxnSpPr>
        <p:spPr>
          <a:xfrm flipH="1">
            <a:off x="6484061" y="2624604"/>
            <a:ext cx="184210" cy="2768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10" idx="5"/>
            <a:endCxn id="8" idx="1"/>
          </p:cNvCxnSpPr>
          <p:nvPr/>
        </p:nvCxnSpPr>
        <p:spPr>
          <a:xfrm>
            <a:off x="7267874" y="3148143"/>
            <a:ext cx="168163" cy="24929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8" idx="3"/>
            <a:endCxn id="7" idx="7"/>
          </p:cNvCxnSpPr>
          <p:nvPr/>
        </p:nvCxnSpPr>
        <p:spPr>
          <a:xfrm flipH="1">
            <a:off x="7310905" y="3612963"/>
            <a:ext cx="125132" cy="3384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>
            <a:stCxn id="9" idx="5"/>
            <a:endCxn id="6" idx="1"/>
          </p:cNvCxnSpPr>
          <p:nvPr/>
        </p:nvCxnSpPr>
        <p:spPr>
          <a:xfrm>
            <a:off x="6484061" y="3116991"/>
            <a:ext cx="167518" cy="27884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>
            <a:stCxn id="9" idx="3"/>
            <a:endCxn id="5" idx="7"/>
          </p:cNvCxnSpPr>
          <p:nvPr/>
        </p:nvCxnSpPr>
        <p:spPr>
          <a:xfrm flipH="1">
            <a:off x="6101017" y="3116991"/>
            <a:ext cx="167518" cy="32149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46632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Recursive version</a:t>
            </a:r>
          </a:p>
          <a:p>
            <a:pPr lvl="1"/>
            <a:r>
              <a:rPr lang="en-US" dirty="0"/>
              <a:t>TREE-SEARCH (node, key)</a:t>
            </a:r>
          </a:p>
          <a:p>
            <a:pPr lvl="2"/>
            <a:r>
              <a:rPr lang="en-US" dirty="0"/>
              <a:t>if node == NIL or key == </a:t>
            </a:r>
            <a:r>
              <a:rPr lang="en-US" dirty="0" err="1"/>
              <a:t>node.key</a:t>
            </a:r>
            <a:endParaRPr lang="en-US" dirty="0"/>
          </a:p>
          <a:p>
            <a:pPr lvl="3"/>
            <a:r>
              <a:rPr lang="en-US" dirty="0"/>
              <a:t>return node</a:t>
            </a:r>
          </a:p>
          <a:p>
            <a:pPr lvl="2"/>
            <a:r>
              <a:rPr lang="en-US" dirty="0"/>
              <a:t>if key &lt; </a:t>
            </a:r>
            <a:r>
              <a:rPr lang="en-US" dirty="0" err="1"/>
              <a:t>node.key</a:t>
            </a:r>
            <a:endParaRPr lang="en-US" dirty="0"/>
          </a:p>
          <a:p>
            <a:pPr lvl="3"/>
            <a:r>
              <a:rPr lang="en-US" dirty="0"/>
              <a:t>return TREE-SEARCH(</a:t>
            </a:r>
            <a:r>
              <a:rPr lang="en-US" dirty="0" err="1"/>
              <a:t>node.left</a:t>
            </a:r>
            <a:r>
              <a:rPr lang="en-US" dirty="0"/>
              <a:t>, key)</a:t>
            </a:r>
          </a:p>
          <a:p>
            <a:pPr lvl="2"/>
            <a:r>
              <a:rPr lang="en-US" dirty="0"/>
              <a:t>else return TREE-SEARCH(</a:t>
            </a:r>
            <a:r>
              <a:rPr lang="en-US" dirty="0" err="1"/>
              <a:t>node.right</a:t>
            </a:r>
            <a:r>
              <a:rPr lang="en-US" dirty="0"/>
              <a:t>, key)</a:t>
            </a:r>
          </a:p>
          <a:p>
            <a:r>
              <a:rPr lang="en-US" dirty="0"/>
              <a:t>Iterative version</a:t>
            </a:r>
          </a:p>
          <a:p>
            <a:pPr lvl="1"/>
            <a:r>
              <a:rPr lang="en-US" dirty="0"/>
              <a:t>ITERATIVE-TREE-SEARCH(node, key)</a:t>
            </a:r>
          </a:p>
          <a:p>
            <a:pPr lvl="2"/>
            <a:r>
              <a:rPr lang="en-US" dirty="0"/>
              <a:t>while x </a:t>
            </a:r>
            <a:r>
              <a:rPr lang="en-US" dirty="0">
                <a:latin typeface="Calibri" panose="020F0502020204030204" pitchFamily="34" charset="0"/>
              </a:rPr>
              <a:t>≠</a:t>
            </a:r>
            <a:r>
              <a:rPr lang="en-US" dirty="0"/>
              <a:t> NIL and key </a:t>
            </a:r>
            <a:r>
              <a:rPr lang="en-US" dirty="0" err="1"/>
              <a:t>key</a:t>
            </a:r>
            <a:r>
              <a:rPr lang="en-US" dirty="0">
                <a:latin typeface="Calibri" panose="020F0502020204030204" pitchFamily="34" charset="0"/>
              </a:rPr>
              <a:t> ≠</a:t>
            </a:r>
            <a:r>
              <a:rPr lang="en-US" dirty="0"/>
              <a:t> </a:t>
            </a:r>
            <a:r>
              <a:rPr lang="en-US" dirty="0" err="1"/>
              <a:t>node.key</a:t>
            </a:r>
            <a:endParaRPr lang="en-US" dirty="0"/>
          </a:p>
          <a:p>
            <a:pPr lvl="3"/>
            <a:r>
              <a:rPr lang="en-US" dirty="0"/>
              <a:t>if key &lt; </a:t>
            </a:r>
            <a:r>
              <a:rPr lang="en-US" dirty="0" err="1"/>
              <a:t>node.key</a:t>
            </a:r>
            <a:endParaRPr lang="en-US" dirty="0"/>
          </a:p>
          <a:p>
            <a:pPr lvl="4"/>
            <a:r>
              <a:rPr lang="en-US" dirty="0"/>
              <a:t>node = </a:t>
            </a:r>
            <a:r>
              <a:rPr lang="en-US" dirty="0" err="1"/>
              <a:t>node.left</a:t>
            </a:r>
            <a:endParaRPr lang="en-US" dirty="0"/>
          </a:p>
          <a:p>
            <a:pPr lvl="3"/>
            <a:r>
              <a:rPr lang="en-US" dirty="0"/>
              <a:t>else node = </a:t>
            </a:r>
            <a:r>
              <a:rPr lang="en-US" dirty="0" err="1"/>
              <a:t>node.right</a:t>
            </a:r>
            <a:endParaRPr lang="en-US" dirty="0"/>
          </a:p>
          <a:p>
            <a:pPr lvl="2"/>
            <a:r>
              <a:rPr lang="en-US" dirty="0"/>
              <a:t>return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TREE-INSERT(Tree, node)</a:t>
            </a:r>
          </a:p>
          <a:p>
            <a:pPr lvl="1"/>
            <a:r>
              <a:rPr lang="en-US" dirty="0"/>
              <a:t>y = NIL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Tree.root</a:t>
            </a:r>
            <a:endParaRPr lang="en-US" dirty="0"/>
          </a:p>
          <a:p>
            <a:pPr lvl="1"/>
            <a:r>
              <a:rPr lang="en-US" dirty="0"/>
              <a:t>while x </a:t>
            </a:r>
            <a:r>
              <a:rPr lang="en-US" dirty="0">
                <a:latin typeface="Calibri" panose="020F0502020204030204" pitchFamily="34" charset="0"/>
              </a:rPr>
              <a:t>≠</a:t>
            </a:r>
            <a:r>
              <a:rPr lang="en-US" dirty="0"/>
              <a:t> NIL		</a:t>
            </a:r>
            <a:r>
              <a:rPr lang="en-US" dirty="0">
                <a:solidFill>
                  <a:srgbClr val="00B050"/>
                </a:solidFill>
              </a:rPr>
              <a:t> // locate insertion point</a:t>
            </a:r>
            <a:endParaRPr lang="en-US" dirty="0"/>
          </a:p>
          <a:p>
            <a:pPr lvl="2"/>
            <a:r>
              <a:rPr lang="en-US" dirty="0"/>
              <a:t>y = x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node.key</a:t>
            </a:r>
            <a:r>
              <a:rPr lang="en-US" dirty="0"/>
              <a:t> &lt; </a:t>
            </a:r>
            <a:r>
              <a:rPr lang="en-US" dirty="0" err="1"/>
              <a:t>x.key</a:t>
            </a:r>
            <a:endParaRPr lang="en-US" dirty="0"/>
          </a:p>
          <a:p>
            <a:pPr lvl="3"/>
            <a:r>
              <a:rPr lang="en-US" dirty="0"/>
              <a:t>x = </a:t>
            </a:r>
            <a:r>
              <a:rPr lang="en-US" dirty="0" err="1"/>
              <a:t>x.left</a:t>
            </a:r>
            <a:endParaRPr lang="en-US" dirty="0"/>
          </a:p>
          <a:p>
            <a:pPr lvl="2"/>
            <a:r>
              <a:rPr lang="en-US" dirty="0"/>
              <a:t>else x = </a:t>
            </a:r>
            <a:r>
              <a:rPr lang="en-US" dirty="0" err="1"/>
              <a:t>x.right</a:t>
            </a:r>
            <a:endParaRPr lang="en-US" dirty="0"/>
          </a:p>
          <a:p>
            <a:pPr lvl="1"/>
            <a:r>
              <a:rPr lang="en-US" dirty="0" err="1"/>
              <a:t>node.parent</a:t>
            </a:r>
            <a:r>
              <a:rPr lang="en-US" dirty="0"/>
              <a:t> = y</a:t>
            </a:r>
          </a:p>
          <a:p>
            <a:pPr lvl="1"/>
            <a:r>
              <a:rPr lang="en-US" dirty="0"/>
              <a:t>if y == NIL		</a:t>
            </a:r>
            <a:r>
              <a:rPr lang="en-US" dirty="0">
                <a:solidFill>
                  <a:srgbClr val="00B050"/>
                </a:solidFill>
              </a:rPr>
              <a:t> // Tree was empty</a:t>
            </a:r>
            <a:endParaRPr lang="en-US" dirty="0"/>
          </a:p>
          <a:p>
            <a:pPr lvl="2"/>
            <a:r>
              <a:rPr lang="en-US" dirty="0" err="1"/>
              <a:t>T.root</a:t>
            </a:r>
            <a:r>
              <a:rPr lang="en-US" dirty="0"/>
              <a:t> = node		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else			</a:t>
            </a:r>
            <a:r>
              <a:rPr lang="en-US" dirty="0">
                <a:solidFill>
                  <a:srgbClr val="00B050"/>
                </a:solidFill>
              </a:rPr>
              <a:t> // insert node</a:t>
            </a:r>
            <a:endParaRPr lang="en-US" dirty="0"/>
          </a:p>
          <a:p>
            <a:pPr lvl="2"/>
            <a:r>
              <a:rPr lang="en-US" dirty="0"/>
              <a:t>if </a:t>
            </a:r>
            <a:r>
              <a:rPr lang="en-US" dirty="0" err="1"/>
              <a:t>node.key</a:t>
            </a:r>
            <a:r>
              <a:rPr lang="en-US" dirty="0"/>
              <a:t> &lt; </a:t>
            </a:r>
            <a:r>
              <a:rPr lang="en-US" dirty="0" err="1"/>
              <a:t>y.key</a:t>
            </a:r>
            <a:endParaRPr lang="en-US" dirty="0"/>
          </a:p>
          <a:p>
            <a:pPr lvl="3"/>
            <a:r>
              <a:rPr lang="en-US" dirty="0" err="1"/>
              <a:t>y.left</a:t>
            </a:r>
            <a:r>
              <a:rPr lang="en-US" dirty="0"/>
              <a:t> = node</a:t>
            </a:r>
          </a:p>
          <a:p>
            <a:pPr lvl="2"/>
            <a:r>
              <a:rPr lang="en-US" dirty="0"/>
              <a:t>else </a:t>
            </a:r>
            <a:r>
              <a:rPr lang="en-US" dirty="0" err="1"/>
              <a:t>y.right</a:t>
            </a:r>
            <a:r>
              <a:rPr lang="en-US" dirty="0"/>
              <a:t> =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99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394903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Consider two situations with identical data</a:t>
            </a:r>
          </a:p>
          <a:p>
            <a:pPr lvl="1"/>
            <a:r>
              <a:rPr lang="en-US" dirty="0"/>
              <a:t>Applying insertion algorithm</a:t>
            </a:r>
          </a:p>
          <a:p>
            <a:pPr lvl="2"/>
            <a:r>
              <a:rPr lang="en-US" dirty="0"/>
              <a:t>Data arrives in sequence</a:t>
            </a:r>
          </a:p>
          <a:p>
            <a:pPr lvl="3"/>
            <a:r>
              <a:rPr lang="en-US" dirty="0"/>
              <a:t>1 → 2 → 3 → 4 → 5</a:t>
            </a:r>
          </a:p>
          <a:p>
            <a:pPr lvl="2"/>
            <a:r>
              <a:rPr lang="en-US" dirty="0"/>
              <a:t>Data arrives in sequence</a:t>
            </a:r>
          </a:p>
          <a:p>
            <a:pPr lvl="3"/>
            <a:r>
              <a:rPr lang="en-US" dirty="0"/>
              <a:t>3 → 2 → 4 → 1 → 5</a:t>
            </a:r>
          </a:p>
          <a:p>
            <a:r>
              <a:rPr lang="en-US" dirty="0"/>
              <a:t>Second tree is “balanced”</a:t>
            </a:r>
          </a:p>
          <a:p>
            <a:pPr lvl="1"/>
            <a:r>
              <a:rPr lang="en-US" dirty="0"/>
              <a:t>Search times will be O(log(n))</a:t>
            </a:r>
          </a:p>
          <a:p>
            <a:r>
              <a:rPr lang="en-US" dirty="0"/>
              <a:t>The first tree is just a list</a:t>
            </a:r>
          </a:p>
          <a:p>
            <a:pPr lvl="1"/>
            <a:r>
              <a:rPr lang="en-US" dirty="0"/>
              <a:t>Search times will be O(n)</a:t>
            </a:r>
          </a:p>
          <a:p>
            <a:r>
              <a:rPr lang="en-US" dirty="0"/>
              <a:t>Can we make search times more predictable</a:t>
            </a:r>
          </a:p>
          <a:p>
            <a:pPr lvl="1"/>
            <a:r>
              <a:rPr lang="en-US" dirty="0"/>
              <a:t>Regardless of data arrival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342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6505398" y="31268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6076594" y="274852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647790" y="237019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218986" y="199185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7" name="Straight Connector 16"/>
          <p:cNvCxnSpPr>
            <a:stCxn id="15" idx="5"/>
            <a:endCxn id="13" idx="1"/>
          </p:cNvCxnSpPr>
          <p:nvPr/>
        </p:nvCxnSpPr>
        <p:spPr>
          <a:xfrm>
            <a:off x="5479149" y="2252022"/>
            <a:ext cx="213278" cy="16280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13" idx="5"/>
            <a:endCxn id="10" idx="1"/>
          </p:cNvCxnSpPr>
          <p:nvPr/>
        </p:nvCxnSpPr>
        <p:spPr>
          <a:xfrm>
            <a:off x="5907953" y="2630357"/>
            <a:ext cx="213278" cy="16280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stCxn id="10" idx="5"/>
            <a:endCxn id="8" idx="1"/>
          </p:cNvCxnSpPr>
          <p:nvPr/>
        </p:nvCxnSpPr>
        <p:spPr>
          <a:xfrm>
            <a:off x="6336757" y="3008692"/>
            <a:ext cx="213278" cy="16280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8" idx="5"/>
            <a:endCxn id="7" idx="1"/>
          </p:cNvCxnSpPr>
          <p:nvPr/>
        </p:nvCxnSpPr>
        <p:spPr>
          <a:xfrm>
            <a:off x="6765561" y="3387027"/>
            <a:ext cx="213276" cy="16281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Oval 37"/>
          <p:cNvSpPr/>
          <p:nvPr/>
        </p:nvSpPr>
        <p:spPr>
          <a:xfrm>
            <a:off x="7086600" y="548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6657798" y="51080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6228994" y="472972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5822674" y="51125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5433388" y="548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43" name="Straight Connector 42"/>
          <p:cNvCxnSpPr>
            <a:stCxn id="42" idx="7"/>
            <a:endCxn id="41" idx="3"/>
          </p:cNvCxnSpPr>
          <p:nvPr/>
        </p:nvCxnSpPr>
        <p:spPr>
          <a:xfrm flipV="1">
            <a:off x="5693551" y="5372709"/>
            <a:ext cx="173760" cy="15832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/>
          <p:cNvCxnSpPr>
            <a:stCxn id="41" idx="7"/>
            <a:endCxn id="40" idx="3"/>
          </p:cNvCxnSpPr>
          <p:nvPr/>
        </p:nvCxnSpPr>
        <p:spPr>
          <a:xfrm flipV="1">
            <a:off x="6082837" y="4989892"/>
            <a:ext cx="190794" cy="1672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>
            <a:stCxn id="40" idx="5"/>
            <a:endCxn id="39" idx="1"/>
          </p:cNvCxnSpPr>
          <p:nvPr/>
        </p:nvCxnSpPr>
        <p:spPr>
          <a:xfrm>
            <a:off x="6489157" y="4989892"/>
            <a:ext cx="213278" cy="162809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stCxn id="39" idx="5"/>
            <a:endCxn id="38" idx="1"/>
          </p:cNvCxnSpPr>
          <p:nvPr/>
        </p:nvCxnSpPr>
        <p:spPr>
          <a:xfrm>
            <a:off x="6917961" y="5368227"/>
            <a:ext cx="213276" cy="16281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extBox 54"/>
          <p:cNvSpPr txBox="1"/>
          <p:nvPr/>
        </p:nvSpPr>
        <p:spPr>
          <a:xfrm>
            <a:off x="6674037" y="2217794"/>
            <a:ext cx="169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Unbalanced tree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89565" y="4903594"/>
            <a:ext cx="169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Balanced tree</a:t>
            </a:r>
          </a:p>
        </p:txBody>
      </p:sp>
    </p:spTree>
    <p:extLst>
      <p:ext uri="{BB962C8B-B14F-4D97-AF65-F5344CB8AC3E}">
        <p14:creationId xmlns:p14="http://schemas.microsoft.com/office/powerpoint/2010/main" val="983218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with one additional bit per node</a:t>
            </a:r>
          </a:p>
          <a:p>
            <a:pPr lvl="1"/>
            <a:r>
              <a:rPr lang="en-US" dirty="0"/>
              <a:t>Color bit</a:t>
            </a:r>
          </a:p>
          <a:p>
            <a:pPr lvl="2"/>
            <a:r>
              <a:rPr lang="en-US" dirty="0"/>
              <a:t>0 = Red</a:t>
            </a:r>
          </a:p>
          <a:p>
            <a:pPr lvl="2"/>
            <a:r>
              <a:rPr lang="en-US" dirty="0"/>
              <a:t>1 = Black</a:t>
            </a:r>
          </a:p>
          <a:p>
            <a:r>
              <a:rPr lang="en-US" dirty="0"/>
              <a:t>Properties of red-black trees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Every node is either red or black.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The root is black.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Every leaf is null and is black.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If a node is red, then both its children are black.</a:t>
            </a:r>
          </a:p>
          <a:p>
            <a:pPr marL="576262" lvl="1" indent="-342900">
              <a:buFont typeface="+mj-lt"/>
              <a:buAutoNum type="arabicPeriod"/>
            </a:pPr>
            <a:r>
              <a:rPr lang="en-US" dirty="0"/>
              <a:t>For each node, all simple paths from the node to descendant leaves contain the same number of black nodes.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11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16" y="191827"/>
            <a:ext cx="4617084" cy="60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Computational procedure to solve a problem</a:t>
            </a:r>
          </a:p>
          <a:p>
            <a:pPr lvl="2"/>
            <a:r>
              <a:rPr lang="en-US" dirty="0"/>
              <a:t>Using allowed operations</a:t>
            </a:r>
          </a:p>
          <a:p>
            <a:pPr lvl="2"/>
            <a:r>
              <a:rPr lang="en-US" dirty="0"/>
              <a:t>Algorithms are precise, unambiguous, mechanical and correct (Dasgupta et al)</a:t>
            </a:r>
          </a:p>
          <a:p>
            <a:endParaRPr lang="en-US" dirty="0"/>
          </a:p>
          <a:p>
            <a:r>
              <a:rPr lang="en-US" dirty="0"/>
              <a:t>Named after </a:t>
            </a:r>
            <a:r>
              <a:rPr lang="en-US" dirty="0" err="1"/>
              <a:t>Muḥammad</a:t>
            </a:r>
            <a:r>
              <a:rPr lang="en-US" dirty="0"/>
              <a:t> ibn </a:t>
            </a:r>
            <a:r>
              <a:rPr lang="en-US" dirty="0" err="1"/>
              <a:t>Mūsā</a:t>
            </a:r>
            <a:r>
              <a:rPr lang="en-US" dirty="0"/>
              <a:t> al-</a:t>
            </a:r>
            <a:r>
              <a:rPr lang="en-US" dirty="0" err="1"/>
              <a:t>Khwārizmī</a:t>
            </a:r>
            <a:r>
              <a:rPr lang="en-US" dirty="0"/>
              <a:t> (780 - 850)</a:t>
            </a:r>
          </a:p>
          <a:p>
            <a:pPr lvl="1"/>
            <a:r>
              <a:rPr lang="en-US" dirty="0"/>
              <a:t>Persian Scholar, who lived in Baghdad</a:t>
            </a:r>
          </a:p>
          <a:p>
            <a:pPr lvl="2"/>
            <a:r>
              <a:rPr lang="en-US" dirty="0"/>
              <a:t>Wrote </a:t>
            </a:r>
            <a:r>
              <a:rPr lang="en-US" i="1" dirty="0"/>
              <a:t>The Compendious Book on Calculation by Completion and Balancing</a:t>
            </a:r>
            <a:r>
              <a:rPr lang="en-US" dirty="0"/>
              <a:t> (813-833)</a:t>
            </a:r>
          </a:p>
          <a:p>
            <a:pPr lvl="3"/>
            <a:r>
              <a:rPr lang="en-US" dirty="0"/>
              <a:t>Provided systematic solutions for linear and quadratic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7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search trees</a:t>
            </a:r>
          </a:p>
          <a:p>
            <a:pPr lvl="1"/>
            <a:r>
              <a:rPr lang="en-US" dirty="0">
                <a:hlinkClick r:id="rId2"/>
              </a:rPr>
              <a:t>Created by Bayer and </a:t>
            </a:r>
            <a:r>
              <a:rPr lang="en-US" dirty="0" err="1">
                <a:hlinkClick r:id="rId2"/>
              </a:rPr>
              <a:t>McCreight</a:t>
            </a:r>
            <a:r>
              <a:rPr lang="en-US" dirty="0">
                <a:hlinkClick r:id="rId2"/>
              </a:rPr>
              <a:t> in 1972 at Boeing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Used by most commercial database systems</a:t>
            </a:r>
            <a:endParaRPr lang="en-US" dirty="0"/>
          </a:p>
          <a:p>
            <a:pPr lvl="1"/>
            <a:r>
              <a:rPr lang="en-US" dirty="0"/>
              <a:t>Designed to work well on hard disks</a:t>
            </a:r>
          </a:p>
          <a:p>
            <a:pPr lvl="2"/>
            <a:r>
              <a:rPr lang="en-US" dirty="0"/>
              <a:t>Disk operations are very, very slow</a:t>
            </a:r>
          </a:p>
          <a:p>
            <a:pPr lvl="3"/>
            <a:r>
              <a:rPr lang="en-US" dirty="0"/>
              <a:t>So, minimizing I-O operations is helpful</a:t>
            </a:r>
          </a:p>
          <a:p>
            <a:pPr lvl="2"/>
            <a:r>
              <a:rPr lang="en-US" dirty="0"/>
              <a:t>Aim for each read operation to read a </a:t>
            </a:r>
            <a:r>
              <a:rPr lang="en-US" dirty="0">
                <a:hlinkClick r:id="rId4"/>
              </a:rPr>
              <a:t>full page of data</a:t>
            </a:r>
            <a:endParaRPr lang="en-US" dirty="0"/>
          </a:p>
          <a:p>
            <a:pPr lvl="1"/>
            <a:r>
              <a:rPr lang="en-US" dirty="0"/>
              <a:t>Similar to red-black trees</a:t>
            </a:r>
          </a:p>
          <a:p>
            <a:pPr lvl="2"/>
            <a:r>
              <a:rPr lang="en-US" dirty="0"/>
              <a:t>Each node can have several child nodes (branching factor)</a:t>
            </a:r>
          </a:p>
          <a:p>
            <a:pPr lvl="3"/>
            <a:r>
              <a:rPr lang="en-US" dirty="0"/>
              <a:t>Reduces max tree depth</a:t>
            </a:r>
          </a:p>
          <a:p>
            <a:pPr lvl="3"/>
            <a:r>
              <a:rPr lang="en-US" dirty="0"/>
              <a:t>Size of node </a:t>
            </a:r>
            <a:r>
              <a:rPr lang="en-US" dirty="0">
                <a:latin typeface="Calibri" panose="020F0502020204030204" pitchFamily="34" charset="0"/>
              </a:rPr>
              <a:t>≈ Page size</a:t>
            </a:r>
          </a:p>
          <a:p>
            <a:pPr lvl="4"/>
            <a:r>
              <a:rPr lang="en-US" dirty="0">
                <a:latin typeface="Calibri" panose="020F0502020204030204" pitchFamily="34" charset="0"/>
              </a:rPr>
              <a:t>Retrieve one entire node from one disk read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CEA-8ED3-409B-896E-275272A627B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8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benefit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606041" cy="4023360"/>
          </a:xfrm>
        </p:spPr>
        <p:txBody>
          <a:bodyPr/>
          <a:lstStyle/>
          <a:p>
            <a:r>
              <a:rPr lang="en-US" dirty="0"/>
              <a:t>Say we want to store up to 1 billion keys</a:t>
            </a:r>
          </a:p>
          <a:p>
            <a:r>
              <a:rPr lang="en-US" dirty="0"/>
              <a:t>Say, each node has up to 1,000 keys</a:t>
            </a:r>
          </a:p>
          <a:p>
            <a:r>
              <a:rPr lang="en-US" dirty="0"/>
              <a:t>Keep root node in memory</a:t>
            </a:r>
          </a:p>
          <a:p>
            <a:pPr lvl="1"/>
            <a:r>
              <a:rPr lang="en-US" dirty="0"/>
              <a:t>We can find any key in the tree with at most 2 disk lookups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90800"/>
            <a:ext cx="5267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0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data structure for large, dynamic collections</a:t>
            </a:r>
          </a:p>
          <a:p>
            <a:pPr lvl="1"/>
            <a:r>
              <a:rPr lang="en-US" dirty="0"/>
              <a:t>Useful when the goal is quick storage and search of items</a:t>
            </a:r>
          </a:p>
          <a:p>
            <a:pPr lvl="2"/>
            <a:r>
              <a:rPr lang="en-US" dirty="0"/>
              <a:t>i.e. no need for sorting, or to keep record of next item, previous item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Combines the benefits of arrays and lists</a:t>
            </a:r>
          </a:p>
          <a:p>
            <a:pPr lvl="1"/>
            <a:r>
              <a:rPr lang="en-US" dirty="0"/>
              <a:t>Direct addressing of arrays</a:t>
            </a:r>
          </a:p>
          <a:p>
            <a:pPr lvl="1"/>
            <a:r>
              <a:rPr lang="en-US" dirty="0"/>
              <a:t>Dynamic allocation of lists</a:t>
            </a:r>
          </a:p>
          <a:p>
            <a:pPr lvl="1"/>
            <a:r>
              <a:rPr lang="en-US" dirty="0"/>
              <a:t>Therefore, can give O(1) search time with dynamic allocation of storage</a:t>
            </a:r>
          </a:p>
          <a:p>
            <a:r>
              <a:rPr lang="en-US" dirty="0"/>
              <a:t>As an example, consider session management at web servers</a:t>
            </a:r>
          </a:p>
          <a:p>
            <a:pPr lvl="1"/>
            <a:r>
              <a:rPr lang="en-US" dirty="0"/>
              <a:t>Given a session key, how can we identify which session this is</a:t>
            </a:r>
          </a:p>
          <a:p>
            <a:pPr lvl="2"/>
            <a:r>
              <a:rPr lang="en-US" dirty="0"/>
              <a:t>So we can respond with the content appropriate for the session</a:t>
            </a:r>
          </a:p>
          <a:p>
            <a:pPr lvl="1"/>
            <a:r>
              <a:rPr lang="en-US" dirty="0"/>
              <a:t>Or, given a form submission request, how can we confirm that the request is legitimate?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forms typically use tokens</a:t>
            </a:r>
          </a:p>
          <a:p>
            <a:pPr lvl="1"/>
            <a:r>
              <a:rPr lang="en-US" dirty="0"/>
              <a:t>Example from </a:t>
            </a:r>
            <a:r>
              <a:rPr lang="en-US" dirty="0" err="1"/>
              <a:t>EdVisionApp</a:t>
            </a:r>
            <a:r>
              <a:rPr lang="en-US" dirty="0"/>
              <a:t> below</a:t>
            </a:r>
          </a:p>
          <a:p>
            <a:r>
              <a:rPr lang="en-US" dirty="0">
                <a:solidFill>
                  <a:srgbClr val="FF0000"/>
                </a:solidFill>
              </a:rPr>
              <a:t>&lt;input name="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__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RequestVerificationToken</a:t>
            </a:r>
            <a:r>
              <a:rPr lang="en-US" dirty="0">
                <a:solidFill>
                  <a:srgbClr val="FF0000"/>
                </a:solidFill>
              </a:rPr>
              <a:t>" type="hidden" value="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eFkbm-EI1hopFSOXdujnHhmFVPIo6L4x7K0DJrdUhgEJmegna2XAPDOem3v5YBKIgV_xuycDSAYa03PaFOJ_t6LuOln9L715pm-LHvXkgbIwjT5UiX0VBhMnfdC7PgCsYcMwyuOA5FZkwtyOlK2NiQ2</a:t>
            </a:r>
            <a:r>
              <a:rPr lang="en-US" dirty="0">
                <a:solidFill>
                  <a:srgbClr val="FF0000"/>
                </a:solidFill>
              </a:rPr>
              <a:t>" /&gt;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How do we store these tokens so we can search for a received token efficiently?</a:t>
            </a:r>
          </a:p>
          <a:p>
            <a:pPr lvl="2"/>
            <a:r>
              <a:rPr lang="en-US" dirty="0"/>
              <a:t>Array pros and cons</a:t>
            </a:r>
          </a:p>
          <a:p>
            <a:pPr lvl="2"/>
            <a:r>
              <a:rPr lang="en-US" dirty="0"/>
              <a:t>List pros and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7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–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192866"/>
          </a:xfrm>
        </p:spPr>
        <p:txBody>
          <a:bodyPr/>
          <a:lstStyle/>
          <a:p>
            <a:r>
              <a:rPr lang="en-US" dirty="0"/>
              <a:t>When the potential number of elements can be prohibitively large</a:t>
            </a:r>
          </a:p>
          <a:p>
            <a:pPr lvl="1"/>
            <a:r>
              <a:rPr lang="en-US" dirty="0"/>
              <a:t>Use an array of reasonable size</a:t>
            </a:r>
          </a:p>
          <a:p>
            <a:pPr lvl="1"/>
            <a:r>
              <a:rPr lang="en-US" dirty="0"/>
              <a:t>Collect a small number of elements at each position of the array as a list</a:t>
            </a:r>
          </a:p>
          <a:p>
            <a:pPr lvl="1"/>
            <a:r>
              <a:rPr lang="en-US" dirty="0"/>
              <a:t>When searching for an element</a:t>
            </a:r>
          </a:p>
          <a:p>
            <a:pPr lvl="2"/>
            <a:r>
              <a:rPr lang="en-US" dirty="0"/>
              <a:t>Easily determine the array index to search</a:t>
            </a:r>
          </a:p>
          <a:p>
            <a:pPr lvl="2"/>
            <a:r>
              <a:rPr lang="en-US" dirty="0"/>
              <a:t>Search through the list at the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0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3733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78666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03599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28532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53465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78398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3331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28264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3200" y="586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353593" y="4935786"/>
            <a:ext cx="533400" cy="618207"/>
            <a:chOff x="2336547" y="4935786"/>
            <a:chExt cx="533400" cy="618207"/>
          </a:xfrm>
        </p:grpSpPr>
        <p:sp>
          <p:nvSpPr>
            <p:cNvPr id="28" name="Rectangle 27"/>
            <p:cNvSpPr/>
            <p:nvPr/>
          </p:nvSpPr>
          <p:spPr>
            <a:xfrm>
              <a:off x="2336547" y="5249193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36547" y="4935786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48007" y="3962400"/>
            <a:ext cx="533400" cy="618207"/>
            <a:chOff x="2330961" y="3962400"/>
            <a:chExt cx="533400" cy="618207"/>
          </a:xfrm>
        </p:grpSpPr>
        <p:sp>
          <p:nvSpPr>
            <p:cNvPr id="30" name="Rectangle 29"/>
            <p:cNvSpPr/>
            <p:nvPr/>
          </p:nvSpPr>
          <p:spPr>
            <a:xfrm>
              <a:off x="2330961" y="4275807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30961" y="39624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cxnSp>
        <p:nvCxnSpPr>
          <p:cNvPr id="35" name="Straight Arrow Connector 34"/>
          <p:cNvCxnSpPr>
            <a:stCxn id="29" idx="0"/>
            <a:endCxn id="30" idx="2"/>
          </p:cNvCxnSpPr>
          <p:nvPr/>
        </p:nvCxnSpPr>
        <p:spPr>
          <a:xfrm flipH="1" flipV="1">
            <a:off x="2614707" y="4580607"/>
            <a:ext cx="5586" cy="35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0"/>
            <a:endCxn id="28" idx="2"/>
          </p:cNvCxnSpPr>
          <p:nvPr/>
        </p:nvCxnSpPr>
        <p:spPr>
          <a:xfrm flipH="1" flipV="1">
            <a:off x="2620293" y="5553993"/>
            <a:ext cx="140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402809" y="4935786"/>
            <a:ext cx="533400" cy="618207"/>
            <a:chOff x="2336547" y="4935786"/>
            <a:chExt cx="533400" cy="618207"/>
          </a:xfrm>
        </p:grpSpPr>
        <p:sp>
          <p:nvSpPr>
            <p:cNvPr id="41" name="Rectangle 40"/>
            <p:cNvSpPr/>
            <p:nvPr/>
          </p:nvSpPr>
          <p:spPr>
            <a:xfrm>
              <a:off x="2336547" y="5249193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6547" y="4935786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cxnSp>
        <p:nvCxnSpPr>
          <p:cNvPr id="44" name="Straight Arrow Connector 43"/>
          <p:cNvCxnSpPr>
            <a:stCxn id="21" idx="0"/>
            <a:endCxn id="41" idx="2"/>
          </p:cNvCxnSpPr>
          <p:nvPr/>
        </p:nvCxnSpPr>
        <p:spPr>
          <a:xfrm flipH="1" flipV="1">
            <a:off x="3669509" y="5553993"/>
            <a:ext cx="790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451641" y="4935786"/>
            <a:ext cx="533400" cy="618207"/>
            <a:chOff x="2336547" y="4935786"/>
            <a:chExt cx="533400" cy="618207"/>
          </a:xfrm>
        </p:grpSpPr>
        <p:sp>
          <p:nvSpPr>
            <p:cNvPr id="50" name="Rectangle 49"/>
            <p:cNvSpPr/>
            <p:nvPr/>
          </p:nvSpPr>
          <p:spPr>
            <a:xfrm>
              <a:off x="2336547" y="5249193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36547" y="4935786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46055" y="3962400"/>
            <a:ext cx="533400" cy="618207"/>
            <a:chOff x="2330961" y="3962400"/>
            <a:chExt cx="533400" cy="618207"/>
          </a:xfrm>
        </p:grpSpPr>
        <p:sp>
          <p:nvSpPr>
            <p:cNvPr id="53" name="Rectangle 52"/>
            <p:cNvSpPr/>
            <p:nvPr/>
          </p:nvSpPr>
          <p:spPr>
            <a:xfrm>
              <a:off x="2330961" y="4275807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465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30961" y="39624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cxnSp>
        <p:nvCxnSpPr>
          <p:cNvPr id="55" name="Straight Arrow Connector 54"/>
          <p:cNvCxnSpPr>
            <a:stCxn id="51" idx="0"/>
            <a:endCxn id="53" idx="2"/>
          </p:cNvCxnSpPr>
          <p:nvPr/>
        </p:nvCxnSpPr>
        <p:spPr>
          <a:xfrm flipH="1" flipV="1">
            <a:off x="4712755" y="4580607"/>
            <a:ext cx="5586" cy="35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0"/>
            <a:endCxn id="50" idx="2"/>
          </p:cNvCxnSpPr>
          <p:nvPr/>
        </p:nvCxnSpPr>
        <p:spPr>
          <a:xfrm flipH="1" flipV="1">
            <a:off x="4718341" y="5553993"/>
            <a:ext cx="1824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978165" y="4935786"/>
            <a:ext cx="533400" cy="618207"/>
            <a:chOff x="2336547" y="4935786"/>
            <a:chExt cx="533400" cy="618207"/>
          </a:xfrm>
        </p:grpSpPr>
        <p:sp>
          <p:nvSpPr>
            <p:cNvPr id="59" name="Rectangle 58"/>
            <p:cNvSpPr/>
            <p:nvPr/>
          </p:nvSpPr>
          <p:spPr>
            <a:xfrm>
              <a:off x="2336547" y="5249193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836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36547" y="4935786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72579" y="3962400"/>
            <a:ext cx="533400" cy="618207"/>
            <a:chOff x="2330961" y="3962400"/>
            <a:chExt cx="533400" cy="618207"/>
          </a:xfrm>
        </p:grpSpPr>
        <p:sp>
          <p:nvSpPr>
            <p:cNvPr id="62" name="Rectangle 61"/>
            <p:cNvSpPr/>
            <p:nvPr/>
          </p:nvSpPr>
          <p:spPr>
            <a:xfrm>
              <a:off x="2330961" y="4275807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30961" y="39624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cxnSp>
        <p:nvCxnSpPr>
          <p:cNvPr id="64" name="Straight Arrow Connector 63"/>
          <p:cNvCxnSpPr>
            <a:stCxn id="60" idx="0"/>
            <a:endCxn id="62" idx="2"/>
          </p:cNvCxnSpPr>
          <p:nvPr/>
        </p:nvCxnSpPr>
        <p:spPr>
          <a:xfrm flipH="1" flipV="1">
            <a:off x="5239279" y="4580607"/>
            <a:ext cx="5586" cy="35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0"/>
            <a:endCxn id="59" idx="2"/>
          </p:cNvCxnSpPr>
          <p:nvPr/>
        </p:nvCxnSpPr>
        <p:spPr>
          <a:xfrm flipH="1" flipV="1">
            <a:off x="5244865" y="5553993"/>
            <a:ext cx="233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969931" y="3020745"/>
            <a:ext cx="533400" cy="618207"/>
            <a:chOff x="2336547" y="4935786"/>
            <a:chExt cx="533400" cy="618207"/>
          </a:xfrm>
        </p:grpSpPr>
        <p:sp>
          <p:nvSpPr>
            <p:cNvPr id="67" name="Rectangle 66"/>
            <p:cNvSpPr/>
            <p:nvPr/>
          </p:nvSpPr>
          <p:spPr>
            <a:xfrm>
              <a:off x="2336547" y="5249193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546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36547" y="4935786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</p:grpSp>
      <p:cxnSp>
        <p:nvCxnSpPr>
          <p:cNvPr id="73" name="Straight Arrow Connector 72"/>
          <p:cNvCxnSpPr>
            <a:stCxn id="63" idx="0"/>
            <a:endCxn id="67" idx="2"/>
          </p:cNvCxnSpPr>
          <p:nvPr/>
        </p:nvCxnSpPr>
        <p:spPr>
          <a:xfrm flipH="1" flipV="1">
            <a:off x="5236631" y="3638952"/>
            <a:ext cx="2648" cy="32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28800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53733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78666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403599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928532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453465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978398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03331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28264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53200" y="6172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6144244"/>
            <a:ext cx="11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key</a:t>
            </a:r>
          </a:p>
        </p:txBody>
      </p:sp>
      <p:cxnSp>
        <p:nvCxnSpPr>
          <p:cNvPr id="88" name="Straight Arrow Connector 87"/>
          <p:cNvCxnSpPr>
            <a:stCxn id="86" idx="3"/>
          </p:cNvCxnSpPr>
          <p:nvPr/>
        </p:nvCxnSpPr>
        <p:spPr>
          <a:xfrm>
            <a:off x="1341964" y="6328910"/>
            <a:ext cx="4106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63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With suitable design of the table</a:t>
            </a:r>
          </a:p>
          <a:p>
            <a:pPr lvl="2"/>
            <a:r>
              <a:rPr lang="en-US" dirty="0"/>
              <a:t>All operations take fixed time</a:t>
            </a:r>
          </a:p>
          <a:p>
            <a:pPr lvl="3"/>
            <a:r>
              <a:rPr lang="en-US" dirty="0"/>
              <a:t>INSERT, SEARCH, DELETE</a:t>
            </a:r>
          </a:p>
          <a:p>
            <a:pPr lvl="2"/>
            <a:r>
              <a:rPr lang="en-US" dirty="0"/>
              <a:t>Minimal space wastage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 concept of “similarity” among stored values</a:t>
            </a:r>
          </a:p>
          <a:p>
            <a:pPr lvl="1"/>
            <a:r>
              <a:rPr lang="en-US" dirty="0"/>
              <a:t>For very small collections, hash computing can be needlessly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5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operations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</a:t>
            </a:r>
          </a:p>
          <a:p>
            <a:pPr lvl="1"/>
            <a:r>
              <a:rPr lang="en-US" dirty="0"/>
              <a:t>Insert item k at location h(k)</a:t>
            </a:r>
          </a:p>
          <a:p>
            <a:pPr lvl="2"/>
            <a:r>
              <a:rPr lang="en-US" dirty="0"/>
              <a:t>Where h(k) is the hash of k</a:t>
            </a:r>
          </a:p>
          <a:p>
            <a:pPr lvl="3"/>
            <a:r>
              <a:rPr lang="en-US" dirty="0"/>
              <a:t>What is the hash function used in our example?</a:t>
            </a:r>
          </a:p>
          <a:p>
            <a:pPr lvl="1"/>
            <a:r>
              <a:rPr lang="en-US" dirty="0"/>
              <a:t>Problem</a:t>
            </a:r>
          </a:p>
          <a:p>
            <a:pPr lvl="2"/>
            <a:r>
              <a:rPr lang="en-US" dirty="0"/>
              <a:t>Since the array size is less than the size of the collection</a:t>
            </a:r>
          </a:p>
          <a:p>
            <a:pPr lvl="3"/>
            <a:r>
              <a:rPr lang="en-US" dirty="0"/>
              <a:t>Multiple values will necessarily compete for storage at location h(k)</a:t>
            </a:r>
          </a:p>
          <a:p>
            <a:pPr lvl="4"/>
            <a:r>
              <a:rPr lang="en-US" dirty="0"/>
              <a:t>i.e. possible that h(k</a:t>
            </a:r>
            <a:r>
              <a:rPr lang="en-US" baseline="-25000" dirty="0"/>
              <a:t>1</a:t>
            </a:r>
            <a:r>
              <a:rPr lang="en-US" dirty="0"/>
              <a:t>) = h(k</a:t>
            </a:r>
            <a:r>
              <a:rPr lang="en-US" baseline="-25000" dirty="0"/>
              <a:t>2</a:t>
            </a:r>
            <a:r>
              <a:rPr lang="en-US" dirty="0"/>
              <a:t>) = h(k</a:t>
            </a:r>
            <a:r>
              <a:rPr lang="en-US" baseline="-25000" dirty="0"/>
              <a:t>3</a:t>
            </a:r>
            <a:r>
              <a:rPr lang="en-US" dirty="0"/>
              <a:t>) = …</a:t>
            </a:r>
          </a:p>
          <a:p>
            <a:pPr lvl="3"/>
            <a:r>
              <a:rPr lang="en-US" dirty="0"/>
              <a:t>Common solution: Use a linked list to chain all the values to be stored at the location</a:t>
            </a:r>
          </a:p>
          <a:p>
            <a:pPr lvl="1"/>
            <a:r>
              <a:rPr lang="en-US" dirty="0"/>
              <a:t>Consider what happens if all items in the collection hash to the same value?</a:t>
            </a:r>
          </a:p>
          <a:p>
            <a:pPr lvl="2"/>
            <a:r>
              <a:rPr lang="en-US" dirty="0"/>
              <a:t>The hash table essentially becomes a linked list (i.e. lose benefits of hashing)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8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operations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</a:t>
            </a:r>
          </a:p>
          <a:p>
            <a:pPr lvl="1"/>
            <a:r>
              <a:rPr lang="en-US" dirty="0"/>
              <a:t>Therefore</a:t>
            </a:r>
          </a:p>
          <a:p>
            <a:pPr lvl="2"/>
            <a:r>
              <a:rPr lang="en-US" dirty="0"/>
              <a:t>Very critical for hash function to distribute items uniformly across table</a:t>
            </a:r>
          </a:p>
          <a:p>
            <a:pPr lvl="1"/>
            <a:r>
              <a:rPr lang="en-US" dirty="0"/>
              <a:t>Time taken to insert a value</a:t>
            </a:r>
          </a:p>
          <a:p>
            <a:pPr lvl="2"/>
            <a:r>
              <a:rPr lang="en-US" dirty="0"/>
              <a:t>Time taken to compute the hash</a:t>
            </a:r>
          </a:p>
          <a:p>
            <a:pPr lvl="3"/>
            <a:r>
              <a:rPr lang="en-US" dirty="0"/>
              <a:t>Fixed time = O(1)</a:t>
            </a:r>
          </a:p>
          <a:p>
            <a:pPr lvl="2"/>
            <a:r>
              <a:rPr lang="en-US" dirty="0"/>
              <a:t>Time taken to add the value at the location</a:t>
            </a:r>
          </a:p>
          <a:p>
            <a:pPr lvl="3"/>
            <a:r>
              <a:rPr lang="en-US" dirty="0"/>
              <a:t>Add at the head of list, i.e. fixed time = O(1)</a:t>
            </a:r>
          </a:p>
          <a:p>
            <a:pPr lvl="1"/>
            <a:r>
              <a:rPr lang="en-US" dirty="0"/>
              <a:t>Thus, total time is O(1) + O(1) =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Hash table operations -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slots m is proportional to the number of possible items n</a:t>
            </a:r>
          </a:p>
          <a:p>
            <a:r>
              <a:rPr lang="en-US" dirty="0"/>
              <a:t>Assume that hashing takes fixed time</a:t>
            </a:r>
          </a:p>
          <a:p>
            <a:r>
              <a:rPr lang="en-US" dirty="0"/>
              <a:t>In the worst case, searching for an item will require searching through the entire chain at the location</a:t>
            </a:r>
          </a:p>
          <a:p>
            <a:pPr lvl="1"/>
            <a:r>
              <a:rPr lang="en-US" dirty="0"/>
              <a:t>Length of the chain = n/m = n/O(n) = O(1)</a:t>
            </a:r>
          </a:p>
          <a:p>
            <a:r>
              <a:rPr lang="en-US" dirty="0"/>
              <a:t>Therefore, searching through a hash table also takes O(1) time</a:t>
            </a:r>
          </a:p>
          <a:p>
            <a:pPr lvl="1"/>
            <a:r>
              <a:rPr lang="en-US" dirty="0"/>
              <a:t>Very useful for big data applications</a:t>
            </a:r>
          </a:p>
          <a:p>
            <a:pPr lvl="1"/>
            <a:r>
              <a:rPr lang="en-US" dirty="0"/>
              <a:t>All operations take fixed time, regardless of the length of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1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hash functions</a:t>
            </a:r>
          </a:p>
          <a:p>
            <a:pPr lvl="1"/>
            <a:r>
              <a:rPr lang="en-US" dirty="0"/>
              <a:t>Distribute data uniformly across the table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Usually, do not know what patterns the data may have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Good methods distribute data approximately equally</a:t>
            </a:r>
          </a:p>
          <a:p>
            <a:pPr lvl="2"/>
            <a:r>
              <a:rPr lang="en-US" dirty="0"/>
              <a:t>Regardless of any patterns that might exist in the data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Modulus after division by a prime number</a:t>
            </a:r>
          </a:p>
          <a:p>
            <a:pPr lvl="2"/>
            <a:r>
              <a:rPr lang="en-US" dirty="0"/>
              <a:t>h(k) = k mod m (1 = 431 mod 10)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5F2B-43AD-441B-8154-8772E51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D96A-5892-4986-AD7F-5FC1B73E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follow the steps to prepare a hot dog for lunch:</a:t>
            </a:r>
          </a:p>
          <a:p>
            <a:pPr>
              <a:buAutoNum type="arabicParenR"/>
            </a:pPr>
            <a:r>
              <a:rPr lang="en-US" dirty="0"/>
              <a:t>Get the cooking pot</a:t>
            </a:r>
          </a:p>
          <a:p>
            <a:pPr>
              <a:buAutoNum type="arabicParenR"/>
            </a:pPr>
            <a:r>
              <a:rPr lang="en-US" dirty="0"/>
              <a:t>Get some water to boil</a:t>
            </a:r>
          </a:p>
          <a:p>
            <a:pPr lvl="1">
              <a:buAutoNum type="arabicParenR"/>
            </a:pPr>
            <a:r>
              <a:rPr lang="en-US" dirty="0"/>
              <a:t>Do we have water to boil?</a:t>
            </a:r>
          </a:p>
          <a:p>
            <a:pPr lvl="2">
              <a:buAutoNum type="arabicParenR"/>
            </a:pPr>
            <a:r>
              <a:rPr lang="en-US" dirty="0"/>
              <a:t>If yes, add the water to the pot.</a:t>
            </a:r>
          </a:p>
          <a:p>
            <a:pPr lvl="2">
              <a:buAutoNum type="arabicParenR"/>
            </a:pPr>
            <a:r>
              <a:rPr lang="en-US" dirty="0"/>
              <a:t>If no, do we have a problem with our water supply?</a:t>
            </a:r>
          </a:p>
          <a:p>
            <a:pPr lvl="3">
              <a:buAutoNum type="arabicParenR"/>
            </a:pPr>
            <a:r>
              <a:rPr lang="en-US" dirty="0"/>
              <a:t>If yes, then contact the water company for service.</a:t>
            </a:r>
          </a:p>
          <a:p>
            <a:pPr lvl="3">
              <a:buAutoNum type="arabicParenR"/>
            </a:pPr>
            <a:r>
              <a:rPr lang="en-US" dirty="0"/>
              <a:t>If no, there is no water - then terminate. </a:t>
            </a:r>
          </a:p>
          <a:p>
            <a:pPr>
              <a:buAutoNum type="arabicParenR"/>
            </a:pPr>
            <a:r>
              <a:rPr lang="en-US" dirty="0"/>
              <a:t> Get a hot dog to cook</a:t>
            </a:r>
          </a:p>
          <a:p>
            <a:pPr lvl="1">
              <a:buAutoNum type="arabicParenR"/>
            </a:pPr>
            <a:r>
              <a:rPr lang="en-US" dirty="0"/>
              <a:t>Do we have a hot dog?</a:t>
            </a:r>
          </a:p>
          <a:p>
            <a:pPr lvl="2">
              <a:buAutoNum type="arabicParenR"/>
            </a:pPr>
            <a:r>
              <a:rPr lang="en-US" dirty="0"/>
              <a:t>If yes, add the hot dog to the water</a:t>
            </a:r>
          </a:p>
          <a:p>
            <a:pPr lvl="2">
              <a:buAutoNum type="arabicParenR"/>
            </a:pPr>
            <a:r>
              <a:rPr lang="en-US" dirty="0"/>
              <a:t>If no, do we want to go to the store and buy hot dogs?</a:t>
            </a:r>
          </a:p>
          <a:p>
            <a:pPr lvl="3">
              <a:buAutoNum type="arabicParenR"/>
            </a:pPr>
            <a:r>
              <a:rPr lang="en-US" dirty="0"/>
              <a:t>If yes, then go to the store.</a:t>
            </a:r>
          </a:p>
          <a:p>
            <a:pPr lvl="3">
              <a:buAutoNum type="arabicParenR"/>
            </a:pPr>
            <a:r>
              <a:rPr lang="en-US" dirty="0"/>
              <a:t>If no, the terminate</a:t>
            </a:r>
          </a:p>
          <a:p>
            <a:pPr>
              <a:buAutoNum type="arabicParenR"/>
            </a:pPr>
            <a:r>
              <a:rPr lang="en-US" dirty="0"/>
              <a:t>Turn on the stove to boil the water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9129D-53CA-4D52-BFDE-BA858015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https://docs.microsoft.com/en-us/dotnet/api/system.collections.hashtable?view=netframework-4.8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Preferred implementation in C# is Dictionaries</a:t>
            </a:r>
          </a:p>
          <a:p>
            <a:pPr lvl="1"/>
            <a:r>
              <a:rPr lang="en-US" dirty="0">
                <a:hlinkClick r:id="rId3"/>
              </a:rPr>
              <a:t>https://stackoverflow.com/questions/301371/why-is-dictionary-preferred-over-hashtable-in-c</a:t>
            </a:r>
            <a:endParaRPr lang="en-US" dirty="0"/>
          </a:p>
          <a:p>
            <a:r>
              <a:rPr lang="en-US" dirty="0"/>
              <a:t>Dictionaries are used to extract form values in ASP.NET MVC</a:t>
            </a:r>
          </a:p>
          <a:p>
            <a:pPr lvl="1"/>
            <a:r>
              <a:rPr lang="en-US" dirty="0">
                <a:hlinkClick r:id="rId4"/>
              </a:rPr>
              <a:t>https://stackoverflow.com/a/33529080</a:t>
            </a:r>
            <a:endParaRPr lang="en-US" dirty="0"/>
          </a:p>
          <a:p>
            <a:r>
              <a:rPr lang="en-US" dirty="0"/>
              <a:t>Will be motivated </a:t>
            </a:r>
            <a:r>
              <a:rPr lang="en-US"/>
              <a:t>in assignment 2 and exam 1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out examples in L2_Algorithms_DataStructures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86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65D2-72E4-BF49-BD85-841C7B10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-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F2F1-844F-494F-9FB4-C0956820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invented by H. P. </a:t>
            </a:r>
            <a:r>
              <a:rPr lang="en-US" dirty="0" err="1"/>
              <a:t>Luhn</a:t>
            </a:r>
            <a:r>
              <a:rPr lang="en-US" dirty="0"/>
              <a:t> in 1953</a:t>
            </a:r>
          </a:p>
          <a:p>
            <a:pPr lvl="1"/>
            <a:r>
              <a:rPr lang="en-US" dirty="0"/>
              <a:t>As credited by Knuth</a:t>
            </a:r>
          </a:p>
          <a:p>
            <a:pPr lvl="2"/>
            <a:r>
              <a:rPr lang="en-US" dirty="0"/>
              <a:t>(could not find the internal IBM memo referenced)</a:t>
            </a:r>
          </a:p>
          <a:p>
            <a:endParaRPr lang="en-US" dirty="0"/>
          </a:p>
          <a:p>
            <a:r>
              <a:rPr lang="en-US" dirty="0"/>
              <a:t>Quick 3 minute read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https://medium.com/tech-tales/the-origins-of-hashing-95701bc6a444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F11B-05FB-2742-A2B9-72090AFC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0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53A5-C772-3949-86F2-3E88A67D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P. </a:t>
            </a:r>
            <a:r>
              <a:rPr lang="en-US" dirty="0" err="1"/>
              <a:t>Luhn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9C5-9C80-B841-853A-AD53B4D6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inventors whose work most people use several times a day</a:t>
            </a:r>
          </a:p>
          <a:p>
            <a:pPr lvl="1"/>
            <a:r>
              <a:rPr lang="en-US" dirty="0"/>
              <a:t>Invented parity check method used in Credit Card numbers</a:t>
            </a:r>
          </a:p>
          <a:p>
            <a:pPr lvl="2"/>
            <a:r>
              <a:rPr lang="en-US" dirty="0">
                <a:hlinkClick r:id="rId2"/>
              </a:rPr>
              <a:t>https://docs.google.com/viewer?url=patentimages.storage.googleapis.com/pdfs/US2950048.pdf</a:t>
            </a:r>
            <a:endParaRPr lang="en-US" dirty="0"/>
          </a:p>
          <a:p>
            <a:r>
              <a:rPr lang="en-US" dirty="0"/>
              <a:t>Prolific inventor at IBM</a:t>
            </a:r>
          </a:p>
          <a:p>
            <a:r>
              <a:rPr lang="en-US" dirty="0"/>
              <a:t>Demonstrated a text-summarizing machine in 1958</a:t>
            </a:r>
          </a:p>
          <a:p>
            <a:pPr lvl="1"/>
            <a:r>
              <a:rPr lang="en-US" dirty="0">
                <a:hlinkClick r:id="rId3"/>
              </a:rPr>
              <a:t>https://spectrum.ieee.org/tech-history/silicon-revolution/hans-peter-luhn-and-the-birth-of-the-hashing-algorithm</a:t>
            </a:r>
            <a:endParaRPr lang="en-US" dirty="0"/>
          </a:p>
          <a:p>
            <a:pPr lvl="1"/>
            <a:r>
              <a:rPr lang="en-US" dirty="0"/>
              <a:t>Identified the most common words in a document – treated these as topic words</a:t>
            </a:r>
          </a:p>
          <a:p>
            <a:pPr lvl="1"/>
            <a:r>
              <a:rPr lang="en-US" dirty="0"/>
              <a:t>Printed out sentences containing these words</a:t>
            </a:r>
          </a:p>
          <a:p>
            <a:pPr lvl="2"/>
            <a:r>
              <a:rPr lang="en-US" dirty="0"/>
              <a:t>i.e. develop text summary without trying to understand the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97D28-3520-1E46-94FC-CA6844AE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3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data structures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050985"/>
              </p:ext>
            </p:extLst>
          </p:nvPr>
        </p:nvGraphicFramePr>
        <p:xfrm>
          <a:off x="822325" y="1846263"/>
          <a:ext cx="7543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 complexity</a:t>
                      </a:r>
                      <a:r>
                        <a:rPr lang="en-US" baseline="0" dirty="0"/>
                        <a:t> for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time</a:t>
                      </a:r>
                      <a:r>
                        <a:rPr lang="en-US" baseline="0" dirty="0"/>
                        <a:t> complexity for 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5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2B36-4E4E-4E79-96EA-0750711E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arrays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0F0C-36C4-4901-8C9A-7FFC29C6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DataStructuresIntroduction.cs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Compares search times for the same data set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899E-28FA-4B04-AB05-49BD7B61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4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group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workflow to collaborate as a group using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Will use for Assignment 2, and probably all code going forward</a:t>
            </a:r>
          </a:p>
          <a:p>
            <a:r>
              <a:rPr lang="en-US" dirty="0"/>
              <a:t>One group member creates a project repository, pushes it to GitHub</a:t>
            </a:r>
          </a:p>
          <a:p>
            <a:pPr lvl="1"/>
            <a:r>
              <a:rPr lang="en-US" dirty="0"/>
              <a:t>Or, forks an existing repository to their account (e.g. from ISM6225)</a:t>
            </a:r>
          </a:p>
          <a:p>
            <a:pPr lvl="2"/>
            <a:r>
              <a:rPr lang="en-US" dirty="0"/>
              <a:t>Creates a fork of the existing repository, with the group member as the owner</a:t>
            </a:r>
          </a:p>
          <a:p>
            <a:r>
              <a:rPr lang="en-US" dirty="0"/>
              <a:t>Owner adds group members as collaborators to the repository</a:t>
            </a:r>
          </a:p>
          <a:p>
            <a:r>
              <a:rPr lang="en-US" dirty="0"/>
              <a:t>Group members clone the repository</a:t>
            </a:r>
          </a:p>
          <a:p>
            <a:r>
              <a:rPr lang="en-US" dirty="0"/>
              <a:t>Now all team members can work together on the same set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8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collaboration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Starter project</a:t>
            </a:r>
          </a:p>
          <a:p>
            <a:pPr lvl="1"/>
            <a:r>
              <a:rPr lang="en-US" dirty="0">
                <a:hlinkClick r:id="rId2"/>
              </a:rPr>
              <a:t>https://github.com/ISM6225/ForkStart_Group.git</a:t>
            </a:r>
            <a:endParaRPr lang="en-US" dirty="0"/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All students should see content from all three team members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Sync before Push</a:t>
            </a:r>
          </a:p>
          <a:p>
            <a:pPr lvl="2"/>
            <a:r>
              <a:rPr lang="en-US" dirty="0"/>
              <a:t>Before you push code to the shared repository, make sure you sync your local repository with the remote repository</a:t>
            </a:r>
          </a:p>
          <a:p>
            <a:pPr lvl="3"/>
            <a:r>
              <a:rPr lang="en-US" dirty="0"/>
              <a:t>This ensures that code is not lost</a:t>
            </a:r>
          </a:p>
          <a:p>
            <a:pPr lvl="3"/>
            <a:r>
              <a:rPr lang="en-US" dirty="0"/>
              <a:t>GitHub will reject a push if you started from a previous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37" y="1956534"/>
            <a:ext cx="2465763" cy="11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1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E595-D783-4775-ACF7-2349E571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EAC8-9673-4423-8B4A-5B32D4C0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</a:t>
            </a:r>
          </a:p>
          <a:p>
            <a:pPr lvl="1"/>
            <a:r>
              <a:rPr lang="en-US" dirty="0">
                <a:hlinkClick r:id="rId2"/>
              </a:rPr>
              <a:t>https://github.com/ISM6225/Binary_Search.git</a:t>
            </a:r>
            <a:endParaRPr lang="en-US" dirty="0"/>
          </a:p>
          <a:p>
            <a:pPr lvl="2"/>
            <a:r>
              <a:rPr lang="en-US" dirty="0"/>
              <a:t>Fork to open the solution in your IDE</a:t>
            </a:r>
          </a:p>
          <a:p>
            <a:pPr marL="457200" lvl="2" indent="0">
              <a:buNone/>
            </a:pPr>
            <a:endParaRPr lang="en-US" dirty="0"/>
          </a:p>
          <a:p>
            <a:r>
              <a:rPr lang="en-US" dirty="0"/>
              <a:t>Sort</a:t>
            </a:r>
          </a:p>
          <a:p>
            <a:pPr lvl="1"/>
            <a:r>
              <a:rPr lang="en-US" dirty="0">
                <a:hlinkClick r:id="rId3"/>
              </a:rPr>
              <a:t>https://github.com/ISM6225/Sort.git</a:t>
            </a:r>
            <a:endParaRPr lang="en-US" dirty="0"/>
          </a:p>
          <a:p>
            <a:pPr lvl="2"/>
            <a:r>
              <a:rPr lang="en-US" dirty="0"/>
              <a:t>Fork to open the solution in your IDE</a:t>
            </a:r>
          </a:p>
          <a:p>
            <a:pPr lvl="2"/>
            <a:endParaRPr lang="en-US" dirty="0"/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>
                <a:hlinkClick r:id="rId4"/>
              </a:rPr>
              <a:t>https://github.com/ISM6225/L2_Algorithms_DataStructures</a:t>
            </a:r>
            <a:endParaRPr lang="en-US" dirty="0"/>
          </a:p>
          <a:p>
            <a:pPr lvl="2"/>
            <a:r>
              <a:rPr lang="en-US" dirty="0"/>
              <a:t>Fork to open the solution in your 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C6AC-9438-44F5-AD60-AC1B37E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E595-D783-4775-ACF7-2349E571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EAC8-9673-4423-8B4A-5B32D4C0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video and example code for search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Note: If you encounter the error about .NET core target</a:t>
            </a:r>
          </a:p>
          <a:p>
            <a:pPr lvl="2"/>
            <a:r>
              <a:rPr lang="en-US" dirty="0"/>
              <a:t>Download the latest .NET core SDK: </a:t>
            </a:r>
            <a:r>
              <a:rPr lang="en-US" dirty="0">
                <a:hlinkClick r:id="rId2"/>
              </a:rPr>
              <a:t>https://dotnet.microsoft.com/download</a:t>
            </a:r>
            <a:endParaRPr lang="en-US" dirty="0"/>
          </a:p>
          <a:p>
            <a:pPr lvl="2"/>
            <a:r>
              <a:rPr lang="en-US" dirty="0"/>
              <a:t>Or, hack it: create a new console application project and replace the contents of </a:t>
            </a:r>
            <a:r>
              <a:rPr lang="en-US" dirty="0" err="1"/>
              <a:t>Program.cs</a:t>
            </a:r>
            <a:r>
              <a:rPr lang="en-US" dirty="0"/>
              <a:t> with the code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Double-click the .</a:t>
            </a:r>
            <a:r>
              <a:rPr lang="en-US" dirty="0" err="1"/>
              <a:t>sln</a:t>
            </a:r>
            <a:r>
              <a:rPr lang="en-US" dirty="0"/>
              <a:t> file to open the project in Visual Studio</a:t>
            </a:r>
          </a:p>
          <a:p>
            <a:pPr lvl="2"/>
            <a:r>
              <a:rPr lang="en-US" dirty="0"/>
              <a:t>This is an important step</a:t>
            </a:r>
          </a:p>
          <a:p>
            <a:pPr lvl="2"/>
            <a:r>
              <a:rPr lang="en-US" dirty="0"/>
              <a:t>The solution file tells Visual Studio what type of project this is</a:t>
            </a:r>
          </a:p>
          <a:p>
            <a:pPr lvl="3"/>
            <a:r>
              <a:rPr lang="en-US" dirty="0"/>
              <a:t>Visual Studio can then interpret the files appropriately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C6AC-9438-44F5-AD60-AC1B37E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8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55C4-55A8-4AE0-B1F3-68501632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2AC2-F0AD-44E8-9452-4AED5091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print statements influence time measurements?</a:t>
            </a:r>
          </a:p>
          <a:p>
            <a:pPr lvl="1"/>
            <a:r>
              <a:rPr lang="en-US" dirty="0"/>
              <a:t>Run a few variants</a:t>
            </a:r>
          </a:p>
          <a:p>
            <a:pPr lvl="2"/>
            <a:r>
              <a:rPr lang="en-US" dirty="0"/>
              <a:t>Multiple statements with short strings</a:t>
            </a:r>
          </a:p>
          <a:p>
            <a:pPr lvl="2"/>
            <a:r>
              <a:rPr lang="en-US" dirty="0"/>
              <a:t>One statement with a long string</a:t>
            </a:r>
          </a:p>
          <a:p>
            <a:pPr lvl="2"/>
            <a:r>
              <a:rPr lang="en-US" dirty="0"/>
              <a:t>Multiple statements with long strings</a:t>
            </a:r>
          </a:p>
          <a:p>
            <a:endParaRPr lang="en-US" dirty="0"/>
          </a:p>
          <a:p>
            <a:r>
              <a:rPr lang="en-US" dirty="0"/>
              <a:t>What might be going on?</a:t>
            </a:r>
          </a:p>
          <a:p>
            <a:pPr lvl="1"/>
            <a:r>
              <a:rPr lang="en-US" dirty="0"/>
              <a:t>How did algorithmic considerations influence this I/ O design?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DCE4-3139-4537-BC0B-247AAA9F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55CB-7212-4821-A0C3-F7C008BE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5AA2-1718-4168-90DE-4B26488B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algorithms can be used to solve the same problem</a:t>
            </a:r>
          </a:p>
          <a:p>
            <a:pPr lvl="1"/>
            <a:r>
              <a:rPr lang="en-US" dirty="0"/>
              <a:t>Usually differ in efficiency or “smartness”</a:t>
            </a:r>
          </a:p>
          <a:p>
            <a:pPr lvl="2"/>
            <a:r>
              <a:rPr lang="en-US" dirty="0"/>
              <a:t>Typically, there is a preferred algorithm to accomplish a common task</a:t>
            </a:r>
          </a:p>
          <a:p>
            <a:pPr lvl="3"/>
            <a:r>
              <a:rPr lang="en-US" dirty="0"/>
              <a:t>E.g. Java sort uses </a:t>
            </a:r>
            <a:r>
              <a:rPr lang="en-US" dirty="0">
                <a:hlinkClick r:id="rId2"/>
              </a:rPr>
              <a:t>TimSort</a:t>
            </a:r>
            <a:endParaRPr lang="en-US" dirty="0"/>
          </a:p>
          <a:p>
            <a:pPr lvl="4"/>
            <a:r>
              <a:rPr lang="en-US" dirty="0"/>
              <a:t>Also, see </a:t>
            </a:r>
            <a:r>
              <a:rPr lang="en-US" dirty="0">
                <a:hlinkClick r:id="rId3"/>
              </a:rPr>
              <a:t>https://stackoverflow.com/a/12228697/1385857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the context of writing computer programs, algorithms are typically compared for</a:t>
            </a:r>
          </a:p>
          <a:p>
            <a:pPr lvl="2"/>
            <a:r>
              <a:rPr lang="en-US" dirty="0"/>
              <a:t>Time complexity</a:t>
            </a:r>
          </a:p>
          <a:p>
            <a:pPr lvl="3"/>
            <a:r>
              <a:rPr lang="en-US" dirty="0"/>
              <a:t>How long does the algorithm take to do its job, as the size of the input increases</a:t>
            </a:r>
          </a:p>
          <a:p>
            <a:pPr lvl="2"/>
            <a:r>
              <a:rPr lang="en-US" dirty="0"/>
              <a:t>Space complexity</a:t>
            </a:r>
          </a:p>
          <a:p>
            <a:pPr lvl="3"/>
            <a:r>
              <a:rPr lang="en-US" dirty="0"/>
              <a:t>How much data storage does the algorithm need to do its job, as the input increases</a:t>
            </a:r>
          </a:p>
          <a:p>
            <a:pPr lvl="4"/>
            <a:r>
              <a:rPr lang="en-US" dirty="0"/>
              <a:t>Not seeing much reference to this these days</a:t>
            </a:r>
          </a:p>
          <a:p>
            <a:pPr lvl="6"/>
            <a:r>
              <a:rPr lang="en-US" dirty="0"/>
              <a:t>less important, as storage gets cheaper?</a:t>
            </a:r>
          </a:p>
          <a:p>
            <a:r>
              <a:rPr lang="en-US" dirty="0"/>
              <a:t>Complexity is especially critical for big data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ED592-34F4-4091-AD07-3BAD560B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complexity quiz</a:t>
            </a:r>
          </a:p>
          <a:p>
            <a:pPr lvl="1"/>
            <a:r>
              <a:rPr lang="en-US" dirty="0"/>
              <a:t>4 questions</a:t>
            </a:r>
          </a:p>
          <a:p>
            <a:pPr lvl="2"/>
            <a:r>
              <a:rPr lang="en-US" dirty="0"/>
              <a:t>Multiple languages</a:t>
            </a:r>
          </a:p>
          <a:p>
            <a:pPr lvl="1"/>
            <a:r>
              <a:rPr lang="en-US" dirty="0"/>
              <a:t>Time 45 minutes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r>
              <a:rPr lang="en-US" dirty="0"/>
              <a:t>Work individually</a:t>
            </a:r>
          </a:p>
          <a:p>
            <a:pPr lvl="1"/>
            <a:r>
              <a:rPr lang="en-US" dirty="0"/>
              <a:t>Feel free to assemble as your group</a:t>
            </a:r>
          </a:p>
          <a:p>
            <a:pPr lvl="1"/>
            <a:r>
              <a:rPr lang="en-US" dirty="0"/>
              <a:t>Feel free to discuss, search online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But focus on your own learning</a:t>
            </a:r>
          </a:p>
          <a:p>
            <a:pPr lvl="1"/>
            <a:r>
              <a:rPr lang="en-US" dirty="0"/>
              <a:t>Turn in work upon completion</a:t>
            </a:r>
          </a:p>
          <a:p>
            <a:pPr lvl="2"/>
            <a:r>
              <a:rPr lang="en-US" dirty="0"/>
              <a:t>Will be returned next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0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linear and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Uncomment line 138 in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Walk-through of code in </a:t>
            </a:r>
            <a:r>
              <a:rPr lang="en-US" dirty="0" err="1"/>
              <a:t>Utilities.cs</a:t>
            </a:r>
            <a:endParaRPr lang="en-US" dirty="0"/>
          </a:p>
          <a:p>
            <a:r>
              <a:rPr lang="en-US" dirty="0"/>
              <a:t>Run the program to see the difference between linear search and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2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0FA9-F4FB-4290-AB7E-AB09BEE5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D39D-DEB1-40F8-BACD-84E43D36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the sort project from GitHub</a:t>
            </a:r>
          </a:p>
          <a:p>
            <a:endParaRPr lang="en-US" dirty="0"/>
          </a:p>
          <a:p>
            <a:r>
              <a:rPr lang="en-US" dirty="0"/>
              <a:t>Sort in different order</a:t>
            </a:r>
          </a:p>
          <a:p>
            <a:pPr lvl="1"/>
            <a:r>
              <a:rPr lang="en-US" dirty="0"/>
              <a:t>Ascending order instead of descending order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Sort array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F9D8-07C0-4F49-9ACA-58A715EE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7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FB54-126F-4458-84B7-2D3895A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6864-EAD7-44F9-B8C5-F9BB07F3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https://ocw.mit.edu/courses/electrical-engineering-and-computer-science/6-006-introduction-to-algorithms-fall-2011/lecture-videos/MIT6_006F11_lec02_orig.pdf</a:t>
            </a:r>
            <a:endParaRPr lang="en-US" dirty="0"/>
          </a:p>
          <a:p>
            <a:r>
              <a:rPr lang="en-US" i="1" dirty="0" err="1"/>
              <a:t>Cormen</a:t>
            </a:r>
            <a:r>
              <a:rPr lang="en-US" i="1" dirty="0"/>
              <a:t>, Thomas H. and </a:t>
            </a:r>
            <a:r>
              <a:rPr lang="en-US" i="1" dirty="0" err="1"/>
              <a:t>Leiserson</a:t>
            </a:r>
            <a:r>
              <a:rPr lang="en-US" i="1" dirty="0"/>
              <a:t>, Charles E. and </a:t>
            </a:r>
            <a:r>
              <a:rPr lang="en-US" i="1" dirty="0" err="1"/>
              <a:t>Rivest</a:t>
            </a:r>
            <a:r>
              <a:rPr lang="en-US" i="1" dirty="0"/>
              <a:t>, Ronald L. and Stein, Clifford, Introduction to Algorithms, ISBN 0262033844, MIT Press, 3</a:t>
            </a:r>
            <a:r>
              <a:rPr lang="en-US" i="1" baseline="30000" dirty="0"/>
              <a:t>rd</a:t>
            </a:r>
            <a:r>
              <a:rPr lang="en-US" i="1" dirty="0"/>
              <a:t> Ed, 2009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http://algorithmics.lsi.upc.edu/docs/Dasgupta-Papadimitriou-Vazirani.pdf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https://en.wikipedia.org/wiki/Muhammad_ibn_Musa_al-Khwarizmi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E9BB-A815-494B-A185-170BB17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F84-FF48-49F1-8B82-FE7A7902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2977-6F54-4227-B085-BDBDCD2B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algorithm, you should always ask 3 questions about it (</a:t>
            </a:r>
            <a:r>
              <a:rPr lang="en-US" dirty="0">
                <a:hlinkClick r:id="rId2"/>
              </a:rPr>
              <a:t>Dasgupta et al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it correct?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long does it take to do its job, as its input (n) gets larger?</a:t>
            </a:r>
          </a:p>
          <a:p>
            <a:pPr lvl="2"/>
            <a:r>
              <a:rPr lang="en-US" dirty="0"/>
              <a:t>Shortly, we will see the big O notation used to describe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A5D8F-2817-494C-958E-1E25DECB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FEE7-400C-46A1-A94A-80ECA7DF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D0C6-A65A-4A14-848E-017B066B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should a BAIS student care about algorithms?</a:t>
            </a:r>
          </a:p>
          <a:p>
            <a:pPr lvl="1"/>
            <a:r>
              <a:rPr lang="en-US" dirty="0"/>
              <a:t>Or, aren’t algorithms already available as part of APIs?</a:t>
            </a:r>
          </a:p>
          <a:p>
            <a:r>
              <a:rPr lang="en-US" dirty="0"/>
              <a:t>Our answer in ISM 6225</a:t>
            </a:r>
          </a:p>
          <a:p>
            <a:pPr lvl="1"/>
            <a:r>
              <a:rPr lang="en-US" dirty="0"/>
              <a:t>For canonical tasks (e.g. search, sort), yes, algorithms are available in APIs</a:t>
            </a:r>
          </a:p>
          <a:p>
            <a:pPr lvl="1"/>
            <a:r>
              <a:rPr lang="en-US" dirty="0"/>
              <a:t>But, most business problems are not simple canonical problems</a:t>
            </a:r>
          </a:p>
          <a:p>
            <a:pPr lvl="2"/>
            <a:r>
              <a:rPr lang="en-US" dirty="0"/>
              <a:t>As solution developers, you need to break business problems down into canonical parts, for which efficient algorithms exist</a:t>
            </a:r>
          </a:p>
          <a:p>
            <a:pPr lvl="2"/>
            <a:r>
              <a:rPr lang="en-US" dirty="0"/>
              <a:t>Hence, need an awareness of canonical algorithms</a:t>
            </a:r>
          </a:p>
          <a:p>
            <a:pPr lvl="3"/>
            <a:r>
              <a:rPr lang="en-US" dirty="0"/>
              <a:t>Defines the set of allowed operations to solve the business problem</a:t>
            </a:r>
          </a:p>
          <a:p>
            <a:pPr lvl="1"/>
            <a:r>
              <a:rPr lang="en-US" dirty="0"/>
              <a:t>Appropriate decomposition can make the difference between an economically feasible solution and an unviable solution</a:t>
            </a:r>
          </a:p>
          <a:p>
            <a:pPr lvl="2"/>
            <a:r>
              <a:rPr lang="en-US" dirty="0"/>
              <a:t>Especially for big-data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4A13-4921-49C0-8969-80016DF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FEE7-400C-46A1-A94A-80ECA7DF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Algorithms – motivation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D0C6-A65A-4A14-848E-017B066B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famous contemporary technology businesses are algorithms-driven businesses</a:t>
            </a:r>
          </a:p>
          <a:p>
            <a:pPr lvl="1"/>
            <a:r>
              <a:rPr lang="en-US" dirty="0"/>
              <a:t>Google – algorithms to rank web page relevance for a given search term</a:t>
            </a:r>
          </a:p>
          <a:p>
            <a:pPr lvl="1"/>
            <a:r>
              <a:rPr lang="en-US" dirty="0"/>
              <a:t>Facebook, LinkedIn – algorithms to find friends-of-friends</a:t>
            </a:r>
          </a:p>
          <a:p>
            <a:pPr lvl="1"/>
            <a:r>
              <a:rPr lang="en-US" dirty="0"/>
              <a:t>Netflix, Amazon – find users with similar tastes</a:t>
            </a:r>
          </a:p>
          <a:p>
            <a:r>
              <a:rPr lang="en-US" dirty="0"/>
              <a:t>Awareness of algorithms can determine when to use approximate solutions, heuristic solutions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Awareness of algorithms can also determine how to deploy solutions</a:t>
            </a:r>
          </a:p>
          <a:p>
            <a:pPr lvl="1"/>
            <a:r>
              <a:rPr lang="en-US" dirty="0"/>
              <a:t>e.g. in public key cryptography, the keys are very asymmetric</a:t>
            </a:r>
          </a:p>
          <a:p>
            <a:pPr lvl="2"/>
            <a:r>
              <a:rPr lang="en-US" dirty="0"/>
              <a:t>One side does a lot more work than the other side</a:t>
            </a:r>
          </a:p>
          <a:p>
            <a:pPr lvl="2"/>
            <a:r>
              <a:rPr lang="en-US" dirty="0"/>
              <a:t>Servers can save the difficult work as their private key and make the public key simpler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4A13-4921-49C0-8969-80016DF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63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17133</TotalTime>
  <Words>4763</Words>
  <Application>Microsoft Office PowerPoint</Application>
  <PresentationFormat>On-screen Show (4:3)</PresentationFormat>
  <Paragraphs>729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Retrospect</vt:lpstr>
      <vt:lpstr>ISM 6225 Distributed Information Systems</vt:lpstr>
      <vt:lpstr>Agenda</vt:lpstr>
      <vt:lpstr>Code walk-through</vt:lpstr>
      <vt:lpstr>Algorithms</vt:lpstr>
      <vt:lpstr>Algorithm Example</vt:lpstr>
      <vt:lpstr>Algorithms - complexity</vt:lpstr>
      <vt:lpstr>Algorithms - evaluation</vt:lpstr>
      <vt:lpstr>Algorithms - motivation</vt:lpstr>
      <vt:lpstr>Algorithms – motivation (contd.)</vt:lpstr>
      <vt:lpstr>Algorithms - introduction </vt:lpstr>
      <vt:lpstr>Algorithms - introduction </vt:lpstr>
      <vt:lpstr>Search algorithms</vt:lpstr>
      <vt:lpstr>Binary search</vt:lpstr>
      <vt:lpstr>Binary search – example</vt:lpstr>
      <vt:lpstr>Binary search algorithm</vt:lpstr>
      <vt:lpstr>Comparing algorithms</vt:lpstr>
      <vt:lpstr>Big O Notation = Algorithm Efficiency</vt:lpstr>
      <vt:lpstr>Sorting algorithms</vt:lpstr>
      <vt:lpstr>Bubble Sort</vt:lpstr>
      <vt:lpstr>Selection Sort</vt:lpstr>
      <vt:lpstr>Bubble sort vs selection sort</vt:lpstr>
      <vt:lpstr>Recursion</vt:lpstr>
      <vt:lpstr>Recursion example – Merge sort</vt:lpstr>
      <vt:lpstr>Data structures</vt:lpstr>
      <vt:lpstr>Data structure considerations</vt:lpstr>
      <vt:lpstr>Arrays</vt:lpstr>
      <vt:lpstr>Array initialization alternatives</vt:lpstr>
      <vt:lpstr>Multi-dimensional arrays</vt:lpstr>
      <vt:lpstr>Arrays – pros and cons</vt:lpstr>
      <vt:lpstr>Linked lists</vt:lpstr>
      <vt:lpstr>Linked lists – pros and cons</vt:lpstr>
      <vt:lpstr>Important historical note</vt:lpstr>
      <vt:lpstr>Linked Lists – useful links</vt:lpstr>
      <vt:lpstr>Trees</vt:lpstr>
      <vt:lpstr>Searching a binary search tree</vt:lpstr>
      <vt:lpstr>Insertion in binary search tree</vt:lpstr>
      <vt:lpstr>Trees - Challenges</vt:lpstr>
      <vt:lpstr>Red-Black trees</vt:lpstr>
      <vt:lpstr>PowerPoint Presentation</vt:lpstr>
      <vt:lpstr>B-trees</vt:lpstr>
      <vt:lpstr>B-tree benefit example</vt:lpstr>
      <vt:lpstr>Hash tables</vt:lpstr>
      <vt:lpstr>Hash table motivation</vt:lpstr>
      <vt:lpstr>Hash tables – basic idea</vt:lpstr>
      <vt:lpstr>Pros and cons of hash tables</vt:lpstr>
      <vt:lpstr>Hash table operations - INSERT</vt:lpstr>
      <vt:lpstr>Hash table operations - INSERT</vt:lpstr>
      <vt:lpstr>Hash table operations - SEARCH</vt:lpstr>
      <vt:lpstr>Hash functions</vt:lpstr>
      <vt:lpstr>Hash table examples</vt:lpstr>
      <vt:lpstr>Hash tables - History</vt:lpstr>
      <vt:lpstr>H. P. Luhn</vt:lpstr>
      <vt:lpstr>Comparing data structures</vt:lpstr>
      <vt:lpstr>Comparing arrays and dictionaries</vt:lpstr>
      <vt:lpstr>Github group collaboration</vt:lpstr>
      <vt:lpstr>GitHub collaboration practice</vt:lpstr>
      <vt:lpstr>Code walk-through</vt:lpstr>
      <vt:lpstr>Code walk-through</vt:lpstr>
      <vt:lpstr>Exercise - Search</vt:lpstr>
      <vt:lpstr>In-class activity</vt:lpstr>
      <vt:lpstr>Compare linear and binary search</vt:lpstr>
      <vt:lpstr>Exercise - Sort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magrawal</dc:creator>
  <cp:lastModifiedBy>Agrawal, Manish</cp:lastModifiedBy>
  <cp:revision>977</cp:revision>
  <dcterms:created xsi:type="dcterms:W3CDTF">2007-03-28T19:59:50Z</dcterms:created>
  <dcterms:modified xsi:type="dcterms:W3CDTF">2020-09-08T21:32:15Z</dcterms:modified>
</cp:coreProperties>
</file>