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5" r:id="rId10"/>
    <p:sldId id="266" r:id="rId11"/>
    <p:sldId id="276" r:id="rId12"/>
    <p:sldId id="268" r:id="rId13"/>
    <p:sldId id="269" r:id="rId14"/>
    <p:sldId id="270" r:id="rId15"/>
    <p:sldId id="277" r:id="rId16"/>
    <p:sldId id="272" r:id="rId17"/>
    <p:sldId id="273" r:id="rId18"/>
    <p:sldId id="27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879C-A7D5-4B12-9661-12743BB11446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00B9-B19B-46DB-9FC5-DD5492DAD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3042" y="1960426"/>
            <a:ext cx="56001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ADDER,MULTPLIER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0347" y="2967335"/>
            <a:ext cx="3038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AND,XOR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56446"/>
            <a:ext cx="4857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r>
              <a:rPr lang="en-US" dirty="0" smtClean="0"/>
              <a:t> mult_8bit_tb;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// Inputs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/>
              <a:t> [7:0] Multiplier;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[7:0] Multiplicand;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// Outputs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wire</a:t>
            </a:r>
            <a:r>
              <a:rPr lang="en-US" dirty="0" smtClean="0"/>
              <a:t> [15:0] Product;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// Instantiate the Unit Under Test (UUT)</a:t>
            </a:r>
          </a:p>
          <a:p>
            <a:r>
              <a:rPr lang="en-US" dirty="0"/>
              <a:t> </a:t>
            </a:r>
            <a:r>
              <a:rPr lang="en-US" dirty="0" smtClean="0"/>
              <a:t>mult_8bit </a:t>
            </a:r>
            <a:r>
              <a:rPr lang="en-US" dirty="0" err="1" smtClean="0"/>
              <a:t>uut</a:t>
            </a:r>
            <a:r>
              <a:rPr lang="en-US" dirty="0" smtClean="0"/>
              <a:t> 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.Multiplier(Multiplier), </a:t>
            </a:r>
          </a:p>
          <a:p>
            <a:r>
              <a:rPr lang="en-US" dirty="0" smtClean="0"/>
              <a:t>	       .Multiplicand(Multiplicand), </a:t>
            </a:r>
          </a:p>
          <a:p>
            <a:r>
              <a:rPr lang="en-US" dirty="0" smtClean="0"/>
              <a:t>	       .Product(Product)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42" y="3450457"/>
            <a:ext cx="600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initial begin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// Initialize Inputs</a:t>
            </a:r>
          </a:p>
          <a:p>
            <a:r>
              <a:rPr lang="en-US" dirty="0" smtClean="0"/>
              <a:t>         Multiplier = 0;</a:t>
            </a:r>
          </a:p>
          <a:p>
            <a:r>
              <a:rPr lang="en-US" dirty="0" smtClean="0"/>
              <a:t>         Multiplicand = 0;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// Wait 100 ns for global reset to finish</a:t>
            </a:r>
          </a:p>
          <a:p>
            <a:r>
              <a:rPr lang="en-US" dirty="0" smtClean="0"/>
              <a:t>#100  Multiplier=8'b00001011; Multiplicand=8'b00000011;</a:t>
            </a:r>
          </a:p>
          <a:p>
            <a:r>
              <a:rPr lang="en-US" dirty="0" smtClean="0"/>
              <a:t>#100  Multiplier=8'b00001011; Multiplicand=8'b11111101;</a:t>
            </a:r>
          </a:p>
          <a:p>
            <a:r>
              <a:rPr lang="en-US" dirty="0" smtClean="0"/>
              <a:t>#100 </a:t>
            </a:r>
            <a:r>
              <a:rPr lang="en-US" dirty="0" smtClean="0">
                <a:solidFill>
                  <a:schemeClr val="accent6"/>
                </a:solidFill>
              </a:rPr>
              <a:t>$stop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 Add stimulus here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endmodule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2132" y="285728"/>
            <a:ext cx="367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TEST BENCH OF MULTIPLIER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yendra K. Banjare\Desktop\cpm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291"/>
            <a:ext cx="5857916" cy="4000528"/>
          </a:xfrm>
          <a:prstGeom prst="rect">
            <a:avLst/>
          </a:prstGeom>
          <a:noFill/>
        </p:spPr>
      </p:pic>
      <p:pic>
        <p:nvPicPr>
          <p:cNvPr id="2051" name="Picture 3" descr="C:\Users\Satyendra K. Banjare\Desktop\cpmul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804" y="5067323"/>
            <a:ext cx="8031162" cy="16478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43174" y="4643446"/>
            <a:ext cx="366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WAVEFORM OF MULTIPLIER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2000240"/>
            <a:ext cx="231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BLOCK DIAGRAM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BITWISE AND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gate level implementation</a:t>
            </a:r>
          </a:p>
          <a:p>
            <a:r>
              <a:rPr lang="en-IN" dirty="0" smtClean="0"/>
              <a:t>Property of AND operator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IN" dirty="0" smtClean="0"/>
              <a:t>     1&amp;1=1;</a:t>
            </a:r>
            <a:r>
              <a:rPr lang="en-IN" dirty="0"/>
              <a:t> </a:t>
            </a:r>
            <a:r>
              <a:rPr lang="en-IN" dirty="0" smtClean="0"/>
              <a:t>other combination gives zero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i.e</a:t>
            </a:r>
            <a:r>
              <a:rPr lang="en-IN" dirty="0" smtClean="0"/>
              <a:t>  1&amp;0,0&amp;1,0&amp;0;</a:t>
            </a:r>
          </a:p>
          <a:p>
            <a:pPr>
              <a:buNone/>
            </a:pPr>
            <a:r>
              <a:rPr lang="en-IN" dirty="0" smtClean="0"/>
              <a:t>....  operating bitwise combination of corresponding two 8 bit Signed   number resulting like above </a:t>
            </a:r>
          </a:p>
          <a:p>
            <a:pPr>
              <a:buNone/>
            </a:pPr>
            <a:r>
              <a:rPr lang="en-IN" dirty="0" smtClean="0"/>
              <a:t>..... Answer will be a 8 bit number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785794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module</a:t>
            </a:r>
            <a:r>
              <a:rPr lang="en-US" sz="2000" dirty="0" smtClean="0"/>
              <a:t> </a:t>
            </a:r>
            <a:r>
              <a:rPr lang="en-US" sz="2000" dirty="0" err="1" smtClean="0"/>
              <a:t>bitwiseAND</a:t>
            </a:r>
            <a:r>
              <a:rPr lang="en-US" sz="2000" dirty="0" smtClean="0"/>
              <a:t>(A,B,C);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input</a:t>
            </a:r>
            <a:r>
              <a:rPr lang="en-US" sz="2000" dirty="0" smtClean="0"/>
              <a:t> [7:0]A;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input</a:t>
            </a:r>
            <a:r>
              <a:rPr lang="en-US" sz="2000" dirty="0" smtClean="0"/>
              <a:t> [7:0]B;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output</a:t>
            </a:r>
            <a:r>
              <a:rPr lang="en-US" sz="2000" dirty="0" smtClean="0"/>
              <a:t> [7:0]C;</a:t>
            </a:r>
          </a:p>
          <a:p>
            <a:endParaRPr lang="en-US" sz="2000" dirty="0" smtClean="0"/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assign </a:t>
            </a:r>
            <a:r>
              <a:rPr lang="en-US" sz="2000" dirty="0" smtClean="0"/>
              <a:t>  C[0]=A[0]&amp;B[0];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assign</a:t>
            </a:r>
            <a:r>
              <a:rPr lang="en-US" sz="2000" dirty="0" smtClean="0"/>
              <a:t>   C[1]=A[1]&amp;B[1];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assign   </a:t>
            </a:r>
            <a:r>
              <a:rPr lang="en-US" sz="2000" dirty="0" smtClean="0"/>
              <a:t>C[2]=A[2]&amp;B[2];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assign</a:t>
            </a:r>
            <a:r>
              <a:rPr lang="en-US" sz="2000" dirty="0" smtClean="0"/>
              <a:t>   C[3]=A[3]&amp;B[3];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assign</a:t>
            </a:r>
            <a:r>
              <a:rPr lang="en-US" sz="2000" dirty="0" smtClean="0"/>
              <a:t>   C[4]=A[4]&amp;B[4];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assign</a:t>
            </a:r>
            <a:r>
              <a:rPr lang="en-US" sz="2000" dirty="0" smtClean="0"/>
              <a:t>   C[5]=A[5]&amp;B[5];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assign </a:t>
            </a:r>
            <a:r>
              <a:rPr lang="en-US" sz="2000" dirty="0" smtClean="0"/>
              <a:t>  C[6]=A[6]&amp;B[6];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assign   </a:t>
            </a:r>
            <a:r>
              <a:rPr lang="en-US" sz="2000" dirty="0" smtClean="0"/>
              <a:t>C[7]=A[7]&amp;B[7];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0070C0"/>
                </a:solidFill>
              </a:rPr>
              <a:t>endmodule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3636" y="857232"/>
            <a:ext cx="2725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CODE BITWISE </a:t>
            </a:r>
            <a:r>
              <a:rPr lang="en-IN" sz="2800" dirty="0" smtClean="0">
                <a:solidFill>
                  <a:srgbClr val="00B050"/>
                </a:solidFill>
              </a:rPr>
              <a:t>AND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1414"/>
            <a:ext cx="592935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module</a:t>
            </a:r>
            <a:r>
              <a:rPr lang="en-US" sz="1600" dirty="0" smtClean="0"/>
              <a:t> </a:t>
            </a:r>
            <a:r>
              <a:rPr lang="en-US" sz="1600" dirty="0" err="1" smtClean="0"/>
              <a:t>bitwiseAND_tb</a:t>
            </a:r>
            <a:r>
              <a:rPr lang="en-US" sz="1600" dirty="0" smtClean="0"/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  // Inputs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A;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B;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   // Outputs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wire</a:t>
            </a:r>
            <a:r>
              <a:rPr lang="en-US" sz="1600" dirty="0" smtClean="0"/>
              <a:t> [7:0] C;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// Instantiate the Unit Under Test (UUT)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bitwiseAND</a:t>
            </a:r>
            <a:r>
              <a:rPr lang="en-US" sz="1600" dirty="0" smtClean="0"/>
              <a:t> </a:t>
            </a:r>
            <a:r>
              <a:rPr lang="en-US" sz="1600" dirty="0" err="1" smtClean="0"/>
              <a:t>uut</a:t>
            </a:r>
            <a:r>
              <a:rPr lang="en-US" sz="1600" dirty="0" smtClean="0"/>
              <a:t> (</a:t>
            </a:r>
          </a:p>
          <a:p>
            <a:r>
              <a:rPr lang="en-US" sz="1600" dirty="0" smtClean="0"/>
              <a:t>		.A(A), </a:t>
            </a:r>
          </a:p>
          <a:p>
            <a:r>
              <a:rPr lang="en-US" sz="1600" dirty="0" smtClean="0"/>
              <a:t>		.B(B), </a:t>
            </a:r>
          </a:p>
          <a:p>
            <a:r>
              <a:rPr lang="en-US" sz="1600" dirty="0" smtClean="0"/>
              <a:t>		.C(C)</a:t>
            </a:r>
          </a:p>
          <a:p>
            <a:r>
              <a:rPr lang="en-US" sz="1600" dirty="0" smtClean="0"/>
              <a:t>	);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71472" y="359672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initial begin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          // Initialize Inputs</a:t>
            </a:r>
          </a:p>
          <a:p>
            <a:r>
              <a:rPr lang="en-US" sz="1600" dirty="0" smtClean="0"/>
              <a:t>		A = 0;</a:t>
            </a:r>
          </a:p>
          <a:p>
            <a:r>
              <a:rPr lang="en-US" sz="1600" dirty="0" smtClean="0"/>
              <a:t>		B = 0;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        // Wait 100 ns for global reset to finish</a:t>
            </a:r>
          </a:p>
          <a:p>
            <a:r>
              <a:rPr lang="en-US" sz="1600" dirty="0" smtClean="0"/>
              <a:t>#100  A=8'b10010011; B=8'b11011000;</a:t>
            </a:r>
          </a:p>
          <a:p>
            <a:r>
              <a:rPr lang="en-US" sz="1600" dirty="0" smtClean="0"/>
              <a:t>#100  A=8'b10101110; B=8'b00101000;</a:t>
            </a:r>
          </a:p>
          <a:p>
            <a:r>
              <a:rPr lang="en-US" sz="1600" dirty="0" smtClean="0"/>
              <a:t>#100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$stop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// Add stimulus here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285728"/>
            <a:ext cx="396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TEST BENCH OF BITWISE </a:t>
            </a:r>
            <a:r>
              <a:rPr lang="en-IN" sz="2800" dirty="0" smtClean="0">
                <a:solidFill>
                  <a:srgbClr val="00B050"/>
                </a:solidFill>
              </a:rPr>
              <a:t>AND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yendra K. Banjare\Pictures\Screenshots\a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15"/>
            <a:ext cx="4786346" cy="3643338"/>
          </a:xfrm>
          <a:prstGeom prst="rect">
            <a:avLst/>
          </a:prstGeom>
          <a:noFill/>
        </p:spPr>
      </p:pic>
      <p:pic>
        <p:nvPicPr>
          <p:cNvPr id="3075" name="Picture 3" descr="C:\Users\Satyendra K. Banjare\Pictures\Screenshots\andwa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89" y="5043508"/>
            <a:ext cx="7993063" cy="15287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298" y="4572008"/>
            <a:ext cx="3860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WAVEFORM OF BITWISE AND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12" y="1714488"/>
            <a:ext cx="231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BLOCK DIAGRAM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gate level implementation</a:t>
            </a:r>
          </a:p>
          <a:p>
            <a:r>
              <a:rPr lang="en-IN" dirty="0" smtClean="0"/>
              <a:t>Property of XOR operator (^)</a:t>
            </a:r>
          </a:p>
          <a:p>
            <a:r>
              <a:rPr lang="en-IN" dirty="0" smtClean="0"/>
              <a:t>(1^1,0^0)=  0;  ( 1^0,0^1) =1;</a:t>
            </a:r>
          </a:p>
          <a:p>
            <a:r>
              <a:rPr lang="en-IN" dirty="0" smtClean="0"/>
              <a:t>Operation between corresponding bit of two 8 bit signed number resulting as above in 8 bit number.</a:t>
            </a:r>
          </a:p>
          <a:p>
            <a:pPr>
              <a:buNone/>
            </a:pPr>
            <a:r>
              <a:rPr lang="en-IN" dirty="0" smtClean="0"/>
              <a:t>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78579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dirty="0" err="1" smtClean="0"/>
              <a:t>bitwiseXOR</a:t>
            </a:r>
            <a:r>
              <a:rPr lang="en-US" dirty="0" smtClean="0"/>
              <a:t>(A,B,C);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[7:0]A;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inpu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/>
              <a:t> [7:0]B;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[7:0]C;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ssign  </a:t>
            </a:r>
            <a:r>
              <a:rPr lang="en-US" dirty="0" smtClean="0"/>
              <a:t> C[0]=A[0]^B[0];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ssign </a:t>
            </a:r>
            <a:r>
              <a:rPr lang="en-US" dirty="0" smtClean="0"/>
              <a:t>  C[1]=A[1]^B[1];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  C[2]=A[2]^B[2];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  C[3]=A[3]^B[3];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ssign </a:t>
            </a:r>
            <a:r>
              <a:rPr lang="en-US" dirty="0" smtClean="0"/>
              <a:t>  C[4]=A[4]^B[4];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ssign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C[5]=A[5]^B[5];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ssign </a:t>
            </a:r>
            <a:r>
              <a:rPr lang="en-US" dirty="0" smtClean="0"/>
              <a:t>   C[6]=A[6]^B[6];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   C[7]=A[7]^B[7];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endmodule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074" y="405450"/>
            <a:ext cx="267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CODE BITWISE </a:t>
            </a:r>
            <a:r>
              <a:rPr lang="en-IN" sz="2800" dirty="0" smtClean="0">
                <a:solidFill>
                  <a:srgbClr val="00B050"/>
                </a:solidFill>
              </a:rPr>
              <a:t>XOR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214290"/>
            <a:ext cx="68580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module</a:t>
            </a:r>
            <a:r>
              <a:rPr lang="en-US" sz="1600" dirty="0" smtClean="0"/>
              <a:t> </a:t>
            </a:r>
            <a:r>
              <a:rPr lang="en-US" sz="1600" dirty="0" err="1" smtClean="0"/>
              <a:t>bitwiseXOR_tb</a:t>
            </a:r>
            <a:r>
              <a:rPr lang="en-US" sz="1600" dirty="0" smtClean="0"/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   // Inputs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A;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B;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    // Outputs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wire</a:t>
            </a:r>
            <a:r>
              <a:rPr lang="en-US" sz="1600" dirty="0" smtClean="0"/>
              <a:t> [7:0] C;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// Instantiate the Unit Under Test (UUT)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bitwiseXOR</a:t>
            </a:r>
            <a:r>
              <a:rPr lang="en-US" sz="1600" dirty="0" smtClean="0"/>
              <a:t> </a:t>
            </a:r>
            <a:r>
              <a:rPr lang="en-US" sz="1600" dirty="0" err="1" smtClean="0"/>
              <a:t>uut</a:t>
            </a:r>
            <a:r>
              <a:rPr lang="en-US" sz="1600" dirty="0" smtClean="0"/>
              <a:t> (</a:t>
            </a:r>
          </a:p>
          <a:p>
            <a:r>
              <a:rPr lang="en-US" sz="1600" dirty="0" smtClean="0"/>
              <a:t>		.A(A), </a:t>
            </a:r>
          </a:p>
          <a:p>
            <a:r>
              <a:rPr lang="en-US" sz="1600" dirty="0" smtClean="0"/>
              <a:t>		.B(B), </a:t>
            </a:r>
          </a:p>
          <a:p>
            <a:r>
              <a:rPr lang="en-US" sz="1600" dirty="0" smtClean="0"/>
              <a:t>		.C(C)</a:t>
            </a:r>
          </a:p>
          <a:p>
            <a:r>
              <a:rPr lang="en-US" sz="1600" dirty="0" smtClean="0"/>
              <a:t>	);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785786" y="3564815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initial begin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// Initialize Inputs</a:t>
            </a:r>
          </a:p>
          <a:p>
            <a:r>
              <a:rPr lang="en-US" sz="1600" dirty="0" smtClean="0"/>
              <a:t>		A = 0;</a:t>
            </a:r>
          </a:p>
          <a:p>
            <a:r>
              <a:rPr lang="en-US" sz="1600" dirty="0" smtClean="0"/>
              <a:t>		B = 0;</a:t>
            </a:r>
          </a:p>
          <a:p>
            <a:endParaRPr lang="en-US" sz="1600" dirty="0" smtClean="0"/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    // Wait 100 ns for global reset to finish</a:t>
            </a:r>
          </a:p>
          <a:p>
            <a:r>
              <a:rPr lang="en-US" sz="1600" dirty="0" smtClean="0"/>
              <a:t>#100A=8'b10010011;B=8'b11011000;</a:t>
            </a:r>
          </a:p>
          <a:p>
            <a:r>
              <a:rPr lang="en-US" sz="1600" dirty="0" smtClean="0"/>
              <a:t>#100 A=8'b11000101;B=8'b01101100;</a:t>
            </a:r>
          </a:p>
          <a:p>
            <a:r>
              <a:rPr lang="en-US" sz="1600" dirty="0" smtClean="0"/>
              <a:t>#100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$stop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// Add stimulus here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end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6380" y="357166"/>
            <a:ext cx="391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TEST BENCH OF BITWISE </a:t>
            </a:r>
            <a:r>
              <a:rPr lang="en-IN" sz="2800" dirty="0" smtClean="0">
                <a:solidFill>
                  <a:srgbClr val="00B050"/>
                </a:solidFill>
              </a:rPr>
              <a:t>XOR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yendra K. Banjare\Pictures\Screenshots\x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56"/>
            <a:ext cx="4786346" cy="3929062"/>
          </a:xfrm>
          <a:prstGeom prst="rect">
            <a:avLst/>
          </a:prstGeom>
          <a:noFill/>
        </p:spPr>
      </p:pic>
      <p:pic>
        <p:nvPicPr>
          <p:cNvPr id="4100" name="Picture 4" descr="C:\Users\Satyendra K. Banjare\Pictures\Screenshots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001" y="5167334"/>
            <a:ext cx="8050213" cy="14763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28860" y="4753285"/>
            <a:ext cx="381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WAVEFORM OF BITWISE XOR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570" y="1857364"/>
            <a:ext cx="2383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BLOCK DIAGRAM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ADDER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of one bit full adder </a:t>
            </a:r>
          </a:p>
          <a:p>
            <a:r>
              <a:rPr lang="en-IN" dirty="0" smtClean="0"/>
              <a:t>Ripple eight times</a:t>
            </a:r>
          </a:p>
          <a:p>
            <a:r>
              <a:rPr lang="en-IN" dirty="0" smtClean="0"/>
              <a:t>Sum=</a:t>
            </a:r>
            <a:r>
              <a:rPr lang="en-IN" dirty="0" err="1" smtClean="0"/>
              <a:t>xor</a:t>
            </a:r>
            <a:r>
              <a:rPr lang="en-IN" dirty="0" smtClean="0"/>
              <a:t>(a[</a:t>
            </a:r>
            <a:r>
              <a:rPr lang="en-IN" dirty="0" err="1" smtClean="0"/>
              <a:t>i</a:t>
            </a:r>
            <a:r>
              <a:rPr lang="en-IN" dirty="0" smtClean="0"/>
              <a:t>],b[</a:t>
            </a:r>
            <a:r>
              <a:rPr lang="en-IN" dirty="0" err="1" smtClean="0"/>
              <a:t>i</a:t>
            </a:r>
            <a:r>
              <a:rPr lang="en-IN" dirty="0" smtClean="0"/>
              <a:t>],</a:t>
            </a:r>
            <a:r>
              <a:rPr lang="en-IN" dirty="0" err="1" smtClean="0"/>
              <a:t>ci</a:t>
            </a:r>
            <a:r>
              <a:rPr lang="en-IN" dirty="0" smtClean="0"/>
              <a:t>)</a:t>
            </a:r>
          </a:p>
          <a:p>
            <a:r>
              <a:rPr lang="en-IN" dirty="0" smtClean="0"/>
              <a:t>C(i+1)=or(a[</a:t>
            </a:r>
            <a:r>
              <a:rPr lang="en-IN" dirty="0" err="1" smtClean="0"/>
              <a:t>i</a:t>
            </a:r>
            <a:r>
              <a:rPr lang="en-IN" dirty="0" smtClean="0"/>
              <a:t>]&amp;b[</a:t>
            </a:r>
            <a:r>
              <a:rPr lang="en-IN" dirty="0" err="1" smtClean="0"/>
              <a:t>i</a:t>
            </a:r>
            <a:r>
              <a:rPr lang="en-IN" dirty="0" smtClean="0"/>
              <a:t>],a[</a:t>
            </a:r>
            <a:r>
              <a:rPr lang="en-IN" dirty="0" err="1" smtClean="0"/>
              <a:t>i</a:t>
            </a:r>
            <a:r>
              <a:rPr lang="en-IN" dirty="0" smtClean="0"/>
              <a:t>]&amp;</a:t>
            </a:r>
            <a:r>
              <a:rPr lang="en-IN" dirty="0" err="1" smtClean="0"/>
              <a:t>cin,b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]&amp;</a:t>
            </a:r>
            <a:r>
              <a:rPr lang="en-IN" dirty="0" err="1" smtClean="0"/>
              <a:t>cin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...Using operation in binary number(addition)</a:t>
            </a:r>
          </a:p>
          <a:p>
            <a:pPr>
              <a:buNone/>
            </a:pPr>
            <a:r>
              <a:rPr lang="en-IN" dirty="0" smtClean="0"/>
              <a:t>...We get sum and carry of two 8 bit signed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0100" y="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module</a:t>
            </a:r>
            <a:r>
              <a:rPr lang="en-US" sz="1600" dirty="0" smtClean="0"/>
              <a:t> adder_8bit(</a:t>
            </a:r>
            <a:r>
              <a:rPr lang="en-US" sz="1600" dirty="0" err="1" smtClean="0"/>
              <a:t>a,b,cin,sum,cout</a:t>
            </a:r>
            <a:r>
              <a:rPr lang="en-US" sz="1600" dirty="0" smtClean="0"/>
              <a:t> 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input</a:t>
            </a:r>
            <a:r>
              <a:rPr lang="en-US" sz="1600" dirty="0" smtClean="0"/>
              <a:t> [7:0]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input</a:t>
            </a:r>
            <a:r>
              <a:rPr lang="en-US" sz="1600" dirty="0" smtClean="0"/>
              <a:t> </a:t>
            </a:r>
            <a:r>
              <a:rPr lang="en-US" sz="1600" dirty="0" err="1" smtClean="0"/>
              <a:t>cin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output </a:t>
            </a:r>
            <a:r>
              <a:rPr lang="en-US" sz="1600" dirty="0" smtClean="0"/>
              <a:t>[7:0]sum;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output</a:t>
            </a: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wire</a:t>
            </a:r>
            <a:r>
              <a:rPr lang="en-US" sz="1600" dirty="0" smtClean="0"/>
              <a:t> [6:0]c;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a1(a[0],b[0],</a:t>
            </a:r>
            <a:r>
              <a:rPr lang="en-US" sz="1600" dirty="0" err="1" smtClean="0"/>
              <a:t>cin,sum</a:t>
            </a:r>
            <a:r>
              <a:rPr lang="en-US" sz="1600" dirty="0" smtClean="0"/>
              <a:t>[0],c[0]);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a2(a[1],b[1],c[0],sum[1],c[1]);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a3(a[2],b[2],c[1],sum[2],c[2]);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a4(a[3],b[3],c[2],sum[3],c[3]);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a5(a[4],b[4],c[3],sum[4],c[4]);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a6(a[5],b[5],c[4],sum[5],c[5]);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a7(a[6],b[6],c[5],sum[6],c[6]);</a:t>
            </a:r>
          </a:p>
          <a:p>
            <a:r>
              <a:rPr lang="en-US" sz="1600" dirty="0" err="1" smtClean="0"/>
              <a:t>fulladder</a:t>
            </a:r>
            <a:r>
              <a:rPr lang="en-US" sz="1600" dirty="0" smtClean="0"/>
              <a:t> a8(a[7],b[7],c[6],sum[7],</a:t>
            </a:r>
            <a:r>
              <a:rPr lang="en-US" sz="1600" dirty="0" err="1" smtClean="0"/>
              <a:t>cout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00" y="45005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module</a:t>
            </a:r>
            <a:r>
              <a:rPr lang="en-US" sz="1600" dirty="0" smtClean="0"/>
              <a:t> </a:t>
            </a:r>
            <a:r>
              <a:rPr lang="en-US" sz="1600" dirty="0" err="1" smtClean="0"/>
              <a:t>fulladder</a:t>
            </a:r>
            <a:r>
              <a:rPr lang="en-US" sz="1600" dirty="0" smtClean="0"/>
              <a:t>(</a:t>
            </a:r>
            <a:r>
              <a:rPr lang="en-US" sz="1600" dirty="0" err="1" smtClean="0"/>
              <a:t>a,b,cin,sum,cout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input</a:t>
            </a:r>
            <a:r>
              <a:rPr lang="en-US" sz="1600" dirty="0" smtClean="0"/>
              <a:t> </a:t>
            </a:r>
            <a:r>
              <a:rPr lang="en-US" sz="1600" dirty="0" err="1" smtClean="0"/>
              <a:t>a,b,cin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output</a:t>
            </a:r>
            <a:r>
              <a:rPr lang="en-US" sz="1600" dirty="0" smtClean="0"/>
              <a:t> </a:t>
            </a:r>
            <a:r>
              <a:rPr lang="en-US" sz="1600" dirty="0" err="1" smtClean="0"/>
              <a:t>sum,cout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assign</a:t>
            </a:r>
            <a:r>
              <a:rPr lang="en-US" sz="1600" dirty="0" smtClean="0"/>
              <a:t> sum=(</a:t>
            </a:r>
            <a:r>
              <a:rPr lang="en-US" sz="1600" dirty="0" err="1" smtClean="0"/>
              <a:t>a^b^cin</a:t>
            </a:r>
            <a:r>
              <a:rPr lang="en-US" sz="1600" dirty="0" smtClean="0"/>
              <a:t>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assign</a:t>
            </a: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=((</a:t>
            </a:r>
            <a:r>
              <a:rPr lang="en-US" sz="1600" dirty="0" err="1" smtClean="0"/>
              <a:t>a&amp;b</a:t>
            </a:r>
            <a:r>
              <a:rPr lang="en-US" sz="1600" dirty="0" smtClean="0"/>
              <a:t>)|(</a:t>
            </a:r>
            <a:r>
              <a:rPr lang="en-US" sz="1600" dirty="0" err="1" smtClean="0"/>
              <a:t>b&amp;cin</a:t>
            </a:r>
            <a:r>
              <a:rPr lang="en-US" sz="1600" dirty="0" smtClean="0"/>
              <a:t>)|(</a:t>
            </a:r>
            <a:r>
              <a:rPr lang="en-US" sz="1600" dirty="0" err="1" smtClean="0"/>
              <a:t>a&amp;cin</a:t>
            </a:r>
            <a:r>
              <a:rPr lang="en-US" sz="1600" dirty="0" smtClean="0"/>
              <a:t>));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5273" y="941374"/>
            <a:ext cx="65274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</a:p>
          <a:p>
            <a:pPr algn="ctr"/>
            <a:r>
              <a:rPr lang="en-I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</a:t>
            </a:r>
          </a:p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</a:p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9384" y="4434496"/>
            <a:ext cx="3651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8 bit ADDER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71414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module</a:t>
            </a:r>
            <a:r>
              <a:rPr lang="en-US" sz="1600" dirty="0" smtClean="0"/>
              <a:t> adder_8bit_tb;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// Inputs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a;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[7:0] b;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reg</a:t>
            </a:r>
            <a:r>
              <a:rPr lang="en-US" sz="1600" dirty="0" smtClean="0"/>
              <a:t> </a:t>
            </a:r>
            <a:r>
              <a:rPr lang="en-US" sz="1600" dirty="0" err="1" smtClean="0"/>
              <a:t>cin</a:t>
            </a:r>
            <a:r>
              <a:rPr lang="en-US" sz="1600" dirty="0" smtClean="0"/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 // Outputs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wire</a:t>
            </a:r>
            <a:r>
              <a:rPr lang="en-US" sz="1600" dirty="0" smtClean="0"/>
              <a:t> [7:0] sum;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wire</a:t>
            </a: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     // Instantiate the Unit Under Test (UUT)</a:t>
            </a:r>
          </a:p>
          <a:p>
            <a:r>
              <a:rPr lang="en-US" sz="1600" dirty="0" smtClean="0"/>
              <a:t>	adder </a:t>
            </a:r>
            <a:r>
              <a:rPr lang="en-US" sz="1600" dirty="0" err="1" smtClean="0"/>
              <a:t>uut</a:t>
            </a:r>
            <a:r>
              <a:rPr lang="en-US" sz="1600" dirty="0" smtClean="0"/>
              <a:t> (</a:t>
            </a:r>
          </a:p>
          <a:p>
            <a:r>
              <a:rPr lang="en-US" sz="1600" dirty="0" smtClean="0"/>
              <a:t>		.a(a), </a:t>
            </a:r>
          </a:p>
          <a:p>
            <a:r>
              <a:rPr lang="en-US" sz="1600" dirty="0" smtClean="0"/>
              <a:t>		.b(b), </a:t>
            </a:r>
          </a:p>
          <a:p>
            <a:r>
              <a:rPr lang="en-US" sz="1600" dirty="0" smtClean="0"/>
              <a:t>		.</a:t>
            </a:r>
            <a:r>
              <a:rPr lang="en-US" sz="1600" dirty="0" err="1" smtClean="0"/>
              <a:t>cin</a:t>
            </a:r>
            <a:r>
              <a:rPr lang="en-US" sz="1600" dirty="0" smtClean="0"/>
              <a:t>(</a:t>
            </a:r>
            <a:r>
              <a:rPr lang="en-US" sz="1600" dirty="0" err="1" smtClean="0"/>
              <a:t>cin</a:t>
            </a:r>
            <a:r>
              <a:rPr lang="en-US" sz="1600" dirty="0" smtClean="0"/>
              <a:t>), </a:t>
            </a:r>
          </a:p>
          <a:p>
            <a:r>
              <a:rPr lang="en-US" sz="1600" dirty="0" smtClean="0"/>
              <a:t>		.sum(sum), </a:t>
            </a:r>
          </a:p>
          <a:p>
            <a:r>
              <a:rPr lang="en-US" sz="1600" dirty="0" smtClean="0"/>
              <a:t>		.</a:t>
            </a:r>
            <a:r>
              <a:rPr lang="en-US" sz="1600" dirty="0" err="1" smtClean="0"/>
              <a:t>cout</a:t>
            </a:r>
            <a:r>
              <a:rPr lang="en-US" sz="1600" dirty="0" smtClean="0"/>
              <a:t>(</a:t>
            </a:r>
            <a:r>
              <a:rPr lang="en-US" sz="1600" dirty="0" err="1" smtClean="0"/>
              <a:t>cout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	);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844" y="3995702"/>
            <a:ext cx="6000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initial begin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        // Initialize Inputs</a:t>
            </a:r>
          </a:p>
          <a:p>
            <a:r>
              <a:rPr lang="en-US" sz="1600" dirty="0" smtClean="0"/>
              <a:t>		a = 0; b = 0; </a:t>
            </a:r>
            <a:r>
              <a:rPr lang="en-US" sz="1600" dirty="0" err="1" smtClean="0"/>
              <a:t>cin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      // Wait 100 ns for global reset to finish</a:t>
            </a:r>
          </a:p>
          <a:p>
            <a:r>
              <a:rPr lang="en-US" sz="1600" dirty="0" smtClean="0"/>
              <a:t>#100  a=8'b000001001; b=8'b11111110; </a:t>
            </a:r>
            <a:r>
              <a:rPr lang="en-US" sz="1600" dirty="0" err="1" smtClean="0"/>
              <a:t>cin</a:t>
            </a:r>
            <a:r>
              <a:rPr lang="en-US" sz="1600" dirty="0" smtClean="0"/>
              <a:t>=1'b0;</a:t>
            </a:r>
          </a:p>
          <a:p>
            <a:r>
              <a:rPr lang="en-US" sz="1600" dirty="0" smtClean="0"/>
              <a:t>#100  a=8'b11111100; b=8'b00001010; </a:t>
            </a:r>
            <a:r>
              <a:rPr lang="en-US" sz="1600" dirty="0" err="1" smtClean="0"/>
              <a:t>cin</a:t>
            </a:r>
            <a:r>
              <a:rPr lang="en-US" sz="1600" dirty="0" smtClean="0"/>
              <a:t>=1'b0;</a:t>
            </a:r>
          </a:p>
          <a:p>
            <a:r>
              <a:rPr lang="en-US" sz="1600" dirty="0" smtClean="0"/>
              <a:t> #100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$stop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   // Add stimulus here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end  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4" y="357166"/>
            <a:ext cx="3217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TEST BENCH OF </a:t>
            </a:r>
            <a:r>
              <a:rPr lang="en-IN" sz="2800" dirty="0" smtClean="0">
                <a:solidFill>
                  <a:srgbClr val="00B050"/>
                </a:solidFill>
              </a:rPr>
              <a:t>ADDER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yendra K. Banjare\Desktop\cp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8" y="4614883"/>
            <a:ext cx="8154988" cy="1743075"/>
          </a:xfrm>
          <a:prstGeom prst="rect">
            <a:avLst/>
          </a:prstGeom>
          <a:noFill/>
        </p:spPr>
      </p:pic>
      <p:pic>
        <p:nvPicPr>
          <p:cNvPr id="1027" name="Picture 3" descr="C:\Users\Satyendra K. Banjare\Desktop\cpadder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36" y="166694"/>
            <a:ext cx="4953000" cy="419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15140" y="4059800"/>
            <a:ext cx="24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:-Waveform of an adder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26" y="1000108"/>
            <a:ext cx="228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:-Adder Block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Using booth’s multiplier</a:t>
            </a:r>
          </a:p>
          <a:p>
            <a:r>
              <a:rPr lang="en-IN" dirty="0" smtClean="0"/>
              <a:t> Cases  of (01&lt;-sum,10&lt;-sub,{11,00}default)</a:t>
            </a:r>
          </a:p>
          <a:p>
            <a:r>
              <a:rPr lang="en-IN" dirty="0" smtClean="0"/>
              <a:t>Sum=A+M, Sub=A+~M+1</a:t>
            </a:r>
          </a:p>
          <a:p>
            <a:r>
              <a:rPr lang="en-IN" dirty="0" smtClean="0"/>
              <a:t>Use of temporary and parameter variable helps in Arithmetic right shift at each step considering the case values</a:t>
            </a:r>
          </a:p>
          <a:p>
            <a:r>
              <a:rPr lang="en-IN" dirty="0" smtClean="0"/>
              <a:t>Since 8 bit multiplication 8 steps will go, each step temp variable stores value of A,Q,Q_1 and put value in parameter</a:t>
            </a:r>
          </a:p>
          <a:p>
            <a:r>
              <a:rPr lang="en-IN" dirty="0" smtClean="0"/>
              <a:t>In main module calculates the values(A,Q,Q_1) at different step</a:t>
            </a:r>
          </a:p>
          <a:p>
            <a:r>
              <a:rPr lang="en-IN" dirty="0" smtClean="0"/>
              <a:t>We get our answer at final step in A and Q(16 bit).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214290"/>
            <a:ext cx="6500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r>
              <a:rPr lang="en-US" dirty="0" smtClean="0"/>
              <a:t> mult_8bit(</a:t>
            </a:r>
            <a:r>
              <a:rPr lang="en-US" dirty="0" err="1" smtClean="0"/>
              <a:t>Multiplier,Multiplicand,Product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[7:0]Multiplier;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[7:0]Multiplicand;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[15:0]Product;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wire </a:t>
            </a:r>
            <a:r>
              <a:rPr lang="en-US" dirty="0" smtClean="0"/>
              <a:t>[7:0]A1,A2,A3,A4,A5,A6,A7,A8;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wire</a:t>
            </a:r>
            <a:r>
              <a:rPr lang="en-US" dirty="0" smtClean="0"/>
              <a:t> [7:0]Q1,Q2,Q3,Q4,Q5,Q6,Q7,Q8;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wire </a:t>
            </a:r>
            <a:r>
              <a:rPr lang="en-US" dirty="0" smtClean="0"/>
              <a:t>Q_11,Q_12,Q_13,Q_14,Q_15,Q_16,Q_17,Q_18;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M1(8'b00000000,Multiplier,Multiplicand,1'b0,A1,Q1,Q_11);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M2(A1,Multiplier,Q1,Q_11,A2,Q2,Q_12);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M3(A2,Multiplier,Q2,Q_12,A3,Q3,Q_13);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M4(A3,Multiplier,Q3,Q_13,A4,Q4,Q_14);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M5(A4,Multiplier,Q4,Q_14,A5,Q5,Q_15);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M6(A5,Multiplier,Q5,Q_15,A6,Q6,Q_16);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M7(A6,Multiplier,Q6,Q_16,A7,Q7,Q_17);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M8(A7,Multiplier,Q7,Q_17,A8,Q8,Q_18);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assign Product </a:t>
            </a:r>
            <a:r>
              <a:rPr lang="en-US" dirty="0" smtClean="0"/>
              <a:t>= {A8,Q8};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endmodule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2686" y="2214554"/>
            <a:ext cx="441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68" y="4071942"/>
            <a:ext cx="166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MULTIPLIER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0132" y="128105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(A,M,Q,Q_1,nA,nQ,nQ_1);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[7:0]A,M,Q;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input </a:t>
            </a:r>
            <a:r>
              <a:rPr lang="en-US" dirty="0" smtClean="0"/>
              <a:t>Q_1;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[7:0]</a:t>
            </a:r>
            <a:r>
              <a:rPr lang="en-US" dirty="0" err="1" smtClean="0"/>
              <a:t>nA,nQ</a:t>
            </a:r>
            <a:r>
              <a:rPr lang="en-US" dirty="0" smtClean="0"/>
              <a:t>;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output</a:t>
            </a:r>
            <a:r>
              <a:rPr lang="en-US" dirty="0" smtClean="0"/>
              <a:t> nQ_1;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/>
              <a:t>[7:0]</a:t>
            </a:r>
            <a:r>
              <a:rPr lang="en-US" dirty="0" err="1" smtClean="0"/>
              <a:t>nA_t,nQ_t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nQ_1_t;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wire</a:t>
            </a:r>
            <a:r>
              <a:rPr lang="en-US" dirty="0" smtClean="0"/>
              <a:t> [7:0]</a:t>
            </a:r>
            <a:r>
              <a:rPr lang="en-US" dirty="0" err="1" smtClean="0"/>
              <a:t>sum,sub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assign </a:t>
            </a:r>
            <a:r>
              <a:rPr lang="en-US" dirty="0" smtClean="0"/>
              <a:t>sum=A+M;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sub=A+~M+1;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9420" y="180004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3714752"/>
            <a:ext cx="166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MULTIPLIER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0"/>
            <a:ext cx="564358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always</a:t>
            </a:r>
            <a:r>
              <a:rPr lang="en-US" sz="1600" dirty="0" smtClean="0"/>
              <a:t> @(A,Q,M,Q_1,sum,sub)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case</a:t>
            </a:r>
            <a:r>
              <a:rPr lang="en-US" sz="1600" dirty="0" smtClean="0"/>
              <a:t> ({Q[0],Q_1})</a:t>
            </a:r>
          </a:p>
          <a:p>
            <a:r>
              <a:rPr lang="en-US" sz="1600" dirty="0" smtClean="0"/>
              <a:t>2'b01:</a:t>
            </a:r>
          </a:p>
          <a:p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70C0"/>
                </a:solidFill>
              </a:rPr>
              <a:t>begin </a:t>
            </a:r>
            <a:r>
              <a:rPr lang="en-US" sz="1600" dirty="0" smtClean="0"/>
              <a:t>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</a:t>
            </a:r>
            <a:r>
              <a:rPr lang="en-US" sz="1600" dirty="0" err="1" smtClean="0"/>
              <a:t>nA_t</a:t>
            </a:r>
            <a:r>
              <a:rPr lang="en-US" sz="1600" dirty="0" smtClean="0"/>
              <a:t>={sum[7],sum[7:1]};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nQ_t</a:t>
            </a:r>
            <a:r>
              <a:rPr lang="en-US" sz="1600" dirty="0" smtClean="0"/>
              <a:t>={sum[0],Q[7:1]};</a:t>
            </a:r>
          </a:p>
          <a:p>
            <a:r>
              <a:rPr lang="en-US" sz="1600" dirty="0" smtClean="0"/>
              <a:t>	 nQ_1_t=Q[0];</a:t>
            </a:r>
          </a:p>
          <a:p>
            <a:r>
              <a:rPr lang="en-US" sz="1600" dirty="0" smtClean="0"/>
              <a:t>	 end</a:t>
            </a:r>
          </a:p>
          <a:p>
            <a:r>
              <a:rPr lang="en-US" sz="1600" dirty="0" smtClean="0"/>
              <a:t>2'b10: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0070C0"/>
                </a:solidFill>
              </a:rPr>
              <a:t>egin</a:t>
            </a:r>
            <a:r>
              <a:rPr lang="en-US" sz="1600" dirty="0" smtClean="0"/>
              <a:t>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</a:t>
            </a:r>
            <a:r>
              <a:rPr lang="en-US" sz="1600" dirty="0" err="1" smtClean="0"/>
              <a:t>nA_t</a:t>
            </a:r>
            <a:r>
              <a:rPr lang="en-US" sz="1600" dirty="0" smtClean="0"/>
              <a:t>={sub[7],sub[7:1]};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nQ_t</a:t>
            </a:r>
            <a:r>
              <a:rPr lang="en-US" sz="1600" dirty="0" smtClean="0"/>
              <a:t>={sub[0],Q[7:1]};</a:t>
            </a:r>
          </a:p>
          <a:p>
            <a:r>
              <a:rPr lang="en-US" sz="1600" dirty="0" smtClean="0"/>
              <a:t>	 nQ_1_t=Q[0];</a:t>
            </a:r>
          </a:p>
          <a:p>
            <a:r>
              <a:rPr lang="en-US" sz="1600" dirty="0" smtClean="0"/>
              <a:t>	 end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default</a:t>
            </a:r>
            <a:r>
              <a:rPr lang="en-US" sz="1600" dirty="0" smtClean="0"/>
              <a:t> :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begin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nA_t</a:t>
            </a:r>
            <a:r>
              <a:rPr lang="en-US" sz="1600" dirty="0" smtClean="0"/>
              <a:t>={A[7],A[7:1]};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nQ_t</a:t>
            </a:r>
            <a:r>
              <a:rPr lang="en-US" sz="1600" dirty="0" smtClean="0"/>
              <a:t>={A[0],Q[7:1]};</a:t>
            </a:r>
          </a:p>
          <a:p>
            <a:r>
              <a:rPr lang="en-US" sz="1600" dirty="0" smtClean="0"/>
              <a:t>	 nQ_1_t=Q[0];</a:t>
            </a:r>
          </a:p>
          <a:p>
            <a:r>
              <a:rPr lang="en-US" sz="1600" dirty="0" smtClean="0"/>
              <a:t>	 end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   </a:t>
            </a:r>
            <a:r>
              <a:rPr lang="en-US" sz="1600" dirty="0" err="1" smtClean="0">
                <a:solidFill>
                  <a:srgbClr val="0070C0"/>
                </a:solidFill>
              </a:rPr>
              <a:t>endcase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assign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=</a:t>
            </a:r>
            <a:r>
              <a:rPr lang="en-US" sz="1600" dirty="0" err="1" smtClean="0"/>
              <a:t>nA_t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assign </a:t>
            </a:r>
            <a:r>
              <a:rPr lang="en-US" sz="1600" dirty="0" err="1" smtClean="0"/>
              <a:t>nQ</a:t>
            </a:r>
            <a:r>
              <a:rPr lang="en-US" sz="1600" dirty="0" smtClean="0"/>
              <a:t>=</a:t>
            </a:r>
            <a:r>
              <a:rPr lang="en-US" sz="1600" dirty="0" err="1" smtClean="0"/>
              <a:t>nQ_t</a:t>
            </a:r>
            <a:r>
              <a:rPr lang="en-US" sz="1600" dirty="0" smtClean="0"/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assign </a:t>
            </a:r>
            <a:r>
              <a:rPr lang="en-US" sz="1600" dirty="0" smtClean="0"/>
              <a:t>nQ_1=nQ_1_t;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endmodule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1857364"/>
            <a:ext cx="4219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074" y="3571876"/>
            <a:ext cx="166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MULTIPLIER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779</Words>
  <Application>Microsoft Office PowerPoint</Application>
  <PresentationFormat>On-screen Show (4:3)</PresentationFormat>
  <Paragraphs>291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ADDER </vt:lpstr>
      <vt:lpstr>Slide 3</vt:lpstr>
      <vt:lpstr>Slide 4</vt:lpstr>
      <vt:lpstr>Slide 5</vt:lpstr>
      <vt:lpstr>MULTIPLIER</vt:lpstr>
      <vt:lpstr>Slide 7</vt:lpstr>
      <vt:lpstr>Slide 8</vt:lpstr>
      <vt:lpstr>Slide 9</vt:lpstr>
      <vt:lpstr>Slide 10</vt:lpstr>
      <vt:lpstr>Slide 11</vt:lpstr>
      <vt:lpstr>BITWISE AND </vt:lpstr>
      <vt:lpstr>Slide 13</vt:lpstr>
      <vt:lpstr>Slide 14</vt:lpstr>
      <vt:lpstr>Slide 15</vt:lpstr>
      <vt:lpstr>BITWISE XOR</vt:lpstr>
      <vt:lpstr>Slide 17</vt:lpstr>
      <vt:lpstr>Slide 18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Dell</cp:lastModifiedBy>
  <cp:revision>28</cp:revision>
  <dcterms:created xsi:type="dcterms:W3CDTF">2016-11-01T09:27:24Z</dcterms:created>
  <dcterms:modified xsi:type="dcterms:W3CDTF">2017-04-09T08:46:49Z</dcterms:modified>
</cp:coreProperties>
</file>