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73" r:id="rId3"/>
    <p:sldId id="257" r:id="rId4"/>
    <p:sldId id="259" r:id="rId5"/>
    <p:sldId id="269" r:id="rId6"/>
    <p:sldId id="274" r:id="rId7"/>
    <p:sldId id="268" r:id="rId8"/>
    <p:sldId id="275" r:id="rId9"/>
    <p:sldId id="276" r:id="rId10"/>
    <p:sldId id="270" r:id="rId11"/>
    <p:sldId id="277" r:id="rId12"/>
    <p:sldId id="278" r:id="rId13"/>
    <p:sldId id="279" r:id="rId14"/>
    <p:sldId id="28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8" d="100"/>
          <a:sy n="78" d="100"/>
        </p:scale>
        <p:origin x="87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0F67F8-9DF6-4F31-ABC6-DF93E86C6331}" type="datetimeFigureOut">
              <a:rPr lang="en-IN" smtClean="0"/>
              <a:pPr/>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3239796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F67F8-9DF6-4F31-ABC6-DF93E86C6331}" type="datetimeFigureOut">
              <a:rPr lang="en-IN" smtClean="0"/>
              <a:pPr/>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39947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F67F8-9DF6-4F31-ABC6-DF93E86C6331}" type="datetimeFigureOut">
              <a:rPr lang="en-IN" smtClean="0"/>
              <a:pPr/>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55350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F67F8-9DF6-4F31-ABC6-DF93E86C6331}" type="datetimeFigureOut">
              <a:rPr lang="en-IN" smtClean="0"/>
              <a:pPr/>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235482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F67F8-9DF6-4F31-ABC6-DF93E86C6331}" type="datetimeFigureOut">
              <a:rPr lang="en-IN" smtClean="0"/>
              <a:pPr/>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3412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F67F8-9DF6-4F31-ABC6-DF93E86C6331}" type="datetimeFigureOut">
              <a:rPr lang="en-IN" smtClean="0"/>
              <a:pPr/>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2350114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F67F8-9DF6-4F31-ABC6-DF93E86C6331}" type="datetimeFigureOut">
              <a:rPr lang="en-IN" smtClean="0"/>
              <a:pPr/>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3384004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F67F8-9DF6-4F31-ABC6-DF93E86C6331}" type="datetimeFigureOut">
              <a:rPr lang="en-IN" smtClean="0"/>
              <a:pPr/>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71345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F67F8-9DF6-4F31-ABC6-DF93E86C6331}" type="datetimeFigureOut">
              <a:rPr lang="en-IN" smtClean="0"/>
              <a:pPr/>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236171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F67F8-9DF6-4F31-ABC6-DF93E86C6331}" type="datetimeFigureOut">
              <a:rPr lang="en-IN" smtClean="0"/>
              <a:pPr/>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3097645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0F67F8-9DF6-4F31-ABC6-DF93E86C6331}" type="datetimeFigureOut">
              <a:rPr lang="en-IN" smtClean="0"/>
              <a:pPr/>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64369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0F67F8-9DF6-4F31-ABC6-DF93E86C6331}" type="datetimeFigureOut">
              <a:rPr lang="en-IN" smtClean="0"/>
              <a:pPr/>
              <a:t>08-02-2025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104052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F67F8-9DF6-4F31-ABC6-DF93E86C6331}" type="datetimeFigureOut">
              <a:rPr lang="en-IN" smtClean="0"/>
              <a:pPr/>
              <a:t>08-02-2025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25507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F67F8-9DF6-4F31-ABC6-DF93E86C6331}" type="datetimeFigureOut">
              <a:rPr lang="en-IN" smtClean="0"/>
              <a:pPr/>
              <a:t>08-02-2025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287226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0F67F8-9DF6-4F31-ABC6-DF93E86C6331}" type="datetimeFigureOut">
              <a:rPr lang="en-IN" smtClean="0"/>
              <a:pPr/>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1537967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0F67F8-9DF6-4F31-ABC6-DF93E86C6331}" type="datetimeFigureOut">
              <a:rPr lang="en-IN" smtClean="0"/>
              <a:pPr/>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373658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0F67F8-9DF6-4F31-ABC6-DF93E86C6331}" type="datetimeFigureOut">
              <a:rPr lang="en-IN" smtClean="0"/>
              <a:pPr/>
              <a:t>08-02-2025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2E4610-F49F-49CD-A581-69D03A7D8D1E}" type="slidenum">
              <a:rPr lang="en-IN" smtClean="0"/>
              <a:pPr/>
              <a:t>‹#›</a:t>
            </a:fld>
            <a:endParaRPr lang="en-IN"/>
          </a:p>
        </p:txBody>
      </p:sp>
    </p:spTree>
    <p:extLst>
      <p:ext uri="{BB962C8B-B14F-4D97-AF65-F5344CB8AC3E}">
        <p14:creationId xmlns:p14="http://schemas.microsoft.com/office/powerpoint/2010/main" val="29505528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482A-757E-EB3B-C6F7-78A3955694B6}"/>
              </a:ext>
            </a:extLst>
          </p:cNvPr>
          <p:cNvSpPr>
            <a:spLocks noGrp="1"/>
          </p:cNvSpPr>
          <p:nvPr>
            <p:ph type="ctrTitle"/>
          </p:nvPr>
        </p:nvSpPr>
        <p:spPr>
          <a:xfrm>
            <a:off x="1118382" y="987479"/>
            <a:ext cx="9448800" cy="1825096"/>
          </a:xfrm>
        </p:spPr>
        <p:txBody>
          <a:bodyPr>
            <a:normAutofit/>
          </a:bodyPr>
          <a:lstStyle/>
          <a:p>
            <a:r>
              <a:rPr lang="en-IN" dirty="0"/>
              <a:t>EDA </a:t>
            </a:r>
          </a:p>
        </p:txBody>
      </p:sp>
      <p:sp>
        <p:nvSpPr>
          <p:cNvPr id="3" name="Subtitle 2">
            <a:extLst>
              <a:ext uri="{FF2B5EF4-FFF2-40B4-BE49-F238E27FC236}">
                <a16:creationId xmlns:a16="http://schemas.microsoft.com/office/drawing/2014/main" id="{6238A63B-AF38-0C13-E060-4B1600484F73}"/>
              </a:ext>
            </a:extLst>
          </p:cNvPr>
          <p:cNvSpPr>
            <a:spLocks noGrp="1"/>
          </p:cNvSpPr>
          <p:nvPr>
            <p:ph type="subTitle" idx="1"/>
          </p:nvPr>
        </p:nvSpPr>
        <p:spPr>
          <a:xfrm>
            <a:off x="1118382" y="2928815"/>
            <a:ext cx="4382086" cy="2656059"/>
          </a:xfrm>
        </p:spPr>
        <p:txBody>
          <a:bodyPr>
            <a:normAutofit lnSpcReduction="10000"/>
          </a:bodyPr>
          <a:lstStyle/>
          <a:p>
            <a:r>
              <a:rPr lang="en-US" sz="2400" dirty="0"/>
              <a:t>Exploratory Data Analysis (EDA)</a:t>
            </a:r>
          </a:p>
          <a:p>
            <a:r>
              <a:rPr lang="en-US" sz="2400" dirty="0"/>
              <a:t>for </a:t>
            </a:r>
          </a:p>
          <a:p>
            <a:r>
              <a:rPr lang="en-US" sz="2400" dirty="0"/>
              <a:t>Real Estate Pricing </a:t>
            </a:r>
          </a:p>
          <a:p>
            <a:endParaRPr lang="en-US" sz="2400" dirty="0"/>
          </a:p>
          <a:p>
            <a:r>
              <a:rPr lang="en-US" sz="2400" dirty="0"/>
              <a:t>BY-Dharmendra Kumar</a:t>
            </a:r>
          </a:p>
        </p:txBody>
      </p:sp>
      <p:pic>
        <p:nvPicPr>
          <p:cNvPr id="4" name="Picture 3" descr="Screenshot (54).png"/>
          <p:cNvPicPr>
            <a:picLocks noChangeAspect="1"/>
          </p:cNvPicPr>
          <p:nvPr/>
        </p:nvPicPr>
        <p:blipFill>
          <a:blip r:embed="rId2"/>
          <a:stretch>
            <a:fillRect/>
          </a:stretch>
        </p:blipFill>
        <p:spPr>
          <a:xfrm>
            <a:off x="5778451" y="492369"/>
            <a:ext cx="5924550" cy="5934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816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a:xfrm>
            <a:off x="2895600" y="75041"/>
            <a:ext cx="8610600" cy="1293028"/>
          </a:xfrm>
        </p:spPr>
        <p:txBody>
          <a:bodyPr/>
          <a:lstStyle/>
          <a:p>
            <a:r>
              <a:rPr lang="en-US" dirty="0"/>
              <a:t>Correlation Analysis</a:t>
            </a:r>
            <a:endParaRPr lang="en-IN" dirty="0"/>
          </a:p>
        </p:txBody>
      </p:sp>
      <p:sp>
        <p:nvSpPr>
          <p:cNvPr id="3" name="Content Placeholder 2">
            <a:extLst>
              <a:ext uri="{FF2B5EF4-FFF2-40B4-BE49-F238E27FC236}">
                <a16:creationId xmlns:a16="http://schemas.microsoft.com/office/drawing/2014/main" id="{CE3D0F1D-C270-9781-9F9D-F0B9BD59A791}"/>
              </a:ext>
            </a:extLst>
          </p:cNvPr>
          <p:cNvSpPr>
            <a:spLocks noGrp="1"/>
          </p:cNvSpPr>
          <p:nvPr>
            <p:ph idx="1"/>
          </p:nvPr>
        </p:nvSpPr>
        <p:spPr>
          <a:xfrm>
            <a:off x="633045" y="1392702"/>
            <a:ext cx="3516923" cy="5106571"/>
          </a:xfrm>
        </p:spPr>
        <p:txBody>
          <a:bodyPr>
            <a:normAutofit/>
          </a:bodyPr>
          <a:lstStyle/>
          <a:p>
            <a:pPr algn="just">
              <a:buNone/>
            </a:pPr>
            <a:r>
              <a:rPr lang="en-US" sz="2400" dirty="0"/>
              <a:t>	Correlation analysis was conducted to explore the relationships between variables, such as property size and price. A correlation matrix was generated to visualize these relationships.</a:t>
            </a:r>
          </a:p>
          <a:p>
            <a:pPr marL="0" indent="0">
              <a:buNone/>
            </a:pPr>
            <a:endParaRPr lang="en-US" sz="2400" b="0" dirty="0">
              <a:solidFill>
                <a:schemeClr val="accent3">
                  <a:lumMod val="40000"/>
                  <a:lumOff val="60000"/>
                </a:schemeClr>
              </a:solidFill>
              <a:effectLst/>
              <a:highlight>
                <a:srgbClr val="F7F7F7"/>
              </a:highlight>
              <a:latin typeface="Courier New" panose="02070309020205020404" pitchFamily="49" charset="0"/>
            </a:endParaRPr>
          </a:p>
        </p:txBody>
      </p:sp>
      <p:pic>
        <p:nvPicPr>
          <p:cNvPr id="4" name="Picture 3" descr="corr.png"/>
          <p:cNvPicPr>
            <a:picLocks noChangeAspect="1"/>
          </p:cNvPicPr>
          <p:nvPr/>
        </p:nvPicPr>
        <p:blipFill>
          <a:blip r:embed="rId2"/>
          <a:stretch>
            <a:fillRect/>
          </a:stretch>
        </p:blipFill>
        <p:spPr>
          <a:xfrm>
            <a:off x="5162845" y="1044986"/>
            <a:ext cx="6175451" cy="5731119"/>
          </a:xfrm>
          <a:prstGeom prst="rect">
            <a:avLst/>
          </a:prstGeom>
        </p:spPr>
      </p:pic>
    </p:spTree>
    <p:extLst>
      <p:ext uri="{BB962C8B-B14F-4D97-AF65-F5344CB8AC3E}">
        <p14:creationId xmlns:p14="http://schemas.microsoft.com/office/powerpoint/2010/main" val="260770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a:xfrm>
            <a:off x="2895600" y="328265"/>
            <a:ext cx="8610600" cy="1293028"/>
          </a:xfrm>
        </p:spPr>
        <p:txBody>
          <a:bodyPr/>
          <a:lstStyle/>
          <a:p>
            <a:r>
              <a:rPr lang="en-US" dirty="0"/>
              <a:t>Identifying Outliers</a:t>
            </a:r>
            <a:endParaRPr lang="en-IN" dirty="0"/>
          </a:p>
        </p:txBody>
      </p:sp>
      <p:sp>
        <p:nvSpPr>
          <p:cNvPr id="3" name="Content Placeholder 2">
            <a:extLst>
              <a:ext uri="{FF2B5EF4-FFF2-40B4-BE49-F238E27FC236}">
                <a16:creationId xmlns:a16="http://schemas.microsoft.com/office/drawing/2014/main" id="{CE3D0F1D-C270-9781-9F9D-F0B9BD59A791}"/>
              </a:ext>
            </a:extLst>
          </p:cNvPr>
          <p:cNvSpPr>
            <a:spLocks noGrp="1"/>
          </p:cNvSpPr>
          <p:nvPr>
            <p:ph idx="1"/>
          </p:nvPr>
        </p:nvSpPr>
        <p:spPr>
          <a:xfrm>
            <a:off x="685799" y="1195755"/>
            <a:ext cx="11243603" cy="534571"/>
          </a:xfrm>
        </p:spPr>
        <p:txBody>
          <a:bodyPr>
            <a:normAutofit/>
          </a:bodyPr>
          <a:lstStyle/>
          <a:p>
            <a:pPr>
              <a:buNone/>
            </a:pPr>
            <a:r>
              <a:rPr lang="en-US" sz="2800" b="1" dirty="0"/>
              <a:t>Handle outliers with IQR method</a:t>
            </a:r>
          </a:p>
          <a:p>
            <a:pPr algn="just"/>
            <a:endParaRPr lang="en-US" sz="2800" b="0" dirty="0">
              <a:effectLst/>
              <a:highlight>
                <a:srgbClr val="F7F7F7"/>
              </a:highlight>
              <a:latin typeface="Courier New" panose="02070309020205020404" pitchFamily="49" charset="0"/>
            </a:endParaRPr>
          </a:p>
        </p:txBody>
      </p:sp>
      <p:sp>
        <p:nvSpPr>
          <p:cNvPr id="13" name="Right Arrow Callout 12"/>
          <p:cNvSpPr/>
          <p:nvPr/>
        </p:nvSpPr>
        <p:spPr>
          <a:xfrm>
            <a:off x="4600135" y="2138297"/>
            <a:ext cx="3460653" cy="4290646"/>
          </a:xfrm>
          <a:prstGeom prst="rightArrowCallou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a:t>def </a:t>
            </a:r>
            <a:r>
              <a:rPr lang="en-US" sz="1200" dirty="0" err="1"/>
              <a:t>iqr_technique</a:t>
            </a:r>
            <a:r>
              <a:rPr lang="en-US" sz="1200" dirty="0"/>
              <a:t>(</a:t>
            </a:r>
            <a:r>
              <a:rPr lang="en-US" sz="1200" dirty="0" err="1"/>
              <a:t>DFcolumn</a:t>
            </a:r>
            <a:r>
              <a:rPr lang="en-US" sz="1200" dirty="0"/>
              <a:t>):</a:t>
            </a:r>
          </a:p>
          <a:p>
            <a:r>
              <a:rPr lang="en-US" sz="1200" dirty="0"/>
              <a:t>    Q1 = </a:t>
            </a:r>
            <a:r>
              <a:rPr lang="en-US" sz="1200" dirty="0" err="1"/>
              <a:t>np.percentile</a:t>
            </a:r>
            <a:r>
              <a:rPr lang="en-US" sz="1200" dirty="0"/>
              <a:t>(</a:t>
            </a:r>
            <a:r>
              <a:rPr lang="en-US" sz="1200" dirty="0" err="1"/>
              <a:t>DFcolumn</a:t>
            </a:r>
            <a:r>
              <a:rPr lang="en-US" sz="1200" dirty="0"/>
              <a:t>, 25)</a:t>
            </a:r>
          </a:p>
          <a:p>
            <a:r>
              <a:rPr lang="en-US" sz="1200" dirty="0"/>
              <a:t>    Q3 = </a:t>
            </a:r>
            <a:r>
              <a:rPr lang="en-US" sz="1200" dirty="0" err="1"/>
              <a:t>np.percentile</a:t>
            </a:r>
            <a:r>
              <a:rPr lang="en-US" sz="1200" dirty="0"/>
              <a:t>(</a:t>
            </a:r>
            <a:r>
              <a:rPr lang="en-US" sz="1200" dirty="0" err="1"/>
              <a:t>DFcolumn</a:t>
            </a:r>
            <a:r>
              <a:rPr lang="en-US" sz="1200" dirty="0"/>
              <a:t>, 75)</a:t>
            </a:r>
          </a:p>
          <a:p>
            <a:r>
              <a:rPr lang="en-US" sz="1200" dirty="0"/>
              <a:t>    IQR = Q3 - Q1</a:t>
            </a:r>
          </a:p>
          <a:p>
            <a:r>
              <a:rPr lang="en-US" sz="1200" dirty="0"/>
              <a:t>    </a:t>
            </a:r>
            <a:r>
              <a:rPr lang="en-US" sz="1200" dirty="0" err="1"/>
              <a:t>lower_range</a:t>
            </a:r>
            <a:r>
              <a:rPr lang="en-US" sz="1200" dirty="0"/>
              <a:t> = Q1 - (1.5 * IQR)</a:t>
            </a:r>
          </a:p>
          <a:p>
            <a:r>
              <a:rPr lang="en-US" sz="1200" dirty="0"/>
              <a:t>    </a:t>
            </a:r>
            <a:r>
              <a:rPr lang="en-US" sz="1200" dirty="0" err="1"/>
              <a:t>upper_range</a:t>
            </a:r>
            <a:r>
              <a:rPr lang="en-US" sz="1200" dirty="0"/>
              <a:t> = Q3 + (1.5 * IQR)</a:t>
            </a:r>
          </a:p>
          <a:p>
            <a:r>
              <a:rPr lang="en-US" sz="1200" dirty="0"/>
              <a:t>    return </a:t>
            </a:r>
            <a:r>
              <a:rPr lang="en-US" sz="1200" dirty="0" err="1"/>
              <a:t>lower_range</a:t>
            </a:r>
            <a:r>
              <a:rPr lang="en-US" sz="1200" dirty="0"/>
              <a:t>, </a:t>
            </a:r>
            <a:r>
              <a:rPr lang="en-US" sz="1200" dirty="0" err="1"/>
              <a:t>upper_range</a:t>
            </a:r>
            <a:endParaRPr lang="en-US" sz="1200" dirty="0"/>
          </a:p>
        </p:txBody>
      </p:sp>
      <p:pic>
        <p:nvPicPr>
          <p:cNvPr id="5" name="Picture 4">
            <a:extLst>
              <a:ext uri="{FF2B5EF4-FFF2-40B4-BE49-F238E27FC236}">
                <a16:creationId xmlns:a16="http://schemas.microsoft.com/office/drawing/2014/main" id="{19AE9ADB-FEEA-BF81-053F-3D1834EA7D12}"/>
              </a:ext>
            </a:extLst>
          </p:cNvPr>
          <p:cNvPicPr>
            <a:picLocks noChangeAspect="1"/>
          </p:cNvPicPr>
          <p:nvPr/>
        </p:nvPicPr>
        <p:blipFill>
          <a:blip r:embed="rId2"/>
          <a:stretch>
            <a:fillRect/>
          </a:stretch>
        </p:blipFill>
        <p:spPr>
          <a:xfrm>
            <a:off x="165860" y="1917290"/>
            <a:ext cx="4434275" cy="4864978"/>
          </a:xfrm>
          <a:prstGeom prst="rect">
            <a:avLst/>
          </a:prstGeom>
        </p:spPr>
      </p:pic>
      <p:pic>
        <p:nvPicPr>
          <p:cNvPr id="7" name="Picture 6">
            <a:extLst>
              <a:ext uri="{FF2B5EF4-FFF2-40B4-BE49-F238E27FC236}">
                <a16:creationId xmlns:a16="http://schemas.microsoft.com/office/drawing/2014/main" id="{3FC4ECFF-ED6F-A51D-D874-C65169F28A3F}"/>
              </a:ext>
            </a:extLst>
          </p:cNvPr>
          <p:cNvPicPr>
            <a:picLocks noChangeAspect="1"/>
          </p:cNvPicPr>
          <p:nvPr/>
        </p:nvPicPr>
        <p:blipFill>
          <a:blip r:embed="rId3"/>
          <a:stretch>
            <a:fillRect/>
          </a:stretch>
        </p:blipFill>
        <p:spPr>
          <a:xfrm>
            <a:off x="8060788" y="1917290"/>
            <a:ext cx="4055852" cy="4831636"/>
          </a:xfrm>
          <a:prstGeom prst="rect">
            <a:avLst/>
          </a:prstGeom>
        </p:spPr>
      </p:pic>
    </p:spTree>
    <p:extLst>
      <p:ext uri="{BB962C8B-B14F-4D97-AF65-F5344CB8AC3E}">
        <p14:creationId xmlns:p14="http://schemas.microsoft.com/office/powerpoint/2010/main" val="339666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a:xfrm>
            <a:off x="3036277" y="0"/>
            <a:ext cx="8610600" cy="1293028"/>
          </a:xfrm>
        </p:spPr>
        <p:txBody>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CE3D0F1D-C270-9781-9F9D-F0B9BD59A791}"/>
              </a:ext>
            </a:extLst>
          </p:cNvPr>
          <p:cNvSpPr>
            <a:spLocks noGrp="1"/>
          </p:cNvSpPr>
          <p:nvPr>
            <p:ph idx="1"/>
          </p:nvPr>
        </p:nvSpPr>
        <p:spPr>
          <a:xfrm>
            <a:off x="418513" y="1083213"/>
            <a:ext cx="11398349" cy="1294227"/>
          </a:xfrm>
        </p:spPr>
        <p:txBody>
          <a:bodyPr>
            <a:normAutofit lnSpcReduction="10000"/>
          </a:bodyPr>
          <a:lstStyle/>
          <a:p>
            <a:pPr algn="just">
              <a:buNone/>
            </a:pPr>
            <a:r>
              <a:rPr lang="en-US" sz="2800" dirty="0"/>
              <a:t>	New features were engineered from existing variables to better capture trends in the data. For example, combining 'bedrooms' and 'bathrooms' into a single 'rooms' feature.</a:t>
            </a:r>
          </a:p>
          <a:p>
            <a:pPr algn="just">
              <a:buNone/>
            </a:pPr>
            <a:endParaRPr lang="en-US" sz="2800" b="1" dirty="0"/>
          </a:p>
          <a:p>
            <a:pPr algn="just"/>
            <a:endParaRPr lang="en-US" sz="2800" b="0" dirty="0">
              <a:effectLst/>
              <a:highlight>
                <a:srgbClr val="F7F7F7"/>
              </a:highlight>
              <a:latin typeface="Courier New" panose="02070309020205020404" pitchFamily="49" charset="0"/>
            </a:endParaRPr>
          </a:p>
        </p:txBody>
      </p:sp>
      <p:pic>
        <p:nvPicPr>
          <p:cNvPr id="14" name="Picture 13" descr="FE.png"/>
          <p:cNvPicPr>
            <a:picLocks noChangeAspect="1"/>
          </p:cNvPicPr>
          <p:nvPr/>
        </p:nvPicPr>
        <p:blipFill>
          <a:blip r:embed="rId2"/>
          <a:stretch>
            <a:fillRect/>
          </a:stretch>
        </p:blipFill>
        <p:spPr>
          <a:xfrm>
            <a:off x="347943" y="2335938"/>
            <a:ext cx="6653791" cy="4370007"/>
          </a:xfrm>
          <a:prstGeom prst="rect">
            <a:avLst/>
          </a:prstGeom>
        </p:spPr>
      </p:pic>
      <p:sp>
        <p:nvSpPr>
          <p:cNvPr id="15" name="Rectangle 14"/>
          <p:cNvSpPr/>
          <p:nvPr/>
        </p:nvSpPr>
        <p:spPr>
          <a:xfrm>
            <a:off x="8042031" y="2946388"/>
            <a:ext cx="2829169" cy="2862322"/>
          </a:xfrm>
          <a:prstGeom prst="rect">
            <a:avLst/>
          </a:prstGeom>
        </p:spPr>
        <p:txBody>
          <a:bodyPr wrap="square">
            <a:spAutoFit/>
          </a:bodyPr>
          <a:lstStyle/>
          <a:p>
            <a:r>
              <a:rPr lang="en-US" b="1" dirty="0"/>
              <a:t>Observations:</a:t>
            </a:r>
          </a:p>
          <a:p>
            <a:endParaRPr lang="en-US" b="1" dirty="0"/>
          </a:p>
          <a:p>
            <a:r>
              <a:rPr lang="en-US" b="1" dirty="0"/>
              <a:t>1. The total living area ranges from 2000 to 3000 for higher sale prices</a:t>
            </a:r>
          </a:p>
          <a:p>
            <a:r>
              <a:rPr lang="en-US" b="1" dirty="0"/>
              <a:t>2. Total room ranges from 8-11 and Bedroom from 3 to 5 for good sale price</a:t>
            </a:r>
          </a:p>
        </p:txBody>
      </p:sp>
    </p:spTree>
    <p:extLst>
      <p:ext uri="{BB962C8B-B14F-4D97-AF65-F5344CB8AC3E}">
        <p14:creationId xmlns:p14="http://schemas.microsoft.com/office/powerpoint/2010/main" val="33966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a:xfrm>
            <a:off x="3036277" y="0"/>
            <a:ext cx="8610600" cy="1293028"/>
          </a:xfrm>
        </p:spPr>
        <p:txBody>
          <a:bodyPr/>
          <a:lstStyle/>
          <a:p>
            <a:r>
              <a:rPr lang="en-US" dirty="0"/>
              <a:t>Key Insights    </a:t>
            </a:r>
            <a:endParaRPr lang="en-IN" dirty="0"/>
          </a:p>
        </p:txBody>
      </p:sp>
      <p:sp>
        <p:nvSpPr>
          <p:cNvPr id="3" name="Content Placeholder 2">
            <a:extLst>
              <a:ext uri="{FF2B5EF4-FFF2-40B4-BE49-F238E27FC236}">
                <a16:creationId xmlns:a16="http://schemas.microsoft.com/office/drawing/2014/main" id="{CE3D0F1D-C270-9781-9F9D-F0B9BD59A791}"/>
              </a:ext>
            </a:extLst>
          </p:cNvPr>
          <p:cNvSpPr>
            <a:spLocks noGrp="1"/>
          </p:cNvSpPr>
          <p:nvPr>
            <p:ph idx="1"/>
          </p:nvPr>
        </p:nvSpPr>
        <p:spPr>
          <a:xfrm>
            <a:off x="418513" y="1083213"/>
            <a:ext cx="11398349" cy="1688122"/>
          </a:xfrm>
        </p:spPr>
        <p:txBody>
          <a:bodyPr>
            <a:normAutofit lnSpcReduction="10000"/>
          </a:bodyPr>
          <a:lstStyle/>
          <a:p>
            <a:pPr algn="just">
              <a:buNone/>
            </a:pPr>
            <a:r>
              <a:rPr lang="en-US" sz="2800" dirty="0"/>
              <a:t>	The EDA revealed important trends in property prices, the influence of various features on pricing, and outliers that affect the analysis. These insights can be used to make informed decisions in the real estate market.</a:t>
            </a:r>
          </a:p>
          <a:p>
            <a:pPr algn="just">
              <a:buNone/>
            </a:pPr>
            <a:endParaRPr lang="en-US" sz="2800" b="1" dirty="0"/>
          </a:p>
          <a:p>
            <a:pPr algn="just"/>
            <a:endParaRPr lang="en-US" sz="2800" b="0" dirty="0">
              <a:effectLst/>
              <a:highlight>
                <a:srgbClr val="F7F7F7"/>
              </a:highlight>
              <a:latin typeface="Courier New" panose="02070309020205020404" pitchFamily="49" charset="0"/>
            </a:endParaRPr>
          </a:p>
        </p:txBody>
      </p:sp>
      <p:pic>
        <p:nvPicPr>
          <p:cNvPr id="6" name="Picture 5" descr="111111.png"/>
          <p:cNvPicPr>
            <a:picLocks noChangeAspect="1"/>
          </p:cNvPicPr>
          <p:nvPr/>
        </p:nvPicPr>
        <p:blipFill>
          <a:blip r:embed="rId2"/>
          <a:stretch>
            <a:fillRect/>
          </a:stretch>
        </p:blipFill>
        <p:spPr>
          <a:xfrm>
            <a:off x="759648" y="2709209"/>
            <a:ext cx="5008105" cy="4049374"/>
          </a:xfrm>
          <a:prstGeom prst="rect">
            <a:avLst/>
          </a:prstGeom>
        </p:spPr>
      </p:pic>
      <p:pic>
        <p:nvPicPr>
          <p:cNvPr id="7" name="Picture 6" descr="222222.png"/>
          <p:cNvPicPr>
            <a:picLocks noChangeAspect="1"/>
          </p:cNvPicPr>
          <p:nvPr/>
        </p:nvPicPr>
        <p:blipFill>
          <a:blip r:embed="rId3"/>
          <a:stretch>
            <a:fillRect/>
          </a:stretch>
        </p:blipFill>
        <p:spPr>
          <a:xfrm>
            <a:off x="6274196" y="2699542"/>
            <a:ext cx="5036235" cy="4056798"/>
          </a:xfrm>
          <a:prstGeom prst="rect">
            <a:avLst/>
          </a:prstGeom>
        </p:spPr>
      </p:pic>
    </p:spTree>
    <p:extLst>
      <p:ext uri="{BB962C8B-B14F-4D97-AF65-F5344CB8AC3E}">
        <p14:creationId xmlns:p14="http://schemas.microsoft.com/office/powerpoint/2010/main" val="33966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a:xfrm>
            <a:off x="616634" y="506437"/>
            <a:ext cx="11003280" cy="1293028"/>
          </a:xfrm>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CE3D0F1D-C270-9781-9F9D-F0B9BD59A791}"/>
              </a:ext>
            </a:extLst>
          </p:cNvPr>
          <p:cNvSpPr>
            <a:spLocks noGrp="1"/>
          </p:cNvSpPr>
          <p:nvPr>
            <p:ph idx="1"/>
          </p:nvPr>
        </p:nvSpPr>
        <p:spPr>
          <a:xfrm>
            <a:off x="291904" y="1744394"/>
            <a:ext cx="11398349" cy="4892380"/>
          </a:xfrm>
        </p:spPr>
        <p:txBody>
          <a:bodyPr>
            <a:noAutofit/>
          </a:bodyPr>
          <a:lstStyle/>
          <a:p>
            <a:pPr algn="just">
              <a:buNone/>
            </a:pPr>
            <a:r>
              <a:rPr lang="en-US" sz="3200" dirty="0"/>
              <a:t>	</a:t>
            </a:r>
            <a:r>
              <a:rPr lang="en-US" sz="1600" dirty="0"/>
              <a:t>Exploratory Data Analysis (EDA) plays a crucial role in real estate pricing analysis, helping stakeholders make data-driven decisions. The insights gained from this analysis provide a solid foundation for further modeling and prediction.</a:t>
            </a:r>
          </a:p>
          <a:p>
            <a:pPr>
              <a:buNone/>
            </a:pPr>
            <a:r>
              <a:rPr lang="en-US" sz="1600" b="1" dirty="0"/>
              <a:t>     Conclusion: Property Price Analysis</a:t>
            </a:r>
          </a:p>
          <a:p>
            <a:pPr>
              <a:buNone/>
            </a:pPr>
            <a:r>
              <a:rPr lang="en-US" sz="1600" b="1" dirty="0"/>
              <a:t>     The prices of properties tend to be higher when the following conditions are met:</a:t>
            </a:r>
          </a:p>
          <a:p>
            <a:pPr marL="457200" indent="-457200">
              <a:buFont typeface="+mj-lt"/>
              <a:buAutoNum type="arabicPeriod"/>
            </a:pPr>
            <a:r>
              <a:rPr lang="en-US" sz="1600" b="1" dirty="0"/>
              <a:t>Property Age:</a:t>
            </a:r>
            <a:r>
              <a:rPr lang="en-US" sz="1600" dirty="0"/>
              <a:t> Houses that are constructed and sold within 20 years of their construction.</a:t>
            </a:r>
          </a:p>
          <a:p>
            <a:pPr marL="457200" indent="-457200">
              <a:buFont typeface="+mj-lt"/>
              <a:buAutoNum type="arabicPeriod"/>
            </a:pPr>
            <a:r>
              <a:rPr lang="en-US" sz="1600" b="1" dirty="0"/>
              <a:t>Room and Property Layout:</a:t>
            </a:r>
            <a:r>
              <a:rPr lang="en-US" sz="1600" dirty="0"/>
              <a:t> Properties featuring 7-10 total rooms, including 1 kitchen, 1-2 full bathrooms, and with a property shape that is regular or slightly irregular.</a:t>
            </a:r>
          </a:p>
          <a:p>
            <a:pPr marL="457200" indent="-457200">
              <a:buFont typeface="+mj-lt"/>
              <a:buAutoNum type="arabicPeriod"/>
            </a:pPr>
            <a:r>
              <a:rPr lang="en-US" sz="1600" b="1" dirty="0"/>
              <a:t>Room and Property Layout:</a:t>
            </a:r>
            <a:r>
              <a:rPr lang="en-US" sz="1600" dirty="0"/>
              <a:t> Properties featuring 7-10 total rooms, including 1 kitchen, 1-2 full bathrooms, and with a property shape that is regular or slightly irregular.</a:t>
            </a:r>
          </a:p>
          <a:p>
            <a:pPr marL="457200" indent="-457200">
              <a:buFont typeface="+mj-lt"/>
              <a:buAutoNum type="arabicPeriod"/>
            </a:pPr>
            <a:r>
              <a:rPr lang="en-US" sz="1600" b="1" dirty="0"/>
              <a:t>Living and Garage Space:</a:t>
            </a:r>
            <a:r>
              <a:rPr lang="en-US" sz="1600" dirty="0"/>
              <a:t> Homes with a living area of 1,500-2,500 square feet, and a garage size ranging from 500-800 square feet.</a:t>
            </a:r>
          </a:p>
          <a:p>
            <a:pPr marL="457200" indent="-457200">
              <a:buFont typeface="+mj-lt"/>
              <a:buAutoNum type="arabicPeriod"/>
            </a:pPr>
            <a:r>
              <a:rPr lang="en-US" sz="1600" b="1" dirty="0"/>
              <a:t>Garage Characteristics: Properties</a:t>
            </a:r>
            <a:r>
              <a:rPr lang="en-US" sz="1600" dirty="0"/>
              <a:t> with an attached garage capable of accommodating 2-3 cars, with the garage having average quality and condition.</a:t>
            </a:r>
          </a:p>
          <a:p>
            <a:pPr algn="just">
              <a:buNone/>
            </a:pPr>
            <a:endParaRPr lang="en-US" sz="3200" dirty="0"/>
          </a:p>
          <a:p>
            <a:pPr algn="just">
              <a:buNone/>
            </a:pPr>
            <a:endParaRPr lang="en-US" sz="3200" b="1" dirty="0"/>
          </a:p>
          <a:p>
            <a:pPr algn="just"/>
            <a:endParaRPr lang="en-US" sz="3200" b="0" dirty="0">
              <a:effectLst/>
              <a:highlight>
                <a:srgbClr val="F7F7F7"/>
              </a:highlight>
              <a:latin typeface="Courier New" panose="02070309020205020404" pitchFamily="49" charset="0"/>
            </a:endParaRPr>
          </a:p>
        </p:txBody>
      </p:sp>
    </p:spTree>
    <p:extLst>
      <p:ext uri="{BB962C8B-B14F-4D97-AF65-F5344CB8AC3E}">
        <p14:creationId xmlns:p14="http://schemas.microsoft.com/office/powerpoint/2010/main" val="33966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F4DA3A-D565-3815-7546-95821356DC92}"/>
              </a:ext>
            </a:extLst>
          </p:cNvPr>
          <p:cNvSpPr/>
          <p:nvPr/>
        </p:nvSpPr>
        <p:spPr>
          <a:xfrm>
            <a:off x="2678343" y="2644170"/>
            <a:ext cx="6835314" cy="1569660"/>
          </a:xfrm>
          <a:prstGeom prst="rect">
            <a:avLst/>
          </a:prstGeom>
          <a:noFill/>
        </p:spPr>
        <p:txBody>
          <a:bodyPr wrap="square" lIns="91440" tIns="45720" rIns="91440" bIns="45720">
            <a:spAutoFit/>
          </a:bodyPr>
          <a:lstStyle/>
          <a:p>
            <a:pPr algn="ctr"/>
            <a:r>
              <a:rPr lang="en-US" sz="96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 </a:t>
            </a:r>
            <a:endParaRPr lang="en-IN" sz="96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20896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9B4F-B221-2744-EB36-1DEC4E34A444}"/>
              </a:ext>
            </a:extLst>
          </p:cNvPr>
          <p:cNvSpPr>
            <a:spLocks noGrp="1"/>
          </p:cNvSpPr>
          <p:nvPr>
            <p:ph type="title"/>
          </p:nvPr>
        </p:nvSpPr>
        <p:spPr>
          <a:xfrm>
            <a:off x="689317" y="764373"/>
            <a:ext cx="10845018" cy="1293028"/>
          </a:xfrm>
        </p:spPr>
        <p:txBody>
          <a:bodyPr>
            <a:noAutofit/>
          </a:bodyPr>
          <a:lstStyle/>
          <a:p>
            <a:pPr algn="ctr"/>
            <a:r>
              <a:rPr lang="en-US" sz="2800" u="sng" dirty="0"/>
              <a:t>Exploratory Data Analysis (EDA) for Real Estate Pricing: Unveiling the Dynamics of House Valuation in a Dynamic Market</a:t>
            </a:r>
            <a:br>
              <a:rPr lang="en-US" sz="2800" dirty="0"/>
            </a:br>
            <a:r>
              <a:rPr lang="en-US" sz="2800" dirty="0"/>
              <a:t> </a:t>
            </a:r>
            <a:endParaRPr lang="en-IN" sz="2800" dirty="0"/>
          </a:p>
        </p:txBody>
      </p:sp>
      <p:sp>
        <p:nvSpPr>
          <p:cNvPr id="3" name="Content Placeholder 2">
            <a:extLst>
              <a:ext uri="{FF2B5EF4-FFF2-40B4-BE49-F238E27FC236}">
                <a16:creationId xmlns:a16="http://schemas.microsoft.com/office/drawing/2014/main" id="{CEBAF65C-4687-81EC-6569-CC28BA9A9AC7}"/>
              </a:ext>
            </a:extLst>
          </p:cNvPr>
          <p:cNvSpPr>
            <a:spLocks noGrp="1"/>
          </p:cNvSpPr>
          <p:nvPr>
            <p:ph idx="1"/>
          </p:nvPr>
        </p:nvSpPr>
        <p:spPr>
          <a:xfrm>
            <a:off x="576775" y="1856936"/>
            <a:ext cx="10929425" cy="4800983"/>
          </a:xfrm>
        </p:spPr>
        <p:txBody>
          <a:bodyPr>
            <a:normAutofit fontScale="92500" lnSpcReduction="10000"/>
          </a:bodyPr>
          <a:lstStyle/>
          <a:p>
            <a:pPr>
              <a:buNone/>
            </a:pPr>
            <a:endParaRPr lang="en-US" sz="2800" dirty="0"/>
          </a:p>
          <a:p>
            <a:pPr>
              <a:buNone/>
            </a:pPr>
            <a:r>
              <a:rPr lang="en-US" sz="2800" b="1" u="sng" dirty="0"/>
              <a:t>Problem Statement:</a:t>
            </a:r>
            <a:endParaRPr lang="en-US" sz="2800" dirty="0"/>
          </a:p>
          <a:p>
            <a:pPr>
              <a:buNone/>
            </a:pPr>
            <a:r>
              <a:rPr lang="en-US" sz="2800" dirty="0"/>
              <a:t>		In the dynamic landscape of the residential real estate market, determining an optimal and competitive price for a house is a multifaceted challenge. As a key member of the analytics team in a leading real estate company, our task is to conduct a comprehensive analysis to identify and understand the myriad variables that significantly influence house prices. By leveraging advanced data analytics techniques and visualization tools, our goal is to uncover patterns, correlations, and trends within the dataset, enabling the company to make informed decisions and strategically position properties for better business opportunities.</a:t>
            </a:r>
          </a:p>
        </p:txBody>
      </p:sp>
    </p:spTree>
    <p:extLst>
      <p:ext uri="{BB962C8B-B14F-4D97-AF65-F5344CB8AC3E}">
        <p14:creationId xmlns:p14="http://schemas.microsoft.com/office/powerpoint/2010/main" val="26541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9B4F-B221-2744-EB36-1DEC4E34A444}"/>
              </a:ext>
            </a:extLst>
          </p:cNvPr>
          <p:cNvSpPr>
            <a:spLocks noGrp="1"/>
          </p:cNvSpPr>
          <p:nvPr>
            <p:ph type="title"/>
          </p:nvPr>
        </p:nvSpPr>
        <p:spPr>
          <a:xfrm>
            <a:off x="2881532" y="0"/>
            <a:ext cx="8610600" cy="1293028"/>
          </a:xfrm>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CEBAF65C-4687-81EC-6569-CC28BA9A9AC7}"/>
              </a:ext>
            </a:extLst>
          </p:cNvPr>
          <p:cNvSpPr>
            <a:spLocks noGrp="1"/>
          </p:cNvSpPr>
          <p:nvPr>
            <p:ph idx="1"/>
          </p:nvPr>
        </p:nvSpPr>
        <p:spPr>
          <a:xfrm>
            <a:off x="576775" y="1083212"/>
            <a:ext cx="10929425" cy="5774788"/>
          </a:xfrm>
        </p:spPr>
        <p:txBody>
          <a:bodyPr>
            <a:normAutofit fontScale="85000" lnSpcReduction="20000"/>
          </a:bodyPr>
          <a:lstStyle/>
          <a:p>
            <a:pPr>
              <a:buNone/>
            </a:pPr>
            <a:r>
              <a:rPr lang="en-US" sz="2800" dirty="0"/>
              <a:t>	The purpose of this analysis is to explore the real estate dataset to extract key insights using Python.</a:t>
            </a:r>
          </a:p>
          <a:p>
            <a:pPr>
              <a:buNone/>
            </a:pPr>
            <a:endParaRPr lang="en-US" sz="2800" dirty="0"/>
          </a:p>
          <a:p>
            <a:pPr>
              <a:buNone/>
            </a:pPr>
            <a:r>
              <a:rPr lang="en-US" sz="2800" dirty="0"/>
              <a:t>	The notebook contains Python code and outputs related to the Exploratory Data Analysis (EDA) for a real estate dataset. Here's a brief overview of the initial content:</a:t>
            </a:r>
          </a:p>
          <a:p>
            <a:r>
              <a:rPr lang="en-US" sz="2800" dirty="0"/>
              <a:t>Data Loading and Libraries:</a:t>
            </a:r>
          </a:p>
          <a:p>
            <a:pPr marL="914400" lvl="1" indent="-457200">
              <a:buFont typeface="+mj-lt"/>
              <a:buAutoNum type="arabicPeriod"/>
            </a:pPr>
            <a:r>
              <a:rPr lang="en-US" sz="2800" dirty="0"/>
              <a:t>The notebook begins with importing necessary libraries such as pandas, </a:t>
            </a:r>
            <a:r>
              <a:rPr lang="en-US" sz="2800" dirty="0" err="1"/>
              <a:t>numpy</a:t>
            </a:r>
            <a:r>
              <a:rPr lang="en-US" sz="2800" dirty="0"/>
              <a:t>, </a:t>
            </a:r>
            <a:r>
              <a:rPr lang="en-US" sz="2800" dirty="0" err="1"/>
              <a:t>matplotlib</a:t>
            </a:r>
            <a:r>
              <a:rPr lang="en-US" sz="2800" dirty="0"/>
              <a:t>, and </a:t>
            </a:r>
            <a:r>
              <a:rPr lang="en-US" sz="2800" dirty="0" err="1"/>
              <a:t>seaborn</a:t>
            </a:r>
            <a:r>
              <a:rPr lang="en-US" sz="2800" dirty="0"/>
              <a:t> for data manipulation and visualization.</a:t>
            </a:r>
          </a:p>
          <a:p>
            <a:pPr marL="914400" lvl="1" indent="-457200">
              <a:buFont typeface="+mj-lt"/>
              <a:buAutoNum type="arabicPeriod"/>
            </a:pPr>
            <a:r>
              <a:rPr lang="en-US" sz="2800" dirty="0"/>
              <a:t>It loads the real estate dataset (housing_data.csv) from a specific directory.</a:t>
            </a:r>
          </a:p>
          <a:p>
            <a:r>
              <a:rPr lang="en-US" sz="2800" dirty="0"/>
              <a:t>Initial Data Exploration:</a:t>
            </a:r>
          </a:p>
          <a:p>
            <a:pPr marL="914400" lvl="1" indent="-457200">
              <a:buFont typeface="+mj-lt"/>
              <a:buAutoNum type="arabicPeriod"/>
            </a:pPr>
            <a:r>
              <a:rPr lang="en-US" sz="2800" dirty="0"/>
              <a:t>The dataset is displayed to understand its structure, including features like </a:t>
            </a:r>
            <a:r>
              <a:rPr lang="en-US" sz="2800" dirty="0" err="1"/>
              <a:t>MSSubClass</a:t>
            </a:r>
            <a:r>
              <a:rPr lang="en-US" sz="2800" dirty="0"/>
              <a:t>, </a:t>
            </a:r>
            <a:r>
              <a:rPr lang="en-US" sz="2800" dirty="0" err="1"/>
              <a:t>MSZoning</a:t>
            </a:r>
            <a:r>
              <a:rPr lang="en-US" sz="2800" dirty="0"/>
              <a:t>, </a:t>
            </a:r>
            <a:r>
              <a:rPr lang="en-US" sz="2800" dirty="0" err="1"/>
              <a:t>LotFrontage</a:t>
            </a:r>
            <a:r>
              <a:rPr lang="en-US" sz="2800" dirty="0"/>
              <a:t>, </a:t>
            </a:r>
            <a:r>
              <a:rPr lang="en-US" sz="2800" dirty="0" err="1"/>
              <a:t>LotArea</a:t>
            </a:r>
            <a:r>
              <a:rPr lang="en-US" sz="2800" dirty="0"/>
              <a:t>, Street, etc.</a:t>
            </a:r>
          </a:p>
          <a:p>
            <a:pPr>
              <a:buNone/>
            </a:pPr>
            <a:endParaRPr lang="en-US" sz="2800" dirty="0"/>
          </a:p>
        </p:txBody>
      </p:sp>
    </p:spTree>
    <p:extLst>
      <p:ext uri="{BB962C8B-B14F-4D97-AF65-F5344CB8AC3E}">
        <p14:creationId xmlns:p14="http://schemas.microsoft.com/office/powerpoint/2010/main" val="32335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p:txBody>
          <a:bodyPr/>
          <a:lstStyle/>
          <a:p>
            <a:r>
              <a:rPr lang="en-IN" dirty="0"/>
              <a:t>Setting Up the Environment</a:t>
            </a:r>
          </a:p>
        </p:txBody>
      </p:sp>
      <p:sp>
        <p:nvSpPr>
          <p:cNvPr id="3" name="Content Placeholder 2">
            <a:extLst>
              <a:ext uri="{FF2B5EF4-FFF2-40B4-BE49-F238E27FC236}">
                <a16:creationId xmlns:a16="http://schemas.microsoft.com/office/drawing/2014/main" id="{CE3D0F1D-C270-9781-9F9D-F0B9BD59A791}"/>
              </a:ext>
            </a:extLst>
          </p:cNvPr>
          <p:cNvSpPr>
            <a:spLocks noGrp="1"/>
          </p:cNvSpPr>
          <p:nvPr>
            <p:ph idx="1"/>
          </p:nvPr>
        </p:nvSpPr>
        <p:spPr>
          <a:xfrm>
            <a:off x="685800" y="1842868"/>
            <a:ext cx="10820400" cy="4768947"/>
          </a:xfrm>
        </p:spPr>
        <p:txBody>
          <a:bodyPr>
            <a:normAutofit/>
          </a:bodyPr>
          <a:lstStyle/>
          <a:p>
            <a:endParaRPr lang="en-US" b="0" dirty="0">
              <a:solidFill>
                <a:srgbClr val="AF00DB"/>
              </a:solidFill>
              <a:effectLst/>
              <a:highlight>
                <a:srgbClr val="F7F7F7"/>
              </a:highlight>
              <a:latin typeface="Courier New" panose="02070309020205020404" pitchFamily="49" charset="0"/>
            </a:endParaRPr>
          </a:p>
          <a:p>
            <a:pPr marL="457200" indent="-457200">
              <a:buNone/>
            </a:pPr>
            <a:r>
              <a:rPr lang="en-US" b="1" dirty="0"/>
              <a:t>Data exploration:</a:t>
            </a:r>
          </a:p>
          <a:p>
            <a:pPr marL="457200" lvl="1" indent="0">
              <a:buNone/>
            </a:pPr>
            <a:endParaRPr lang="en-IN" dirty="0"/>
          </a:p>
          <a:p>
            <a:r>
              <a:rPr lang="en-US" b="0" dirty="0">
                <a:solidFill>
                  <a:srgbClr val="000000"/>
                </a:solidFill>
                <a:effectLst/>
                <a:highlight>
                  <a:srgbClr val="F7F7F7"/>
                </a:highlight>
                <a:latin typeface="Courier New" panose="02070309020205020404" pitchFamily="49" charset="0"/>
              </a:rPr>
              <a:t>df1=</a:t>
            </a:r>
            <a:r>
              <a:rPr lang="en-US" b="0" dirty="0" err="1">
                <a:solidFill>
                  <a:srgbClr val="000000"/>
                </a:solidFill>
                <a:effectLst/>
                <a:highlight>
                  <a:srgbClr val="F7F7F7"/>
                </a:highlight>
                <a:latin typeface="Courier New" panose="02070309020205020404" pitchFamily="49" charset="0"/>
              </a:rPr>
              <a:t>pd.read_csv</a:t>
            </a:r>
            <a:r>
              <a:rPr lang="en-US" b="0" dirty="0">
                <a:solidFill>
                  <a:srgbClr val="000000"/>
                </a:solidFill>
                <a:effectLst/>
                <a:highlight>
                  <a:srgbClr val="F7F7F7"/>
                </a:highlight>
                <a:latin typeface="Courier New" panose="02070309020205020404" pitchFamily="49" charset="0"/>
              </a:rPr>
              <a:t>(</a:t>
            </a:r>
            <a:r>
              <a:rPr lang="en-US" b="0" dirty="0" err="1">
                <a:solidFill>
                  <a:srgbClr val="000000"/>
                </a:solidFill>
                <a:effectLst/>
                <a:highlight>
                  <a:srgbClr val="F7F7F7"/>
                </a:highlight>
                <a:latin typeface="Courier New" panose="02070309020205020404" pitchFamily="49" charset="0"/>
              </a:rPr>
              <a:t>r"D</a:t>
            </a:r>
            <a:r>
              <a:rPr lang="en-US" b="0" dirty="0">
                <a:solidFill>
                  <a:srgbClr val="000000"/>
                </a:solidFill>
                <a:effectLst/>
                <a:highlight>
                  <a:srgbClr val="F7F7F7"/>
                </a:highlight>
                <a:latin typeface="Courier New" panose="02070309020205020404" pitchFamily="49" charset="0"/>
              </a:rPr>
              <a:t>:\project\housing_data.csv")</a:t>
            </a:r>
            <a:r>
              <a:rPr lang="en-IN" b="0" dirty="0">
                <a:solidFill>
                  <a:srgbClr val="008000"/>
                </a:solidFill>
                <a:effectLst/>
                <a:highlight>
                  <a:srgbClr val="F7F7F7"/>
                </a:highlight>
                <a:latin typeface="Courier New" panose="02070309020205020404" pitchFamily="49" charset="0"/>
              </a:rPr>
              <a:t># load first dataset</a:t>
            </a:r>
            <a:endParaRPr lang="en-IN" b="0" dirty="0">
              <a:solidFill>
                <a:srgbClr val="000000"/>
              </a:solidFill>
              <a:effectLst/>
              <a:highlight>
                <a:srgbClr val="F7F7F7"/>
              </a:highlight>
              <a:latin typeface="Courier New" panose="02070309020205020404" pitchFamily="49" charset="0"/>
            </a:endParaRPr>
          </a:p>
          <a:p>
            <a:r>
              <a:rPr lang="en-IN" b="0" dirty="0">
                <a:solidFill>
                  <a:srgbClr val="000000"/>
                </a:solidFill>
                <a:effectLst/>
                <a:highlight>
                  <a:srgbClr val="F7F7F7"/>
                </a:highlight>
                <a:latin typeface="Courier New" panose="02070309020205020404" pitchFamily="49" charset="0"/>
              </a:rPr>
              <a:t>df1</a:t>
            </a:r>
          </a:p>
          <a:p>
            <a:pPr lvl="1"/>
            <a:endParaRPr lang="en-IN" dirty="0"/>
          </a:p>
          <a:p>
            <a:pPr lvl="1"/>
            <a:r>
              <a:rPr lang="en-IN" dirty="0"/>
              <a:t>I complete my project in Google </a:t>
            </a:r>
            <a:r>
              <a:rPr lang="en-IN" dirty="0" err="1"/>
              <a:t>Colab</a:t>
            </a:r>
            <a:r>
              <a:rPr lang="en-IN" dirty="0"/>
              <a:t>, first </a:t>
            </a:r>
            <a:r>
              <a:rPr lang="en-IN" dirty="0" err="1"/>
              <a:t>i</a:t>
            </a:r>
            <a:r>
              <a:rPr lang="en-IN" dirty="0"/>
              <a:t> mount my drive with </a:t>
            </a:r>
            <a:r>
              <a:rPr lang="en-IN" dirty="0" err="1"/>
              <a:t>colab</a:t>
            </a:r>
            <a:r>
              <a:rPr lang="en-IN" dirty="0"/>
              <a:t>.</a:t>
            </a:r>
          </a:p>
          <a:p>
            <a:pPr marL="457200" lvl="1" indent="0">
              <a:buNone/>
            </a:pPr>
            <a:r>
              <a:rPr lang="en-IN" dirty="0"/>
              <a:t>and after that load first data set.</a:t>
            </a:r>
          </a:p>
        </p:txBody>
      </p:sp>
    </p:spTree>
    <p:extLst>
      <p:ext uri="{BB962C8B-B14F-4D97-AF65-F5344CB8AC3E}">
        <p14:creationId xmlns:p14="http://schemas.microsoft.com/office/powerpoint/2010/main" val="47729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p:txBody>
          <a:bodyPr/>
          <a:lstStyle/>
          <a:p>
            <a:r>
              <a:rPr lang="en-IN" dirty="0"/>
              <a:t>Setting Up the Environment</a:t>
            </a:r>
          </a:p>
        </p:txBody>
      </p:sp>
      <p:sp>
        <p:nvSpPr>
          <p:cNvPr id="3" name="Content Placeholder 2">
            <a:extLst>
              <a:ext uri="{FF2B5EF4-FFF2-40B4-BE49-F238E27FC236}">
                <a16:creationId xmlns:a16="http://schemas.microsoft.com/office/drawing/2014/main" id="{CE3D0F1D-C270-9781-9F9D-F0B9BD59A791}"/>
              </a:ext>
            </a:extLst>
          </p:cNvPr>
          <p:cNvSpPr>
            <a:spLocks noGrp="1"/>
          </p:cNvSpPr>
          <p:nvPr>
            <p:ph idx="1"/>
          </p:nvPr>
        </p:nvSpPr>
        <p:spPr>
          <a:xfrm>
            <a:off x="685800" y="1842868"/>
            <a:ext cx="10820400" cy="4768947"/>
          </a:xfrm>
        </p:spPr>
        <p:txBody>
          <a:bodyPr>
            <a:noAutofit/>
          </a:bodyPr>
          <a:lstStyle/>
          <a:p>
            <a:endParaRPr lang="en-US" sz="2800" b="0" dirty="0">
              <a:solidFill>
                <a:srgbClr val="AF00DB"/>
              </a:solidFill>
              <a:effectLst/>
              <a:highlight>
                <a:srgbClr val="F7F7F7"/>
              </a:highlight>
              <a:latin typeface="Courier New" panose="02070309020205020404" pitchFamily="49" charset="0"/>
            </a:endParaRPr>
          </a:p>
          <a:p>
            <a:pPr marL="457200" indent="-457200">
              <a:buNone/>
            </a:pPr>
            <a:r>
              <a:rPr lang="en-US" sz="2800" b="1" dirty="0"/>
              <a:t>Data exploration continue….</a:t>
            </a:r>
          </a:p>
          <a:p>
            <a:pPr marL="914400" lvl="1" indent="-457200">
              <a:buFont typeface="Arial" panose="020B0604020202020204" pitchFamily="34" charset="0"/>
              <a:buAutoNum type="arabicPeriod"/>
            </a:pPr>
            <a:r>
              <a:rPr lang="en-IN" sz="2400" b="0" dirty="0">
                <a:solidFill>
                  <a:srgbClr val="008000"/>
                </a:solidFill>
                <a:effectLst/>
                <a:highlight>
                  <a:srgbClr val="F7F7F7"/>
                </a:highlight>
                <a:latin typeface="Courier New" panose="02070309020205020404" pitchFamily="49" charset="0"/>
              </a:rPr>
              <a:t>load dataset</a:t>
            </a:r>
            <a:endParaRPr lang="en-IN" sz="2400" b="0" dirty="0">
              <a:solidFill>
                <a:srgbClr val="000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r>
              <a:rPr lang="en-US" sz="2400" b="0" dirty="0">
                <a:solidFill>
                  <a:srgbClr val="008000"/>
                </a:solidFill>
                <a:effectLst/>
                <a:highlight>
                  <a:srgbClr val="F7F7F7"/>
                </a:highlight>
                <a:latin typeface="Courier New" panose="02070309020205020404" pitchFamily="49" charset="0"/>
              </a:rPr>
              <a:t>first 5 rows of </a:t>
            </a:r>
            <a:r>
              <a:rPr lang="en-US" sz="2400" b="0" dirty="0" err="1">
                <a:solidFill>
                  <a:srgbClr val="008000"/>
                </a:solidFill>
                <a:effectLst/>
                <a:highlight>
                  <a:srgbClr val="F7F7F7"/>
                </a:highlight>
                <a:latin typeface="Courier New" panose="02070309020205020404" pitchFamily="49" charset="0"/>
              </a:rPr>
              <a:t>housing_data</a:t>
            </a:r>
            <a:endParaRPr lang="en-US" sz="2400" dirty="0">
              <a:solidFill>
                <a:srgbClr val="000000"/>
              </a:solidFill>
              <a:highlight>
                <a:srgbClr val="F7F7F7"/>
              </a:highlight>
              <a:latin typeface="Courier New" panose="02070309020205020404" pitchFamily="49" charset="0"/>
            </a:endParaRPr>
          </a:p>
          <a:p>
            <a:pPr marL="914400" lvl="1" indent="-457200">
              <a:buFont typeface="Arial" panose="020B0604020202020204" pitchFamily="34" charset="0"/>
              <a:buAutoNum type="arabicPeriod"/>
            </a:pPr>
            <a:r>
              <a:rPr lang="en-US" sz="2400" b="0" dirty="0">
                <a:solidFill>
                  <a:srgbClr val="008000"/>
                </a:solidFill>
                <a:effectLst/>
                <a:highlight>
                  <a:srgbClr val="F7F7F7"/>
                </a:highlight>
                <a:latin typeface="Courier New" panose="02070309020205020404" pitchFamily="49" charset="0"/>
              </a:rPr>
              <a:t>last 5 rows of </a:t>
            </a:r>
            <a:r>
              <a:rPr lang="en-US" sz="2400" b="0" dirty="0" err="1">
                <a:solidFill>
                  <a:srgbClr val="008000"/>
                </a:solidFill>
                <a:effectLst/>
                <a:highlight>
                  <a:srgbClr val="F7F7F7"/>
                </a:highlight>
                <a:latin typeface="Courier New" panose="02070309020205020404" pitchFamily="49" charset="0"/>
              </a:rPr>
              <a:t>housing_data</a:t>
            </a:r>
            <a:endParaRPr lang="en-US" sz="2400" b="0" dirty="0">
              <a:solidFill>
                <a:srgbClr val="008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r>
              <a:rPr lang="en-IN" sz="2400" b="0" dirty="0">
                <a:solidFill>
                  <a:srgbClr val="008000"/>
                </a:solidFill>
                <a:effectLst/>
                <a:highlight>
                  <a:srgbClr val="F7F7F7"/>
                </a:highlight>
                <a:latin typeface="Courier New" panose="02070309020205020404" pitchFamily="49" charset="0"/>
              </a:rPr>
              <a:t>shape of </a:t>
            </a:r>
            <a:r>
              <a:rPr lang="en-IN" sz="2400" dirty="0" err="1">
                <a:solidFill>
                  <a:srgbClr val="008000"/>
                </a:solidFill>
                <a:highlight>
                  <a:srgbClr val="F7F7F7"/>
                </a:highlight>
                <a:latin typeface="Courier New" panose="02070309020205020404" pitchFamily="49" charset="0"/>
              </a:rPr>
              <a:t>housing_data</a:t>
            </a:r>
            <a:endParaRPr lang="en-IN" sz="2400" dirty="0">
              <a:solidFill>
                <a:srgbClr val="008000"/>
              </a:solidFill>
              <a:highlight>
                <a:srgbClr val="F7F7F7"/>
              </a:highlight>
              <a:latin typeface="Courier New" panose="02070309020205020404" pitchFamily="49" charset="0"/>
            </a:endParaRPr>
          </a:p>
          <a:p>
            <a:pPr marL="914400" lvl="1" indent="-457200">
              <a:buFont typeface="Arial" panose="020B0604020202020204" pitchFamily="34" charset="0"/>
              <a:buAutoNum type="arabicPeriod"/>
            </a:pPr>
            <a:r>
              <a:rPr lang="en-IN" sz="2400" b="0" dirty="0">
                <a:solidFill>
                  <a:srgbClr val="008000"/>
                </a:solidFill>
                <a:effectLst/>
                <a:highlight>
                  <a:srgbClr val="F7F7F7"/>
                </a:highlight>
                <a:latin typeface="Courier New" panose="02070309020205020404" pitchFamily="49" charset="0"/>
              </a:rPr>
              <a:t>number of rows</a:t>
            </a:r>
            <a:endParaRPr lang="en-IN" sz="2400" b="0" dirty="0">
              <a:solidFill>
                <a:srgbClr val="000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r>
              <a:rPr lang="en-IN" sz="2400" b="0" dirty="0">
                <a:solidFill>
                  <a:srgbClr val="008000"/>
                </a:solidFill>
                <a:effectLst/>
                <a:highlight>
                  <a:srgbClr val="F7F7F7"/>
                </a:highlight>
                <a:latin typeface="Courier New" panose="02070309020205020404" pitchFamily="49" charset="0"/>
              </a:rPr>
              <a:t>number of columns</a:t>
            </a:r>
            <a:endParaRPr lang="en-IN" sz="2400" b="0" dirty="0">
              <a:solidFill>
                <a:srgbClr val="000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r>
              <a:rPr lang="en-IN" sz="2400" b="0" dirty="0">
                <a:solidFill>
                  <a:srgbClr val="008000"/>
                </a:solidFill>
                <a:effectLst/>
                <a:highlight>
                  <a:srgbClr val="F7F7F7"/>
                </a:highlight>
                <a:latin typeface="Courier New" panose="02070309020205020404" pitchFamily="49" charset="0"/>
              </a:rPr>
              <a:t>information of </a:t>
            </a:r>
            <a:r>
              <a:rPr lang="en-IN" sz="2400" dirty="0" err="1">
                <a:solidFill>
                  <a:srgbClr val="008000"/>
                </a:solidFill>
                <a:highlight>
                  <a:srgbClr val="F7F7F7"/>
                </a:highlight>
                <a:latin typeface="Courier New" panose="02070309020205020404" pitchFamily="49" charset="0"/>
              </a:rPr>
              <a:t>housing_data</a:t>
            </a:r>
            <a:endParaRPr lang="en-IN" sz="2400" b="0" dirty="0">
              <a:solidFill>
                <a:srgbClr val="000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r>
              <a:rPr lang="en-IN" sz="2400" b="0" dirty="0">
                <a:solidFill>
                  <a:srgbClr val="008000"/>
                </a:solidFill>
                <a:effectLst/>
                <a:highlight>
                  <a:srgbClr val="F7F7F7"/>
                </a:highlight>
                <a:latin typeface="Courier New" panose="02070309020205020404" pitchFamily="49" charset="0"/>
              </a:rPr>
              <a:t>Coping the </a:t>
            </a:r>
            <a:r>
              <a:rPr lang="en-IN" sz="2400" b="0" dirty="0" err="1">
                <a:solidFill>
                  <a:srgbClr val="008000"/>
                </a:solidFill>
                <a:effectLst/>
                <a:highlight>
                  <a:srgbClr val="F7F7F7"/>
                </a:highlight>
                <a:latin typeface="Courier New" panose="02070309020205020404" pitchFamily="49" charset="0"/>
              </a:rPr>
              <a:t>housing_data</a:t>
            </a:r>
            <a:r>
              <a:rPr lang="en-IN" sz="2400" b="0" dirty="0">
                <a:solidFill>
                  <a:srgbClr val="008000"/>
                </a:solidFill>
                <a:effectLst/>
                <a:highlight>
                  <a:srgbClr val="F7F7F7"/>
                </a:highlight>
                <a:latin typeface="Courier New" panose="02070309020205020404" pitchFamily="49" charset="0"/>
              </a:rPr>
              <a:t> in </a:t>
            </a:r>
            <a:r>
              <a:rPr lang="en-IN" sz="2400" b="0" dirty="0" err="1">
                <a:solidFill>
                  <a:srgbClr val="008000"/>
                </a:solidFill>
                <a:effectLst/>
                <a:highlight>
                  <a:srgbClr val="F7F7F7"/>
                </a:highlight>
                <a:latin typeface="Courier New" panose="02070309020205020404" pitchFamily="49" charset="0"/>
              </a:rPr>
              <a:t>house_data</a:t>
            </a:r>
            <a:r>
              <a:rPr lang="en-IN" sz="2400" b="0" dirty="0">
                <a:solidFill>
                  <a:srgbClr val="008000"/>
                </a:solidFill>
                <a:effectLst/>
                <a:highlight>
                  <a:srgbClr val="F7F7F7"/>
                </a:highlight>
                <a:latin typeface="Courier New" panose="02070309020205020404" pitchFamily="49" charset="0"/>
              </a:rPr>
              <a:t> </a:t>
            </a:r>
            <a:endParaRPr lang="en-IN" sz="2400" b="0" dirty="0">
              <a:solidFill>
                <a:srgbClr val="000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endParaRPr lang="en-US" sz="2400" b="0" dirty="0">
              <a:solidFill>
                <a:srgbClr val="008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endParaRPr lang="en-US" sz="2400" b="0" dirty="0">
              <a:solidFill>
                <a:srgbClr val="000000"/>
              </a:solidFill>
              <a:effectLst/>
              <a:highlight>
                <a:srgbClr val="F7F7F7"/>
              </a:highlight>
              <a:latin typeface="Courier New" panose="02070309020205020404" pitchFamily="49" charset="0"/>
            </a:endParaRPr>
          </a:p>
          <a:p>
            <a:br>
              <a:rPr lang="en-US" sz="2800" b="0" dirty="0">
                <a:solidFill>
                  <a:srgbClr val="000000"/>
                </a:solidFill>
                <a:effectLst/>
                <a:highlight>
                  <a:srgbClr val="F7F7F7"/>
                </a:highlight>
                <a:latin typeface="Courier New" panose="02070309020205020404" pitchFamily="49" charset="0"/>
              </a:rPr>
            </a:br>
            <a:endParaRPr lang="en-US" sz="2800" b="0" dirty="0">
              <a:solidFill>
                <a:srgbClr val="000000"/>
              </a:solidFill>
              <a:effectLst/>
              <a:highlight>
                <a:srgbClr val="F7F7F7"/>
              </a:highlight>
              <a:latin typeface="Courier New" panose="02070309020205020404" pitchFamily="49" charset="0"/>
            </a:endParaRPr>
          </a:p>
          <a:p>
            <a:pPr marL="914400" lvl="1" indent="-457200">
              <a:buAutoNum type="arabicPeriod"/>
            </a:pPr>
            <a:endParaRPr lang="en-US" sz="2400" b="1" dirty="0"/>
          </a:p>
          <a:p>
            <a:pPr marL="0" indent="0">
              <a:buNone/>
            </a:pPr>
            <a:r>
              <a:rPr lang="en-US" sz="2800" dirty="0">
                <a:solidFill>
                  <a:srgbClr val="AF00DB"/>
                </a:solidFill>
                <a:highlight>
                  <a:srgbClr val="F7F7F7"/>
                </a:highlight>
                <a:latin typeface="Courier New" panose="02070309020205020404" pitchFamily="49" charset="0"/>
              </a:rPr>
              <a:t>   </a:t>
            </a:r>
          </a:p>
        </p:txBody>
      </p:sp>
    </p:spTree>
    <p:extLst>
      <p:ext uri="{BB962C8B-B14F-4D97-AF65-F5344CB8AC3E}">
        <p14:creationId xmlns:p14="http://schemas.microsoft.com/office/powerpoint/2010/main" val="373121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3D0F1D-C270-9781-9F9D-F0B9BD59A791}"/>
              </a:ext>
            </a:extLst>
          </p:cNvPr>
          <p:cNvSpPr>
            <a:spLocks noGrp="1"/>
          </p:cNvSpPr>
          <p:nvPr>
            <p:ph idx="1"/>
          </p:nvPr>
        </p:nvSpPr>
        <p:spPr>
          <a:xfrm>
            <a:off x="685800" y="365760"/>
            <a:ext cx="10820400" cy="6246055"/>
          </a:xfrm>
        </p:spPr>
        <p:txBody>
          <a:bodyPr>
            <a:noAutofit/>
          </a:bodyPr>
          <a:lstStyle/>
          <a:p>
            <a:endParaRPr lang="en-US" sz="2800" b="0" dirty="0">
              <a:solidFill>
                <a:srgbClr val="AF00DB"/>
              </a:solidFill>
              <a:effectLst/>
              <a:highlight>
                <a:srgbClr val="F7F7F7"/>
              </a:highlight>
              <a:latin typeface="Courier New" panose="02070309020205020404" pitchFamily="49" charset="0"/>
            </a:endParaRPr>
          </a:p>
          <a:p>
            <a:pPr marL="457200" indent="-457200">
              <a:buNone/>
            </a:pPr>
            <a:r>
              <a:rPr lang="en-US" sz="2800" b="1" dirty="0"/>
              <a:t>Data exploration continue….</a:t>
            </a:r>
          </a:p>
          <a:p>
            <a:pPr marL="914400" lvl="1" indent="-457200">
              <a:buNone/>
            </a:pPr>
            <a:r>
              <a:rPr lang="en-IN" sz="2400" b="0" dirty="0">
                <a:solidFill>
                  <a:srgbClr val="008000"/>
                </a:solidFill>
                <a:effectLst/>
                <a:highlight>
                  <a:srgbClr val="F7F7F7"/>
                </a:highlight>
                <a:latin typeface="Courier New" panose="02070309020205020404" pitchFamily="49" charset="0"/>
              </a:rPr>
              <a:t> </a:t>
            </a:r>
            <a:endParaRPr lang="en-IN" sz="2400" b="0" dirty="0">
              <a:solidFill>
                <a:srgbClr val="000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endParaRPr lang="en-US" sz="2400" b="0" dirty="0">
              <a:solidFill>
                <a:srgbClr val="008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endParaRPr lang="en-US" sz="2400" b="0" dirty="0">
              <a:solidFill>
                <a:srgbClr val="000000"/>
              </a:solidFill>
              <a:effectLst/>
              <a:highlight>
                <a:srgbClr val="F7F7F7"/>
              </a:highlight>
              <a:latin typeface="Courier New" panose="02070309020205020404" pitchFamily="49" charset="0"/>
            </a:endParaRPr>
          </a:p>
          <a:p>
            <a:br>
              <a:rPr lang="en-US" sz="2800" b="0" dirty="0">
                <a:solidFill>
                  <a:srgbClr val="000000"/>
                </a:solidFill>
                <a:effectLst/>
                <a:highlight>
                  <a:srgbClr val="F7F7F7"/>
                </a:highlight>
                <a:latin typeface="Courier New" panose="02070309020205020404" pitchFamily="49" charset="0"/>
              </a:rPr>
            </a:br>
            <a:endParaRPr lang="en-US" sz="2800" b="0" dirty="0">
              <a:solidFill>
                <a:srgbClr val="000000"/>
              </a:solidFill>
              <a:effectLst/>
              <a:highlight>
                <a:srgbClr val="F7F7F7"/>
              </a:highlight>
              <a:latin typeface="Courier New" panose="02070309020205020404" pitchFamily="49" charset="0"/>
            </a:endParaRPr>
          </a:p>
          <a:p>
            <a:pPr marL="914400" lvl="1" indent="-457200">
              <a:buAutoNum type="arabicPeriod"/>
            </a:pPr>
            <a:endParaRPr lang="en-US" sz="2400" b="1" dirty="0"/>
          </a:p>
          <a:p>
            <a:pPr marL="0" indent="0">
              <a:buNone/>
            </a:pPr>
            <a:r>
              <a:rPr lang="en-US" sz="2800" dirty="0">
                <a:solidFill>
                  <a:srgbClr val="AF00DB"/>
                </a:solidFill>
                <a:highlight>
                  <a:srgbClr val="F7F7F7"/>
                </a:highlight>
                <a:latin typeface="Courier New" panose="02070309020205020404" pitchFamily="49" charset="0"/>
              </a:rPr>
              <a:t>   </a:t>
            </a:r>
          </a:p>
        </p:txBody>
      </p:sp>
      <p:pic>
        <p:nvPicPr>
          <p:cNvPr id="4" name="Picture 3" descr="Steps-for-Performing-Exploratory-Data-Analysis.png"/>
          <p:cNvPicPr>
            <a:picLocks noChangeAspect="1"/>
          </p:cNvPicPr>
          <p:nvPr/>
        </p:nvPicPr>
        <p:blipFill>
          <a:blip r:embed="rId2"/>
          <a:stretch>
            <a:fillRect/>
          </a:stretch>
        </p:blipFill>
        <p:spPr>
          <a:xfrm>
            <a:off x="533924" y="1519311"/>
            <a:ext cx="11042492" cy="4979963"/>
          </a:xfrm>
          <a:prstGeom prst="rect">
            <a:avLst/>
          </a:prstGeom>
        </p:spPr>
      </p:pic>
    </p:spTree>
    <p:extLst>
      <p:ext uri="{BB962C8B-B14F-4D97-AF65-F5344CB8AC3E}">
        <p14:creationId xmlns:p14="http://schemas.microsoft.com/office/powerpoint/2010/main" val="373121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a:xfrm>
            <a:off x="2895600" y="553353"/>
            <a:ext cx="8610600" cy="1293028"/>
          </a:xfrm>
        </p:spPr>
        <p:txBody>
          <a:bodyPr/>
          <a:lstStyle/>
          <a:p>
            <a:r>
              <a:rPr lang="en-US" dirty="0"/>
              <a:t>Data Cleaning Process</a:t>
            </a:r>
            <a:endParaRPr lang="en-IN" dirty="0"/>
          </a:p>
        </p:txBody>
      </p:sp>
      <p:sp>
        <p:nvSpPr>
          <p:cNvPr id="3" name="Content Placeholder 2">
            <a:extLst>
              <a:ext uri="{FF2B5EF4-FFF2-40B4-BE49-F238E27FC236}">
                <a16:creationId xmlns:a16="http://schemas.microsoft.com/office/drawing/2014/main" id="{CE3D0F1D-C270-9781-9F9D-F0B9BD59A791}"/>
              </a:ext>
            </a:extLst>
          </p:cNvPr>
          <p:cNvSpPr>
            <a:spLocks noGrp="1"/>
          </p:cNvSpPr>
          <p:nvPr>
            <p:ph idx="1"/>
          </p:nvPr>
        </p:nvSpPr>
        <p:spPr>
          <a:xfrm>
            <a:off x="685800" y="1674052"/>
            <a:ext cx="10820400" cy="4768947"/>
          </a:xfrm>
        </p:spPr>
        <p:txBody>
          <a:bodyPr>
            <a:normAutofit/>
          </a:bodyPr>
          <a:lstStyle/>
          <a:p>
            <a:pPr algn="just">
              <a:buNone/>
            </a:pPr>
            <a:r>
              <a:rPr lang="en-US" dirty="0"/>
              <a:t>	</a:t>
            </a:r>
            <a:r>
              <a:rPr lang="en-US" sz="2400" dirty="0"/>
              <a:t>Data cleaning involved handling missing values, removing duplicates, and correcting data types. The steps taken ensured the dataset was ready for analysis.</a:t>
            </a:r>
            <a:endParaRPr lang="en-US" dirty="0"/>
          </a:p>
          <a:p>
            <a:endParaRPr lang="en-US" b="0" dirty="0">
              <a:effectLst/>
              <a:highlight>
                <a:srgbClr val="F7F7F7"/>
              </a:highlight>
              <a:latin typeface="Courier New" panose="02070309020205020404" pitchFamily="49" charset="0"/>
            </a:endParaRPr>
          </a:p>
        </p:txBody>
      </p:sp>
      <p:pic>
        <p:nvPicPr>
          <p:cNvPr id="4" name="Picture 3" descr="Data-Cleansing-Process.png"/>
          <p:cNvPicPr>
            <a:picLocks noChangeAspect="1"/>
          </p:cNvPicPr>
          <p:nvPr/>
        </p:nvPicPr>
        <p:blipFill>
          <a:blip r:embed="rId2"/>
          <a:srcRect t="3401" b="9206"/>
          <a:stretch>
            <a:fillRect/>
          </a:stretch>
        </p:blipFill>
        <p:spPr>
          <a:xfrm>
            <a:off x="1519312" y="2912012"/>
            <a:ext cx="9519138" cy="3819379"/>
          </a:xfrm>
          <a:prstGeom prst="rect">
            <a:avLst/>
          </a:prstGeom>
          <a:ln>
            <a:noFill/>
          </a:ln>
          <a:effectLst>
            <a:softEdge rad="112500"/>
          </a:effectLst>
        </p:spPr>
      </p:pic>
    </p:spTree>
    <p:extLst>
      <p:ext uri="{BB962C8B-B14F-4D97-AF65-F5344CB8AC3E}">
        <p14:creationId xmlns:p14="http://schemas.microsoft.com/office/powerpoint/2010/main" val="33966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a:xfrm>
            <a:off x="2895600" y="328265"/>
            <a:ext cx="8610600" cy="1293028"/>
          </a:xfrm>
        </p:spPr>
        <p:txBody>
          <a:bodyPr/>
          <a:lstStyle/>
          <a:p>
            <a:r>
              <a:rPr lang="en-US" dirty="0"/>
              <a:t>Descriptive Statistics</a:t>
            </a:r>
            <a:endParaRPr lang="en-IN" dirty="0"/>
          </a:p>
        </p:txBody>
      </p:sp>
      <p:sp>
        <p:nvSpPr>
          <p:cNvPr id="3" name="Content Placeholder 2">
            <a:extLst>
              <a:ext uri="{FF2B5EF4-FFF2-40B4-BE49-F238E27FC236}">
                <a16:creationId xmlns:a16="http://schemas.microsoft.com/office/drawing/2014/main" id="{CE3D0F1D-C270-9781-9F9D-F0B9BD59A791}"/>
              </a:ext>
            </a:extLst>
          </p:cNvPr>
          <p:cNvSpPr>
            <a:spLocks noGrp="1"/>
          </p:cNvSpPr>
          <p:nvPr>
            <p:ph idx="1"/>
          </p:nvPr>
        </p:nvSpPr>
        <p:spPr>
          <a:xfrm>
            <a:off x="685800" y="1420838"/>
            <a:ext cx="10820400" cy="5022162"/>
          </a:xfrm>
        </p:spPr>
        <p:txBody>
          <a:bodyPr>
            <a:normAutofit/>
          </a:bodyPr>
          <a:lstStyle/>
          <a:p>
            <a:pPr algn="just">
              <a:buNone/>
            </a:pPr>
            <a:r>
              <a:rPr lang="en-US" sz="2400" dirty="0"/>
              <a:t>	Key descriptive statistics, such as mean, median, and standard deviation, were calculated to understand the distribution of the dataset. The distribution of property prices and lot areas are highlighted below.</a:t>
            </a:r>
          </a:p>
          <a:p>
            <a:pPr algn="just"/>
            <a:endParaRPr lang="en-US" sz="2400" b="0" dirty="0">
              <a:effectLst/>
              <a:highlight>
                <a:srgbClr val="F7F7F7"/>
              </a:highlight>
              <a:latin typeface="Courier New" panose="02070309020205020404" pitchFamily="49" charset="0"/>
            </a:endParaRPr>
          </a:p>
        </p:txBody>
      </p:sp>
      <p:pic>
        <p:nvPicPr>
          <p:cNvPr id="5" name="Picture 4" descr="Descriptive_statistics-5c8c9cf1d14d4900a0b2c55028c15452.png"/>
          <p:cNvPicPr>
            <a:picLocks noChangeAspect="1"/>
          </p:cNvPicPr>
          <p:nvPr/>
        </p:nvPicPr>
        <p:blipFill>
          <a:blip r:embed="rId2"/>
          <a:srcRect t="15180" b="13846"/>
          <a:stretch>
            <a:fillRect/>
          </a:stretch>
        </p:blipFill>
        <p:spPr>
          <a:xfrm>
            <a:off x="2152345" y="2867570"/>
            <a:ext cx="8046721" cy="3807406"/>
          </a:xfrm>
          <a:prstGeom prst="rect">
            <a:avLst/>
          </a:prstGeom>
          <a:ln>
            <a:noFill/>
          </a:ln>
          <a:effectLst>
            <a:softEdge rad="112500"/>
          </a:effectLst>
        </p:spPr>
      </p:pic>
    </p:spTree>
    <p:extLst>
      <p:ext uri="{BB962C8B-B14F-4D97-AF65-F5344CB8AC3E}">
        <p14:creationId xmlns:p14="http://schemas.microsoft.com/office/powerpoint/2010/main" val="33966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a:xfrm>
            <a:off x="2895600" y="328265"/>
            <a:ext cx="8610600" cy="1293028"/>
          </a:xfrm>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CE3D0F1D-C270-9781-9F9D-F0B9BD59A791}"/>
              </a:ext>
            </a:extLst>
          </p:cNvPr>
          <p:cNvSpPr>
            <a:spLocks noGrp="1"/>
          </p:cNvSpPr>
          <p:nvPr>
            <p:ph idx="1"/>
          </p:nvPr>
        </p:nvSpPr>
        <p:spPr>
          <a:xfrm>
            <a:off x="685800" y="1420838"/>
            <a:ext cx="6362114" cy="5022162"/>
          </a:xfrm>
        </p:spPr>
        <p:txBody>
          <a:bodyPr>
            <a:normAutofit/>
          </a:bodyPr>
          <a:lstStyle/>
          <a:p>
            <a:pPr>
              <a:buNone/>
            </a:pPr>
            <a:r>
              <a:rPr lang="en-US" sz="2800" dirty="0"/>
              <a:t>	Visualizations such as scatter plots, histograms, and box plots were used to identify trends and patterns in the dataset. These visualizations provide a deeper understanding of the data.</a:t>
            </a:r>
          </a:p>
          <a:p>
            <a:pPr algn="just"/>
            <a:endParaRPr lang="en-US" sz="2800" b="0" dirty="0">
              <a:effectLst/>
              <a:highlight>
                <a:srgbClr val="F7F7F7"/>
              </a:highlight>
              <a:latin typeface="Courier New" panose="02070309020205020404" pitchFamily="49" charset="0"/>
            </a:endParaRPr>
          </a:p>
        </p:txBody>
      </p:sp>
      <p:pic>
        <p:nvPicPr>
          <p:cNvPr id="6" name="Picture 5" descr="data visualizasion.png"/>
          <p:cNvPicPr>
            <a:picLocks noChangeAspect="1"/>
          </p:cNvPicPr>
          <p:nvPr/>
        </p:nvPicPr>
        <p:blipFill>
          <a:blip r:embed="rId2"/>
          <a:stretch>
            <a:fillRect/>
          </a:stretch>
        </p:blipFill>
        <p:spPr>
          <a:xfrm>
            <a:off x="7210863" y="1730326"/>
            <a:ext cx="4845149" cy="4845149"/>
          </a:xfrm>
          <a:prstGeom prst="rect">
            <a:avLst/>
          </a:prstGeom>
        </p:spPr>
      </p:pic>
      <p:pic>
        <p:nvPicPr>
          <p:cNvPr id="7" name="Picture 6" descr="111.png"/>
          <p:cNvPicPr>
            <a:picLocks noChangeAspect="1"/>
          </p:cNvPicPr>
          <p:nvPr/>
        </p:nvPicPr>
        <p:blipFill>
          <a:blip r:embed="rId3"/>
          <a:stretch>
            <a:fillRect/>
          </a:stretch>
        </p:blipFill>
        <p:spPr>
          <a:xfrm>
            <a:off x="3764034" y="3924880"/>
            <a:ext cx="3276280" cy="2665828"/>
          </a:xfrm>
          <a:prstGeom prst="rect">
            <a:avLst/>
          </a:prstGeom>
        </p:spPr>
      </p:pic>
      <p:pic>
        <p:nvPicPr>
          <p:cNvPr id="8" name="Picture 7" descr="222.png"/>
          <p:cNvPicPr>
            <a:picLocks noChangeAspect="1"/>
          </p:cNvPicPr>
          <p:nvPr/>
        </p:nvPicPr>
        <p:blipFill>
          <a:blip r:embed="rId4"/>
          <a:stretch>
            <a:fillRect/>
          </a:stretch>
        </p:blipFill>
        <p:spPr>
          <a:xfrm>
            <a:off x="309489" y="3938954"/>
            <a:ext cx="3341496" cy="2629926"/>
          </a:xfrm>
          <a:prstGeom prst="rect">
            <a:avLst/>
          </a:prstGeom>
        </p:spPr>
      </p:pic>
    </p:spTree>
    <p:extLst>
      <p:ext uri="{BB962C8B-B14F-4D97-AF65-F5344CB8AC3E}">
        <p14:creationId xmlns:p14="http://schemas.microsoft.com/office/powerpoint/2010/main" val="3396663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1210</TotalTime>
  <Words>894</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Courier New</vt:lpstr>
      <vt:lpstr>Trebuchet MS</vt:lpstr>
      <vt:lpstr>Wingdings 3</vt:lpstr>
      <vt:lpstr>Facet</vt:lpstr>
      <vt:lpstr>EDA </vt:lpstr>
      <vt:lpstr>Exploratory Data Analysis (EDA) for Real Estate Pricing: Unveiling the Dynamics of House Valuation in a Dynamic Market  </vt:lpstr>
      <vt:lpstr>Introduction </vt:lpstr>
      <vt:lpstr>Setting Up the Environment</vt:lpstr>
      <vt:lpstr>Setting Up the Environment</vt:lpstr>
      <vt:lpstr>PowerPoint Presentation</vt:lpstr>
      <vt:lpstr>Data Cleaning Process</vt:lpstr>
      <vt:lpstr>Descriptive Statistics</vt:lpstr>
      <vt:lpstr>Data Visualization</vt:lpstr>
      <vt:lpstr>Correlation Analysis</vt:lpstr>
      <vt:lpstr>Identifying Outliers</vt:lpstr>
      <vt:lpstr>Feature Engineering</vt:lpstr>
      <vt:lpstr>Key Insights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Gui Calculator</dc:title>
  <dc:creator>Ritesh Kushwah</dc:creator>
  <cp:lastModifiedBy>Dharmendra Kumar</cp:lastModifiedBy>
  <cp:revision>43</cp:revision>
  <dcterms:created xsi:type="dcterms:W3CDTF">2024-05-30T06:44:47Z</dcterms:created>
  <dcterms:modified xsi:type="dcterms:W3CDTF">2025-02-08T16:48:02Z</dcterms:modified>
</cp:coreProperties>
</file>