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3" r:id="rId16"/>
    <p:sldId id="274" r:id="rId17"/>
    <p:sldId id="275" r:id="rId18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80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7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38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3587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464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59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25723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620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882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50696" y="613613"/>
            <a:ext cx="9154160" cy="331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4947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FF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67613" y="1617661"/>
            <a:ext cx="4897120" cy="3989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6763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20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171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474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84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8486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7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39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755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2229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  <p:sldLayoutId id="2147483906" r:id="rId10"/>
    <p:sldLayoutId id="2147483907" r:id="rId11"/>
    <p:sldLayoutId id="2147483908" r:id="rId12"/>
    <p:sldLayoutId id="2147483909" r:id="rId13"/>
    <p:sldLayoutId id="2147483910" r:id="rId14"/>
    <p:sldLayoutId id="2147483911" r:id="rId15"/>
    <p:sldLayoutId id="2147483912" r:id="rId16"/>
    <p:sldLayoutId id="2147483913" r:id="rId17"/>
    <p:sldLayoutId id="2147483914" r:id="rId18"/>
    <p:sldLayoutId id="2147483915" r:id="rId19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5"/>
              </a:spcBef>
            </a:pPr>
            <a:r>
              <a:rPr sz="8000" b="0" dirty="0">
                <a:solidFill>
                  <a:srgbClr val="FFFFFF"/>
                </a:solidFill>
                <a:latin typeface="Times New Roman"/>
                <a:cs typeface="Times New Roman"/>
              </a:rPr>
              <a:t>Feature</a:t>
            </a:r>
            <a:r>
              <a:rPr sz="8000" b="0" spc="-4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0" b="0" spc="-20" dirty="0">
                <a:solidFill>
                  <a:srgbClr val="FFFFFF"/>
                </a:solidFill>
                <a:latin typeface="Times New Roman"/>
                <a:cs typeface="Times New Roman"/>
              </a:rPr>
              <a:t>Extraction</a:t>
            </a:r>
            <a:r>
              <a:rPr sz="8000" b="0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0" b="0" spc="-2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8000" b="0" dirty="0">
                <a:solidFill>
                  <a:srgbClr val="FFFFFF"/>
                </a:solidFill>
                <a:latin typeface="Times New Roman"/>
                <a:cs typeface="Times New Roman"/>
              </a:rPr>
              <a:t>Price</a:t>
            </a:r>
            <a:r>
              <a:rPr sz="8000" b="0" spc="-3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0" b="0" spc="-20" dirty="0">
                <a:solidFill>
                  <a:srgbClr val="FFFFFF"/>
                </a:solidFill>
                <a:latin typeface="Times New Roman"/>
                <a:cs typeface="Times New Roman"/>
              </a:rPr>
              <a:t>Prediction</a:t>
            </a:r>
            <a:r>
              <a:rPr sz="8000" b="0" spc="-3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0" b="0" spc="-25" dirty="0">
                <a:solidFill>
                  <a:srgbClr val="FFFFFF"/>
                </a:solidFill>
                <a:latin typeface="Times New Roman"/>
                <a:cs typeface="Times New Roman"/>
              </a:rPr>
              <a:t>for </a:t>
            </a:r>
            <a:r>
              <a:rPr sz="8000" b="0" dirty="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sz="8000" b="0" spc="-3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8000" b="0" spc="-10" dirty="0">
                <a:solidFill>
                  <a:srgbClr val="FFFFFF"/>
                </a:solidFill>
                <a:latin typeface="Times New Roman"/>
                <a:cs typeface="Times New Roman"/>
              </a:rPr>
              <a:t>Phones</a:t>
            </a:r>
            <a:endParaRPr sz="8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30351" y="4714494"/>
            <a:ext cx="3107690" cy="818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5000"/>
              </a:lnSpc>
              <a:spcBef>
                <a:spcPts val="100"/>
              </a:spcBef>
            </a:pPr>
            <a:r>
              <a:rPr sz="1800" spc="105" dirty="0">
                <a:solidFill>
                  <a:srgbClr val="EBECD1"/>
                </a:solidFill>
                <a:latin typeface="Times New Roman"/>
                <a:cs typeface="Times New Roman"/>
              </a:rPr>
              <a:t>BY:-</a:t>
            </a:r>
            <a:r>
              <a:rPr sz="1800" spc="-245" dirty="0">
                <a:solidFill>
                  <a:srgbClr val="EBECD1"/>
                </a:solidFill>
                <a:latin typeface="Times New Roman"/>
                <a:cs typeface="Times New Roman"/>
              </a:rPr>
              <a:t> </a:t>
            </a:r>
            <a:r>
              <a:rPr lang="en-IN" spc="140" dirty="0">
                <a:solidFill>
                  <a:srgbClr val="EBECD1"/>
                </a:solidFill>
                <a:latin typeface="Times New Roman"/>
                <a:cs typeface="Times New Roman"/>
              </a:rPr>
              <a:t>Dharmendra Kumar</a:t>
            </a:r>
            <a:r>
              <a:rPr sz="1800" spc="135" dirty="0">
                <a:solidFill>
                  <a:srgbClr val="EBECD1"/>
                </a:solidFill>
                <a:latin typeface="Times New Roman"/>
                <a:cs typeface="Times New Roman"/>
              </a:rPr>
              <a:t> </a:t>
            </a:r>
            <a:r>
              <a:rPr sz="1800" spc="125" dirty="0">
                <a:solidFill>
                  <a:srgbClr val="EBECD1"/>
                </a:solidFill>
                <a:latin typeface="Times New Roman"/>
                <a:cs typeface="Times New Roman"/>
              </a:rPr>
              <a:t>DATE:-</a:t>
            </a:r>
            <a:r>
              <a:rPr sz="1800" spc="385" dirty="0">
                <a:solidFill>
                  <a:srgbClr val="EBECD1"/>
                </a:solidFill>
                <a:latin typeface="Times New Roman"/>
                <a:cs typeface="Times New Roman"/>
              </a:rPr>
              <a:t> </a:t>
            </a:r>
            <a:r>
              <a:rPr sz="1800" spc="150" dirty="0">
                <a:solidFill>
                  <a:srgbClr val="EBECD1"/>
                </a:solidFill>
                <a:latin typeface="Times New Roman"/>
                <a:cs typeface="Times New Roman"/>
              </a:rPr>
              <a:t>MARCH</a:t>
            </a:r>
            <a:r>
              <a:rPr sz="1800" spc="405" dirty="0">
                <a:solidFill>
                  <a:srgbClr val="EBECD1"/>
                </a:solidFill>
                <a:latin typeface="Times New Roman"/>
                <a:cs typeface="Times New Roman"/>
              </a:rPr>
              <a:t> </a:t>
            </a:r>
            <a:r>
              <a:rPr sz="1800" spc="120" dirty="0">
                <a:solidFill>
                  <a:srgbClr val="EBECD1"/>
                </a:solidFill>
                <a:latin typeface="Times New Roman"/>
                <a:cs typeface="Times New Roman"/>
              </a:rPr>
              <a:t>2025 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265252"/>
            <a:ext cx="11207750" cy="1291378"/>
          </a:xfrm>
          <a:prstGeom prst="rect">
            <a:avLst/>
          </a:prstGeom>
        </p:spPr>
        <p:txBody>
          <a:bodyPr vert="horz" wrap="square" lIns="0" tIns="730249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lang="en-IN" sz="3600" spc="-40" dirty="0">
                <a:latin typeface="Arial"/>
                <a:cs typeface="Arial"/>
              </a:rPr>
              <a:t>Scatter</a:t>
            </a:r>
            <a:r>
              <a:rPr sz="3600" spc="-150" dirty="0">
                <a:latin typeface="Arial"/>
                <a:cs typeface="Arial"/>
              </a:rPr>
              <a:t> </a:t>
            </a:r>
            <a:r>
              <a:rPr sz="3600" spc="-50" dirty="0">
                <a:latin typeface="Arial"/>
                <a:cs typeface="Arial"/>
              </a:rPr>
              <a:t>Plots(Battery</a:t>
            </a:r>
            <a:r>
              <a:rPr sz="3600" spc="-18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,</a:t>
            </a:r>
            <a:r>
              <a:rPr sz="3600" spc="-1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RAM</a:t>
            </a:r>
            <a:r>
              <a:rPr sz="3600" spc="-150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,</a:t>
            </a:r>
            <a:r>
              <a:rPr sz="3600" spc="-140" dirty="0">
                <a:latin typeface="Arial"/>
                <a:cs typeface="Arial"/>
              </a:rPr>
              <a:t> </a:t>
            </a:r>
            <a:r>
              <a:rPr sz="3600" spc="-20" dirty="0">
                <a:latin typeface="Arial"/>
                <a:cs typeface="Arial"/>
              </a:rPr>
              <a:t>Memory)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4724399" y="1732449"/>
            <a:ext cx="6543157" cy="46154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Key</a:t>
            </a:r>
            <a:r>
              <a:rPr spc="-35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from</a:t>
            </a:r>
            <a:r>
              <a:rPr spc="-1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Violin</a:t>
            </a:r>
            <a:r>
              <a:rPr spc="-15" dirty="0"/>
              <a:t> </a:t>
            </a:r>
            <a:r>
              <a:rPr spc="-10" dirty="0"/>
              <a:t>Plots</a:t>
            </a:r>
          </a:p>
          <a:p>
            <a:pPr marL="208279" indent="-19558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208279" algn="l"/>
              </a:tabLst>
            </a:pPr>
            <a:r>
              <a:rPr sz="1400" dirty="0"/>
              <a:t>Battery</a:t>
            </a:r>
            <a:r>
              <a:rPr sz="1400" spc="-20" dirty="0"/>
              <a:t> </a:t>
            </a:r>
            <a:r>
              <a:rPr sz="1400" dirty="0"/>
              <a:t>Efficiency</a:t>
            </a:r>
            <a:r>
              <a:rPr sz="1400" spc="-30" dirty="0"/>
              <a:t> </a:t>
            </a:r>
            <a:r>
              <a:rPr sz="1400" spc="-10" dirty="0"/>
              <a:t>Distribution</a:t>
            </a:r>
            <a:r>
              <a:rPr sz="1400" spc="-30" dirty="0"/>
              <a:t> </a:t>
            </a:r>
            <a:r>
              <a:rPr sz="1400" spc="-20" dirty="0"/>
              <a:t>(Red)</a:t>
            </a:r>
            <a:endParaRPr sz="1400" dirty="0"/>
          </a:p>
          <a:p>
            <a:pPr marL="12700" marR="55244">
              <a:lnSpc>
                <a:spcPct val="100000"/>
              </a:lnSpc>
              <a:spcBef>
                <a:spcPts val="5"/>
              </a:spcBef>
            </a:pPr>
            <a:r>
              <a:rPr sz="1200" dirty="0"/>
              <a:t>The</a:t>
            </a:r>
            <a:r>
              <a:rPr sz="1200" spc="-15" dirty="0"/>
              <a:t> </a:t>
            </a:r>
            <a:r>
              <a:rPr sz="1200" dirty="0"/>
              <a:t>distribution</a:t>
            </a:r>
            <a:r>
              <a:rPr sz="1200" spc="5" dirty="0"/>
              <a:t> </a:t>
            </a:r>
            <a:r>
              <a:rPr sz="1200" dirty="0"/>
              <a:t>appears</a:t>
            </a:r>
            <a:r>
              <a:rPr sz="1200" spc="-30" dirty="0"/>
              <a:t> </a:t>
            </a:r>
            <a:r>
              <a:rPr sz="1200" dirty="0"/>
              <a:t>bimodal</a:t>
            </a:r>
            <a:r>
              <a:rPr sz="1200" spc="-20" dirty="0"/>
              <a:t> </a:t>
            </a:r>
            <a:r>
              <a:rPr sz="1200" dirty="0"/>
              <a:t>(two</a:t>
            </a:r>
            <a:r>
              <a:rPr sz="1200" spc="-15" dirty="0"/>
              <a:t> </a:t>
            </a:r>
            <a:r>
              <a:rPr sz="1200" dirty="0"/>
              <a:t>peaks),</a:t>
            </a:r>
            <a:r>
              <a:rPr sz="1200" spc="-45" dirty="0"/>
              <a:t> </a:t>
            </a:r>
            <a:r>
              <a:rPr sz="1200" dirty="0"/>
              <a:t>indicating</a:t>
            </a:r>
            <a:r>
              <a:rPr sz="1200" spc="-5" dirty="0"/>
              <a:t> </a:t>
            </a:r>
            <a:r>
              <a:rPr sz="1200" dirty="0"/>
              <a:t>two</a:t>
            </a:r>
            <a:r>
              <a:rPr sz="1200" spc="-30" dirty="0"/>
              <a:t> </a:t>
            </a:r>
            <a:r>
              <a:rPr sz="1200" dirty="0"/>
              <a:t>common</a:t>
            </a:r>
            <a:r>
              <a:rPr sz="1200" spc="-15" dirty="0"/>
              <a:t> </a:t>
            </a:r>
            <a:r>
              <a:rPr sz="1200" spc="-10" dirty="0"/>
              <a:t>ranges </a:t>
            </a:r>
            <a:r>
              <a:rPr sz="1200" dirty="0"/>
              <a:t>of battery</a:t>
            </a:r>
            <a:r>
              <a:rPr sz="1200" spc="-25" dirty="0"/>
              <a:t> </a:t>
            </a:r>
            <a:r>
              <a:rPr sz="1200" spc="-10" dirty="0"/>
              <a:t>efficiency.</a:t>
            </a:r>
            <a:endParaRPr sz="1200" dirty="0"/>
          </a:p>
          <a:p>
            <a:pPr marL="12700" marR="266065">
              <a:lnSpc>
                <a:spcPct val="100000"/>
              </a:lnSpc>
            </a:pPr>
            <a:r>
              <a:rPr sz="1200" dirty="0"/>
              <a:t>The</a:t>
            </a:r>
            <a:r>
              <a:rPr sz="1200" spc="-10" dirty="0"/>
              <a:t> </a:t>
            </a:r>
            <a:r>
              <a:rPr sz="1200" dirty="0"/>
              <a:t>middle</a:t>
            </a:r>
            <a:r>
              <a:rPr sz="1200" spc="-10" dirty="0"/>
              <a:t> </a:t>
            </a:r>
            <a:r>
              <a:rPr sz="1200" dirty="0"/>
              <a:t>part</a:t>
            </a:r>
            <a:r>
              <a:rPr sz="1200" spc="-15" dirty="0"/>
              <a:t> </a:t>
            </a:r>
            <a:r>
              <a:rPr sz="1200" dirty="0"/>
              <a:t>is</a:t>
            </a:r>
            <a:r>
              <a:rPr sz="1200" spc="-15" dirty="0"/>
              <a:t> </a:t>
            </a:r>
            <a:r>
              <a:rPr sz="1200" dirty="0"/>
              <a:t>relatively</a:t>
            </a:r>
            <a:r>
              <a:rPr sz="1200" spc="-20" dirty="0"/>
              <a:t> </a:t>
            </a:r>
            <a:r>
              <a:rPr sz="1200" dirty="0"/>
              <a:t>narrow,</a:t>
            </a:r>
            <a:r>
              <a:rPr sz="1200" spc="-35" dirty="0"/>
              <a:t> </a:t>
            </a:r>
            <a:r>
              <a:rPr sz="1200" dirty="0"/>
              <a:t>meaning</a:t>
            </a:r>
            <a:r>
              <a:rPr sz="1200" spc="-20" dirty="0"/>
              <a:t> </a:t>
            </a:r>
            <a:r>
              <a:rPr sz="1200" dirty="0"/>
              <a:t>most</a:t>
            </a:r>
            <a:r>
              <a:rPr sz="1200" spc="-15" dirty="0"/>
              <a:t> </a:t>
            </a:r>
            <a:r>
              <a:rPr sz="1200" dirty="0"/>
              <a:t>values</a:t>
            </a:r>
            <a:r>
              <a:rPr sz="1200" spc="-10" dirty="0"/>
              <a:t> </a:t>
            </a:r>
            <a:r>
              <a:rPr sz="1200" dirty="0"/>
              <a:t>cluster</a:t>
            </a:r>
            <a:r>
              <a:rPr sz="1200" spc="-35" dirty="0"/>
              <a:t> </a:t>
            </a:r>
            <a:r>
              <a:rPr sz="1200" dirty="0"/>
              <a:t>around</a:t>
            </a:r>
            <a:r>
              <a:rPr sz="1200" spc="-10" dirty="0"/>
              <a:t> </a:t>
            </a:r>
            <a:r>
              <a:rPr sz="1200" spc="-50" dirty="0"/>
              <a:t>a </a:t>
            </a:r>
            <a:r>
              <a:rPr sz="1200" dirty="0"/>
              <a:t>certain</a:t>
            </a:r>
            <a:r>
              <a:rPr sz="1200" spc="-25" dirty="0"/>
              <a:t> </a:t>
            </a:r>
            <a:r>
              <a:rPr sz="1200" spc="-10" dirty="0"/>
              <a:t>range.</a:t>
            </a:r>
            <a:endParaRPr sz="1200" dirty="0"/>
          </a:p>
          <a:p>
            <a:pPr marL="12700" marR="316230">
              <a:lnSpc>
                <a:spcPct val="100000"/>
              </a:lnSpc>
            </a:pPr>
            <a:r>
              <a:rPr sz="1200" dirty="0"/>
              <a:t>There</a:t>
            </a:r>
            <a:r>
              <a:rPr sz="1200" spc="-15" dirty="0"/>
              <a:t> </a:t>
            </a:r>
            <a:r>
              <a:rPr sz="1200" dirty="0"/>
              <a:t>are</a:t>
            </a:r>
            <a:r>
              <a:rPr sz="1200" spc="-25" dirty="0"/>
              <a:t> </a:t>
            </a:r>
            <a:r>
              <a:rPr sz="1200" dirty="0"/>
              <a:t>some</a:t>
            </a:r>
            <a:r>
              <a:rPr sz="1200" spc="-10" dirty="0"/>
              <a:t> </a:t>
            </a:r>
            <a:r>
              <a:rPr sz="1200" dirty="0"/>
              <a:t>outliers</a:t>
            </a:r>
            <a:r>
              <a:rPr sz="1200" spc="-15" dirty="0"/>
              <a:t> </a:t>
            </a:r>
            <a:r>
              <a:rPr sz="1200" dirty="0"/>
              <a:t>at</a:t>
            </a:r>
            <a:r>
              <a:rPr sz="1200" spc="-5" dirty="0"/>
              <a:t> </a:t>
            </a:r>
            <a:r>
              <a:rPr sz="1200" dirty="0"/>
              <a:t>the</a:t>
            </a:r>
            <a:r>
              <a:rPr sz="1200" spc="-5" dirty="0"/>
              <a:t> </a:t>
            </a:r>
            <a:r>
              <a:rPr sz="1200" dirty="0"/>
              <a:t>lower</a:t>
            </a:r>
            <a:r>
              <a:rPr sz="1200" spc="-30" dirty="0"/>
              <a:t> </a:t>
            </a:r>
            <a:r>
              <a:rPr sz="1200" dirty="0"/>
              <a:t>end,</a:t>
            </a:r>
            <a:r>
              <a:rPr sz="1200" spc="-10" dirty="0"/>
              <a:t> </a:t>
            </a:r>
            <a:r>
              <a:rPr sz="1200" dirty="0"/>
              <a:t>suggesting</a:t>
            </a:r>
            <a:r>
              <a:rPr sz="1200" spc="-10" dirty="0"/>
              <a:t> </a:t>
            </a:r>
            <a:r>
              <a:rPr sz="1200" dirty="0"/>
              <a:t>a few</a:t>
            </a:r>
            <a:r>
              <a:rPr sz="1200" spc="-5" dirty="0"/>
              <a:t> </a:t>
            </a:r>
            <a:r>
              <a:rPr sz="1200" dirty="0"/>
              <a:t>mobile </a:t>
            </a:r>
            <a:r>
              <a:rPr sz="1200" spc="-10" dirty="0"/>
              <a:t>phones </a:t>
            </a:r>
            <a:r>
              <a:rPr sz="1200" dirty="0"/>
              <a:t>with</a:t>
            </a:r>
            <a:r>
              <a:rPr sz="1200" spc="-20" dirty="0"/>
              <a:t> </a:t>
            </a:r>
            <a:r>
              <a:rPr sz="1200" dirty="0"/>
              <a:t>significantly</a:t>
            </a:r>
            <a:r>
              <a:rPr sz="1200" spc="-5" dirty="0"/>
              <a:t> </a:t>
            </a:r>
            <a:r>
              <a:rPr sz="1200" dirty="0"/>
              <a:t>lower</a:t>
            </a:r>
            <a:r>
              <a:rPr sz="1200" spc="-45" dirty="0"/>
              <a:t> </a:t>
            </a:r>
            <a:r>
              <a:rPr sz="1200" dirty="0"/>
              <a:t>battery</a:t>
            </a:r>
            <a:r>
              <a:rPr sz="1200" spc="-10" dirty="0"/>
              <a:t> efficiency.</a:t>
            </a:r>
            <a:endParaRPr sz="1200" dirty="0"/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/>
          </a:p>
          <a:p>
            <a:pPr marL="208279" indent="-195580">
              <a:lnSpc>
                <a:spcPct val="100000"/>
              </a:lnSpc>
              <a:buAutoNum type="arabicPeriod" startAt="2"/>
              <a:tabLst>
                <a:tab pos="208279" algn="l"/>
              </a:tabLst>
            </a:pPr>
            <a:r>
              <a:rPr sz="1400" dirty="0"/>
              <a:t>RAM</a:t>
            </a:r>
            <a:r>
              <a:rPr sz="1400" spc="40" dirty="0"/>
              <a:t> </a:t>
            </a:r>
            <a:r>
              <a:rPr sz="1400" spc="-10" dirty="0"/>
              <a:t>Distribution</a:t>
            </a:r>
            <a:r>
              <a:rPr sz="1400" spc="-40" dirty="0"/>
              <a:t> </a:t>
            </a:r>
            <a:r>
              <a:rPr sz="1400" spc="-10" dirty="0"/>
              <a:t>(Yellow)</a:t>
            </a:r>
            <a:endParaRPr sz="1400" dirty="0"/>
          </a:p>
          <a:p>
            <a:pPr marL="12700" marR="55244">
              <a:lnSpc>
                <a:spcPct val="100000"/>
              </a:lnSpc>
              <a:spcBef>
                <a:spcPts val="10"/>
              </a:spcBef>
            </a:pPr>
            <a:r>
              <a:rPr sz="1200" dirty="0"/>
              <a:t>The</a:t>
            </a:r>
            <a:r>
              <a:rPr sz="1200" spc="-15" dirty="0"/>
              <a:t> </a:t>
            </a:r>
            <a:r>
              <a:rPr sz="1200" dirty="0"/>
              <a:t>plot</a:t>
            </a:r>
            <a:r>
              <a:rPr sz="1200" spc="-5" dirty="0"/>
              <a:t> </a:t>
            </a:r>
            <a:r>
              <a:rPr sz="1200" dirty="0"/>
              <a:t>is</a:t>
            </a:r>
            <a:r>
              <a:rPr sz="1200" spc="-20" dirty="0"/>
              <a:t> </a:t>
            </a:r>
            <a:r>
              <a:rPr sz="1200" spc="-10" dirty="0"/>
              <a:t>multi-</a:t>
            </a:r>
            <a:r>
              <a:rPr sz="1200" dirty="0"/>
              <a:t>modal,</a:t>
            </a:r>
            <a:r>
              <a:rPr sz="1200" spc="-10" dirty="0"/>
              <a:t> </a:t>
            </a:r>
            <a:r>
              <a:rPr sz="1200" dirty="0"/>
              <a:t>meaning</a:t>
            </a:r>
            <a:r>
              <a:rPr sz="1200" spc="-15" dirty="0"/>
              <a:t> </a:t>
            </a:r>
            <a:r>
              <a:rPr sz="1200" dirty="0"/>
              <a:t>there</a:t>
            </a:r>
            <a:r>
              <a:rPr sz="1200" spc="-25" dirty="0"/>
              <a:t> </a:t>
            </a:r>
            <a:r>
              <a:rPr sz="1200" dirty="0"/>
              <a:t>are</a:t>
            </a:r>
            <a:r>
              <a:rPr sz="1200" spc="-40" dirty="0"/>
              <a:t> </a:t>
            </a:r>
            <a:r>
              <a:rPr sz="1200" dirty="0"/>
              <a:t>distinct</a:t>
            </a:r>
            <a:r>
              <a:rPr sz="1200" spc="-20" dirty="0"/>
              <a:t> </a:t>
            </a:r>
            <a:r>
              <a:rPr sz="1200" dirty="0"/>
              <a:t>groups</a:t>
            </a:r>
            <a:r>
              <a:rPr sz="1200" spc="-5" dirty="0"/>
              <a:t> </a:t>
            </a:r>
            <a:r>
              <a:rPr sz="1200" dirty="0"/>
              <a:t>of</a:t>
            </a:r>
            <a:r>
              <a:rPr sz="1200" spc="-15" dirty="0"/>
              <a:t> </a:t>
            </a:r>
            <a:r>
              <a:rPr sz="1200" dirty="0"/>
              <a:t>RAM</a:t>
            </a:r>
            <a:r>
              <a:rPr sz="1200" spc="10" dirty="0"/>
              <a:t> </a:t>
            </a:r>
            <a:r>
              <a:rPr sz="1200" spc="-10" dirty="0"/>
              <a:t>capacities. </a:t>
            </a:r>
            <a:r>
              <a:rPr sz="1200" dirty="0"/>
              <a:t>The</a:t>
            </a:r>
            <a:r>
              <a:rPr sz="1200" spc="-15" dirty="0"/>
              <a:t> </a:t>
            </a:r>
            <a:r>
              <a:rPr sz="1200" dirty="0"/>
              <a:t>wider</a:t>
            </a:r>
            <a:r>
              <a:rPr sz="1200" spc="-40" dirty="0"/>
              <a:t> </a:t>
            </a:r>
            <a:r>
              <a:rPr sz="1200" dirty="0"/>
              <a:t>sections</a:t>
            </a:r>
            <a:r>
              <a:rPr sz="1200" spc="-30" dirty="0"/>
              <a:t> </a:t>
            </a:r>
            <a:r>
              <a:rPr sz="1200" dirty="0"/>
              <a:t>indicate</a:t>
            </a:r>
            <a:r>
              <a:rPr sz="1200" spc="-25" dirty="0"/>
              <a:t> </a:t>
            </a:r>
            <a:r>
              <a:rPr sz="1200" dirty="0"/>
              <a:t>more</a:t>
            </a:r>
            <a:r>
              <a:rPr sz="1200" spc="-25" dirty="0"/>
              <a:t> </a:t>
            </a:r>
            <a:r>
              <a:rPr sz="1200" dirty="0"/>
              <a:t>common</a:t>
            </a:r>
            <a:r>
              <a:rPr sz="1200" spc="-15" dirty="0"/>
              <a:t> </a:t>
            </a:r>
            <a:r>
              <a:rPr sz="1200" dirty="0"/>
              <a:t>RAM</a:t>
            </a:r>
            <a:r>
              <a:rPr sz="1200" spc="20" dirty="0"/>
              <a:t> </a:t>
            </a:r>
            <a:r>
              <a:rPr sz="1200" dirty="0"/>
              <a:t>values</a:t>
            </a:r>
            <a:r>
              <a:rPr sz="1200" spc="-15" dirty="0"/>
              <a:t> </a:t>
            </a:r>
            <a:r>
              <a:rPr sz="1200" dirty="0"/>
              <a:t>(e.g.,</a:t>
            </a:r>
            <a:r>
              <a:rPr sz="1200" spc="-65" dirty="0"/>
              <a:t> </a:t>
            </a:r>
            <a:r>
              <a:rPr sz="1200" dirty="0"/>
              <a:t>4GB,</a:t>
            </a:r>
            <a:r>
              <a:rPr sz="1200" spc="-10" dirty="0"/>
              <a:t> </a:t>
            </a:r>
            <a:r>
              <a:rPr sz="1200" dirty="0"/>
              <a:t>6GB,</a:t>
            </a:r>
            <a:r>
              <a:rPr sz="1200" spc="-25" dirty="0"/>
              <a:t> </a:t>
            </a:r>
            <a:r>
              <a:rPr sz="1200" spc="-10" dirty="0"/>
              <a:t>8GB). </a:t>
            </a:r>
            <a:r>
              <a:rPr sz="1200" dirty="0"/>
              <a:t>The</a:t>
            </a:r>
            <a:r>
              <a:rPr sz="1200" spc="-5" dirty="0"/>
              <a:t> </a:t>
            </a:r>
            <a:r>
              <a:rPr sz="1200" dirty="0"/>
              <a:t>lower</a:t>
            </a:r>
            <a:r>
              <a:rPr sz="1200" spc="-35" dirty="0"/>
              <a:t> </a:t>
            </a:r>
            <a:r>
              <a:rPr sz="1200" dirty="0"/>
              <a:t>part</a:t>
            </a:r>
            <a:r>
              <a:rPr sz="1200" spc="-25" dirty="0"/>
              <a:t> </a:t>
            </a:r>
            <a:r>
              <a:rPr sz="1200" dirty="0"/>
              <a:t>of the</a:t>
            </a:r>
            <a:r>
              <a:rPr sz="1200" spc="5" dirty="0"/>
              <a:t> </a:t>
            </a:r>
            <a:r>
              <a:rPr sz="1200" dirty="0"/>
              <a:t>violin</a:t>
            </a:r>
            <a:r>
              <a:rPr sz="1200" spc="15" dirty="0"/>
              <a:t> </a:t>
            </a:r>
            <a:r>
              <a:rPr sz="1200" dirty="0"/>
              <a:t>is</a:t>
            </a:r>
            <a:r>
              <a:rPr sz="1200" spc="-5" dirty="0"/>
              <a:t> </a:t>
            </a:r>
            <a:r>
              <a:rPr sz="1200" dirty="0"/>
              <a:t>narrow,</a:t>
            </a:r>
            <a:r>
              <a:rPr sz="1200" spc="-30" dirty="0"/>
              <a:t> </a:t>
            </a:r>
            <a:r>
              <a:rPr sz="1200" dirty="0"/>
              <a:t>meaning</a:t>
            </a:r>
            <a:r>
              <a:rPr sz="1200" spc="-20" dirty="0"/>
              <a:t> </a:t>
            </a:r>
            <a:r>
              <a:rPr sz="1200" dirty="0"/>
              <a:t>fewer</a:t>
            </a:r>
            <a:r>
              <a:rPr sz="1200" spc="-40" dirty="0"/>
              <a:t> </a:t>
            </a:r>
            <a:r>
              <a:rPr sz="1200" spc="-20" dirty="0"/>
              <a:t>low-</a:t>
            </a:r>
            <a:r>
              <a:rPr sz="1200" dirty="0"/>
              <a:t>RAM</a:t>
            </a:r>
            <a:r>
              <a:rPr sz="1200" spc="10" dirty="0"/>
              <a:t> </a:t>
            </a:r>
            <a:r>
              <a:rPr sz="1200" dirty="0"/>
              <a:t>devices</a:t>
            </a:r>
            <a:r>
              <a:rPr sz="1200" spc="-20" dirty="0"/>
              <a:t> </a:t>
            </a:r>
            <a:r>
              <a:rPr sz="1200" dirty="0"/>
              <a:t>in</a:t>
            </a:r>
            <a:r>
              <a:rPr sz="1200" spc="-10" dirty="0"/>
              <a:t> </a:t>
            </a:r>
            <a:r>
              <a:rPr sz="1200" spc="-25" dirty="0"/>
              <a:t>the </a:t>
            </a:r>
            <a:r>
              <a:rPr sz="1200" spc="-10" dirty="0"/>
              <a:t>dataset.</a:t>
            </a:r>
            <a:endParaRPr sz="1200" dirty="0"/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200" dirty="0"/>
          </a:p>
          <a:p>
            <a:pPr marL="208279" indent="-195580">
              <a:lnSpc>
                <a:spcPct val="100000"/>
              </a:lnSpc>
              <a:buAutoNum type="arabicPeriod" startAt="3"/>
              <a:tabLst>
                <a:tab pos="208279" algn="l"/>
              </a:tabLst>
            </a:pPr>
            <a:r>
              <a:rPr sz="1400" dirty="0"/>
              <a:t>Memory</a:t>
            </a:r>
            <a:r>
              <a:rPr sz="1400" spc="-70" dirty="0"/>
              <a:t> </a:t>
            </a:r>
            <a:r>
              <a:rPr sz="1400" dirty="0"/>
              <a:t>Distribution</a:t>
            </a:r>
            <a:r>
              <a:rPr sz="1400" spc="-70" dirty="0"/>
              <a:t> </a:t>
            </a:r>
            <a:r>
              <a:rPr sz="1400" spc="-10" dirty="0"/>
              <a:t>(Green)</a:t>
            </a:r>
            <a:endParaRPr sz="1400" dirty="0"/>
          </a:p>
          <a:p>
            <a:pPr marL="12700" marR="226060">
              <a:lnSpc>
                <a:spcPct val="100000"/>
              </a:lnSpc>
              <a:spcBef>
                <a:spcPts val="10"/>
              </a:spcBef>
            </a:pPr>
            <a:r>
              <a:rPr sz="1200" dirty="0"/>
              <a:t>The</a:t>
            </a:r>
            <a:r>
              <a:rPr sz="1200" spc="-15" dirty="0"/>
              <a:t> </a:t>
            </a:r>
            <a:r>
              <a:rPr sz="1200" dirty="0"/>
              <a:t>plot</a:t>
            </a:r>
            <a:r>
              <a:rPr sz="1200" spc="5" dirty="0"/>
              <a:t> </a:t>
            </a:r>
            <a:r>
              <a:rPr sz="1200" dirty="0"/>
              <a:t>has</a:t>
            </a:r>
            <a:r>
              <a:rPr sz="1200" spc="-20" dirty="0"/>
              <a:t> </a:t>
            </a:r>
            <a:r>
              <a:rPr sz="1200" dirty="0"/>
              <a:t>two</a:t>
            </a:r>
            <a:r>
              <a:rPr sz="1200" spc="-25" dirty="0"/>
              <a:t> </a:t>
            </a:r>
            <a:r>
              <a:rPr sz="1200" dirty="0"/>
              <a:t>distinct</a:t>
            </a:r>
            <a:r>
              <a:rPr sz="1200" spc="-15" dirty="0"/>
              <a:t> </a:t>
            </a:r>
            <a:r>
              <a:rPr sz="1200" dirty="0"/>
              <a:t>peaks,</a:t>
            </a:r>
            <a:r>
              <a:rPr sz="1200" spc="-30" dirty="0"/>
              <a:t> </a:t>
            </a:r>
            <a:r>
              <a:rPr sz="1200" dirty="0"/>
              <a:t>indicating</a:t>
            </a:r>
            <a:r>
              <a:rPr sz="1200" spc="-10" dirty="0"/>
              <a:t> </a:t>
            </a:r>
            <a:r>
              <a:rPr sz="1200" dirty="0"/>
              <a:t>that</a:t>
            </a:r>
            <a:r>
              <a:rPr sz="1200" spc="-15" dirty="0"/>
              <a:t> </a:t>
            </a:r>
            <a:r>
              <a:rPr sz="1200" dirty="0"/>
              <a:t>mobile</a:t>
            </a:r>
            <a:r>
              <a:rPr sz="1200" spc="-10" dirty="0"/>
              <a:t> </a:t>
            </a:r>
            <a:r>
              <a:rPr sz="1200" dirty="0"/>
              <a:t>phones tend</a:t>
            </a:r>
            <a:r>
              <a:rPr sz="1200" spc="-15" dirty="0"/>
              <a:t> </a:t>
            </a:r>
            <a:r>
              <a:rPr sz="1200" dirty="0"/>
              <a:t>to</a:t>
            </a:r>
            <a:r>
              <a:rPr sz="1200" spc="-5" dirty="0"/>
              <a:t> </a:t>
            </a:r>
            <a:r>
              <a:rPr sz="1200" spc="-20" dirty="0"/>
              <a:t>have </a:t>
            </a:r>
            <a:r>
              <a:rPr sz="1200" dirty="0"/>
              <a:t>two</a:t>
            </a:r>
            <a:r>
              <a:rPr sz="1200" spc="-5" dirty="0"/>
              <a:t> </a:t>
            </a:r>
            <a:r>
              <a:rPr sz="1200" dirty="0"/>
              <a:t>common</a:t>
            </a:r>
            <a:r>
              <a:rPr sz="1200" spc="5" dirty="0"/>
              <a:t> </a:t>
            </a:r>
            <a:r>
              <a:rPr sz="1200" dirty="0"/>
              <a:t>memory</a:t>
            </a:r>
            <a:r>
              <a:rPr sz="1200" spc="-25" dirty="0"/>
              <a:t> </a:t>
            </a:r>
            <a:r>
              <a:rPr sz="1200" dirty="0"/>
              <a:t>capacity</a:t>
            </a:r>
            <a:r>
              <a:rPr sz="1200" spc="-15" dirty="0"/>
              <a:t> </a:t>
            </a:r>
            <a:r>
              <a:rPr sz="1200" dirty="0"/>
              <a:t>ranges</a:t>
            </a:r>
            <a:r>
              <a:rPr sz="1200" spc="-10" dirty="0"/>
              <a:t> </a:t>
            </a:r>
            <a:r>
              <a:rPr sz="1200" dirty="0"/>
              <a:t>(possibly </a:t>
            </a:r>
            <a:r>
              <a:rPr sz="1200" spc="-10" dirty="0"/>
              <a:t>lower-</a:t>
            </a:r>
            <a:r>
              <a:rPr sz="1200" dirty="0"/>
              <a:t>end</a:t>
            </a:r>
            <a:r>
              <a:rPr sz="1200" spc="-10" dirty="0"/>
              <a:t> </a:t>
            </a:r>
            <a:r>
              <a:rPr sz="1200" dirty="0"/>
              <a:t>and</a:t>
            </a:r>
            <a:r>
              <a:rPr sz="1200" spc="10" dirty="0"/>
              <a:t> </a:t>
            </a:r>
            <a:r>
              <a:rPr sz="1200" spc="-10" dirty="0"/>
              <a:t>higher-</a:t>
            </a:r>
            <a:r>
              <a:rPr sz="1200" spc="-25" dirty="0"/>
              <a:t>end </a:t>
            </a:r>
            <a:r>
              <a:rPr sz="1200" spc="-10" dirty="0"/>
              <a:t>models).</a:t>
            </a:r>
            <a:endParaRPr sz="1200" dirty="0"/>
          </a:p>
          <a:p>
            <a:pPr marL="12700" marR="5080">
              <a:lnSpc>
                <a:spcPct val="100000"/>
              </a:lnSpc>
            </a:pPr>
            <a:r>
              <a:rPr sz="1200" dirty="0"/>
              <a:t>This</a:t>
            </a:r>
            <a:r>
              <a:rPr sz="1200" spc="-10" dirty="0"/>
              <a:t> </a:t>
            </a:r>
            <a:r>
              <a:rPr sz="1200" dirty="0"/>
              <a:t>suggests</a:t>
            </a:r>
            <a:r>
              <a:rPr sz="1200" spc="-20" dirty="0"/>
              <a:t> </a:t>
            </a:r>
            <a:r>
              <a:rPr sz="1200" dirty="0"/>
              <a:t>that</a:t>
            </a:r>
            <a:r>
              <a:rPr sz="1200" spc="-10" dirty="0"/>
              <a:t> </a:t>
            </a:r>
            <a:r>
              <a:rPr sz="1200" dirty="0"/>
              <a:t>most</a:t>
            </a:r>
            <a:r>
              <a:rPr sz="1200" spc="-10" dirty="0"/>
              <a:t> </a:t>
            </a:r>
            <a:r>
              <a:rPr sz="1200" dirty="0"/>
              <a:t>phones</a:t>
            </a:r>
            <a:r>
              <a:rPr sz="1200" spc="5" dirty="0"/>
              <a:t> </a:t>
            </a:r>
            <a:r>
              <a:rPr sz="1200" dirty="0"/>
              <a:t>either</a:t>
            </a:r>
            <a:r>
              <a:rPr sz="1200" spc="-20" dirty="0"/>
              <a:t> </a:t>
            </a:r>
            <a:r>
              <a:rPr sz="1200" dirty="0"/>
              <a:t>have</a:t>
            </a:r>
            <a:r>
              <a:rPr sz="1200" spc="-10" dirty="0"/>
              <a:t> </a:t>
            </a:r>
            <a:r>
              <a:rPr sz="1200" dirty="0"/>
              <a:t>low</a:t>
            </a:r>
            <a:r>
              <a:rPr sz="1200" spc="5" dirty="0"/>
              <a:t> </a:t>
            </a:r>
            <a:r>
              <a:rPr sz="1200" dirty="0"/>
              <a:t>or</a:t>
            </a:r>
            <a:r>
              <a:rPr sz="1200" spc="-10" dirty="0"/>
              <a:t> </a:t>
            </a:r>
            <a:r>
              <a:rPr sz="1200" dirty="0"/>
              <a:t>high </a:t>
            </a:r>
            <a:r>
              <a:rPr sz="1200" spc="-10" dirty="0"/>
              <a:t>memory,</a:t>
            </a:r>
            <a:r>
              <a:rPr sz="1200" spc="5" dirty="0"/>
              <a:t> </a:t>
            </a:r>
            <a:r>
              <a:rPr sz="1200" dirty="0"/>
              <a:t>with</a:t>
            </a:r>
            <a:r>
              <a:rPr sz="1200" spc="-20" dirty="0"/>
              <a:t> </a:t>
            </a:r>
            <a:r>
              <a:rPr sz="1200" dirty="0"/>
              <a:t>fewer</a:t>
            </a:r>
            <a:r>
              <a:rPr sz="1200" spc="-55" dirty="0"/>
              <a:t> </a:t>
            </a:r>
            <a:r>
              <a:rPr sz="1200" spc="-25" dirty="0"/>
              <a:t>in </a:t>
            </a:r>
            <a:r>
              <a:rPr sz="1200" dirty="0"/>
              <a:t>the</a:t>
            </a:r>
            <a:r>
              <a:rPr sz="1200" spc="-10" dirty="0"/>
              <a:t> </a:t>
            </a:r>
            <a:r>
              <a:rPr sz="1200" dirty="0"/>
              <a:t>middle</a:t>
            </a:r>
            <a:r>
              <a:rPr sz="1200" spc="-5" dirty="0"/>
              <a:t> </a:t>
            </a:r>
            <a:r>
              <a:rPr sz="1200" spc="-10" dirty="0"/>
              <a:t>range.</a:t>
            </a:r>
            <a:endParaRPr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25F40-48D6-F244-B27F-6CC174FE8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951988"/>
            <a:ext cx="4495799" cy="420243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5690" rIns="0" bIns="0" rtlCol="0">
            <a:spAutoFit/>
          </a:bodyPr>
          <a:lstStyle/>
          <a:p>
            <a:pPr marL="2702560">
              <a:lnSpc>
                <a:spcPct val="100000"/>
              </a:lnSpc>
              <a:spcBef>
                <a:spcPts val="100"/>
              </a:spcBef>
            </a:pPr>
            <a:r>
              <a:rPr sz="4800" b="0" spc="-25" dirty="0">
                <a:latin typeface="Times New Roman"/>
                <a:cs typeface="Times New Roman"/>
              </a:rPr>
              <a:t>Mobile</a:t>
            </a:r>
            <a:r>
              <a:rPr sz="4800" b="0" spc="-210" dirty="0">
                <a:latin typeface="Times New Roman"/>
                <a:cs typeface="Times New Roman"/>
              </a:rPr>
              <a:t> </a:t>
            </a:r>
            <a:r>
              <a:rPr sz="4800" b="0" spc="-40" dirty="0">
                <a:latin typeface="Times New Roman"/>
                <a:cs typeface="Times New Roman"/>
              </a:rPr>
              <a:t>Price</a:t>
            </a:r>
            <a:r>
              <a:rPr sz="4800" b="0" spc="-260" dirty="0">
                <a:latin typeface="Times New Roman"/>
                <a:cs typeface="Times New Roman"/>
              </a:rPr>
              <a:t> </a:t>
            </a:r>
            <a:r>
              <a:rPr sz="4800" b="0" dirty="0">
                <a:latin typeface="Times New Roman"/>
                <a:cs typeface="Times New Roman"/>
              </a:rPr>
              <a:t>Vs</a:t>
            </a:r>
            <a:r>
              <a:rPr sz="4800" b="0" spc="-200" dirty="0">
                <a:latin typeface="Times New Roman"/>
                <a:cs typeface="Times New Roman"/>
              </a:rPr>
              <a:t> </a:t>
            </a:r>
            <a:r>
              <a:rPr sz="4800" b="0" spc="-25" dirty="0">
                <a:latin typeface="Times New Roman"/>
                <a:cs typeface="Times New Roman"/>
              </a:rPr>
              <a:t>Features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08826" y="1896236"/>
            <a:ext cx="4455160" cy="4171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Limited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points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600" spc="-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Lens.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99085" marR="531495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clear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pattern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pricing</a:t>
            </a:r>
            <a:r>
              <a:rPr sz="16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1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AI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Lens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presence.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99085" marR="169545" indent="-2870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feature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may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significantly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impact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mobile pricing.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FFFFFF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Higher</a:t>
            </a:r>
            <a:r>
              <a:rPr sz="16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variance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in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price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for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different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processors.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"/>
              </a:spcBef>
              <a:buClr>
                <a:srgbClr val="FFFFFF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Some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specific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processors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associated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high-</a:t>
            </a:r>
            <a:endParaRPr sz="16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end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models.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Premium phones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tend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use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flagship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processors.</a:t>
            </a:r>
            <a:endParaRPr sz="1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FFFFFF"/>
              </a:buClr>
              <a:buFont typeface="Arial"/>
              <a:buChar char="•"/>
            </a:pPr>
            <a:endParaRPr sz="1600">
              <a:latin typeface="Times New Roman"/>
              <a:cs typeface="Times New Roman"/>
            </a:endParaRPr>
          </a:p>
          <a:p>
            <a:pPr marL="299085" marR="40640" indent="-287020">
              <a:lnSpc>
                <a:spcPct val="100000"/>
              </a:lnSpc>
              <a:buFont typeface="Arial"/>
              <a:buChar char="•"/>
              <a:tabLst>
                <a:tab pos="299085" algn="l"/>
              </a:tabLst>
            </a:pP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Taller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phones</a:t>
            </a:r>
            <a:r>
              <a:rPr sz="16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might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be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premium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models,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a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decisive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factor.</a:t>
            </a:r>
            <a:endParaRPr sz="160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6DEC1-C812-4E24-F2F3-03604B009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896236"/>
            <a:ext cx="6248400" cy="42956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61110">
              <a:lnSpc>
                <a:spcPct val="100000"/>
              </a:lnSpc>
              <a:spcBef>
                <a:spcPts val="100"/>
              </a:spcBef>
            </a:pPr>
            <a:r>
              <a:rPr sz="4800" b="0" spc="-35" dirty="0">
                <a:latin typeface="Times New Roman"/>
                <a:cs typeface="Times New Roman"/>
              </a:rPr>
              <a:t>Feature</a:t>
            </a:r>
            <a:r>
              <a:rPr sz="4800" b="0" spc="-240" dirty="0">
                <a:latin typeface="Times New Roman"/>
                <a:cs typeface="Times New Roman"/>
              </a:rPr>
              <a:t> </a:t>
            </a:r>
            <a:r>
              <a:rPr sz="4800" b="0" spc="-45" dirty="0">
                <a:latin typeface="Times New Roman"/>
                <a:cs typeface="Times New Roman"/>
              </a:rPr>
              <a:t>Engineering</a:t>
            </a:r>
            <a:r>
              <a:rPr sz="4800" b="0" spc="-235" dirty="0">
                <a:latin typeface="Times New Roman"/>
                <a:cs typeface="Times New Roman"/>
              </a:rPr>
              <a:t> </a:t>
            </a:r>
            <a:r>
              <a:rPr sz="4800" b="0" dirty="0">
                <a:latin typeface="Times New Roman"/>
                <a:cs typeface="Times New Roman"/>
              </a:rPr>
              <a:t>(New</a:t>
            </a:r>
            <a:r>
              <a:rPr sz="4800" b="0" spc="-235" dirty="0">
                <a:latin typeface="Times New Roman"/>
                <a:cs typeface="Times New Roman"/>
              </a:rPr>
              <a:t> </a:t>
            </a:r>
            <a:r>
              <a:rPr sz="4800" b="0" spc="-20" dirty="0">
                <a:latin typeface="Times New Roman"/>
                <a:cs typeface="Times New Roman"/>
              </a:rPr>
              <a:t>Columns)</a:t>
            </a:r>
            <a:endParaRPr sz="480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56BFC-67BA-3DD1-2955-199994905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782" y="1371600"/>
            <a:ext cx="10650436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1753" rIns="0" bIns="0" rtlCol="0">
            <a:spAutoFit/>
          </a:bodyPr>
          <a:lstStyle/>
          <a:p>
            <a:pPr marL="3620770">
              <a:lnSpc>
                <a:spcPct val="100000"/>
              </a:lnSpc>
              <a:spcBef>
                <a:spcPts val="95"/>
              </a:spcBef>
            </a:pPr>
            <a:r>
              <a:rPr sz="4300" spc="-40" dirty="0"/>
              <a:t>Model</a:t>
            </a:r>
            <a:r>
              <a:rPr sz="4300" spc="-195" dirty="0"/>
              <a:t> </a:t>
            </a:r>
            <a:r>
              <a:rPr sz="4300" spc="-35" dirty="0"/>
              <a:t>Building</a:t>
            </a:r>
            <a:endParaRPr sz="43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2ED5F6-5DF0-467C-1992-D4FBF1B73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12"/>
            <a:ext cx="3048000" cy="4305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99FBD9-7097-CA74-BA7E-22FDF351B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1905012"/>
            <a:ext cx="3048000" cy="43056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EE3973-7F2B-6C38-DAD6-24E091764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399" y="1905012"/>
            <a:ext cx="2057401" cy="2057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CB2888-EC08-C224-2A39-7D1A0C247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1" y="4094710"/>
            <a:ext cx="2133600" cy="211595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DE1E17-5913-B0B1-A30D-C0050E684C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8534" y="1905013"/>
            <a:ext cx="2743689" cy="43056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2858" rIns="0" bIns="0" rtlCol="0">
            <a:spAutoFit/>
          </a:bodyPr>
          <a:lstStyle/>
          <a:p>
            <a:pPr marL="3920490">
              <a:lnSpc>
                <a:spcPct val="100000"/>
              </a:lnSpc>
              <a:spcBef>
                <a:spcPts val="95"/>
              </a:spcBef>
            </a:pPr>
            <a:r>
              <a:rPr sz="4300" spc="-30" dirty="0"/>
              <a:t>Model</a:t>
            </a:r>
            <a:r>
              <a:rPr sz="4300" spc="-235" dirty="0"/>
              <a:t> </a:t>
            </a:r>
            <a:r>
              <a:rPr sz="4300" spc="-35" dirty="0"/>
              <a:t>Building</a:t>
            </a:r>
            <a:endParaRPr sz="43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1DE0F4-D463-2C35-CD5F-F525D7F8B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86893"/>
            <a:ext cx="4114800" cy="44615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08B07C-CC9E-24FC-EB23-919A08488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0" y="1771026"/>
            <a:ext cx="3886200" cy="4477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056F34-0CD0-818E-CD6E-9E474A8402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4239" y="1828799"/>
            <a:ext cx="4011561" cy="441960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3460" rIns="0" bIns="0" rtlCol="0">
            <a:spAutoFit/>
          </a:bodyPr>
          <a:lstStyle/>
          <a:p>
            <a:pPr marL="2638425">
              <a:lnSpc>
                <a:spcPct val="100000"/>
              </a:lnSpc>
              <a:spcBef>
                <a:spcPts val="95"/>
              </a:spcBef>
            </a:pPr>
            <a:r>
              <a:rPr sz="4300" spc="-30" dirty="0"/>
              <a:t>Model</a:t>
            </a:r>
            <a:r>
              <a:rPr sz="4300" spc="-235" dirty="0"/>
              <a:t> </a:t>
            </a:r>
            <a:r>
              <a:rPr sz="4300" spc="-40" dirty="0"/>
              <a:t>Comparison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1295527" y="1883791"/>
            <a:ext cx="9159875" cy="405303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Insights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Random</a:t>
            </a:r>
            <a:r>
              <a:rPr sz="20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Forest</a:t>
            </a:r>
            <a:r>
              <a:rPr sz="2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2000" b="1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b="1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Top</a:t>
            </a:r>
            <a:r>
              <a:rPr sz="2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Performer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97500"/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Mean squared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error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lang="en-IN"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414524.61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97500"/>
              <a:buFont typeface="Arial"/>
              <a:buChar char="•"/>
              <a:tabLst>
                <a:tab pos="355600" algn="l"/>
              </a:tabLst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R-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Squared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0.99</a:t>
            </a:r>
            <a:r>
              <a:rPr lang="en-IN"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20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SzPct val="97500"/>
              <a:buFont typeface="Arial"/>
              <a:buChar char="•"/>
              <a:tabLst>
                <a:tab pos="35560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Mean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absolute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error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0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n-IN"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289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lang="en-IN"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7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0"/>
              </a:spcBef>
              <a:buClr>
                <a:srgbClr val="FFFFFF"/>
              </a:buClr>
              <a:buFont typeface="Arial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Insight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2000" dirty="0">
              <a:latin typeface="Times New Roman"/>
              <a:cs typeface="Times New Roman"/>
            </a:endParaRPr>
          </a:p>
          <a:p>
            <a:pPr marL="100330" indent="-100330">
              <a:lnSpc>
                <a:spcPct val="100000"/>
              </a:lnSpc>
              <a:buSzPct val="97500"/>
              <a:buFont typeface="Arial"/>
              <a:buChar char="•"/>
              <a:tabLst>
                <a:tab pos="10033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Random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Forest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stands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out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as the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best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based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MAE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RMSE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MSE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It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minimizes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errors</a:t>
            </a:r>
            <a:r>
              <a:rPr sz="20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effectively,</a:t>
            </a:r>
            <a:r>
              <a:rPr sz="2000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showing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good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generalization</a:t>
            </a:r>
            <a:r>
              <a:rPr sz="20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stability.</a:t>
            </a:r>
            <a:endParaRPr sz="2000" dirty="0">
              <a:latin typeface="Times New Roman"/>
              <a:cs typeface="Times New Roman"/>
            </a:endParaRPr>
          </a:p>
          <a:p>
            <a:pPr marL="12700" marR="5080" indent="-12700">
              <a:lnSpc>
                <a:spcPct val="100000"/>
              </a:lnSpc>
              <a:buSzPct val="97500"/>
              <a:buFont typeface="Arial"/>
              <a:buChar char="•"/>
              <a:tabLst>
                <a:tab pos="100330" algn="l"/>
              </a:tabLst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	The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low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MSE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indicates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minimal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prediction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variance,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low</a:t>
            </a:r>
            <a:r>
              <a:rPr sz="2000" spc="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MAE</a:t>
            </a:r>
            <a:r>
              <a:rPr sz="20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suggests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makes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predictions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close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actual</a:t>
            </a:r>
            <a:r>
              <a:rPr sz="20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values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on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average.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2192000" cy="609600"/>
          </a:xfrm>
          <a:custGeom>
            <a:avLst/>
            <a:gdLst/>
            <a:ahLst/>
            <a:cxnLst/>
            <a:rect l="l" t="t" r="r" b="b"/>
            <a:pathLst>
              <a:path w="12192000" h="609600">
                <a:moveTo>
                  <a:pt x="12192000" y="0"/>
                </a:moveTo>
                <a:lnTo>
                  <a:pt x="0" y="0"/>
                </a:lnTo>
                <a:lnTo>
                  <a:pt x="0" y="457200"/>
                </a:lnTo>
                <a:lnTo>
                  <a:pt x="152400" y="457200"/>
                </a:lnTo>
                <a:lnTo>
                  <a:pt x="152400" y="609600"/>
                </a:lnTo>
                <a:lnTo>
                  <a:pt x="12192000" y="609600"/>
                </a:lnTo>
                <a:lnTo>
                  <a:pt x="12192000" y="457200"/>
                </a:lnTo>
                <a:lnTo>
                  <a:pt x="12192000" y="1524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4065" y="265252"/>
            <a:ext cx="11207750" cy="934871"/>
          </a:xfrm>
          <a:prstGeom prst="rect">
            <a:avLst/>
          </a:prstGeom>
        </p:spPr>
        <p:txBody>
          <a:bodyPr vert="horz" wrap="square" lIns="0" tIns="87630" rIns="0" bIns="0" rtlCol="0">
            <a:spAutoFit/>
          </a:bodyPr>
          <a:lstStyle/>
          <a:p>
            <a:pPr marL="12700" marR="5080">
              <a:lnSpc>
                <a:spcPts val="3270"/>
              </a:lnSpc>
              <a:spcBef>
                <a:spcPts val="690"/>
              </a:spcBef>
            </a:pPr>
            <a:r>
              <a:rPr lang="en-IN" spc="-40" dirty="0"/>
              <a:t>Mobile</a:t>
            </a:r>
            <a:r>
              <a:rPr spc="-145" dirty="0"/>
              <a:t> </a:t>
            </a:r>
            <a:r>
              <a:rPr spc="-40" dirty="0"/>
              <a:t>Price</a:t>
            </a:r>
            <a:r>
              <a:rPr spc="-125" dirty="0"/>
              <a:t> </a:t>
            </a:r>
            <a:r>
              <a:rPr spc="-60" dirty="0"/>
              <a:t>Prediction</a:t>
            </a:r>
            <a:r>
              <a:rPr spc="-150" dirty="0"/>
              <a:t> </a:t>
            </a:r>
            <a:r>
              <a:rPr spc="-50" dirty="0"/>
              <a:t>Model</a:t>
            </a:r>
            <a:r>
              <a:rPr spc="-300" dirty="0"/>
              <a:t> </a:t>
            </a:r>
            <a:r>
              <a:rPr spc="-20" dirty="0"/>
              <a:t>And</a:t>
            </a:r>
            <a:r>
              <a:rPr spc="-130" dirty="0"/>
              <a:t> </a:t>
            </a:r>
            <a:r>
              <a:rPr spc="-55" dirty="0"/>
              <a:t>Comparing</a:t>
            </a:r>
            <a:r>
              <a:rPr spc="-320" dirty="0"/>
              <a:t> </a:t>
            </a:r>
            <a:r>
              <a:rPr spc="-40" dirty="0"/>
              <a:t>Actual</a:t>
            </a:r>
            <a:r>
              <a:rPr spc="-135" dirty="0"/>
              <a:t> </a:t>
            </a:r>
            <a:r>
              <a:rPr dirty="0"/>
              <a:t>vs</a:t>
            </a:r>
            <a:r>
              <a:rPr spc="-125" dirty="0"/>
              <a:t> </a:t>
            </a:r>
            <a:r>
              <a:rPr spc="-10" dirty="0"/>
              <a:t>Predicted Price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F88498-75F9-0078-1015-DC03231F49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7208"/>
            <a:ext cx="10210800" cy="373399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8098"/>
            <a:ext cx="12192000" cy="6819900"/>
            <a:chOff x="0" y="38098"/>
            <a:chExt cx="12192000" cy="681990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3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" y="38098"/>
              <a:ext cx="12054840" cy="67818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640" cy="6858000"/>
            <a:chOff x="0" y="0"/>
            <a:chExt cx="4104640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1300" cy="6858000"/>
            </a:xfrm>
            <a:custGeom>
              <a:avLst/>
              <a:gdLst/>
              <a:ahLst/>
              <a:cxnLst/>
              <a:rect l="l" t="t" r="r" b="b"/>
              <a:pathLst>
                <a:path w="4051300" h="6858000">
                  <a:moveTo>
                    <a:pt x="4050791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791" y="6858000"/>
                  </a:lnTo>
                  <a:lnTo>
                    <a:pt x="4050791" y="0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4008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4008" y="6858000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746251" y="2635453"/>
            <a:ext cx="18300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35" dirty="0">
                <a:latin typeface="Times New Roman"/>
                <a:cs typeface="Times New Roman"/>
              </a:rPr>
              <a:t>Agenda</a:t>
            </a:r>
            <a:endParaRPr sz="4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88534" y="1151001"/>
            <a:ext cx="4667250" cy="3903345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00"/>
              </a:spcBef>
              <a:buClr>
                <a:srgbClr val="B5AD52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PROJECT</a:t>
            </a:r>
            <a:r>
              <a:rPr sz="24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OVERVIEW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105"/>
              </a:spcBef>
              <a:buClr>
                <a:srgbClr val="B5AD52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400" b="1" spc="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2400">
              <a:latin typeface="Times New Roman"/>
              <a:cs typeface="Times New Roman"/>
            </a:endParaRPr>
          </a:p>
          <a:p>
            <a:pPr marL="425450" indent="-412750">
              <a:lnSpc>
                <a:spcPct val="100000"/>
              </a:lnSpc>
              <a:spcBef>
                <a:spcPts val="1115"/>
              </a:spcBef>
              <a:buClr>
                <a:srgbClr val="B5AD52"/>
              </a:buClr>
              <a:buFont typeface="Wingdings"/>
              <a:buChar char=""/>
              <a:tabLst>
                <a:tab pos="425450" algn="l"/>
              </a:tabLst>
            </a:pP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VISUALIZATIONS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120"/>
              </a:spcBef>
              <a:buClr>
                <a:srgbClr val="B5AD52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FEATURE</a:t>
            </a:r>
            <a:r>
              <a:rPr sz="2400" b="1" spc="-1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ENGINEERING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105"/>
              </a:spcBef>
              <a:buClr>
                <a:srgbClr val="B5AD52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2400" b="1" spc="-1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BUILDING</a:t>
            </a:r>
            <a:endParaRPr sz="2400">
              <a:latin typeface="Times New Roman"/>
              <a:cs typeface="Times New Roman"/>
            </a:endParaRPr>
          </a:p>
          <a:p>
            <a:pPr marL="431165" indent="-418465">
              <a:lnSpc>
                <a:spcPct val="100000"/>
              </a:lnSpc>
              <a:spcBef>
                <a:spcPts val="1115"/>
              </a:spcBef>
              <a:buClr>
                <a:srgbClr val="B5AD52"/>
              </a:buClr>
              <a:buFont typeface="Wingdings"/>
              <a:buChar char=""/>
              <a:tabLst>
                <a:tab pos="431165" algn="l"/>
              </a:tabLst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MODEL</a:t>
            </a:r>
            <a:r>
              <a:rPr sz="24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COMPARISON</a:t>
            </a:r>
            <a:endParaRPr sz="2400">
              <a:latin typeface="Times New Roman"/>
              <a:cs typeface="Times New Roman"/>
            </a:endParaRPr>
          </a:p>
          <a:p>
            <a:pPr marL="355600" marR="5080" indent="-342900">
              <a:lnSpc>
                <a:spcPts val="2590"/>
              </a:lnSpc>
              <a:spcBef>
                <a:spcPts val="1445"/>
              </a:spcBef>
              <a:buClr>
                <a:srgbClr val="B5AD52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sz="24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FFFFFF"/>
                </a:solidFill>
                <a:latin typeface="Times New Roman"/>
                <a:cs typeface="Times New Roman"/>
              </a:rPr>
              <a:t>PRICE</a:t>
            </a:r>
            <a:r>
              <a:rPr sz="24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PREDICTION MODEL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2773" y="708482"/>
            <a:ext cx="4000500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spc="-60" dirty="0"/>
              <a:t>Project</a:t>
            </a:r>
            <a:r>
              <a:rPr sz="4300" spc="-165" dirty="0"/>
              <a:t> </a:t>
            </a:r>
            <a:r>
              <a:rPr sz="4300" spc="-35" dirty="0"/>
              <a:t>Overview</a:t>
            </a:r>
            <a:endParaRPr sz="4300"/>
          </a:p>
        </p:txBody>
      </p:sp>
      <p:sp>
        <p:nvSpPr>
          <p:cNvPr id="3" name="object 3"/>
          <p:cNvSpPr txBox="1"/>
          <p:nvPr/>
        </p:nvSpPr>
        <p:spPr>
          <a:xfrm>
            <a:off x="1133043" y="1612214"/>
            <a:ext cx="10039350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This</a:t>
            </a:r>
            <a:r>
              <a:rPr sz="3600" spc="6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project,</a:t>
            </a:r>
            <a:r>
              <a:rPr sz="3600" spc="6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will</a:t>
            </a:r>
            <a:r>
              <a:rPr sz="3600" spc="6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sz="3600" spc="6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3600" spc="6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spc="6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dataset</a:t>
            </a:r>
            <a:r>
              <a:rPr sz="3600" spc="6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sz="3600" spc="6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contains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detailed</a:t>
            </a:r>
            <a:r>
              <a:rPr sz="3600" spc="5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sz="3600" spc="5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sz="3600" spc="5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various</a:t>
            </a:r>
            <a:r>
              <a:rPr sz="3600" spc="5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mobile</a:t>
            </a:r>
            <a:r>
              <a:rPr sz="3600" spc="5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phones</a:t>
            </a:r>
            <a:r>
              <a:rPr sz="3600" spc="5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50" dirty="0">
                <a:solidFill>
                  <a:srgbClr val="FFFFFF"/>
                </a:solidFill>
                <a:latin typeface="Calibri"/>
                <a:cs typeface="Calibri"/>
              </a:rPr>
              <a:t>,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including</a:t>
            </a:r>
            <a:r>
              <a:rPr sz="3600" spc="5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their</a:t>
            </a:r>
            <a:r>
              <a:rPr sz="3600" spc="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model,</a:t>
            </a:r>
            <a:r>
              <a:rPr sz="3600" spc="5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color,</a:t>
            </a:r>
            <a:r>
              <a:rPr sz="3600" spc="5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memory,</a:t>
            </a:r>
            <a:r>
              <a:rPr sz="3600" spc="5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RAM,</a:t>
            </a:r>
            <a:r>
              <a:rPr sz="3600" spc="5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battery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capacity,</a:t>
            </a:r>
            <a:r>
              <a:rPr sz="3600" spc="18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rear</a:t>
            </a:r>
            <a:r>
              <a:rPr sz="3600" spc="17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camera</a:t>
            </a:r>
            <a:r>
              <a:rPr sz="3600" spc="18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specifications,</a:t>
            </a:r>
            <a:r>
              <a:rPr sz="3600" spc="17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front</a:t>
            </a:r>
            <a:r>
              <a:rPr sz="3600" spc="17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camera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specifications,</a:t>
            </a:r>
            <a:r>
              <a:rPr sz="3600" spc="1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presence</a:t>
            </a:r>
            <a:r>
              <a:rPr sz="36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sz="3600" spc="14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AI</a:t>
            </a:r>
            <a:r>
              <a:rPr sz="3600" spc="14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lens,</a:t>
            </a:r>
            <a:r>
              <a:rPr sz="3600" spc="13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mobile</a:t>
            </a:r>
            <a:r>
              <a:rPr sz="3600" spc="13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height,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processor,</a:t>
            </a:r>
            <a:r>
              <a:rPr sz="3600" spc="17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and,</a:t>
            </a:r>
            <a:r>
              <a:rPr sz="3600" spc="1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most</a:t>
            </a:r>
            <a:r>
              <a:rPr sz="3600" spc="16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importantly,</a:t>
            </a:r>
            <a:r>
              <a:rPr sz="3600" spc="17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3600" spc="16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price.</a:t>
            </a:r>
            <a:r>
              <a:rPr sz="3600" spc="17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spc="-20" dirty="0">
                <a:solidFill>
                  <a:srgbClr val="FFFFFF"/>
                </a:solidFill>
                <a:latin typeface="Calibri"/>
                <a:cs typeface="Calibri"/>
              </a:rPr>
              <a:t>Your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primary</a:t>
            </a:r>
            <a:r>
              <a:rPr sz="3600" spc="7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goal</a:t>
            </a:r>
            <a:r>
              <a:rPr sz="3600" spc="7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3600" spc="8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3600" spc="7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sz="3600" spc="7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sz="3600" spc="7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predictive</a:t>
            </a:r>
            <a:r>
              <a:rPr sz="3600" spc="75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model</a:t>
            </a:r>
            <a:r>
              <a:rPr sz="3600" spc="70" dirty="0">
                <a:solidFill>
                  <a:srgbClr val="FFFFFF"/>
                </a:solidFill>
                <a:latin typeface="Calibri"/>
                <a:cs typeface="Calibri"/>
              </a:rPr>
              <a:t>  </a:t>
            </a:r>
            <a:r>
              <a:rPr sz="3600" spc="-25" dirty="0">
                <a:solidFill>
                  <a:srgbClr val="FFFFFF"/>
                </a:solidFill>
                <a:latin typeface="Calibri"/>
                <a:cs typeface="Calibri"/>
              </a:rPr>
              <a:t>for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mobile</a:t>
            </a:r>
            <a:r>
              <a:rPr sz="36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dirty="0">
                <a:solidFill>
                  <a:srgbClr val="FFFFFF"/>
                </a:solidFill>
                <a:latin typeface="Calibri"/>
                <a:cs typeface="Calibri"/>
              </a:rPr>
              <a:t>phones</a:t>
            </a:r>
            <a:r>
              <a:rPr sz="36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600" spc="-10" dirty="0">
                <a:solidFill>
                  <a:srgbClr val="FFFFFF"/>
                </a:solidFill>
                <a:latin typeface="Calibri"/>
                <a:cs typeface="Calibri"/>
              </a:rPr>
              <a:t>prices.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81653" y="740105"/>
            <a:ext cx="33534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0" spc="-50" dirty="0">
                <a:latin typeface="Times New Roman"/>
                <a:cs typeface="Times New Roman"/>
              </a:rPr>
              <a:t>Data</a:t>
            </a:r>
            <a:r>
              <a:rPr sz="4800" b="0" spc="-360" dirty="0">
                <a:latin typeface="Times New Roman"/>
                <a:cs typeface="Times New Roman"/>
              </a:rPr>
              <a:t> </a:t>
            </a:r>
            <a:r>
              <a:rPr sz="4800" b="0" spc="-35" dirty="0">
                <a:latin typeface="Times New Roman"/>
                <a:cs typeface="Times New Roman"/>
              </a:rPr>
              <a:t>Analysis</a:t>
            </a:r>
            <a:endParaRPr sz="4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sz="half" idx="2"/>
          </p:nvPr>
        </p:nvSpPr>
        <p:spPr>
          <a:xfrm>
            <a:off x="667613" y="1617661"/>
            <a:ext cx="4897120" cy="4876335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536700">
              <a:lnSpc>
                <a:spcPct val="100000"/>
              </a:lnSpc>
              <a:spcBef>
                <a:spcPts val="1265"/>
              </a:spcBef>
            </a:pPr>
            <a:r>
              <a:rPr dirty="0">
                <a:solidFill>
                  <a:schemeClr val="tx1"/>
                </a:solidFill>
                <a:highlight>
                  <a:srgbClr val="C0C0C0"/>
                </a:highlight>
              </a:rPr>
              <a:t>Data</a:t>
            </a:r>
            <a:r>
              <a:rPr spc="-25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spc="-10" dirty="0">
                <a:solidFill>
                  <a:schemeClr val="tx1"/>
                </a:solidFill>
                <a:highlight>
                  <a:srgbClr val="C0C0C0"/>
                </a:highlight>
              </a:rPr>
              <a:t>Overview</a:t>
            </a:r>
          </a:p>
          <a:p>
            <a:pPr marL="358140" indent="-345440">
              <a:lnSpc>
                <a:spcPct val="100000"/>
              </a:lnSpc>
              <a:spcBef>
                <a:spcPts val="1170"/>
              </a:spcBef>
              <a:buClr>
                <a:srgbClr val="B5AD52"/>
              </a:buClr>
              <a:buFont typeface="Arial"/>
              <a:buChar char="•"/>
              <a:tabLst>
                <a:tab pos="358140" algn="l"/>
              </a:tabLst>
            </a:pPr>
            <a:r>
              <a:rPr spc="-30" dirty="0">
                <a:solidFill>
                  <a:schemeClr val="tx1"/>
                </a:solidFill>
              </a:rPr>
              <a:t>Total</a:t>
            </a:r>
            <a:r>
              <a:rPr spc="-6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Entries:</a:t>
            </a:r>
            <a:r>
              <a:rPr spc="-40" dirty="0">
                <a:solidFill>
                  <a:schemeClr val="tx1"/>
                </a:solidFill>
              </a:rPr>
              <a:t> </a:t>
            </a:r>
            <a:r>
              <a:rPr b="0" spc="-25" dirty="0">
                <a:solidFill>
                  <a:schemeClr val="tx1"/>
                </a:solidFill>
                <a:latin typeface="Times New Roman"/>
                <a:cs typeface="Times New Roman"/>
              </a:rPr>
              <a:t>541</a:t>
            </a:r>
          </a:p>
          <a:p>
            <a:pPr marL="299085" indent="-286385">
              <a:lnSpc>
                <a:spcPct val="100000"/>
              </a:lnSpc>
              <a:spcBef>
                <a:spcPts val="1150"/>
              </a:spcBef>
              <a:buClr>
                <a:srgbClr val="B5AD52"/>
              </a:buClr>
              <a:buFont typeface="Arial"/>
              <a:buChar char="•"/>
              <a:tabLst>
                <a:tab pos="299085" algn="l"/>
              </a:tabLst>
            </a:pPr>
            <a:r>
              <a:rPr spc="-25" dirty="0">
                <a:solidFill>
                  <a:schemeClr val="tx1"/>
                </a:solidFill>
              </a:rPr>
              <a:t>Total</a:t>
            </a:r>
            <a:r>
              <a:rPr spc="-75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Features:</a:t>
            </a:r>
            <a:r>
              <a:rPr spc="-85" dirty="0">
                <a:solidFill>
                  <a:schemeClr val="tx1"/>
                </a:solidFill>
              </a:rPr>
              <a:t> </a:t>
            </a:r>
            <a:r>
              <a:rPr b="0" spc="-25" dirty="0">
                <a:solidFill>
                  <a:schemeClr val="tx1"/>
                </a:solidFill>
                <a:latin typeface="Times New Roman"/>
                <a:cs typeface="Times New Roman"/>
              </a:rPr>
              <a:t>12</a:t>
            </a:r>
          </a:p>
          <a:p>
            <a:pPr marL="299085" indent="-286385">
              <a:lnSpc>
                <a:spcPct val="100000"/>
              </a:lnSpc>
              <a:spcBef>
                <a:spcPts val="1165"/>
              </a:spcBef>
              <a:buClr>
                <a:srgbClr val="B5AD52"/>
              </a:buClr>
              <a:buFont typeface="Arial"/>
              <a:buChar char="•"/>
              <a:tabLst>
                <a:tab pos="299085" algn="l"/>
              </a:tabLst>
            </a:pPr>
            <a:r>
              <a:rPr dirty="0">
                <a:solidFill>
                  <a:schemeClr val="tx1"/>
                </a:solidFill>
              </a:rPr>
              <a:t>Data</a:t>
            </a:r>
            <a:r>
              <a:rPr spc="-75" dirty="0">
                <a:solidFill>
                  <a:schemeClr val="tx1"/>
                </a:solidFill>
              </a:rPr>
              <a:t> </a:t>
            </a:r>
            <a:r>
              <a:rPr spc="-10" dirty="0">
                <a:solidFill>
                  <a:schemeClr val="tx1"/>
                </a:solidFill>
              </a:rPr>
              <a:t>Types:</a:t>
            </a:r>
          </a:p>
          <a:p>
            <a:pPr marL="755650" lvl="1" indent="-182245">
              <a:lnSpc>
                <a:spcPct val="100000"/>
              </a:lnSpc>
              <a:spcBef>
                <a:spcPts val="155"/>
              </a:spcBef>
              <a:buClr>
                <a:srgbClr val="B5AD52"/>
              </a:buClr>
              <a:buFont typeface="Calibri"/>
              <a:buChar char="◦"/>
              <a:tabLst>
                <a:tab pos="755650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Numerical</a:t>
            </a:r>
            <a:r>
              <a:rPr sz="20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Features:</a:t>
            </a:r>
            <a:r>
              <a:rPr sz="2000" b="1" spc="-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endParaRPr sz="2000" dirty="0">
              <a:latin typeface="Times New Roman"/>
              <a:cs typeface="Times New Roman"/>
            </a:endParaRPr>
          </a:p>
          <a:p>
            <a:pPr marL="755015" lvl="1" indent="-181610">
              <a:lnSpc>
                <a:spcPct val="100000"/>
              </a:lnSpc>
              <a:spcBef>
                <a:spcPts val="360"/>
              </a:spcBef>
              <a:buClr>
                <a:srgbClr val="B5AD52"/>
              </a:buClr>
              <a:buFont typeface="Calibri"/>
              <a:buChar char="◦"/>
              <a:tabLst>
                <a:tab pos="755015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Categorical</a:t>
            </a:r>
            <a:r>
              <a:rPr sz="20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Features:</a:t>
            </a:r>
            <a:r>
              <a:rPr sz="2000" b="1" spc="-7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FFFFFF"/>
                </a:solidFill>
                <a:latin typeface="Times New Roman"/>
                <a:cs typeface="Times New Roman"/>
              </a:rPr>
              <a:t>5</a:t>
            </a:r>
            <a:endParaRPr sz="2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1370"/>
              </a:spcBef>
              <a:buClr>
                <a:srgbClr val="B5AD52"/>
              </a:buClr>
              <a:buFont typeface="Arial"/>
              <a:buChar char="•"/>
              <a:tabLst>
                <a:tab pos="299085" algn="l"/>
              </a:tabLst>
            </a:pPr>
            <a:r>
              <a:rPr spc="-30" dirty="0">
                <a:solidFill>
                  <a:schemeClr val="tx1"/>
                </a:solidFill>
              </a:rPr>
              <a:t>Target</a:t>
            </a:r>
            <a:r>
              <a:rPr spc="-70" dirty="0">
                <a:solidFill>
                  <a:schemeClr val="tx1"/>
                </a:solidFill>
              </a:rPr>
              <a:t> </a:t>
            </a:r>
            <a:r>
              <a:rPr spc="-20" dirty="0">
                <a:solidFill>
                  <a:schemeClr val="tx1"/>
                </a:solidFill>
              </a:rPr>
              <a:t>Variable: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Mobile</a:t>
            </a:r>
            <a:r>
              <a:rPr b="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chemeClr val="tx1"/>
                </a:solidFill>
                <a:latin typeface="Times New Roman"/>
                <a:cs typeface="Times New Roman"/>
              </a:rPr>
              <a:t>SalesPrice</a:t>
            </a:r>
          </a:p>
          <a:p>
            <a:pPr marL="299085" indent="-286385">
              <a:lnSpc>
                <a:spcPts val="2280"/>
              </a:lnSpc>
              <a:spcBef>
                <a:spcPts val="1150"/>
              </a:spcBef>
              <a:buClr>
                <a:srgbClr val="B5AD52"/>
              </a:buClr>
              <a:buFont typeface="Arial"/>
              <a:buChar char="•"/>
              <a:tabLst>
                <a:tab pos="299085" algn="l"/>
              </a:tabLst>
            </a:pPr>
            <a:r>
              <a:rPr dirty="0">
                <a:solidFill>
                  <a:schemeClr val="tx1"/>
                </a:solidFill>
              </a:rPr>
              <a:t>Key</a:t>
            </a:r>
            <a:r>
              <a:rPr spc="-20" dirty="0">
                <a:solidFill>
                  <a:schemeClr val="tx1"/>
                </a:solidFill>
              </a:rPr>
              <a:t> </a:t>
            </a:r>
            <a:r>
              <a:rPr dirty="0">
                <a:solidFill>
                  <a:schemeClr val="tx1"/>
                </a:solidFill>
              </a:rPr>
              <a:t>Objective:</a:t>
            </a:r>
            <a:r>
              <a:rPr spc="-45" dirty="0">
                <a:solidFill>
                  <a:schemeClr val="tx1"/>
                </a:solidFill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Predict</a:t>
            </a:r>
            <a:r>
              <a:rPr b="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mobile</a:t>
            </a:r>
            <a:r>
              <a:rPr b="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prices</a:t>
            </a:r>
            <a:r>
              <a:rPr b="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spc="-10" dirty="0">
                <a:solidFill>
                  <a:schemeClr val="tx1"/>
                </a:solidFill>
                <a:latin typeface="Times New Roman"/>
                <a:cs typeface="Times New Roman"/>
              </a:rPr>
              <a:t>based</a:t>
            </a:r>
          </a:p>
          <a:p>
            <a:pPr marL="299085">
              <a:lnSpc>
                <a:spcPts val="2160"/>
              </a:lnSpc>
            </a:pP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on</a:t>
            </a:r>
            <a:r>
              <a:rPr b="0" spc="-5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Their</a:t>
            </a:r>
            <a:r>
              <a:rPr b="0" spc="-3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Model</a:t>
            </a:r>
            <a:r>
              <a:rPr b="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b="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Colour</a:t>
            </a:r>
            <a:r>
              <a:rPr b="0" spc="-3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b="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RAM, Battery</a:t>
            </a:r>
            <a:r>
              <a:rPr b="0" spc="-20" dirty="0">
                <a:solidFill>
                  <a:schemeClr val="tx1"/>
                </a:solidFill>
                <a:latin typeface="Times New Roman"/>
                <a:cs typeface="Times New Roman"/>
              </a:rPr>
              <a:t> size</a:t>
            </a:r>
          </a:p>
          <a:p>
            <a:pPr marL="299085">
              <a:lnSpc>
                <a:spcPts val="2280"/>
              </a:lnSpc>
            </a:pPr>
            <a:r>
              <a:rPr b="0" dirty="0">
                <a:latin typeface="Times New Roman"/>
                <a:cs typeface="Times New Roman"/>
              </a:rPr>
              <a:t>,</a:t>
            </a:r>
            <a:r>
              <a:rPr b="0" spc="-15" dirty="0"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Processor</a:t>
            </a:r>
            <a:r>
              <a:rPr b="0" spc="-5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,</a:t>
            </a:r>
            <a:r>
              <a:rPr b="0" spc="-1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dirty="0">
                <a:solidFill>
                  <a:schemeClr val="tx1"/>
                </a:solidFill>
                <a:latin typeface="Times New Roman"/>
                <a:cs typeface="Times New Roman"/>
              </a:rPr>
              <a:t>Camera</a:t>
            </a:r>
            <a:r>
              <a:rPr b="0" spc="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b="0" spc="-20" dirty="0">
                <a:solidFill>
                  <a:schemeClr val="tx1"/>
                </a:solidFill>
                <a:latin typeface="Times New Roman"/>
                <a:cs typeface="Times New Roman"/>
              </a:rPr>
              <a:t>etc.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206109" y="1734057"/>
            <a:ext cx="4705350" cy="2866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4505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Data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Exploration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2000">
              <a:latin typeface="Times New Roman"/>
              <a:cs typeface="Times New Roman"/>
            </a:endParaRPr>
          </a:p>
          <a:p>
            <a:pPr marL="139065">
              <a:lnSpc>
                <a:spcPct val="100000"/>
              </a:lnSpc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Missing</a:t>
            </a:r>
            <a:r>
              <a:rPr sz="2000" b="1" spc="-1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/NAN</a:t>
            </a:r>
            <a:r>
              <a:rPr sz="2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Value</a:t>
            </a:r>
            <a:r>
              <a:rPr sz="2000" b="1" spc="-1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Analysis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Clr>
                <a:srgbClr val="B5AD52"/>
              </a:buClr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No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columns</a:t>
            </a:r>
            <a:r>
              <a:rPr sz="2000" b="1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2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missing/nan</a:t>
            </a:r>
            <a:r>
              <a:rPr sz="20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values.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ts val="2280"/>
              </a:lnSpc>
              <a:spcBef>
                <a:spcPts val="1150"/>
              </a:spcBef>
              <a:buClr>
                <a:srgbClr val="B5AD52"/>
              </a:buClr>
              <a:buFont typeface="Arial"/>
              <a:buChar char="•"/>
              <a:tabLst>
                <a:tab pos="299085" algn="l"/>
              </a:tabLst>
            </a:pP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Unnamed:</a:t>
            </a:r>
            <a:r>
              <a:rPr sz="20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→</a:t>
            </a:r>
            <a:r>
              <a:rPr sz="20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Dropped</a:t>
            </a:r>
            <a:r>
              <a:rPr sz="20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due</a:t>
            </a:r>
            <a:r>
              <a:rPr sz="20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the 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unused</a:t>
            </a:r>
            <a:endParaRPr sz="2000">
              <a:latin typeface="Times New Roman"/>
              <a:cs typeface="Times New Roman"/>
            </a:endParaRPr>
          </a:p>
          <a:p>
            <a:pPr marL="299085">
              <a:lnSpc>
                <a:spcPts val="2280"/>
              </a:lnSpc>
            </a:pP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column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4" name="object 4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6B7C7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92A1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11250" rIns="0" bIns="0" rtlCol="0">
            <a:spAutoFit/>
          </a:bodyPr>
          <a:lstStyle/>
          <a:p>
            <a:pPr marL="2319655">
              <a:lnSpc>
                <a:spcPct val="100000"/>
              </a:lnSpc>
              <a:spcBef>
                <a:spcPts val="95"/>
              </a:spcBef>
            </a:pPr>
            <a:r>
              <a:rPr sz="4300" spc="-50" dirty="0"/>
              <a:t>Distribution</a:t>
            </a:r>
            <a:r>
              <a:rPr sz="4300" spc="-200" dirty="0"/>
              <a:t> </a:t>
            </a:r>
            <a:r>
              <a:rPr sz="4300" dirty="0"/>
              <a:t>Of</a:t>
            </a:r>
            <a:r>
              <a:rPr sz="4300" spc="-210" dirty="0"/>
              <a:t> </a:t>
            </a:r>
            <a:r>
              <a:rPr sz="4300" spc="-25" dirty="0"/>
              <a:t>Sales</a:t>
            </a:r>
            <a:r>
              <a:rPr sz="4300" spc="-204" dirty="0"/>
              <a:t> </a:t>
            </a:r>
            <a:r>
              <a:rPr sz="4300" spc="-10" dirty="0"/>
              <a:t>Price</a:t>
            </a:r>
            <a:endParaRPr sz="4300"/>
          </a:p>
        </p:txBody>
      </p:sp>
      <p:sp>
        <p:nvSpPr>
          <p:cNvPr id="8" name="object 8"/>
          <p:cNvSpPr/>
          <p:nvPr/>
        </p:nvSpPr>
        <p:spPr>
          <a:xfrm>
            <a:off x="6411467" y="2086355"/>
            <a:ext cx="4749165" cy="0"/>
          </a:xfrm>
          <a:custGeom>
            <a:avLst/>
            <a:gdLst/>
            <a:ahLst/>
            <a:cxnLst/>
            <a:rect l="l" t="t" r="r" b="b"/>
            <a:pathLst>
              <a:path w="4749165">
                <a:moveTo>
                  <a:pt x="0" y="0"/>
                </a:moveTo>
                <a:lnTo>
                  <a:pt x="4748784" y="0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398767" y="2035810"/>
            <a:ext cx="5146675" cy="35223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Distribution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Shape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99085" marR="252095" indent="-287020">
              <a:lnSpc>
                <a:spcPts val="1939"/>
              </a:lnSpc>
              <a:spcBef>
                <a:spcPts val="635"/>
              </a:spcBef>
              <a:buClr>
                <a:srgbClr val="B5AD52"/>
              </a:buClr>
              <a:buFont typeface="Calibri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distribution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appears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right-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skewed</a:t>
            </a:r>
            <a:r>
              <a:rPr sz="18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(positively skewed).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ts val="1939"/>
              </a:lnSpc>
              <a:spcBef>
                <a:spcPts val="610"/>
              </a:spcBef>
              <a:buClr>
                <a:srgbClr val="B5AD52"/>
              </a:buClr>
              <a:buFont typeface="Calibri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This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suggests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while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most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have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relatively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higher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prices.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35"/>
              </a:spcBef>
              <a:buClr>
                <a:srgbClr val="B5AD52"/>
              </a:buClr>
              <a:buFont typeface="Calibri"/>
              <a:buChar char="•"/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Peaks</a:t>
            </a:r>
            <a:r>
              <a:rPr sz="18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Mode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:</a:t>
            </a:r>
            <a:endParaRPr sz="1800">
              <a:latin typeface="Times New Roman"/>
              <a:cs typeface="Times New Roman"/>
            </a:endParaRPr>
          </a:p>
          <a:p>
            <a:pPr marL="299085" indent="-286385">
              <a:lnSpc>
                <a:spcPts val="2050"/>
              </a:lnSpc>
              <a:spcBef>
                <a:spcPts val="385"/>
              </a:spcBef>
              <a:buClr>
                <a:srgbClr val="B5AD52"/>
              </a:buClr>
              <a:buFont typeface="Calibri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distribution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8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multiple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peaks,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indicating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that</a:t>
            </a:r>
            <a:endParaRPr sz="1800">
              <a:latin typeface="Times New Roman"/>
              <a:cs typeface="Times New Roman"/>
            </a:endParaRPr>
          </a:p>
          <a:p>
            <a:pPr marL="299085">
              <a:lnSpc>
                <a:spcPts val="2050"/>
              </a:lnSpc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sale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prices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1800" b="1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normally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 distributed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800">
              <a:latin typeface="Times New Roman"/>
              <a:cs typeface="Times New Roman"/>
            </a:endParaRPr>
          </a:p>
          <a:p>
            <a:pPr marL="299085" marR="400050" indent="-287020">
              <a:lnSpc>
                <a:spcPts val="1939"/>
              </a:lnSpc>
              <a:spcBef>
                <a:spcPts val="635"/>
              </a:spcBef>
              <a:buClr>
                <a:srgbClr val="B5AD52"/>
              </a:buClr>
              <a:buFont typeface="Calibri"/>
              <a:buChar char="•"/>
              <a:tabLst>
                <a:tab pos="299085" algn="l"/>
              </a:tabLst>
            </a:pP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most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frequent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sale</a:t>
            </a:r>
            <a:r>
              <a:rPr sz="18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price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range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appears</a:t>
            </a:r>
            <a:r>
              <a:rPr sz="18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be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around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15000-</a:t>
            </a:r>
            <a:r>
              <a:rPr sz="1800" b="1" dirty="0">
                <a:solidFill>
                  <a:srgbClr val="FFFFFF"/>
                </a:solidFill>
                <a:latin typeface="Times New Roman"/>
                <a:cs typeface="Times New Roman"/>
              </a:rPr>
              <a:t>16000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where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8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highest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FFF"/>
                </a:solidFill>
                <a:latin typeface="Times New Roman"/>
                <a:cs typeface="Times New Roman"/>
              </a:rPr>
              <a:t>bar</a:t>
            </a:r>
            <a:r>
              <a:rPr sz="18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imes New Roman"/>
                <a:cs typeface="Times New Roman"/>
              </a:rPr>
              <a:t>is </a:t>
            </a:r>
            <a:r>
              <a:rPr sz="1800" spc="-10" dirty="0">
                <a:solidFill>
                  <a:srgbClr val="FFFFFF"/>
                </a:solidFill>
                <a:latin typeface="Times New Roman"/>
                <a:cs typeface="Times New Roman"/>
              </a:rPr>
              <a:t>observed.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B925546-EE25-DBED-E452-6E3F417F0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54884"/>
            <a:ext cx="6013957" cy="44935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71474" rIns="0" bIns="0" rtlCol="0">
            <a:spAutoFit/>
          </a:bodyPr>
          <a:lstStyle/>
          <a:p>
            <a:pPr marL="714375">
              <a:lnSpc>
                <a:spcPct val="100000"/>
              </a:lnSpc>
              <a:spcBef>
                <a:spcPts val="100"/>
              </a:spcBef>
            </a:pPr>
            <a:r>
              <a:rPr sz="4800" spc="-50" dirty="0"/>
              <a:t>Strong</a:t>
            </a:r>
            <a:r>
              <a:rPr sz="4800" spc="-229" dirty="0"/>
              <a:t> </a:t>
            </a:r>
            <a:r>
              <a:rPr sz="4800" spc="-55" dirty="0"/>
              <a:t>correlations</a:t>
            </a:r>
            <a:r>
              <a:rPr sz="4800" spc="-245" dirty="0"/>
              <a:t> </a:t>
            </a:r>
            <a:r>
              <a:rPr sz="4800" spc="-10" dirty="0"/>
              <a:t>with</a:t>
            </a:r>
            <a:r>
              <a:rPr sz="4800" spc="-220" dirty="0"/>
              <a:t> </a:t>
            </a:r>
            <a:r>
              <a:rPr sz="4800" dirty="0"/>
              <a:t>sale</a:t>
            </a:r>
            <a:r>
              <a:rPr sz="4800" spc="-245" dirty="0"/>
              <a:t> </a:t>
            </a:r>
            <a:r>
              <a:rPr sz="4800" spc="-10" dirty="0"/>
              <a:t>price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6058027" y="1935861"/>
            <a:ext cx="4728845" cy="39909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Insight</a:t>
            </a:r>
            <a:r>
              <a:rPr sz="20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FFFFFF"/>
                </a:solidFill>
                <a:latin typeface="Times New Roman"/>
                <a:cs typeface="Times New Roman"/>
              </a:rPr>
              <a:t>Of Heat</a:t>
            </a:r>
            <a:r>
              <a:rPr sz="20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Times New Roman"/>
                <a:cs typeface="Times New Roman"/>
              </a:rPr>
              <a:t>Map</a:t>
            </a:r>
            <a:endParaRPr sz="2000" dirty="0">
              <a:latin typeface="Times New Roman"/>
              <a:cs typeface="Times New Roman"/>
            </a:endParaRPr>
          </a:p>
          <a:p>
            <a:pPr marL="12700" marR="297815">
              <a:lnSpc>
                <a:spcPct val="100000"/>
              </a:lnSpc>
              <a:spcBef>
                <a:spcPts val="1935"/>
              </a:spcBef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(≈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0.73):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Higher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associated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higher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prices.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1600" spc="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(≈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0.63):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storage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leads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higher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price.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292735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Processor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(≈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0.50):</a:t>
            </a:r>
            <a:r>
              <a:rPr sz="16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processor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type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has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moderate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impact on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price.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7747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Rear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Camera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MP</a:t>
            </a:r>
            <a:r>
              <a:rPr sz="1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Front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Camera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MP</a:t>
            </a:r>
            <a:r>
              <a:rPr sz="1600" spc="-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(≈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0.20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0.26):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Slightly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influences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price</a:t>
            </a:r>
            <a:r>
              <a:rPr sz="16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but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not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strongly</a:t>
            </a:r>
            <a:r>
              <a:rPr sz="16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as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and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storage</a:t>
            </a:r>
            <a:r>
              <a:rPr sz="16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.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 marR="5080">
              <a:lnSpc>
                <a:spcPct val="100000"/>
              </a:lnSpc>
            </a:pP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&amp;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Memory</a:t>
            </a:r>
            <a:r>
              <a:rPr sz="1600" spc="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(≈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0.73):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Higher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r>
              <a:rPr sz="16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is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often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found</a:t>
            </a:r>
            <a:r>
              <a:rPr sz="1600" spc="-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phones</a:t>
            </a:r>
            <a:r>
              <a:rPr sz="1600" spc="-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6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FFFF"/>
                </a:solidFill>
                <a:latin typeface="Times New Roman"/>
                <a:cs typeface="Times New Roman"/>
              </a:rPr>
              <a:t>higher</a:t>
            </a:r>
            <a:r>
              <a:rPr sz="16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Times New Roman"/>
                <a:cs typeface="Times New Roman"/>
              </a:rPr>
              <a:t>storage.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C6AC3-E225-526E-65A3-5E413B95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35860"/>
            <a:ext cx="5638800" cy="42363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7201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Price</a:t>
            </a:r>
            <a:r>
              <a:rPr sz="3600" spc="-135" dirty="0"/>
              <a:t> </a:t>
            </a:r>
            <a:r>
              <a:rPr sz="3600" spc="-50" dirty="0"/>
              <a:t>distribution</a:t>
            </a:r>
            <a:r>
              <a:rPr sz="3600" spc="-170" dirty="0"/>
              <a:t> </a:t>
            </a:r>
            <a:r>
              <a:rPr sz="3600" spc="-20" dirty="0"/>
              <a:t>with</a:t>
            </a:r>
            <a:r>
              <a:rPr sz="3600" spc="-155" dirty="0"/>
              <a:t> </a:t>
            </a:r>
            <a:r>
              <a:rPr sz="3600" spc="-55" dirty="0"/>
              <a:t>miscellaneous</a:t>
            </a:r>
            <a:r>
              <a:rPr sz="3600" spc="-160" dirty="0"/>
              <a:t> </a:t>
            </a:r>
            <a:r>
              <a:rPr sz="3600" spc="-10" dirty="0"/>
              <a:t>feature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672" y="1959864"/>
            <a:ext cx="4732020" cy="32964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45758" y="1982851"/>
            <a:ext cx="2691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Insight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Graph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5758" y="2718943"/>
            <a:ext cx="462915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majority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phones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priced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₹5,000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₹20,000,</a:t>
            </a:r>
            <a:r>
              <a:rPr sz="1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fewer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beyond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₹25,000.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Lower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(2GB,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3GB,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4GB)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frequent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lower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price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range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(₹5,000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₹15,000).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9085" marR="8255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Higher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(6GB,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8GB)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concentrated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premium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price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segment (₹15,000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₹30,000+).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7201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sz="3600" spc="-35" dirty="0"/>
              <a:t>Price</a:t>
            </a:r>
            <a:r>
              <a:rPr sz="3600" spc="-135" dirty="0"/>
              <a:t> </a:t>
            </a:r>
            <a:r>
              <a:rPr sz="3600" spc="-50" dirty="0"/>
              <a:t>distribution</a:t>
            </a:r>
            <a:r>
              <a:rPr sz="3600" spc="-170" dirty="0"/>
              <a:t> </a:t>
            </a:r>
            <a:r>
              <a:rPr sz="3600" spc="-20" dirty="0"/>
              <a:t>with</a:t>
            </a:r>
            <a:r>
              <a:rPr sz="3600" spc="-155" dirty="0"/>
              <a:t> </a:t>
            </a:r>
            <a:r>
              <a:rPr sz="3600" spc="-55" dirty="0"/>
              <a:t>miscellaneous</a:t>
            </a:r>
            <a:r>
              <a:rPr sz="3600" spc="-160" dirty="0"/>
              <a:t> </a:t>
            </a:r>
            <a:r>
              <a:rPr sz="3600" spc="-10" dirty="0"/>
              <a:t>feature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672" y="1959864"/>
            <a:ext cx="4732020" cy="329641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45758" y="1982851"/>
            <a:ext cx="26917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Key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Insight</a:t>
            </a:r>
            <a:r>
              <a:rPr sz="2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2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Times New Roman"/>
                <a:cs typeface="Times New Roman"/>
              </a:rPr>
              <a:t>Graph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45758" y="2718943"/>
            <a:ext cx="4629150" cy="1733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majority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of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mobile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phones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priced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between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₹5,000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to</a:t>
            </a:r>
            <a:endParaRPr sz="140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₹20,000,</a:t>
            </a:r>
            <a:r>
              <a:rPr sz="1400" spc="-6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with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fewer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beyond</a:t>
            </a:r>
            <a:r>
              <a:rPr sz="1400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₹25,000.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4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Lower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(2GB,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3GB,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4GB)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frequent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lower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price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range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(₹5,000</a:t>
            </a:r>
            <a:r>
              <a:rPr sz="1400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₹15,000).</a:t>
            </a: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"/>
              </a:spcBef>
              <a:buClr>
                <a:srgbClr val="FFFFFF"/>
              </a:buClr>
              <a:buFont typeface="Wingdings"/>
              <a:buChar char=""/>
            </a:pPr>
            <a:endParaRPr sz="1400">
              <a:latin typeface="Times New Roman"/>
              <a:cs typeface="Times New Roman"/>
            </a:endParaRPr>
          </a:p>
          <a:p>
            <a:pPr marL="299085" marR="82550" indent="-287020">
              <a:lnSpc>
                <a:spcPct val="100000"/>
              </a:lnSpc>
              <a:buFont typeface="Wingdings"/>
              <a:buChar char=""/>
              <a:tabLst>
                <a:tab pos="299085" algn="l"/>
              </a:tabLst>
            </a:pP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Higher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RAM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models</a:t>
            </a:r>
            <a:r>
              <a:rPr sz="1400" spc="-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(6GB,</a:t>
            </a:r>
            <a:r>
              <a:rPr sz="1400" spc="-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8GB)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are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more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concentrated</a:t>
            </a:r>
            <a:r>
              <a:rPr sz="1400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in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the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premium</a:t>
            </a:r>
            <a:r>
              <a:rPr sz="1400" spc="-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price</a:t>
            </a:r>
            <a:r>
              <a:rPr sz="1400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segment (₹15,000</a:t>
            </a:r>
            <a:r>
              <a:rPr sz="1400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sz="1400" spc="-10" dirty="0">
                <a:solidFill>
                  <a:srgbClr val="FFFFFF"/>
                </a:solidFill>
                <a:latin typeface="Times New Roman"/>
                <a:cs typeface="Times New Roman"/>
              </a:rPr>
              <a:t> ₹30,000+).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4065" y="265252"/>
            <a:ext cx="11207750" cy="1291378"/>
          </a:xfrm>
          <a:prstGeom prst="rect">
            <a:avLst/>
          </a:prstGeom>
        </p:spPr>
        <p:txBody>
          <a:bodyPr vert="horz" wrap="square" lIns="0" tIns="730249" rIns="0" bIns="0" rtlCol="0">
            <a:spAutoFit/>
          </a:bodyPr>
          <a:lstStyle/>
          <a:p>
            <a:pPr marL="1524000">
              <a:lnSpc>
                <a:spcPct val="100000"/>
              </a:lnSpc>
              <a:spcBef>
                <a:spcPts val="100"/>
              </a:spcBef>
            </a:pPr>
            <a:r>
              <a:rPr lang="en-IN" sz="3600" spc="-215" dirty="0">
                <a:latin typeface="Arial"/>
                <a:cs typeface="Arial"/>
              </a:rPr>
              <a:t>Joint</a:t>
            </a:r>
            <a:r>
              <a:rPr sz="3600" spc="-21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Plot</a:t>
            </a:r>
            <a:r>
              <a:rPr sz="3600" spc="-195" dirty="0">
                <a:latin typeface="Arial"/>
                <a:cs typeface="Arial"/>
              </a:rPr>
              <a:t> </a:t>
            </a:r>
            <a:r>
              <a:rPr sz="3600" spc="-10" dirty="0">
                <a:latin typeface="Arial"/>
                <a:cs typeface="Arial"/>
              </a:rPr>
              <a:t>(RAM</a:t>
            </a:r>
            <a:r>
              <a:rPr sz="3600" spc="-215" dirty="0">
                <a:latin typeface="Arial"/>
                <a:cs typeface="Arial"/>
              </a:rPr>
              <a:t> </a:t>
            </a:r>
            <a:r>
              <a:rPr sz="3600" dirty="0">
                <a:latin typeface="Arial"/>
                <a:cs typeface="Arial"/>
              </a:rPr>
              <a:t>vs</a:t>
            </a:r>
            <a:r>
              <a:rPr sz="3600" spc="-210" dirty="0">
                <a:latin typeface="Arial"/>
                <a:cs typeface="Arial"/>
              </a:rPr>
              <a:t> </a:t>
            </a:r>
            <a:r>
              <a:rPr sz="3600" spc="-30" dirty="0">
                <a:latin typeface="Arial"/>
                <a:cs typeface="Arial"/>
              </a:rPr>
              <a:t>Mobile</a:t>
            </a:r>
            <a:r>
              <a:rPr sz="3600" spc="-195" dirty="0">
                <a:latin typeface="Arial"/>
                <a:cs typeface="Arial"/>
              </a:rPr>
              <a:t> </a:t>
            </a:r>
            <a:r>
              <a:rPr sz="3600" spc="-25" dirty="0">
                <a:latin typeface="Arial"/>
                <a:cs typeface="Arial"/>
              </a:rPr>
              <a:t>Price)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7753" y="1988946"/>
            <a:ext cx="5630545" cy="4415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Insights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KDE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Plot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(RAM</a:t>
            </a:r>
            <a:r>
              <a:rPr sz="1200" b="1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vs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Price)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39700" indent="-128905">
              <a:lnSpc>
                <a:spcPct val="100000"/>
              </a:lnSpc>
              <a:buSzPct val="91666"/>
              <a:buAutoNum type="arabicPeriod"/>
              <a:tabLst>
                <a:tab pos="13970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Positive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Correlation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2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endParaRPr sz="1200">
              <a:latin typeface="Arial"/>
              <a:cs typeface="Arial"/>
            </a:endParaRPr>
          </a:p>
          <a:p>
            <a:pPr marL="12700" marR="233045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KDE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plot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shows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increases,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also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tends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increase.</a:t>
            </a:r>
            <a:endParaRPr sz="1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suggests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higher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generally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priced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higher.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39700" indent="-128905">
              <a:lnSpc>
                <a:spcPct val="100000"/>
              </a:lnSpc>
              <a:buSzPct val="91666"/>
              <a:buAutoNum type="arabicPeriod" startAt="2"/>
              <a:tabLst>
                <a:tab pos="139700" algn="l"/>
              </a:tabLst>
            </a:pP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High-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Density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Region</a:t>
            </a:r>
            <a:endParaRPr sz="1200">
              <a:latin typeface="Arial"/>
              <a:cs typeface="Arial"/>
            </a:endParaRPr>
          </a:p>
          <a:p>
            <a:pPr marL="12700" marR="245745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darkest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region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(highest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density) is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around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2GB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4GB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price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between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5,000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15,000.</a:t>
            </a:r>
            <a:endParaRPr sz="1200">
              <a:latin typeface="Arial"/>
              <a:cs typeface="Arial"/>
            </a:endParaRPr>
          </a:p>
          <a:p>
            <a:pPr marL="12700" marR="198755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indicates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mobile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phones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fall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within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this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range,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making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it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most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common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segment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dataset.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200">
              <a:latin typeface="Arial"/>
              <a:cs typeface="Arial"/>
            </a:endParaRPr>
          </a:p>
          <a:p>
            <a:pPr marL="139700" indent="-128905">
              <a:lnSpc>
                <a:spcPct val="100000"/>
              </a:lnSpc>
              <a:buSzPct val="91666"/>
              <a:buAutoNum type="arabicPeriod" startAt="3"/>
              <a:tabLst>
                <a:tab pos="13970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Density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 Higher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endParaRPr sz="1200">
              <a:latin typeface="Arial"/>
              <a:cs typeface="Arial"/>
            </a:endParaRPr>
          </a:p>
          <a:p>
            <a:pPr marL="12700" marR="16002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increases</a:t>
            </a:r>
            <a:r>
              <a:rPr sz="12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beyond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6GB-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8GB,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distribution spreads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out,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meaning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fewer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phones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high RAM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those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priced higher.However,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density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very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high-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end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devices,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suggesting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flagship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(high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&amp;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price)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less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frequent.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200">
              <a:latin typeface="Arial"/>
              <a:cs typeface="Arial"/>
            </a:endParaRPr>
          </a:p>
          <a:p>
            <a:pPr marL="139700" indent="-128905">
              <a:lnSpc>
                <a:spcPct val="100000"/>
              </a:lnSpc>
              <a:buSzPct val="91666"/>
              <a:buAutoNum type="arabicPeriod" startAt="4"/>
              <a:tabLst>
                <a:tab pos="139700" algn="l"/>
              </a:tabLst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Variability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endParaRPr sz="12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At lower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RAM values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(0GB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2GB),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distribution</a:t>
            </a:r>
            <a:r>
              <a:rPr sz="12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spreads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widely,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meaning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both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budget and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slightly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expensive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models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this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category.This</a:t>
            </a:r>
            <a:r>
              <a:rPr sz="12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suggests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other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features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(brand,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processor,</a:t>
            </a:r>
            <a:r>
              <a:rPr sz="12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etc.)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might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also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play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role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determining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price</a:t>
            </a:r>
            <a:r>
              <a:rPr sz="1200" b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lower</a:t>
            </a:r>
            <a:r>
              <a:rPr sz="12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RAM</a:t>
            </a:r>
            <a:r>
              <a:rPr sz="1200" b="1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FFFFFF"/>
                </a:solidFill>
                <a:latin typeface="Arial"/>
                <a:cs typeface="Arial"/>
              </a:rPr>
              <a:t>levels.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A376B5-2C6E-3965-4EC5-CA65BA70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905000"/>
            <a:ext cx="5181600" cy="4317804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62</TotalTime>
  <Words>1063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Calisto MT</vt:lpstr>
      <vt:lpstr>Times New Roman</vt:lpstr>
      <vt:lpstr>Wingdings</vt:lpstr>
      <vt:lpstr>Wingdings 2</vt:lpstr>
      <vt:lpstr>Slate</vt:lpstr>
      <vt:lpstr>Feature Extraction and Price Prediction for Mobile Phones</vt:lpstr>
      <vt:lpstr>PowerPoint Presentation</vt:lpstr>
      <vt:lpstr>Project Overview</vt:lpstr>
      <vt:lpstr>Data Analysis</vt:lpstr>
      <vt:lpstr>Distribution Of Sales Price</vt:lpstr>
      <vt:lpstr>Strong correlations with sale price</vt:lpstr>
      <vt:lpstr>Price distribution with miscellaneous feature</vt:lpstr>
      <vt:lpstr>Price distribution with miscellaneous feature</vt:lpstr>
      <vt:lpstr>Joint Plot (RAM vs Mobile Price)</vt:lpstr>
      <vt:lpstr>Scatter Plots(Battery , RAM , Memory)</vt:lpstr>
      <vt:lpstr>Mobile Price Vs Features</vt:lpstr>
      <vt:lpstr>Feature Engineering (New Columns)</vt:lpstr>
      <vt:lpstr>Model Building</vt:lpstr>
      <vt:lpstr>Model Building</vt:lpstr>
      <vt:lpstr>Model Comparison</vt:lpstr>
      <vt:lpstr>Mobile Price Prediction Model And Comparing Actual vs Predicted Price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Dharmendra Kumar</cp:lastModifiedBy>
  <cp:revision>2</cp:revision>
  <dcterms:created xsi:type="dcterms:W3CDTF">2025-03-18T10:24:24Z</dcterms:created>
  <dcterms:modified xsi:type="dcterms:W3CDTF">2025-03-18T11:27:50Z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2025-03-18T00:00:00Z</vt:filetime>
  </property>
  <property fmtid="{D5CDD505-2E9C-101B-9397-08002B2CF9AE}" pid="5" name="Producer">
    <vt:lpwstr>3-Heights(TM) PDF Security Shell 4.8.25.2 (http://www.pdf-tools.com)</vt:lpwstr>
  </property>
</Properties>
</file>