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2" r:id="rId3"/>
    <p:sldId id="263" r:id="rId4"/>
    <p:sldId id="264" r:id="rId5"/>
    <p:sldId id="268" r:id="rId6"/>
    <p:sldId id="269" r:id="rId7"/>
    <p:sldId id="277" r:id="rId8"/>
    <p:sldId id="279" r:id="rId9"/>
    <p:sldId id="280" r:id="rId10"/>
    <p:sldId id="271" r:id="rId11"/>
    <p:sldId id="272" r:id="rId12"/>
    <p:sldId id="267" r:id="rId13"/>
    <p:sldId id="265" r:id="rId14"/>
    <p:sldId id="273" r:id="rId15"/>
    <p:sldId id="278"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2" d="100"/>
          <a:sy n="82" d="100"/>
        </p:scale>
        <p:origin x="72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1DBABE-73E8-41D8-B8C5-AE5290445FC0}"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94A89C3-E12D-4CA7-8A7D-D606E75B9223}">
      <dgm:prSet/>
      <dgm:spPr/>
      <dgm:t>
        <a:bodyPr/>
        <a:lstStyle/>
        <a:p>
          <a:pPr>
            <a:defRPr cap="all"/>
          </a:pPr>
          <a:r>
            <a:rPr lang="en-US" baseline="0" dirty="0"/>
            <a:t>BY:-Dharmendra KUMAR</a:t>
          </a:r>
          <a:endParaRPr lang="en-US" dirty="0"/>
        </a:p>
      </dgm:t>
    </dgm:pt>
    <dgm:pt modelId="{DFC646CC-D596-4A5F-96CD-5DC526A89BDB}" type="parTrans" cxnId="{7C815A2D-3159-4FC5-A150-3D0862A41849}">
      <dgm:prSet/>
      <dgm:spPr/>
      <dgm:t>
        <a:bodyPr/>
        <a:lstStyle/>
        <a:p>
          <a:endParaRPr lang="en-US"/>
        </a:p>
      </dgm:t>
    </dgm:pt>
    <dgm:pt modelId="{B10C9E99-0959-41BD-A00A-59D1307FF766}" type="sibTrans" cxnId="{7C815A2D-3159-4FC5-A150-3D0862A41849}">
      <dgm:prSet/>
      <dgm:spPr/>
      <dgm:t>
        <a:bodyPr/>
        <a:lstStyle/>
        <a:p>
          <a:endParaRPr lang="en-US"/>
        </a:p>
      </dgm:t>
    </dgm:pt>
    <dgm:pt modelId="{F0902213-679F-4E0B-9B54-34DBDF4CC5F4}">
      <dgm:prSet/>
      <dgm:spPr/>
      <dgm:t>
        <a:bodyPr/>
        <a:lstStyle/>
        <a:p>
          <a:pPr>
            <a:defRPr cap="all"/>
          </a:pPr>
          <a:r>
            <a:rPr lang="en-US" baseline="0"/>
            <a:t>DATE:- June 2025</a:t>
          </a:r>
          <a:endParaRPr lang="en-US"/>
        </a:p>
      </dgm:t>
    </dgm:pt>
    <dgm:pt modelId="{AF0B2A90-BFB5-4975-B83F-B25FF4102680}" type="parTrans" cxnId="{2DDE862F-111B-49F7-BE81-DFAAF39EB634}">
      <dgm:prSet/>
      <dgm:spPr/>
      <dgm:t>
        <a:bodyPr/>
        <a:lstStyle/>
        <a:p>
          <a:endParaRPr lang="en-US"/>
        </a:p>
      </dgm:t>
    </dgm:pt>
    <dgm:pt modelId="{1572C197-3C2F-47D5-AB5C-6ABAFAC3D3B7}" type="sibTrans" cxnId="{2DDE862F-111B-49F7-BE81-DFAAF39EB634}">
      <dgm:prSet/>
      <dgm:spPr/>
      <dgm:t>
        <a:bodyPr/>
        <a:lstStyle/>
        <a:p>
          <a:endParaRPr lang="en-US"/>
        </a:p>
      </dgm:t>
    </dgm:pt>
    <dgm:pt modelId="{FAC6D80C-9DAB-47DE-B36E-B0F271B446F8}" type="pres">
      <dgm:prSet presAssocID="{7E1DBABE-73E8-41D8-B8C5-AE5290445FC0}" presName="root" presStyleCnt="0">
        <dgm:presLayoutVars>
          <dgm:dir/>
          <dgm:resizeHandles val="exact"/>
        </dgm:presLayoutVars>
      </dgm:prSet>
      <dgm:spPr/>
    </dgm:pt>
    <dgm:pt modelId="{D804DB89-BE6C-4E6C-9400-3E0FF99BBCDB}" type="pres">
      <dgm:prSet presAssocID="{194A89C3-E12D-4CA7-8A7D-D606E75B9223}" presName="compNode" presStyleCnt="0"/>
      <dgm:spPr/>
    </dgm:pt>
    <dgm:pt modelId="{9695AF85-419B-43B7-8CEA-615853351DFD}" type="pres">
      <dgm:prSet presAssocID="{194A89C3-E12D-4CA7-8A7D-D606E75B9223}" presName="iconBgRect" presStyleLbl="bgShp" presStyleIdx="0" presStyleCnt="2"/>
      <dgm:spPr/>
    </dgm:pt>
    <dgm:pt modelId="{2783DC7D-705D-4824-8400-885EEDBC0C06}" type="pres">
      <dgm:prSet presAssocID="{194A89C3-E12D-4CA7-8A7D-D606E75B922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CED47F17-05AF-43A6-856C-8914F0505187}" type="pres">
      <dgm:prSet presAssocID="{194A89C3-E12D-4CA7-8A7D-D606E75B9223}" presName="spaceRect" presStyleCnt="0"/>
      <dgm:spPr/>
    </dgm:pt>
    <dgm:pt modelId="{DE8A124F-97D5-4892-AF5D-9B941A531402}" type="pres">
      <dgm:prSet presAssocID="{194A89C3-E12D-4CA7-8A7D-D606E75B9223}" presName="textRect" presStyleLbl="revTx" presStyleIdx="0" presStyleCnt="2">
        <dgm:presLayoutVars>
          <dgm:chMax val="1"/>
          <dgm:chPref val="1"/>
        </dgm:presLayoutVars>
      </dgm:prSet>
      <dgm:spPr/>
    </dgm:pt>
    <dgm:pt modelId="{021C1357-A893-4818-A751-3040F81819A9}" type="pres">
      <dgm:prSet presAssocID="{B10C9E99-0959-41BD-A00A-59D1307FF766}" presName="sibTrans" presStyleCnt="0"/>
      <dgm:spPr/>
    </dgm:pt>
    <dgm:pt modelId="{EF31F99F-32C2-4079-82AB-6CB598CE0548}" type="pres">
      <dgm:prSet presAssocID="{F0902213-679F-4E0B-9B54-34DBDF4CC5F4}" presName="compNode" presStyleCnt="0"/>
      <dgm:spPr/>
    </dgm:pt>
    <dgm:pt modelId="{88551105-2707-449C-A2D6-ADB4E77FD517}" type="pres">
      <dgm:prSet presAssocID="{F0902213-679F-4E0B-9B54-34DBDF4CC5F4}" presName="iconBgRect" presStyleLbl="bgShp" presStyleIdx="1" presStyleCnt="2"/>
      <dgm:spPr/>
    </dgm:pt>
    <dgm:pt modelId="{709F8842-9932-4679-9897-4351A1C540E2}" type="pres">
      <dgm:prSet presAssocID="{F0902213-679F-4E0B-9B54-34DBDF4CC5F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ily Calendar"/>
        </a:ext>
      </dgm:extLst>
    </dgm:pt>
    <dgm:pt modelId="{4F64337B-37AA-4D1A-89DE-78687BA0BC1C}" type="pres">
      <dgm:prSet presAssocID="{F0902213-679F-4E0B-9B54-34DBDF4CC5F4}" presName="spaceRect" presStyleCnt="0"/>
      <dgm:spPr/>
    </dgm:pt>
    <dgm:pt modelId="{AA8E2985-9F52-4CA1-84D1-FEFEEF1A48FA}" type="pres">
      <dgm:prSet presAssocID="{F0902213-679F-4E0B-9B54-34DBDF4CC5F4}" presName="textRect" presStyleLbl="revTx" presStyleIdx="1" presStyleCnt="2">
        <dgm:presLayoutVars>
          <dgm:chMax val="1"/>
          <dgm:chPref val="1"/>
        </dgm:presLayoutVars>
      </dgm:prSet>
      <dgm:spPr/>
    </dgm:pt>
  </dgm:ptLst>
  <dgm:cxnLst>
    <dgm:cxn modelId="{07393C08-209A-4FA4-B4C4-029A26B6A7F5}" type="presOf" srcId="{7E1DBABE-73E8-41D8-B8C5-AE5290445FC0}" destId="{FAC6D80C-9DAB-47DE-B36E-B0F271B446F8}" srcOrd="0" destOrd="0" presId="urn:microsoft.com/office/officeart/2018/5/layout/IconCircleLabelList"/>
    <dgm:cxn modelId="{7C815A2D-3159-4FC5-A150-3D0862A41849}" srcId="{7E1DBABE-73E8-41D8-B8C5-AE5290445FC0}" destId="{194A89C3-E12D-4CA7-8A7D-D606E75B9223}" srcOrd="0" destOrd="0" parTransId="{DFC646CC-D596-4A5F-96CD-5DC526A89BDB}" sibTransId="{B10C9E99-0959-41BD-A00A-59D1307FF766}"/>
    <dgm:cxn modelId="{2DDE862F-111B-49F7-BE81-DFAAF39EB634}" srcId="{7E1DBABE-73E8-41D8-B8C5-AE5290445FC0}" destId="{F0902213-679F-4E0B-9B54-34DBDF4CC5F4}" srcOrd="1" destOrd="0" parTransId="{AF0B2A90-BFB5-4975-B83F-B25FF4102680}" sibTransId="{1572C197-3C2F-47D5-AB5C-6ABAFAC3D3B7}"/>
    <dgm:cxn modelId="{B5DB1834-C47B-40C8-B87C-8660158FFE86}" type="presOf" srcId="{F0902213-679F-4E0B-9B54-34DBDF4CC5F4}" destId="{AA8E2985-9F52-4CA1-84D1-FEFEEF1A48FA}" srcOrd="0" destOrd="0" presId="urn:microsoft.com/office/officeart/2018/5/layout/IconCircleLabelList"/>
    <dgm:cxn modelId="{ABABA35E-699E-417E-B604-B7342FFEF070}" type="presOf" srcId="{194A89C3-E12D-4CA7-8A7D-D606E75B9223}" destId="{DE8A124F-97D5-4892-AF5D-9B941A531402}" srcOrd="0" destOrd="0" presId="urn:microsoft.com/office/officeart/2018/5/layout/IconCircleLabelList"/>
    <dgm:cxn modelId="{36742BD3-9745-48E6-9FE5-E3EAB94770C7}" type="presParOf" srcId="{FAC6D80C-9DAB-47DE-B36E-B0F271B446F8}" destId="{D804DB89-BE6C-4E6C-9400-3E0FF99BBCDB}" srcOrd="0" destOrd="0" presId="urn:microsoft.com/office/officeart/2018/5/layout/IconCircleLabelList"/>
    <dgm:cxn modelId="{76AE409A-2B8D-47C8-BA9F-E459EB2F0D28}" type="presParOf" srcId="{D804DB89-BE6C-4E6C-9400-3E0FF99BBCDB}" destId="{9695AF85-419B-43B7-8CEA-615853351DFD}" srcOrd="0" destOrd="0" presId="urn:microsoft.com/office/officeart/2018/5/layout/IconCircleLabelList"/>
    <dgm:cxn modelId="{910F0270-5432-419A-BAF2-0516FA10855A}" type="presParOf" srcId="{D804DB89-BE6C-4E6C-9400-3E0FF99BBCDB}" destId="{2783DC7D-705D-4824-8400-885EEDBC0C06}" srcOrd="1" destOrd="0" presId="urn:microsoft.com/office/officeart/2018/5/layout/IconCircleLabelList"/>
    <dgm:cxn modelId="{84A581FB-0601-4BE1-BE02-2FBF68842415}" type="presParOf" srcId="{D804DB89-BE6C-4E6C-9400-3E0FF99BBCDB}" destId="{CED47F17-05AF-43A6-856C-8914F0505187}" srcOrd="2" destOrd="0" presId="urn:microsoft.com/office/officeart/2018/5/layout/IconCircleLabelList"/>
    <dgm:cxn modelId="{210521E2-8640-45E6-A777-229DA0935411}" type="presParOf" srcId="{D804DB89-BE6C-4E6C-9400-3E0FF99BBCDB}" destId="{DE8A124F-97D5-4892-AF5D-9B941A531402}" srcOrd="3" destOrd="0" presId="urn:microsoft.com/office/officeart/2018/5/layout/IconCircleLabelList"/>
    <dgm:cxn modelId="{336D0C13-7233-42EF-B41B-EC5875E88FED}" type="presParOf" srcId="{FAC6D80C-9DAB-47DE-B36E-B0F271B446F8}" destId="{021C1357-A893-4818-A751-3040F81819A9}" srcOrd="1" destOrd="0" presId="urn:microsoft.com/office/officeart/2018/5/layout/IconCircleLabelList"/>
    <dgm:cxn modelId="{BC61C366-502C-4C01-9DAB-DE01EECA3B39}" type="presParOf" srcId="{FAC6D80C-9DAB-47DE-B36E-B0F271B446F8}" destId="{EF31F99F-32C2-4079-82AB-6CB598CE0548}" srcOrd="2" destOrd="0" presId="urn:microsoft.com/office/officeart/2018/5/layout/IconCircleLabelList"/>
    <dgm:cxn modelId="{190D7E77-5A52-44EB-B8EF-B663AB4E956C}" type="presParOf" srcId="{EF31F99F-32C2-4079-82AB-6CB598CE0548}" destId="{88551105-2707-449C-A2D6-ADB4E77FD517}" srcOrd="0" destOrd="0" presId="urn:microsoft.com/office/officeart/2018/5/layout/IconCircleLabelList"/>
    <dgm:cxn modelId="{0D626631-D000-4040-ADAE-1B359DDDC663}" type="presParOf" srcId="{EF31F99F-32C2-4079-82AB-6CB598CE0548}" destId="{709F8842-9932-4679-9897-4351A1C540E2}" srcOrd="1" destOrd="0" presId="urn:microsoft.com/office/officeart/2018/5/layout/IconCircleLabelList"/>
    <dgm:cxn modelId="{E916F59E-8A7C-4B93-8E1F-486FE5DE44A3}" type="presParOf" srcId="{EF31F99F-32C2-4079-82AB-6CB598CE0548}" destId="{4F64337B-37AA-4D1A-89DE-78687BA0BC1C}" srcOrd="2" destOrd="0" presId="urn:microsoft.com/office/officeart/2018/5/layout/IconCircleLabelList"/>
    <dgm:cxn modelId="{790A05C0-EFD7-49AC-954F-6C176744CBA3}" type="presParOf" srcId="{EF31F99F-32C2-4079-82AB-6CB598CE0548}" destId="{AA8E2985-9F52-4CA1-84D1-FEFEEF1A48F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C6933C-276C-4A68-91D9-5A8D7C62E1F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E13BB9C-3080-49A8-A578-8A6CF877AE3A}">
      <dgm:prSet/>
      <dgm:spPr/>
      <dgm:t>
        <a:bodyPr/>
        <a:lstStyle/>
        <a:p>
          <a:r>
            <a:rPr lang="en-US" b="1" i="0"/>
            <a:t>Datasets</a:t>
          </a:r>
          <a:endParaRPr lang="en-US"/>
        </a:p>
      </dgm:t>
    </dgm:pt>
    <dgm:pt modelId="{EBF521AD-B6DD-4299-9AFD-15A0C15AB60B}" type="parTrans" cxnId="{FC2F348A-66F7-437B-A399-E3266917AA19}">
      <dgm:prSet/>
      <dgm:spPr/>
      <dgm:t>
        <a:bodyPr/>
        <a:lstStyle/>
        <a:p>
          <a:endParaRPr lang="en-US"/>
        </a:p>
      </dgm:t>
    </dgm:pt>
    <dgm:pt modelId="{2FF9AF83-9CD4-486D-A6F3-EB9423059BC1}" type="sibTrans" cxnId="{FC2F348A-66F7-437B-A399-E3266917AA19}">
      <dgm:prSet/>
      <dgm:spPr/>
      <dgm:t>
        <a:bodyPr/>
        <a:lstStyle/>
        <a:p>
          <a:endParaRPr lang="en-US"/>
        </a:p>
      </dgm:t>
    </dgm:pt>
    <dgm:pt modelId="{B431EEA1-1A03-4DCB-B472-AD25FB1B4B67}">
      <dgm:prSet/>
      <dgm:spPr/>
      <dgm:t>
        <a:bodyPr/>
        <a:lstStyle/>
        <a:p>
          <a:r>
            <a:rPr lang="en-US"/>
            <a:t>Historical store sales</a:t>
          </a:r>
        </a:p>
      </dgm:t>
    </dgm:pt>
    <dgm:pt modelId="{D42E26E1-8C46-4D98-B1F1-965ECE0C1B49}" type="parTrans" cxnId="{6B9DF6F9-A138-4B5D-9284-9D7B11D03649}">
      <dgm:prSet/>
      <dgm:spPr/>
      <dgm:t>
        <a:bodyPr/>
        <a:lstStyle/>
        <a:p>
          <a:endParaRPr lang="en-US"/>
        </a:p>
      </dgm:t>
    </dgm:pt>
    <dgm:pt modelId="{5735014F-2384-41FB-956E-1DB7EBE61805}" type="sibTrans" cxnId="{6B9DF6F9-A138-4B5D-9284-9D7B11D03649}">
      <dgm:prSet/>
      <dgm:spPr/>
      <dgm:t>
        <a:bodyPr/>
        <a:lstStyle/>
        <a:p>
          <a:endParaRPr lang="en-US"/>
        </a:p>
      </dgm:t>
    </dgm:pt>
    <dgm:pt modelId="{92585359-09E3-4BFE-84D3-B763A98BB61C}">
      <dgm:prSet/>
      <dgm:spPr/>
      <dgm:t>
        <a:bodyPr/>
        <a:lstStyle/>
        <a:p>
          <a:r>
            <a:rPr lang="en-US"/>
            <a:t>Promotions </a:t>
          </a:r>
        </a:p>
      </dgm:t>
    </dgm:pt>
    <dgm:pt modelId="{8DE65934-90F9-4F04-B7A8-17882FDEA7AD}" type="parTrans" cxnId="{C8E48625-C46F-42CA-BBB8-C86CA8A6654D}">
      <dgm:prSet/>
      <dgm:spPr/>
      <dgm:t>
        <a:bodyPr/>
        <a:lstStyle/>
        <a:p>
          <a:endParaRPr lang="en-US"/>
        </a:p>
      </dgm:t>
    </dgm:pt>
    <dgm:pt modelId="{D25C9A3F-1ACE-46D6-9641-F3E7C32FBA60}" type="sibTrans" cxnId="{C8E48625-C46F-42CA-BBB8-C86CA8A6654D}">
      <dgm:prSet/>
      <dgm:spPr/>
      <dgm:t>
        <a:bodyPr/>
        <a:lstStyle/>
        <a:p>
          <a:endParaRPr lang="en-US"/>
        </a:p>
      </dgm:t>
    </dgm:pt>
    <dgm:pt modelId="{8FFFEBAD-C84A-4A82-904D-80F9154E0D56}">
      <dgm:prSet/>
      <dgm:spPr/>
      <dgm:t>
        <a:bodyPr/>
        <a:lstStyle/>
        <a:p>
          <a:r>
            <a:rPr lang="en-US"/>
            <a:t>Holidays </a:t>
          </a:r>
        </a:p>
      </dgm:t>
    </dgm:pt>
    <dgm:pt modelId="{B2EBEFA5-4DED-4743-BB18-7B7F00CB9EA5}" type="parTrans" cxnId="{EC82A808-9079-4C41-A960-EE99EC93B701}">
      <dgm:prSet/>
      <dgm:spPr/>
      <dgm:t>
        <a:bodyPr/>
        <a:lstStyle/>
        <a:p>
          <a:endParaRPr lang="en-US"/>
        </a:p>
      </dgm:t>
    </dgm:pt>
    <dgm:pt modelId="{B841045E-8D1E-4EB7-914A-B426617D8F72}" type="sibTrans" cxnId="{EC82A808-9079-4C41-A960-EE99EC93B701}">
      <dgm:prSet/>
      <dgm:spPr/>
      <dgm:t>
        <a:bodyPr/>
        <a:lstStyle/>
        <a:p>
          <a:endParaRPr lang="en-US"/>
        </a:p>
      </dgm:t>
    </dgm:pt>
    <dgm:pt modelId="{2E68120D-6FBF-4C3A-93BC-B26111095596}">
      <dgm:prSet/>
      <dgm:spPr/>
      <dgm:t>
        <a:bodyPr/>
        <a:lstStyle/>
        <a:p>
          <a:r>
            <a:rPr lang="en-US"/>
            <a:t>Assortment</a:t>
          </a:r>
        </a:p>
      </dgm:t>
    </dgm:pt>
    <dgm:pt modelId="{CD0F8BA6-01C1-4615-AB65-E5807F226C59}" type="parTrans" cxnId="{A51BE552-72E5-40CD-A088-8C36C63FCF02}">
      <dgm:prSet/>
      <dgm:spPr/>
      <dgm:t>
        <a:bodyPr/>
        <a:lstStyle/>
        <a:p>
          <a:endParaRPr lang="en-US"/>
        </a:p>
      </dgm:t>
    </dgm:pt>
    <dgm:pt modelId="{E8AAC30A-D007-434B-B34B-ADE000C39F48}" type="sibTrans" cxnId="{A51BE552-72E5-40CD-A088-8C36C63FCF02}">
      <dgm:prSet/>
      <dgm:spPr/>
      <dgm:t>
        <a:bodyPr/>
        <a:lstStyle/>
        <a:p>
          <a:endParaRPr lang="en-US"/>
        </a:p>
      </dgm:t>
    </dgm:pt>
    <dgm:pt modelId="{A3C0C722-DA8B-4ADB-942C-E7C4B76831D0}">
      <dgm:prSet/>
      <dgm:spPr/>
      <dgm:t>
        <a:bodyPr/>
        <a:lstStyle/>
        <a:p>
          <a:r>
            <a:rPr lang="en-US"/>
            <a:t>Competition.</a:t>
          </a:r>
        </a:p>
      </dgm:t>
    </dgm:pt>
    <dgm:pt modelId="{B0769B5E-C64E-47EE-AC68-705174C7AD22}" type="parTrans" cxnId="{35548D04-BD0C-449B-9CF6-519ABB875983}">
      <dgm:prSet/>
      <dgm:spPr/>
      <dgm:t>
        <a:bodyPr/>
        <a:lstStyle/>
        <a:p>
          <a:endParaRPr lang="en-US"/>
        </a:p>
      </dgm:t>
    </dgm:pt>
    <dgm:pt modelId="{FD05F0EE-DAE1-42C4-90D0-5B169238D47E}" type="sibTrans" cxnId="{35548D04-BD0C-449B-9CF6-519ABB875983}">
      <dgm:prSet/>
      <dgm:spPr/>
      <dgm:t>
        <a:bodyPr/>
        <a:lstStyle/>
        <a:p>
          <a:endParaRPr lang="en-US"/>
        </a:p>
      </dgm:t>
    </dgm:pt>
    <dgm:pt modelId="{EB37BF56-48D5-4E93-B8B3-11E9A156E1D6}" type="pres">
      <dgm:prSet presAssocID="{80C6933C-276C-4A68-91D9-5A8D7C62E1F4}" presName="linear" presStyleCnt="0">
        <dgm:presLayoutVars>
          <dgm:animLvl val="lvl"/>
          <dgm:resizeHandles val="exact"/>
        </dgm:presLayoutVars>
      </dgm:prSet>
      <dgm:spPr/>
    </dgm:pt>
    <dgm:pt modelId="{275C7BD1-C111-473D-AA13-FAF86FEA03DC}" type="pres">
      <dgm:prSet presAssocID="{9E13BB9C-3080-49A8-A578-8A6CF877AE3A}" presName="parentText" presStyleLbl="node1" presStyleIdx="0" presStyleCnt="6">
        <dgm:presLayoutVars>
          <dgm:chMax val="0"/>
          <dgm:bulletEnabled val="1"/>
        </dgm:presLayoutVars>
      </dgm:prSet>
      <dgm:spPr/>
    </dgm:pt>
    <dgm:pt modelId="{A829C59E-627B-4449-9F46-83CAB1429E9B}" type="pres">
      <dgm:prSet presAssocID="{2FF9AF83-9CD4-486D-A6F3-EB9423059BC1}" presName="spacer" presStyleCnt="0"/>
      <dgm:spPr/>
    </dgm:pt>
    <dgm:pt modelId="{966E2547-FB62-4B34-8924-F95ECF2BEE33}" type="pres">
      <dgm:prSet presAssocID="{B431EEA1-1A03-4DCB-B472-AD25FB1B4B67}" presName="parentText" presStyleLbl="node1" presStyleIdx="1" presStyleCnt="6">
        <dgm:presLayoutVars>
          <dgm:chMax val="0"/>
          <dgm:bulletEnabled val="1"/>
        </dgm:presLayoutVars>
      </dgm:prSet>
      <dgm:spPr/>
    </dgm:pt>
    <dgm:pt modelId="{DBF389C8-B1A1-49AB-B04B-2FBA0DB0466D}" type="pres">
      <dgm:prSet presAssocID="{5735014F-2384-41FB-956E-1DB7EBE61805}" presName="spacer" presStyleCnt="0"/>
      <dgm:spPr/>
    </dgm:pt>
    <dgm:pt modelId="{920F53F7-7E4A-4D9C-9E0C-7A86ED21A70E}" type="pres">
      <dgm:prSet presAssocID="{92585359-09E3-4BFE-84D3-B763A98BB61C}" presName="parentText" presStyleLbl="node1" presStyleIdx="2" presStyleCnt="6">
        <dgm:presLayoutVars>
          <dgm:chMax val="0"/>
          <dgm:bulletEnabled val="1"/>
        </dgm:presLayoutVars>
      </dgm:prSet>
      <dgm:spPr/>
    </dgm:pt>
    <dgm:pt modelId="{B5A45F57-E6AD-4DB6-A4BD-33BB7556160C}" type="pres">
      <dgm:prSet presAssocID="{D25C9A3F-1ACE-46D6-9641-F3E7C32FBA60}" presName="spacer" presStyleCnt="0"/>
      <dgm:spPr/>
    </dgm:pt>
    <dgm:pt modelId="{DA14DFB0-9200-4113-8DC7-987DDCBAB0F9}" type="pres">
      <dgm:prSet presAssocID="{8FFFEBAD-C84A-4A82-904D-80F9154E0D56}" presName="parentText" presStyleLbl="node1" presStyleIdx="3" presStyleCnt="6">
        <dgm:presLayoutVars>
          <dgm:chMax val="0"/>
          <dgm:bulletEnabled val="1"/>
        </dgm:presLayoutVars>
      </dgm:prSet>
      <dgm:spPr/>
    </dgm:pt>
    <dgm:pt modelId="{6BA2522C-8350-4976-B910-EC46BBA254C3}" type="pres">
      <dgm:prSet presAssocID="{B841045E-8D1E-4EB7-914A-B426617D8F72}" presName="spacer" presStyleCnt="0"/>
      <dgm:spPr/>
    </dgm:pt>
    <dgm:pt modelId="{C403CED3-28FA-4C59-B664-C0921478D16A}" type="pres">
      <dgm:prSet presAssocID="{2E68120D-6FBF-4C3A-93BC-B26111095596}" presName="parentText" presStyleLbl="node1" presStyleIdx="4" presStyleCnt="6">
        <dgm:presLayoutVars>
          <dgm:chMax val="0"/>
          <dgm:bulletEnabled val="1"/>
        </dgm:presLayoutVars>
      </dgm:prSet>
      <dgm:spPr/>
    </dgm:pt>
    <dgm:pt modelId="{4955E3B9-867D-4875-B0C5-BEF6BBD2E623}" type="pres">
      <dgm:prSet presAssocID="{E8AAC30A-D007-434B-B34B-ADE000C39F48}" presName="spacer" presStyleCnt="0"/>
      <dgm:spPr/>
    </dgm:pt>
    <dgm:pt modelId="{4CA8E852-F49B-4C4B-BCC9-63EE52923AE8}" type="pres">
      <dgm:prSet presAssocID="{A3C0C722-DA8B-4ADB-942C-E7C4B76831D0}" presName="parentText" presStyleLbl="node1" presStyleIdx="5" presStyleCnt="6">
        <dgm:presLayoutVars>
          <dgm:chMax val="0"/>
          <dgm:bulletEnabled val="1"/>
        </dgm:presLayoutVars>
      </dgm:prSet>
      <dgm:spPr/>
    </dgm:pt>
  </dgm:ptLst>
  <dgm:cxnLst>
    <dgm:cxn modelId="{35548D04-BD0C-449B-9CF6-519ABB875983}" srcId="{80C6933C-276C-4A68-91D9-5A8D7C62E1F4}" destId="{A3C0C722-DA8B-4ADB-942C-E7C4B76831D0}" srcOrd="5" destOrd="0" parTransId="{B0769B5E-C64E-47EE-AC68-705174C7AD22}" sibTransId="{FD05F0EE-DAE1-42C4-90D0-5B169238D47E}"/>
    <dgm:cxn modelId="{EC82A808-9079-4C41-A960-EE99EC93B701}" srcId="{80C6933C-276C-4A68-91D9-5A8D7C62E1F4}" destId="{8FFFEBAD-C84A-4A82-904D-80F9154E0D56}" srcOrd="3" destOrd="0" parTransId="{B2EBEFA5-4DED-4743-BB18-7B7F00CB9EA5}" sibTransId="{B841045E-8D1E-4EB7-914A-B426617D8F72}"/>
    <dgm:cxn modelId="{17D85109-DAB8-4DC4-9D40-13884A8DDCC1}" type="presOf" srcId="{80C6933C-276C-4A68-91D9-5A8D7C62E1F4}" destId="{EB37BF56-48D5-4E93-B8B3-11E9A156E1D6}" srcOrd="0" destOrd="0" presId="urn:microsoft.com/office/officeart/2005/8/layout/vList2"/>
    <dgm:cxn modelId="{D689480F-E074-4E89-8ED7-0D7C299DF129}" type="presOf" srcId="{9E13BB9C-3080-49A8-A578-8A6CF877AE3A}" destId="{275C7BD1-C111-473D-AA13-FAF86FEA03DC}" srcOrd="0" destOrd="0" presId="urn:microsoft.com/office/officeart/2005/8/layout/vList2"/>
    <dgm:cxn modelId="{C8E48625-C46F-42CA-BBB8-C86CA8A6654D}" srcId="{80C6933C-276C-4A68-91D9-5A8D7C62E1F4}" destId="{92585359-09E3-4BFE-84D3-B763A98BB61C}" srcOrd="2" destOrd="0" parTransId="{8DE65934-90F9-4F04-B7A8-17882FDEA7AD}" sibTransId="{D25C9A3F-1ACE-46D6-9641-F3E7C32FBA60}"/>
    <dgm:cxn modelId="{09F79827-888D-4B75-BD28-B033B5CB4180}" type="presOf" srcId="{B431EEA1-1A03-4DCB-B472-AD25FB1B4B67}" destId="{966E2547-FB62-4B34-8924-F95ECF2BEE33}" srcOrd="0" destOrd="0" presId="urn:microsoft.com/office/officeart/2005/8/layout/vList2"/>
    <dgm:cxn modelId="{A51BE552-72E5-40CD-A088-8C36C63FCF02}" srcId="{80C6933C-276C-4A68-91D9-5A8D7C62E1F4}" destId="{2E68120D-6FBF-4C3A-93BC-B26111095596}" srcOrd="4" destOrd="0" parTransId="{CD0F8BA6-01C1-4615-AB65-E5807F226C59}" sibTransId="{E8AAC30A-D007-434B-B34B-ADE000C39F48}"/>
    <dgm:cxn modelId="{FC2F348A-66F7-437B-A399-E3266917AA19}" srcId="{80C6933C-276C-4A68-91D9-5A8D7C62E1F4}" destId="{9E13BB9C-3080-49A8-A578-8A6CF877AE3A}" srcOrd="0" destOrd="0" parTransId="{EBF521AD-B6DD-4299-9AFD-15A0C15AB60B}" sibTransId="{2FF9AF83-9CD4-486D-A6F3-EB9423059BC1}"/>
    <dgm:cxn modelId="{C0800C9F-0C60-427A-9892-C90CA50381C1}" type="presOf" srcId="{2E68120D-6FBF-4C3A-93BC-B26111095596}" destId="{C403CED3-28FA-4C59-B664-C0921478D16A}" srcOrd="0" destOrd="0" presId="urn:microsoft.com/office/officeart/2005/8/layout/vList2"/>
    <dgm:cxn modelId="{3DDCB2A1-C3D1-4311-A111-0D3CCE19113C}" type="presOf" srcId="{8FFFEBAD-C84A-4A82-904D-80F9154E0D56}" destId="{DA14DFB0-9200-4113-8DC7-987DDCBAB0F9}" srcOrd="0" destOrd="0" presId="urn:microsoft.com/office/officeart/2005/8/layout/vList2"/>
    <dgm:cxn modelId="{DC7AF9E2-8E29-47D2-BF8B-E3893C3A7A21}" type="presOf" srcId="{92585359-09E3-4BFE-84D3-B763A98BB61C}" destId="{920F53F7-7E4A-4D9C-9E0C-7A86ED21A70E}" srcOrd="0" destOrd="0" presId="urn:microsoft.com/office/officeart/2005/8/layout/vList2"/>
    <dgm:cxn modelId="{EA6E1EF5-C8C3-4407-8FC2-46B78517540C}" type="presOf" srcId="{A3C0C722-DA8B-4ADB-942C-E7C4B76831D0}" destId="{4CA8E852-F49B-4C4B-BCC9-63EE52923AE8}" srcOrd="0" destOrd="0" presId="urn:microsoft.com/office/officeart/2005/8/layout/vList2"/>
    <dgm:cxn modelId="{6B9DF6F9-A138-4B5D-9284-9D7B11D03649}" srcId="{80C6933C-276C-4A68-91D9-5A8D7C62E1F4}" destId="{B431EEA1-1A03-4DCB-B472-AD25FB1B4B67}" srcOrd="1" destOrd="0" parTransId="{D42E26E1-8C46-4D98-B1F1-965ECE0C1B49}" sibTransId="{5735014F-2384-41FB-956E-1DB7EBE61805}"/>
    <dgm:cxn modelId="{BB49B6BF-3D04-4E14-93FE-C31A5F46FADF}" type="presParOf" srcId="{EB37BF56-48D5-4E93-B8B3-11E9A156E1D6}" destId="{275C7BD1-C111-473D-AA13-FAF86FEA03DC}" srcOrd="0" destOrd="0" presId="urn:microsoft.com/office/officeart/2005/8/layout/vList2"/>
    <dgm:cxn modelId="{F8F25585-3B8D-4EC8-BBC7-7FA2E65C64D1}" type="presParOf" srcId="{EB37BF56-48D5-4E93-B8B3-11E9A156E1D6}" destId="{A829C59E-627B-4449-9F46-83CAB1429E9B}" srcOrd="1" destOrd="0" presId="urn:microsoft.com/office/officeart/2005/8/layout/vList2"/>
    <dgm:cxn modelId="{9BC745CB-A63C-4275-8947-85D972A27CFD}" type="presParOf" srcId="{EB37BF56-48D5-4E93-B8B3-11E9A156E1D6}" destId="{966E2547-FB62-4B34-8924-F95ECF2BEE33}" srcOrd="2" destOrd="0" presId="urn:microsoft.com/office/officeart/2005/8/layout/vList2"/>
    <dgm:cxn modelId="{599E63E3-7C3B-4785-ACFF-0EA5CA837B5F}" type="presParOf" srcId="{EB37BF56-48D5-4E93-B8B3-11E9A156E1D6}" destId="{DBF389C8-B1A1-49AB-B04B-2FBA0DB0466D}" srcOrd="3" destOrd="0" presId="urn:microsoft.com/office/officeart/2005/8/layout/vList2"/>
    <dgm:cxn modelId="{AA14C7D9-24BC-4BB1-A4D5-96F6E8BC3CB7}" type="presParOf" srcId="{EB37BF56-48D5-4E93-B8B3-11E9A156E1D6}" destId="{920F53F7-7E4A-4D9C-9E0C-7A86ED21A70E}" srcOrd="4" destOrd="0" presId="urn:microsoft.com/office/officeart/2005/8/layout/vList2"/>
    <dgm:cxn modelId="{F78B7975-CE41-409E-9CE0-E38C0B489103}" type="presParOf" srcId="{EB37BF56-48D5-4E93-B8B3-11E9A156E1D6}" destId="{B5A45F57-E6AD-4DB6-A4BD-33BB7556160C}" srcOrd="5" destOrd="0" presId="urn:microsoft.com/office/officeart/2005/8/layout/vList2"/>
    <dgm:cxn modelId="{513E1AFA-1235-4899-AFAD-EAD8E483A5E6}" type="presParOf" srcId="{EB37BF56-48D5-4E93-B8B3-11E9A156E1D6}" destId="{DA14DFB0-9200-4113-8DC7-987DDCBAB0F9}" srcOrd="6" destOrd="0" presId="urn:microsoft.com/office/officeart/2005/8/layout/vList2"/>
    <dgm:cxn modelId="{2FFAE45A-1468-405D-BD5E-077930DAE060}" type="presParOf" srcId="{EB37BF56-48D5-4E93-B8B3-11E9A156E1D6}" destId="{6BA2522C-8350-4976-B910-EC46BBA254C3}" srcOrd="7" destOrd="0" presId="urn:microsoft.com/office/officeart/2005/8/layout/vList2"/>
    <dgm:cxn modelId="{7BBBD434-39F0-44F4-9792-6C958B6F0718}" type="presParOf" srcId="{EB37BF56-48D5-4E93-B8B3-11E9A156E1D6}" destId="{C403CED3-28FA-4C59-B664-C0921478D16A}" srcOrd="8" destOrd="0" presId="urn:microsoft.com/office/officeart/2005/8/layout/vList2"/>
    <dgm:cxn modelId="{55976D28-09AB-4AB1-AC71-345DF31DCD20}" type="presParOf" srcId="{EB37BF56-48D5-4E93-B8B3-11E9A156E1D6}" destId="{4955E3B9-867D-4875-B0C5-BEF6BBD2E623}" srcOrd="9" destOrd="0" presId="urn:microsoft.com/office/officeart/2005/8/layout/vList2"/>
    <dgm:cxn modelId="{10270DB7-E823-42C4-8469-A4CF68084DCD}" type="presParOf" srcId="{EB37BF56-48D5-4E93-B8B3-11E9A156E1D6}" destId="{4CA8E852-F49B-4C4B-BCC9-63EE52923AE8}"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5AF85-419B-43B7-8CEA-615853351DFD}">
      <dsp:nvSpPr>
        <dsp:cNvPr id="0" name=""/>
        <dsp:cNvSpPr/>
      </dsp:nvSpPr>
      <dsp:spPr>
        <a:xfrm>
          <a:off x="1816199" y="93039"/>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83DC7D-705D-4824-8400-885EEDBC0C06}">
      <dsp:nvSpPr>
        <dsp:cNvPr id="0" name=""/>
        <dsp:cNvSpPr/>
      </dsp:nvSpPr>
      <dsp:spPr>
        <a:xfrm>
          <a:off x="2284199" y="561039"/>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8A124F-97D5-4892-AF5D-9B941A531402}">
      <dsp:nvSpPr>
        <dsp:cNvPr id="0" name=""/>
        <dsp:cNvSpPr/>
      </dsp:nvSpPr>
      <dsp:spPr>
        <a:xfrm>
          <a:off x="111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baseline="0" dirty="0"/>
            <a:t>BY:-Dharmendra KUMAR</a:t>
          </a:r>
          <a:endParaRPr lang="en-US" sz="2500" kern="1200" dirty="0"/>
        </a:p>
      </dsp:txBody>
      <dsp:txXfrm>
        <a:off x="1114199" y="2973040"/>
        <a:ext cx="3600000" cy="720000"/>
      </dsp:txXfrm>
    </dsp:sp>
    <dsp:sp modelId="{88551105-2707-449C-A2D6-ADB4E77FD517}">
      <dsp:nvSpPr>
        <dsp:cNvPr id="0" name=""/>
        <dsp:cNvSpPr/>
      </dsp:nvSpPr>
      <dsp:spPr>
        <a:xfrm>
          <a:off x="6046199" y="93039"/>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9F8842-9932-4679-9897-4351A1C540E2}">
      <dsp:nvSpPr>
        <dsp:cNvPr id="0" name=""/>
        <dsp:cNvSpPr/>
      </dsp:nvSpPr>
      <dsp:spPr>
        <a:xfrm>
          <a:off x="6514199" y="561039"/>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8E2985-9F52-4CA1-84D1-FEFEEF1A48FA}">
      <dsp:nvSpPr>
        <dsp:cNvPr id="0" name=""/>
        <dsp:cNvSpPr/>
      </dsp:nvSpPr>
      <dsp:spPr>
        <a:xfrm>
          <a:off x="5344199" y="2973040"/>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baseline="0"/>
            <a:t>DATE:- June 2025</a:t>
          </a:r>
          <a:endParaRPr lang="en-US" sz="2500" kern="1200"/>
        </a:p>
      </dsp:txBody>
      <dsp:txXfrm>
        <a:off x="5344199" y="2973040"/>
        <a:ext cx="36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5C7BD1-C111-473D-AA13-FAF86FEA03DC}">
      <dsp:nvSpPr>
        <dsp:cNvPr id="0" name=""/>
        <dsp:cNvSpPr/>
      </dsp:nvSpPr>
      <dsp:spPr>
        <a:xfrm>
          <a:off x="0" y="32804"/>
          <a:ext cx="4937760"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a:t>Datasets</a:t>
          </a:r>
          <a:endParaRPr lang="en-US" sz="2500" kern="1200"/>
        </a:p>
      </dsp:txBody>
      <dsp:txXfrm>
        <a:off x="29271" y="62075"/>
        <a:ext cx="4879218" cy="541083"/>
      </dsp:txXfrm>
    </dsp:sp>
    <dsp:sp modelId="{966E2547-FB62-4B34-8924-F95ECF2BEE33}">
      <dsp:nvSpPr>
        <dsp:cNvPr id="0" name=""/>
        <dsp:cNvSpPr/>
      </dsp:nvSpPr>
      <dsp:spPr>
        <a:xfrm>
          <a:off x="0" y="704429"/>
          <a:ext cx="4937760"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Historical store sales</a:t>
          </a:r>
        </a:p>
      </dsp:txBody>
      <dsp:txXfrm>
        <a:off x="29271" y="733700"/>
        <a:ext cx="4879218" cy="541083"/>
      </dsp:txXfrm>
    </dsp:sp>
    <dsp:sp modelId="{920F53F7-7E4A-4D9C-9E0C-7A86ED21A70E}">
      <dsp:nvSpPr>
        <dsp:cNvPr id="0" name=""/>
        <dsp:cNvSpPr/>
      </dsp:nvSpPr>
      <dsp:spPr>
        <a:xfrm>
          <a:off x="0" y="1376054"/>
          <a:ext cx="4937760"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Promotions </a:t>
          </a:r>
        </a:p>
      </dsp:txBody>
      <dsp:txXfrm>
        <a:off x="29271" y="1405325"/>
        <a:ext cx="4879218" cy="541083"/>
      </dsp:txXfrm>
    </dsp:sp>
    <dsp:sp modelId="{DA14DFB0-9200-4113-8DC7-987DDCBAB0F9}">
      <dsp:nvSpPr>
        <dsp:cNvPr id="0" name=""/>
        <dsp:cNvSpPr/>
      </dsp:nvSpPr>
      <dsp:spPr>
        <a:xfrm>
          <a:off x="0" y="2047679"/>
          <a:ext cx="4937760"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Holidays </a:t>
          </a:r>
        </a:p>
      </dsp:txBody>
      <dsp:txXfrm>
        <a:off x="29271" y="2076950"/>
        <a:ext cx="4879218" cy="541083"/>
      </dsp:txXfrm>
    </dsp:sp>
    <dsp:sp modelId="{C403CED3-28FA-4C59-B664-C0921478D16A}">
      <dsp:nvSpPr>
        <dsp:cNvPr id="0" name=""/>
        <dsp:cNvSpPr/>
      </dsp:nvSpPr>
      <dsp:spPr>
        <a:xfrm>
          <a:off x="0" y="2719304"/>
          <a:ext cx="4937760"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Assortment</a:t>
          </a:r>
        </a:p>
      </dsp:txBody>
      <dsp:txXfrm>
        <a:off x="29271" y="2748575"/>
        <a:ext cx="4879218" cy="541083"/>
      </dsp:txXfrm>
    </dsp:sp>
    <dsp:sp modelId="{4CA8E852-F49B-4C4B-BCC9-63EE52923AE8}">
      <dsp:nvSpPr>
        <dsp:cNvPr id="0" name=""/>
        <dsp:cNvSpPr/>
      </dsp:nvSpPr>
      <dsp:spPr>
        <a:xfrm>
          <a:off x="0" y="3390929"/>
          <a:ext cx="4937760" cy="59962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Competition.</a:t>
          </a:r>
        </a:p>
      </dsp:txBody>
      <dsp:txXfrm>
        <a:off x="29271" y="3420200"/>
        <a:ext cx="4879218" cy="54108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C913B9A-BA80-4128-9082-D3A8C14B7AFB}" type="datetimeFigureOut">
              <a:rPr lang="en-US" smtClean="0"/>
              <a:pPr/>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EC39A-67E1-4AA5-BB6B-FCFA9BD3550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75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13B9A-BA80-4128-9082-D3A8C14B7AFB}" type="datetimeFigureOut">
              <a:rPr lang="en-US" smtClean="0"/>
              <a:pPr/>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EC39A-67E1-4AA5-BB6B-FCFA9BD35503}" type="slidenum">
              <a:rPr lang="en-US" smtClean="0"/>
              <a:pPr/>
              <a:t>‹#›</a:t>
            </a:fld>
            <a:endParaRPr lang="en-US"/>
          </a:p>
        </p:txBody>
      </p:sp>
    </p:spTree>
    <p:extLst>
      <p:ext uri="{BB962C8B-B14F-4D97-AF65-F5344CB8AC3E}">
        <p14:creationId xmlns:p14="http://schemas.microsoft.com/office/powerpoint/2010/main" val="159716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13B9A-BA80-4128-9082-D3A8C14B7AFB}" type="datetimeFigureOut">
              <a:rPr lang="en-US" smtClean="0"/>
              <a:pPr/>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EC39A-67E1-4AA5-BB6B-FCFA9BD35503}" type="slidenum">
              <a:rPr lang="en-US" smtClean="0"/>
              <a:pPr/>
              <a:t>‹#›</a:t>
            </a:fld>
            <a:endParaRPr lang="en-US"/>
          </a:p>
        </p:txBody>
      </p:sp>
    </p:spTree>
    <p:extLst>
      <p:ext uri="{BB962C8B-B14F-4D97-AF65-F5344CB8AC3E}">
        <p14:creationId xmlns:p14="http://schemas.microsoft.com/office/powerpoint/2010/main" val="373581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913B9A-BA80-4128-9082-D3A8C14B7AFB}" type="datetimeFigureOut">
              <a:rPr lang="en-US" smtClean="0"/>
              <a:pPr/>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EC39A-67E1-4AA5-BB6B-FCFA9BD35503}" type="slidenum">
              <a:rPr lang="en-US" smtClean="0"/>
              <a:pPr/>
              <a:t>‹#›</a:t>
            </a:fld>
            <a:endParaRPr lang="en-US"/>
          </a:p>
        </p:txBody>
      </p:sp>
    </p:spTree>
    <p:extLst>
      <p:ext uri="{BB962C8B-B14F-4D97-AF65-F5344CB8AC3E}">
        <p14:creationId xmlns:p14="http://schemas.microsoft.com/office/powerpoint/2010/main" val="884438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913B9A-BA80-4128-9082-D3A8C14B7AFB}" type="datetimeFigureOut">
              <a:rPr lang="en-US" smtClean="0"/>
              <a:pPr/>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6EC39A-67E1-4AA5-BB6B-FCFA9BD35503}"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56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913B9A-BA80-4128-9082-D3A8C14B7AFB}" type="datetimeFigureOut">
              <a:rPr lang="en-US" smtClean="0"/>
              <a:pPr/>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6EC39A-67E1-4AA5-BB6B-FCFA9BD35503}" type="slidenum">
              <a:rPr lang="en-US" smtClean="0"/>
              <a:pPr/>
              <a:t>‹#›</a:t>
            </a:fld>
            <a:endParaRPr lang="en-US"/>
          </a:p>
        </p:txBody>
      </p:sp>
    </p:spTree>
    <p:extLst>
      <p:ext uri="{BB962C8B-B14F-4D97-AF65-F5344CB8AC3E}">
        <p14:creationId xmlns:p14="http://schemas.microsoft.com/office/powerpoint/2010/main" val="137580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913B9A-BA80-4128-9082-D3A8C14B7AFB}" type="datetimeFigureOut">
              <a:rPr lang="en-US" smtClean="0"/>
              <a:pPr/>
              <a:t>6/23/2025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6EC39A-67E1-4AA5-BB6B-FCFA9BD35503}" type="slidenum">
              <a:rPr lang="en-US" smtClean="0"/>
              <a:pPr/>
              <a:t>‹#›</a:t>
            </a:fld>
            <a:endParaRPr lang="en-US"/>
          </a:p>
        </p:txBody>
      </p:sp>
    </p:spTree>
    <p:extLst>
      <p:ext uri="{BB962C8B-B14F-4D97-AF65-F5344CB8AC3E}">
        <p14:creationId xmlns:p14="http://schemas.microsoft.com/office/powerpoint/2010/main" val="4060296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913B9A-BA80-4128-9082-D3A8C14B7AFB}" type="datetimeFigureOut">
              <a:rPr lang="en-US" smtClean="0"/>
              <a:pPr/>
              <a:t>6/23/2025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6EC39A-67E1-4AA5-BB6B-FCFA9BD35503}" type="slidenum">
              <a:rPr lang="en-US" smtClean="0"/>
              <a:pPr/>
              <a:t>‹#›</a:t>
            </a:fld>
            <a:endParaRPr lang="en-US"/>
          </a:p>
        </p:txBody>
      </p:sp>
    </p:spTree>
    <p:extLst>
      <p:ext uri="{BB962C8B-B14F-4D97-AF65-F5344CB8AC3E}">
        <p14:creationId xmlns:p14="http://schemas.microsoft.com/office/powerpoint/2010/main" val="275738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913B9A-BA80-4128-9082-D3A8C14B7AFB}" type="datetimeFigureOut">
              <a:rPr lang="en-US" smtClean="0"/>
              <a:pPr/>
              <a:t>6/23/2025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D6EC39A-67E1-4AA5-BB6B-FCFA9BD35503}" type="slidenum">
              <a:rPr lang="en-US" smtClean="0"/>
              <a:pPr/>
              <a:t>‹#›</a:t>
            </a:fld>
            <a:endParaRPr lang="en-US"/>
          </a:p>
        </p:txBody>
      </p:sp>
    </p:spTree>
    <p:extLst>
      <p:ext uri="{BB962C8B-B14F-4D97-AF65-F5344CB8AC3E}">
        <p14:creationId xmlns:p14="http://schemas.microsoft.com/office/powerpoint/2010/main" val="294229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C913B9A-BA80-4128-9082-D3A8C14B7AFB}" type="datetimeFigureOut">
              <a:rPr lang="en-US" smtClean="0"/>
              <a:pPr/>
              <a:t>6/23/2025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6EC39A-67E1-4AA5-BB6B-FCFA9BD35503}" type="slidenum">
              <a:rPr lang="en-US" smtClean="0"/>
              <a:pPr/>
              <a:t>‹#›</a:t>
            </a:fld>
            <a:endParaRPr lang="en-US"/>
          </a:p>
        </p:txBody>
      </p:sp>
    </p:spTree>
    <p:extLst>
      <p:ext uri="{BB962C8B-B14F-4D97-AF65-F5344CB8AC3E}">
        <p14:creationId xmlns:p14="http://schemas.microsoft.com/office/powerpoint/2010/main" val="390104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EC913B9A-BA80-4128-9082-D3A8C14B7AFB}" type="datetimeFigureOut">
              <a:rPr lang="en-US" smtClean="0"/>
              <a:pPr/>
              <a:t>6/23/2025</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D6EC39A-67E1-4AA5-BB6B-FCFA9BD35503}" type="slidenum">
              <a:rPr lang="en-US" smtClean="0"/>
              <a:pPr/>
              <a:t>‹#›</a:t>
            </a:fld>
            <a:endParaRPr lang="en-US"/>
          </a:p>
        </p:txBody>
      </p:sp>
    </p:spTree>
    <p:extLst>
      <p:ext uri="{BB962C8B-B14F-4D97-AF65-F5344CB8AC3E}">
        <p14:creationId xmlns:p14="http://schemas.microsoft.com/office/powerpoint/2010/main" val="45168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C913B9A-BA80-4128-9082-D3A8C14B7AFB}" type="datetimeFigureOut">
              <a:rPr lang="en-US" smtClean="0"/>
              <a:pPr/>
              <a:t>6/23/2025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D6EC39A-67E1-4AA5-BB6B-FCFA9BD35503}"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526489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758431-5EA6-5F23-2D04-946BD44C767A}"/>
              </a:ext>
            </a:extLst>
          </p:cNvPr>
          <p:cNvSpPr>
            <a:spLocks noGrp="1"/>
          </p:cNvSpPr>
          <p:nvPr>
            <p:ph type="ctrTitle"/>
          </p:nvPr>
        </p:nvSpPr>
        <p:spPr>
          <a:xfrm>
            <a:off x="1097280" y="286603"/>
            <a:ext cx="10058400" cy="1450757"/>
          </a:xfrm>
        </p:spPr>
        <p:txBody>
          <a:bodyPr vert="horz" lIns="91440" tIns="45720" rIns="91440" bIns="45720" rtlCol="0" anchor="b">
            <a:normAutofit/>
          </a:bodyPr>
          <a:lstStyle/>
          <a:p>
            <a:r>
              <a:rPr lang="en-US" sz="4800">
                <a:solidFill>
                  <a:schemeClr val="tx1">
                    <a:lumMod val="75000"/>
                    <a:lumOff val="25000"/>
                  </a:schemeClr>
                </a:solidFill>
              </a:rPr>
              <a:t>Sales Forecasting Across Multiple Retail Stores</a:t>
            </a:r>
          </a:p>
        </p:txBody>
      </p:sp>
      <p:graphicFrame>
        <p:nvGraphicFramePr>
          <p:cNvPr id="12" name="Subtitle 9">
            <a:extLst>
              <a:ext uri="{FF2B5EF4-FFF2-40B4-BE49-F238E27FC236}">
                <a16:creationId xmlns:a16="http://schemas.microsoft.com/office/drawing/2014/main" id="{27C7F55E-D8FE-45BE-3A36-E441142B8289}"/>
              </a:ext>
            </a:extLst>
          </p:cNvPr>
          <p:cNvGraphicFramePr/>
          <p:nvPr>
            <p:extLst>
              <p:ext uri="{D42A27DB-BD31-4B8C-83A1-F6EECF244321}">
                <p14:modId xmlns:p14="http://schemas.microsoft.com/office/powerpoint/2010/main" val="2133060609"/>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5366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06B7-E4A5-9B8E-1F7F-260DA90D954A}"/>
              </a:ext>
            </a:extLst>
          </p:cNvPr>
          <p:cNvSpPr>
            <a:spLocks noGrp="1"/>
          </p:cNvSpPr>
          <p:nvPr>
            <p:ph type="title"/>
          </p:nvPr>
        </p:nvSpPr>
        <p:spPr>
          <a:xfrm>
            <a:off x="492371" y="148115"/>
            <a:ext cx="3084844" cy="554014"/>
          </a:xfrm>
        </p:spPr>
        <p:txBody>
          <a:bodyPr vert="horz" lIns="91440" tIns="45720" rIns="91440" bIns="45720" rtlCol="0" anchor="b">
            <a:normAutofit fontScale="90000"/>
          </a:bodyPr>
          <a:lstStyle/>
          <a:p>
            <a:r>
              <a:rPr lang="en-US" sz="3600" dirty="0">
                <a:solidFill>
                  <a:srgbClr val="FFFFFF"/>
                </a:solidFill>
              </a:rPr>
              <a:t>ML Modeling</a:t>
            </a:r>
          </a:p>
        </p:txBody>
      </p:sp>
      <p:sp>
        <p:nvSpPr>
          <p:cNvPr id="7" name="TextBox 6">
            <a:extLst>
              <a:ext uri="{FF2B5EF4-FFF2-40B4-BE49-F238E27FC236}">
                <a16:creationId xmlns:a16="http://schemas.microsoft.com/office/drawing/2014/main" id="{4DC07732-17ED-C38B-D5D7-CD27E081C73F}"/>
              </a:ext>
            </a:extLst>
          </p:cNvPr>
          <p:cNvSpPr txBox="1"/>
          <p:nvPr/>
        </p:nvSpPr>
        <p:spPr>
          <a:xfrm>
            <a:off x="492371" y="850243"/>
            <a:ext cx="3084844" cy="5223985"/>
          </a:xfrm>
          <a:prstGeom prst="rect">
            <a:avLst/>
          </a:prstGeom>
        </p:spPr>
        <p:txBody>
          <a:bodyPr vert="horz" lIns="0" tIns="45720" rIns="0" bIns="45720" rtlCol="0">
            <a:noAutofit/>
          </a:bodyPr>
          <a:lstStyle/>
          <a:p>
            <a:pPr defTabSz="914400">
              <a:lnSpc>
                <a:spcPct val="90000"/>
              </a:lnSpc>
              <a:spcAft>
                <a:spcPts val="600"/>
              </a:spcAft>
              <a:buClr>
                <a:schemeClr val="accent3"/>
              </a:buClr>
              <a:buFont typeface="Calibri" panose="020F0502020204030204" pitchFamily="34" charset="0"/>
            </a:pPr>
            <a:r>
              <a:rPr lang="en-US" sz="1200" b="1" dirty="0">
                <a:solidFill>
                  <a:srgbClr val="FFFFFF"/>
                </a:solidFill>
              </a:rPr>
              <a:t>RMSE (Root Mean Squared Error)</a:t>
            </a:r>
            <a:r>
              <a:rPr lang="en-US" sz="1200" dirty="0">
                <a:solidFill>
                  <a:srgbClr val="FFFFFF"/>
                </a:solidFill>
              </a:rPr>
              <a:t>: 1233.95</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Measures the average difference between predicted and actual values</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Squares errors before averaging (so larger errors are penalized more)</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In this case, the model's predictions are typically off by about $1,234</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Lower is better (0 would be perfect)</a:t>
            </a:r>
          </a:p>
          <a:p>
            <a:pPr defTabSz="914400">
              <a:lnSpc>
                <a:spcPct val="90000"/>
              </a:lnSpc>
              <a:spcAft>
                <a:spcPts val="600"/>
              </a:spcAft>
              <a:buClr>
                <a:schemeClr val="accent3"/>
              </a:buClr>
              <a:buFont typeface="Calibri" panose="020F0502020204030204" pitchFamily="34" charset="0"/>
            </a:pPr>
            <a:r>
              <a:rPr lang="en-US" sz="1200" b="1" dirty="0">
                <a:solidFill>
                  <a:srgbClr val="FFFFFF"/>
                </a:solidFill>
              </a:rPr>
              <a:t>MAE (Mean Absolute Error)</a:t>
            </a:r>
            <a:r>
              <a:rPr lang="en-US" sz="1200" dirty="0">
                <a:solidFill>
                  <a:srgbClr val="FFFFFF"/>
                </a:solidFill>
              </a:rPr>
              <a:t>: 818.42</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Similar to RMSE but without squaring the errors</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Represents the average absolute difference between predictions and reality</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Here, predictions are off by about $818 on average</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Often easier to interpret than RMSE</a:t>
            </a:r>
          </a:p>
          <a:p>
            <a:pPr defTabSz="914400">
              <a:lnSpc>
                <a:spcPct val="90000"/>
              </a:lnSpc>
              <a:spcAft>
                <a:spcPts val="600"/>
              </a:spcAft>
              <a:buClr>
                <a:schemeClr val="accent3"/>
              </a:buClr>
              <a:buFont typeface="Calibri" panose="020F0502020204030204" pitchFamily="34" charset="0"/>
            </a:pPr>
            <a:r>
              <a:rPr lang="en-US" sz="1200" b="1" dirty="0">
                <a:solidFill>
                  <a:srgbClr val="FFFFFF"/>
                </a:solidFill>
              </a:rPr>
              <a:t>R² (R-squared)</a:t>
            </a:r>
            <a:r>
              <a:rPr lang="en-US" sz="1200" dirty="0">
                <a:solidFill>
                  <a:srgbClr val="FFFFFF"/>
                </a:solidFill>
              </a:rPr>
              <a:t>: 0.74</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Shows what percentage of the variation in the data is explained by the model</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Ranges from 0 (no explanation) to 1 (perfect explanation)</a:t>
            </a:r>
          </a:p>
          <a:p>
            <a:pPr lvl="1" defTabSz="914400">
              <a:lnSpc>
                <a:spcPct val="90000"/>
              </a:lnSpc>
              <a:spcAft>
                <a:spcPts val="600"/>
              </a:spcAft>
              <a:buClr>
                <a:schemeClr val="accent3"/>
              </a:buClr>
              <a:buFont typeface="Calibri" panose="020F0502020204030204" pitchFamily="34" charset="0"/>
            </a:pPr>
            <a:r>
              <a:rPr lang="en-US" sz="1200" dirty="0">
                <a:solidFill>
                  <a:srgbClr val="FFFFFF"/>
                </a:solidFill>
              </a:rPr>
              <a:t>0.74 means the model explains 74% of the variability - quite good!</a:t>
            </a:r>
          </a:p>
        </p:txBody>
      </p:sp>
      <p:pic>
        <p:nvPicPr>
          <p:cNvPr id="6" name="Picture 5">
            <a:extLst>
              <a:ext uri="{FF2B5EF4-FFF2-40B4-BE49-F238E27FC236}">
                <a16:creationId xmlns:a16="http://schemas.microsoft.com/office/drawing/2014/main" id="{31AA783A-69AD-8F62-0156-53BDDC1E67D6}"/>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742017" y="1092159"/>
            <a:ext cx="6798082" cy="4673681"/>
          </a:xfrm>
          <a:prstGeom prst="rect">
            <a:avLst/>
          </a:prstGeom>
        </p:spPr>
      </p:pic>
    </p:spTree>
    <p:extLst>
      <p:ext uri="{BB962C8B-B14F-4D97-AF65-F5344CB8AC3E}">
        <p14:creationId xmlns:p14="http://schemas.microsoft.com/office/powerpoint/2010/main" val="2100797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06B7-E4A5-9B8E-1F7F-260DA90D954A}"/>
              </a:ext>
            </a:extLst>
          </p:cNvPr>
          <p:cNvSpPr>
            <a:spLocks noGrp="1"/>
          </p:cNvSpPr>
          <p:nvPr>
            <p:ph type="title"/>
          </p:nvPr>
        </p:nvSpPr>
        <p:spPr>
          <a:xfrm>
            <a:off x="272143" y="174172"/>
            <a:ext cx="3581399" cy="465908"/>
          </a:xfrm>
        </p:spPr>
        <p:txBody>
          <a:bodyPr vert="horz" lIns="91440" tIns="45720" rIns="91440" bIns="45720" rtlCol="0" anchor="b">
            <a:normAutofit fontScale="90000"/>
          </a:bodyPr>
          <a:lstStyle/>
          <a:p>
            <a:r>
              <a:rPr lang="en-US" sz="3600" dirty="0">
                <a:solidFill>
                  <a:srgbClr val="FFFFFF"/>
                </a:solidFill>
              </a:rPr>
              <a:t>Features Importance</a:t>
            </a:r>
          </a:p>
        </p:txBody>
      </p:sp>
      <p:sp>
        <p:nvSpPr>
          <p:cNvPr id="10" name="TextBox 9">
            <a:extLst>
              <a:ext uri="{FF2B5EF4-FFF2-40B4-BE49-F238E27FC236}">
                <a16:creationId xmlns:a16="http://schemas.microsoft.com/office/drawing/2014/main" id="{8715ED2A-C7BD-F0D7-3E5B-6A2DAA854C7A}"/>
              </a:ext>
            </a:extLst>
          </p:cNvPr>
          <p:cNvSpPr txBox="1"/>
          <p:nvPr/>
        </p:nvSpPr>
        <p:spPr>
          <a:xfrm>
            <a:off x="87086" y="814252"/>
            <a:ext cx="3864426" cy="5869576"/>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3"/>
              </a:buClr>
              <a:buFont typeface="Arial" panose="020B0604020202020204" pitchFamily="34" charset="0"/>
              <a:buChar char="•"/>
            </a:pPr>
            <a:r>
              <a:rPr lang="en-US" b="1" dirty="0"/>
              <a:t>Store ID is the most impactful feature</a:t>
            </a:r>
            <a:r>
              <a:rPr lang="en-US" dirty="0"/>
              <a:t>, confirming that each store has distinct sales behavior.</a:t>
            </a:r>
          </a:p>
          <a:p>
            <a:pPr marL="285750" indent="-285750" defTabSz="914400">
              <a:lnSpc>
                <a:spcPct val="90000"/>
              </a:lnSpc>
              <a:spcAft>
                <a:spcPts val="600"/>
              </a:spcAft>
              <a:buClr>
                <a:schemeClr val="accent3"/>
              </a:buClr>
              <a:buFont typeface="Arial" panose="020B0604020202020204" pitchFamily="34" charset="0"/>
              <a:buChar char="•"/>
            </a:pPr>
            <a:r>
              <a:rPr lang="en-US" b="1" dirty="0"/>
              <a:t>Promotions and Month</a:t>
            </a:r>
            <a:r>
              <a:rPr lang="en-US" dirty="0"/>
              <a:t> are strong sales drivers, reflecting seasonality and marketing influence.</a:t>
            </a:r>
          </a:p>
          <a:p>
            <a:pPr marL="285750" indent="-285750" defTabSz="914400">
              <a:lnSpc>
                <a:spcPct val="90000"/>
              </a:lnSpc>
              <a:spcAft>
                <a:spcPts val="600"/>
              </a:spcAft>
              <a:buClr>
                <a:schemeClr val="accent3"/>
              </a:buClr>
              <a:buFont typeface="Arial" panose="020B0604020202020204" pitchFamily="34" charset="0"/>
              <a:buChar char="•"/>
            </a:pPr>
            <a:r>
              <a:rPr lang="en-US" b="1" dirty="0"/>
              <a:t>Day of the Week</a:t>
            </a:r>
            <a:r>
              <a:rPr lang="en-US" dirty="0"/>
              <a:t> impacts buying behavior, with clear weekday/weekend patterns.</a:t>
            </a:r>
          </a:p>
          <a:p>
            <a:pPr marL="285750" indent="-285750" defTabSz="914400">
              <a:lnSpc>
                <a:spcPct val="90000"/>
              </a:lnSpc>
              <a:spcAft>
                <a:spcPts val="600"/>
              </a:spcAft>
              <a:buClr>
                <a:schemeClr val="accent3"/>
              </a:buClr>
              <a:buFont typeface="Arial" panose="020B0604020202020204" pitchFamily="34" charset="0"/>
              <a:buChar char="•"/>
            </a:pPr>
            <a:r>
              <a:rPr lang="en-US" dirty="0"/>
              <a:t>Store characteristics like </a:t>
            </a:r>
            <a:r>
              <a:rPr lang="en-US" b="1" dirty="0" err="1"/>
              <a:t>StoreType</a:t>
            </a:r>
            <a:r>
              <a:rPr lang="en-US" dirty="0"/>
              <a:t> and </a:t>
            </a:r>
            <a:r>
              <a:rPr lang="en-US" b="1" dirty="0"/>
              <a:t>Assortment</a:t>
            </a:r>
            <a:r>
              <a:rPr lang="en-US" dirty="0"/>
              <a:t> contribute meaningfully but less than dynamic features.</a:t>
            </a:r>
          </a:p>
          <a:p>
            <a:pPr marL="285750" indent="-285750" defTabSz="914400">
              <a:lnSpc>
                <a:spcPct val="90000"/>
              </a:lnSpc>
              <a:spcAft>
                <a:spcPts val="600"/>
              </a:spcAft>
              <a:buClr>
                <a:schemeClr val="accent3"/>
              </a:buClr>
              <a:buFont typeface="Arial" panose="020B0604020202020204" pitchFamily="34" charset="0"/>
              <a:buChar char="•"/>
            </a:pPr>
            <a:r>
              <a:rPr lang="en-US" dirty="0"/>
              <a:t>Insights from feature importance can guide targeted promotions and store-level strategies.</a:t>
            </a:r>
            <a:endParaRPr lang="en-US" dirty="0">
              <a:solidFill>
                <a:srgbClr val="FFFFFF"/>
              </a:solidFill>
            </a:endParaRPr>
          </a:p>
        </p:txBody>
      </p:sp>
      <p:pic>
        <p:nvPicPr>
          <p:cNvPr id="4" name="Picture 3">
            <a:extLst>
              <a:ext uri="{FF2B5EF4-FFF2-40B4-BE49-F238E27FC236}">
                <a16:creationId xmlns:a16="http://schemas.microsoft.com/office/drawing/2014/main" id="{8F6D406F-F0AE-C78A-E01D-B0369F9A09D7}"/>
              </a:ext>
            </a:extLst>
          </p:cNvPr>
          <p:cNvPicPr>
            <a:picLocks noChangeAspect="1"/>
          </p:cNvPicPr>
          <p:nvPr/>
        </p:nvPicPr>
        <p:blipFill>
          <a:blip r:embed="rId2"/>
          <a:stretch>
            <a:fillRect/>
          </a:stretch>
        </p:blipFill>
        <p:spPr>
          <a:xfrm>
            <a:off x="4460033" y="814252"/>
            <a:ext cx="7352522" cy="5287968"/>
          </a:xfrm>
          <a:prstGeom prst="rect">
            <a:avLst/>
          </a:prstGeom>
        </p:spPr>
      </p:pic>
    </p:spTree>
    <p:extLst>
      <p:ext uri="{BB962C8B-B14F-4D97-AF65-F5344CB8AC3E}">
        <p14:creationId xmlns:p14="http://schemas.microsoft.com/office/powerpoint/2010/main" val="210079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06B7-E4A5-9B8E-1F7F-260DA90D954A}"/>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a:solidFill>
                  <a:srgbClr val="FFFFFF"/>
                </a:solidFill>
              </a:rPr>
              <a:t>Residual Analysis</a:t>
            </a:r>
          </a:p>
        </p:txBody>
      </p:sp>
      <p:sp>
        <p:nvSpPr>
          <p:cNvPr id="13" name="TextBox 12">
            <a:extLst>
              <a:ext uri="{FF2B5EF4-FFF2-40B4-BE49-F238E27FC236}">
                <a16:creationId xmlns:a16="http://schemas.microsoft.com/office/drawing/2014/main" id="{7FB8FAD4-A4E6-E639-C867-982538346F5D}"/>
              </a:ext>
            </a:extLst>
          </p:cNvPr>
          <p:cNvSpPr txBox="1"/>
          <p:nvPr/>
        </p:nvSpPr>
        <p:spPr>
          <a:xfrm>
            <a:off x="492371" y="2653800"/>
            <a:ext cx="3084844" cy="3335519"/>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3"/>
              </a:buClr>
              <a:buFont typeface="Calibri" panose="020F0502020204030204" pitchFamily="34" charset="0"/>
              <a:buChar char="•"/>
            </a:pPr>
            <a:r>
              <a:rPr lang="en-US" sz="1400">
                <a:solidFill>
                  <a:srgbClr val="FFFFFF"/>
                </a:solidFill>
              </a:rPr>
              <a:t>Residuals are mostly centered around zero  Model has low overall bias </a:t>
            </a:r>
          </a:p>
          <a:p>
            <a:pPr defTabSz="914400">
              <a:lnSpc>
                <a:spcPct val="90000"/>
              </a:lnSpc>
              <a:spcAft>
                <a:spcPts val="600"/>
              </a:spcAft>
              <a:buClr>
                <a:schemeClr val="accent3"/>
              </a:buClr>
              <a:buFont typeface="Calibri" panose="020F0502020204030204" pitchFamily="34" charset="0"/>
            </a:pPr>
            <a:endParaRPr lang="en-US" sz="1400">
              <a:solidFill>
                <a:srgbClr val="FFFFFF"/>
              </a:solidFill>
            </a:endParaRPr>
          </a:p>
          <a:p>
            <a:pPr marL="285750" indent="-285750" defTabSz="914400">
              <a:lnSpc>
                <a:spcPct val="90000"/>
              </a:lnSpc>
              <a:spcAft>
                <a:spcPts val="600"/>
              </a:spcAft>
              <a:buClr>
                <a:schemeClr val="accent3"/>
              </a:buClr>
              <a:buFont typeface="Calibri" panose="020F0502020204030204" pitchFamily="34" charset="0"/>
              <a:buChar char="•"/>
            </a:pPr>
            <a:r>
              <a:rPr lang="en-US" sz="1400">
                <a:solidFill>
                  <a:srgbClr val="FFFFFF"/>
                </a:solidFill>
              </a:rPr>
              <a:t>Indicates need for additional features or different model complexity for high-sales stores.</a:t>
            </a:r>
          </a:p>
          <a:p>
            <a:pPr defTabSz="914400">
              <a:lnSpc>
                <a:spcPct val="90000"/>
              </a:lnSpc>
              <a:spcAft>
                <a:spcPts val="600"/>
              </a:spcAft>
              <a:buClr>
                <a:schemeClr val="accent3"/>
              </a:buClr>
              <a:buFont typeface="Calibri" panose="020F0502020204030204" pitchFamily="34" charset="0"/>
            </a:pPr>
            <a:endParaRPr lang="en-US" sz="1400">
              <a:solidFill>
                <a:srgbClr val="FFFFFF"/>
              </a:solidFill>
            </a:endParaRPr>
          </a:p>
          <a:p>
            <a:pPr marL="285750" indent="-285750" defTabSz="914400">
              <a:lnSpc>
                <a:spcPct val="90000"/>
              </a:lnSpc>
              <a:spcAft>
                <a:spcPts val="600"/>
              </a:spcAft>
              <a:buClr>
                <a:schemeClr val="accent3"/>
              </a:buClr>
              <a:buFont typeface="Calibri" panose="020F0502020204030204" pitchFamily="34" charset="0"/>
              <a:buChar char="•"/>
            </a:pPr>
            <a:r>
              <a:rPr lang="en-US" sz="1400">
                <a:solidFill>
                  <a:srgbClr val="FFFFFF"/>
                </a:solidFill>
              </a:rPr>
              <a:t>Overprediction trend at high sales suggests opportunity for model fine-tuning.</a:t>
            </a:r>
          </a:p>
          <a:p>
            <a:pPr defTabSz="914400">
              <a:lnSpc>
                <a:spcPct val="90000"/>
              </a:lnSpc>
              <a:spcAft>
                <a:spcPts val="600"/>
              </a:spcAft>
              <a:buClr>
                <a:schemeClr val="accent3"/>
              </a:buClr>
              <a:buFont typeface="Calibri" panose="020F0502020204030204" pitchFamily="34" charset="0"/>
            </a:pPr>
            <a:endParaRPr lang="en-US" sz="1400">
              <a:solidFill>
                <a:srgbClr val="FFFFFF"/>
              </a:solidFill>
            </a:endParaRPr>
          </a:p>
          <a:p>
            <a:pPr marL="285750" indent="-285750" defTabSz="914400">
              <a:lnSpc>
                <a:spcPct val="90000"/>
              </a:lnSpc>
              <a:spcAft>
                <a:spcPts val="600"/>
              </a:spcAft>
              <a:buClr>
                <a:schemeClr val="accent3"/>
              </a:buClr>
              <a:buFont typeface="Calibri" panose="020F0502020204030204" pitchFamily="34" charset="0"/>
              <a:buChar char="•"/>
            </a:pPr>
            <a:r>
              <a:rPr lang="en-US" sz="1400">
                <a:solidFill>
                  <a:srgbClr val="FFFFFF"/>
                </a:solidFill>
              </a:rPr>
              <a:t>Residual spread increases with predicted sales  Model performs better on low-sales predictions,</a:t>
            </a:r>
          </a:p>
          <a:p>
            <a:pPr defTabSz="914400">
              <a:lnSpc>
                <a:spcPct val="90000"/>
              </a:lnSpc>
              <a:spcAft>
                <a:spcPts val="600"/>
              </a:spcAft>
              <a:buClr>
                <a:schemeClr val="accent3"/>
              </a:buClr>
              <a:buFont typeface="Calibri" panose="020F0502020204030204" pitchFamily="34" charset="0"/>
            </a:pPr>
            <a:endParaRPr lang="en-US" sz="1400">
              <a:solidFill>
                <a:srgbClr val="FFFFFF"/>
              </a:solidFill>
            </a:endParaRPr>
          </a:p>
        </p:txBody>
      </p:sp>
      <p:pic>
        <p:nvPicPr>
          <p:cNvPr id="4" name="Picture 3">
            <a:extLst>
              <a:ext uri="{FF2B5EF4-FFF2-40B4-BE49-F238E27FC236}">
                <a16:creationId xmlns:a16="http://schemas.microsoft.com/office/drawing/2014/main" id="{D3739B21-E9CD-B28E-E368-E03CAE598FDB}"/>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742017" y="1330092"/>
            <a:ext cx="6798082" cy="4197815"/>
          </a:xfrm>
          <a:prstGeom prst="rect">
            <a:avLst/>
          </a:prstGeom>
        </p:spPr>
      </p:pic>
    </p:spTree>
    <p:extLst>
      <p:ext uri="{BB962C8B-B14F-4D97-AF65-F5344CB8AC3E}">
        <p14:creationId xmlns:p14="http://schemas.microsoft.com/office/powerpoint/2010/main" val="2100797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A4A3-606C-0617-0132-B47664ED3DD7}"/>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b="1">
                <a:solidFill>
                  <a:srgbClr val="FFFFFF"/>
                </a:solidFill>
              </a:rPr>
              <a:t>Deep Learning</a:t>
            </a:r>
          </a:p>
        </p:txBody>
      </p:sp>
      <p:pic>
        <p:nvPicPr>
          <p:cNvPr id="8" name="Picture 7" descr="A screen shot of a computer code&#10;&#10;AI-generated content may be incorrect.">
            <a:extLst>
              <a:ext uri="{FF2B5EF4-FFF2-40B4-BE49-F238E27FC236}">
                <a16:creationId xmlns:a16="http://schemas.microsoft.com/office/drawing/2014/main" id="{6D6EA9AB-8650-EEAC-1D9A-D23605D20D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8565" y="1451868"/>
            <a:ext cx="3328416" cy="1414575"/>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94D8FE1E-8857-C17B-A0A3-56B4783FB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1038" y="3074336"/>
            <a:ext cx="2743200" cy="2895600"/>
          </a:xfrm>
          <a:prstGeom prst="rect">
            <a:avLst/>
          </a:prstGeom>
        </p:spPr>
      </p:pic>
    </p:spTree>
    <p:extLst>
      <p:ext uri="{BB962C8B-B14F-4D97-AF65-F5344CB8AC3E}">
        <p14:creationId xmlns:p14="http://schemas.microsoft.com/office/powerpoint/2010/main" val="1665867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9A4A3-606C-0617-0132-B47664ED3DD7}"/>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b="1">
                <a:solidFill>
                  <a:srgbClr val="FFFFFF"/>
                </a:solidFill>
              </a:rPr>
              <a:t>Deep Learning</a:t>
            </a:r>
          </a:p>
        </p:txBody>
      </p:sp>
      <p:pic>
        <p:nvPicPr>
          <p:cNvPr id="6" name="Picture 5">
            <a:extLst>
              <a:ext uri="{FF2B5EF4-FFF2-40B4-BE49-F238E27FC236}">
                <a16:creationId xmlns:a16="http://schemas.microsoft.com/office/drawing/2014/main" id="{6CBA691C-BBC2-FCB1-11B1-ACC7A7C9B7C7}"/>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128565" y="494948"/>
            <a:ext cx="3328416" cy="3328416"/>
          </a:xfrm>
          <a:prstGeom prst="rect">
            <a:avLst/>
          </a:prstGeom>
        </p:spPr>
      </p:pic>
      <p:pic>
        <p:nvPicPr>
          <p:cNvPr id="4" name="Picture 3">
            <a:extLst>
              <a:ext uri="{FF2B5EF4-FFF2-40B4-BE49-F238E27FC236}">
                <a16:creationId xmlns:a16="http://schemas.microsoft.com/office/drawing/2014/main" id="{F894ECEF-D67D-6DCE-5BFF-D92FFEE77AEA}"/>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8961038" y="2823560"/>
            <a:ext cx="2743200" cy="3397152"/>
          </a:xfrm>
          <a:prstGeom prst="rect">
            <a:avLst/>
          </a:prstGeom>
        </p:spPr>
      </p:pic>
    </p:spTree>
    <p:extLst>
      <p:ext uri="{BB962C8B-B14F-4D97-AF65-F5344CB8AC3E}">
        <p14:creationId xmlns:p14="http://schemas.microsoft.com/office/powerpoint/2010/main" val="166586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a:extLst>
            <a:ext uri="{FF2B5EF4-FFF2-40B4-BE49-F238E27FC236}">
              <a16:creationId xmlns:a16="http://schemas.microsoft.com/office/drawing/2014/main" id="{913617A4-7BA9-6810-0EFB-4A222FDCC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8C820-2A11-68F2-C6FF-FA95327050AF}"/>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b="1" dirty="0">
                <a:solidFill>
                  <a:srgbClr val="FFFFFF"/>
                </a:solidFill>
              </a:rPr>
              <a:t>HTML , app.py</a:t>
            </a:r>
          </a:p>
        </p:txBody>
      </p:sp>
      <p:pic>
        <p:nvPicPr>
          <p:cNvPr id="11" name="Picture 10" descr="A screenshot of a computer&#10;&#10;AI-generated content may be incorrect.">
            <a:extLst>
              <a:ext uri="{FF2B5EF4-FFF2-40B4-BE49-F238E27FC236}">
                <a16:creationId xmlns:a16="http://schemas.microsoft.com/office/drawing/2014/main" id="{B0ADCE59-BF52-CD06-8C30-A928ED549D36}"/>
              </a:ext>
            </a:extLst>
          </p:cNvPr>
          <p:cNvPicPr>
            <a:picLocks noChangeAspect="1"/>
          </p:cNvPicPr>
          <p:nvPr/>
        </p:nvPicPr>
        <p:blipFill>
          <a:blip r:embed="rId2">
            <a:extLst>
              <a:ext uri="{28A0092B-C50C-407E-A947-70E740481C1C}">
                <a14:useLocalDpi xmlns:a14="http://schemas.microsoft.com/office/drawing/2010/main" val="0"/>
              </a:ext>
            </a:extLst>
          </a:blip>
          <a:srcRect t="2523" r="2" b="7248"/>
          <a:stretch>
            <a:fillRect/>
          </a:stretch>
        </p:blipFill>
        <p:spPr>
          <a:xfrm>
            <a:off x="8778534" y="2751666"/>
            <a:ext cx="3077912" cy="3703290"/>
          </a:xfrm>
          <a:prstGeom prst="rect">
            <a:avLst/>
          </a:prstGeom>
        </p:spPr>
      </p:pic>
      <p:pic>
        <p:nvPicPr>
          <p:cNvPr id="9" name="Picture 8" descr="A screen shot of a computer&#10;&#10;AI-generated content may be incorrect.">
            <a:extLst>
              <a:ext uri="{FF2B5EF4-FFF2-40B4-BE49-F238E27FC236}">
                <a16:creationId xmlns:a16="http://schemas.microsoft.com/office/drawing/2014/main" id="{30689B90-418B-388E-1B96-84F811D7119A}"/>
              </a:ext>
            </a:extLst>
          </p:cNvPr>
          <p:cNvPicPr>
            <a:picLocks noChangeAspect="1"/>
          </p:cNvPicPr>
          <p:nvPr/>
        </p:nvPicPr>
        <p:blipFill>
          <a:blip r:embed="rId3">
            <a:extLst>
              <a:ext uri="{28A0092B-C50C-407E-A947-70E740481C1C}">
                <a14:useLocalDpi xmlns:a14="http://schemas.microsoft.com/office/drawing/2010/main" val="0"/>
              </a:ext>
            </a:extLst>
          </a:blip>
          <a:srcRect r="6" b="1758"/>
          <a:stretch>
            <a:fillRect/>
          </a:stretch>
        </p:blipFill>
        <p:spPr>
          <a:xfrm>
            <a:off x="8778534" y="321732"/>
            <a:ext cx="3065409" cy="2108201"/>
          </a:xfrm>
          <a:prstGeom prst="rect">
            <a:avLst/>
          </a:prstGeom>
        </p:spPr>
      </p:pic>
      <p:pic>
        <p:nvPicPr>
          <p:cNvPr id="7" name="Picture 6" descr="A screenshot of a computer program&#10;&#10;AI-generated content may be incorrect.">
            <a:extLst>
              <a:ext uri="{FF2B5EF4-FFF2-40B4-BE49-F238E27FC236}">
                <a16:creationId xmlns:a16="http://schemas.microsoft.com/office/drawing/2014/main" id="{7D2B3D9F-E72A-ADB8-02FE-D5E728B57A7D}"/>
              </a:ext>
            </a:extLst>
          </p:cNvPr>
          <p:cNvPicPr>
            <a:picLocks noChangeAspect="1"/>
          </p:cNvPicPr>
          <p:nvPr/>
        </p:nvPicPr>
        <p:blipFill>
          <a:blip r:embed="rId4">
            <a:extLst>
              <a:ext uri="{28A0092B-C50C-407E-A947-70E740481C1C}">
                <a14:useLocalDpi xmlns:a14="http://schemas.microsoft.com/office/drawing/2010/main" val="0"/>
              </a:ext>
            </a:extLst>
          </a:blip>
          <a:srcRect l="2097" r="40316" b="-4"/>
          <a:stretch>
            <a:fillRect/>
          </a:stretch>
        </p:blipFill>
        <p:spPr>
          <a:xfrm>
            <a:off x="4965290" y="317777"/>
            <a:ext cx="3645088" cy="3703290"/>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30398EE5-71C5-8DD6-3CF1-8480F4BCE1F1}"/>
              </a:ext>
            </a:extLst>
          </p:cNvPr>
          <p:cNvPicPr>
            <a:picLocks noChangeAspect="1"/>
          </p:cNvPicPr>
          <p:nvPr/>
        </p:nvPicPr>
        <p:blipFill>
          <a:blip r:embed="rId5">
            <a:extLst>
              <a:ext uri="{28A0092B-C50C-407E-A947-70E740481C1C}">
                <a14:useLocalDpi xmlns:a14="http://schemas.microsoft.com/office/drawing/2010/main" val="0"/>
              </a:ext>
            </a:extLst>
          </a:blip>
          <a:srcRect t="47650" r="1" b="17617"/>
          <a:stretch>
            <a:fillRect/>
          </a:stretch>
        </p:blipFill>
        <p:spPr>
          <a:xfrm>
            <a:off x="4965290" y="4157448"/>
            <a:ext cx="3645088" cy="2302337"/>
          </a:xfrm>
          <a:prstGeom prst="rect">
            <a:avLst/>
          </a:prstGeom>
        </p:spPr>
      </p:pic>
    </p:spTree>
    <p:extLst>
      <p:ext uri="{BB962C8B-B14F-4D97-AF65-F5344CB8AC3E}">
        <p14:creationId xmlns:p14="http://schemas.microsoft.com/office/powerpoint/2010/main" val="239448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EE6B80-9CD0-FC6A-A642-D5C21EA12F8A}"/>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Thank You</a:t>
            </a:r>
          </a:p>
        </p:txBody>
      </p:sp>
      <p:pic>
        <p:nvPicPr>
          <p:cNvPr id="10" name="Graphic 9" descr="Smiling Face with No Fill">
            <a:extLst>
              <a:ext uri="{FF2B5EF4-FFF2-40B4-BE49-F238E27FC236}">
                <a16:creationId xmlns:a16="http://schemas.microsoft.com/office/drawing/2014/main" id="{DBC0CB04-4D86-ACE1-FA4F-72B8F8AC40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spTree>
    <p:extLst>
      <p:ext uri="{BB962C8B-B14F-4D97-AF65-F5344CB8AC3E}">
        <p14:creationId xmlns:p14="http://schemas.microsoft.com/office/powerpoint/2010/main" val="1665867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pic>
        <p:nvPicPr>
          <p:cNvPr id="7" name="Picture 6" descr="Person writing on a notepad">
            <a:extLst>
              <a:ext uri="{FF2B5EF4-FFF2-40B4-BE49-F238E27FC236}">
                <a16:creationId xmlns:a16="http://schemas.microsoft.com/office/drawing/2014/main" id="{F66E3D62-A0D9-CD90-701D-D48E6DE2846A}"/>
              </a:ext>
            </a:extLst>
          </p:cNvPr>
          <p:cNvPicPr>
            <a:picLocks noChangeAspect="1"/>
          </p:cNvPicPr>
          <p:nvPr/>
        </p:nvPicPr>
        <p:blipFill>
          <a:blip r:embed="rId2"/>
          <a:srcRect l="27235" r="19851"/>
          <a:stretch>
            <a:fillRect/>
          </a:stretch>
        </p:blipFill>
        <p:spPr>
          <a:xfrm>
            <a:off x="20" y="10"/>
            <a:ext cx="4578952" cy="6857990"/>
          </a:xfrm>
          <a:prstGeom prst="rect">
            <a:avLst/>
          </a:prstGeom>
        </p:spPr>
      </p:pic>
      <p:sp>
        <p:nvSpPr>
          <p:cNvPr id="4" name="Title 3">
            <a:extLst>
              <a:ext uri="{FF2B5EF4-FFF2-40B4-BE49-F238E27FC236}">
                <a16:creationId xmlns:a16="http://schemas.microsoft.com/office/drawing/2014/main" id="{85801E28-FB51-BCA8-E655-D714913E3A2F}"/>
              </a:ext>
            </a:extLst>
          </p:cNvPr>
          <p:cNvSpPr>
            <a:spLocks noGrp="1"/>
          </p:cNvSpPr>
          <p:nvPr>
            <p:ph type="title"/>
          </p:nvPr>
        </p:nvSpPr>
        <p:spPr>
          <a:xfrm>
            <a:off x="5183562" y="415746"/>
            <a:ext cx="6339840" cy="702406"/>
          </a:xfrm>
        </p:spPr>
        <p:txBody>
          <a:bodyPr vert="horz" lIns="91440" tIns="45720" rIns="91440" bIns="45720" rtlCol="0" anchor="b">
            <a:normAutofit/>
          </a:bodyPr>
          <a:lstStyle/>
          <a:p>
            <a:r>
              <a:rPr lang="en-US" sz="4000" b="1" dirty="0"/>
              <a:t>Agenda</a:t>
            </a:r>
          </a:p>
        </p:txBody>
      </p:sp>
      <p:sp>
        <p:nvSpPr>
          <p:cNvPr id="5" name="Content Placeholder 4">
            <a:extLst>
              <a:ext uri="{FF2B5EF4-FFF2-40B4-BE49-F238E27FC236}">
                <a16:creationId xmlns:a16="http://schemas.microsoft.com/office/drawing/2014/main" id="{67E04ED6-2F88-0E7A-0146-E0C808105E98}"/>
              </a:ext>
            </a:extLst>
          </p:cNvPr>
          <p:cNvSpPr>
            <a:spLocks noGrp="1"/>
          </p:cNvSpPr>
          <p:nvPr>
            <p:ph idx="1"/>
          </p:nvPr>
        </p:nvSpPr>
        <p:spPr>
          <a:xfrm>
            <a:off x="5124206" y="1292088"/>
            <a:ext cx="6339840" cy="4596884"/>
          </a:xfrm>
        </p:spPr>
        <p:txBody>
          <a:bodyPr vert="horz" lIns="0" tIns="45720" rIns="0" bIns="45720" rtlCol="0">
            <a:normAutofit fontScale="77500" lnSpcReduction="20000"/>
          </a:bodyPr>
          <a:lstStyle/>
          <a:p>
            <a:pPr marL="0" indent="0">
              <a:buFont typeface="Calibri" panose="020F0502020204030204" pitchFamily="34" charset="0"/>
              <a:buNone/>
            </a:pPr>
            <a:endParaRPr lang="en-US" sz="1800" b="1" dirty="0">
              <a:solidFill>
                <a:srgbClr val="FFFFFF"/>
              </a:solidFill>
            </a:endParaRPr>
          </a:p>
          <a:p>
            <a:pPr marL="342900" indent="-342900">
              <a:buFont typeface="Calibri" panose="020F0502020204030204" pitchFamily="34" charset="0"/>
              <a:buChar char="Ø"/>
            </a:pPr>
            <a:r>
              <a:rPr lang="en-US" sz="1800" b="1" dirty="0">
                <a:solidFill>
                  <a:srgbClr val="FFFFFF"/>
                </a:solidFill>
              </a:rPr>
              <a:t>PROJECT OVERVIEW</a:t>
            </a:r>
          </a:p>
          <a:p>
            <a:pPr marL="342900" indent="-342900">
              <a:buFont typeface="Calibri" panose="020F0502020204030204" pitchFamily="34" charset="0"/>
              <a:buChar char="Ø"/>
            </a:pPr>
            <a:r>
              <a:rPr lang="en-US" sz="1800" b="1" dirty="0">
                <a:solidFill>
                  <a:srgbClr val="FFFFFF"/>
                </a:solidFill>
              </a:rPr>
              <a:t>DATA  ANALYSIS</a:t>
            </a:r>
          </a:p>
          <a:p>
            <a:pPr marL="342900" lvl="0" indent="-342900">
              <a:buFont typeface="Calibri" panose="020F0502020204030204" pitchFamily="34" charset="0"/>
              <a:buChar char="Ø"/>
            </a:pPr>
            <a:r>
              <a:rPr lang="en-US" sz="1800" b="1" dirty="0">
                <a:solidFill>
                  <a:srgbClr val="FFFFFF"/>
                </a:solidFill>
              </a:rPr>
              <a:t>EDA</a:t>
            </a:r>
          </a:p>
          <a:p>
            <a:pPr marL="400050" lvl="0" indent="-400050">
              <a:buFont typeface="+mj-lt"/>
              <a:buAutoNum type="romanUcPeriod"/>
            </a:pPr>
            <a:r>
              <a:rPr lang="en-US" sz="1800" b="1" dirty="0">
                <a:solidFill>
                  <a:srgbClr val="FFFFFF"/>
                </a:solidFill>
              </a:rPr>
              <a:t>Sales before and after holidays</a:t>
            </a:r>
          </a:p>
          <a:p>
            <a:pPr marL="400050" lvl="0" indent="-400050">
              <a:buFont typeface="+mj-lt"/>
              <a:buAutoNum type="romanUcPeriod"/>
            </a:pPr>
            <a:r>
              <a:rPr lang="en-US" sz="1800" b="1" dirty="0">
                <a:solidFill>
                  <a:srgbClr val="FFFFFF"/>
                </a:solidFill>
              </a:rPr>
              <a:t>Average Month Sale </a:t>
            </a:r>
          </a:p>
          <a:p>
            <a:pPr marL="400050" lvl="0" indent="-400050">
              <a:buFont typeface="+mj-lt"/>
              <a:buAutoNum type="romanUcPeriod"/>
            </a:pPr>
            <a:r>
              <a:rPr lang="en-US" sz="1800" b="1" dirty="0">
                <a:solidFill>
                  <a:srgbClr val="FFFFFF"/>
                </a:solidFill>
              </a:rPr>
              <a:t>Correlation Between Customer And Sales</a:t>
            </a:r>
          </a:p>
          <a:p>
            <a:pPr marL="400050" lvl="0" indent="-400050">
              <a:buFont typeface="+mj-lt"/>
              <a:buAutoNum type="romanUcPeriod"/>
            </a:pPr>
            <a:r>
              <a:rPr lang="en-US" sz="1800" b="1" dirty="0">
                <a:solidFill>
                  <a:srgbClr val="FFFFFF"/>
                </a:solidFill>
              </a:rPr>
              <a:t>Sales During Prome and Sales During Non-Promo</a:t>
            </a:r>
          </a:p>
          <a:p>
            <a:pPr marL="400050" lvl="0" indent="-400050">
              <a:buFont typeface="+mj-lt"/>
              <a:buAutoNum type="romanUcPeriod"/>
            </a:pPr>
            <a:r>
              <a:rPr lang="en-US" sz="1800" b="1" dirty="0">
                <a:solidFill>
                  <a:srgbClr val="FFFFFF"/>
                </a:solidFill>
              </a:rPr>
              <a:t>Sales Per Day(Monday - Saturday)</a:t>
            </a:r>
          </a:p>
          <a:p>
            <a:pPr marL="342900" lvl="0" indent="-342900">
              <a:buFont typeface="Calibri" panose="020F0502020204030204" pitchFamily="34" charset="0"/>
              <a:buChar char="Ø"/>
            </a:pPr>
            <a:r>
              <a:rPr lang="en-US" sz="1800" b="1" dirty="0">
                <a:solidFill>
                  <a:srgbClr val="FFFFFF"/>
                </a:solidFill>
              </a:rPr>
              <a:t>ML Model </a:t>
            </a:r>
          </a:p>
          <a:p>
            <a:pPr marL="342900" lvl="0" indent="-342900">
              <a:buFont typeface="Calibri" panose="020F0502020204030204" pitchFamily="34" charset="0"/>
              <a:buChar char="Ø"/>
            </a:pPr>
            <a:r>
              <a:rPr lang="en-US" sz="1800" b="1" dirty="0">
                <a:solidFill>
                  <a:srgbClr val="FFFFFF"/>
                </a:solidFill>
              </a:rPr>
              <a:t>Feature Importance</a:t>
            </a:r>
          </a:p>
          <a:p>
            <a:pPr marL="342900" lvl="0" indent="-342900">
              <a:buFont typeface="Calibri" panose="020F0502020204030204" pitchFamily="34" charset="0"/>
              <a:buChar char="Ø"/>
            </a:pPr>
            <a:r>
              <a:rPr lang="en-US" sz="1800" b="1" dirty="0">
                <a:solidFill>
                  <a:srgbClr val="FFFFFF"/>
                </a:solidFill>
              </a:rPr>
              <a:t>Residual Analysis</a:t>
            </a:r>
          </a:p>
          <a:p>
            <a:pPr marL="342900" lvl="0" indent="-342900">
              <a:buFont typeface="Calibri" panose="020F0502020204030204" pitchFamily="34" charset="0"/>
              <a:buChar char="Ø"/>
            </a:pPr>
            <a:r>
              <a:rPr lang="en-US" sz="1800" b="1" dirty="0">
                <a:solidFill>
                  <a:srgbClr val="FFFFFF"/>
                </a:solidFill>
              </a:rPr>
              <a:t>Deep Learning</a:t>
            </a:r>
          </a:p>
          <a:p>
            <a:pPr marL="342900" lvl="0" indent="-342900">
              <a:buFont typeface="Calibri" panose="020F0502020204030204" pitchFamily="34" charset="0"/>
              <a:buChar char="Ø"/>
            </a:pPr>
            <a:r>
              <a:rPr lang="en-US" sz="1800" b="1" dirty="0">
                <a:solidFill>
                  <a:srgbClr val="FFFFFF"/>
                </a:solidFill>
              </a:rPr>
              <a:t>HTML , app.py</a:t>
            </a:r>
          </a:p>
          <a:p>
            <a:pPr marL="0" indent="0">
              <a:buFont typeface="Calibri" panose="020F0502020204030204" pitchFamily="34" charset="0"/>
              <a:buNone/>
            </a:pPr>
            <a:endParaRPr lang="en-US" sz="1800" dirty="0">
              <a:solidFill>
                <a:srgbClr val="FFFFFF"/>
              </a:solidFill>
            </a:endParaRPr>
          </a:p>
        </p:txBody>
      </p:sp>
    </p:spTree>
    <p:extLst>
      <p:ext uri="{BB962C8B-B14F-4D97-AF65-F5344CB8AC3E}">
        <p14:creationId xmlns:p14="http://schemas.microsoft.com/office/powerpoint/2010/main" val="366012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027122-1D3D-F6ED-F463-4825328CB1AC}"/>
              </a:ext>
            </a:extLst>
          </p:cNvPr>
          <p:cNvSpPr>
            <a:spLocks noGrp="1"/>
          </p:cNvSpPr>
          <p:nvPr>
            <p:ph type="title"/>
          </p:nvPr>
        </p:nvSpPr>
        <p:spPr>
          <a:xfrm>
            <a:off x="5181601" y="634946"/>
            <a:ext cx="6368142" cy="1450757"/>
          </a:xfrm>
        </p:spPr>
        <p:txBody>
          <a:bodyPr>
            <a:normAutofit/>
          </a:bodyPr>
          <a:lstStyle/>
          <a:p>
            <a:r>
              <a:rPr lang="en-US" b="1">
                <a:latin typeface="Times New Roman" panose="02020603050405020304" pitchFamily="18" charset="0"/>
                <a:cs typeface="Times New Roman" panose="02020603050405020304" pitchFamily="18" charset="0"/>
              </a:rPr>
              <a:t>Project Overview </a:t>
            </a:r>
          </a:p>
        </p:txBody>
      </p:sp>
      <p:sp>
        <p:nvSpPr>
          <p:cNvPr id="6" name="Content Placeholder 5">
            <a:extLst>
              <a:ext uri="{FF2B5EF4-FFF2-40B4-BE49-F238E27FC236}">
                <a16:creationId xmlns:a16="http://schemas.microsoft.com/office/drawing/2014/main" id="{F03AAA6A-25D5-6501-43D3-AF09DD050892}"/>
              </a:ext>
            </a:extLst>
          </p:cNvPr>
          <p:cNvSpPr>
            <a:spLocks noGrp="1"/>
          </p:cNvSpPr>
          <p:nvPr>
            <p:ph idx="1"/>
          </p:nvPr>
        </p:nvSpPr>
        <p:spPr>
          <a:xfrm>
            <a:off x="5181601" y="2198914"/>
            <a:ext cx="6368142" cy="3670180"/>
          </a:xfrm>
        </p:spPr>
        <p:txBody>
          <a:bodyPr>
            <a:normAutofit/>
          </a:bodyPr>
          <a:lstStyle/>
          <a:p>
            <a:pPr marL="0" lvl="0" indent="0" eaLnBrk="0" fontAlgn="base" hangingPunct="0">
              <a:spcBef>
                <a:spcPct val="0"/>
              </a:spcBef>
              <a:spcAft>
                <a:spcPts val="600"/>
              </a:spcAft>
              <a:buClrTx/>
              <a:buSzTx/>
              <a:buNone/>
            </a:pPr>
            <a:r>
              <a:rPr lang="en-US"/>
              <a:t>The main objective of the project was to </a:t>
            </a:r>
            <a:r>
              <a:rPr lang="en-US" b="1"/>
              <a:t>forecast daily sales for their retail stores across multiple cities up to six weeks in advance</a:t>
            </a:r>
            <a:r>
              <a:rPr lang="en-US"/>
              <a:t>. Traditionally, store managers were making sales predictions based on personal judgment and past experience, which often lacked accuracy.</a:t>
            </a:r>
          </a:p>
        </p:txBody>
      </p:sp>
      <p:pic>
        <p:nvPicPr>
          <p:cNvPr id="8" name="Picture 7" descr="Abstract blurred background of department store">
            <a:extLst>
              <a:ext uri="{FF2B5EF4-FFF2-40B4-BE49-F238E27FC236}">
                <a16:creationId xmlns:a16="http://schemas.microsoft.com/office/drawing/2014/main" id="{CB4892C4-BBB6-4FA6-4A35-C9C2CA2FF44A}"/>
              </a:ext>
            </a:extLst>
          </p:cNvPr>
          <p:cNvPicPr>
            <a:picLocks noChangeAspect="1"/>
          </p:cNvPicPr>
          <p:nvPr/>
        </p:nvPicPr>
        <p:blipFill>
          <a:blip r:embed="rId2"/>
          <a:srcRect l="21433" r="33347" b="1"/>
          <a:stretch>
            <a:fillRect/>
          </a:stretch>
        </p:blipFill>
        <p:spPr>
          <a:xfrm>
            <a:off x="20" y="-12128"/>
            <a:ext cx="4654276" cy="6870127"/>
          </a:xfrm>
          <a:prstGeom prst="rect">
            <a:avLst/>
          </a:prstGeom>
        </p:spPr>
      </p:pic>
    </p:spTree>
    <p:extLst>
      <p:ext uri="{BB962C8B-B14F-4D97-AF65-F5344CB8AC3E}">
        <p14:creationId xmlns:p14="http://schemas.microsoft.com/office/powerpoint/2010/main" val="304573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06B7-E4A5-9B8E-1F7F-260DA90D954A}"/>
              </a:ext>
            </a:extLst>
          </p:cNvPr>
          <p:cNvSpPr>
            <a:spLocks noGrp="1"/>
          </p:cNvSpPr>
          <p:nvPr>
            <p:ph type="title"/>
          </p:nvPr>
        </p:nvSpPr>
        <p:spPr>
          <a:xfrm>
            <a:off x="4002340" y="574088"/>
            <a:ext cx="4162096" cy="977462"/>
          </a:xfrm>
        </p:spPr>
        <p:txBody>
          <a:bodyPr/>
          <a:lstStyle/>
          <a:p>
            <a:r>
              <a:rPr lang="en-US" dirty="0">
                <a:solidFill>
                  <a:srgbClr val="FFFF00"/>
                </a:solidFill>
                <a:latin typeface="Times New Roman" panose="02020603050405020304" pitchFamily="18" charset="0"/>
                <a:cs typeface="Times New Roman" panose="02020603050405020304" pitchFamily="18" charset="0"/>
              </a:rPr>
              <a:t>Data Analysis </a:t>
            </a:r>
          </a:p>
        </p:txBody>
      </p:sp>
      <p:graphicFrame>
        <p:nvGraphicFramePr>
          <p:cNvPr id="10" name="Content Placeholder 2">
            <a:extLst>
              <a:ext uri="{FF2B5EF4-FFF2-40B4-BE49-F238E27FC236}">
                <a16:creationId xmlns:a16="http://schemas.microsoft.com/office/drawing/2014/main" id="{975B98CF-A8D1-55AF-776B-0148605BBE31}"/>
              </a:ext>
            </a:extLst>
          </p:cNvPr>
          <p:cNvGraphicFramePr>
            <a:graphicFrameLocks noGrp="1"/>
          </p:cNvGraphicFramePr>
          <p:nvPr>
            <p:ph sz="half" idx="1"/>
          </p:nvPr>
        </p:nvGraphicFramePr>
        <p:xfrm>
          <a:off x="680270" y="1771822"/>
          <a:ext cx="4937760" cy="4023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269471F2-67A8-83E5-DF07-F0F84C564BCB}"/>
              </a:ext>
            </a:extLst>
          </p:cNvPr>
          <p:cNvSpPr>
            <a:spLocks noGrp="1"/>
          </p:cNvSpPr>
          <p:nvPr>
            <p:ph sz="half" idx="2"/>
          </p:nvPr>
        </p:nvSpPr>
        <p:spPr>
          <a:xfrm>
            <a:off x="6217920" y="1740290"/>
            <a:ext cx="4937760" cy="4023360"/>
          </a:xfrm>
        </p:spPr>
        <p:txBody>
          <a:bodyPr>
            <a:normAutofit/>
          </a:bodyPr>
          <a:lstStyle/>
          <a:p>
            <a:r>
              <a:rPr lang="en-IN" sz="2000" b="1" i="0" dirty="0">
                <a:solidFill>
                  <a:schemeClr val="tx1"/>
                </a:solidFill>
                <a:effectLst/>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Key Field</a:t>
            </a:r>
            <a:endParaRPr lang="en-IN" sz="2000" b="1" i="0" dirty="0">
              <a:solidFill>
                <a:schemeClr val="tx1"/>
              </a:solidFill>
              <a:effectLst/>
              <a:latin typeface="Times New Roman" panose="02020603050405020304" pitchFamily="18" charset="0"/>
              <a:cs typeface="Times New Roman" panose="02020603050405020304" pitchFamily="18" charset="0"/>
            </a:endParaRPr>
          </a:p>
          <a:p>
            <a:endParaRPr lang="en-IN" sz="2000" b="1" i="0" dirty="0">
              <a:solidFill>
                <a:schemeClr val="tx1"/>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t>Sales (Target), Store ID, Date</a:t>
            </a:r>
          </a:p>
          <a:p>
            <a:pPr>
              <a:buFont typeface="Arial" panose="020B0604020202020204" pitchFamily="34" charset="0"/>
              <a:buChar char="•"/>
            </a:pPr>
            <a:r>
              <a:rPr lang="en-US" dirty="0"/>
              <a:t>Promotions (Promo, Promo2, </a:t>
            </a:r>
            <a:r>
              <a:rPr lang="en-US" dirty="0" err="1"/>
              <a:t>PromoInterval</a:t>
            </a:r>
            <a:r>
              <a:rPr lang="en-US" dirty="0"/>
              <a:t>)</a:t>
            </a:r>
          </a:p>
          <a:p>
            <a:pPr>
              <a:buFont typeface="Arial" panose="020B0604020202020204" pitchFamily="34" charset="0"/>
              <a:buChar char="•"/>
            </a:pPr>
            <a:r>
              <a:rPr lang="en-US" dirty="0"/>
              <a:t>Holidays (</a:t>
            </a:r>
            <a:r>
              <a:rPr lang="en-US" dirty="0" err="1"/>
              <a:t>StateHoliday</a:t>
            </a:r>
            <a:r>
              <a:rPr lang="en-US" dirty="0"/>
              <a:t>, </a:t>
            </a:r>
            <a:r>
              <a:rPr lang="en-US" dirty="0" err="1"/>
              <a:t>SchoolHoliday</a:t>
            </a:r>
            <a:r>
              <a:rPr lang="en-US" dirty="0"/>
              <a:t>)</a:t>
            </a:r>
          </a:p>
          <a:p>
            <a:pPr>
              <a:buFont typeface="Arial" panose="020B0604020202020204" pitchFamily="34" charset="0"/>
              <a:buChar char="•"/>
            </a:pPr>
            <a:r>
              <a:rPr lang="en-US" dirty="0"/>
              <a:t>Competition Distance &amp; Opening Info</a:t>
            </a:r>
          </a:p>
          <a:p>
            <a:pPr>
              <a:buFont typeface="Arial" panose="020B0604020202020204" pitchFamily="34" charset="0"/>
              <a:buChar char="•"/>
            </a:pPr>
            <a:r>
              <a:rPr lang="en-US" dirty="0" err="1"/>
              <a:t>StoreType</a:t>
            </a:r>
            <a:r>
              <a:rPr lang="en-US" dirty="0"/>
              <a:t> &amp; Assortment</a:t>
            </a:r>
          </a:p>
          <a:p>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797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06B7-E4A5-9B8E-1F7F-260DA90D954A}"/>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dirty="0">
                <a:solidFill>
                  <a:srgbClr val="FFFFFF"/>
                </a:solidFill>
              </a:rPr>
              <a:t>Sales before and after holidays</a:t>
            </a:r>
          </a:p>
        </p:txBody>
      </p:sp>
      <p:sp>
        <p:nvSpPr>
          <p:cNvPr id="12" name="TextBox 11">
            <a:extLst>
              <a:ext uri="{FF2B5EF4-FFF2-40B4-BE49-F238E27FC236}">
                <a16:creationId xmlns:a16="http://schemas.microsoft.com/office/drawing/2014/main" id="{4FAC65F3-3753-1C86-03CE-A804271BE413}"/>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buClr>
                <a:schemeClr val="accent3"/>
              </a:buClr>
              <a:buFont typeface="Calibri" panose="020F0502020204030204" pitchFamily="34" charset="0"/>
            </a:pPr>
            <a:r>
              <a:rPr lang="en-US" sz="1200" u="sng">
                <a:solidFill>
                  <a:srgbClr val="FFFFFF"/>
                </a:solidFill>
              </a:rPr>
              <a:t>Lowest Sales During Holidays: </a:t>
            </a:r>
          </a:p>
          <a:p>
            <a:pPr defTabSz="914400">
              <a:lnSpc>
                <a:spcPct val="90000"/>
              </a:lnSpc>
              <a:buClr>
                <a:schemeClr val="accent3"/>
              </a:buClr>
              <a:buFont typeface="Calibri" panose="020F0502020204030204" pitchFamily="34" charset="0"/>
            </a:pPr>
            <a:r>
              <a:rPr lang="en-US" sz="1200">
                <a:solidFill>
                  <a:srgbClr val="FFFFFF"/>
                </a:solidFill>
              </a:rPr>
              <a:t>The graph shows that average sales drop significantly during holidays, likely due to store closures or reduced operating hours.</a:t>
            </a:r>
          </a:p>
          <a:p>
            <a:pPr defTabSz="914400">
              <a:lnSpc>
                <a:spcPct val="90000"/>
              </a:lnSpc>
              <a:buClr>
                <a:schemeClr val="accent3"/>
              </a:buClr>
              <a:buFont typeface="Calibri" panose="020F0502020204030204" pitchFamily="34" charset="0"/>
            </a:pPr>
            <a:br>
              <a:rPr lang="en-US" sz="1200">
                <a:solidFill>
                  <a:srgbClr val="FFFFFF"/>
                </a:solidFill>
              </a:rPr>
            </a:br>
            <a:r>
              <a:rPr lang="en-US" sz="1200" u="sng">
                <a:solidFill>
                  <a:srgbClr val="FFFFFF"/>
                </a:solidFill>
              </a:rPr>
              <a:t>Sales Spike After Holidays: </a:t>
            </a:r>
          </a:p>
          <a:p>
            <a:pPr defTabSz="914400">
              <a:lnSpc>
                <a:spcPct val="90000"/>
              </a:lnSpc>
              <a:buClr>
                <a:schemeClr val="accent3"/>
              </a:buClr>
              <a:buFont typeface="Calibri" panose="020F0502020204030204" pitchFamily="34" charset="0"/>
            </a:pPr>
            <a:r>
              <a:rPr lang="en-US" sz="1200">
                <a:solidFill>
                  <a:srgbClr val="FFFFFF"/>
                </a:solidFill>
              </a:rPr>
              <a:t>There's a noticeable increase in sales after holidays, suggesting a post-holiday shopping surge, possibly driven by delayed purchases or post-holiday promotions.</a:t>
            </a:r>
          </a:p>
          <a:p>
            <a:pPr defTabSz="914400">
              <a:lnSpc>
                <a:spcPct val="90000"/>
              </a:lnSpc>
              <a:buClr>
                <a:schemeClr val="accent3"/>
              </a:buClr>
              <a:buFont typeface="Calibri" panose="020F0502020204030204" pitchFamily="34" charset="0"/>
            </a:pPr>
            <a:br>
              <a:rPr lang="en-US" sz="1200">
                <a:solidFill>
                  <a:srgbClr val="FFFFFF"/>
                </a:solidFill>
              </a:rPr>
            </a:br>
            <a:r>
              <a:rPr lang="en-US" sz="1200">
                <a:solidFill>
                  <a:srgbClr val="FFFFFF"/>
                </a:solidFill>
              </a:rPr>
              <a:t>Stable Sales Before Holidays: Sales are relatively high before holidays, potentially due to pre-holiday shopping activity.</a:t>
            </a:r>
          </a:p>
          <a:p>
            <a:pPr defTabSz="914400">
              <a:lnSpc>
                <a:spcPct val="90000"/>
              </a:lnSpc>
              <a:buClr>
                <a:schemeClr val="accent3"/>
              </a:buClr>
              <a:buFont typeface="Calibri" panose="020F0502020204030204" pitchFamily="34" charset="0"/>
            </a:pPr>
            <a:br>
              <a:rPr lang="en-US" sz="1200">
                <a:solidFill>
                  <a:srgbClr val="FFFFFF"/>
                </a:solidFill>
              </a:rPr>
            </a:br>
            <a:r>
              <a:rPr lang="en-US" sz="1200" u="sng">
                <a:solidFill>
                  <a:srgbClr val="FFFFFF"/>
                </a:solidFill>
              </a:rPr>
              <a:t>Normal Days Perform Well: </a:t>
            </a:r>
          </a:p>
          <a:p>
            <a:pPr defTabSz="914400">
              <a:lnSpc>
                <a:spcPct val="90000"/>
              </a:lnSpc>
              <a:buClr>
                <a:schemeClr val="accent3"/>
              </a:buClr>
              <a:buFont typeface="Calibri" panose="020F0502020204030204" pitchFamily="34" charset="0"/>
            </a:pPr>
            <a:r>
              <a:rPr lang="en-US" sz="1200">
                <a:solidFill>
                  <a:srgbClr val="FFFFFF"/>
                </a:solidFill>
              </a:rPr>
              <a:t>Interestingly, normal (non-holiday) days have almost the highest average sales, indicating they form a strong baseline.</a:t>
            </a:r>
          </a:p>
          <a:p>
            <a:pPr marR="0" lvl="0" defTabSz="914400" fontAlgn="base">
              <a:lnSpc>
                <a:spcPct val="90000"/>
              </a:lnSpc>
              <a:spcBef>
                <a:spcPct val="0"/>
              </a:spcBef>
              <a:spcAft>
                <a:spcPts val="600"/>
              </a:spcAft>
              <a:buClr>
                <a:schemeClr val="accent3"/>
              </a:buClr>
              <a:buSzTx/>
              <a:buFont typeface="Calibri" panose="020F0502020204030204" pitchFamily="34" charset="0"/>
              <a:tabLst/>
            </a:pPr>
            <a:endParaRPr kumimoji="0" lang="en-US" altLang="en-US" sz="1200" b="0" i="0" u="none" strike="noStrike" cap="none" normalizeH="0" baseline="0">
              <a:ln>
                <a:noFill/>
              </a:ln>
              <a:solidFill>
                <a:srgbClr val="FFFFFF"/>
              </a:solidFill>
              <a:effectLst/>
            </a:endParaRPr>
          </a:p>
          <a:p>
            <a:pPr marR="0" lvl="0" defTabSz="914400" fontAlgn="base">
              <a:lnSpc>
                <a:spcPct val="90000"/>
              </a:lnSpc>
              <a:spcBef>
                <a:spcPct val="0"/>
              </a:spcBef>
              <a:spcAft>
                <a:spcPts val="600"/>
              </a:spcAft>
              <a:buClr>
                <a:schemeClr val="accent3"/>
              </a:buClr>
              <a:buSzTx/>
              <a:buFont typeface="Calibri" panose="020F0502020204030204" pitchFamily="34" charset="0"/>
              <a:tabLst/>
            </a:pPr>
            <a:endParaRPr lang="en-US" sz="1200">
              <a:solidFill>
                <a:srgbClr val="FFFFFF"/>
              </a:solidFill>
            </a:endParaRPr>
          </a:p>
        </p:txBody>
      </p:sp>
      <p:pic>
        <p:nvPicPr>
          <p:cNvPr id="4" name="Picture 3">
            <a:extLst>
              <a:ext uri="{FF2B5EF4-FFF2-40B4-BE49-F238E27FC236}">
                <a16:creationId xmlns:a16="http://schemas.microsoft.com/office/drawing/2014/main" id="{AF48D39B-A24F-BC1E-3AC1-9D200ACC733F}"/>
              </a:ext>
            </a:extLst>
          </p:cNvPr>
          <p:cNvPicPr>
            <a:picLocks noChangeAspect="1"/>
          </p:cNvPicPr>
          <p:nvPr/>
        </p:nvPicPr>
        <p:blipFill>
          <a:blip r:embed="rId2"/>
          <a:stretch>
            <a:fillRect/>
          </a:stretch>
        </p:blipFill>
        <p:spPr>
          <a:xfrm>
            <a:off x="4513662" y="830425"/>
            <a:ext cx="7185967" cy="5551714"/>
          </a:xfrm>
          <a:prstGeom prst="rect">
            <a:avLst/>
          </a:prstGeom>
        </p:spPr>
      </p:pic>
    </p:spTree>
    <p:extLst>
      <p:ext uri="{BB962C8B-B14F-4D97-AF65-F5344CB8AC3E}">
        <p14:creationId xmlns:p14="http://schemas.microsoft.com/office/powerpoint/2010/main" val="2100797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906B7-E4A5-9B8E-1F7F-260DA90D954A}"/>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dirty="0">
                <a:solidFill>
                  <a:srgbClr val="FFFFFF"/>
                </a:solidFill>
              </a:rPr>
              <a:t>Average Month Sale By Year</a:t>
            </a:r>
          </a:p>
        </p:txBody>
      </p:sp>
      <p:sp>
        <p:nvSpPr>
          <p:cNvPr id="9" name="TextBox 8">
            <a:extLst>
              <a:ext uri="{FF2B5EF4-FFF2-40B4-BE49-F238E27FC236}">
                <a16:creationId xmlns:a16="http://schemas.microsoft.com/office/drawing/2014/main" id="{996D8D6A-F07E-3CF8-E641-581EB4B4892E}"/>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3"/>
              </a:buClr>
              <a:buFont typeface="Calibri" panose="020F0502020204030204" pitchFamily="34" charset="0"/>
            </a:pPr>
            <a:r>
              <a:rPr lang="en-US" sz="1100">
                <a:solidFill>
                  <a:srgbClr val="FFFFFF"/>
                </a:solidFill>
              </a:rPr>
              <a:t>December records the highest average sales, indicating a strong year-end demand (possibly due to holidays, bonuses, or festive shopping).</a:t>
            </a:r>
          </a:p>
          <a:p>
            <a:pPr defTabSz="914400">
              <a:lnSpc>
                <a:spcPct val="90000"/>
              </a:lnSpc>
              <a:spcAft>
                <a:spcPts val="600"/>
              </a:spcAft>
              <a:buClr>
                <a:schemeClr val="accent3"/>
              </a:buClr>
              <a:buFont typeface="Calibri" panose="020F0502020204030204" pitchFamily="34" charset="0"/>
            </a:pPr>
            <a:r>
              <a:rPr lang="en-US" sz="1100">
                <a:solidFill>
                  <a:srgbClr val="FFFFFF"/>
                </a:solidFill>
              </a:rPr>
              <a:t>July also shows a notable sales peak, possibly driven by mid-year promotions or events.</a:t>
            </a:r>
          </a:p>
          <a:p>
            <a:pPr defTabSz="914400">
              <a:lnSpc>
                <a:spcPct val="90000"/>
              </a:lnSpc>
              <a:spcAft>
                <a:spcPts val="600"/>
              </a:spcAft>
              <a:buClr>
                <a:schemeClr val="accent3"/>
              </a:buClr>
              <a:buFont typeface="Calibri" panose="020F0502020204030204" pitchFamily="34" charset="0"/>
            </a:pPr>
            <a:br>
              <a:rPr lang="en-US" sz="1100">
                <a:solidFill>
                  <a:srgbClr val="FFFFFF"/>
                </a:solidFill>
              </a:rPr>
            </a:br>
            <a:r>
              <a:rPr lang="en-US" sz="1100" b="1" u="sng">
                <a:solidFill>
                  <a:srgbClr val="FFFFFF"/>
                </a:solidFill>
              </a:rPr>
              <a:t>Low Sales Periods:</a:t>
            </a:r>
          </a:p>
          <a:p>
            <a:pPr defTabSz="914400">
              <a:lnSpc>
                <a:spcPct val="90000"/>
              </a:lnSpc>
              <a:spcAft>
                <a:spcPts val="600"/>
              </a:spcAft>
              <a:buClr>
                <a:schemeClr val="accent3"/>
              </a:buClr>
              <a:buFont typeface="Calibri" panose="020F0502020204030204" pitchFamily="34" charset="0"/>
            </a:pPr>
            <a:r>
              <a:rPr lang="en-US" sz="1100">
                <a:solidFill>
                  <a:srgbClr val="FFFFFF"/>
                </a:solidFill>
              </a:rPr>
              <a:t>May has the lowest average sales, which could indicate a seasonal dip—possibly a lull after spring holidays or promotional gaps.</a:t>
            </a:r>
          </a:p>
          <a:p>
            <a:pPr defTabSz="914400">
              <a:lnSpc>
                <a:spcPct val="90000"/>
              </a:lnSpc>
              <a:spcAft>
                <a:spcPts val="600"/>
              </a:spcAft>
              <a:buClr>
                <a:schemeClr val="accent3"/>
              </a:buClr>
              <a:buFont typeface="Calibri" panose="020F0502020204030204" pitchFamily="34" charset="0"/>
            </a:pPr>
            <a:br>
              <a:rPr lang="en-US" sz="1100">
                <a:solidFill>
                  <a:srgbClr val="FFFFFF"/>
                </a:solidFill>
              </a:rPr>
            </a:br>
            <a:r>
              <a:rPr lang="en-US" sz="1100" b="1" u="sng">
                <a:solidFill>
                  <a:srgbClr val="FFFFFF"/>
                </a:solidFill>
              </a:rPr>
              <a:t>Steady Periods:</a:t>
            </a:r>
          </a:p>
          <a:p>
            <a:pPr defTabSz="914400">
              <a:lnSpc>
                <a:spcPct val="90000"/>
              </a:lnSpc>
              <a:spcAft>
                <a:spcPts val="600"/>
              </a:spcAft>
              <a:buClr>
                <a:schemeClr val="accent3"/>
              </a:buClr>
              <a:buFont typeface="Calibri" panose="020F0502020204030204" pitchFamily="34" charset="0"/>
            </a:pPr>
            <a:r>
              <a:rPr lang="en-US" sz="1100">
                <a:solidFill>
                  <a:srgbClr val="FFFFFF"/>
                </a:solidFill>
              </a:rPr>
              <a:t>Sales are relatively stable from January to April with a slight upward trend.</a:t>
            </a:r>
          </a:p>
          <a:p>
            <a:pPr defTabSz="914400">
              <a:lnSpc>
                <a:spcPct val="90000"/>
              </a:lnSpc>
              <a:spcAft>
                <a:spcPts val="600"/>
              </a:spcAft>
              <a:buClr>
                <a:schemeClr val="accent3"/>
              </a:buClr>
              <a:buFont typeface="Calibri" panose="020F0502020204030204" pitchFamily="34" charset="0"/>
            </a:pPr>
            <a:r>
              <a:rPr lang="en-US" sz="1100">
                <a:solidFill>
                  <a:srgbClr val="FFFFFF"/>
                </a:solidFill>
              </a:rPr>
              <a:t>August to October reflects a minor dip or stagnation in average sales before the sharp rise in November and December.</a:t>
            </a:r>
          </a:p>
          <a:p>
            <a:pPr defTabSz="914400">
              <a:lnSpc>
                <a:spcPct val="90000"/>
              </a:lnSpc>
              <a:spcAft>
                <a:spcPts val="600"/>
              </a:spcAft>
              <a:buClr>
                <a:schemeClr val="accent3"/>
              </a:buClr>
              <a:buFont typeface="Calibri" panose="020F0502020204030204" pitchFamily="34" charset="0"/>
            </a:pPr>
            <a:endParaRPr lang="en-US" sz="1100">
              <a:solidFill>
                <a:srgbClr val="FFFFFF"/>
              </a:solidFill>
            </a:endParaRPr>
          </a:p>
          <a:p>
            <a:pPr defTabSz="914400">
              <a:lnSpc>
                <a:spcPct val="90000"/>
              </a:lnSpc>
              <a:spcAft>
                <a:spcPts val="600"/>
              </a:spcAft>
              <a:buClr>
                <a:schemeClr val="accent3"/>
              </a:buClr>
              <a:buFont typeface="Calibri" panose="020F0502020204030204" pitchFamily="34" charset="0"/>
            </a:pPr>
            <a:endParaRPr lang="en-US" sz="1100">
              <a:solidFill>
                <a:srgbClr val="FFFFFF"/>
              </a:solidFill>
            </a:endParaRPr>
          </a:p>
        </p:txBody>
      </p:sp>
      <p:pic>
        <p:nvPicPr>
          <p:cNvPr id="4" name="Picture 3">
            <a:extLst>
              <a:ext uri="{FF2B5EF4-FFF2-40B4-BE49-F238E27FC236}">
                <a16:creationId xmlns:a16="http://schemas.microsoft.com/office/drawing/2014/main" id="{D28A6704-A2A9-3486-EAD1-DFB0958DCD10}"/>
              </a:ext>
            </a:extLst>
          </p:cNvPr>
          <p:cNvPicPr>
            <a:picLocks noChangeAspect="1"/>
          </p:cNvPicPr>
          <p:nvPr/>
        </p:nvPicPr>
        <p:blipFill>
          <a:blip r:embed="rId2"/>
          <a:stretch>
            <a:fillRect/>
          </a:stretch>
        </p:blipFill>
        <p:spPr>
          <a:xfrm>
            <a:off x="4991217" y="1180786"/>
            <a:ext cx="6905314" cy="4958757"/>
          </a:xfrm>
          <a:prstGeom prst="rect">
            <a:avLst/>
          </a:prstGeom>
        </p:spPr>
      </p:pic>
    </p:spTree>
    <p:extLst>
      <p:ext uri="{BB962C8B-B14F-4D97-AF65-F5344CB8AC3E}">
        <p14:creationId xmlns:p14="http://schemas.microsoft.com/office/powerpoint/2010/main" val="210079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a:extLst>
            <a:ext uri="{FF2B5EF4-FFF2-40B4-BE49-F238E27FC236}">
              <a16:creationId xmlns:a16="http://schemas.microsoft.com/office/drawing/2014/main" id="{E63C76C9-5DFE-C6DC-E714-EAC5738A64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B5E1E-2F01-E302-D0B3-EDD5CEBCF8E4}"/>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dirty="0">
                <a:solidFill>
                  <a:srgbClr val="FFFFFF"/>
                </a:solidFill>
              </a:rPr>
              <a:t>Correlation Between Customer And Sales</a:t>
            </a:r>
          </a:p>
        </p:txBody>
      </p:sp>
      <p:sp>
        <p:nvSpPr>
          <p:cNvPr id="7" name="TextBox 6">
            <a:extLst>
              <a:ext uri="{FF2B5EF4-FFF2-40B4-BE49-F238E27FC236}">
                <a16:creationId xmlns:a16="http://schemas.microsoft.com/office/drawing/2014/main" id="{C86D8D36-C606-93AF-3DE6-7BB2CB4FEA33}"/>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3"/>
              </a:buClr>
              <a:buFont typeface="Calibri" panose="020F0502020204030204" pitchFamily="34" charset="0"/>
            </a:pPr>
            <a:r>
              <a:rPr lang="en-US" sz="900">
                <a:solidFill>
                  <a:srgbClr val="FFFFFF"/>
                </a:solidFill>
              </a:rPr>
              <a:t>The scatter plot shows a clear upward trend, indicating a strong positive correlation between the number of customers and sales — as the number of customers increases, sales tend to increase as well.</a:t>
            </a:r>
          </a:p>
          <a:p>
            <a:pPr defTabSz="914400">
              <a:lnSpc>
                <a:spcPct val="90000"/>
              </a:lnSpc>
              <a:spcAft>
                <a:spcPts val="600"/>
              </a:spcAft>
              <a:buClr>
                <a:schemeClr val="accent3"/>
              </a:buClr>
              <a:buFont typeface="Calibri" panose="020F0502020204030204" pitchFamily="34" charset="0"/>
            </a:pPr>
            <a:br>
              <a:rPr lang="en-US" sz="900">
                <a:solidFill>
                  <a:srgbClr val="FFFFFF"/>
                </a:solidFill>
              </a:rPr>
            </a:br>
            <a:r>
              <a:rPr lang="en-US" sz="900" b="1" u="sng">
                <a:solidFill>
                  <a:srgbClr val="FFFFFF"/>
                </a:solidFill>
              </a:rPr>
              <a:t>Sales Saturation Zones:</a:t>
            </a:r>
          </a:p>
          <a:p>
            <a:pPr defTabSz="914400">
              <a:lnSpc>
                <a:spcPct val="90000"/>
              </a:lnSpc>
              <a:spcAft>
                <a:spcPts val="600"/>
              </a:spcAft>
              <a:buClr>
                <a:schemeClr val="accent3"/>
              </a:buClr>
              <a:buFont typeface="Calibri" panose="020F0502020204030204" pitchFamily="34" charset="0"/>
            </a:pPr>
            <a:r>
              <a:rPr lang="en-US" sz="900">
                <a:solidFill>
                  <a:srgbClr val="FFFFFF"/>
                </a:solidFill>
              </a:rPr>
              <a:t>A visible horizontal band appears around 6000 in sales, regardless of customer count, indicating a possible price cap or product limit (e.g., fixed price items or promotion thresholds).</a:t>
            </a:r>
          </a:p>
          <a:p>
            <a:pPr defTabSz="914400">
              <a:lnSpc>
                <a:spcPct val="90000"/>
              </a:lnSpc>
              <a:spcAft>
                <a:spcPts val="600"/>
              </a:spcAft>
              <a:buClr>
                <a:schemeClr val="accent3"/>
              </a:buClr>
              <a:buFont typeface="Calibri" panose="020F0502020204030204" pitchFamily="34" charset="0"/>
            </a:pPr>
            <a:r>
              <a:rPr lang="en-US" sz="900">
                <a:solidFill>
                  <a:srgbClr val="FFFFFF"/>
                </a:solidFill>
              </a:rPr>
              <a:t>Similarly, many values are concentrated at specific customer counts (like 600, 1200), possibly indicating store-specific capacities or reporting artifacts.</a:t>
            </a:r>
          </a:p>
          <a:p>
            <a:pPr defTabSz="914400">
              <a:lnSpc>
                <a:spcPct val="90000"/>
              </a:lnSpc>
              <a:spcAft>
                <a:spcPts val="600"/>
              </a:spcAft>
              <a:buClr>
                <a:schemeClr val="accent3"/>
              </a:buClr>
              <a:buFont typeface="Calibri" panose="020F0502020204030204" pitchFamily="34" charset="0"/>
            </a:pPr>
            <a:br>
              <a:rPr lang="en-US" sz="900">
                <a:solidFill>
                  <a:srgbClr val="FFFFFF"/>
                </a:solidFill>
              </a:rPr>
            </a:br>
            <a:r>
              <a:rPr lang="en-US" sz="900" b="1" u="sng">
                <a:solidFill>
                  <a:srgbClr val="FFFFFF"/>
                </a:solidFill>
              </a:rPr>
              <a:t>Wide Spread at Higher Customer Counts:</a:t>
            </a:r>
          </a:p>
          <a:p>
            <a:pPr defTabSz="914400">
              <a:lnSpc>
                <a:spcPct val="90000"/>
              </a:lnSpc>
              <a:spcAft>
                <a:spcPts val="600"/>
              </a:spcAft>
              <a:buClr>
                <a:schemeClr val="accent3"/>
              </a:buClr>
              <a:buFont typeface="Calibri" panose="020F0502020204030204" pitchFamily="34" charset="0"/>
            </a:pPr>
            <a:r>
              <a:rPr lang="en-US" sz="900">
                <a:solidFill>
                  <a:srgbClr val="FFFFFF"/>
                </a:solidFill>
              </a:rPr>
              <a:t>While low customer numbers correspond to low sales, higher customer numbers show more variability in sales, suggesting variation in purchasing behavior per customer (e.g., not all customers buy the same quantity/value).</a:t>
            </a:r>
          </a:p>
        </p:txBody>
      </p:sp>
      <p:pic>
        <p:nvPicPr>
          <p:cNvPr id="6" name="Picture 5">
            <a:extLst>
              <a:ext uri="{FF2B5EF4-FFF2-40B4-BE49-F238E27FC236}">
                <a16:creationId xmlns:a16="http://schemas.microsoft.com/office/drawing/2014/main" id="{A919BA14-C15D-744B-55D0-22AA8B1A9F4E}"/>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742017" y="896715"/>
            <a:ext cx="6798082" cy="5064570"/>
          </a:xfrm>
          <a:prstGeom prst="rect">
            <a:avLst/>
          </a:prstGeom>
        </p:spPr>
      </p:pic>
    </p:spTree>
    <p:extLst>
      <p:ext uri="{BB962C8B-B14F-4D97-AF65-F5344CB8AC3E}">
        <p14:creationId xmlns:p14="http://schemas.microsoft.com/office/powerpoint/2010/main" val="394478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a:extLst>
            <a:ext uri="{FF2B5EF4-FFF2-40B4-BE49-F238E27FC236}">
              <a16:creationId xmlns:a16="http://schemas.microsoft.com/office/drawing/2014/main" id="{7222184F-1BE5-C378-45D9-E358B3A174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E78DB9-F6EE-9A09-7B64-F6C366D752B4}"/>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sz="3600" b="1" i="0" dirty="0">
                <a:solidFill>
                  <a:srgbClr val="FFFFFF"/>
                </a:solidFill>
                <a:effectLst/>
              </a:rPr>
              <a:t>Sales During Prome and Sales During Non-Promo</a:t>
            </a:r>
          </a:p>
        </p:txBody>
      </p:sp>
      <p:sp>
        <p:nvSpPr>
          <p:cNvPr id="7" name="TextBox 6">
            <a:extLst>
              <a:ext uri="{FF2B5EF4-FFF2-40B4-BE49-F238E27FC236}">
                <a16:creationId xmlns:a16="http://schemas.microsoft.com/office/drawing/2014/main" id="{706D2862-5569-4323-5F44-FB3EDE087F27}"/>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3"/>
              </a:buClr>
              <a:buFont typeface="Calibri" panose="020F0502020204030204" pitchFamily="34" charset="0"/>
            </a:pPr>
            <a:r>
              <a:rPr lang="en-US" sz="1500">
                <a:solidFill>
                  <a:srgbClr val="FFFFFF"/>
                </a:solidFill>
              </a:rPr>
              <a:t>The presence of a promotion positively influences customer spending behavior, indicating that promotions are effective at encouraging customers to spend more per visit.</a:t>
            </a:r>
          </a:p>
          <a:p>
            <a:pPr defTabSz="914400">
              <a:lnSpc>
                <a:spcPct val="90000"/>
              </a:lnSpc>
              <a:spcAft>
                <a:spcPts val="600"/>
              </a:spcAft>
              <a:buClr>
                <a:schemeClr val="accent3"/>
              </a:buClr>
              <a:buFont typeface="Calibri" panose="020F0502020204030204" pitchFamily="34" charset="0"/>
            </a:pPr>
            <a:endParaRPr lang="en-US" sz="1500">
              <a:solidFill>
                <a:srgbClr val="FFFFFF"/>
              </a:solidFill>
            </a:endParaRPr>
          </a:p>
          <a:p>
            <a:pPr defTabSz="914400">
              <a:lnSpc>
                <a:spcPct val="90000"/>
              </a:lnSpc>
              <a:spcAft>
                <a:spcPts val="600"/>
              </a:spcAft>
              <a:buClr>
                <a:schemeClr val="accent3"/>
              </a:buClr>
              <a:buFont typeface="Calibri" panose="020F0502020204030204" pitchFamily="34" charset="0"/>
            </a:pPr>
            <a:r>
              <a:rPr lang="en-US" sz="1500" b="1" u="sng">
                <a:solidFill>
                  <a:srgbClr val="FFFFFF"/>
                </a:solidFill>
              </a:rPr>
              <a:t>Conclusion:</a:t>
            </a:r>
          </a:p>
          <a:p>
            <a:pPr defTabSz="914400">
              <a:lnSpc>
                <a:spcPct val="90000"/>
              </a:lnSpc>
              <a:spcAft>
                <a:spcPts val="600"/>
              </a:spcAft>
              <a:buClr>
                <a:schemeClr val="accent3"/>
              </a:buClr>
              <a:buFont typeface="Calibri" panose="020F0502020204030204" pitchFamily="34" charset="0"/>
            </a:pPr>
            <a:r>
              <a:rPr lang="en-US" sz="1500">
                <a:solidFill>
                  <a:srgbClr val="FFFFFF"/>
                </a:solidFill>
              </a:rPr>
              <a:t>Promotions lead to a noticeable uplift in per-customer sales, making them a valuable tool for driving revenue. This supports the inclusion of the Promo variable as an important feature in any predictive modeling or marketing decision-making.</a:t>
            </a:r>
          </a:p>
          <a:p>
            <a:pPr defTabSz="914400">
              <a:lnSpc>
                <a:spcPct val="90000"/>
              </a:lnSpc>
              <a:spcAft>
                <a:spcPts val="600"/>
              </a:spcAft>
              <a:buClr>
                <a:schemeClr val="accent3"/>
              </a:buClr>
              <a:buFont typeface="Calibri" panose="020F0502020204030204" pitchFamily="34" charset="0"/>
            </a:pPr>
            <a:endParaRPr lang="en-US" sz="1500">
              <a:solidFill>
                <a:srgbClr val="FFFFFF"/>
              </a:solidFill>
            </a:endParaRPr>
          </a:p>
          <a:p>
            <a:pPr marL="285750" marR="0" lvl="0" indent="-285750" defTabSz="914400" fontAlgn="auto">
              <a:lnSpc>
                <a:spcPct val="90000"/>
              </a:lnSpc>
              <a:spcBef>
                <a:spcPts val="0"/>
              </a:spcBef>
              <a:spcAft>
                <a:spcPts val="600"/>
              </a:spcAft>
              <a:buClr>
                <a:schemeClr val="accent3"/>
              </a:buClr>
              <a:buSzTx/>
              <a:buFont typeface="Calibri" panose="020F0502020204030204" pitchFamily="34" charset="0"/>
              <a:buChar char="§"/>
              <a:tabLst/>
              <a:defRPr/>
            </a:pPr>
            <a:endParaRPr kumimoji="0" lang="en-US" sz="1500" b="0" i="0" u="none" strike="noStrike" cap="none" spc="0" normalizeH="0" baseline="0" noProof="0">
              <a:ln>
                <a:noFill/>
              </a:ln>
              <a:solidFill>
                <a:srgbClr val="FFFFFF"/>
              </a:solidFill>
              <a:effectLst/>
              <a:uLnTx/>
              <a:uFillTx/>
            </a:endParaRPr>
          </a:p>
          <a:p>
            <a:pPr marL="0" marR="0" lvl="0" indent="0" defTabSz="914400" fontAlgn="auto">
              <a:lnSpc>
                <a:spcPct val="90000"/>
              </a:lnSpc>
              <a:spcBef>
                <a:spcPts val="0"/>
              </a:spcBef>
              <a:spcAft>
                <a:spcPts val="600"/>
              </a:spcAft>
              <a:buClr>
                <a:schemeClr val="accent3"/>
              </a:buClr>
              <a:buSzTx/>
              <a:buFont typeface="Calibri" panose="020F0502020204030204" pitchFamily="34" charset="0"/>
              <a:buNone/>
              <a:tabLst/>
              <a:defRPr/>
            </a:pPr>
            <a:endParaRPr kumimoji="0" lang="en-US" sz="1500" b="0" i="0" u="none" strike="noStrike" cap="none" spc="0" normalizeH="0" baseline="0" noProof="0">
              <a:ln>
                <a:noFill/>
              </a:ln>
              <a:solidFill>
                <a:srgbClr val="FFFFFF"/>
              </a:solidFill>
              <a:effectLst/>
              <a:uLnTx/>
              <a:uFillTx/>
            </a:endParaRPr>
          </a:p>
          <a:p>
            <a:pPr marL="0" marR="0" lvl="0" indent="0" defTabSz="914400" fontAlgn="auto">
              <a:lnSpc>
                <a:spcPct val="90000"/>
              </a:lnSpc>
              <a:spcBef>
                <a:spcPts val="0"/>
              </a:spcBef>
              <a:spcAft>
                <a:spcPts val="600"/>
              </a:spcAft>
              <a:buClr>
                <a:schemeClr val="accent3"/>
              </a:buClr>
              <a:buSzTx/>
              <a:buFont typeface="Calibri" panose="020F0502020204030204" pitchFamily="34" charset="0"/>
              <a:buNone/>
              <a:tabLst/>
              <a:defRPr/>
            </a:pPr>
            <a:endParaRPr kumimoji="0" lang="en-US" sz="1500" b="0" i="0" u="none" strike="noStrike" cap="none" spc="0" normalizeH="0" baseline="0" noProof="0">
              <a:ln>
                <a:noFill/>
              </a:ln>
              <a:solidFill>
                <a:srgbClr val="FFFFFF"/>
              </a:solidFill>
              <a:effectLst/>
              <a:uLnTx/>
              <a:uFillTx/>
            </a:endParaRPr>
          </a:p>
        </p:txBody>
      </p:sp>
      <p:pic>
        <p:nvPicPr>
          <p:cNvPr id="8" name="Picture 7">
            <a:extLst>
              <a:ext uri="{FF2B5EF4-FFF2-40B4-BE49-F238E27FC236}">
                <a16:creationId xmlns:a16="http://schemas.microsoft.com/office/drawing/2014/main" id="{9B6B8AF7-0330-0F42-984C-64484DCF5BE3}"/>
              </a:ext>
            </a:extLst>
          </p:cNvPr>
          <p:cNvPicPr>
            <a:picLocks noChangeAspect="1"/>
          </p:cNvPicPr>
          <p:nvPr/>
        </p:nvPicPr>
        <p:blipFill>
          <a:blip r:embed="rId2"/>
          <a:stretch>
            <a:fillRect/>
          </a:stretch>
        </p:blipFill>
        <p:spPr>
          <a:xfrm>
            <a:off x="4345453" y="890233"/>
            <a:ext cx="7354176" cy="5077534"/>
          </a:xfrm>
          <a:prstGeom prst="rect">
            <a:avLst/>
          </a:prstGeom>
        </p:spPr>
      </p:pic>
    </p:spTree>
    <p:extLst>
      <p:ext uri="{BB962C8B-B14F-4D97-AF65-F5344CB8AC3E}">
        <p14:creationId xmlns:p14="http://schemas.microsoft.com/office/powerpoint/2010/main" val="1751138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a:extLst>
            <a:ext uri="{FF2B5EF4-FFF2-40B4-BE49-F238E27FC236}">
              <a16:creationId xmlns:a16="http://schemas.microsoft.com/office/drawing/2014/main" id="{8091515A-1C13-CA90-E823-2DC29E48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DDFA15-F229-CD75-8CC2-55A2AF3FA5EA}"/>
              </a:ext>
            </a:extLst>
          </p:cNvPr>
          <p:cNvSpPr>
            <a:spLocks noGrp="1"/>
          </p:cNvSpPr>
          <p:nvPr>
            <p:ph type="title"/>
          </p:nvPr>
        </p:nvSpPr>
        <p:spPr>
          <a:xfrm>
            <a:off x="71768" y="441298"/>
            <a:ext cx="3907286" cy="854766"/>
          </a:xfrm>
        </p:spPr>
        <p:txBody>
          <a:bodyPr vert="horz" lIns="91440" tIns="45720" rIns="91440" bIns="45720" rtlCol="0" anchor="b">
            <a:normAutofit fontScale="90000"/>
          </a:bodyPr>
          <a:lstStyle/>
          <a:p>
            <a:r>
              <a:rPr lang="en-US" sz="3600" b="1" dirty="0">
                <a:solidFill>
                  <a:srgbClr val="FFFFFF"/>
                </a:solidFill>
              </a:rPr>
              <a:t>Sales Per Day(Monday - Saturday)</a:t>
            </a:r>
            <a:endParaRPr lang="en-US" sz="3600" b="1" i="0" dirty="0">
              <a:solidFill>
                <a:srgbClr val="FFFFFF"/>
              </a:solidFill>
              <a:effectLst/>
            </a:endParaRPr>
          </a:p>
        </p:txBody>
      </p:sp>
      <p:sp>
        <p:nvSpPr>
          <p:cNvPr id="7" name="TextBox 6">
            <a:extLst>
              <a:ext uri="{FF2B5EF4-FFF2-40B4-BE49-F238E27FC236}">
                <a16:creationId xmlns:a16="http://schemas.microsoft.com/office/drawing/2014/main" id="{D878D368-9336-D31C-D576-2D3CC281D345}"/>
              </a:ext>
            </a:extLst>
          </p:cNvPr>
          <p:cNvSpPr txBox="1"/>
          <p:nvPr/>
        </p:nvSpPr>
        <p:spPr>
          <a:xfrm>
            <a:off x="492371" y="2653800"/>
            <a:ext cx="3084844" cy="3335519"/>
          </a:xfrm>
          <a:prstGeom prst="rect">
            <a:avLst/>
          </a:prstGeom>
        </p:spPr>
        <p:txBody>
          <a:bodyPr vert="horz" lIns="0" tIns="45720" rIns="0" bIns="45720" rtlCol="0">
            <a:normAutofit/>
          </a:bodyPr>
          <a:lstStyle/>
          <a:p>
            <a:pPr defTabSz="914400">
              <a:lnSpc>
                <a:spcPct val="90000"/>
              </a:lnSpc>
              <a:spcAft>
                <a:spcPts val="600"/>
              </a:spcAft>
              <a:buClr>
                <a:schemeClr val="accent3"/>
              </a:buClr>
              <a:buFont typeface="Calibri" panose="020F0502020204030204" pitchFamily="34" charset="0"/>
            </a:pPr>
            <a:endParaRPr lang="en-US" sz="900" dirty="0">
              <a:solidFill>
                <a:srgbClr val="FFFFFF"/>
              </a:solidFill>
            </a:endParaRPr>
          </a:p>
        </p:txBody>
      </p:sp>
      <p:sp>
        <p:nvSpPr>
          <p:cNvPr id="5" name="TextBox 4">
            <a:extLst>
              <a:ext uri="{FF2B5EF4-FFF2-40B4-BE49-F238E27FC236}">
                <a16:creationId xmlns:a16="http://schemas.microsoft.com/office/drawing/2014/main" id="{879E594D-294B-18AF-E363-EFC84F41D4DD}"/>
              </a:ext>
            </a:extLst>
          </p:cNvPr>
          <p:cNvSpPr txBox="1"/>
          <p:nvPr/>
        </p:nvSpPr>
        <p:spPr>
          <a:xfrm>
            <a:off x="0" y="1829871"/>
            <a:ext cx="3960557" cy="3816429"/>
          </a:xfrm>
          <a:prstGeom prst="rect">
            <a:avLst/>
          </a:prstGeom>
          <a:noFill/>
        </p:spPr>
        <p:txBody>
          <a:bodyPr wrap="square" rtlCol="0">
            <a:spAutoFit/>
          </a:bodyPr>
          <a:lstStyle/>
          <a:p>
            <a:pPr marL="285750" indent="-285750">
              <a:buFont typeface="Arial" panose="020B0604020202020204" pitchFamily="34" charset="0"/>
              <a:buChar char="•"/>
            </a:pPr>
            <a:r>
              <a:rPr lang="en-US" sz="1600" b="1" dirty="0"/>
              <a:t>Sales dip sharply during holidays</a:t>
            </a:r>
            <a:r>
              <a:rPr lang="en-US" sz="1600" dirty="0"/>
              <a:t>, likely due to store closures or reduced footfall.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Post-holiday sales spike</a:t>
            </a:r>
            <a:r>
              <a:rPr lang="en-US" sz="1600" dirty="0"/>
              <a:t>, suggesting customer return and promotional push.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Normal days consistently outperform holiday-related days</a:t>
            </a:r>
            <a:r>
              <a:rPr lang="en-US" sz="1600" dirty="0"/>
              <a:t>, reinforcing the impact of holidays on revenue.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Recommendation</a:t>
            </a:r>
            <a:r>
              <a:rPr lang="en-US" sz="1600" dirty="0"/>
              <a:t>: Plan promotions immediately after holidays and explore strategies to keep select stores open during low-activity holidays.</a:t>
            </a:r>
          </a:p>
          <a:p>
            <a:endParaRPr lang="en-US" dirty="0"/>
          </a:p>
        </p:txBody>
      </p:sp>
      <p:pic>
        <p:nvPicPr>
          <p:cNvPr id="4" name="Picture 3">
            <a:extLst>
              <a:ext uri="{FF2B5EF4-FFF2-40B4-BE49-F238E27FC236}">
                <a16:creationId xmlns:a16="http://schemas.microsoft.com/office/drawing/2014/main" id="{7E419922-CB39-94D9-BCD0-F94242FF8504}"/>
              </a:ext>
            </a:extLst>
          </p:cNvPr>
          <p:cNvPicPr>
            <a:picLocks noChangeAspect="1"/>
          </p:cNvPicPr>
          <p:nvPr/>
        </p:nvPicPr>
        <p:blipFill>
          <a:blip r:embed="rId2"/>
          <a:stretch>
            <a:fillRect/>
          </a:stretch>
        </p:blipFill>
        <p:spPr>
          <a:xfrm>
            <a:off x="4357119" y="1028365"/>
            <a:ext cx="7147526" cy="4801270"/>
          </a:xfrm>
          <a:prstGeom prst="rect">
            <a:avLst/>
          </a:prstGeom>
        </p:spPr>
      </p:pic>
    </p:spTree>
    <p:extLst>
      <p:ext uri="{BB962C8B-B14F-4D97-AF65-F5344CB8AC3E}">
        <p14:creationId xmlns:p14="http://schemas.microsoft.com/office/powerpoint/2010/main" val="112457730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docProps/app.xml><?xml version="1.0" encoding="utf-8"?>
<Properties xmlns="http://schemas.openxmlformats.org/officeDocument/2006/extended-properties" xmlns:vt="http://schemas.openxmlformats.org/officeDocument/2006/docPropsVTypes">
  <Template>Retrospect</Template>
  <TotalTime>5527</TotalTime>
  <Words>944</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Retrospect</vt:lpstr>
      <vt:lpstr>Sales Forecasting Across Multiple Retail Stores</vt:lpstr>
      <vt:lpstr>Agenda</vt:lpstr>
      <vt:lpstr>Project Overview </vt:lpstr>
      <vt:lpstr>Data Analysis </vt:lpstr>
      <vt:lpstr>Sales before and after holidays</vt:lpstr>
      <vt:lpstr>Average Month Sale By Year</vt:lpstr>
      <vt:lpstr>Correlation Between Customer And Sales</vt:lpstr>
      <vt:lpstr>Sales During Prome and Sales During Non-Promo</vt:lpstr>
      <vt:lpstr>Sales Per Day(Monday - Saturday)</vt:lpstr>
      <vt:lpstr>ML Modeling</vt:lpstr>
      <vt:lpstr>Features Importance</vt:lpstr>
      <vt:lpstr>Residual Analysis</vt:lpstr>
      <vt:lpstr>Deep Learning</vt:lpstr>
      <vt:lpstr>Deep Learning</vt:lpstr>
      <vt:lpstr>HTML , app.py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CALCULATOR</dc:title>
  <dc:creator>Priyanshu Kumar</dc:creator>
  <cp:lastModifiedBy>Dharmendra Kumar</cp:lastModifiedBy>
  <cp:revision>33</cp:revision>
  <dcterms:created xsi:type="dcterms:W3CDTF">2024-11-19T04:14:04Z</dcterms:created>
  <dcterms:modified xsi:type="dcterms:W3CDTF">2025-06-23T14:18:31Z</dcterms:modified>
</cp:coreProperties>
</file>