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072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437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897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4033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23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188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190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4580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1373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8804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49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7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21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100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410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81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055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897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9822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  <p:sldLayoutId id="2147483754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334125"/>
            </a:xfrm>
            <a:custGeom>
              <a:avLst/>
              <a:gdLst/>
              <a:ahLst/>
              <a:cxnLst/>
              <a:rect l="l" t="t" r="r" b="b"/>
              <a:pathLst>
                <a:path w="12192000" h="6334125">
                  <a:moveTo>
                    <a:pt x="0" y="6333744"/>
                  </a:moveTo>
                  <a:lnTo>
                    <a:pt x="12192000" y="6333744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333744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47" y="6409944"/>
              <a:ext cx="12189460" cy="448309"/>
            </a:xfrm>
            <a:custGeom>
              <a:avLst/>
              <a:gdLst/>
              <a:ahLst/>
              <a:cxnLst/>
              <a:rect l="l" t="t" r="r" b="b"/>
              <a:pathLst>
                <a:path w="12189460" h="448309">
                  <a:moveTo>
                    <a:pt x="0" y="448055"/>
                  </a:moveTo>
                  <a:lnTo>
                    <a:pt x="12188952" y="448055"/>
                  </a:lnTo>
                  <a:lnTo>
                    <a:pt x="12188952" y="0"/>
                  </a:lnTo>
                  <a:lnTo>
                    <a:pt x="0" y="0"/>
                  </a:lnTo>
                  <a:lnTo>
                    <a:pt x="0" y="448055"/>
                  </a:lnTo>
                  <a:close/>
                </a:path>
              </a:pathLst>
            </a:custGeom>
            <a:solidFill>
              <a:srgbClr val="6B7C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333744"/>
              <a:ext cx="12189460" cy="64135"/>
            </a:xfrm>
            <a:custGeom>
              <a:avLst/>
              <a:gdLst/>
              <a:ahLst/>
              <a:cxnLst/>
              <a:rect l="l" t="t" r="r" b="b"/>
              <a:pathLst>
                <a:path w="12189460" h="64135">
                  <a:moveTo>
                    <a:pt x="12188952" y="0"/>
                  </a:moveTo>
                  <a:lnTo>
                    <a:pt x="0" y="0"/>
                  </a:lnTo>
                  <a:lnTo>
                    <a:pt x="0" y="64007"/>
                  </a:lnTo>
                  <a:lnTo>
                    <a:pt x="12188952" y="64007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92A1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342888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7056"/>
                </a:lnTo>
                <a:lnTo>
                  <a:pt x="12192000" y="67056"/>
                </a:lnTo>
                <a:lnTo>
                  <a:pt x="12192000" y="0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94816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176019" y="1042238"/>
            <a:ext cx="993076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Job</a:t>
            </a:r>
            <a:r>
              <a:rPr spc="-210" dirty="0"/>
              <a:t> </a:t>
            </a:r>
            <a:r>
              <a:rPr spc="-65" dirty="0"/>
              <a:t>Market</a:t>
            </a:r>
            <a:r>
              <a:rPr spc="-185" dirty="0"/>
              <a:t> </a:t>
            </a:r>
            <a:r>
              <a:rPr spc="-50" dirty="0"/>
              <a:t>Analysis</a:t>
            </a:r>
            <a:r>
              <a:rPr spc="-175" dirty="0"/>
              <a:t> </a:t>
            </a:r>
            <a:r>
              <a:rPr dirty="0"/>
              <a:t>and</a:t>
            </a:r>
            <a:r>
              <a:rPr spc="-160" dirty="0"/>
              <a:t> </a:t>
            </a:r>
            <a:r>
              <a:rPr spc="-65" dirty="0"/>
              <a:t>Recommendation</a:t>
            </a:r>
            <a:r>
              <a:rPr spc="-185" dirty="0"/>
              <a:t> </a:t>
            </a:r>
            <a:r>
              <a:rPr spc="-10" dirty="0"/>
              <a:t>System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2913888" y="2191511"/>
            <a:ext cx="2194560" cy="2194560"/>
            <a:chOff x="2913888" y="2191511"/>
            <a:chExt cx="2194560" cy="2194560"/>
          </a:xfrm>
        </p:grpSpPr>
        <p:sp>
          <p:nvSpPr>
            <p:cNvPr id="11" name="object 11"/>
            <p:cNvSpPr/>
            <p:nvPr/>
          </p:nvSpPr>
          <p:spPr>
            <a:xfrm>
              <a:off x="2913888" y="2191511"/>
              <a:ext cx="2194560" cy="2194560"/>
            </a:xfrm>
            <a:custGeom>
              <a:avLst/>
              <a:gdLst/>
              <a:ahLst/>
              <a:cxnLst/>
              <a:rect l="l" t="t" r="r" b="b"/>
              <a:pathLst>
                <a:path w="2194560" h="2194560">
                  <a:moveTo>
                    <a:pt x="1097279" y="0"/>
                  </a:moveTo>
                  <a:lnTo>
                    <a:pt x="1049679" y="1013"/>
                  </a:lnTo>
                  <a:lnTo>
                    <a:pt x="1002597" y="4027"/>
                  </a:lnTo>
                  <a:lnTo>
                    <a:pt x="956075" y="8999"/>
                  </a:lnTo>
                  <a:lnTo>
                    <a:pt x="910153" y="15890"/>
                  </a:lnTo>
                  <a:lnTo>
                    <a:pt x="864872" y="24656"/>
                  </a:lnTo>
                  <a:lnTo>
                    <a:pt x="820275" y="35258"/>
                  </a:lnTo>
                  <a:lnTo>
                    <a:pt x="776401" y="47655"/>
                  </a:lnTo>
                  <a:lnTo>
                    <a:pt x="733293" y="61804"/>
                  </a:lnTo>
                  <a:lnTo>
                    <a:pt x="690990" y="77665"/>
                  </a:lnTo>
                  <a:lnTo>
                    <a:pt x="649536" y="95197"/>
                  </a:lnTo>
                  <a:lnTo>
                    <a:pt x="608970" y="114358"/>
                  </a:lnTo>
                  <a:lnTo>
                    <a:pt x="569334" y="135108"/>
                  </a:lnTo>
                  <a:lnTo>
                    <a:pt x="530669" y="157405"/>
                  </a:lnTo>
                  <a:lnTo>
                    <a:pt x="493016" y="181208"/>
                  </a:lnTo>
                  <a:lnTo>
                    <a:pt x="456416" y="206476"/>
                  </a:lnTo>
                  <a:lnTo>
                    <a:pt x="420911" y="233167"/>
                  </a:lnTo>
                  <a:lnTo>
                    <a:pt x="386541" y="261241"/>
                  </a:lnTo>
                  <a:lnTo>
                    <a:pt x="353348" y="290657"/>
                  </a:lnTo>
                  <a:lnTo>
                    <a:pt x="321373" y="321373"/>
                  </a:lnTo>
                  <a:lnTo>
                    <a:pt x="290657" y="353348"/>
                  </a:lnTo>
                  <a:lnTo>
                    <a:pt x="261241" y="386541"/>
                  </a:lnTo>
                  <a:lnTo>
                    <a:pt x="233167" y="420911"/>
                  </a:lnTo>
                  <a:lnTo>
                    <a:pt x="206476" y="456416"/>
                  </a:lnTo>
                  <a:lnTo>
                    <a:pt x="181208" y="493016"/>
                  </a:lnTo>
                  <a:lnTo>
                    <a:pt x="157405" y="530669"/>
                  </a:lnTo>
                  <a:lnTo>
                    <a:pt x="135108" y="569334"/>
                  </a:lnTo>
                  <a:lnTo>
                    <a:pt x="114358" y="608970"/>
                  </a:lnTo>
                  <a:lnTo>
                    <a:pt x="95197" y="649536"/>
                  </a:lnTo>
                  <a:lnTo>
                    <a:pt x="77665" y="690990"/>
                  </a:lnTo>
                  <a:lnTo>
                    <a:pt x="61804" y="733293"/>
                  </a:lnTo>
                  <a:lnTo>
                    <a:pt x="47655" y="776401"/>
                  </a:lnTo>
                  <a:lnTo>
                    <a:pt x="35258" y="820275"/>
                  </a:lnTo>
                  <a:lnTo>
                    <a:pt x="24656" y="864872"/>
                  </a:lnTo>
                  <a:lnTo>
                    <a:pt x="15890" y="910153"/>
                  </a:lnTo>
                  <a:lnTo>
                    <a:pt x="8999" y="956075"/>
                  </a:lnTo>
                  <a:lnTo>
                    <a:pt x="4027" y="1002597"/>
                  </a:lnTo>
                  <a:lnTo>
                    <a:pt x="1013" y="1049679"/>
                  </a:lnTo>
                  <a:lnTo>
                    <a:pt x="0" y="1097279"/>
                  </a:lnTo>
                  <a:lnTo>
                    <a:pt x="1013" y="1144880"/>
                  </a:lnTo>
                  <a:lnTo>
                    <a:pt x="4027" y="1191962"/>
                  </a:lnTo>
                  <a:lnTo>
                    <a:pt x="8999" y="1238484"/>
                  </a:lnTo>
                  <a:lnTo>
                    <a:pt x="15890" y="1284406"/>
                  </a:lnTo>
                  <a:lnTo>
                    <a:pt x="24656" y="1329687"/>
                  </a:lnTo>
                  <a:lnTo>
                    <a:pt x="35258" y="1374284"/>
                  </a:lnTo>
                  <a:lnTo>
                    <a:pt x="47655" y="1418158"/>
                  </a:lnTo>
                  <a:lnTo>
                    <a:pt x="61804" y="1461266"/>
                  </a:lnTo>
                  <a:lnTo>
                    <a:pt x="77665" y="1503569"/>
                  </a:lnTo>
                  <a:lnTo>
                    <a:pt x="95197" y="1545023"/>
                  </a:lnTo>
                  <a:lnTo>
                    <a:pt x="114358" y="1585589"/>
                  </a:lnTo>
                  <a:lnTo>
                    <a:pt x="135108" y="1625225"/>
                  </a:lnTo>
                  <a:lnTo>
                    <a:pt x="157405" y="1663890"/>
                  </a:lnTo>
                  <a:lnTo>
                    <a:pt x="181208" y="1701543"/>
                  </a:lnTo>
                  <a:lnTo>
                    <a:pt x="206476" y="1738143"/>
                  </a:lnTo>
                  <a:lnTo>
                    <a:pt x="233167" y="1773648"/>
                  </a:lnTo>
                  <a:lnTo>
                    <a:pt x="261241" y="1808018"/>
                  </a:lnTo>
                  <a:lnTo>
                    <a:pt x="290657" y="1841211"/>
                  </a:lnTo>
                  <a:lnTo>
                    <a:pt x="321373" y="1873186"/>
                  </a:lnTo>
                  <a:lnTo>
                    <a:pt x="353348" y="1903902"/>
                  </a:lnTo>
                  <a:lnTo>
                    <a:pt x="386541" y="1933318"/>
                  </a:lnTo>
                  <a:lnTo>
                    <a:pt x="420911" y="1961392"/>
                  </a:lnTo>
                  <a:lnTo>
                    <a:pt x="456416" y="1988083"/>
                  </a:lnTo>
                  <a:lnTo>
                    <a:pt x="493016" y="2013351"/>
                  </a:lnTo>
                  <a:lnTo>
                    <a:pt x="530669" y="2037154"/>
                  </a:lnTo>
                  <a:lnTo>
                    <a:pt x="569334" y="2059451"/>
                  </a:lnTo>
                  <a:lnTo>
                    <a:pt x="608970" y="2080201"/>
                  </a:lnTo>
                  <a:lnTo>
                    <a:pt x="649536" y="2099362"/>
                  </a:lnTo>
                  <a:lnTo>
                    <a:pt x="690990" y="2116894"/>
                  </a:lnTo>
                  <a:lnTo>
                    <a:pt x="733293" y="2132755"/>
                  </a:lnTo>
                  <a:lnTo>
                    <a:pt x="776401" y="2146904"/>
                  </a:lnTo>
                  <a:lnTo>
                    <a:pt x="820275" y="2159301"/>
                  </a:lnTo>
                  <a:lnTo>
                    <a:pt x="864872" y="2169903"/>
                  </a:lnTo>
                  <a:lnTo>
                    <a:pt x="910153" y="2178669"/>
                  </a:lnTo>
                  <a:lnTo>
                    <a:pt x="956075" y="2185560"/>
                  </a:lnTo>
                  <a:lnTo>
                    <a:pt x="1002597" y="2190532"/>
                  </a:lnTo>
                  <a:lnTo>
                    <a:pt x="1049679" y="2193546"/>
                  </a:lnTo>
                  <a:lnTo>
                    <a:pt x="1097279" y="2194560"/>
                  </a:lnTo>
                  <a:lnTo>
                    <a:pt x="1144880" y="2193546"/>
                  </a:lnTo>
                  <a:lnTo>
                    <a:pt x="1191962" y="2190532"/>
                  </a:lnTo>
                  <a:lnTo>
                    <a:pt x="1238484" y="2185560"/>
                  </a:lnTo>
                  <a:lnTo>
                    <a:pt x="1284406" y="2178669"/>
                  </a:lnTo>
                  <a:lnTo>
                    <a:pt x="1329687" y="2169903"/>
                  </a:lnTo>
                  <a:lnTo>
                    <a:pt x="1374284" y="2159301"/>
                  </a:lnTo>
                  <a:lnTo>
                    <a:pt x="1418158" y="2146904"/>
                  </a:lnTo>
                  <a:lnTo>
                    <a:pt x="1461266" y="2132755"/>
                  </a:lnTo>
                  <a:lnTo>
                    <a:pt x="1503569" y="2116894"/>
                  </a:lnTo>
                  <a:lnTo>
                    <a:pt x="1545023" y="2099362"/>
                  </a:lnTo>
                  <a:lnTo>
                    <a:pt x="1585589" y="2080201"/>
                  </a:lnTo>
                  <a:lnTo>
                    <a:pt x="1625225" y="2059451"/>
                  </a:lnTo>
                  <a:lnTo>
                    <a:pt x="1663890" y="2037154"/>
                  </a:lnTo>
                  <a:lnTo>
                    <a:pt x="1701543" y="2013351"/>
                  </a:lnTo>
                  <a:lnTo>
                    <a:pt x="1738143" y="1988083"/>
                  </a:lnTo>
                  <a:lnTo>
                    <a:pt x="1773648" y="1961392"/>
                  </a:lnTo>
                  <a:lnTo>
                    <a:pt x="1808018" y="1933318"/>
                  </a:lnTo>
                  <a:lnTo>
                    <a:pt x="1841211" y="1903902"/>
                  </a:lnTo>
                  <a:lnTo>
                    <a:pt x="1873186" y="1873186"/>
                  </a:lnTo>
                  <a:lnTo>
                    <a:pt x="1903902" y="1841211"/>
                  </a:lnTo>
                  <a:lnTo>
                    <a:pt x="1933318" y="1808018"/>
                  </a:lnTo>
                  <a:lnTo>
                    <a:pt x="1961392" y="1773648"/>
                  </a:lnTo>
                  <a:lnTo>
                    <a:pt x="1988083" y="1738143"/>
                  </a:lnTo>
                  <a:lnTo>
                    <a:pt x="2013351" y="1701543"/>
                  </a:lnTo>
                  <a:lnTo>
                    <a:pt x="2037154" y="1663890"/>
                  </a:lnTo>
                  <a:lnTo>
                    <a:pt x="2059451" y="1625225"/>
                  </a:lnTo>
                  <a:lnTo>
                    <a:pt x="2080201" y="1585589"/>
                  </a:lnTo>
                  <a:lnTo>
                    <a:pt x="2099362" y="1545023"/>
                  </a:lnTo>
                  <a:lnTo>
                    <a:pt x="2116894" y="1503569"/>
                  </a:lnTo>
                  <a:lnTo>
                    <a:pt x="2132755" y="1461266"/>
                  </a:lnTo>
                  <a:lnTo>
                    <a:pt x="2146904" y="1418158"/>
                  </a:lnTo>
                  <a:lnTo>
                    <a:pt x="2159301" y="1374284"/>
                  </a:lnTo>
                  <a:lnTo>
                    <a:pt x="2169903" y="1329687"/>
                  </a:lnTo>
                  <a:lnTo>
                    <a:pt x="2178669" y="1284406"/>
                  </a:lnTo>
                  <a:lnTo>
                    <a:pt x="2185560" y="1238484"/>
                  </a:lnTo>
                  <a:lnTo>
                    <a:pt x="2190532" y="1191962"/>
                  </a:lnTo>
                  <a:lnTo>
                    <a:pt x="2193546" y="1144880"/>
                  </a:lnTo>
                  <a:lnTo>
                    <a:pt x="2194560" y="1097279"/>
                  </a:lnTo>
                  <a:lnTo>
                    <a:pt x="2193546" y="1049679"/>
                  </a:lnTo>
                  <a:lnTo>
                    <a:pt x="2190532" y="1002597"/>
                  </a:lnTo>
                  <a:lnTo>
                    <a:pt x="2185560" y="956075"/>
                  </a:lnTo>
                  <a:lnTo>
                    <a:pt x="2178669" y="910153"/>
                  </a:lnTo>
                  <a:lnTo>
                    <a:pt x="2169903" y="864872"/>
                  </a:lnTo>
                  <a:lnTo>
                    <a:pt x="2159301" y="820275"/>
                  </a:lnTo>
                  <a:lnTo>
                    <a:pt x="2146904" y="776401"/>
                  </a:lnTo>
                  <a:lnTo>
                    <a:pt x="2132755" y="733293"/>
                  </a:lnTo>
                  <a:lnTo>
                    <a:pt x="2116894" y="690990"/>
                  </a:lnTo>
                  <a:lnTo>
                    <a:pt x="2099362" y="649536"/>
                  </a:lnTo>
                  <a:lnTo>
                    <a:pt x="2080201" y="608970"/>
                  </a:lnTo>
                  <a:lnTo>
                    <a:pt x="2059451" y="569334"/>
                  </a:lnTo>
                  <a:lnTo>
                    <a:pt x="2037154" y="530669"/>
                  </a:lnTo>
                  <a:lnTo>
                    <a:pt x="2013351" y="493016"/>
                  </a:lnTo>
                  <a:lnTo>
                    <a:pt x="1988083" y="456416"/>
                  </a:lnTo>
                  <a:lnTo>
                    <a:pt x="1961392" y="420911"/>
                  </a:lnTo>
                  <a:lnTo>
                    <a:pt x="1933318" y="386541"/>
                  </a:lnTo>
                  <a:lnTo>
                    <a:pt x="1903902" y="353348"/>
                  </a:lnTo>
                  <a:lnTo>
                    <a:pt x="1873186" y="321373"/>
                  </a:lnTo>
                  <a:lnTo>
                    <a:pt x="1841211" y="290657"/>
                  </a:lnTo>
                  <a:lnTo>
                    <a:pt x="1808018" y="261241"/>
                  </a:lnTo>
                  <a:lnTo>
                    <a:pt x="1773648" y="233167"/>
                  </a:lnTo>
                  <a:lnTo>
                    <a:pt x="1738143" y="206476"/>
                  </a:lnTo>
                  <a:lnTo>
                    <a:pt x="1701543" y="181208"/>
                  </a:lnTo>
                  <a:lnTo>
                    <a:pt x="1663890" y="157405"/>
                  </a:lnTo>
                  <a:lnTo>
                    <a:pt x="1625225" y="135108"/>
                  </a:lnTo>
                  <a:lnTo>
                    <a:pt x="1585589" y="114358"/>
                  </a:lnTo>
                  <a:lnTo>
                    <a:pt x="1545023" y="95197"/>
                  </a:lnTo>
                  <a:lnTo>
                    <a:pt x="1503569" y="77665"/>
                  </a:lnTo>
                  <a:lnTo>
                    <a:pt x="1461266" y="61804"/>
                  </a:lnTo>
                  <a:lnTo>
                    <a:pt x="1418158" y="47655"/>
                  </a:lnTo>
                  <a:lnTo>
                    <a:pt x="1374284" y="35258"/>
                  </a:lnTo>
                  <a:lnTo>
                    <a:pt x="1329687" y="24656"/>
                  </a:lnTo>
                  <a:lnTo>
                    <a:pt x="1284406" y="15890"/>
                  </a:lnTo>
                  <a:lnTo>
                    <a:pt x="1238484" y="8999"/>
                  </a:lnTo>
                  <a:lnTo>
                    <a:pt x="1191962" y="4027"/>
                  </a:lnTo>
                  <a:lnTo>
                    <a:pt x="1144880" y="1013"/>
                  </a:lnTo>
                  <a:lnTo>
                    <a:pt x="1097279" y="0"/>
                  </a:lnTo>
                  <a:close/>
                </a:path>
              </a:pathLst>
            </a:custGeom>
            <a:solidFill>
              <a:srgbClr val="CF53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80232" y="2660903"/>
              <a:ext cx="1261872" cy="1258824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2244598" y="4997018"/>
            <a:ext cx="3533140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85" dirty="0">
                <a:solidFill>
                  <a:srgbClr val="FFFFFF"/>
                </a:solidFill>
                <a:latin typeface="Calibri"/>
                <a:cs typeface="Calibri"/>
              </a:rPr>
              <a:t>BY:-</a:t>
            </a:r>
            <a:r>
              <a:rPr lang="en-IN" sz="2900" spc="-30" dirty="0">
                <a:solidFill>
                  <a:srgbClr val="FFFFFF"/>
                </a:solidFill>
                <a:latin typeface="Calibri"/>
                <a:cs typeface="Calibri"/>
              </a:rPr>
              <a:t>Dharmendra Kumar</a:t>
            </a:r>
            <a:endParaRPr sz="2900" dirty="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144511" y="2191511"/>
            <a:ext cx="2194560" cy="2194560"/>
            <a:chOff x="7144511" y="2191511"/>
            <a:chExt cx="2194560" cy="2194560"/>
          </a:xfrm>
        </p:grpSpPr>
        <p:sp>
          <p:nvSpPr>
            <p:cNvPr id="15" name="object 15"/>
            <p:cNvSpPr/>
            <p:nvPr/>
          </p:nvSpPr>
          <p:spPr>
            <a:xfrm>
              <a:off x="7144511" y="2191511"/>
              <a:ext cx="2194560" cy="2194560"/>
            </a:xfrm>
            <a:custGeom>
              <a:avLst/>
              <a:gdLst/>
              <a:ahLst/>
              <a:cxnLst/>
              <a:rect l="l" t="t" r="r" b="b"/>
              <a:pathLst>
                <a:path w="2194559" h="2194560">
                  <a:moveTo>
                    <a:pt x="1097280" y="0"/>
                  </a:moveTo>
                  <a:lnTo>
                    <a:pt x="1049679" y="1013"/>
                  </a:lnTo>
                  <a:lnTo>
                    <a:pt x="1002597" y="4027"/>
                  </a:lnTo>
                  <a:lnTo>
                    <a:pt x="956075" y="8999"/>
                  </a:lnTo>
                  <a:lnTo>
                    <a:pt x="910153" y="15890"/>
                  </a:lnTo>
                  <a:lnTo>
                    <a:pt x="864872" y="24656"/>
                  </a:lnTo>
                  <a:lnTo>
                    <a:pt x="820275" y="35258"/>
                  </a:lnTo>
                  <a:lnTo>
                    <a:pt x="776401" y="47655"/>
                  </a:lnTo>
                  <a:lnTo>
                    <a:pt x="733293" y="61804"/>
                  </a:lnTo>
                  <a:lnTo>
                    <a:pt x="690990" y="77665"/>
                  </a:lnTo>
                  <a:lnTo>
                    <a:pt x="649536" y="95197"/>
                  </a:lnTo>
                  <a:lnTo>
                    <a:pt x="608970" y="114358"/>
                  </a:lnTo>
                  <a:lnTo>
                    <a:pt x="569334" y="135108"/>
                  </a:lnTo>
                  <a:lnTo>
                    <a:pt x="530669" y="157405"/>
                  </a:lnTo>
                  <a:lnTo>
                    <a:pt x="493016" y="181208"/>
                  </a:lnTo>
                  <a:lnTo>
                    <a:pt x="456416" y="206476"/>
                  </a:lnTo>
                  <a:lnTo>
                    <a:pt x="420911" y="233167"/>
                  </a:lnTo>
                  <a:lnTo>
                    <a:pt x="386541" y="261241"/>
                  </a:lnTo>
                  <a:lnTo>
                    <a:pt x="353348" y="290657"/>
                  </a:lnTo>
                  <a:lnTo>
                    <a:pt x="321373" y="321373"/>
                  </a:lnTo>
                  <a:lnTo>
                    <a:pt x="290657" y="353348"/>
                  </a:lnTo>
                  <a:lnTo>
                    <a:pt x="261241" y="386541"/>
                  </a:lnTo>
                  <a:lnTo>
                    <a:pt x="233167" y="420911"/>
                  </a:lnTo>
                  <a:lnTo>
                    <a:pt x="206476" y="456416"/>
                  </a:lnTo>
                  <a:lnTo>
                    <a:pt x="181208" y="493016"/>
                  </a:lnTo>
                  <a:lnTo>
                    <a:pt x="157405" y="530669"/>
                  </a:lnTo>
                  <a:lnTo>
                    <a:pt x="135108" y="569334"/>
                  </a:lnTo>
                  <a:lnTo>
                    <a:pt x="114358" y="608970"/>
                  </a:lnTo>
                  <a:lnTo>
                    <a:pt x="95197" y="649536"/>
                  </a:lnTo>
                  <a:lnTo>
                    <a:pt x="77665" y="690990"/>
                  </a:lnTo>
                  <a:lnTo>
                    <a:pt x="61804" y="733293"/>
                  </a:lnTo>
                  <a:lnTo>
                    <a:pt x="47655" y="776401"/>
                  </a:lnTo>
                  <a:lnTo>
                    <a:pt x="35258" y="820275"/>
                  </a:lnTo>
                  <a:lnTo>
                    <a:pt x="24656" y="864872"/>
                  </a:lnTo>
                  <a:lnTo>
                    <a:pt x="15890" y="910153"/>
                  </a:lnTo>
                  <a:lnTo>
                    <a:pt x="8999" y="956075"/>
                  </a:lnTo>
                  <a:lnTo>
                    <a:pt x="4027" y="1002597"/>
                  </a:lnTo>
                  <a:lnTo>
                    <a:pt x="1013" y="1049679"/>
                  </a:lnTo>
                  <a:lnTo>
                    <a:pt x="0" y="1097279"/>
                  </a:lnTo>
                  <a:lnTo>
                    <a:pt x="1013" y="1144880"/>
                  </a:lnTo>
                  <a:lnTo>
                    <a:pt x="4027" y="1191962"/>
                  </a:lnTo>
                  <a:lnTo>
                    <a:pt x="8999" y="1238484"/>
                  </a:lnTo>
                  <a:lnTo>
                    <a:pt x="15890" y="1284406"/>
                  </a:lnTo>
                  <a:lnTo>
                    <a:pt x="24656" y="1329687"/>
                  </a:lnTo>
                  <a:lnTo>
                    <a:pt x="35258" y="1374284"/>
                  </a:lnTo>
                  <a:lnTo>
                    <a:pt x="47655" y="1418158"/>
                  </a:lnTo>
                  <a:lnTo>
                    <a:pt x="61804" y="1461266"/>
                  </a:lnTo>
                  <a:lnTo>
                    <a:pt x="77665" y="1503569"/>
                  </a:lnTo>
                  <a:lnTo>
                    <a:pt x="95197" y="1545023"/>
                  </a:lnTo>
                  <a:lnTo>
                    <a:pt x="114358" y="1585589"/>
                  </a:lnTo>
                  <a:lnTo>
                    <a:pt x="135108" y="1625225"/>
                  </a:lnTo>
                  <a:lnTo>
                    <a:pt x="157405" y="1663890"/>
                  </a:lnTo>
                  <a:lnTo>
                    <a:pt x="181208" y="1701543"/>
                  </a:lnTo>
                  <a:lnTo>
                    <a:pt x="206476" y="1738143"/>
                  </a:lnTo>
                  <a:lnTo>
                    <a:pt x="233167" y="1773648"/>
                  </a:lnTo>
                  <a:lnTo>
                    <a:pt x="261241" y="1808018"/>
                  </a:lnTo>
                  <a:lnTo>
                    <a:pt x="290657" y="1841211"/>
                  </a:lnTo>
                  <a:lnTo>
                    <a:pt x="321373" y="1873186"/>
                  </a:lnTo>
                  <a:lnTo>
                    <a:pt x="353348" y="1903902"/>
                  </a:lnTo>
                  <a:lnTo>
                    <a:pt x="386541" y="1933318"/>
                  </a:lnTo>
                  <a:lnTo>
                    <a:pt x="420911" y="1961392"/>
                  </a:lnTo>
                  <a:lnTo>
                    <a:pt x="456416" y="1988083"/>
                  </a:lnTo>
                  <a:lnTo>
                    <a:pt x="493016" y="2013351"/>
                  </a:lnTo>
                  <a:lnTo>
                    <a:pt x="530669" y="2037154"/>
                  </a:lnTo>
                  <a:lnTo>
                    <a:pt x="569334" y="2059451"/>
                  </a:lnTo>
                  <a:lnTo>
                    <a:pt x="608970" y="2080201"/>
                  </a:lnTo>
                  <a:lnTo>
                    <a:pt x="649536" y="2099362"/>
                  </a:lnTo>
                  <a:lnTo>
                    <a:pt x="690990" y="2116894"/>
                  </a:lnTo>
                  <a:lnTo>
                    <a:pt x="733293" y="2132755"/>
                  </a:lnTo>
                  <a:lnTo>
                    <a:pt x="776401" y="2146904"/>
                  </a:lnTo>
                  <a:lnTo>
                    <a:pt x="820275" y="2159301"/>
                  </a:lnTo>
                  <a:lnTo>
                    <a:pt x="864872" y="2169903"/>
                  </a:lnTo>
                  <a:lnTo>
                    <a:pt x="910153" y="2178669"/>
                  </a:lnTo>
                  <a:lnTo>
                    <a:pt x="956075" y="2185560"/>
                  </a:lnTo>
                  <a:lnTo>
                    <a:pt x="1002597" y="2190532"/>
                  </a:lnTo>
                  <a:lnTo>
                    <a:pt x="1049679" y="2193546"/>
                  </a:lnTo>
                  <a:lnTo>
                    <a:pt x="1097280" y="2194560"/>
                  </a:lnTo>
                  <a:lnTo>
                    <a:pt x="1144880" y="2193546"/>
                  </a:lnTo>
                  <a:lnTo>
                    <a:pt x="1191962" y="2190532"/>
                  </a:lnTo>
                  <a:lnTo>
                    <a:pt x="1238484" y="2185560"/>
                  </a:lnTo>
                  <a:lnTo>
                    <a:pt x="1284406" y="2178669"/>
                  </a:lnTo>
                  <a:lnTo>
                    <a:pt x="1329687" y="2169903"/>
                  </a:lnTo>
                  <a:lnTo>
                    <a:pt x="1374284" y="2159301"/>
                  </a:lnTo>
                  <a:lnTo>
                    <a:pt x="1418158" y="2146904"/>
                  </a:lnTo>
                  <a:lnTo>
                    <a:pt x="1461266" y="2132755"/>
                  </a:lnTo>
                  <a:lnTo>
                    <a:pt x="1503569" y="2116894"/>
                  </a:lnTo>
                  <a:lnTo>
                    <a:pt x="1545023" y="2099362"/>
                  </a:lnTo>
                  <a:lnTo>
                    <a:pt x="1585589" y="2080201"/>
                  </a:lnTo>
                  <a:lnTo>
                    <a:pt x="1625225" y="2059451"/>
                  </a:lnTo>
                  <a:lnTo>
                    <a:pt x="1663890" y="2037154"/>
                  </a:lnTo>
                  <a:lnTo>
                    <a:pt x="1701543" y="2013351"/>
                  </a:lnTo>
                  <a:lnTo>
                    <a:pt x="1738143" y="1988083"/>
                  </a:lnTo>
                  <a:lnTo>
                    <a:pt x="1773648" y="1961392"/>
                  </a:lnTo>
                  <a:lnTo>
                    <a:pt x="1808018" y="1933318"/>
                  </a:lnTo>
                  <a:lnTo>
                    <a:pt x="1841211" y="1903902"/>
                  </a:lnTo>
                  <a:lnTo>
                    <a:pt x="1873186" y="1873186"/>
                  </a:lnTo>
                  <a:lnTo>
                    <a:pt x="1903902" y="1841211"/>
                  </a:lnTo>
                  <a:lnTo>
                    <a:pt x="1933318" y="1808018"/>
                  </a:lnTo>
                  <a:lnTo>
                    <a:pt x="1961392" y="1773648"/>
                  </a:lnTo>
                  <a:lnTo>
                    <a:pt x="1988083" y="1738143"/>
                  </a:lnTo>
                  <a:lnTo>
                    <a:pt x="2013351" y="1701543"/>
                  </a:lnTo>
                  <a:lnTo>
                    <a:pt x="2037154" y="1663890"/>
                  </a:lnTo>
                  <a:lnTo>
                    <a:pt x="2059451" y="1625225"/>
                  </a:lnTo>
                  <a:lnTo>
                    <a:pt x="2080201" y="1585589"/>
                  </a:lnTo>
                  <a:lnTo>
                    <a:pt x="2099362" y="1545023"/>
                  </a:lnTo>
                  <a:lnTo>
                    <a:pt x="2116894" y="1503569"/>
                  </a:lnTo>
                  <a:lnTo>
                    <a:pt x="2132755" y="1461266"/>
                  </a:lnTo>
                  <a:lnTo>
                    <a:pt x="2146904" y="1418158"/>
                  </a:lnTo>
                  <a:lnTo>
                    <a:pt x="2159301" y="1374284"/>
                  </a:lnTo>
                  <a:lnTo>
                    <a:pt x="2169903" y="1329687"/>
                  </a:lnTo>
                  <a:lnTo>
                    <a:pt x="2178669" y="1284406"/>
                  </a:lnTo>
                  <a:lnTo>
                    <a:pt x="2185560" y="1238484"/>
                  </a:lnTo>
                  <a:lnTo>
                    <a:pt x="2190532" y="1191962"/>
                  </a:lnTo>
                  <a:lnTo>
                    <a:pt x="2193546" y="1144880"/>
                  </a:lnTo>
                  <a:lnTo>
                    <a:pt x="2194560" y="1097279"/>
                  </a:lnTo>
                  <a:lnTo>
                    <a:pt x="2193546" y="1049679"/>
                  </a:lnTo>
                  <a:lnTo>
                    <a:pt x="2190532" y="1002597"/>
                  </a:lnTo>
                  <a:lnTo>
                    <a:pt x="2185560" y="956075"/>
                  </a:lnTo>
                  <a:lnTo>
                    <a:pt x="2178669" y="910153"/>
                  </a:lnTo>
                  <a:lnTo>
                    <a:pt x="2169903" y="864872"/>
                  </a:lnTo>
                  <a:lnTo>
                    <a:pt x="2159301" y="820275"/>
                  </a:lnTo>
                  <a:lnTo>
                    <a:pt x="2146904" y="776401"/>
                  </a:lnTo>
                  <a:lnTo>
                    <a:pt x="2132755" y="733293"/>
                  </a:lnTo>
                  <a:lnTo>
                    <a:pt x="2116894" y="690990"/>
                  </a:lnTo>
                  <a:lnTo>
                    <a:pt x="2099362" y="649536"/>
                  </a:lnTo>
                  <a:lnTo>
                    <a:pt x="2080201" y="608970"/>
                  </a:lnTo>
                  <a:lnTo>
                    <a:pt x="2059451" y="569334"/>
                  </a:lnTo>
                  <a:lnTo>
                    <a:pt x="2037154" y="530669"/>
                  </a:lnTo>
                  <a:lnTo>
                    <a:pt x="2013351" y="493016"/>
                  </a:lnTo>
                  <a:lnTo>
                    <a:pt x="1988083" y="456416"/>
                  </a:lnTo>
                  <a:lnTo>
                    <a:pt x="1961392" y="420911"/>
                  </a:lnTo>
                  <a:lnTo>
                    <a:pt x="1933318" y="386541"/>
                  </a:lnTo>
                  <a:lnTo>
                    <a:pt x="1903902" y="353348"/>
                  </a:lnTo>
                  <a:lnTo>
                    <a:pt x="1873186" y="321373"/>
                  </a:lnTo>
                  <a:lnTo>
                    <a:pt x="1841211" y="290657"/>
                  </a:lnTo>
                  <a:lnTo>
                    <a:pt x="1808018" y="261241"/>
                  </a:lnTo>
                  <a:lnTo>
                    <a:pt x="1773648" y="233167"/>
                  </a:lnTo>
                  <a:lnTo>
                    <a:pt x="1738143" y="206476"/>
                  </a:lnTo>
                  <a:lnTo>
                    <a:pt x="1701543" y="181208"/>
                  </a:lnTo>
                  <a:lnTo>
                    <a:pt x="1663890" y="157405"/>
                  </a:lnTo>
                  <a:lnTo>
                    <a:pt x="1625225" y="135108"/>
                  </a:lnTo>
                  <a:lnTo>
                    <a:pt x="1585589" y="114358"/>
                  </a:lnTo>
                  <a:lnTo>
                    <a:pt x="1545023" y="95197"/>
                  </a:lnTo>
                  <a:lnTo>
                    <a:pt x="1503569" y="77665"/>
                  </a:lnTo>
                  <a:lnTo>
                    <a:pt x="1461266" y="61804"/>
                  </a:lnTo>
                  <a:lnTo>
                    <a:pt x="1418158" y="47655"/>
                  </a:lnTo>
                  <a:lnTo>
                    <a:pt x="1374284" y="35258"/>
                  </a:lnTo>
                  <a:lnTo>
                    <a:pt x="1329687" y="24656"/>
                  </a:lnTo>
                  <a:lnTo>
                    <a:pt x="1284406" y="15890"/>
                  </a:lnTo>
                  <a:lnTo>
                    <a:pt x="1238484" y="8999"/>
                  </a:lnTo>
                  <a:lnTo>
                    <a:pt x="1191962" y="4027"/>
                  </a:lnTo>
                  <a:lnTo>
                    <a:pt x="1144880" y="1013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5AD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0855" y="2660903"/>
              <a:ext cx="1258824" cy="1258824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6655689" y="4997018"/>
            <a:ext cx="317182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30" dirty="0">
                <a:solidFill>
                  <a:srgbClr val="FFFFFF"/>
                </a:solidFill>
                <a:latin typeface="Calibri"/>
                <a:cs typeface="Calibri"/>
              </a:rPr>
              <a:t>DATE:-</a:t>
            </a:r>
            <a:r>
              <a:rPr sz="29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00" dirty="0">
                <a:solidFill>
                  <a:srgbClr val="FFFFFF"/>
                </a:solidFill>
                <a:latin typeface="Calibri"/>
                <a:cs typeface="Calibri"/>
              </a:rPr>
              <a:t>AUGUST</a:t>
            </a:r>
            <a:r>
              <a:rPr sz="290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00" spc="-20" dirty="0">
                <a:solidFill>
                  <a:srgbClr val="FFFFFF"/>
                </a:solidFill>
                <a:latin typeface="Calibri"/>
                <a:cs typeface="Calibri"/>
              </a:rPr>
              <a:t>2025</a:t>
            </a:r>
            <a:endParaRPr sz="2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38600" y="0"/>
            <a:ext cx="64135" cy="6858000"/>
          </a:xfrm>
          <a:custGeom>
            <a:avLst/>
            <a:gdLst/>
            <a:ahLst/>
            <a:cxnLst/>
            <a:rect l="l" t="t" r="r" b="b"/>
            <a:pathLst>
              <a:path w="64135" h="6858000">
                <a:moveTo>
                  <a:pt x="64008" y="0"/>
                </a:moveTo>
                <a:lnTo>
                  <a:pt x="0" y="0"/>
                </a:lnTo>
                <a:lnTo>
                  <a:pt x="0" y="6858000"/>
                </a:lnTo>
                <a:lnTo>
                  <a:pt x="64008" y="6858000"/>
                </a:lnTo>
                <a:lnTo>
                  <a:pt x="64008" y="0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0432" y="1271016"/>
            <a:ext cx="6641592" cy="431596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7502" y="2638170"/>
            <a:ext cx="3279775" cy="24669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3060" marR="5080" indent="-340995" algn="just">
              <a:lnSpc>
                <a:spcPct val="100200"/>
              </a:lnSpc>
              <a:spcBef>
                <a:spcPts val="85"/>
              </a:spcBef>
              <a:buFont typeface="Arial MT"/>
              <a:buChar char="•"/>
              <a:tabLst>
                <a:tab pos="356870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13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actual</a:t>
            </a:r>
            <a:r>
              <a:rPr sz="2000" b="1" spc="14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percentage</a:t>
            </a:r>
            <a:r>
              <a:rPr sz="2000" b="1" spc="15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of 	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remote</a:t>
            </a:r>
            <a:r>
              <a:rPr sz="2000" b="1" spc="3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work</a:t>
            </a:r>
            <a:r>
              <a:rPr sz="2000" b="1" spc="2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showed</a:t>
            </a:r>
            <a:r>
              <a:rPr sz="2000" b="1" spc="3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high 	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volatility</a:t>
            </a:r>
            <a:r>
              <a:rPr sz="2000" b="1" spc="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early</a:t>
            </a:r>
            <a:r>
              <a:rPr sz="2000" b="1" spc="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b="1" spc="1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2024,</a:t>
            </a:r>
            <a:r>
              <a:rPr sz="2000" b="1" spc="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but 	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future</a:t>
            </a:r>
            <a:r>
              <a:rPr sz="2000" b="1" spc="3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forecasts</a:t>
            </a:r>
            <a:r>
              <a:rPr sz="2000" b="1" spc="3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suggest</a:t>
            </a:r>
            <a:r>
              <a:rPr sz="2000" b="1" spc="3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it 	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sz="2000" b="1" spc="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stabilize</a:t>
            </a:r>
            <a:r>
              <a:rPr sz="2000" b="1" spc="1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near</a:t>
            </a:r>
            <a:r>
              <a:rPr sz="2000" b="1" spc="1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1%,</a:t>
            </a:r>
            <a:r>
              <a:rPr sz="2000" b="1" spc="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with 	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only</a:t>
            </a:r>
            <a:r>
              <a:rPr sz="2000" b="1" spc="395" dirty="0">
                <a:solidFill>
                  <a:srgbClr val="FFFFFF"/>
                </a:solidFill>
                <a:latin typeface="Calibri"/>
                <a:cs typeface="Calibri"/>
              </a:rPr>
              <a:t>   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minor</a:t>
            </a:r>
            <a:r>
              <a:rPr sz="2000" b="1" spc="405" dirty="0">
                <a:solidFill>
                  <a:srgbClr val="FFFFFF"/>
                </a:solidFill>
                <a:latin typeface="Calibri"/>
                <a:cs typeface="Calibri"/>
              </a:rPr>
              <a:t>   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variation 	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between</a:t>
            </a:r>
            <a:r>
              <a:rPr sz="2000" b="1" spc="225" dirty="0">
                <a:solidFill>
                  <a:srgbClr val="FFFFFF"/>
                </a:solidFill>
                <a:latin typeface="Calibri"/>
                <a:cs typeface="Calibri"/>
              </a:rPr>
              <a:t>  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optimistic</a:t>
            </a:r>
            <a:r>
              <a:rPr sz="2000" b="1" spc="220" dirty="0">
                <a:solidFill>
                  <a:srgbClr val="FFFFFF"/>
                </a:solidFill>
                <a:latin typeface="Calibri"/>
                <a:cs typeface="Calibri"/>
              </a:rPr>
              <a:t>   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and 	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pessimistic</a:t>
            </a:r>
            <a:r>
              <a:rPr sz="20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scenarios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6976" y="193294"/>
            <a:ext cx="263525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1" u="sng" dirty="0"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Remote</a:t>
            </a:r>
            <a:r>
              <a:rPr sz="3600" b="1" u="sng" spc="-160" dirty="0"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3600" b="1" u="sng" spc="-35" dirty="0"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Work</a:t>
            </a:r>
            <a:r>
              <a:rPr sz="3600" b="1" spc="-35" dirty="0">
                <a:latin typeface="Calibri"/>
                <a:cs typeface="Calibri"/>
              </a:rPr>
              <a:t> </a:t>
            </a:r>
            <a:r>
              <a:rPr sz="3600" b="1" u="sng" dirty="0"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Forecast</a:t>
            </a:r>
            <a:r>
              <a:rPr sz="3600" b="1" u="sng" spc="-204" dirty="0"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3600" b="1" u="sng" spc="-50" dirty="0"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-</a:t>
            </a:r>
            <a:r>
              <a:rPr sz="3600" b="1" spc="-50" dirty="0">
                <a:latin typeface="Calibri"/>
                <a:cs typeface="Calibri"/>
              </a:rPr>
              <a:t> </a:t>
            </a:r>
            <a:r>
              <a:rPr sz="3600" b="1" u="sng" spc="-10" dirty="0"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Scenarios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 marR="5080">
              <a:lnSpc>
                <a:spcPts val="4079"/>
              </a:lnSpc>
              <a:spcBef>
                <a:spcPts val="844"/>
              </a:spcBef>
            </a:pPr>
            <a:r>
              <a:rPr spc="-55" dirty="0"/>
              <a:t>File</a:t>
            </a:r>
            <a:r>
              <a:rPr spc="-195" dirty="0"/>
              <a:t> </a:t>
            </a:r>
            <a:r>
              <a:rPr spc="-90" dirty="0"/>
              <a:t>Created</a:t>
            </a:r>
            <a:r>
              <a:rPr spc="-200" dirty="0"/>
              <a:t> </a:t>
            </a:r>
            <a:r>
              <a:rPr spc="-70" dirty="0"/>
              <a:t>under</a:t>
            </a:r>
            <a:r>
              <a:rPr spc="-200" dirty="0"/>
              <a:t> </a:t>
            </a:r>
            <a:r>
              <a:rPr spc="-90" dirty="0"/>
              <a:t>Project</a:t>
            </a:r>
            <a:r>
              <a:rPr spc="-210" dirty="0"/>
              <a:t> </a:t>
            </a:r>
            <a:r>
              <a:rPr spc="-50" dirty="0"/>
              <a:t>8 </a:t>
            </a:r>
            <a:r>
              <a:rPr spc="-10" dirty="0"/>
              <a:t>Folder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546847" y="0"/>
            <a:ext cx="4645660" cy="6858000"/>
            <a:chOff x="7546847" y="0"/>
            <a:chExt cx="4645660" cy="6858000"/>
          </a:xfrm>
        </p:grpSpPr>
        <p:sp>
          <p:nvSpPr>
            <p:cNvPr id="4" name="object 4"/>
            <p:cNvSpPr/>
            <p:nvPr/>
          </p:nvSpPr>
          <p:spPr>
            <a:xfrm>
              <a:off x="7546847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4" h="6858000">
                  <a:moveTo>
                    <a:pt x="64007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4007" y="6858000"/>
                  </a:lnTo>
                  <a:lnTo>
                    <a:pt x="64007" y="0"/>
                  </a:lnTo>
                  <a:close/>
                </a:path>
              </a:pathLst>
            </a:custGeom>
            <a:solidFill>
              <a:srgbClr val="92A1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0855" y="0"/>
              <a:ext cx="4581144" cy="68579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21726" y="3215081"/>
            <a:ext cx="2317115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80" dirty="0">
                <a:solidFill>
                  <a:srgbClr val="FFFFFF"/>
                </a:solidFill>
                <a:latin typeface="Calibri Light"/>
                <a:cs typeface="Calibri Light"/>
              </a:rPr>
              <a:t>App.py</a:t>
            </a:r>
            <a:endParaRPr sz="66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6136" y="207263"/>
            <a:ext cx="7488935" cy="5900927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208264" y="4343400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6096">
            <a:solidFill>
              <a:srgbClr val="EBEC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3028" y="4594682"/>
            <a:ext cx="3242310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6000" spc="-90" dirty="0">
                <a:solidFill>
                  <a:srgbClr val="FFFFFF"/>
                </a:solidFill>
                <a:latin typeface="Calibri Light"/>
                <a:cs typeface="Calibri Light"/>
              </a:rPr>
              <a:t>Deployed in Flask</a:t>
            </a:r>
            <a:endParaRPr sz="6000" dirty="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65520" y="886967"/>
            <a:ext cx="64135" cy="3108960"/>
          </a:xfrm>
          <a:custGeom>
            <a:avLst/>
            <a:gdLst/>
            <a:ahLst/>
            <a:cxnLst/>
            <a:rect l="l" t="t" r="r" b="b"/>
            <a:pathLst>
              <a:path w="64135" h="3108960">
                <a:moveTo>
                  <a:pt x="64008" y="0"/>
                </a:moveTo>
                <a:lnTo>
                  <a:pt x="0" y="0"/>
                </a:lnTo>
                <a:lnTo>
                  <a:pt x="0" y="3108960"/>
                </a:lnTo>
                <a:lnTo>
                  <a:pt x="64008" y="3108960"/>
                </a:lnTo>
                <a:lnTo>
                  <a:pt x="64008" y="0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2376" y="5617464"/>
            <a:ext cx="10515600" cy="0"/>
          </a:xfrm>
          <a:custGeom>
            <a:avLst/>
            <a:gdLst/>
            <a:ahLst/>
            <a:cxnLst/>
            <a:rect l="l" t="t" r="r" b="b"/>
            <a:pathLst>
              <a:path w="10515600">
                <a:moveTo>
                  <a:pt x="0" y="0"/>
                </a:moveTo>
                <a:lnTo>
                  <a:pt x="10515600" y="0"/>
                </a:lnTo>
              </a:path>
            </a:pathLst>
          </a:custGeom>
          <a:ln w="6096">
            <a:solidFill>
              <a:srgbClr val="EBEC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29B18F-EA24-3607-42AD-1B5628460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6965"/>
            <a:ext cx="5943600" cy="29047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23FBF2-BBFF-85C4-A05D-7AEBE775F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399" y="886960"/>
            <a:ext cx="5622930" cy="290474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74E6CC-4D9A-A1AC-8ED9-0F03BD084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903"/>
            <a:ext cx="6096001" cy="43470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639F91-7452-C6F6-9B81-952F6BEADBE3}"/>
              </a:ext>
            </a:extLst>
          </p:cNvPr>
          <p:cNvSpPr txBox="1"/>
          <p:nvPr/>
        </p:nvSpPr>
        <p:spPr>
          <a:xfrm>
            <a:off x="304800" y="525780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Dynamics 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57C788-257F-B8F6-C171-4B6A760F1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205827"/>
            <a:ext cx="5867400" cy="43661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2422F4-3F20-8C2D-C1EF-9A288D2D5CD3}"/>
              </a:ext>
            </a:extLst>
          </p:cNvPr>
          <p:cNvSpPr txBox="1"/>
          <p:nvPr/>
        </p:nvSpPr>
        <p:spPr>
          <a:xfrm>
            <a:off x="7620000" y="54102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Deployed in Docker</a:t>
            </a:r>
          </a:p>
        </p:txBody>
      </p:sp>
    </p:spTree>
    <p:extLst>
      <p:ext uri="{BB962C8B-B14F-4D97-AF65-F5344CB8AC3E}">
        <p14:creationId xmlns:p14="http://schemas.microsoft.com/office/powerpoint/2010/main" val="4005219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9814" y="2993796"/>
            <a:ext cx="413956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0" dirty="0">
                <a:solidFill>
                  <a:srgbClr val="FFFFFF"/>
                </a:solidFill>
                <a:latin typeface="Calibri Light"/>
                <a:cs typeface="Calibri Light"/>
              </a:rPr>
              <a:t>Thank</a:t>
            </a:r>
            <a:r>
              <a:rPr sz="8000" spc="-38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8000" spc="-685" dirty="0">
                <a:solidFill>
                  <a:srgbClr val="FFFFFF"/>
                </a:solidFill>
                <a:latin typeface="Calibri Light"/>
                <a:cs typeface="Calibri Light"/>
              </a:rPr>
              <a:t>Y</a:t>
            </a:r>
            <a:r>
              <a:rPr sz="8000" spc="-95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sz="8000" spc="-50" dirty="0">
                <a:solidFill>
                  <a:srgbClr val="FFFFFF"/>
                </a:solidFill>
                <a:latin typeface="Calibri Light"/>
                <a:cs typeface="Calibri Light"/>
              </a:rPr>
              <a:t>u</a:t>
            </a:r>
            <a:endParaRPr sz="80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983" y="1164336"/>
            <a:ext cx="4002024" cy="400202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5446776" y="4343400"/>
            <a:ext cx="5636260" cy="0"/>
          </a:xfrm>
          <a:custGeom>
            <a:avLst/>
            <a:gdLst/>
            <a:ahLst/>
            <a:cxnLst/>
            <a:rect l="l" t="t" r="r" b="b"/>
            <a:pathLst>
              <a:path w="5636259">
                <a:moveTo>
                  <a:pt x="0" y="0"/>
                </a:moveTo>
                <a:lnTo>
                  <a:pt x="5636133" y="0"/>
                </a:lnTo>
              </a:path>
            </a:pathLst>
          </a:custGeom>
          <a:ln w="6096">
            <a:solidFill>
              <a:srgbClr val="EBEC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400800"/>
            <a:ext cx="4051300" cy="457200"/>
          </a:xfrm>
          <a:custGeom>
            <a:avLst/>
            <a:gdLst/>
            <a:ahLst/>
            <a:cxnLst/>
            <a:rect l="l" t="t" r="r" b="b"/>
            <a:pathLst>
              <a:path w="4051300" h="457200">
                <a:moveTo>
                  <a:pt x="0" y="457199"/>
                </a:moveTo>
                <a:lnTo>
                  <a:pt x="4050791" y="457199"/>
                </a:lnTo>
                <a:lnTo>
                  <a:pt x="4050791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6B7C7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4578350" cy="6858000"/>
            <a:chOff x="0" y="0"/>
            <a:chExt cx="4578350" cy="68580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4051300" cy="6334125"/>
            </a:xfrm>
            <a:custGeom>
              <a:avLst/>
              <a:gdLst/>
              <a:ahLst/>
              <a:cxnLst/>
              <a:rect l="l" t="t" r="r" b="b"/>
              <a:pathLst>
                <a:path w="4051300" h="6334125">
                  <a:moveTo>
                    <a:pt x="0" y="6333744"/>
                  </a:moveTo>
                  <a:lnTo>
                    <a:pt x="4050791" y="6333744"/>
                  </a:lnTo>
                  <a:lnTo>
                    <a:pt x="4050791" y="0"/>
                  </a:lnTo>
                  <a:lnTo>
                    <a:pt x="0" y="0"/>
                  </a:lnTo>
                  <a:lnTo>
                    <a:pt x="0" y="6333744"/>
                  </a:lnTo>
                  <a:close/>
                </a:path>
              </a:pathLst>
            </a:custGeom>
            <a:solidFill>
              <a:srgbClr val="6B7C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38600" y="0"/>
              <a:ext cx="64135" cy="6400800"/>
            </a:xfrm>
            <a:custGeom>
              <a:avLst/>
              <a:gdLst/>
              <a:ahLst/>
              <a:cxnLst/>
              <a:rect l="l" t="t" r="r" b="b"/>
              <a:pathLst>
                <a:path w="64135" h="6400800">
                  <a:moveTo>
                    <a:pt x="0" y="6400800"/>
                  </a:moveTo>
                  <a:lnTo>
                    <a:pt x="64008" y="6400800"/>
                  </a:lnTo>
                  <a:lnTo>
                    <a:pt x="64008" y="0"/>
                  </a:lnTo>
                  <a:lnTo>
                    <a:pt x="0" y="0"/>
                  </a:lnTo>
                  <a:lnTo>
                    <a:pt x="0" y="6400800"/>
                  </a:lnTo>
                  <a:close/>
                </a:path>
              </a:pathLst>
            </a:custGeom>
            <a:solidFill>
              <a:srgbClr val="92A1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400799"/>
              <a:ext cx="4578350" cy="457200"/>
            </a:xfrm>
            <a:custGeom>
              <a:avLst/>
              <a:gdLst/>
              <a:ahLst/>
              <a:cxnLst/>
              <a:rect l="l" t="t" r="r" b="b"/>
              <a:pathLst>
                <a:path w="4578350" h="457200">
                  <a:moveTo>
                    <a:pt x="0" y="457199"/>
                  </a:moveTo>
                  <a:lnTo>
                    <a:pt x="4578096" y="457199"/>
                  </a:lnTo>
                  <a:lnTo>
                    <a:pt x="4578096" y="0"/>
                  </a:lnTo>
                  <a:lnTo>
                    <a:pt x="0" y="0"/>
                  </a:lnTo>
                  <a:lnTo>
                    <a:pt x="0" y="457199"/>
                  </a:lnTo>
                  <a:close/>
                </a:path>
              </a:pathLst>
            </a:custGeom>
            <a:solidFill>
              <a:srgbClr val="6B7C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0" y="6333744"/>
            <a:ext cx="12192000" cy="524510"/>
            <a:chOff x="0" y="6333744"/>
            <a:chExt cx="12192000" cy="524510"/>
          </a:xfrm>
        </p:grpSpPr>
        <p:sp>
          <p:nvSpPr>
            <p:cNvPr id="9" name="object 9"/>
            <p:cNvSpPr/>
            <p:nvPr/>
          </p:nvSpPr>
          <p:spPr>
            <a:xfrm>
              <a:off x="4642103" y="6400799"/>
              <a:ext cx="7550150" cy="457200"/>
            </a:xfrm>
            <a:custGeom>
              <a:avLst/>
              <a:gdLst/>
              <a:ahLst/>
              <a:cxnLst/>
              <a:rect l="l" t="t" r="r" b="b"/>
              <a:pathLst>
                <a:path w="7550150" h="457200">
                  <a:moveTo>
                    <a:pt x="0" y="457199"/>
                  </a:moveTo>
                  <a:lnTo>
                    <a:pt x="7549896" y="457199"/>
                  </a:lnTo>
                  <a:lnTo>
                    <a:pt x="7549896" y="0"/>
                  </a:lnTo>
                  <a:lnTo>
                    <a:pt x="0" y="0"/>
                  </a:lnTo>
                  <a:lnTo>
                    <a:pt x="0" y="457199"/>
                  </a:lnTo>
                  <a:close/>
                </a:path>
              </a:pathLst>
            </a:custGeom>
            <a:solidFill>
              <a:srgbClr val="6B7C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333744"/>
              <a:ext cx="4639310" cy="67310"/>
            </a:xfrm>
            <a:custGeom>
              <a:avLst/>
              <a:gdLst/>
              <a:ahLst/>
              <a:cxnLst/>
              <a:rect l="l" t="t" r="r" b="b"/>
              <a:pathLst>
                <a:path w="4639310" h="67310">
                  <a:moveTo>
                    <a:pt x="0" y="67055"/>
                  </a:moveTo>
                  <a:lnTo>
                    <a:pt x="4639056" y="67055"/>
                  </a:lnTo>
                  <a:lnTo>
                    <a:pt x="4639056" y="0"/>
                  </a:lnTo>
                  <a:lnTo>
                    <a:pt x="0" y="0"/>
                  </a:lnTo>
                  <a:lnTo>
                    <a:pt x="0" y="67055"/>
                  </a:lnTo>
                  <a:close/>
                </a:path>
              </a:pathLst>
            </a:custGeom>
            <a:solidFill>
              <a:srgbClr val="92A1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0" y="0"/>
            <a:ext cx="4578350" cy="6858000"/>
            <a:chOff x="0" y="0"/>
            <a:chExt cx="4578350" cy="6858000"/>
          </a:xfrm>
        </p:grpSpPr>
        <p:sp>
          <p:nvSpPr>
            <p:cNvPr id="12" name="object 12"/>
            <p:cNvSpPr/>
            <p:nvPr/>
          </p:nvSpPr>
          <p:spPr>
            <a:xfrm>
              <a:off x="1194816" y="1737360"/>
              <a:ext cx="3383279" cy="0"/>
            </a:xfrm>
            <a:custGeom>
              <a:avLst/>
              <a:gdLst/>
              <a:ahLst/>
              <a:cxnLst/>
              <a:rect l="l" t="t" r="r" b="b"/>
              <a:pathLst>
                <a:path w="3383279">
                  <a:moveTo>
                    <a:pt x="0" y="0"/>
                  </a:moveTo>
                  <a:lnTo>
                    <a:pt x="3383280" y="0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8095" cy="6857998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4639055" y="0"/>
            <a:ext cx="7553325" cy="6858000"/>
          </a:xfrm>
          <a:custGeom>
            <a:avLst/>
            <a:gdLst/>
            <a:ahLst/>
            <a:cxnLst/>
            <a:rect l="l" t="t" r="r" b="b"/>
            <a:pathLst>
              <a:path w="7553325" h="6858000">
                <a:moveTo>
                  <a:pt x="7552944" y="0"/>
                </a:moveTo>
                <a:lnTo>
                  <a:pt x="0" y="0"/>
                </a:lnTo>
                <a:lnTo>
                  <a:pt x="0" y="6858000"/>
                </a:lnTo>
                <a:lnTo>
                  <a:pt x="7552944" y="6858000"/>
                </a:lnTo>
                <a:lnTo>
                  <a:pt x="7552944" y="0"/>
                </a:lnTo>
                <a:close/>
              </a:path>
            </a:pathLst>
          </a:custGeom>
          <a:solidFill>
            <a:srgbClr val="6B7C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5263641" y="422859"/>
            <a:ext cx="151892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60" dirty="0"/>
              <a:t>Agenda</a:t>
            </a:r>
          </a:p>
        </p:txBody>
      </p:sp>
      <p:sp>
        <p:nvSpPr>
          <p:cNvPr id="16" name="object 16"/>
          <p:cNvSpPr/>
          <p:nvPr/>
        </p:nvSpPr>
        <p:spPr>
          <a:xfrm>
            <a:off x="4578096" y="0"/>
            <a:ext cx="64135" cy="6858000"/>
          </a:xfrm>
          <a:custGeom>
            <a:avLst/>
            <a:gdLst/>
            <a:ahLst/>
            <a:cxnLst/>
            <a:rect l="l" t="t" r="r" b="b"/>
            <a:pathLst>
              <a:path w="64135" h="6858000">
                <a:moveTo>
                  <a:pt x="64008" y="0"/>
                </a:moveTo>
                <a:lnTo>
                  <a:pt x="0" y="0"/>
                </a:lnTo>
                <a:lnTo>
                  <a:pt x="0" y="6858000"/>
                </a:lnTo>
                <a:lnTo>
                  <a:pt x="64008" y="6858000"/>
                </a:lnTo>
                <a:lnTo>
                  <a:pt x="64008" y="0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112765" y="1452436"/>
            <a:ext cx="4714875" cy="475297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  <a:tabLst>
                <a:tab pos="356870" algn="l"/>
              </a:tabLst>
            </a:pPr>
            <a:r>
              <a:rPr sz="1800" spc="-50" dirty="0">
                <a:solidFill>
                  <a:srgbClr val="B5AD52"/>
                </a:solidFill>
                <a:latin typeface="Calibri"/>
                <a:cs typeface="Calibri"/>
              </a:rPr>
              <a:t>Ø</a:t>
            </a:r>
            <a:r>
              <a:rPr sz="1800" dirty="0">
                <a:solidFill>
                  <a:srgbClr val="B5AD52"/>
                </a:solidFill>
                <a:latin typeface="Calibri"/>
                <a:cs typeface="Calibri"/>
              </a:rPr>
              <a:t>	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sz="1800" b="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OVERVIEW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  <a:tabLst>
                <a:tab pos="356870" algn="l"/>
              </a:tabLst>
            </a:pPr>
            <a:r>
              <a:rPr sz="1800" spc="-50" dirty="0">
                <a:solidFill>
                  <a:srgbClr val="B5AD52"/>
                </a:solidFill>
                <a:latin typeface="Calibri"/>
                <a:cs typeface="Calibri"/>
              </a:rPr>
              <a:t>Ø</a:t>
            </a:r>
            <a:r>
              <a:rPr sz="1800" dirty="0">
                <a:solidFill>
                  <a:srgbClr val="B5AD52"/>
                </a:solidFill>
                <a:latin typeface="Calibri"/>
                <a:cs typeface="Calibri"/>
              </a:rPr>
              <a:t>	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800" b="1" spc="1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  <a:tabLst>
                <a:tab pos="356870" algn="l"/>
              </a:tabLst>
            </a:pPr>
            <a:r>
              <a:rPr sz="1800" spc="-50" dirty="0">
                <a:solidFill>
                  <a:srgbClr val="B5AD52"/>
                </a:solidFill>
                <a:latin typeface="Calibri"/>
                <a:cs typeface="Calibri"/>
              </a:rPr>
              <a:t>Ø</a:t>
            </a:r>
            <a:r>
              <a:rPr sz="1800" dirty="0">
                <a:solidFill>
                  <a:srgbClr val="B5AD52"/>
                </a:solidFill>
                <a:latin typeface="Calibri"/>
                <a:cs typeface="Calibri"/>
              </a:rPr>
              <a:t>	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</a:rPr>
              <a:t>Top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Keyword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Correlation</a:t>
            </a:r>
            <a:r>
              <a:rPr sz="18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salaries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6870" algn="l"/>
              </a:tabLst>
            </a:pPr>
            <a:r>
              <a:rPr sz="1800" spc="-50" dirty="0">
                <a:solidFill>
                  <a:srgbClr val="B5AD52"/>
                </a:solidFill>
                <a:latin typeface="Calibri"/>
                <a:cs typeface="Calibri"/>
              </a:rPr>
              <a:t>Ø</a:t>
            </a:r>
            <a:r>
              <a:rPr sz="1800" dirty="0">
                <a:solidFill>
                  <a:srgbClr val="B5AD52"/>
                </a:solidFill>
                <a:latin typeface="Calibri"/>
                <a:cs typeface="Calibri"/>
              </a:rPr>
              <a:t>	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Growth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Emerging</a:t>
            </a:r>
            <a:r>
              <a:rPr sz="18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Job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Categories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Over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  <a:tabLst>
                <a:tab pos="356870" algn="l"/>
              </a:tabLst>
            </a:pPr>
            <a:r>
              <a:rPr sz="1800" spc="-50" dirty="0">
                <a:solidFill>
                  <a:srgbClr val="B5AD52"/>
                </a:solidFill>
                <a:latin typeface="Calibri"/>
                <a:cs typeface="Calibri"/>
              </a:rPr>
              <a:t>Ø</a:t>
            </a:r>
            <a:r>
              <a:rPr sz="1800" dirty="0">
                <a:solidFill>
                  <a:srgbClr val="B5AD52"/>
                </a:solidFill>
                <a:latin typeface="Calibri"/>
                <a:cs typeface="Calibri"/>
              </a:rPr>
              <a:t>	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Demand</a:t>
            </a:r>
            <a:r>
              <a:rPr sz="18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Forecast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Developer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  <a:tabLst>
                <a:tab pos="356870" algn="l"/>
              </a:tabLst>
            </a:pPr>
            <a:r>
              <a:rPr sz="1800" spc="-50" dirty="0">
                <a:solidFill>
                  <a:srgbClr val="B5AD52"/>
                </a:solidFill>
                <a:latin typeface="Calibri"/>
                <a:cs typeface="Calibri"/>
              </a:rPr>
              <a:t>Ø</a:t>
            </a:r>
            <a:r>
              <a:rPr sz="1800" dirty="0">
                <a:solidFill>
                  <a:srgbClr val="B5AD52"/>
                </a:solidFill>
                <a:latin typeface="Calibri"/>
                <a:cs typeface="Calibri"/>
              </a:rPr>
              <a:t>	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Remote</a:t>
            </a:r>
            <a:r>
              <a:rPr sz="18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Work</a:t>
            </a:r>
            <a:r>
              <a:rPr sz="18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Over</a:t>
            </a:r>
            <a:r>
              <a:rPr sz="1800" b="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  <a:tabLst>
                <a:tab pos="356870" algn="l"/>
              </a:tabLst>
            </a:pPr>
            <a:r>
              <a:rPr sz="1800" spc="-50" dirty="0">
                <a:solidFill>
                  <a:srgbClr val="B5AD52"/>
                </a:solidFill>
                <a:latin typeface="Calibri"/>
                <a:cs typeface="Calibri"/>
              </a:rPr>
              <a:t>Ø</a:t>
            </a:r>
            <a:r>
              <a:rPr sz="1800" dirty="0">
                <a:solidFill>
                  <a:srgbClr val="B5AD52"/>
                </a:solidFill>
                <a:latin typeface="Calibri"/>
                <a:cs typeface="Calibri"/>
              </a:rPr>
              <a:t>	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Remote</a:t>
            </a:r>
            <a:r>
              <a:rPr sz="1800" b="1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Work</a:t>
            </a:r>
            <a:r>
              <a:rPr sz="18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Forecast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  <a:tabLst>
                <a:tab pos="356870" algn="l"/>
              </a:tabLst>
            </a:pPr>
            <a:r>
              <a:rPr sz="2000" spc="-50" dirty="0">
                <a:solidFill>
                  <a:srgbClr val="B5AD52"/>
                </a:solidFill>
                <a:latin typeface="Calibri"/>
                <a:cs typeface="Calibri"/>
              </a:rPr>
              <a:t>Ø</a:t>
            </a:r>
            <a:r>
              <a:rPr sz="2000" dirty="0">
                <a:solidFill>
                  <a:srgbClr val="B5AD52"/>
                </a:solidFill>
                <a:latin typeface="Calibri"/>
                <a:cs typeface="Calibri"/>
              </a:rPr>
              <a:t>	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Remote</a:t>
            </a:r>
            <a:r>
              <a:rPr sz="2000" b="1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Work</a:t>
            </a:r>
            <a:r>
              <a:rPr sz="200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Forecast</a:t>
            </a:r>
            <a:r>
              <a:rPr sz="2000" b="1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2000" b="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Scenarios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  <a:tabLst>
                <a:tab pos="356870" algn="l"/>
              </a:tabLst>
            </a:pPr>
            <a:r>
              <a:rPr sz="1800" spc="-50" dirty="0">
                <a:solidFill>
                  <a:srgbClr val="B5AD52"/>
                </a:solidFill>
                <a:latin typeface="Calibri"/>
                <a:cs typeface="Calibri"/>
              </a:rPr>
              <a:t>Ø</a:t>
            </a:r>
            <a:r>
              <a:rPr sz="1800" dirty="0">
                <a:solidFill>
                  <a:srgbClr val="B5AD52"/>
                </a:solidFill>
                <a:latin typeface="Calibri"/>
                <a:cs typeface="Calibri"/>
              </a:rPr>
              <a:t>	</a:t>
            </a:r>
            <a:r>
              <a:rPr sz="1800" b="1" spc="-45" dirty="0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r>
              <a:rPr sz="1800" b="1" spc="-60" dirty="0">
                <a:solidFill>
                  <a:srgbClr val="FFFFFF"/>
                </a:solidFill>
                <a:latin typeface="Calibri"/>
                <a:cs typeface="Calibri"/>
              </a:rPr>
              <a:t> Created</a:t>
            </a:r>
            <a:r>
              <a:rPr sz="18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45" dirty="0">
                <a:solidFill>
                  <a:srgbClr val="FFFFFF"/>
                </a:solidFill>
                <a:latin typeface="Calibri"/>
                <a:cs typeface="Calibri"/>
              </a:rPr>
              <a:t>under</a:t>
            </a:r>
            <a:r>
              <a:rPr sz="18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60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sz="18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r>
              <a:rPr sz="18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Folder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6870" algn="l"/>
              </a:tabLst>
            </a:pPr>
            <a:r>
              <a:rPr sz="1800" spc="-50" dirty="0">
                <a:solidFill>
                  <a:srgbClr val="B5AD52"/>
                </a:solidFill>
                <a:latin typeface="Calibri"/>
                <a:cs typeface="Calibri"/>
              </a:rPr>
              <a:t>Ø</a:t>
            </a:r>
            <a:r>
              <a:rPr sz="1800" dirty="0">
                <a:solidFill>
                  <a:srgbClr val="B5AD52"/>
                </a:solidFill>
                <a:latin typeface="Calibri"/>
                <a:cs typeface="Calibri"/>
              </a:rPr>
              <a:t>	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app.py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  <a:tabLst>
                <a:tab pos="356870" algn="l"/>
              </a:tabLst>
            </a:pPr>
            <a:r>
              <a:rPr sz="1800" spc="-50" dirty="0">
                <a:solidFill>
                  <a:srgbClr val="B5AD52"/>
                </a:solidFill>
                <a:latin typeface="Calibri"/>
                <a:cs typeface="Calibri"/>
              </a:rPr>
              <a:t>Ø</a:t>
            </a:r>
            <a:r>
              <a:rPr sz="1800" dirty="0">
                <a:solidFill>
                  <a:srgbClr val="B5AD52"/>
                </a:solidFill>
                <a:latin typeface="Calibri"/>
                <a:cs typeface="Calibri"/>
              </a:rPr>
              <a:t>	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Dashboard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94816" y="1737360"/>
              <a:ext cx="9966960" cy="0"/>
            </a:xfrm>
            <a:custGeom>
              <a:avLst/>
              <a:gdLst/>
              <a:ahLst/>
              <a:cxnLst/>
              <a:rect l="l" t="t" r="r" b="b"/>
              <a:pathLst>
                <a:path w="9966960">
                  <a:moveTo>
                    <a:pt x="0" y="0"/>
                  </a:moveTo>
                  <a:lnTo>
                    <a:pt x="9966960" y="0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94816" y="1737360"/>
              <a:ext cx="9966960" cy="0"/>
            </a:xfrm>
            <a:custGeom>
              <a:avLst/>
              <a:gdLst/>
              <a:ahLst/>
              <a:cxnLst/>
              <a:rect l="l" t="t" r="r" b="b"/>
              <a:pathLst>
                <a:path w="9966960">
                  <a:moveTo>
                    <a:pt x="0" y="0"/>
                  </a:moveTo>
                  <a:lnTo>
                    <a:pt x="9966960" y="0"/>
                  </a:lnTo>
                </a:path>
              </a:pathLst>
            </a:custGeom>
            <a:ln w="6096">
              <a:solidFill>
                <a:srgbClr val="EBEC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76324" y="926414"/>
            <a:ext cx="44786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5" dirty="0">
                <a:latin typeface="Times New Roman"/>
                <a:cs typeface="Times New Roman"/>
              </a:rPr>
              <a:t>Project</a:t>
            </a:r>
            <a:r>
              <a:rPr sz="4800" b="1" spc="-190" dirty="0">
                <a:latin typeface="Times New Roman"/>
                <a:cs typeface="Times New Roman"/>
              </a:rPr>
              <a:t> </a:t>
            </a:r>
            <a:r>
              <a:rPr sz="4800" b="1" spc="-25" dirty="0">
                <a:latin typeface="Times New Roman"/>
                <a:cs typeface="Times New Roman"/>
              </a:rPr>
              <a:t>Overview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4884" y="1834133"/>
            <a:ext cx="9923145" cy="115252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30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focuses on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analyzing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job</a:t>
            </a:r>
            <a:r>
              <a:rPr sz="20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market</a:t>
            </a:r>
            <a:r>
              <a:rPr sz="20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trends</a:t>
            </a:r>
            <a:r>
              <a:rPr sz="20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building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personalized</a:t>
            </a: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job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recommendation</a:t>
            </a:r>
            <a:r>
              <a:rPr sz="2000" b="1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job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seekers.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leveraging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historical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current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job</a:t>
            </a:r>
            <a:r>
              <a:rPr sz="2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posting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data,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it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identifies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high-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demand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roles,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salary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trends,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emerging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job</a:t>
            </a:r>
            <a:r>
              <a:rPr sz="2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categories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while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also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forecasting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future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job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market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dynamics.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6333744"/>
            <a:ext cx="12192000" cy="524510"/>
            <a:chOff x="0" y="6333744"/>
            <a:chExt cx="12192000" cy="524510"/>
          </a:xfrm>
        </p:grpSpPr>
        <p:sp>
          <p:nvSpPr>
            <p:cNvPr id="10" name="object 10"/>
            <p:cNvSpPr/>
            <p:nvPr/>
          </p:nvSpPr>
          <p:spPr>
            <a:xfrm>
              <a:off x="0" y="6333744"/>
              <a:ext cx="12192000" cy="67310"/>
            </a:xfrm>
            <a:custGeom>
              <a:avLst/>
              <a:gdLst/>
              <a:ahLst/>
              <a:cxnLst/>
              <a:rect l="l" t="t" r="r" b="b"/>
              <a:pathLst>
                <a:path w="12192000" h="67310">
                  <a:moveTo>
                    <a:pt x="12192000" y="0"/>
                  </a:moveTo>
                  <a:lnTo>
                    <a:pt x="0" y="0"/>
                  </a:lnTo>
                  <a:lnTo>
                    <a:pt x="0" y="67055"/>
                  </a:lnTo>
                  <a:lnTo>
                    <a:pt x="12192000" y="6705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92A1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6400799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2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2000" y="45719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B7C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82034" y="740486"/>
            <a:ext cx="335787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5" dirty="0">
                <a:solidFill>
                  <a:srgbClr val="FFFF00"/>
                </a:solidFill>
                <a:latin typeface="Times New Roman"/>
                <a:cs typeface="Times New Roman"/>
              </a:rPr>
              <a:t>Data</a:t>
            </a:r>
            <a:r>
              <a:rPr sz="4800" spc="-36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4800" spc="-35" dirty="0">
                <a:solidFill>
                  <a:srgbClr val="FFFF00"/>
                </a:solidFill>
                <a:latin typeface="Times New Roman"/>
                <a:cs typeface="Times New Roman"/>
              </a:rPr>
              <a:t>Analysis</a:t>
            </a:r>
            <a:endParaRPr sz="4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73608" y="1804416"/>
            <a:ext cx="4953000" cy="737870"/>
            <a:chOff x="673608" y="1804416"/>
            <a:chExt cx="4953000" cy="737870"/>
          </a:xfrm>
        </p:grpSpPr>
        <p:sp>
          <p:nvSpPr>
            <p:cNvPr id="4" name="object 4"/>
            <p:cNvSpPr/>
            <p:nvPr/>
          </p:nvSpPr>
          <p:spPr>
            <a:xfrm>
              <a:off x="681228" y="1812036"/>
              <a:ext cx="4937760" cy="722630"/>
            </a:xfrm>
            <a:custGeom>
              <a:avLst/>
              <a:gdLst/>
              <a:ahLst/>
              <a:cxnLst/>
              <a:rect l="l" t="t" r="r" b="b"/>
              <a:pathLst>
                <a:path w="4937760" h="722630">
                  <a:moveTo>
                    <a:pt x="4817364" y="0"/>
                  </a:moveTo>
                  <a:lnTo>
                    <a:pt x="120395" y="0"/>
                  </a:lnTo>
                  <a:lnTo>
                    <a:pt x="73530" y="9453"/>
                  </a:lnTo>
                  <a:lnTo>
                    <a:pt x="35261" y="35242"/>
                  </a:lnTo>
                  <a:lnTo>
                    <a:pt x="9460" y="73509"/>
                  </a:lnTo>
                  <a:lnTo>
                    <a:pt x="0" y="120396"/>
                  </a:lnTo>
                  <a:lnTo>
                    <a:pt x="0" y="601979"/>
                  </a:lnTo>
                  <a:lnTo>
                    <a:pt x="9460" y="648866"/>
                  </a:lnTo>
                  <a:lnTo>
                    <a:pt x="35261" y="687133"/>
                  </a:lnTo>
                  <a:lnTo>
                    <a:pt x="73530" y="712922"/>
                  </a:lnTo>
                  <a:lnTo>
                    <a:pt x="120395" y="722376"/>
                  </a:lnTo>
                  <a:lnTo>
                    <a:pt x="4817364" y="722376"/>
                  </a:lnTo>
                  <a:lnTo>
                    <a:pt x="4864250" y="712922"/>
                  </a:lnTo>
                  <a:lnTo>
                    <a:pt x="4902517" y="687133"/>
                  </a:lnTo>
                  <a:lnTo>
                    <a:pt x="4928306" y="648866"/>
                  </a:lnTo>
                  <a:lnTo>
                    <a:pt x="4937760" y="601979"/>
                  </a:lnTo>
                  <a:lnTo>
                    <a:pt x="4937760" y="120396"/>
                  </a:lnTo>
                  <a:lnTo>
                    <a:pt x="4928306" y="73509"/>
                  </a:lnTo>
                  <a:lnTo>
                    <a:pt x="4902517" y="35242"/>
                  </a:lnTo>
                  <a:lnTo>
                    <a:pt x="4864250" y="9453"/>
                  </a:lnTo>
                  <a:lnTo>
                    <a:pt x="4817364" y="0"/>
                  </a:lnTo>
                  <a:close/>
                </a:path>
              </a:pathLst>
            </a:custGeom>
            <a:solidFill>
              <a:srgbClr val="92A1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1228" y="1812036"/>
              <a:ext cx="4937760" cy="722630"/>
            </a:xfrm>
            <a:custGeom>
              <a:avLst/>
              <a:gdLst/>
              <a:ahLst/>
              <a:cxnLst/>
              <a:rect l="l" t="t" r="r" b="b"/>
              <a:pathLst>
                <a:path w="4937760" h="722630">
                  <a:moveTo>
                    <a:pt x="0" y="120396"/>
                  </a:moveTo>
                  <a:lnTo>
                    <a:pt x="9460" y="73509"/>
                  </a:lnTo>
                  <a:lnTo>
                    <a:pt x="35261" y="35242"/>
                  </a:lnTo>
                  <a:lnTo>
                    <a:pt x="73530" y="9453"/>
                  </a:lnTo>
                  <a:lnTo>
                    <a:pt x="120395" y="0"/>
                  </a:lnTo>
                  <a:lnTo>
                    <a:pt x="4817364" y="0"/>
                  </a:lnTo>
                  <a:lnTo>
                    <a:pt x="4864250" y="9453"/>
                  </a:lnTo>
                  <a:lnTo>
                    <a:pt x="4902517" y="35242"/>
                  </a:lnTo>
                  <a:lnTo>
                    <a:pt x="4928306" y="73509"/>
                  </a:lnTo>
                  <a:lnTo>
                    <a:pt x="4937760" y="120396"/>
                  </a:lnTo>
                  <a:lnTo>
                    <a:pt x="4937760" y="601979"/>
                  </a:lnTo>
                  <a:lnTo>
                    <a:pt x="4928306" y="648866"/>
                  </a:lnTo>
                  <a:lnTo>
                    <a:pt x="4902517" y="687133"/>
                  </a:lnTo>
                  <a:lnTo>
                    <a:pt x="4864250" y="712922"/>
                  </a:lnTo>
                  <a:lnTo>
                    <a:pt x="4817364" y="722376"/>
                  </a:lnTo>
                  <a:lnTo>
                    <a:pt x="120395" y="722376"/>
                  </a:lnTo>
                  <a:lnTo>
                    <a:pt x="73530" y="712922"/>
                  </a:lnTo>
                  <a:lnTo>
                    <a:pt x="35261" y="687133"/>
                  </a:lnTo>
                  <a:lnTo>
                    <a:pt x="9460" y="648866"/>
                  </a:lnTo>
                  <a:lnTo>
                    <a:pt x="0" y="601979"/>
                  </a:lnTo>
                  <a:lnTo>
                    <a:pt x="0" y="12039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17270" y="1886153"/>
            <a:ext cx="139382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0" dirty="0">
                <a:solidFill>
                  <a:srgbClr val="FFFFFF"/>
                </a:solidFill>
                <a:latin typeface="Calibri"/>
                <a:cs typeface="Calibri"/>
              </a:rPr>
              <a:t>Datasets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73608" y="2612135"/>
            <a:ext cx="4953000" cy="734695"/>
            <a:chOff x="673608" y="2612135"/>
            <a:chExt cx="4953000" cy="734695"/>
          </a:xfrm>
        </p:grpSpPr>
        <p:sp>
          <p:nvSpPr>
            <p:cNvPr id="8" name="object 8"/>
            <p:cNvSpPr/>
            <p:nvPr/>
          </p:nvSpPr>
          <p:spPr>
            <a:xfrm>
              <a:off x="681228" y="2619755"/>
              <a:ext cx="4937760" cy="719455"/>
            </a:xfrm>
            <a:custGeom>
              <a:avLst/>
              <a:gdLst/>
              <a:ahLst/>
              <a:cxnLst/>
              <a:rect l="l" t="t" r="r" b="b"/>
              <a:pathLst>
                <a:path w="4937760" h="719454">
                  <a:moveTo>
                    <a:pt x="4817872" y="0"/>
                  </a:moveTo>
                  <a:lnTo>
                    <a:pt x="119887" y="0"/>
                  </a:lnTo>
                  <a:lnTo>
                    <a:pt x="73225" y="9427"/>
                  </a:lnTo>
                  <a:lnTo>
                    <a:pt x="35117" y="35131"/>
                  </a:lnTo>
                  <a:lnTo>
                    <a:pt x="9422" y="73241"/>
                  </a:lnTo>
                  <a:lnTo>
                    <a:pt x="0" y="119888"/>
                  </a:lnTo>
                  <a:lnTo>
                    <a:pt x="0" y="599440"/>
                  </a:lnTo>
                  <a:lnTo>
                    <a:pt x="9422" y="646086"/>
                  </a:lnTo>
                  <a:lnTo>
                    <a:pt x="35117" y="684196"/>
                  </a:lnTo>
                  <a:lnTo>
                    <a:pt x="73225" y="709900"/>
                  </a:lnTo>
                  <a:lnTo>
                    <a:pt x="119887" y="719328"/>
                  </a:lnTo>
                  <a:lnTo>
                    <a:pt x="4817872" y="719328"/>
                  </a:lnTo>
                  <a:lnTo>
                    <a:pt x="4864518" y="709900"/>
                  </a:lnTo>
                  <a:lnTo>
                    <a:pt x="4902628" y="684196"/>
                  </a:lnTo>
                  <a:lnTo>
                    <a:pt x="4928332" y="646086"/>
                  </a:lnTo>
                  <a:lnTo>
                    <a:pt x="4937760" y="599440"/>
                  </a:lnTo>
                  <a:lnTo>
                    <a:pt x="4937760" y="119888"/>
                  </a:lnTo>
                  <a:lnTo>
                    <a:pt x="4928332" y="73241"/>
                  </a:lnTo>
                  <a:lnTo>
                    <a:pt x="4902628" y="35131"/>
                  </a:lnTo>
                  <a:lnTo>
                    <a:pt x="4864518" y="9427"/>
                  </a:lnTo>
                  <a:lnTo>
                    <a:pt x="4817872" y="0"/>
                  </a:lnTo>
                  <a:close/>
                </a:path>
              </a:pathLst>
            </a:custGeom>
            <a:solidFill>
              <a:srgbClr val="92A1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1228" y="2619755"/>
              <a:ext cx="4937760" cy="719455"/>
            </a:xfrm>
            <a:custGeom>
              <a:avLst/>
              <a:gdLst/>
              <a:ahLst/>
              <a:cxnLst/>
              <a:rect l="l" t="t" r="r" b="b"/>
              <a:pathLst>
                <a:path w="4937760" h="719454">
                  <a:moveTo>
                    <a:pt x="0" y="119888"/>
                  </a:moveTo>
                  <a:lnTo>
                    <a:pt x="9422" y="73241"/>
                  </a:lnTo>
                  <a:lnTo>
                    <a:pt x="35117" y="35131"/>
                  </a:lnTo>
                  <a:lnTo>
                    <a:pt x="73225" y="9427"/>
                  </a:lnTo>
                  <a:lnTo>
                    <a:pt x="119887" y="0"/>
                  </a:lnTo>
                  <a:lnTo>
                    <a:pt x="4817872" y="0"/>
                  </a:lnTo>
                  <a:lnTo>
                    <a:pt x="4864518" y="9427"/>
                  </a:lnTo>
                  <a:lnTo>
                    <a:pt x="4902628" y="35131"/>
                  </a:lnTo>
                  <a:lnTo>
                    <a:pt x="4928332" y="73241"/>
                  </a:lnTo>
                  <a:lnTo>
                    <a:pt x="4937760" y="119888"/>
                  </a:lnTo>
                  <a:lnTo>
                    <a:pt x="4937760" y="599440"/>
                  </a:lnTo>
                  <a:lnTo>
                    <a:pt x="4928332" y="646086"/>
                  </a:lnTo>
                  <a:lnTo>
                    <a:pt x="4902628" y="684196"/>
                  </a:lnTo>
                  <a:lnTo>
                    <a:pt x="4864518" y="709900"/>
                  </a:lnTo>
                  <a:lnTo>
                    <a:pt x="4817872" y="719328"/>
                  </a:lnTo>
                  <a:lnTo>
                    <a:pt x="119887" y="719328"/>
                  </a:lnTo>
                  <a:lnTo>
                    <a:pt x="73225" y="709900"/>
                  </a:lnTo>
                  <a:lnTo>
                    <a:pt x="35117" y="684196"/>
                  </a:lnTo>
                  <a:lnTo>
                    <a:pt x="9422" y="646086"/>
                  </a:lnTo>
                  <a:lnTo>
                    <a:pt x="0" y="599440"/>
                  </a:lnTo>
                  <a:lnTo>
                    <a:pt x="0" y="119888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17270" y="2693034"/>
            <a:ext cx="19164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Job</a:t>
            </a:r>
            <a:r>
              <a:rPr sz="3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Postings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73608" y="3422903"/>
            <a:ext cx="4953000" cy="734695"/>
            <a:chOff x="673608" y="3422903"/>
            <a:chExt cx="4953000" cy="734695"/>
          </a:xfrm>
        </p:grpSpPr>
        <p:sp>
          <p:nvSpPr>
            <p:cNvPr id="12" name="object 12"/>
            <p:cNvSpPr/>
            <p:nvPr/>
          </p:nvSpPr>
          <p:spPr>
            <a:xfrm>
              <a:off x="681228" y="3430523"/>
              <a:ext cx="4937760" cy="719455"/>
            </a:xfrm>
            <a:custGeom>
              <a:avLst/>
              <a:gdLst/>
              <a:ahLst/>
              <a:cxnLst/>
              <a:rect l="l" t="t" r="r" b="b"/>
              <a:pathLst>
                <a:path w="4937760" h="719454">
                  <a:moveTo>
                    <a:pt x="4817872" y="0"/>
                  </a:moveTo>
                  <a:lnTo>
                    <a:pt x="119887" y="0"/>
                  </a:lnTo>
                  <a:lnTo>
                    <a:pt x="73225" y="9427"/>
                  </a:lnTo>
                  <a:lnTo>
                    <a:pt x="35117" y="35131"/>
                  </a:lnTo>
                  <a:lnTo>
                    <a:pt x="9422" y="73241"/>
                  </a:lnTo>
                  <a:lnTo>
                    <a:pt x="0" y="119887"/>
                  </a:lnTo>
                  <a:lnTo>
                    <a:pt x="0" y="599439"/>
                  </a:lnTo>
                  <a:lnTo>
                    <a:pt x="9422" y="646086"/>
                  </a:lnTo>
                  <a:lnTo>
                    <a:pt x="35117" y="684196"/>
                  </a:lnTo>
                  <a:lnTo>
                    <a:pt x="73225" y="709900"/>
                  </a:lnTo>
                  <a:lnTo>
                    <a:pt x="119887" y="719327"/>
                  </a:lnTo>
                  <a:lnTo>
                    <a:pt x="4817872" y="719327"/>
                  </a:lnTo>
                  <a:lnTo>
                    <a:pt x="4864518" y="709900"/>
                  </a:lnTo>
                  <a:lnTo>
                    <a:pt x="4902628" y="684196"/>
                  </a:lnTo>
                  <a:lnTo>
                    <a:pt x="4928332" y="646086"/>
                  </a:lnTo>
                  <a:lnTo>
                    <a:pt x="4937760" y="599439"/>
                  </a:lnTo>
                  <a:lnTo>
                    <a:pt x="4937760" y="119887"/>
                  </a:lnTo>
                  <a:lnTo>
                    <a:pt x="4928332" y="73241"/>
                  </a:lnTo>
                  <a:lnTo>
                    <a:pt x="4902628" y="35131"/>
                  </a:lnTo>
                  <a:lnTo>
                    <a:pt x="4864518" y="9427"/>
                  </a:lnTo>
                  <a:lnTo>
                    <a:pt x="4817872" y="0"/>
                  </a:lnTo>
                  <a:close/>
                </a:path>
              </a:pathLst>
            </a:custGeom>
            <a:solidFill>
              <a:srgbClr val="92A1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1228" y="3430523"/>
              <a:ext cx="4937760" cy="719455"/>
            </a:xfrm>
            <a:custGeom>
              <a:avLst/>
              <a:gdLst/>
              <a:ahLst/>
              <a:cxnLst/>
              <a:rect l="l" t="t" r="r" b="b"/>
              <a:pathLst>
                <a:path w="4937760" h="719454">
                  <a:moveTo>
                    <a:pt x="0" y="119887"/>
                  </a:moveTo>
                  <a:lnTo>
                    <a:pt x="9422" y="73241"/>
                  </a:lnTo>
                  <a:lnTo>
                    <a:pt x="35117" y="35131"/>
                  </a:lnTo>
                  <a:lnTo>
                    <a:pt x="73225" y="9427"/>
                  </a:lnTo>
                  <a:lnTo>
                    <a:pt x="119887" y="0"/>
                  </a:lnTo>
                  <a:lnTo>
                    <a:pt x="4817872" y="0"/>
                  </a:lnTo>
                  <a:lnTo>
                    <a:pt x="4864518" y="9427"/>
                  </a:lnTo>
                  <a:lnTo>
                    <a:pt x="4902628" y="35131"/>
                  </a:lnTo>
                  <a:lnTo>
                    <a:pt x="4928332" y="73241"/>
                  </a:lnTo>
                  <a:lnTo>
                    <a:pt x="4937760" y="119887"/>
                  </a:lnTo>
                  <a:lnTo>
                    <a:pt x="4937760" y="599439"/>
                  </a:lnTo>
                  <a:lnTo>
                    <a:pt x="4928332" y="646086"/>
                  </a:lnTo>
                  <a:lnTo>
                    <a:pt x="4902628" y="684196"/>
                  </a:lnTo>
                  <a:lnTo>
                    <a:pt x="4864518" y="709900"/>
                  </a:lnTo>
                  <a:lnTo>
                    <a:pt x="4817872" y="719327"/>
                  </a:lnTo>
                  <a:lnTo>
                    <a:pt x="119887" y="719327"/>
                  </a:lnTo>
                  <a:lnTo>
                    <a:pt x="73225" y="709900"/>
                  </a:lnTo>
                  <a:lnTo>
                    <a:pt x="35117" y="684196"/>
                  </a:lnTo>
                  <a:lnTo>
                    <a:pt x="9422" y="646086"/>
                  </a:lnTo>
                  <a:lnTo>
                    <a:pt x="0" y="599439"/>
                  </a:lnTo>
                  <a:lnTo>
                    <a:pt x="0" y="119887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17270" y="3504692"/>
            <a:ext cx="96329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Salary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73608" y="4224528"/>
            <a:ext cx="4953000" cy="734695"/>
            <a:chOff x="673608" y="4224528"/>
            <a:chExt cx="4953000" cy="734695"/>
          </a:xfrm>
        </p:grpSpPr>
        <p:sp>
          <p:nvSpPr>
            <p:cNvPr id="16" name="object 16"/>
            <p:cNvSpPr/>
            <p:nvPr/>
          </p:nvSpPr>
          <p:spPr>
            <a:xfrm>
              <a:off x="681228" y="4232148"/>
              <a:ext cx="4937760" cy="719455"/>
            </a:xfrm>
            <a:custGeom>
              <a:avLst/>
              <a:gdLst/>
              <a:ahLst/>
              <a:cxnLst/>
              <a:rect l="l" t="t" r="r" b="b"/>
              <a:pathLst>
                <a:path w="4937760" h="719454">
                  <a:moveTo>
                    <a:pt x="4817872" y="0"/>
                  </a:moveTo>
                  <a:lnTo>
                    <a:pt x="119887" y="0"/>
                  </a:lnTo>
                  <a:lnTo>
                    <a:pt x="73225" y="9427"/>
                  </a:lnTo>
                  <a:lnTo>
                    <a:pt x="35117" y="35131"/>
                  </a:lnTo>
                  <a:lnTo>
                    <a:pt x="9422" y="73241"/>
                  </a:lnTo>
                  <a:lnTo>
                    <a:pt x="0" y="119887"/>
                  </a:lnTo>
                  <a:lnTo>
                    <a:pt x="0" y="599439"/>
                  </a:lnTo>
                  <a:lnTo>
                    <a:pt x="9422" y="646086"/>
                  </a:lnTo>
                  <a:lnTo>
                    <a:pt x="35117" y="684196"/>
                  </a:lnTo>
                  <a:lnTo>
                    <a:pt x="73225" y="709900"/>
                  </a:lnTo>
                  <a:lnTo>
                    <a:pt x="119887" y="719327"/>
                  </a:lnTo>
                  <a:lnTo>
                    <a:pt x="4817872" y="719327"/>
                  </a:lnTo>
                  <a:lnTo>
                    <a:pt x="4864518" y="709900"/>
                  </a:lnTo>
                  <a:lnTo>
                    <a:pt x="4902628" y="684196"/>
                  </a:lnTo>
                  <a:lnTo>
                    <a:pt x="4928332" y="646086"/>
                  </a:lnTo>
                  <a:lnTo>
                    <a:pt x="4937760" y="599439"/>
                  </a:lnTo>
                  <a:lnTo>
                    <a:pt x="4937760" y="119887"/>
                  </a:lnTo>
                  <a:lnTo>
                    <a:pt x="4928332" y="73241"/>
                  </a:lnTo>
                  <a:lnTo>
                    <a:pt x="4902628" y="35131"/>
                  </a:lnTo>
                  <a:lnTo>
                    <a:pt x="4864518" y="9427"/>
                  </a:lnTo>
                  <a:lnTo>
                    <a:pt x="4817872" y="0"/>
                  </a:lnTo>
                  <a:close/>
                </a:path>
              </a:pathLst>
            </a:custGeom>
            <a:solidFill>
              <a:srgbClr val="92A1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81228" y="4232148"/>
              <a:ext cx="4937760" cy="719455"/>
            </a:xfrm>
            <a:custGeom>
              <a:avLst/>
              <a:gdLst/>
              <a:ahLst/>
              <a:cxnLst/>
              <a:rect l="l" t="t" r="r" b="b"/>
              <a:pathLst>
                <a:path w="4937760" h="719454">
                  <a:moveTo>
                    <a:pt x="0" y="119887"/>
                  </a:moveTo>
                  <a:lnTo>
                    <a:pt x="9422" y="73241"/>
                  </a:lnTo>
                  <a:lnTo>
                    <a:pt x="35117" y="35131"/>
                  </a:lnTo>
                  <a:lnTo>
                    <a:pt x="73225" y="9427"/>
                  </a:lnTo>
                  <a:lnTo>
                    <a:pt x="119887" y="0"/>
                  </a:lnTo>
                  <a:lnTo>
                    <a:pt x="4817872" y="0"/>
                  </a:lnTo>
                  <a:lnTo>
                    <a:pt x="4864518" y="9427"/>
                  </a:lnTo>
                  <a:lnTo>
                    <a:pt x="4902628" y="35131"/>
                  </a:lnTo>
                  <a:lnTo>
                    <a:pt x="4928332" y="73241"/>
                  </a:lnTo>
                  <a:lnTo>
                    <a:pt x="4937760" y="119887"/>
                  </a:lnTo>
                  <a:lnTo>
                    <a:pt x="4937760" y="599439"/>
                  </a:lnTo>
                  <a:lnTo>
                    <a:pt x="4928332" y="646086"/>
                  </a:lnTo>
                  <a:lnTo>
                    <a:pt x="4902628" y="684196"/>
                  </a:lnTo>
                  <a:lnTo>
                    <a:pt x="4864518" y="709900"/>
                  </a:lnTo>
                  <a:lnTo>
                    <a:pt x="4817872" y="719327"/>
                  </a:lnTo>
                  <a:lnTo>
                    <a:pt x="119887" y="719327"/>
                  </a:lnTo>
                  <a:lnTo>
                    <a:pt x="73225" y="709900"/>
                  </a:lnTo>
                  <a:lnTo>
                    <a:pt x="35117" y="684196"/>
                  </a:lnTo>
                  <a:lnTo>
                    <a:pt x="9422" y="646086"/>
                  </a:lnTo>
                  <a:lnTo>
                    <a:pt x="0" y="599439"/>
                  </a:lnTo>
                  <a:lnTo>
                    <a:pt x="0" y="119887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17270" y="4305680"/>
            <a:ext cx="206311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Geographical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73608" y="5029200"/>
            <a:ext cx="4953000" cy="734695"/>
            <a:chOff x="673608" y="5029200"/>
            <a:chExt cx="4953000" cy="734695"/>
          </a:xfrm>
        </p:grpSpPr>
        <p:sp>
          <p:nvSpPr>
            <p:cNvPr id="20" name="object 20"/>
            <p:cNvSpPr/>
            <p:nvPr/>
          </p:nvSpPr>
          <p:spPr>
            <a:xfrm>
              <a:off x="681228" y="5036820"/>
              <a:ext cx="4937760" cy="719455"/>
            </a:xfrm>
            <a:custGeom>
              <a:avLst/>
              <a:gdLst/>
              <a:ahLst/>
              <a:cxnLst/>
              <a:rect l="l" t="t" r="r" b="b"/>
              <a:pathLst>
                <a:path w="4937760" h="719454">
                  <a:moveTo>
                    <a:pt x="4817872" y="0"/>
                  </a:moveTo>
                  <a:lnTo>
                    <a:pt x="119887" y="0"/>
                  </a:lnTo>
                  <a:lnTo>
                    <a:pt x="73225" y="9427"/>
                  </a:lnTo>
                  <a:lnTo>
                    <a:pt x="35117" y="35131"/>
                  </a:lnTo>
                  <a:lnTo>
                    <a:pt x="9422" y="73241"/>
                  </a:lnTo>
                  <a:lnTo>
                    <a:pt x="0" y="119887"/>
                  </a:lnTo>
                  <a:lnTo>
                    <a:pt x="0" y="599439"/>
                  </a:lnTo>
                  <a:lnTo>
                    <a:pt x="9422" y="646102"/>
                  </a:lnTo>
                  <a:lnTo>
                    <a:pt x="35117" y="684210"/>
                  </a:lnTo>
                  <a:lnTo>
                    <a:pt x="73225" y="709905"/>
                  </a:lnTo>
                  <a:lnTo>
                    <a:pt x="119887" y="719327"/>
                  </a:lnTo>
                  <a:lnTo>
                    <a:pt x="4817872" y="719327"/>
                  </a:lnTo>
                  <a:lnTo>
                    <a:pt x="4864518" y="709905"/>
                  </a:lnTo>
                  <a:lnTo>
                    <a:pt x="4902628" y="684210"/>
                  </a:lnTo>
                  <a:lnTo>
                    <a:pt x="4928332" y="646102"/>
                  </a:lnTo>
                  <a:lnTo>
                    <a:pt x="4937760" y="599439"/>
                  </a:lnTo>
                  <a:lnTo>
                    <a:pt x="4937760" y="119887"/>
                  </a:lnTo>
                  <a:lnTo>
                    <a:pt x="4928332" y="73241"/>
                  </a:lnTo>
                  <a:lnTo>
                    <a:pt x="4902628" y="35131"/>
                  </a:lnTo>
                  <a:lnTo>
                    <a:pt x="4864518" y="9427"/>
                  </a:lnTo>
                  <a:lnTo>
                    <a:pt x="4817872" y="0"/>
                  </a:lnTo>
                  <a:close/>
                </a:path>
              </a:pathLst>
            </a:custGeom>
            <a:solidFill>
              <a:srgbClr val="92A1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1228" y="5036820"/>
              <a:ext cx="4937760" cy="719455"/>
            </a:xfrm>
            <a:custGeom>
              <a:avLst/>
              <a:gdLst/>
              <a:ahLst/>
              <a:cxnLst/>
              <a:rect l="l" t="t" r="r" b="b"/>
              <a:pathLst>
                <a:path w="4937760" h="719454">
                  <a:moveTo>
                    <a:pt x="0" y="119887"/>
                  </a:moveTo>
                  <a:lnTo>
                    <a:pt x="9422" y="73241"/>
                  </a:lnTo>
                  <a:lnTo>
                    <a:pt x="35117" y="35131"/>
                  </a:lnTo>
                  <a:lnTo>
                    <a:pt x="73225" y="9427"/>
                  </a:lnTo>
                  <a:lnTo>
                    <a:pt x="119887" y="0"/>
                  </a:lnTo>
                  <a:lnTo>
                    <a:pt x="4817872" y="0"/>
                  </a:lnTo>
                  <a:lnTo>
                    <a:pt x="4864518" y="9427"/>
                  </a:lnTo>
                  <a:lnTo>
                    <a:pt x="4902628" y="35131"/>
                  </a:lnTo>
                  <a:lnTo>
                    <a:pt x="4928332" y="73241"/>
                  </a:lnTo>
                  <a:lnTo>
                    <a:pt x="4937760" y="119887"/>
                  </a:lnTo>
                  <a:lnTo>
                    <a:pt x="4937760" y="599439"/>
                  </a:lnTo>
                  <a:lnTo>
                    <a:pt x="4928332" y="646102"/>
                  </a:lnTo>
                  <a:lnTo>
                    <a:pt x="4902628" y="684210"/>
                  </a:lnTo>
                  <a:lnTo>
                    <a:pt x="4864518" y="709905"/>
                  </a:lnTo>
                  <a:lnTo>
                    <a:pt x="4817872" y="719327"/>
                  </a:lnTo>
                  <a:lnTo>
                    <a:pt x="119887" y="719327"/>
                  </a:lnTo>
                  <a:lnTo>
                    <a:pt x="73225" y="709905"/>
                  </a:lnTo>
                  <a:lnTo>
                    <a:pt x="35117" y="684210"/>
                  </a:lnTo>
                  <a:lnTo>
                    <a:pt x="9422" y="646102"/>
                  </a:lnTo>
                  <a:lnTo>
                    <a:pt x="0" y="599439"/>
                  </a:lnTo>
                  <a:lnTo>
                    <a:pt x="0" y="119887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817270" y="5111572"/>
            <a:ext cx="215201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Remote</a:t>
            </a:r>
            <a:r>
              <a:rPr sz="30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Calibri"/>
                <a:cs typeface="Calibri"/>
              </a:rPr>
              <a:t>Work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698742" y="1718894"/>
            <a:ext cx="65278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r>
              <a:rPr sz="12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Field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982080" y="2362276"/>
            <a:ext cx="149796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8430" indent="-125730">
              <a:lnSpc>
                <a:spcPct val="100000"/>
              </a:lnSpc>
              <a:spcBef>
                <a:spcPts val="100"/>
              </a:spcBef>
              <a:buClr>
                <a:srgbClr val="B5AD52"/>
              </a:buClr>
              <a:buFont typeface="Arial MT"/>
              <a:buChar char="•"/>
              <a:tabLst>
                <a:tab pos="138430" algn="l"/>
              </a:tabLst>
            </a:pP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RECORD=</a:t>
            </a:r>
            <a:r>
              <a:rPr sz="1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1000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982080" y="2686050"/>
            <a:ext cx="11353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4780" indent="-132080">
              <a:lnSpc>
                <a:spcPct val="100000"/>
              </a:lnSpc>
              <a:spcBef>
                <a:spcPts val="100"/>
              </a:spcBef>
              <a:buClr>
                <a:srgbClr val="B5AD52"/>
              </a:buClr>
              <a:buFont typeface="Arial MT"/>
              <a:buChar char="•"/>
              <a:tabLst>
                <a:tab pos="144780" algn="l"/>
              </a:tabLst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COLUMNS</a:t>
            </a:r>
            <a:r>
              <a:rPr sz="1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2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Times New Roman"/>
                <a:cs typeface="Times New Roman"/>
              </a:rPr>
              <a:t>8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982080" y="3011881"/>
            <a:ext cx="148844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139" indent="-91440">
              <a:lnSpc>
                <a:spcPct val="100000"/>
              </a:lnSpc>
              <a:spcBef>
                <a:spcPts val="100"/>
              </a:spcBef>
              <a:buClr>
                <a:srgbClr val="B5AD52"/>
              </a:buClr>
              <a:buFont typeface="Arial MT"/>
              <a:buChar char="•"/>
              <a:tabLst>
                <a:tab pos="104139" algn="l"/>
              </a:tabLst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MISSING</a:t>
            </a:r>
            <a:r>
              <a:rPr sz="12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Times New Roman"/>
                <a:cs typeface="Times New Roman"/>
              </a:rPr>
              <a:t>VALUES</a:t>
            </a:r>
            <a:r>
              <a:rPr sz="1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Times New Roman"/>
                <a:cs typeface="Times New Roman"/>
              </a:rPr>
              <a:t>:-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515481" y="3335528"/>
            <a:ext cx="20529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JOB</a:t>
            </a:r>
            <a:r>
              <a:rPr sz="1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TITLE/KEYWORDS</a:t>
            </a:r>
            <a:r>
              <a:rPr sz="12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2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Times New Roman"/>
                <a:cs typeface="Times New Roman"/>
              </a:rPr>
              <a:t>120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555105" y="3694887"/>
            <a:ext cx="107759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FFFFFF"/>
                </a:solidFill>
                <a:latin typeface="Times New Roman"/>
                <a:cs typeface="Times New Roman"/>
              </a:rPr>
              <a:t>COMPANY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200" spc="-25" dirty="0">
                <a:solidFill>
                  <a:srgbClr val="FFFFFF"/>
                </a:solidFill>
                <a:latin typeface="Times New Roman"/>
                <a:cs typeface="Times New Roman"/>
              </a:rPr>
              <a:t> 85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591681" y="4058157"/>
            <a:ext cx="10864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FFFFFF"/>
                </a:solidFill>
                <a:latin typeface="Times New Roman"/>
                <a:cs typeface="Times New Roman"/>
              </a:rPr>
              <a:t>SALARY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Times New Roman"/>
                <a:cs typeface="Times New Roman"/>
              </a:rPr>
              <a:t>2340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591681" y="4418203"/>
            <a:ext cx="1138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FFFFFF"/>
                </a:solidFill>
                <a:latin typeface="Times New Roman"/>
                <a:cs typeface="Times New Roman"/>
              </a:rPr>
              <a:t>LOCATION</a:t>
            </a:r>
            <a:r>
              <a:rPr sz="1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Times New Roman"/>
                <a:cs typeface="Times New Roman"/>
              </a:rPr>
              <a:t>=640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555105" y="4777867"/>
            <a:ext cx="11353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FFFFFF"/>
                </a:solidFill>
                <a:latin typeface="Times New Roman"/>
                <a:cs typeface="Times New Roman"/>
              </a:rPr>
              <a:t>COUNTRY</a:t>
            </a:r>
            <a:r>
              <a:rPr sz="1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sz="1200" spc="-25" dirty="0">
                <a:solidFill>
                  <a:srgbClr val="FFFFFF"/>
                </a:solidFill>
                <a:latin typeface="Times New Roman"/>
                <a:cs typeface="Times New Roman"/>
              </a:rPr>
              <a:t>215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555105" y="5140833"/>
            <a:ext cx="16357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JOB</a:t>
            </a:r>
            <a:r>
              <a:rPr sz="12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DESCRIPTION</a:t>
            </a:r>
            <a:r>
              <a:rPr sz="1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2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Times New Roman"/>
                <a:cs typeface="Times New Roman"/>
              </a:rPr>
              <a:t>95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555105" y="5500522"/>
            <a:ext cx="188531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EMPLOYMENT</a:t>
            </a:r>
            <a:r>
              <a:rPr sz="12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TYPE</a:t>
            </a:r>
            <a:r>
              <a:rPr sz="12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Times New Roman"/>
                <a:cs typeface="Times New Roman"/>
              </a:rPr>
              <a:t>310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657" y="288650"/>
            <a:ext cx="3262783" cy="1356782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 marR="5080">
              <a:lnSpc>
                <a:spcPts val="3260"/>
              </a:lnSpc>
              <a:spcBef>
                <a:spcPts val="680"/>
              </a:spcBef>
            </a:pPr>
            <a:r>
              <a:rPr sz="3200" spc="-155" dirty="0"/>
              <a:t>Top</a:t>
            </a:r>
            <a:r>
              <a:rPr sz="3200" spc="-165" dirty="0"/>
              <a:t> </a:t>
            </a:r>
            <a:r>
              <a:rPr sz="3200" spc="-10" dirty="0"/>
              <a:t>Keywords </a:t>
            </a:r>
            <a:r>
              <a:rPr sz="3200" spc="-85" dirty="0"/>
              <a:t>correlation</a:t>
            </a:r>
            <a:r>
              <a:rPr sz="3200" spc="-145" dirty="0"/>
              <a:t> </a:t>
            </a:r>
            <a:r>
              <a:rPr sz="3200" spc="-25" dirty="0"/>
              <a:t>with </a:t>
            </a:r>
            <a:r>
              <a:rPr sz="3200" spc="-10" dirty="0"/>
              <a:t>Salaries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166217" y="1981199"/>
            <a:ext cx="3262783" cy="4601643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299085" marR="5080" indent="-287020">
              <a:lnSpc>
                <a:spcPct val="90100"/>
              </a:lnSpc>
              <a:spcBef>
                <a:spcPts val="254"/>
              </a:spcBef>
              <a:buClr>
                <a:srgbClr val="B5AD52"/>
              </a:buClr>
              <a:buFont typeface="Wingdings"/>
              <a:buChar char=""/>
              <a:tabLst>
                <a:tab pos="299085" algn="l"/>
              </a:tabLst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keyword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“sales”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strongest positive</a:t>
            </a:r>
            <a:r>
              <a:rPr sz="14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correlation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higher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salaries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, indicating</a:t>
            </a:r>
            <a:r>
              <a:rPr sz="14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sales-related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roles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among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most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lucrative.</a:t>
            </a:r>
            <a:endParaRPr sz="1400" dirty="0">
              <a:latin typeface="Calibri"/>
              <a:cs typeface="Calibri"/>
            </a:endParaRPr>
          </a:p>
          <a:p>
            <a:pPr marL="299085" marR="118110" indent="-287020">
              <a:lnSpc>
                <a:spcPct val="90000"/>
              </a:lnSpc>
              <a:spcBef>
                <a:spcPts val="600"/>
              </a:spcBef>
              <a:buClr>
                <a:srgbClr val="B5AD52"/>
              </a:buClr>
              <a:buFont typeface="Wingdings"/>
              <a:buChar char=""/>
              <a:tabLst>
                <a:tab pos="299085" algn="l"/>
              </a:tabLst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Keywords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like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“development”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,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“manager”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,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“developer”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also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show</a:t>
            </a:r>
            <a:r>
              <a:rPr sz="1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strong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salary associations,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suggesting</a:t>
            </a:r>
            <a:r>
              <a:rPr sz="14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4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technical 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managerial</a:t>
            </a:r>
            <a:r>
              <a:rPr sz="1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roles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high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demand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and well-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compensated.</a:t>
            </a:r>
            <a:endParaRPr sz="1400" dirty="0">
              <a:latin typeface="Calibri"/>
              <a:cs typeface="Calibri"/>
            </a:endParaRPr>
          </a:p>
          <a:p>
            <a:pPr marL="299085" marR="42545" indent="-287020">
              <a:lnSpc>
                <a:spcPts val="1510"/>
              </a:lnSpc>
              <a:spcBef>
                <a:spcPts val="630"/>
              </a:spcBef>
              <a:buClr>
                <a:srgbClr val="B5AD52"/>
              </a:buClr>
              <a:buFont typeface="Wingdings"/>
              <a:buChar char=""/>
              <a:tabLst>
                <a:tab pos="299085" algn="l"/>
              </a:tabLst>
            </a:pP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Terms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such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“specialist”</a:t>
            </a:r>
            <a:r>
              <a:rPr sz="1400" b="1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“page”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fall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mid-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range</a:t>
            </a:r>
            <a:r>
              <a:rPr sz="14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correlation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reflecting moderate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salary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potential.</a:t>
            </a:r>
            <a:endParaRPr sz="1400" dirty="0">
              <a:latin typeface="Calibri"/>
              <a:cs typeface="Calibri"/>
            </a:endParaRPr>
          </a:p>
          <a:p>
            <a:pPr marL="299085" marR="27305" indent="-287020">
              <a:lnSpc>
                <a:spcPct val="90000"/>
              </a:lnSpc>
              <a:spcBef>
                <a:spcPts val="585"/>
              </a:spcBef>
              <a:buClr>
                <a:srgbClr val="B5AD52"/>
              </a:buClr>
              <a:buFont typeface="Wingdings"/>
              <a:buChar char=""/>
              <a:tabLst>
                <a:tab pos="299085" algn="l"/>
              </a:tabLst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Keywords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like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“app”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“graphic”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“logo”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lowest</a:t>
            </a:r>
            <a:r>
              <a:rPr sz="1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correlation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salaries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,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implying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these</a:t>
            </a:r>
            <a:r>
              <a:rPr sz="1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roles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tend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offer</a:t>
            </a:r>
            <a:r>
              <a:rPr sz="1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lower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compensation.</a:t>
            </a:r>
            <a:endParaRPr sz="1400" dirty="0">
              <a:latin typeface="Calibri"/>
              <a:cs typeface="Calibri"/>
            </a:endParaRPr>
          </a:p>
          <a:p>
            <a:pPr marL="297815" marR="50165" indent="-285750" algn="just">
              <a:lnSpc>
                <a:spcPct val="90100"/>
              </a:lnSpc>
              <a:spcBef>
                <a:spcPts val="595"/>
              </a:spcBef>
              <a:buClr>
                <a:srgbClr val="B5AD52"/>
              </a:buClr>
              <a:buFont typeface="Wingdings"/>
              <a:buChar char=""/>
              <a:tabLst>
                <a:tab pos="299085" algn="l"/>
              </a:tabLst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Overall,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graph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highlights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business- 	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driven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(sales/manager)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4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technical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roles 	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(developer/development)</a:t>
            </a:r>
            <a:r>
              <a:rPr sz="1400" b="1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command</a:t>
            </a:r>
            <a:r>
              <a:rPr sz="1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higher 	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salaries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compared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creative/design</a:t>
            </a:r>
            <a:r>
              <a:rPr sz="14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roles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38600" y="0"/>
            <a:ext cx="64135" cy="6858000"/>
          </a:xfrm>
          <a:custGeom>
            <a:avLst/>
            <a:gdLst/>
            <a:ahLst/>
            <a:cxnLst/>
            <a:rect l="l" t="t" r="r" b="b"/>
            <a:pathLst>
              <a:path w="64135" h="6858000">
                <a:moveTo>
                  <a:pt x="64008" y="0"/>
                </a:moveTo>
                <a:lnTo>
                  <a:pt x="0" y="0"/>
                </a:lnTo>
                <a:lnTo>
                  <a:pt x="0" y="6858000"/>
                </a:lnTo>
                <a:lnTo>
                  <a:pt x="64008" y="6858000"/>
                </a:lnTo>
                <a:lnTo>
                  <a:pt x="64008" y="0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5047" y="1143000"/>
            <a:ext cx="7135368" cy="43129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296" y="213740"/>
            <a:ext cx="2857704" cy="5886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220"/>
              </a:lnSpc>
              <a:spcBef>
                <a:spcPts val="90"/>
              </a:spcBef>
            </a:pPr>
            <a:r>
              <a:rPr sz="2000" spc="-70" dirty="0">
                <a:solidFill>
                  <a:srgbClr val="000000"/>
                </a:solidFill>
              </a:rPr>
              <a:t>Growth</a:t>
            </a:r>
            <a:r>
              <a:rPr sz="2000" spc="-135" dirty="0">
                <a:solidFill>
                  <a:srgbClr val="000000"/>
                </a:solidFill>
              </a:rPr>
              <a:t> </a:t>
            </a:r>
            <a:r>
              <a:rPr sz="2000" spc="-30" dirty="0">
                <a:solidFill>
                  <a:srgbClr val="000000"/>
                </a:solidFill>
              </a:rPr>
              <a:t>of</a:t>
            </a:r>
            <a:r>
              <a:rPr sz="2000" spc="-120" dirty="0">
                <a:solidFill>
                  <a:srgbClr val="000000"/>
                </a:solidFill>
              </a:rPr>
              <a:t> </a:t>
            </a:r>
            <a:r>
              <a:rPr sz="2000" spc="-65" dirty="0">
                <a:solidFill>
                  <a:srgbClr val="000000"/>
                </a:solidFill>
              </a:rPr>
              <a:t>Emerging</a:t>
            </a:r>
            <a:r>
              <a:rPr sz="2000" spc="-125" dirty="0">
                <a:solidFill>
                  <a:srgbClr val="000000"/>
                </a:solidFill>
              </a:rPr>
              <a:t> </a:t>
            </a:r>
            <a:r>
              <a:rPr sz="2000" spc="-25" dirty="0">
                <a:solidFill>
                  <a:srgbClr val="000000"/>
                </a:solidFill>
              </a:rPr>
              <a:t>Job</a:t>
            </a:r>
            <a:endParaRPr sz="2000" dirty="0"/>
          </a:p>
          <a:p>
            <a:pPr marL="12700">
              <a:lnSpc>
                <a:spcPts val="2220"/>
              </a:lnSpc>
            </a:pPr>
            <a:r>
              <a:rPr sz="2000" spc="-70" dirty="0">
                <a:solidFill>
                  <a:srgbClr val="000000"/>
                </a:solidFill>
              </a:rPr>
              <a:t>Categories</a:t>
            </a:r>
            <a:r>
              <a:rPr sz="2000" spc="-125" dirty="0">
                <a:solidFill>
                  <a:srgbClr val="000000"/>
                </a:solidFill>
              </a:rPr>
              <a:t> </a:t>
            </a:r>
            <a:r>
              <a:rPr sz="2000" spc="-50" dirty="0">
                <a:solidFill>
                  <a:srgbClr val="000000"/>
                </a:solidFill>
              </a:rPr>
              <a:t>Over</a:t>
            </a:r>
            <a:r>
              <a:rPr sz="2000" spc="-135" dirty="0">
                <a:solidFill>
                  <a:srgbClr val="000000"/>
                </a:solidFill>
              </a:rPr>
              <a:t> </a:t>
            </a:r>
            <a:r>
              <a:rPr sz="2000" spc="-20" dirty="0">
                <a:solidFill>
                  <a:srgbClr val="000000"/>
                </a:solidFill>
              </a:rPr>
              <a:t>Time</a:t>
            </a:r>
            <a:endParaRPr sz="2000" dirty="0"/>
          </a:p>
        </p:txBody>
      </p:sp>
      <p:sp>
        <p:nvSpPr>
          <p:cNvPr id="3" name="object 3"/>
          <p:cNvSpPr txBox="1"/>
          <p:nvPr/>
        </p:nvSpPr>
        <p:spPr>
          <a:xfrm>
            <a:off x="289966" y="1091946"/>
            <a:ext cx="3479165" cy="5240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6731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“aaa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character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creation”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saw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most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pronounced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spike,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starting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zero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early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2024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rising dramatically.</a:t>
            </a:r>
            <a:endParaRPr sz="1800" dirty="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spcBef>
                <a:spcPts val="216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Categories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like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“zwet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rebranding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project,”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“aaa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game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name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logobannersmisc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graphics,”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“aanpassing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van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een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tekening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naar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een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strak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modern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design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wat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een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aluminium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plaat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wordt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geprint”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remained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almost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flat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showed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only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slight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growth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  <a:p>
            <a:pPr marL="299085" marR="398780" indent="-287020">
              <a:lnSpc>
                <a:spcPct val="100000"/>
              </a:lnSpc>
              <a:spcBef>
                <a:spcPts val="217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indicates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significant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demand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trend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specifically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character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creation</a:t>
            </a:r>
            <a:r>
              <a:rPr sz="18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jobs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,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outpacing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other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creative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job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sectors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measured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time.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38600" y="0"/>
            <a:ext cx="64135" cy="6858000"/>
          </a:xfrm>
          <a:custGeom>
            <a:avLst/>
            <a:gdLst/>
            <a:ahLst/>
            <a:cxnLst/>
            <a:rect l="l" t="t" r="r" b="b"/>
            <a:pathLst>
              <a:path w="64135" h="6858000">
                <a:moveTo>
                  <a:pt x="64008" y="0"/>
                </a:moveTo>
                <a:lnTo>
                  <a:pt x="0" y="0"/>
                </a:lnTo>
                <a:lnTo>
                  <a:pt x="0" y="6858000"/>
                </a:lnTo>
                <a:lnTo>
                  <a:pt x="64008" y="6858000"/>
                </a:lnTo>
                <a:lnTo>
                  <a:pt x="64008" y="0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0432" y="1615440"/>
            <a:ext cx="6330696" cy="41635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107" y="481964"/>
            <a:ext cx="2749550" cy="92646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 marR="5080">
              <a:lnSpc>
                <a:spcPts val="3260"/>
              </a:lnSpc>
              <a:spcBef>
                <a:spcPts val="685"/>
              </a:spcBef>
            </a:pPr>
            <a:r>
              <a:rPr sz="3200" u="sng" spc="-80" dirty="0">
                <a:uFill>
                  <a:solidFill>
                    <a:srgbClr val="FFFFFF"/>
                  </a:solidFill>
                </a:uFill>
              </a:rPr>
              <a:t>Demand</a:t>
            </a:r>
            <a:r>
              <a:rPr sz="3200" u="sng" spc="-150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sz="3200" u="sng" spc="-80" dirty="0">
                <a:uFill>
                  <a:solidFill>
                    <a:srgbClr val="FFFFFF"/>
                  </a:solidFill>
                </a:uFill>
              </a:rPr>
              <a:t>Forecast</a:t>
            </a:r>
            <a:r>
              <a:rPr sz="3200" spc="-80" dirty="0"/>
              <a:t> </a:t>
            </a:r>
            <a:r>
              <a:rPr sz="3200" u="sng" spc="-70" dirty="0">
                <a:uFill>
                  <a:solidFill>
                    <a:srgbClr val="FFFFFF"/>
                  </a:solidFill>
                </a:uFill>
              </a:rPr>
              <a:t>For</a:t>
            </a:r>
            <a:r>
              <a:rPr sz="3200" u="sng" spc="-160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sz="3200" u="sng" spc="-10" dirty="0">
                <a:uFill>
                  <a:solidFill>
                    <a:srgbClr val="FFFFFF"/>
                  </a:solidFill>
                </a:uFill>
              </a:rPr>
              <a:t>Developer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4038600" y="0"/>
            <a:ext cx="64135" cy="6858000"/>
          </a:xfrm>
          <a:custGeom>
            <a:avLst/>
            <a:gdLst/>
            <a:ahLst/>
            <a:cxnLst/>
            <a:rect l="l" t="t" r="r" b="b"/>
            <a:pathLst>
              <a:path w="64135" h="6858000">
                <a:moveTo>
                  <a:pt x="64008" y="0"/>
                </a:moveTo>
                <a:lnTo>
                  <a:pt x="0" y="0"/>
                </a:lnTo>
                <a:lnTo>
                  <a:pt x="0" y="6858000"/>
                </a:lnTo>
                <a:lnTo>
                  <a:pt x="64008" y="6858000"/>
                </a:lnTo>
                <a:lnTo>
                  <a:pt x="64008" y="0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61559" y="1463039"/>
            <a:ext cx="6669024" cy="398068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37210" y="1800859"/>
            <a:ext cx="3267075" cy="405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985">
              <a:lnSpc>
                <a:spcPct val="100000"/>
              </a:lnSpc>
              <a:spcBef>
                <a:spcPts val="100"/>
              </a:spcBef>
              <a:buSzPct val="95833"/>
              <a:buChar char="•"/>
              <a:tabLst>
                <a:tab pos="164465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	The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demand</a:t>
            </a:r>
            <a:r>
              <a:rPr sz="2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developers</a:t>
            </a:r>
            <a:r>
              <a:rPr sz="24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4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expected</a:t>
            </a:r>
            <a:r>
              <a:rPr sz="2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remain</a:t>
            </a:r>
            <a:r>
              <a:rPr sz="240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steady</a:t>
            </a:r>
            <a:r>
              <a:rPr sz="24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stable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immediate</a:t>
            </a:r>
            <a:r>
              <a:rPr sz="24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future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,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but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forecast uncertainty</a:t>
            </a:r>
            <a:r>
              <a:rPr sz="2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increases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significantly</a:t>
            </a:r>
            <a:r>
              <a:rPr sz="2400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after</a:t>
            </a:r>
            <a:r>
              <a:rPr sz="24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March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2024,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indicating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less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predictability</a:t>
            </a:r>
            <a:r>
              <a:rPr sz="2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developer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demand</a:t>
            </a:r>
            <a:r>
              <a:rPr sz="24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beyond</a:t>
            </a:r>
            <a:r>
              <a:rPr sz="24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point.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361" y="121107"/>
            <a:ext cx="2170430" cy="9271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5080">
              <a:lnSpc>
                <a:spcPts val="3270"/>
              </a:lnSpc>
              <a:spcBef>
                <a:spcPts val="675"/>
              </a:spcBef>
            </a:pPr>
            <a:r>
              <a:rPr sz="3200" u="sng" spc="-90" dirty="0">
                <a:uFill>
                  <a:solidFill>
                    <a:srgbClr val="FFFFFF"/>
                  </a:solidFill>
                </a:uFill>
              </a:rPr>
              <a:t>Remote</a:t>
            </a:r>
            <a:r>
              <a:rPr sz="3200" u="sng" spc="-160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sz="3200" u="sng" spc="-90" dirty="0">
                <a:uFill>
                  <a:solidFill>
                    <a:srgbClr val="FFFFFF"/>
                  </a:solidFill>
                </a:uFill>
              </a:rPr>
              <a:t>Work</a:t>
            </a:r>
            <a:r>
              <a:rPr sz="3200" spc="-90" dirty="0"/>
              <a:t> </a:t>
            </a:r>
            <a:r>
              <a:rPr sz="3200" u="sng" spc="-70" dirty="0">
                <a:uFill>
                  <a:solidFill>
                    <a:srgbClr val="FFFFFF"/>
                  </a:solidFill>
                </a:uFill>
              </a:rPr>
              <a:t>Over</a:t>
            </a:r>
            <a:r>
              <a:rPr sz="3200" u="sng" spc="-165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sz="3200" u="sng" spc="-20" dirty="0">
                <a:uFill>
                  <a:solidFill>
                    <a:srgbClr val="FFFFFF"/>
                  </a:solidFill>
                </a:uFill>
              </a:rPr>
              <a:t>Time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4038600" y="0"/>
            <a:ext cx="64135" cy="6858000"/>
          </a:xfrm>
          <a:custGeom>
            <a:avLst/>
            <a:gdLst/>
            <a:ahLst/>
            <a:cxnLst/>
            <a:rect l="l" t="t" r="r" b="b"/>
            <a:pathLst>
              <a:path w="64135" h="6858000">
                <a:moveTo>
                  <a:pt x="64008" y="0"/>
                </a:moveTo>
                <a:lnTo>
                  <a:pt x="0" y="0"/>
                </a:lnTo>
                <a:lnTo>
                  <a:pt x="0" y="6858000"/>
                </a:lnTo>
                <a:lnTo>
                  <a:pt x="64008" y="6858000"/>
                </a:lnTo>
                <a:lnTo>
                  <a:pt x="64008" y="0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49367" y="1335024"/>
            <a:ext cx="6589776" cy="416661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07975" y="1394916"/>
            <a:ext cx="3273425" cy="2953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4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percentage</a:t>
            </a:r>
            <a:r>
              <a:rPr sz="24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remote</a:t>
            </a:r>
            <a:r>
              <a:rPr sz="24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work</a:t>
            </a: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sharply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increased</a:t>
            </a:r>
            <a:r>
              <a:rPr sz="24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around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January</a:t>
            </a:r>
            <a:r>
              <a:rPr sz="24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2024,</a:t>
            </a:r>
            <a:r>
              <a:rPr sz="24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peaked,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4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then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quickly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declined</a:t>
            </a:r>
            <a:r>
              <a:rPr sz="24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stabilize</a:t>
            </a:r>
            <a:r>
              <a:rPr sz="2400" b="1" spc="-35" dirty="0">
                <a:solidFill>
                  <a:srgbClr val="FFFFFF"/>
                </a:solidFill>
                <a:latin typeface="Arial"/>
                <a:cs typeface="Arial"/>
              </a:rPr>
              <a:t> at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lower</a:t>
            </a:r>
            <a:r>
              <a:rPr sz="24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level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February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2024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725" y="139445"/>
            <a:ext cx="2167890" cy="9766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3510"/>
              </a:lnSpc>
              <a:spcBef>
                <a:spcPts val="90"/>
              </a:spcBef>
            </a:pPr>
            <a:r>
              <a:rPr sz="3200" u="sng" spc="-95" dirty="0">
                <a:uFill>
                  <a:solidFill>
                    <a:srgbClr val="FFFFFF"/>
                  </a:solidFill>
                </a:uFill>
              </a:rPr>
              <a:t>Remote</a:t>
            </a:r>
            <a:r>
              <a:rPr sz="3200" u="sng" spc="-165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sz="3200" u="sng" spc="-65" dirty="0">
                <a:uFill>
                  <a:solidFill>
                    <a:srgbClr val="FFFFFF"/>
                  </a:solidFill>
                </a:uFill>
              </a:rPr>
              <a:t>Work</a:t>
            </a:r>
            <a:endParaRPr sz="3200"/>
          </a:p>
          <a:p>
            <a:pPr marL="12700">
              <a:lnSpc>
                <a:spcPts val="3990"/>
              </a:lnSpc>
            </a:pPr>
            <a:r>
              <a:rPr sz="3600" u="sng" spc="-10" dirty="0">
                <a:uFill>
                  <a:solidFill>
                    <a:srgbClr val="FFFFFF"/>
                  </a:solidFill>
                </a:uFill>
              </a:rPr>
              <a:t>Forecast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4038600" y="0"/>
            <a:ext cx="64135" cy="6858000"/>
          </a:xfrm>
          <a:custGeom>
            <a:avLst/>
            <a:gdLst/>
            <a:ahLst/>
            <a:cxnLst/>
            <a:rect l="l" t="t" r="r" b="b"/>
            <a:pathLst>
              <a:path w="64135" h="6858000">
                <a:moveTo>
                  <a:pt x="64008" y="0"/>
                </a:moveTo>
                <a:lnTo>
                  <a:pt x="0" y="0"/>
                </a:lnTo>
                <a:lnTo>
                  <a:pt x="0" y="6858000"/>
                </a:lnTo>
                <a:lnTo>
                  <a:pt x="64008" y="6858000"/>
                </a:lnTo>
                <a:lnTo>
                  <a:pt x="64008" y="0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6944" y="1664207"/>
            <a:ext cx="5775959" cy="355701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23520" y="2335529"/>
            <a:ext cx="3548379" cy="295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6870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forecast</a:t>
            </a:r>
            <a:r>
              <a:rPr sz="24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400" b="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remote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work</a:t>
            </a:r>
            <a:r>
              <a:rPr sz="2400" b="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remains</a:t>
            </a:r>
            <a:r>
              <a:rPr sz="24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flat</a:t>
            </a:r>
            <a:r>
              <a:rPr sz="24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short</a:t>
            </a:r>
            <a:r>
              <a:rPr sz="24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term</a:t>
            </a:r>
            <a:r>
              <a:rPr sz="24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but</a:t>
            </a:r>
            <a:r>
              <a:rPr sz="2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shows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increasing</a:t>
            </a:r>
            <a:r>
              <a:rPr sz="24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uncertainty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about</a:t>
            </a:r>
            <a:r>
              <a:rPr sz="24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future</a:t>
            </a:r>
            <a:r>
              <a:rPr sz="2400" b="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trends</a:t>
            </a:r>
            <a:r>
              <a:rPr sz="24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after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April</a:t>
            </a:r>
            <a:r>
              <a:rPr sz="24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2024,</a:t>
            </a:r>
            <a:r>
              <a:rPr sz="24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possible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variation</a:t>
            </a:r>
            <a:r>
              <a:rPr sz="24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both</a:t>
            </a:r>
            <a:r>
              <a:rPr sz="24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above</a:t>
            </a:r>
            <a:r>
              <a:rPr sz="24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below</a:t>
            </a:r>
            <a:r>
              <a:rPr sz="24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current</a:t>
            </a:r>
            <a:r>
              <a:rPr sz="24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level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20</TotalTime>
  <Words>584</Words>
  <Application>Microsoft Office PowerPoint</Application>
  <PresentationFormat>Widescreen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Arial MT</vt:lpstr>
      <vt:lpstr>Calibri</vt:lpstr>
      <vt:lpstr>Calibri Light</vt:lpstr>
      <vt:lpstr>Century Gothic</vt:lpstr>
      <vt:lpstr>Times New Roman</vt:lpstr>
      <vt:lpstr>Wingdings</vt:lpstr>
      <vt:lpstr>Wingdings 3</vt:lpstr>
      <vt:lpstr>Ion</vt:lpstr>
      <vt:lpstr>Job Market Analysis and Recommendation System</vt:lpstr>
      <vt:lpstr>Agenda</vt:lpstr>
      <vt:lpstr>Project Overview</vt:lpstr>
      <vt:lpstr>Data Analysis</vt:lpstr>
      <vt:lpstr>Top Keywords correlation with Salaries</vt:lpstr>
      <vt:lpstr>Growth of Emerging Job Categories Over Time</vt:lpstr>
      <vt:lpstr>Demand Forecast For Developer</vt:lpstr>
      <vt:lpstr>Remote Work Over Time</vt:lpstr>
      <vt:lpstr>Remote Work Forecast</vt:lpstr>
      <vt:lpstr>Remote Work Forecast - Scenarios</vt:lpstr>
      <vt:lpstr>File Created under Project 8 Folder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Dharmendra Kumar</dc:creator>
  <cp:lastModifiedBy>Dharmendra Kumar</cp:lastModifiedBy>
  <cp:revision>3</cp:revision>
  <dcterms:created xsi:type="dcterms:W3CDTF">2025-08-30T10:03:38Z</dcterms:created>
  <dcterms:modified xsi:type="dcterms:W3CDTF">2025-08-30T10:27:47Z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2025-08-29T00:00:00Z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2025-08-30T00:00:00Z</vt:filetime>
  </property>
  <property fmtid="{D5CDD505-2E9C-101B-9397-08002B2CF9AE}" pid="5" name="Producer">
    <vt:lpwstr>www.ilovepdf.com</vt:lpwstr>
  </property>
</Properties>
</file>