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631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09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140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37519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4145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29551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220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59602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734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7613" y="1584607"/>
            <a:ext cx="5360035" cy="4535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06744" y="1818893"/>
            <a:ext cx="4957445" cy="3906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1" i="0" u="sng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89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425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875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999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61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41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445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32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3689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  <p:sldLayoutId id="2147483718" r:id="rId14"/>
    <p:sldLayoutId id="2147483719" r:id="rId15"/>
    <p:sldLayoutId id="2147483720" r:id="rId16"/>
    <p:sldLayoutId id="2147483721" r:id="rId17"/>
    <p:sldLayoutId id="2147483722" r:id="rId18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397752"/>
            <a:ext cx="12192000" cy="3175"/>
          </a:xfrm>
          <a:custGeom>
            <a:avLst/>
            <a:gdLst/>
            <a:ahLst/>
            <a:cxnLst/>
            <a:rect l="l" t="t" r="r" b="b"/>
            <a:pathLst>
              <a:path w="12192000" h="3175">
                <a:moveTo>
                  <a:pt x="0" y="3047"/>
                </a:moveTo>
                <a:lnTo>
                  <a:pt x="12192000" y="3047"/>
                </a:lnTo>
                <a:lnTo>
                  <a:pt x="12192000" y="0"/>
                </a:lnTo>
                <a:lnTo>
                  <a:pt x="0" y="0"/>
                </a:lnTo>
                <a:lnTo>
                  <a:pt x="0" y="3047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334125"/>
          </a:xfrm>
          <a:custGeom>
            <a:avLst/>
            <a:gdLst/>
            <a:ahLst/>
            <a:cxnLst/>
            <a:rect l="l" t="t" r="r" b="b"/>
            <a:pathLst>
              <a:path w="12192000" h="6334125">
                <a:moveTo>
                  <a:pt x="0" y="6333744"/>
                </a:moveTo>
                <a:lnTo>
                  <a:pt x="12192000" y="6333744"/>
                </a:lnTo>
                <a:lnTo>
                  <a:pt x="12192000" y="0"/>
                </a:lnTo>
                <a:lnTo>
                  <a:pt x="0" y="0"/>
                </a:lnTo>
                <a:lnTo>
                  <a:pt x="0" y="6333744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5" name="object 5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51000" y="74694"/>
            <a:ext cx="9264600" cy="4414927"/>
          </a:xfrm>
          <a:prstGeom prst="rect">
            <a:avLst/>
          </a:prstGeom>
        </p:spPr>
        <p:txBody>
          <a:bodyPr vert="horz" wrap="square" lIns="0" tIns="198755" rIns="0" bIns="0" rtlCol="0">
            <a:spAutoFit/>
          </a:bodyPr>
          <a:lstStyle/>
          <a:p>
            <a:pPr marL="12700" marR="5080" algn="ctr">
              <a:lnSpc>
                <a:spcPts val="8159"/>
              </a:lnSpc>
              <a:spcBef>
                <a:spcPts val="1565"/>
              </a:spcBef>
            </a:pPr>
            <a:r>
              <a:rPr sz="8000" b="0" dirty="0">
                <a:solidFill>
                  <a:srgbClr val="FFFFFF"/>
                </a:solidFill>
                <a:latin typeface="Calibri Light"/>
                <a:cs typeface="Calibri Light"/>
              </a:rPr>
              <a:t>User</a:t>
            </a:r>
            <a:r>
              <a:rPr sz="8000" b="0" spc="-290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30" dirty="0">
                <a:solidFill>
                  <a:srgbClr val="FFFFFF"/>
                </a:solidFill>
                <a:latin typeface="Calibri Light"/>
                <a:cs typeface="Calibri Light"/>
              </a:rPr>
              <a:t>Analytics</a:t>
            </a:r>
            <a:r>
              <a:rPr sz="8000" b="0" spc="-33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lang="en-IN" sz="8000" b="0" dirty="0">
                <a:solidFill>
                  <a:srgbClr val="FFFFFF"/>
                </a:solidFill>
                <a:latin typeface="Calibri Light"/>
                <a:cs typeface="Calibri Light"/>
              </a:rPr>
              <a:t>in</a:t>
            </a:r>
            <a:r>
              <a:rPr lang="en-IN" sz="8000" b="0" spc="-27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25" dirty="0">
                <a:solidFill>
                  <a:srgbClr val="FFFFFF"/>
                </a:solidFill>
                <a:latin typeface="Calibri Light"/>
                <a:cs typeface="Calibri Light"/>
              </a:rPr>
              <a:t>the </a:t>
            </a:r>
            <a:r>
              <a:rPr sz="8000" b="0" spc="-725" dirty="0" err="1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8000" b="0" spc="5" dirty="0" err="1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8000" b="0" spc="10" dirty="0" err="1">
                <a:solidFill>
                  <a:srgbClr val="FFFFFF"/>
                </a:solidFill>
                <a:latin typeface="Calibri Light"/>
                <a:cs typeface="Calibri Light"/>
              </a:rPr>
              <a:t>l</a:t>
            </a:r>
            <a:r>
              <a:rPr sz="8000" b="0" spc="5" dirty="0" err="1">
                <a:solidFill>
                  <a:srgbClr val="FFFFFF"/>
                </a:solidFill>
                <a:latin typeface="Calibri Light"/>
                <a:cs typeface="Calibri Light"/>
              </a:rPr>
              <a:t>e</a:t>
            </a:r>
            <a:r>
              <a:rPr sz="8000" b="0" spc="-65" dirty="0" err="1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8000" b="0" dirty="0" err="1">
                <a:solidFill>
                  <a:srgbClr val="FFFFFF"/>
                </a:solidFill>
                <a:latin typeface="Calibri Light"/>
                <a:cs typeface="Calibri Light"/>
              </a:rPr>
              <a:t>o</a:t>
            </a:r>
            <a:r>
              <a:rPr sz="8000" b="0" spc="-15" dirty="0" err="1">
                <a:solidFill>
                  <a:srgbClr val="FFFFFF"/>
                </a:solidFill>
                <a:latin typeface="Calibri Light"/>
                <a:cs typeface="Calibri Light"/>
              </a:rPr>
              <a:t>mm</a:t>
            </a:r>
            <a:r>
              <a:rPr sz="8000" b="0" spc="-10" dirty="0" err="1">
                <a:solidFill>
                  <a:srgbClr val="FFFFFF"/>
                </a:solidFill>
                <a:latin typeface="Calibri Light"/>
                <a:cs typeface="Calibri Light"/>
              </a:rPr>
              <a:t>un</a:t>
            </a:r>
            <a:r>
              <a:rPr sz="8000" b="0" spc="10" dirty="0" err="1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8000" b="0" spc="-65" dirty="0" err="1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sz="8000" b="0" spc="-70" dirty="0" err="1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r>
              <a:rPr sz="8000" b="0" spc="-15" dirty="0" err="1">
                <a:solidFill>
                  <a:srgbClr val="FFFFFF"/>
                </a:solidFill>
                <a:latin typeface="Calibri Light"/>
                <a:cs typeface="Calibri Light"/>
              </a:rPr>
              <a:t>t</a:t>
            </a:r>
            <a:r>
              <a:rPr sz="8000" b="0" spc="10" dirty="0" err="1">
                <a:solidFill>
                  <a:srgbClr val="FFFFFF"/>
                </a:solidFill>
                <a:latin typeface="Calibri Light"/>
                <a:cs typeface="Calibri Light"/>
              </a:rPr>
              <a:t>i</a:t>
            </a:r>
            <a:r>
              <a:rPr sz="8000" b="0" spc="50" dirty="0" err="1">
                <a:solidFill>
                  <a:srgbClr val="FFFFFF"/>
                </a:solidFill>
                <a:latin typeface="Calibri Light"/>
                <a:cs typeface="Calibri Light"/>
              </a:rPr>
              <a:t>n</a:t>
            </a:r>
            <a:r>
              <a:rPr sz="8000" b="0" spc="-55" dirty="0">
                <a:solidFill>
                  <a:srgbClr val="FFFFFF"/>
                </a:solidFill>
                <a:latin typeface="Calibri Light"/>
                <a:cs typeface="Calibri Light"/>
              </a:rPr>
              <a:t> </a:t>
            </a:r>
            <a:r>
              <a:rPr sz="8000" b="0" spc="-10" dirty="0">
                <a:solidFill>
                  <a:srgbClr val="FFFFFF"/>
                </a:solidFill>
                <a:latin typeface="Calibri Light"/>
                <a:cs typeface="Calibri Light"/>
              </a:rPr>
              <a:t>Industry</a:t>
            </a:r>
            <a:endParaRPr sz="8000" dirty="0">
              <a:latin typeface="Calibri Light"/>
              <a:cs typeface="Calibri Ligh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30351" y="4711760"/>
            <a:ext cx="3099435" cy="880110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spc="100" dirty="0">
                <a:solidFill>
                  <a:srgbClr val="EBECD1"/>
                </a:solidFill>
                <a:latin typeface="Times New Roman"/>
                <a:cs typeface="Times New Roman"/>
              </a:rPr>
              <a:t>BY:-</a:t>
            </a:r>
            <a:r>
              <a:rPr sz="1800" spc="-270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lang="en-IN" spc="145" dirty="0">
                <a:solidFill>
                  <a:srgbClr val="EBECD1"/>
                </a:solidFill>
                <a:latin typeface="Times New Roman"/>
                <a:cs typeface="Times New Roman"/>
              </a:rPr>
              <a:t>Dharmendra</a:t>
            </a:r>
            <a:r>
              <a:rPr sz="1800" spc="47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sz="1800" spc="135" dirty="0">
                <a:solidFill>
                  <a:srgbClr val="EBECD1"/>
                </a:solidFill>
                <a:latin typeface="Times New Roman"/>
                <a:cs typeface="Times New Roman"/>
              </a:rPr>
              <a:t>KUMAR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1800" spc="110" dirty="0">
                <a:solidFill>
                  <a:srgbClr val="EBECD1"/>
                </a:solidFill>
                <a:latin typeface="Times New Roman"/>
                <a:cs typeface="Times New Roman"/>
              </a:rPr>
              <a:t>DATE:-</a:t>
            </a:r>
            <a:r>
              <a:rPr sz="1800" spc="370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sz="1800" spc="145" dirty="0">
                <a:solidFill>
                  <a:srgbClr val="EBECD1"/>
                </a:solidFill>
                <a:latin typeface="Times New Roman"/>
                <a:cs typeface="Times New Roman"/>
              </a:rPr>
              <a:t>APRIL</a:t>
            </a:r>
            <a:r>
              <a:rPr sz="1800" spc="370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sz="1800" spc="130" dirty="0">
                <a:solidFill>
                  <a:srgbClr val="EBECD1"/>
                </a:solidFill>
                <a:latin typeface="Times New Roman"/>
                <a:cs typeface="Times New Roman"/>
              </a:rPr>
              <a:t>2025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100">
              <a:lnSpc>
                <a:spcPct val="100000"/>
              </a:lnSpc>
              <a:spcBef>
                <a:spcPts val="95"/>
              </a:spcBef>
            </a:pPr>
            <a:r>
              <a:rPr sz="4300" b="0" spc="-50" dirty="0">
                <a:latin typeface="Times New Roman"/>
                <a:cs typeface="Times New Roman"/>
              </a:rPr>
              <a:t>Experience</a:t>
            </a:r>
            <a:r>
              <a:rPr sz="4300" b="0" spc="-190" dirty="0">
                <a:latin typeface="Times New Roman"/>
                <a:cs typeface="Times New Roman"/>
              </a:rPr>
              <a:t> </a:t>
            </a:r>
            <a:r>
              <a:rPr sz="4300" b="0" spc="-30" dirty="0">
                <a:latin typeface="Times New Roman"/>
                <a:cs typeface="Times New Roman"/>
              </a:rPr>
              <a:t>Score</a:t>
            </a:r>
            <a:r>
              <a:rPr sz="4300" b="0" spc="-229" dirty="0">
                <a:latin typeface="Times New Roman"/>
                <a:cs typeface="Times New Roman"/>
              </a:rPr>
              <a:t> </a:t>
            </a:r>
            <a:r>
              <a:rPr sz="4300" b="0" spc="-10" dirty="0">
                <a:latin typeface="Times New Roman"/>
                <a:cs typeface="Times New Roman"/>
              </a:rPr>
              <a:t>Summary</a:t>
            </a:r>
            <a:endParaRPr sz="4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681" y="2044445"/>
            <a:ext cx="4449445" cy="3481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Key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insight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65"/>
              </a:spcBef>
            </a:pPr>
            <a:endParaRPr sz="1600">
              <a:latin typeface="Arial MT"/>
              <a:cs typeface="Arial MT"/>
            </a:endParaRPr>
          </a:p>
          <a:p>
            <a:pPr marL="12700" marR="394970" indent="125095">
              <a:lnSpc>
                <a:spcPct val="100000"/>
              </a:lnSpc>
              <a:buChar char="-"/>
              <a:tabLst>
                <a:tab pos="13779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(Red): Exhibits</a:t>
            </a:r>
            <a:r>
              <a:rPr sz="16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throughput,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indicating</a:t>
            </a:r>
            <a:r>
              <a:rPr sz="16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performance.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5"/>
              </a:spcBef>
              <a:buClr>
                <a:srgbClr val="FFFFFF"/>
              </a:buClr>
              <a:buFont typeface="Arial"/>
              <a:buChar char="-"/>
            </a:pPr>
            <a:endParaRPr sz="16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**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(Green):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Displays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moderate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RTT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16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throughput,</a:t>
            </a:r>
            <a:r>
              <a:rPr sz="16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signifying</a:t>
            </a:r>
            <a:r>
              <a:rPr sz="16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better performance.**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600">
              <a:latin typeface="Arial MT"/>
              <a:cs typeface="Arial MT"/>
            </a:endParaRPr>
          </a:p>
          <a:p>
            <a:pPr marL="12700" marR="427355" indent="125095">
              <a:lnSpc>
                <a:spcPct val="100000"/>
              </a:lnSpc>
              <a:spcBef>
                <a:spcPts val="5"/>
              </a:spcBef>
              <a:buChar char="-"/>
              <a:tabLst>
                <a:tab pos="137795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(Blue): Has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lowest</a:t>
            </a:r>
            <a:r>
              <a:rPr sz="16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but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throughput,</a:t>
            </a:r>
            <a:r>
              <a:rPr sz="16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reflecting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average performance.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11BCB0-8B72-4667-C2B5-1EAB7C95C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6400800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3135" y="-63200"/>
            <a:ext cx="433959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latin typeface="Times New Roman"/>
                <a:cs typeface="Times New Roman"/>
              </a:rPr>
              <a:t>Satisfaction</a:t>
            </a:r>
            <a:r>
              <a:rPr sz="4800" b="0" spc="-240" dirty="0">
                <a:latin typeface="Times New Roman"/>
                <a:cs typeface="Times New Roman"/>
              </a:rPr>
              <a:t> </a:t>
            </a:r>
            <a:r>
              <a:rPr sz="4800" b="0" spc="-10" dirty="0">
                <a:latin typeface="Times New Roman"/>
                <a:cs typeface="Times New Roman"/>
              </a:rPr>
              <a:t>Score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5414" y="1748408"/>
            <a:ext cx="5311140" cy="3386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1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Calibri"/>
                <a:cs typeface="Calibri"/>
              </a:rPr>
              <a:t>Insight:-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 Influencer: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TCP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Retransmission</a:t>
            </a:r>
            <a:r>
              <a:rPr sz="1100" b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feature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significant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margin.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suggests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network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stability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(retransmissions</a:t>
            </a:r>
            <a:r>
              <a:rPr sz="1100" b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indicate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poor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quality) play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crucial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satisfaction.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Moderate</a:t>
            </a:r>
            <a:r>
              <a:rPr sz="11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Contributors:</a:t>
            </a:r>
            <a:endParaRPr sz="1100">
              <a:latin typeface="Arial MT"/>
              <a:cs typeface="Arial MT"/>
            </a:endParaRPr>
          </a:p>
          <a:p>
            <a:pPr marL="12700" marR="46355">
              <a:lnSpc>
                <a:spcPct val="100000"/>
              </a:lnSpc>
            </a:pP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total_session_duration</a:t>
            </a:r>
            <a:r>
              <a:rPr sz="1100" b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session_frequency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1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next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features.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implies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long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often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engage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contributes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moderately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satisfaction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sz="11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Importance:</a:t>
            </a:r>
            <a:endParaRPr sz="1100">
              <a:latin typeface="Arial MT"/>
              <a:cs typeface="Arial MT"/>
            </a:endParaRPr>
          </a:p>
          <a:p>
            <a:pPr marL="12700" marR="560705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1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RTT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(ms)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Avg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Throughput</a:t>
            </a:r>
            <a:r>
              <a:rPr sz="11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(kbps)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lesser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influence.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Surprisingly, network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latency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speed,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relevant,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strongest</a:t>
            </a:r>
            <a:r>
              <a:rPr sz="11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predictors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individually.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100" dirty="0">
                <a:solidFill>
                  <a:srgbClr val="FFFFFF"/>
                </a:solidFill>
                <a:latin typeface="Arial MT"/>
                <a:cs typeface="Arial MT"/>
              </a:rPr>
              <a:t>Least</a:t>
            </a:r>
            <a:r>
              <a:rPr sz="11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FFFFFF"/>
                </a:solidFill>
                <a:latin typeface="Arial MT"/>
                <a:cs typeface="Arial MT"/>
              </a:rPr>
              <a:t>Important:</a:t>
            </a:r>
            <a:endParaRPr sz="1100">
              <a:latin typeface="Arial MT"/>
              <a:cs typeface="Arial MT"/>
            </a:endParaRPr>
          </a:p>
          <a:p>
            <a:pPr marL="12700" marR="5715" algn="just">
              <a:lnSpc>
                <a:spcPct val="100000"/>
              </a:lnSpc>
            </a:pP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Total</a:t>
            </a:r>
            <a:r>
              <a:rPr sz="11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(Bytes) is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least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important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feature.</a:t>
            </a:r>
            <a:r>
              <a:rPr sz="11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suggests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1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much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1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consumed</a:t>
            </a:r>
            <a:r>
              <a:rPr sz="11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indicative</a:t>
            </a:r>
            <a:r>
              <a:rPr sz="11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satisfaction</a:t>
            </a:r>
            <a:r>
              <a:rPr sz="11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1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quality</a:t>
            </a:r>
            <a:r>
              <a:rPr sz="11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1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FFFFFF"/>
                </a:solidFill>
                <a:latin typeface="Arial"/>
                <a:cs typeface="Arial"/>
              </a:rPr>
              <a:t>engagement patterns.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EB24C1-9097-2479-9486-9A5BF264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8408"/>
            <a:ext cx="4953000" cy="366179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7000" y="829163"/>
            <a:ext cx="6477000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300" spc="-65" dirty="0"/>
              <a:t>Model</a:t>
            </a:r>
            <a:r>
              <a:rPr sz="4300" spc="-310" dirty="0"/>
              <a:t> </a:t>
            </a:r>
            <a:r>
              <a:rPr sz="4300" spc="-40" dirty="0"/>
              <a:t>Accuracy</a:t>
            </a:r>
            <a:endParaRPr sz="43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03" y="1898904"/>
            <a:ext cx="5209032" cy="38374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01129" y="1724406"/>
            <a:ext cx="4391025" cy="42932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predict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we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trained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Random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Forest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Regressor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following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Duration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Traffic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(Bytes)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Retransmission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RTT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(ms)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(kbps)</a:t>
            </a:r>
            <a:endParaRPr sz="1400">
              <a:latin typeface="Calibri"/>
              <a:cs typeface="Calibri"/>
            </a:endParaRPr>
          </a:p>
          <a:p>
            <a:pPr marL="299085" marR="523875" indent="-28702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splitting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(80/20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train-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test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split),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we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evaluated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using: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MAE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0.0612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R-squared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(R²)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0.9742</a:t>
            </a:r>
            <a:endParaRPr sz="1400">
              <a:latin typeface="Calibri"/>
              <a:cs typeface="Calibri"/>
            </a:endParaRPr>
          </a:p>
          <a:p>
            <a:pPr marL="299085" marR="5080" indent="-287020">
              <a:lnSpc>
                <a:spcPct val="100000"/>
              </a:lnSpc>
              <a:spcBef>
                <a:spcPts val="1680"/>
              </a:spcBef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MAE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model's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predictions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very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close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actual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 scores.</a:t>
            </a:r>
            <a:endParaRPr sz="1400">
              <a:latin typeface="Calibri"/>
              <a:cs typeface="Calibri"/>
            </a:endParaRPr>
          </a:p>
          <a:p>
            <a:pPr marL="299085" marR="13970" indent="-28702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R²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97.42%</a:t>
            </a:r>
            <a:r>
              <a:rPr sz="1400" b="1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explains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high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proportion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variance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in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indicating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excellent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95"/>
              </a:spcBef>
            </a:pPr>
            <a:r>
              <a:rPr sz="4300" spc="-50" dirty="0"/>
              <a:t>Satisfaction</a:t>
            </a:r>
            <a:r>
              <a:rPr sz="4300" spc="-195" dirty="0"/>
              <a:t> </a:t>
            </a:r>
            <a:r>
              <a:rPr sz="4300" spc="-30" dirty="0"/>
              <a:t>Clustering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5874765" y="1858517"/>
            <a:ext cx="5171440" cy="3873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2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12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Cluster</a:t>
            </a:r>
            <a:r>
              <a:rPr sz="12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0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(Red</a:t>
            </a:r>
            <a:r>
              <a:rPr sz="12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Points)</a:t>
            </a:r>
            <a:r>
              <a:rPr sz="1200" u="sng" spc="-1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-</a:t>
            </a:r>
            <a:r>
              <a:rPr sz="12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Majority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of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Users:</a:t>
            </a:r>
            <a:endParaRPr sz="12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(almost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at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0).</a:t>
            </a:r>
            <a:endParaRPr sz="1200">
              <a:latin typeface="Arial"/>
              <a:cs typeface="Arial"/>
            </a:endParaRPr>
          </a:p>
          <a:p>
            <a:pPr marL="182880" marR="474980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vary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high, but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still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enough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move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unsatisfied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low-activity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Clr>
                <a:srgbClr val="FFFFFF"/>
              </a:buClr>
              <a:buFont typeface="Arial MT"/>
              <a:buChar char="•"/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Cluster</a:t>
            </a:r>
            <a:r>
              <a:rPr sz="1200" u="sng" spc="-4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1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(Blue</a:t>
            </a:r>
            <a:r>
              <a:rPr sz="1200" u="sng" spc="-5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Points)</a:t>
            </a:r>
            <a:r>
              <a:rPr sz="1200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-</a:t>
            </a:r>
            <a:r>
              <a:rPr sz="12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Very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Few</a:t>
            </a:r>
            <a:r>
              <a:rPr sz="1200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Users:</a:t>
            </a:r>
            <a:endParaRPr sz="1200">
              <a:latin typeface="Arial MT"/>
              <a:cs typeface="Arial MT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scores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scores.</a:t>
            </a:r>
            <a:endParaRPr sz="1200">
              <a:latin typeface="Arial"/>
              <a:cs typeface="Arial"/>
            </a:endParaRPr>
          </a:p>
          <a:p>
            <a:pPr marL="182880" marR="197485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Despite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being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perfect,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their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pulls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them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into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separate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cluster.</a:t>
            </a:r>
            <a:endParaRPr sz="1200">
              <a:latin typeface="Arial"/>
              <a:cs typeface="Arial"/>
            </a:endParaRPr>
          </a:p>
          <a:p>
            <a:pPr marL="184150" indent="-171450">
              <a:lnSpc>
                <a:spcPct val="100000"/>
              </a:lnSpc>
              <a:buFont typeface="Arial MT"/>
              <a:buChar char="•"/>
              <a:tabLst>
                <a:tab pos="18415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2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highly engaged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premium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whose</a:t>
            </a:r>
            <a:endParaRPr sz="12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experience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improved.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Severe</a:t>
            </a:r>
            <a:r>
              <a:rPr sz="12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Imbalance</a:t>
            </a:r>
            <a:r>
              <a:rPr sz="1200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in</a:t>
            </a:r>
            <a:r>
              <a:rPr sz="12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 </a:t>
            </a:r>
            <a:r>
              <a:rPr sz="12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 MT"/>
                <a:cs typeface="Arial MT"/>
              </a:rPr>
              <a:t>Clusters:</a:t>
            </a:r>
            <a:endParaRPr sz="1200">
              <a:latin typeface="Arial MT"/>
              <a:cs typeface="Arial MT"/>
            </a:endParaRPr>
          </a:p>
          <a:p>
            <a:pPr marL="182880" marR="291465" indent="-170815">
              <a:lnSpc>
                <a:spcPct val="100000"/>
              </a:lnSpc>
              <a:buFont typeface="Arial MT"/>
              <a:buChar char="•"/>
              <a:tabLst>
                <a:tab pos="18288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Almost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all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belong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suggesting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customer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actively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engaging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service.</a:t>
            </a:r>
            <a:endParaRPr sz="1200">
              <a:latin typeface="Arial"/>
              <a:cs typeface="Arial"/>
            </a:endParaRPr>
          </a:p>
          <a:p>
            <a:pPr marL="182880" marR="464184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2880" algn="l"/>
              </a:tabLst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few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1,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indicating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potential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issue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user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across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board.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4C5DF-E4A4-971B-F86C-206743F6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488137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458885"/>
            <a:ext cx="675195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z="4800" spc="-195" dirty="0"/>
              <a:t>Top</a:t>
            </a:r>
            <a:r>
              <a:rPr sz="4800" spc="-105" dirty="0"/>
              <a:t> </a:t>
            </a:r>
            <a:r>
              <a:rPr sz="4800" dirty="0"/>
              <a:t>10</a:t>
            </a:r>
            <a:r>
              <a:rPr sz="4800" spc="-165" dirty="0"/>
              <a:t> </a:t>
            </a:r>
            <a:r>
              <a:rPr sz="4800" spc="-45" dirty="0"/>
              <a:t>Satisfied</a:t>
            </a:r>
            <a:r>
              <a:rPr sz="4800" spc="-180" dirty="0"/>
              <a:t> </a:t>
            </a:r>
            <a:r>
              <a:rPr sz="4800" spc="-20" dirty="0"/>
              <a:t>Customer</a:t>
            </a:r>
            <a:endParaRPr sz="4800" dirty="0"/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356870" algn="l"/>
              </a:tabLst>
            </a:pPr>
            <a:r>
              <a:rPr spc="-10" dirty="0"/>
              <a:t>Satisfaction </a:t>
            </a:r>
            <a:r>
              <a:rPr dirty="0"/>
              <a:t>Score</a:t>
            </a:r>
            <a:r>
              <a:rPr spc="-30" dirty="0"/>
              <a:t> </a:t>
            </a:r>
            <a:r>
              <a:rPr spc="-10" dirty="0"/>
              <a:t>Interpretation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calculated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average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u="none" spc="-10" dirty="0"/>
              <a:t>Engagement</a:t>
            </a:r>
            <a:r>
              <a:rPr u="none" spc="-35" dirty="0"/>
              <a:t> </a:t>
            </a:r>
            <a:r>
              <a:rPr u="none" dirty="0"/>
              <a:t>Score</a:t>
            </a:r>
            <a:r>
              <a:rPr u="none" spc="-50" dirty="0"/>
              <a:t> </a:t>
            </a:r>
            <a:r>
              <a:rPr b="0" u="none" dirty="0">
                <a:latin typeface="Calibri"/>
                <a:cs typeface="Calibri"/>
              </a:rPr>
              <a:t>and</a:t>
            </a:r>
            <a:r>
              <a:rPr b="0" u="none" spc="-40" dirty="0">
                <a:latin typeface="Calibri"/>
                <a:cs typeface="Calibri"/>
              </a:rPr>
              <a:t> </a:t>
            </a:r>
            <a:r>
              <a:rPr u="none" dirty="0"/>
              <a:t>Experience</a:t>
            </a:r>
            <a:r>
              <a:rPr u="none" spc="-30" dirty="0"/>
              <a:t> </a:t>
            </a:r>
            <a:r>
              <a:rPr u="none" spc="-10" dirty="0"/>
              <a:t>Score</a:t>
            </a:r>
            <a:r>
              <a:rPr b="0" u="none" spc="-10" dirty="0">
                <a:latin typeface="Calibri"/>
                <a:cs typeface="Calibri"/>
              </a:rPr>
              <a:t>.</a:t>
            </a:r>
          </a:p>
          <a:p>
            <a:pPr marL="299085" marR="125730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context,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higher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is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inverse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scoring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method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(commonly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when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better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e.g.,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complaints,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latency).</a:t>
            </a:r>
            <a:endParaRPr sz="1400" dirty="0">
              <a:latin typeface="Calibri"/>
              <a:cs typeface="Calibri"/>
            </a:endParaRPr>
          </a:p>
          <a:p>
            <a:pPr marL="145415" indent="-142875">
              <a:lnSpc>
                <a:spcPct val="100000"/>
              </a:lnSpc>
              <a:buSzPct val="96428"/>
              <a:buAutoNum type="arabicPeriod" startAt="2"/>
              <a:tabLst>
                <a:tab pos="145415" algn="l"/>
              </a:tabLst>
            </a:pPr>
            <a:r>
              <a:rPr b="0" spc="-10" dirty="0">
                <a:latin typeface="Calibri"/>
                <a:cs typeface="Calibri"/>
              </a:rPr>
              <a:t> </a:t>
            </a:r>
            <a:r>
              <a:rPr spc="-40" dirty="0"/>
              <a:t>Top</a:t>
            </a:r>
            <a:r>
              <a:rPr spc="-15" dirty="0"/>
              <a:t> </a:t>
            </a:r>
            <a:r>
              <a:rPr spc="-10" dirty="0"/>
              <a:t>Performers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listed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ranging</a:t>
            </a:r>
            <a:endParaRPr sz="1400" dirty="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b="0" u="none" dirty="0">
                <a:latin typeface="Calibri"/>
                <a:cs typeface="Calibri"/>
              </a:rPr>
              <a:t>from</a:t>
            </a:r>
            <a:r>
              <a:rPr b="0" u="none" spc="-8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approximately</a:t>
            </a:r>
            <a:r>
              <a:rPr b="0" u="none" spc="5" dirty="0">
                <a:latin typeface="Calibri"/>
                <a:cs typeface="Calibri"/>
              </a:rPr>
              <a:t> </a:t>
            </a:r>
            <a:r>
              <a:rPr u="none" dirty="0"/>
              <a:t>0.000410</a:t>
            </a:r>
            <a:r>
              <a:rPr u="none" spc="5" dirty="0"/>
              <a:t> </a:t>
            </a:r>
            <a:r>
              <a:rPr b="0" u="none" dirty="0">
                <a:latin typeface="Calibri"/>
                <a:cs typeface="Calibri"/>
              </a:rPr>
              <a:t>to</a:t>
            </a:r>
            <a:r>
              <a:rPr b="0" u="none" spc="-55" dirty="0">
                <a:latin typeface="Calibri"/>
                <a:cs typeface="Calibri"/>
              </a:rPr>
              <a:t> </a:t>
            </a:r>
            <a:r>
              <a:rPr u="none" spc="-10" dirty="0"/>
              <a:t>0.015248</a:t>
            </a:r>
            <a:r>
              <a:rPr b="0" u="none" spc="-10" dirty="0">
                <a:latin typeface="Calibri"/>
                <a:cs typeface="Calibri"/>
              </a:rPr>
              <a:t>.</a:t>
            </a:r>
          </a:p>
          <a:p>
            <a:pPr marL="299085" marR="3365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These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likely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smoother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experiences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fewer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issues,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better throughput,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less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spent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trying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engage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network.</a:t>
            </a:r>
            <a:endParaRPr sz="1400" dirty="0">
              <a:latin typeface="Calibri"/>
              <a:cs typeface="Calibri"/>
            </a:endParaRPr>
          </a:p>
          <a:p>
            <a:pPr marL="145415" indent="-142875">
              <a:lnSpc>
                <a:spcPct val="100000"/>
              </a:lnSpc>
              <a:buSzPct val="96428"/>
              <a:buAutoNum type="arabicPeriod" startAt="3"/>
              <a:tabLst>
                <a:tab pos="145415" algn="l"/>
              </a:tabLst>
            </a:pPr>
            <a:r>
              <a:rPr b="0" spc="-30" dirty="0">
                <a:latin typeface="Calibri"/>
                <a:cs typeface="Calibri"/>
              </a:rPr>
              <a:t> </a:t>
            </a:r>
            <a:r>
              <a:rPr dirty="0"/>
              <a:t>Best</a:t>
            </a:r>
            <a:r>
              <a:rPr spc="-10" dirty="0"/>
              <a:t> Performer</a:t>
            </a:r>
            <a:r>
              <a:rPr b="0" spc="-10" dirty="0">
                <a:latin typeface="Calibri"/>
                <a:cs typeface="Calibri"/>
              </a:rPr>
              <a:t>:</a:t>
            </a:r>
          </a:p>
          <a:p>
            <a:pPr marL="250190" marR="626745" lvl="1" indent="-238125">
              <a:lnSpc>
                <a:spcPct val="100000"/>
              </a:lnSpc>
              <a:buChar char="•"/>
              <a:tabLst>
                <a:tab pos="250190" algn="l"/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MSISDN/Number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124538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lowest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score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0.000410.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meaning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they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best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endParaRPr sz="1400" dirty="0">
              <a:latin typeface="Calibri"/>
              <a:cs typeface="Calibri"/>
            </a:endParaRPr>
          </a:p>
          <a:p>
            <a:pPr marL="250190">
              <a:lnSpc>
                <a:spcPct val="100000"/>
              </a:lnSpc>
              <a:spcBef>
                <a:spcPts val="5"/>
              </a:spcBef>
            </a:pPr>
            <a:r>
              <a:rPr b="0" u="none" dirty="0">
                <a:latin typeface="Calibri"/>
                <a:cs typeface="Calibri"/>
              </a:rPr>
              <a:t>in</a:t>
            </a:r>
            <a:r>
              <a:rPr b="0" u="none" spc="-4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terms</a:t>
            </a:r>
            <a:r>
              <a:rPr b="0" u="none" spc="-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of</a:t>
            </a:r>
            <a:r>
              <a:rPr b="0" u="none" spc="-50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both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engagement</a:t>
            </a:r>
            <a:r>
              <a:rPr b="0" u="none" spc="15" dirty="0">
                <a:latin typeface="Calibri"/>
                <a:cs typeface="Calibri"/>
              </a:rPr>
              <a:t> </a:t>
            </a:r>
            <a:r>
              <a:rPr b="0" u="none" dirty="0">
                <a:latin typeface="Calibri"/>
                <a:cs typeface="Calibri"/>
              </a:rPr>
              <a:t>and</a:t>
            </a:r>
            <a:r>
              <a:rPr b="0" u="none" spc="-20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experience</a:t>
            </a:r>
            <a:r>
              <a:rPr b="0" u="none" spc="35" dirty="0">
                <a:latin typeface="Calibri"/>
                <a:cs typeface="Calibri"/>
              </a:rPr>
              <a:t> </a:t>
            </a:r>
            <a:r>
              <a:rPr b="0" u="none" spc="-10" dirty="0">
                <a:latin typeface="Calibri"/>
                <a:cs typeface="Calibri"/>
              </a:rPr>
              <a:t>matrics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A116F9-88D8-F36B-D76D-06F7ABFEE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639315"/>
            <a:ext cx="4876800" cy="25610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91204" y="987989"/>
            <a:ext cx="8181595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Business</a:t>
            </a:r>
            <a:r>
              <a:rPr sz="4300" spc="-229" dirty="0"/>
              <a:t> </a:t>
            </a:r>
            <a:r>
              <a:rPr sz="4300" spc="-45" dirty="0"/>
              <a:t>Recommendation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1311655" y="1806905"/>
            <a:ext cx="9233535" cy="441833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15900" indent="-203200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215900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Enhance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Quality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Boost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endParaRPr sz="16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Observation: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Avg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RTT,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correlated</a:t>
            </a:r>
            <a:r>
              <a:rPr sz="16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Recommendation:</a:t>
            </a:r>
            <a:endParaRPr sz="1600" dirty="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spcBef>
                <a:spcPts val="5"/>
              </a:spcBef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Invest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improving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infrastructure,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latency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packet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loss.</a:t>
            </a:r>
            <a:endParaRPr sz="1600" dirty="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Prioritize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optimization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performance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round-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trip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times.</a:t>
            </a:r>
            <a:endParaRPr sz="1600" dirty="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920"/>
              </a:spcBef>
              <a:buAutoNum type="arabicPeriod" startAt="2"/>
              <a:tabLst>
                <a:tab pos="215900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Personalize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b="1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Observation: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durations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scores.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Recommendation:</a:t>
            </a:r>
            <a:endParaRPr sz="1600" dirty="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Implement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targeted offers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patterns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(e.g.,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top-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bonuses,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packs).</a:t>
            </a:r>
            <a:endParaRPr sz="1600" dirty="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Launch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campaigns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inactive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low-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1600" dirty="0">
              <a:latin typeface="Calibri"/>
              <a:cs typeface="Calibri"/>
            </a:endParaRPr>
          </a:p>
          <a:p>
            <a:pPr marL="215900" indent="-203200">
              <a:lnSpc>
                <a:spcPct val="100000"/>
              </a:lnSpc>
              <a:spcBef>
                <a:spcPts val="1920"/>
              </a:spcBef>
              <a:buAutoNum type="arabicPeriod" startAt="3"/>
              <a:tabLst>
                <a:tab pos="215900" algn="l"/>
              </a:tabLst>
            </a:pP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sz="1600" b="1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Reward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Highly</a:t>
            </a:r>
            <a:r>
              <a:rPr sz="16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Satisfied</a:t>
            </a:r>
            <a:r>
              <a:rPr sz="16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Observation: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top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scores are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satisfied.</a:t>
            </a:r>
            <a:endParaRPr sz="16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Recommendation:</a:t>
            </a:r>
            <a:endParaRPr sz="1600" dirty="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Reward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high-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exclusive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loyalty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perks.</a:t>
            </a:r>
            <a:endParaRPr sz="1600" dirty="0">
              <a:latin typeface="Calibri"/>
              <a:cs typeface="Calibri"/>
            </a:endParaRPr>
          </a:p>
          <a:p>
            <a:pPr marL="81915" lvl="1" indent="-79375">
              <a:lnSpc>
                <a:spcPct val="100000"/>
              </a:lnSpc>
              <a:buSzPct val="93750"/>
              <a:buFont typeface="Arial MT"/>
              <a:buChar char="•"/>
              <a:tabLst>
                <a:tab pos="8191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benchmark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what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services/devices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contribute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035143"/>
            <a:ext cx="8610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8775" algn="ctr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Growth</a:t>
            </a:r>
            <a:r>
              <a:rPr sz="4800" spc="-245" dirty="0"/>
              <a:t> </a:t>
            </a:r>
            <a:r>
              <a:rPr sz="4800" spc="-30" dirty="0"/>
              <a:t>Potential</a:t>
            </a:r>
            <a:endParaRPr sz="4800" dirty="0"/>
          </a:p>
        </p:txBody>
      </p:sp>
      <p:sp>
        <p:nvSpPr>
          <p:cNvPr id="3" name="object 3"/>
          <p:cNvSpPr txBox="1"/>
          <p:nvPr/>
        </p:nvSpPr>
        <p:spPr>
          <a:xfrm>
            <a:off x="1230274" y="1992883"/>
            <a:ext cx="9716135" cy="40798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90"/>
              </a:spcBef>
              <a:buAutoNum type="arabicPeriod"/>
              <a:tabLst>
                <a:tab pos="187960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b="1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Retention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Loyalty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identifying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drivers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engagement,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helps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prioritize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experience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improvements.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Proactive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dissatisfied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4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churn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increase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lifetime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1685"/>
              </a:spcBef>
              <a:buAutoNum type="arabicPeriod" startAt="2"/>
              <a:tabLst>
                <a:tab pos="187960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Offerings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ability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tailored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plans and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services,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enhancing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satisfaction 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creating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upsell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1680"/>
              </a:spcBef>
              <a:buAutoNum type="arabicPeriod" startAt="3"/>
              <a:tabLst>
                <a:tab pos="187960" algn="l"/>
              </a:tabLst>
            </a:pP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Operational</a:t>
            </a:r>
            <a:r>
              <a:rPr sz="1400" b="1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Efficiency</a:t>
            </a:r>
            <a:endParaRPr sz="1400">
              <a:latin typeface="Calibri"/>
              <a:cs typeface="Calibri"/>
            </a:endParaRPr>
          </a:p>
          <a:p>
            <a:pPr marL="12700" marR="547370">
              <a:lnSpc>
                <a:spcPct val="100000"/>
              </a:lnSpc>
              <a:spcBef>
                <a:spcPts val="5"/>
              </a:spcBef>
            </a:pP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Network-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related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(e.g.,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poor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RTT)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help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optimize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reduce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disruptions, resulting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lower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costs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QoS.</a:t>
            </a:r>
            <a:endParaRPr sz="1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1680"/>
              </a:spcBef>
              <a:buAutoNum type="arabicPeriod" startAt="4"/>
              <a:tabLst>
                <a:tab pos="187960" algn="l"/>
              </a:tabLst>
            </a:pP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Data-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Driven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Decision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Making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Establishing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reusable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pipeline,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dashboards,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tracked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enables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culture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continuous improvement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400" spc="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metrics.</a:t>
            </a:r>
            <a:endParaRPr sz="1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1685"/>
              </a:spcBef>
              <a:buAutoNum type="arabicPeriod" startAt="5"/>
              <a:tabLst>
                <a:tab pos="187960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4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Improved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and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directly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increased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usage,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plan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upgrades,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referrals,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driving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organic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growth.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1027449"/>
            <a:ext cx="8610600" cy="766876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555625" algn="ctr">
              <a:lnSpc>
                <a:spcPct val="100000"/>
              </a:lnSpc>
              <a:spcBef>
                <a:spcPts val="95"/>
              </a:spcBef>
            </a:pPr>
            <a:r>
              <a:rPr sz="4300" spc="-50" dirty="0"/>
              <a:t>Acquisition</a:t>
            </a:r>
            <a:r>
              <a:rPr sz="4300" spc="-175" dirty="0"/>
              <a:t> </a:t>
            </a:r>
            <a:r>
              <a:rPr sz="4300" spc="-30" dirty="0"/>
              <a:t>Decision</a:t>
            </a:r>
            <a:endParaRPr sz="43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12192000" y="609600"/>
                </a:lnTo>
                <a:lnTo>
                  <a:pt x="12192000" y="4572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92174" y="1807844"/>
            <a:ext cx="9658350" cy="3686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40665" algn="l"/>
              </a:tabLst>
            </a:pP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High</a:t>
            </a:r>
            <a:r>
              <a:rPr sz="16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</a:t>
            </a:r>
            <a:r>
              <a:rPr sz="16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Engagement</a:t>
            </a:r>
            <a:r>
              <a:rPr sz="1600" b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Satisfaction</a:t>
            </a:r>
            <a:r>
              <a:rPr sz="1600" b="1" u="sng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majority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16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metrics,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loyal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stable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base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adds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long-term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value.</a:t>
            </a:r>
            <a:endParaRPr sz="1600">
              <a:latin typeface="Calibri"/>
              <a:cs typeface="Calibri"/>
            </a:endParaRPr>
          </a:p>
          <a:p>
            <a:pPr marL="216535" indent="-203835">
              <a:lnSpc>
                <a:spcPct val="100000"/>
              </a:lnSpc>
              <a:spcBef>
                <a:spcPts val="1925"/>
              </a:spcBef>
              <a:buAutoNum type="arabicPeriod" startAt="2"/>
              <a:tabLst>
                <a:tab pos="216535" algn="l"/>
              </a:tabLst>
            </a:pPr>
            <a:r>
              <a:rPr sz="16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Data-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Backed</a:t>
            </a:r>
            <a:r>
              <a:rPr sz="16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Performance</a:t>
            </a:r>
            <a:r>
              <a:rPr sz="1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Insights </a:t>
            </a:r>
            <a:r>
              <a:rPr sz="1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analytics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framework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reveals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well-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performing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infrastructure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key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regions,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retransmission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rates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acceptable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RTT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(Round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Trip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Time)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averages, suggesting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efficient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delivery.</a:t>
            </a:r>
            <a:endParaRPr sz="1600">
              <a:latin typeface="Calibri"/>
              <a:cs typeface="Calibri"/>
            </a:endParaRPr>
          </a:p>
          <a:p>
            <a:pPr marL="216535" indent="-203835">
              <a:lnSpc>
                <a:spcPct val="100000"/>
              </a:lnSpc>
              <a:spcBef>
                <a:spcPts val="1925"/>
              </a:spcBef>
              <a:buAutoNum type="arabicPeriod" startAt="3"/>
              <a:tabLst>
                <a:tab pos="216535" algn="l"/>
              </a:tabLst>
            </a:pP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Scalable</a:t>
            </a:r>
            <a:r>
              <a:rPr sz="1600" b="1" u="sng" spc="-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Actionable</a:t>
            </a:r>
            <a:r>
              <a:rPr sz="1600" b="1" u="sng" spc="-3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Intelligence</a:t>
            </a:r>
            <a:r>
              <a:rPr sz="16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delivers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scalable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through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reusable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pipelines,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automated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dashboards,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models,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immediately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integrated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post-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acquisition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operational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excellence.</a:t>
            </a:r>
            <a:endParaRPr sz="1600">
              <a:latin typeface="Calibri"/>
              <a:cs typeface="Calibri"/>
            </a:endParaRPr>
          </a:p>
          <a:p>
            <a:pPr marL="170180" indent="-169545">
              <a:lnSpc>
                <a:spcPct val="100000"/>
              </a:lnSpc>
              <a:spcBef>
                <a:spcPts val="1920"/>
              </a:spcBef>
              <a:buAutoNum type="arabicPeriod" startAt="4"/>
              <a:tabLst>
                <a:tab pos="170180" algn="l"/>
              </a:tabLst>
            </a:pP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Opportunities</a:t>
            </a:r>
            <a:r>
              <a:rPr sz="16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for </a:t>
            </a:r>
            <a:r>
              <a:rPr sz="16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Optimization</a:t>
            </a:r>
            <a:r>
              <a:rPr sz="16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and</a:t>
            </a:r>
            <a:r>
              <a:rPr sz="1600" b="1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6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Growth</a:t>
            </a:r>
            <a:r>
              <a:rPr sz="16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:-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behavior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highlight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areas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optimization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new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revenue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streams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personalized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offerings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targeted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marketing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strategies.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5600" y="963624"/>
            <a:ext cx="8610600" cy="894526"/>
          </a:xfrm>
          <a:prstGeom prst="rect">
            <a:avLst/>
          </a:prstGeom>
        </p:spPr>
        <p:txBody>
          <a:bodyPr vert="horz" wrap="square" lIns="0" tIns="276275" rIns="0" bIns="0" rtlCol="0">
            <a:spAutoFit/>
          </a:bodyPr>
          <a:lstStyle/>
          <a:p>
            <a:pPr marL="1156970" algn="l">
              <a:lnSpc>
                <a:spcPct val="100000"/>
              </a:lnSpc>
              <a:spcBef>
                <a:spcPts val="90"/>
              </a:spcBef>
            </a:pPr>
            <a:r>
              <a:rPr spc="-60" dirty="0"/>
              <a:t>Justification</a:t>
            </a:r>
            <a:r>
              <a:rPr spc="-145" dirty="0"/>
              <a:t> </a:t>
            </a:r>
            <a:r>
              <a:rPr spc="-55" dirty="0"/>
              <a:t>With</a:t>
            </a:r>
            <a:r>
              <a:rPr spc="-6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91589" y="1873072"/>
            <a:ext cx="9649460" cy="41414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7960" indent="-17526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187960" algn="l"/>
              </a:tabLst>
            </a:pP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High</a:t>
            </a:r>
            <a:r>
              <a:rPr sz="14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</a:t>
            </a:r>
            <a:r>
              <a:rPr sz="1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Satisfaction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Over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75%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7.5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above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indicating</a:t>
            </a:r>
            <a:r>
              <a:rPr sz="1400" spc="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positive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perception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quality.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Top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satisfied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customers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exhibit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consistently</a:t>
            </a:r>
            <a:r>
              <a:rPr sz="1400" spc="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throughput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(above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3000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kbps)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4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retransmission</a:t>
            </a:r>
            <a:r>
              <a:rPr sz="14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rates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proving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superior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service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experiences.</a:t>
            </a:r>
            <a:endParaRPr sz="1400">
              <a:latin typeface="Calibri"/>
              <a:cs typeface="Calibri"/>
            </a:endParaRPr>
          </a:p>
          <a:p>
            <a:pPr marL="147955" indent="-146050">
              <a:lnSpc>
                <a:spcPct val="100000"/>
              </a:lnSpc>
              <a:spcBef>
                <a:spcPts val="1685"/>
              </a:spcBef>
              <a:buSzPct val="96428"/>
              <a:buAutoNum type="arabicPeriod" startAt="2"/>
              <a:tabLst>
                <a:tab pos="147955" algn="l"/>
              </a:tabLst>
            </a:pPr>
            <a:r>
              <a:rPr sz="1400" b="1" u="sng" spc="-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Stable and</a:t>
            </a:r>
            <a:r>
              <a:rPr sz="1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Engaged</a:t>
            </a:r>
            <a:r>
              <a:rPr sz="14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User</a:t>
            </a:r>
            <a:r>
              <a:rPr sz="1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Base</a:t>
            </a:r>
            <a:r>
              <a:rPr sz="14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session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duration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per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exceeds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180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seconds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frequency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consistent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segments, showcasing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strong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engagement.</a:t>
            </a:r>
            <a:endParaRPr sz="1400">
              <a:latin typeface="Calibri"/>
              <a:cs typeface="Calibri"/>
            </a:endParaRPr>
          </a:p>
          <a:p>
            <a:pPr marL="299085" marR="28575" lvl="1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4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engagement</a:t>
            </a:r>
            <a:r>
              <a:rPr sz="14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score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graph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highlighted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significant</a:t>
            </a:r>
            <a:r>
              <a:rPr sz="1400" spc="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proportion</a:t>
            </a:r>
            <a:r>
              <a:rPr sz="14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high</a:t>
            </a:r>
            <a:r>
              <a:rPr sz="14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engagement–high</a:t>
            </a:r>
            <a:r>
              <a:rPr sz="1400" b="1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satisfaction quadrant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confirming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stickiness.</a:t>
            </a:r>
            <a:endParaRPr sz="1400">
              <a:latin typeface="Calibri"/>
              <a:cs typeface="Calibri"/>
            </a:endParaRPr>
          </a:p>
          <a:p>
            <a:pPr marL="187960" indent="-175260">
              <a:lnSpc>
                <a:spcPct val="100000"/>
              </a:lnSpc>
              <a:spcBef>
                <a:spcPts val="1685"/>
              </a:spcBef>
              <a:buAutoNum type="arabicPeriod" startAt="3"/>
              <a:tabLst>
                <a:tab pos="187960" algn="l"/>
              </a:tabLst>
            </a:pPr>
            <a:r>
              <a:rPr sz="1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Efficient</a:t>
            </a:r>
            <a:r>
              <a:rPr sz="1400" b="1" u="sng" spc="3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Network</a:t>
            </a:r>
            <a:r>
              <a:rPr sz="1400" b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4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Performance</a:t>
            </a:r>
            <a:r>
              <a:rPr sz="14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:-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Average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RTT</a:t>
            </a: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(Round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20" dirty="0">
                <a:solidFill>
                  <a:srgbClr val="FFFFFF"/>
                </a:solidFill>
                <a:latin typeface="Calibri"/>
                <a:cs typeface="Calibri"/>
              </a:rPr>
              <a:t>Trip</a:t>
            </a:r>
            <a:r>
              <a:rPr sz="14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Time)</a:t>
            </a:r>
            <a:r>
              <a:rPr sz="1400" b="1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remains below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120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ms</a:t>
            </a:r>
            <a:r>
              <a:rPr sz="14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14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suggesting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fast</a:t>
            </a:r>
            <a:r>
              <a:rPr sz="14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reliable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network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 connectivity.</a:t>
            </a:r>
            <a:endParaRPr sz="14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TCP</a:t>
            </a:r>
            <a:r>
              <a:rPr sz="1400" b="1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retransmission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FFFF"/>
                </a:solidFill>
                <a:latin typeface="Calibri"/>
                <a:cs typeface="Calibri"/>
              </a:rPr>
              <a:t>rates</a:t>
            </a:r>
            <a:r>
              <a:rPr sz="14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within</a:t>
            </a:r>
            <a:r>
              <a:rPr sz="1400" spc="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acceptable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industry</a:t>
            </a:r>
            <a:r>
              <a:rPr sz="1400" spc="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benchmarks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more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than</a:t>
            </a:r>
            <a:r>
              <a:rPr sz="14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FFFF"/>
                </a:solidFill>
                <a:latin typeface="Calibri"/>
                <a:cs typeface="Calibri"/>
              </a:rPr>
              <a:t>80%</a:t>
            </a:r>
            <a:r>
              <a:rPr sz="14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users.</a:t>
            </a:r>
            <a:endParaRPr sz="1400">
              <a:latin typeface="Calibri"/>
              <a:cs typeface="Calibri"/>
            </a:endParaRPr>
          </a:p>
          <a:p>
            <a:pPr marL="188595" indent="-188595">
              <a:lnSpc>
                <a:spcPct val="100000"/>
              </a:lnSpc>
              <a:spcBef>
                <a:spcPts val="1639"/>
              </a:spcBef>
              <a:buAutoNum type="arabicPeriod" startAt="4"/>
              <a:tabLst>
                <a:tab pos="188595" algn="l"/>
              </a:tabLst>
            </a:pPr>
            <a:r>
              <a:rPr sz="1800" b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Growth-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Ready</a:t>
            </a:r>
            <a:r>
              <a:rPr sz="1800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Insights</a:t>
            </a:r>
            <a:r>
              <a:rPr sz="18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 </a:t>
            </a:r>
            <a:r>
              <a:rPr sz="1800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:-</a:t>
            </a:r>
            <a:endParaRPr sz="1800">
              <a:latin typeface="Calibri"/>
              <a:cs typeface="Calibri"/>
            </a:endParaRPr>
          </a:p>
          <a:p>
            <a:pPr marL="299085" lvl="1" indent="-286385">
              <a:lnSpc>
                <a:spcPct val="100000"/>
              </a:lnSpc>
              <a:spcBef>
                <a:spcPts val="45"/>
              </a:spcBef>
              <a:buFont typeface="Arial MT"/>
              <a:buChar char="•"/>
              <a:tabLst>
                <a:tab pos="299085" algn="l"/>
              </a:tabLst>
            </a:pP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Analysis uncovered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4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clusters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untapped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cross-sell</a:t>
            </a:r>
            <a:r>
              <a:rPr sz="1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upsell</a:t>
            </a:r>
            <a:r>
              <a:rPr sz="14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strategies</a:t>
            </a:r>
            <a:r>
              <a:rPr sz="1400" spc="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patterns.</a:t>
            </a:r>
            <a:endParaRPr sz="1400">
              <a:latin typeface="Calibri"/>
              <a:cs typeface="Calibri"/>
            </a:endParaRPr>
          </a:p>
          <a:p>
            <a:pPr marL="299085" marR="5080" lvl="1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dashboard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machine</a:t>
            </a:r>
            <a:r>
              <a:rPr sz="14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models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offer</a:t>
            </a:r>
            <a:r>
              <a:rPr sz="14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real-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14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monitoring</a:t>
            </a:r>
            <a:r>
              <a:rPr sz="14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forecasting</a:t>
            </a:r>
            <a:r>
              <a:rPr sz="14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capabilities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 to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support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strategic</a:t>
            </a:r>
            <a:r>
              <a:rPr sz="14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decisions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after</a:t>
            </a:r>
            <a:r>
              <a:rPr sz="14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acquisition.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9622"/>
            <a:ext cx="12192000" cy="6818630"/>
            <a:chOff x="0" y="39622"/>
            <a:chExt cx="12192000" cy="681863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056" y="39622"/>
              <a:ext cx="12057888" cy="677875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2735" cy="6858000"/>
            <a:chOff x="0" y="0"/>
            <a:chExt cx="4102735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38600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6251" y="2637866"/>
            <a:ext cx="1827530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400" b="1" spc="-40" dirty="0">
                <a:latin typeface="Times New Roman"/>
                <a:cs typeface="Times New Roman"/>
              </a:rPr>
              <a:t>Agenda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51096" y="67437"/>
            <a:ext cx="3083560" cy="66287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170">
              <a:lnSpc>
                <a:spcPct val="100000"/>
              </a:lnSpc>
              <a:spcBef>
                <a:spcPts val="1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b="1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r>
              <a:rPr sz="16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6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Behaviour</a:t>
            </a:r>
            <a:r>
              <a:rPr sz="1600" b="1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Insight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Engagement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Engagement</a:t>
            </a:r>
            <a:r>
              <a:rPr sz="16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Clustering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Insight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User</a:t>
            </a: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Experience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r>
              <a:rPr sz="16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Summary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r>
              <a:rPr sz="16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Score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16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Accuracy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Satisfaction</a:t>
            </a:r>
            <a:r>
              <a:rPr sz="1600" b="1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Clustering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16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sz="16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Satisfied</a:t>
            </a:r>
            <a:r>
              <a:rPr sz="16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Customer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25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Business</a:t>
            </a:r>
            <a:r>
              <a:rPr sz="16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Recommendation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Growth</a:t>
            </a:r>
            <a:r>
              <a:rPr sz="16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Potential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Acquisition</a:t>
            </a:r>
            <a:r>
              <a:rPr sz="16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Decision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3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Limitation</a:t>
            </a:r>
            <a:endParaRPr sz="1600">
              <a:latin typeface="Times New Roman"/>
              <a:cs typeface="Times New Roman"/>
            </a:endParaRPr>
          </a:p>
          <a:p>
            <a:pPr marL="356870" indent="-344170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6870" algn="l"/>
              </a:tabLst>
            </a:pPr>
            <a:r>
              <a:rPr sz="1600" b="1" dirty="0">
                <a:solidFill>
                  <a:srgbClr val="FFFFFF"/>
                </a:solidFill>
                <a:latin typeface="Times New Roman"/>
                <a:cs typeface="Times New Roman"/>
              </a:rPr>
              <a:t>Future</a:t>
            </a:r>
            <a:r>
              <a:rPr sz="1600" b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Work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4788" y="712831"/>
            <a:ext cx="9062212" cy="6739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4300" spc="-55" dirty="0"/>
              <a:t>Project</a:t>
            </a:r>
            <a:r>
              <a:rPr sz="4300" spc="-210" dirty="0"/>
              <a:t> </a:t>
            </a:r>
            <a:r>
              <a:rPr sz="4300" spc="-35" dirty="0"/>
              <a:t>Overview</a:t>
            </a:r>
            <a:endParaRPr sz="4300" dirty="0"/>
          </a:p>
        </p:txBody>
      </p:sp>
      <p:sp>
        <p:nvSpPr>
          <p:cNvPr id="3" name="object 3"/>
          <p:cNvSpPr txBox="1"/>
          <p:nvPr/>
        </p:nvSpPr>
        <p:spPr>
          <a:xfrm>
            <a:off x="1224788" y="1529029"/>
            <a:ext cx="9707245" cy="4050665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 marR="5080" indent="45720">
              <a:lnSpc>
                <a:spcPts val="5190"/>
              </a:lnSpc>
              <a:spcBef>
                <a:spcPts val="750"/>
              </a:spcBef>
            </a:pPr>
            <a:r>
              <a:rPr sz="4800" spc="-175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4800" spc="-1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85" dirty="0">
                <a:solidFill>
                  <a:srgbClr val="FFFFFF"/>
                </a:solidFill>
                <a:latin typeface="Calibri"/>
                <a:cs typeface="Calibri"/>
              </a:rPr>
              <a:t>TellCo’s</a:t>
            </a:r>
            <a:r>
              <a:rPr sz="4800" spc="-1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4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4800" spc="-1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uncover</a:t>
            </a:r>
            <a:r>
              <a:rPr sz="48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insights</a:t>
            </a:r>
            <a:r>
              <a:rPr sz="4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48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0" dirty="0">
                <a:solidFill>
                  <a:srgbClr val="FFFFFF"/>
                </a:solidFill>
                <a:latin typeface="Calibri"/>
                <a:cs typeface="Calibri"/>
              </a:rPr>
              <a:t>user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engagement,</a:t>
            </a:r>
            <a:r>
              <a:rPr sz="4800" spc="-1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experience,</a:t>
            </a:r>
            <a:r>
              <a:rPr sz="48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satisfaction,</a:t>
            </a:r>
            <a:r>
              <a:rPr sz="4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48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4800" spc="-1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48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evaluate</a:t>
            </a:r>
            <a:r>
              <a:rPr sz="4800" spc="-1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company's</a:t>
            </a:r>
            <a:r>
              <a:rPr sz="4800" spc="-2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growth</a:t>
            </a:r>
            <a:r>
              <a:rPr sz="4800" spc="-20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sz="48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25" dirty="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sz="4800" dirty="0">
                <a:solidFill>
                  <a:srgbClr val="FFFFFF"/>
                </a:solidFill>
                <a:latin typeface="Calibri"/>
                <a:cs typeface="Calibri"/>
              </a:rPr>
              <a:t>acquisition</a:t>
            </a:r>
            <a:r>
              <a:rPr sz="4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800" spc="-10" dirty="0">
                <a:solidFill>
                  <a:srgbClr val="FFFFFF"/>
                </a:solidFill>
                <a:latin typeface="Calibri"/>
                <a:cs typeface="Calibri"/>
              </a:rPr>
              <a:t>viability.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2034" y="463367"/>
            <a:ext cx="3385566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800" b="0" spc="-45" dirty="0">
                <a:latin typeface="Times New Roman"/>
                <a:cs typeface="Times New Roman"/>
              </a:rPr>
              <a:t>Data</a:t>
            </a:r>
            <a:r>
              <a:rPr sz="4800" b="0" spc="-360" dirty="0">
                <a:latin typeface="Times New Roman"/>
                <a:cs typeface="Times New Roman"/>
              </a:rPr>
              <a:t> </a:t>
            </a:r>
            <a:r>
              <a:rPr sz="4800" b="0" spc="-35" dirty="0">
                <a:latin typeface="Times New Roman"/>
                <a:cs typeface="Times New Roman"/>
              </a:rPr>
              <a:t>Analysis</a:t>
            </a: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7613" y="1584607"/>
            <a:ext cx="5360035" cy="4587153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1308735" indent="0">
              <a:lnSpc>
                <a:spcPct val="100000"/>
              </a:lnSpc>
              <a:spcBef>
                <a:spcPts val="1270"/>
              </a:spcBef>
              <a:buNone/>
            </a:pPr>
            <a:r>
              <a:rPr lang="en-IN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Data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Overview</a:t>
            </a:r>
          </a:p>
          <a:p>
            <a:pPr marL="356870" indent="-344170">
              <a:lnSpc>
                <a:spcPct val="100000"/>
              </a:lnSpc>
              <a:spcBef>
                <a:spcPts val="1180"/>
              </a:spcBef>
              <a:buClr>
                <a:srgbClr val="B5AD52"/>
              </a:buClr>
              <a:buFont typeface="Arial MT"/>
              <a:buChar char="•"/>
              <a:tabLst>
                <a:tab pos="356870" algn="l"/>
              </a:tabLst>
            </a:pPr>
            <a:r>
              <a:rPr spc="-30" dirty="0">
                <a:solidFill>
                  <a:schemeClr val="tx1"/>
                </a:solidFill>
              </a:rPr>
              <a:t>Total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Entries:</a:t>
            </a:r>
            <a:r>
              <a:rPr spc="-30" dirty="0">
                <a:solidFill>
                  <a:schemeClr val="tx1"/>
                </a:solidFill>
              </a:rPr>
              <a:t> </a:t>
            </a:r>
            <a:r>
              <a:rPr b="0" spc="-10" dirty="0">
                <a:solidFill>
                  <a:schemeClr val="tx1"/>
                </a:solidFill>
                <a:latin typeface="Times New Roman"/>
                <a:cs typeface="Times New Roman"/>
              </a:rPr>
              <a:t>150001</a:t>
            </a:r>
          </a:p>
          <a:p>
            <a:pPr marL="299085" indent="-286385">
              <a:lnSpc>
                <a:spcPct val="100000"/>
              </a:lnSpc>
              <a:spcBef>
                <a:spcPts val="1155"/>
              </a:spcBef>
              <a:buClr>
                <a:srgbClr val="B5AD52"/>
              </a:buClr>
              <a:buFont typeface="Arial MT"/>
              <a:buChar char="•"/>
              <a:tabLst>
                <a:tab pos="299085" algn="l"/>
              </a:tabLst>
            </a:pPr>
            <a:r>
              <a:rPr spc="-25" dirty="0">
                <a:solidFill>
                  <a:schemeClr val="tx1"/>
                </a:solidFill>
              </a:rPr>
              <a:t>Total</a:t>
            </a:r>
            <a:r>
              <a:rPr spc="-10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Features: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b="0" spc="-25" dirty="0">
                <a:solidFill>
                  <a:schemeClr val="tx1"/>
                </a:solidFill>
                <a:latin typeface="Times New Roman"/>
                <a:cs typeface="Times New Roman"/>
              </a:rPr>
              <a:t>55</a:t>
            </a: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Clr>
                <a:srgbClr val="B5AD52"/>
              </a:buClr>
              <a:buFont typeface="Arial MT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Data</a:t>
            </a:r>
            <a:r>
              <a:rPr spc="-5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Types:</a:t>
            </a:r>
          </a:p>
          <a:p>
            <a:pPr marL="755015" lvl="1" indent="-181610">
              <a:lnSpc>
                <a:spcPct val="100000"/>
              </a:lnSpc>
              <a:spcBef>
                <a:spcPts val="170"/>
              </a:spcBef>
              <a:buClr>
                <a:srgbClr val="B5AD52"/>
              </a:buClr>
              <a:buFont typeface="Calibri"/>
              <a:buChar char="◦"/>
              <a:tabLst>
                <a:tab pos="755015" algn="l"/>
              </a:tabLst>
            </a:pPr>
            <a:r>
              <a:rPr sz="2000" b="1" dirty="0">
                <a:latin typeface="Times New Roman"/>
                <a:cs typeface="Times New Roman"/>
              </a:rPr>
              <a:t>Numerical</a:t>
            </a:r>
            <a:r>
              <a:rPr sz="2000" b="1" spc="-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Features:</a:t>
            </a:r>
            <a:r>
              <a:rPr sz="2000" b="1" spc="-9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50</a:t>
            </a:r>
            <a:endParaRPr sz="2000" dirty="0">
              <a:latin typeface="Times New Roman"/>
              <a:cs typeface="Times New Roman"/>
            </a:endParaRPr>
          </a:p>
          <a:p>
            <a:pPr marL="755650" lvl="1" indent="-182245">
              <a:lnSpc>
                <a:spcPct val="100000"/>
              </a:lnSpc>
              <a:spcBef>
                <a:spcPts val="360"/>
              </a:spcBef>
              <a:buClr>
                <a:srgbClr val="B5AD52"/>
              </a:buClr>
              <a:buFont typeface="Calibri"/>
              <a:buChar char="◦"/>
              <a:tabLst>
                <a:tab pos="755650" algn="l"/>
              </a:tabLst>
            </a:pPr>
            <a:r>
              <a:rPr sz="2000" b="1" dirty="0">
                <a:latin typeface="Times New Roman"/>
                <a:cs typeface="Times New Roman"/>
              </a:rPr>
              <a:t>Categorical</a:t>
            </a:r>
            <a:r>
              <a:rPr sz="2000" b="1" spc="-1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Features: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370"/>
              </a:spcBef>
              <a:buClr>
                <a:srgbClr val="B5AD52"/>
              </a:buClr>
              <a:buFont typeface="Arial MT"/>
              <a:buChar char="•"/>
              <a:tabLst>
                <a:tab pos="299085" algn="l"/>
              </a:tabLst>
            </a:pPr>
            <a:r>
              <a:rPr spc="-35" dirty="0">
                <a:solidFill>
                  <a:schemeClr val="tx1"/>
                </a:solidFill>
              </a:rPr>
              <a:t>Target</a:t>
            </a:r>
            <a:r>
              <a:rPr spc="-9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Variable:</a:t>
            </a:r>
            <a:r>
              <a:rPr spc="-35" dirty="0">
                <a:solidFill>
                  <a:schemeClr val="tx1"/>
                </a:solidFill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Satisfaction</a:t>
            </a:r>
            <a:r>
              <a:rPr b="0" spc="-4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chemeClr val="tx1"/>
                </a:solidFill>
                <a:latin typeface="Times New Roman"/>
                <a:cs typeface="Times New Roman"/>
              </a:rPr>
              <a:t>Score</a:t>
            </a:r>
          </a:p>
          <a:p>
            <a:pPr marL="299085" marR="5080" indent="-287020">
              <a:lnSpc>
                <a:spcPct val="90000"/>
              </a:lnSpc>
              <a:spcBef>
                <a:spcPts val="1345"/>
              </a:spcBef>
              <a:buClr>
                <a:srgbClr val="B5AD52"/>
              </a:buClr>
              <a:buFont typeface="Arial MT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Key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Objective: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is</a:t>
            </a:r>
            <a:r>
              <a:rPr b="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to</a:t>
            </a:r>
            <a:r>
              <a:rPr b="0" spc="-4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provide</a:t>
            </a:r>
            <a:r>
              <a:rPr b="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chemeClr val="tx1"/>
                </a:solidFill>
                <a:latin typeface="Calibri"/>
                <a:cs typeface="Calibri"/>
              </a:rPr>
              <a:t>data-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driven</a:t>
            </a:r>
            <a:r>
              <a:rPr b="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insights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into</a:t>
            </a:r>
            <a:r>
              <a:rPr b="0" spc="-7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how</a:t>
            </a:r>
            <a:r>
              <a:rPr b="0" spc="-9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customers</a:t>
            </a:r>
            <a:r>
              <a:rPr b="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interact</a:t>
            </a:r>
            <a:r>
              <a:rPr b="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with</a:t>
            </a:r>
            <a:r>
              <a:rPr b="0" spc="-3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35" dirty="0">
                <a:solidFill>
                  <a:schemeClr val="tx1"/>
                </a:solidFill>
                <a:latin typeface="Calibri"/>
                <a:cs typeface="Calibri"/>
              </a:rPr>
              <a:t>TellCo’s</a:t>
            </a:r>
            <a:r>
              <a:rPr b="0" spc="-4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mobile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services,</a:t>
            </a:r>
            <a:r>
              <a:rPr b="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identify</a:t>
            </a:r>
            <a:r>
              <a:rPr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areas</a:t>
            </a:r>
            <a:r>
              <a:rPr b="0" spc="-6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of</a:t>
            </a:r>
            <a:r>
              <a:rPr b="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improvement, </a:t>
            </a:r>
            <a:r>
              <a:rPr b="0" spc="-25" dirty="0">
                <a:solidFill>
                  <a:schemeClr val="tx1"/>
                </a:solidFill>
                <a:latin typeface="Calibri"/>
                <a:cs typeface="Calibri"/>
              </a:rPr>
              <a:t>and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support</a:t>
            </a:r>
            <a:r>
              <a:rPr b="0" spc="-6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20" dirty="0">
                <a:solidFill>
                  <a:schemeClr val="tx1"/>
                </a:solidFill>
                <a:latin typeface="Calibri"/>
                <a:cs typeface="Calibri"/>
              </a:rPr>
              <a:t>decision-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making</a:t>
            </a:r>
            <a:r>
              <a:rPr b="0" spc="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for</a:t>
            </a:r>
            <a:r>
              <a:rPr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better</a:t>
            </a:r>
            <a:r>
              <a:rPr b="0" spc="-3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customer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experience,</a:t>
            </a:r>
            <a:r>
              <a:rPr b="0" spc="-5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engagement,</a:t>
            </a:r>
            <a:r>
              <a:rPr b="0" spc="-20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chemeClr val="tx1"/>
                </a:solidFill>
                <a:latin typeface="Calibri"/>
                <a:cs typeface="Calibri"/>
              </a:rPr>
              <a:t>and</a:t>
            </a:r>
            <a:r>
              <a:rPr b="0" spc="-85" dirty="0">
                <a:solidFill>
                  <a:schemeClr val="tx1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chemeClr val="tx1"/>
                </a:solidFill>
                <a:latin typeface="Calibri"/>
                <a:cs typeface="Calibri"/>
              </a:rPr>
              <a:t>satisfaction.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303788" y="1905000"/>
            <a:ext cx="4213225" cy="367921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44830" algn="ctr">
              <a:lnSpc>
                <a:spcPct val="100000"/>
              </a:lnSpc>
              <a:spcBef>
                <a:spcPts val="90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67005" indent="-154305">
              <a:lnSpc>
                <a:spcPct val="100000"/>
              </a:lnSpc>
              <a:buClr>
                <a:srgbClr val="B5AD52"/>
              </a:buClr>
              <a:buFont typeface="Arial MT"/>
              <a:buChar char="•"/>
              <a:tabLst>
                <a:tab pos="16700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</a:t>
            </a:r>
            <a:r>
              <a:rPr sz="2000" b="1" spc="-1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Value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/NAN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000" dirty="0">
              <a:latin typeface="Times New Roman"/>
              <a:cs typeface="Times New Roman"/>
            </a:endParaRPr>
          </a:p>
          <a:p>
            <a:pPr marL="103505" indent="-101600">
              <a:lnSpc>
                <a:spcPct val="100000"/>
              </a:lnSpc>
              <a:spcBef>
                <a:spcPts val="1155"/>
              </a:spcBef>
              <a:buClr>
                <a:srgbClr val="B5AD52"/>
              </a:buClr>
              <a:buFont typeface="Arial MT"/>
              <a:buChar char="•"/>
              <a:tabLst>
                <a:tab pos="10350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41</a:t>
            </a:r>
            <a:r>
              <a:rPr sz="2000" b="1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missing/nan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B5AD52"/>
              </a:buClr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B5AD52"/>
              </a:buClr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60655" indent="-147955">
              <a:lnSpc>
                <a:spcPts val="2280"/>
              </a:lnSpc>
              <a:spcBef>
                <a:spcPts val="5"/>
              </a:spcBef>
              <a:buClr>
                <a:srgbClr val="B5AD52"/>
              </a:buClr>
              <a:buFont typeface="Arial MT"/>
              <a:buChar char="•"/>
              <a:tabLst>
                <a:tab pos="16065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Fields: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20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Info,</a:t>
            </a:r>
            <a:r>
              <a:rPr sz="2000" spc="-1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Usage,</a:t>
            </a:r>
            <a:r>
              <a:rPr sz="20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RTT,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Retransmissions,</a:t>
            </a:r>
            <a:r>
              <a:rPr sz="2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endParaRPr sz="2000" dirty="0">
              <a:latin typeface="Calibri"/>
              <a:cs typeface="Calibri"/>
            </a:endParaRPr>
          </a:p>
          <a:p>
            <a:pPr marL="103505" indent="-101600">
              <a:lnSpc>
                <a:spcPts val="2280"/>
              </a:lnSpc>
              <a:spcBef>
                <a:spcPts val="1155"/>
              </a:spcBef>
              <a:buClr>
                <a:srgbClr val="B5AD52"/>
              </a:buClr>
              <a:buFont typeface="Arial MT"/>
              <a:buChar char="•"/>
              <a:tabLst>
                <a:tab pos="103505" algn="l"/>
              </a:tabLst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Purpose: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behavioral</a:t>
            </a:r>
            <a:r>
              <a:rPr sz="20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patterns</a:t>
            </a:r>
            <a:r>
              <a:rPr sz="20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endParaRPr sz="2000" dirty="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20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users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45" dirty="0"/>
              <a:t>Customer</a:t>
            </a:r>
            <a:r>
              <a:rPr sz="4800" spc="-254" dirty="0"/>
              <a:t> </a:t>
            </a:r>
            <a:r>
              <a:rPr sz="4800" spc="-25" dirty="0"/>
              <a:t>Overview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6412991" y="2084832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9FD0D8-044D-2BAC-F0AB-217CF5F53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12" y="2176271"/>
            <a:ext cx="5385814" cy="20878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E188AA-0F9F-60DC-85FE-606E7664E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25" y="2176270"/>
            <a:ext cx="5037851" cy="20238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AB45343-F1F2-157C-4CF2-EA7B81F12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12" y="4319012"/>
            <a:ext cx="10458964" cy="246278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29689" y="1081227"/>
            <a:ext cx="502158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45" dirty="0"/>
              <a:t>User</a:t>
            </a:r>
            <a:r>
              <a:rPr sz="4300" spc="-204" dirty="0"/>
              <a:t> </a:t>
            </a:r>
            <a:r>
              <a:rPr sz="4300" spc="-50" dirty="0"/>
              <a:t>Behavior</a:t>
            </a:r>
            <a:r>
              <a:rPr sz="4300" spc="-215" dirty="0"/>
              <a:t> </a:t>
            </a:r>
            <a:r>
              <a:rPr sz="4300" spc="-10" dirty="0"/>
              <a:t>Insight</a:t>
            </a:r>
            <a:endParaRPr sz="4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933" y="2029958"/>
            <a:ext cx="4898136" cy="35234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02807" y="1830400"/>
            <a:ext cx="5128260" cy="368617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97815" marR="5080" indent="-285750">
              <a:lnSpc>
                <a:spcPct val="100000"/>
              </a:lnSpc>
              <a:spcBef>
                <a:spcPts val="110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chart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reveals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Gaming</a:t>
            </a:r>
            <a:r>
              <a:rPr sz="1600" b="1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applications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account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an 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overwhelmingly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large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share</a:t>
            </a:r>
            <a:r>
              <a:rPr sz="1600" b="1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total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b="1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consumption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,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especially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terms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1600" b="1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volume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sz="1600" spc="-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Compared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to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applications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YouTube,</a:t>
            </a:r>
            <a:r>
              <a:rPr sz="16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Netflix,</a:t>
            </a:r>
            <a:r>
              <a:rPr sz="16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Media,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Gaming</a:t>
            </a:r>
            <a:r>
              <a:rPr sz="16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significantly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higher.</a:t>
            </a:r>
            <a:endParaRPr sz="1600">
              <a:latin typeface="Calibri"/>
              <a:cs typeface="Calibri"/>
            </a:endParaRPr>
          </a:p>
          <a:p>
            <a:pPr marL="297815" marR="268605" indent="-285750">
              <a:lnSpc>
                <a:spcPct val="100000"/>
              </a:lnSpc>
              <a:spcBef>
                <a:spcPts val="192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While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YouTube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Netflix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also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show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considerable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download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activity,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upload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minimal.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Social 	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sz="1600" b="1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Email</a:t>
            </a:r>
            <a:r>
              <a:rPr sz="1600" b="1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have</a:t>
            </a:r>
            <a:r>
              <a:rPr sz="16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relatively</a:t>
            </a:r>
            <a:r>
              <a:rPr sz="1600" spc="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low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r>
              <a:rPr sz="1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usage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both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directions,</a:t>
            </a:r>
            <a:r>
              <a:rPr sz="1600" spc="-7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reflecting</a:t>
            </a:r>
            <a:r>
              <a:rPr sz="16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lighter</a:t>
            </a:r>
            <a:r>
              <a:rPr sz="16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traffic.</a:t>
            </a:r>
            <a:endParaRPr sz="1600">
              <a:latin typeface="Calibri"/>
              <a:cs typeface="Calibri"/>
            </a:endParaRPr>
          </a:p>
          <a:p>
            <a:pPr marL="297815" marR="24765" indent="-285750">
              <a:lnSpc>
                <a:spcPct val="100000"/>
              </a:lnSpc>
              <a:spcBef>
                <a:spcPts val="1925"/>
              </a:spcBef>
              <a:buFont typeface="Wingdings"/>
              <a:buChar char=""/>
              <a:tabLst>
                <a:tab pos="299085" algn="l"/>
              </a:tabLst>
            </a:pP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Implication:</a:t>
            </a:r>
            <a:r>
              <a:rPr sz="16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insight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indicates</a:t>
            </a:r>
            <a:r>
              <a:rPr sz="1600" spc="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1600" spc="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Gaming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is the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Calibri"/>
                <a:cs typeface="Calibri"/>
              </a:rPr>
              <a:t>most 	</a:t>
            </a:r>
            <a:r>
              <a:rPr sz="1600" b="1" spc="-10" dirty="0">
                <a:solidFill>
                  <a:srgbClr val="FFFFFF"/>
                </a:solidFill>
                <a:latin typeface="Calibri"/>
                <a:cs typeface="Calibri"/>
              </a:rPr>
              <a:t>data-intensive</a:t>
            </a:r>
            <a:r>
              <a:rPr sz="16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FFFF"/>
                </a:solidFill>
                <a:latin typeface="Calibri"/>
                <a:cs typeface="Calibri"/>
              </a:rPr>
              <a:t>activity</a:t>
            </a:r>
            <a:r>
              <a:rPr sz="16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among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users,</a:t>
            </a:r>
            <a:r>
              <a:rPr sz="16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optimizing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resources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sz="16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offering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gaming-specific</a:t>
            </a:r>
            <a:r>
              <a:rPr sz="1600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plans</a:t>
            </a:r>
            <a:r>
              <a:rPr sz="16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could 	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improve</a:t>
            </a:r>
            <a:r>
              <a:rPr sz="16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user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satisfaction</a:t>
            </a:r>
            <a:r>
              <a:rPr sz="1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6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16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efficiency.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2400" y="488928"/>
            <a:ext cx="339597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55" dirty="0"/>
              <a:t>User</a:t>
            </a:r>
            <a:r>
              <a:rPr sz="3600" spc="-150" dirty="0"/>
              <a:t> </a:t>
            </a:r>
            <a:r>
              <a:rPr sz="3600" spc="-40" dirty="0"/>
              <a:t>Engagement</a:t>
            </a:r>
            <a:endParaRPr sz="360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807464"/>
            <a:ext cx="9954768" cy="2078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65047" y="3914597"/>
            <a:ext cx="3298825" cy="2221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245" marR="5080" indent="-17018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351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active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(e.g., 	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11,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12,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13...)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the 	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sessions.</a:t>
            </a:r>
            <a:endParaRPr sz="1800">
              <a:latin typeface="Arial"/>
              <a:cs typeface="Arial"/>
            </a:endParaRPr>
          </a:p>
          <a:p>
            <a:pPr marL="183515" marR="248285" indent="-1714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351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frequently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initiate</a:t>
            </a:r>
            <a:r>
              <a:rPr sz="18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app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internet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usage,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possibly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indicating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dependency</a:t>
            </a:r>
            <a:r>
              <a:rPr sz="1400" b="1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41290" y="3914597"/>
            <a:ext cx="2901315" cy="1946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880" marR="5080" indent="-170815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1428218...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535152...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spend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most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time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per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session.</a:t>
            </a:r>
            <a:endParaRPr sz="1800">
              <a:latin typeface="Arial"/>
              <a:cs typeface="Arial"/>
            </a:endParaRPr>
          </a:p>
          <a:p>
            <a:pPr marL="182880" marR="57150" indent="-17081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8288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These</a:t>
            </a:r>
            <a:r>
              <a:rPr sz="18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8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may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engaged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long-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form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content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(e.g.,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streaming,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gaming,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video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calls).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66913" y="3944873"/>
            <a:ext cx="2827020" cy="1978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18415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like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6540899...,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6890594...,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7708059...</a:t>
            </a:r>
            <a:endParaRPr sz="1600">
              <a:latin typeface="Arial"/>
              <a:cs typeface="Arial"/>
            </a:endParaRPr>
          </a:p>
          <a:p>
            <a:pPr marL="18288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consume</a:t>
            </a:r>
            <a:r>
              <a:rPr sz="16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6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marL="182880" marR="5080" indent="-170815">
              <a:lnSpc>
                <a:spcPct val="100000"/>
              </a:lnSpc>
              <a:buFont typeface="Arial MT"/>
              <a:buChar char="•"/>
              <a:tabLst>
                <a:tab pos="182880" algn="l"/>
              </a:tabLst>
            </a:pP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High</a:t>
            </a:r>
            <a:r>
              <a:rPr sz="16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total traffic</a:t>
            </a:r>
            <a:r>
              <a:rPr sz="16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be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driven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6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data-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heavy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activities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6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HD 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video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streaming,</a:t>
            </a:r>
            <a:r>
              <a:rPr sz="16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downloads,</a:t>
            </a:r>
            <a:r>
              <a:rPr sz="16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sz="1600" b="1" dirty="0">
                <a:solidFill>
                  <a:srgbClr val="FFFFFF"/>
                </a:solidFill>
                <a:latin typeface="Arial"/>
                <a:cs typeface="Arial"/>
              </a:rPr>
              <a:t>cloud</a:t>
            </a:r>
            <a:r>
              <a:rPr sz="16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b="1" spc="-10" dirty="0">
                <a:solidFill>
                  <a:srgbClr val="FFFFFF"/>
                </a:solidFill>
                <a:latin typeface="Arial"/>
                <a:cs typeface="Arial"/>
              </a:rPr>
              <a:t>syncing.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8191" y="488610"/>
            <a:ext cx="661924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45" dirty="0">
                <a:latin typeface="Arial"/>
                <a:cs typeface="Arial"/>
              </a:rPr>
              <a:t>Engagement</a:t>
            </a:r>
            <a:r>
              <a:rPr sz="3600" spc="-175" dirty="0">
                <a:latin typeface="Arial"/>
                <a:cs typeface="Arial"/>
              </a:rPr>
              <a:t> </a:t>
            </a:r>
            <a:r>
              <a:rPr sz="3600" spc="-45" dirty="0">
                <a:latin typeface="Arial"/>
                <a:cs typeface="Arial"/>
              </a:rPr>
              <a:t>Clustering</a:t>
            </a:r>
            <a:r>
              <a:rPr sz="3600" spc="-190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Insight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8389" y="1991105"/>
            <a:ext cx="5594350" cy="276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Insights:-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Three</a:t>
            </a:r>
            <a:r>
              <a:rPr sz="12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distinct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customer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segments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(Clusters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0,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1,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2)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visible:</a:t>
            </a:r>
            <a:endParaRPr sz="1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2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1 (Orange,</a:t>
            </a:r>
            <a:r>
              <a:rPr sz="12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right):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Highest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longest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duration.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2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highly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power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users—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heavy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streamers,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gamers,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0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(Green,</a:t>
            </a:r>
            <a:r>
              <a:rPr sz="12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bottom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left):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traffic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short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session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duration.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Represents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low-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engagement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users—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likely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casual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infrequent</a:t>
            </a:r>
            <a:r>
              <a:rPr sz="12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users.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Cluster</a:t>
            </a:r>
            <a:r>
              <a:rPr sz="12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2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(Blue,</a:t>
            </a:r>
            <a:r>
              <a:rPr sz="12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middle):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engagement—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than Cluster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0,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 as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Cluster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1.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Could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regular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users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who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moderate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tasks.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C766D0-F757-063F-11D3-12CB6F3DD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991105"/>
            <a:ext cx="4648201" cy="33428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5516" y="987350"/>
            <a:ext cx="7006083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Arial"/>
                <a:cs typeface="Arial"/>
              </a:rPr>
              <a:t>User</a:t>
            </a:r>
            <a:r>
              <a:rPr sz="3600" spc="-225" dirty="0">
                <a:latin typeface="Arial"/>
                <a:cs typeface="Arial"/>
              </a:rPr>
              <a:t> </a:t>
            </a:r>
            <a:r>
              <a:rPr sz="3600" spc="-40" dirty="0">
                <a:latin typeface="Arial"/>
                <a:cs typeface="Arial"/>
              </a:rPr>
              <a:t>Experience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66189" y="4611751"/>
            <a:ext cx="4348480" cy="1091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6545" marR="114935" indent="-28448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Handsets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top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likely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performing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or 	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used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stronger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areas,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resulting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higher 	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throughput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(faster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data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transfer).</a:t>
            </a:r>
            <a:endParaRPr sz="1400" dirty="0">
              <a:latin typeface="Arial MT"/>
              <a:cs typeface="Arial MT"/>
            </a:endParaRPr>
          </a:p>
          <a:p>
            <a:pPr marL="296545" marR="5080" indent="-284480" algn="just">
              <a:lnSpc>
                <a:spcPct val="100000"/>
              </a:lnSpc>
              <a:buChar char="•"/>
              <a:tabLst>
                <a:tab pos="299085" algn="l"/>
              </a:tabLst>
            </a:pP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Low-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throughput</a:t>
            </a:r>
            <a:r>
              <a:rPr sz="14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devices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face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slower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speeds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or 	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issues.</a:t>
            </a:r>
            <a:endParaRPr sz="14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62496" y="4763261"/>
            <a:ext cx="4622165" cy="8782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139065" indent="-287020">
              <a:lnSpc>
                <a:spcPct val="100000"/>
              </a:lnSpc>
              <a:spcBef>
                <a:spcPts val="90"/>
              </a:spcBef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TCP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retransmission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usually</a:t>
            </a:r>
            <a:r>
              <a:rPr sz="14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network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problems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like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signal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loss,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delays,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hardware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issues.</a:t>
            </a:r>
            <a:endParaRPr sz="1400">
              <a:latin typeface="Arial MT"/>
              <a:cs typeface="Arial MT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Handsets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higher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14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face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unstable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4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poor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conditions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4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often.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2995EB-EEEB-DD5D-DD43-39C0AC4DD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017776"/>
            <a:ext cx="5562600" cy="25939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61927A8-58ED-CF17-1A01-A5CD16EEA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496" y="2017776"/>
            <a:ext cx="5091304" cy="25939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372</TotalTime>
  <Words>1843</Words>
  <Application>Microsoft Office PowerPoint</Application>
  <PresentationFormat>Widescreen</PresentationFormat>
  <Paragraphs>202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MT</vt:lpstr>
      <vt:lpstr>Calibri</vt:lpstr>
      <vt:lpstr>Calibri Light</vt:lpstr>
      <vt:lpstr>Century Gothic</vt:lpstr>
      <vt:lpstr>Times New Roman</vt:lpstr>
      <vt:lpstr>Wingdings</vt:lpstr>
      <vt:lpstr>Vapor Trail</vt:lpstr>
      <vt:lpstr>User Analytics in the Telecommunicatin Industry</vt:lpstr>
      <vt:lpstr>PowerPoint Presentation</vt:lpstr>
      <vt:lpstr>Project Overview</vt:lpstr>
      <vt:lpstr>Data Analysis</vt:lpstr>
      <vt:lpstr>Customer Overview</vt:lpstr>
      <vt:lpstr>User Behavior Insight</vt:lpstr>
      <vt:lpstr>User Engagement</vt:lpstr>
      <vt:lpstr>Engagement Clustering Insight</vt:lpstr>
      <vt:lpstr>User Experience</vt:lpstr>
      <vt:lpstr>Experience Score Summary</vt:lpstr>
      <vt:lpstr>Satisfaction Score</vt:lpstr>
      <vt:lpstr>Model Accuracy</vt:lpstr>
      <vt:lpstr>Satisfaction Clustering</vt:lpstr>
      <vt:lpstr>Top 10 Satisfied Customer</vt:lpstr>
      <vt:lpstr>Business Recommendation</vt:lpstr>
      <vt:lpstr>Growth Potential</vt:lpstr>
      <vt:lpstr>Acquisition Decision</vt:lpstr>
      <vt:lpstr>Justification With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Dharmendra Kumar</cp:lastModifiedBy>
  <cp:revision>1</cp:revision>
  <dcterms:created xsi:type="dcterms:W3CDTF">2025-04-23T09:07:45Z</dcterms:created>
  <dcterms:modified xsi:type="dcterms:W3CDTF">2025-04-23T15:20:56Z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2025-04-23T00:00:00Z</vt:filetime>
  </property>
  <property fmtid="{D5CDD505-2E9C-101B-9397-08002B2CF9AE}" pid="5" name="Producer">
    <vt:lpwstr>www.ilovepdf.com</vt:lpwstr>
  </property>
</Properties>
</file>