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32"/>
  </p:notesMasterIdLst>
  <p:sldIdLst>
    <p:sldId id="256" r:id="rId2"/>
    <p:sldId id="257" r:id="rId3"/>
    <p:sldId id="258" r:id="rId4"/>
    <p:sldId id="259" r:id="rId5"/>
    <p:sldId id="260" r:id="rId6"/>
    <p:sldId id="292" r:id="rId7"/>
    <p:sldId id="293" r:id="rId8"/>
    <p:sldId id="294" r:id="rId9"/>
    <p:sldId id="261" r:id="rId10"/>
    <p:sldId id="262" r:id="rId11"/>
    <p:sldId id="264" r:id="rId12"/>
    <p:sldId id="263" r:id="rId13"/>
    <p:sldId id="296" r:id="rId14"/>
    <p:sldId id="304" r:id="rId15"/>
    <p:sldId id="299" r:id="rId16"/>
    <p:sldId id="306" r:id="rId17"/>
    <p:sldId id="305" r:id="rId18"/>
    <p:sldId id="307" r:id="rId19"/>
    <p:sldId id="308" r:id="rId20"/>
    <p:sldId id="271" r:id="rId21"/>
    <p:sldId id="309" r:id="rId22"/>
    <p:sldId id="310" r:id="rId23"/>
    <p:sldId id="311" r:id="rId24"/>
    <p:sldId id="284" r:id="rId25"/>
    <p:sldId id="312" r:id="rId26"/>
    <p:sldId id="301" r:id="rId27"/>
    <p:sldId id="313" r:id="rId28"/>
    <p:sldId id="314" r:id="rId29"/>
    <p:sldId id="291" r:id="rId30"/>
    <p:sldId id="295"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621" autoAdjust="0"/>
    <p:restoredTop sz="92810" autoAdjust="0"/>
  </p:normalViewPr>
  <p:slideViewPr>
    <p:cSldViewPr snapToGrid="0">
      <p:cViewPr varScale="1">
        <p:scale>
          <a:sx n="73" d="100"/>
          <a:sy n="73" d="100"/>
        </p:scale>
        <p:origin x="1090"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rmala Datti" userId="1845cd151b2b5bcc" providerId="LiveId" clId="{B1D29C9A-9216-42E6-8C0F-5C4416CA443B}"/>
    <pc:docChg chg="undo custSel addSld delSld modSld sldOrd">
      <pc:chgData name="Nirmala Datti" userId="1845cd151b2b5bcc" providerId="LiveId" clId="{B1D29C9A-9216-42E6-8C0F-5C4416CA443B}" dt="2025-04-28T06:12:23.427" v="1422"/>
      <pc:docMkLst>
        <pc:docMk/>
      </pc:docMkLst>
      <pc:sldChg chg="modSp mod">
        <pc:chgData name="Nirmala Datti" userId="1845cd151b2b5bcc" providerId="LiveId" clId="{B1D29C9A-9216-42E6-8C0F-5C4416CA443B}" dt="2025-04-28T06:07:46.132" v="1389" actId="20577"/>
        <pc:sldMkLst>
          <pc:docMk/>
          <pc:sldMk cId="3202697116" sldId="258"/>
        </pc:sldMkLst>
        <pc:spChg chg="mod">
          <ac:chgData name="Nirmala Datti" userId="1845cd151b2b5bcc" providerId="LiveId" clId="{B1D29C9A-9216-42E6-8C0F-5C4416CA443B}" dt="2025-04-28T06:07:46.132" v="1389" actId="20577"/>
          <ac:spMkLst>
            <pc:docMk/>
            <pc:sldMk cId="3202697116" sldId="258"/>
            <ac:spMk id="3" creationId="{C10A8ED8-6DBF-B677-22A2-FAE0007A795A}"/>
          </ac:spMkLst>
        </pc:spChg>
      </pc:sldChg>
      <pc:sldChg chg="modSp mod">
        <pc:chgData name="Nirmala Datti" userId="1845cd151b2b5bcc" providerId="LiveId" clId="{B1D29C9A-9216-42E6-8C0F-5C4416CA443B}" dt="2025-04-28T01:21:07.607" v="88" actId="27636"/>
        <pc:sldMkLst>
          <pc:docMk/>
          <pc:sldMk cId="2192487298" sldId="262"/>
        </pc:sldMkLst>
        <pc:spChg chg="mod">
          <ac:chgData name="Nirmala Datti" userId="1845cd151b2b5bcc" providerId="LiveId" clId="{B1D29C9A-9216-42E6-8C0F-5C4416CA443B}" dt="2025-04-28T01:21:07.607" v="88" actId="27636"/>
          <ac:spMkLst>
            <pc:docMk/>
            <pc:sldMk cId="2192487298" sldId="262"/>
            <ac:spMk id="3" creationId="{94D75C8D-A22D-9C56-1945-DFE6FE8F8E6C}"/>
          </ac:spMkLst>
        </pc:spChg>
      </pc:sldChg>
      <pc:sldChg chg="ord">
        <pc:chgData name="Nirmala Datti" userId="1845cd151b2b5bcc" providerId="LiveId" clId="{B1D29C9A-9216-42E6-8C0F-5C4416CA443B}" dt="2025-04-28T06:12:14.948" v="1420"/>
        <pc:sldMkLst>
          <pc:docMk/>
          <pc:sldMk cId="1137991654" sldId="264"/>
        </pc:sldMkLst>
      </pc:sldChg>
      <pc:sldChg chg="modSp mod ord">
        <pc:chgData name="Nirmala Datti" userId="1845cd151b2b5bcc" providerId="LiveId" clId="{B1D29C9A-9216-42E6-8C0F-5C4416CA443B}" dt="2025-04-28T06:12:23.427" v="1422"/>
        <pc:sldMkLst>
          <pc:docMk/>
          <pc:sldMk cId="2755908156" sldId="268"/>
        </pc:sldMkLst>
        <pc:spChg chg="mod">
          <ac:chgData name="Nirmala Datti" userId="1845cd151b2b5bcc" providerId="LiveId" clId="{B1D29C9A-9216-42E6-8C0F-5C4416CA443B}" dt="2025-04-28T01:17:47.166" v="75" actId="27636"/>
          <ac:spMkLst>
            <pc:docMk/>
            <pc:sldMk cId="2755908156" sldId="268"/>
            <ac:spMk id="3" creationId="{4D7639AF-D3DD-FFDC-7B1B-238003B12A00}"/>
          </ac:spMkLst>
        </pc:spChg>
      </pc:sldChg>
      <pc:sldChg chg="del">
        <pc:chgData name="Nirmala Datti" userId="1845cd151b2b5bcc" providerId="LiveId" clId="{B1D29C9A-9216-42E6-8C0F-5C4416CA443B}" dt="2025-04-28T04:58:38.663" v="562" actId="2696"/>
        <pc:sldMkLst>
          <pc:docMk/>
          <pc:sldMk cId="3812969627" sldId="269"/>
        </pc:sldMkLst>
      </pc:sldChg>
      <pc:sldChg chg="del">
        <pc:chgData name="Nirmala Datti" userId="1845cd151b2b5bcc" providerId="LiveId" clId="{B1D29C9A-9216-42E6-8C0F-5C4416CA443B}" dt="2025-04-28T01:30:08.663" v="150" actId="2696"/>
        <pc:sldMkLst>
          <pc:docMk/>
          <pc:sldMk cId="677177453" sldId="270"/>
        </pc:sldMkLst>
      </pc:sldChg>
      <pc:sldChg chg="addSp modSp mod">
        <pc:chgData name="Nirmala Datti" userId="1845cd151b2b5bcc" providerId="LiveId" clId="{B1D29C9A-9216-42E6-8C0F-5C4416CA443B}" dt="2025-04-28T05:21:34.799" v="590" actId="20577"/>
        <pc:sldMkLst>
          <pc:docMk/>
          <pc:sldMk cId="1236450187" sldId="271"/>
        </pc:sldMkLst>
        <pc:spChg chg="mod">
          <ac:chgData name="Nirmala Datti" userId="1845cd151b2b5bcc" providerId="LiveId" clId="{B1D29C9A-9216-42E6-8C0F-5C4416CA443B}" dt="2025-04-28T04:33:12.435" v="545" actId="20577"/>
          <ac:spMkLst>
            <pc:docMk/>
            <pc:sldMk cId="1236450187" sldId="271"/>
            <ac:spMk id="2" creationId="{F49BE8E1-DD56-97E7-7214-2A142D49C8D4}"/>
          </ac:spMkLst>
        </pc:spChg>
        <pc:spChg chg="mod">
          <ac:chgData name="Nirmala Datti" userId="1845cd151b2b5bcc" providerId="LiveId" clId="{B1D29C9A-9216-42E6-8C0F-5C4416CA443B}" dt="2025-04-28T05:21:34.799" v="590" actId="20577"/>
          <ac:spMkLst>
            <pc:docMk/>
            <pc:sldMk cId="1236450187" sldId="271"/>
            <ac:spMk id="3" creationId="{3ADD0F03-3674-FB79-BDDE-CB3CCEA64923}"/>
          </ac:spMkLst>
        </pc:spChg>
        <pc:picChg chg="add mod">
          <ac:chgData name="Nirmala Datti" userId="1845cd151b2b5bcc" providerId="LiveId" clId="{B1D29C9A-9216-42E6-8C0F-5C4416CA443B}" dt="2025-04-28T05:00:44.268" v="573" actId="1076"/>
          <ac:picMkLst>
            <pc:docMk/>
            <pc:sldMk cId="1236450187" sldId="271"/>
            <ac:picMk id="4" creationId="{C4102457-E768-9F74-D931-1171AFF1E6C6}"/>
          </ac:picMkLst>
        </pc:picChg>
      </pc:sldChg>
      <pc:sldChg chg="modSp del mod">
        <pc:chgData name="Nirmala Datti" userId="1845cd151b2b5bcc" providerId="LiveId" clId="{B1D29C9A-9216-42E6-8C0F-5C4416CA443B}" dt="2025-04-28T05:27:49.075" v="672" actId="2696"/>
        <pc:sldMkLst>
          <pc:docMk/>
          <pc:sldMk cId="2377162920" sldId="272"/>
        </pc:sldMkLst>
        <pc:spChg chg="mod">
          <ac:chgData name="Nirmala Datti" userId="1845cd151b2b5bcc" providerId="LiveId" clId="{B1D29C9A-9216-42E6-8C0F-5C4416CA443B}" dt="2025-04-28T04:33:25.817" v="561" actId="20577"/>
          <ac:spMkLst>
            <pc:docMk/>
            <pc:sldMk cId="2377162920" sldId="272"/>
            <ac:spMk id="2" creationId="{CCFCBBE4-60DA-E673-7E18-7B7325BA57B9}"/>
          </ac:spMkLst>
        </pc:spChg>
      </pc:sldChg>
      <pc:sldChg chg="del">
        <pc:chgData name="Nirmala Datti" userId="1845cd151b2b5bcc" providerId="LiveId" clId="{B1D29C9A-9216-42E6-8C0F-5C4416CA443B}" dt="2025-04-28T01:53:54.061" v="529" actId="2696"/>
        <pc:sldMkLst>
          <pc:docMk/>
          <pc:sldMk cId="1006561822" sldId="273"/>
        </pc:sldMkLst>
      </pc:sldChg>
      <pc:sldChg chg="del">
        <pc:chgData name="Nirmala Datti" userId="1845cd151b2b5bcc" providerId="LiveId" clId="{B1D29C9A-9216-42E6-8C0F-5C4416CA443B}" dt="2025-04-28T01:53:50.349" v="528" actId="2696"/>
        <pc:sldMkLst>
          <pc:docMk/>
          <pc:sldMk cId="1922000721" sldId="274"/>
        </pc:sldMkLst>
      </pc:sldChg>
      <pc:sldChg chg="addSp modSp mod">
        <pc:chgData name="Nirmala Datti" userId="1845cd151b2b5bcc" providerId="LiveId" clId="{B1D29C9A-9216-42E6-8C0F-5C4416CA443B}" dt="2025-04-28T06:08:12.217" v="1390" actId="20577"/>
        <pc:sldMkLst>
          <pc:docMk/>
          <pc:sldMk cId="3938751108" sldId="284"/>
        </pc:sldMkLst>
        <pc:spChg chg="mod">
          <ac:chgData name="Nirmala Datti" userId="1845cd151b2b5bcc" providerId="LiveId" clId="{B1D29C9A-9216-42E6-8C0F-5C4416CA443B}" dt="2025-04-28T06:08:12.217" v="1390" actId="20577"/>
          <ac:spMkLst>
            <pc:docMk/>
            <pc:sldMk cId="3938751108" sldId="284"/>
            <ac:spMk id="2" creationId="{0994A842-A992-BA8A-429F-FB9EFE1FB952}"/>
          </ac:spMkLst>
        </pc:spChg>
        <pc:spChg chg="add mod">
          <ac:chgData name="Nirmala Datti" userId="1845cd151b2b5bcc" providerId="LiveId" clId="{B1D29C9A-9216-42E6-8C0F-5C4416CA443B}" dt="2025-04-28T05:50:37.198" v="1181" actId="1076"/>
          <ac:spMkLst>
            <pc:docMk/>
            <pc:sldMk cId="3938751108" sldId="284"/>
            <ac:spMk id="5" creationId="{FE4A8D2E-FC80-56D9-D5C8-B91469B257B3}"/>
          </ac:spMkLst>
        </pc:spChg>
        <pc:graphicFrameChg chg="mod modGraphic">
          <ac:chgData name="Nirmala Datti" userId="1845cd151b2b5bcc" providerId="LiveId" clId="{B1D29C9A-9216-42E6-8C0F-5C4416CA443B}" dt="2025-04-28T05:50:30.443" v="1180" actId="1076"/>
          <ac:graphicFrameMkLst>
            <pc:docMk/>
            <pc:sldMk cId="3938751108" sldId="284"/>
            <ac:graphicFrameMk id="4" creationId="{46983B40-D357-1A13-1133-F8CFE2555C0F}"/>
          </ac:graphicFrameMkLst>
        </pc:graphicFrameChg>
      </pc:sldChg>
      <pc:sldChg chg="del">
        <pc:chgData name="Nirmala Datti" userId="1845cd151b2b5bcc" providerId="LiveId" clId="{B1D29C9A-9216-42E6-8C0F-5C4416CA443B}" dt="2025-04-28T05:57:40.626" v="1206" actId="2696"/>
        <pc:sldMkLst>
          <pc:docMk/>
          <pc:sldMk cId="3457635528" sldId="285"/>
        </pc:sldMkLst>
      </pc:sldChg>
      <pc:sldChg chg="del">
        <pc:chgData name="Nirmala Datti" userId="1845cd151b2b5bcc" providerId="LiveId" clId="{B1D29C9A-9216-42E6-8C0F-5C4416CA443B}" dt="2025-04-28T06:11:08.269" v="1414" actId="2696"/>
        <pc:sldMkLst>
          <pc:docMk/>
          <pc:sldMk cId="4070000513" sldId="286"/>
        </pc:sldMkLst>
      </pc:sldChg>
      <pc:sldChg chg="del">
        <pc:chgData name="Nirmala Datti" userId="1845cd151b2b5bcc" providerId="LiveId" clId="{B1D29C9A-9216-42E6-8C0F-5C4416CA443B}" dt="2025-04-28T06:11:10.747" v="1415" actId="47"/>
        <pc:sldMkLst>
          <pc:docMk/>
          <pc:sldMk cId="2562227863" sldId="287"/>
        </pc:sldMkLst>
      </pc:sldChg>
      <pc:sldChg chg="del">
        <pc:chgData name="Nirmala Datti" userId="1845cd151b2b5bcc" providerId="LiveId" clId="{B1D29C9A-9216-42E6-8C0F-5C4416CA443B}" dt="2025-04-28T06:11:12.089" v="1416" actId="47"/>
        <pc:sldMkLst>
          <pc:docMk/>
          <pc:sldMk cId="1857604072" sldId="288"/>
        </pc:sldMkLst>
      </pc:sldChg>
      <pc:sldChg chg="del">
        <pc:chgData name="Nirmala Datti" userId="1845cd151b2b5bcc" providerId="LiveId" clId="{B1D29C9A-9216-42E6-8C0F-5C4416CA443B}" dt="2025-04-28T06:11:13.026" v="1417" actId="47"/>
        <pc:sldMkLst>
          <pc:docMk/>
          <pc:sldMk cId="3907207514" sldId="289"/>
        </pc:sldMkLst>
      </pc:sldChg>
      <pc:sldChg chg="del">
        <pc:chgData name="Nirmala Datti" userId="1845cd151b2b5bcc" providerId="LiveId" clId="{B1D29C9A-9216-42E6-8C0F-5C4416CA443B}" dt="2025-04-28T06:11:13.934" v="1418" actId="47"/>
        <pc:sldMkLst>
          <pc:docMk/>
          <pc:sldMk cId="1832970926" sldId="290"/>
        </pc:sldMkLst>
      </pc:sldChg>
      <pc:sldChg chg="modSp mod">
        <pc:chgData name="Nirmala Datti" userId="1845cd151b2b5bcc" providerId="LiveId" clId="{B1D29C9A-9216-42E6-8C0F-5C4416CA443B}" dt="2025-04-28T05:52:42.101" v="1193" actId="20577"/>
        <pc:sldMkLst>
          <pc:docMk/>
          <pc:sldMk cId="3427773040" sldId="296"/>
        </pc:sldMkLst>
        <pc:spChg chg="mod">
          <ac:chgData name="Nirmala Datti" userId="1845cd151b2b5bcc" providerId="LiveId" clId="{B1D29C9A-9216-42E6-8C0F-5C4416CA443B}" dt="2025-04-28T05:52:42.101" v="1193" actId="20577"/>
          <ac:spMkLst>
            <pc:docMk/>
            <pc:sldMk cId="3427773040" sldId="296"/>
            <ac:spMk id="3" creationId="{D896B67D-4DED-E134-3BB9-2F20D0FA3592}"/>
          </ac:spMkLst>
        </pc:spChg>
        <pc:picChg chg="mod">
          <ac:chgData name="Nirmala Datti" userId="1845cd151b2b5bcc" providerId="LiveId" clId="{B1D29C9A-9216-42E6-8C0F-5C4416CA443B}" dt="2025-04-28T05:52:31.458" v="1183" actId="1076"/>
          <ac:picMkLst>
            <pc:docMk/>
            <pc:sldMk cId="3427773040" sldId="296"/>
            <ac:picMk id="7" creationId="{D5184D6D-B2E6-B672-7888-628EB5AC1A49}"/>
          </ac:picMkLst>
        </pc:picChg>
      </pc:sldChg>
      <pc:sldChg chg="modSp mod">
        <pc:chgData name="Nirmala Datti" userId="1845cd151b2b5bcc" providerId="LiveId" clId="{B1D29C9A-9216-42E6-8C0F-5C4416CA443B}" dt="2025-04-28T01:26:57.777" v="139" actId="113"/>
        <pc:sldMkLst>
          <pc:docMk/>
          <pc:sldMk cId="372127389" sldId="299"/>
        </pc:sldMkLst>
        <pc:spChg chg="mod">
          <ac:chgData name="Nirmala Datti" userId="1845cd151b2b5bcc" providerId="LiveId" clId="{B1D29C9A-9216-42E6-8C0F-5C4416CA443B}" dt="2025-04-28T01:26:57.777" v="139" actId="113"/>
          <ac:spMkLst>
            <pc:docMk/>
            <pc:sldMk cId="372127389" sldId="299"/>
            <ac:spMk id="4" creationId="{E45FFC51-9807-2659-3762-407C6CB320A5}"/>
          </ac:spMkLst>
        </pc:spChg>
      </pc:sldChg>
      <pc:sldChg chg="del">
        <pc:chgData name="Nirmala Datti" userId="1845cd151b2b5bcc" providerId="LiveId" clId="{B1D29C9A-9216-42E6-8C0F-5C4416CA443B}" dt="2025-04-28T05:57:35.397" v="1205" actId="2696"/>
        <pc:sldMkLst>
          <pc:docMk/>
          <pc:sldMk cId="320601175" sldId="300"/>
        </pc:sldMkLst>
      </pc:sldChg>
      <pc:sldChg chg="addSp modSp mod">
        <pc:chgData name="Nirmala Datti" userId="1845cd151b2b5bcc" providerId="LiveId" clId="{B1D29C9A-9216-42E6-8C0F-5C4416CA443B}" dt="2025-04-28T06:01:15.547" v="1264" actId="20577"/>
        <pc:sldMkLst>
          <pc:docMk/>
          <pc:sldMk cId="1722437318" sldId="301"/>
        </pc:sldMkLst>
        <pc:spChg chg="mod">
          <ac:chgData name="Nirmala Datti" userId="1845cd151b2b5bcc" providerId="LiveId" clId="{B1D29C9A-9216-42E6-8C0F-5C4416CA443B}" dt="2025-04-28T05:59:14.744" v="1247"/>
          <ac:spMkLst>
            <pc:docMk/>
            <pc:sldMk cId="1722437318" sldId="301"/>
            <ac:spMk id="2" creationId="{A2E6F390-8F22-FC66-A1E5-35C4F85C5AB5}"/>
          </ac:spMkLst>
        </pc:spChg>
        <pc:spChg chg="add mod">
          <ac:chgData name="Nirmala Datti" userId="1845cd151b2b5bcc" providerId="LiveId" clId="{B1D29C9A-9216-42E6-8C0F-5C4416CA443B}" dt="2025-04-28T06:01:15.547" v="1264" actId="20577"/>
          <ac:spMkLst>
            <pc:docMk/>
            <pc:sldMk cId="1722437318" sldId="301"/>
            <ac:spMk id="5" creationId="{4EEB6756-4D51-2786-DDF1-1E2EF2F5F46C}"/>
          </ac:spMkLst>
        </pc:spChg>
        <pc:picChg chg="mod">
          <ac:chgData name="Nirmala Datti" userId="1845cd151b2b5bcc" providerId="LiveId" clId="{B1D29C9A-9216-42E6-8C0F-5C4416CA443B}" dt="2025-04-28T05:57:51.292" v="1207" actId="1076"/>
          <ac:picMkLst>
            <pc:docMk/>
            <pc:sldMk cId="1722437318" sldId="301"/>
            <ac:picMk id="4" creationId="{492DEA2C-1758-AFE1-0F42-804B2027B3D5}"/>
          </ac:picMkLst>
        </pc:picChg>
      </pc:sldChg>
      <pc:sldChg chg="addSp delSp modSp new del mod">
        <pc:chgData name="Nirmala Datti" userId="1845cd151b2b5bcc" providerId="LiveId" clId="{B1D29C9A-9216-42E6-8C0F-5C4416CA443B}" dt="2025-04-28T01:17:11.105" v="73" actId="2696"/>
        <pc:sldMkLst>
          <pc:docMk/>
          <pc:sldMk cId="1023652852" sldId="302"/>
        </pc:sldMkLst>
        <pc:spChg chg="mod">
          <ac:chgData name="Nirmala Datti" userId="1845cd151b2b5bcc" providerId="LiveId" clId="{B1D29C9A-9216-42E6-8C0F-5C4416CA443B}" dt="2025-04-28T01:09:45.060" v="26" actId="14100"/>
          <ac:spMkLst>
            <pc:docMk/>
            <pc:sldMk cId="1023652852" sldId="302"/>
            <ac:spMk id="2" creationId="{52C751C4-00D9-4390-BDF1-C864A80F8094}"/>
          </ac:spMkLst>
        </pc:spChg>
        <pc:spChg chg="del">
          <ac:chgData name="Nirmala Datti" userId="1845cd151b2b5bcc" providerId="LiveId" clId="{B1D29C9A-9216-42E6-8C0F-5C4416CA443B}" dt="2025-04-28T01:03:41.123" v="1"/>
          <ac:spMkLst>
            <pc:docMk/>
            <pc:sldMk cId="1023652852" sldId="302"/>
            <ac:spMk id="3" creationId="{5E5EB423-DA26-94B7-7C8C-8F99766FEA07}"/>
          </ac:spMkLst>
        </pc:spChg>
        <pc:spChg chg="add del mod">
          <ac:chgData name="Nirmala Datti" userId="1845cd151b2b5bcc" providerId="LiveId" clId="{B1D29C9A-9216-42E6-8C0F-5C4416CA443B}" dt="2025-04-28T01:03:43.962" v="2"/>
          <ac:spMkLst>
            <pc:docMk/>
            <pc:sldMk cId="1023652852" sldId="302"/>
            <ac:spMk id="4" creationId="{E848C3DD-7F27-CAE8-79AC-2FC3F9A97349}"/>
          </ac:spMkLst>
        </pc:spChg>
        <pc:spChg chg="add del mod">
          <ac:chgData name="Nirmala Datti" userId="1845cd151b2b5bcc" providerId="LiveId" clId="{B1D29C9A-9216-42E6-8C0F-5C4416CA443B}" dt="2025-04-28T01:03:55.178" v="3"/>
          <ac:spMkLst>
            <pc:docMk/>
            <pc:sldMk cId="1023652852" sldId="302"/>
            <ac:spMk id="5" creationId="{320AD86E-C675-D209-A326-D09998BBCD4E}"/>
          </ac:spMkLst>
        </pc:spChg>
        <pc:spChg chg="add del mod">
          <ac:chgData name="Nirmala Datti" userId="1845cd151b2b5bcc" providerId="LiveId" clId="{B1D29C9A-9216-42E6-8C0F-5C4416CA443B}" dt="2025-04-28T01:05:58.572" v="4"/>
          <ac:spMkLst>
            <pc:docMk/>
            <pc:sldMk cId="1023652852" sldId="302"/>
            <ac:spMk id="6" creationId="{9331E323-BAA6-9AA3-5F53-433D52269F93}"/>
          </ac:spMkLst>
        </pc:spChg>
        <pc:spChg chg="add del mod">
          <ac:chgData name="Nirmala Datti" userId="1845cd151b2b5bcc" providerId="LiveId" clId="{B1D29C9A-9216-42E6-8C0F-5C4416CA443B}" dt="2025-04-28T01:07:16.805" v="10" actId="931"/>
          <ac:spMkLst>
            <pc:docMk/>
            <pc:sldMk cId="1023652852" sldId="302"/>
            <ac:spMk id="7" creationId="{33FBDB29-7D2C-A631-4D76-2B63C31E9533}"/>
          </ac:spMkLst>
        </pc:spChg>
        <pc:picChg chg="add mod">
          <ac:chgData name="Nirmala Datti" userId="1845cd151b2b5bcc" providerId="LiveId" clId="{B1D29C9A-9216-42E6-8C0F-5C4416CA443B}" dt="2025-04-28T01:07:27.330" v="11" actId="1076"/>
          <ac:picMkLst>
            <pc:docMk/>
            <pc:sldMk cId="1023652852" sldId="302"/>
            <ac:picMk id="9" creationId="{FC8D60CF-C029-39BA-4CCE-342799F7D7E4}"/>
          </ac:picMkLst>
        </pc:picChg>
      </pc:sldChg>
      <pc:sldChg chg="addSp delSp new del mod">
        <pc:chgData name="Nirmala Datti" userId="1845cd151b2b5bcc" providerId="LiveId" clId="{B1D29C9A-9216-42E6-8C0F-5C4416CA443B}" dt="2025-04-28T01:10:21.227" v="32" actId="2696"/>
        <pc:sldMkLst>
          <pc:docMk/>
          <pc:sldMk cId="3031070685" sldId="303"/>
        </pc:sldMkLst>
        <pc:spChg chg="add del">
          <ac:chgData name="Nirmala Datti" userId="1845cd151b2b5bcc" providerId="LiveId" clId="{B1D29C9A-9216-42E6-8C0F-5C4416CA443B}" dt="2025-04-28T01:10:09.012" v="30" actId="478"/>
          <ac:spMkLst>
            <pc:docMk/>
            <pc:sldMk cId="3031070685" sldId="303"/>
            <ac:spMk id="2" creationId="{BA756473-6071-A68F-F962-1224FA20AE38}"/>
          </ac:spMkLst>
        </pc:spChg>
      </pc:sldChg>
      <pc:sldChg chg="addSp delSp modSp new">
        <pc:chgData name="Nirmala Datti" userId="1845cd151b2b5bcc" providerId="LiveId" clId="{B1D29C9A-9216-42E6-8C0F-5C4416CA443B}" dt="2025-04-28T01:16:41.906" v="72" actId="20577"/>
        <pc:sldMkLst>
          <pc:docMk/>
          <pc:sldMk cId="3160876469" sldId="304"/>
        </pc:sldMkLst>
        <pc:spChg chg="add del mod">
          <ac:chgData name="Nirmala Datti" userId="1845cd151b2b5bcc" providerId="LiveId" clId="{B1D29C9A-9216-42E6-8C0F-5C4416CA443B}" dt="2025-04-28T01:11:24.287" v="37" actId="478"/>
          <ac:spMkLst>
            <pc:docMk/>
            <pc:sldMk cId="3160876469" sldId="304"/>
            <ac:spMk id="2" creationId="{C8955B4D-6D1D-6E60-08EA-B1A489FC257F}"/>
          </ac:spMkLst>
        </pc:spChg>
        <pc:spChg chg="add">
          <ac:chgData name="Nirmala Datti" userId="1845cd151b2b5bcc" providerId="LiveId" clId="{B1D29C9A-9216-42E6-8C0F-5C4416CA443B}" dt="2025-04-28T01:10:55.932" v="34"/>
          <ac:spMkLst>
            <pc:docMk/>
            <pc:sldMk cId="3160876469" sldId="304"/>
            <ac:spMk id="3" creationId="{00ED87FF-1F6C-1F15-2F4D-2EBF6D84E8B2}"/>
          </ac:spMkLst>
        </pc:spChg>
        <pc:spChg chg="add del">
          <ac:chgData name="Nirmala Datti" userId="1845cd151b2b5bcc" providerId="LiveId" clId="{B1D29C9A-9216-42E6-8C0F-5C4416CA443B}" dt="2025-04-28T01:11:24.287" v="37" actId="478"/>
          <ac:spMkLst>
            <pc:docMk/>
            <pc:sldMk cId="3160876469" sldId="304"/>
            <ac:spMk id="4" creationId="{1583504A-230E-3BB5-2C41-6257C8CB0731}"/>
          </ac:spMkLst>
        </pc:spChg>
        <pc:spChg chg="add mod">
          <ac:chgData name="Nirmala Datti" userId="1845cd151b2b5bcc" providerId="LiveId" clId="{B1D29C9A-9216-42E6-8C0F-5C4416CA443B}" dt="2025-04-28T01:16:41.906" v="72" actId="20577"/>
          <ac:spMkLst>
            <pc:docMk/>
            <pc:sldMk cId="3160876469" sldId="304"/>
            <ac:spMk id="5" creationId="{F22148DE-8EE4-1753-5F76-479D0A911D57}"/>
          </ac:spMkLst>
        </pc:spChg>
        <pc:picChg chg="add mod">
          <ac:chgData name="Nirmala Datti" userId="1845cd151b2b5bcc" providerId="LiveId" clId="{B1D29C9A-9216-42E6-8C0F-5C4416CA443B}" dt="2025-04-28T01:16:25.716" v="70" actId="1076"/>
          <ac:picMkLst>
            <pc:docMk/>
            <pc:sldMk cId="3160876469" sldId="304"/>
            <ac:picMk id="6" creationId="{BB5EF476-EE29-FE6E-6368-CA38CB41ABAD}"/>
          </ac:picMkLst>
        </pc:picChg>
      </pc:sldChg>
      <pc:sldChg chg="addSp modSp new mod">
        <pc:chgData name="Nirmala Datti" userId="1845cd151b2b5bcc" providerId="LiveId" clId="{B1D29C9A-9216-42E6-8C0F-5C4416CA443B}" dt="2025-04-28T01:47:18.869" v="351" actId="14100"/>
        <pc:sldMkLst>
          <pc:docMk/>
          <pc:sldMk cId="4069830372" sldId="305"/>
        </pc:sldMkLst>
        <pc:spChg chg="mod">
          <ac:chgData name="Nirmala Datti" userId="1845cd151b2b5bcc" providerId="LiveId" clId="{B1D29C9A-9216-42E6-8C0F-5C4416CA443B}" dt="2025-04-28T01:30:42.560" v="163" actId="122"/>
          <ac:spMkLst>
            <pc:docMk/>
            <pc:sldMk cId="4069830372" sldId="305"/>
            <ac:spMk id="2" creationId="{74FFE643-F3F1-976D-C8D9-A4E671B7F66E}"/>
          </ac:spMkLst>
        </pc:spChg>
        <pc:spChg chg="mod">
          <ac:chgData name="Nirmala Datti" userId="1845cd151b2b5bcc" providerId="LiveId" clId="{B1D29C9A-9216-42E6-8C0F-5C4416CA443B}" dt="2025-04-28T01:47:18.869" v="351" actId="14100"/>
          <ac:spMkLst>
            <pc:docMk/>
            <pc:sldMk cId="4069830372" sldId="305"/>
            <ac:spMk id="3" creationId="{0F19F2BC-DFA7-357F-B99F-80A537FA0517}"/>
          </ac:spMkLst>
        </pc:spChg>
        <pc:spChg chg="add">
          <ac:chgData name="Nirmala Datti" userId="1845cd151b2b5bcc" providerId="LiveId" clId="{B1D29C9A-9216-42E6-8C0F-5C4416CA443B}" dt="2025-04-28T01:32:41.539" v="164"/>
          <ac:spMkLst>
            <pc:docMk/>
            <pc:sldMk cId="4069830372" sldId="305"/>
            <ac:spMk id="4" creationId="{4A76D60A-62F7-15D5-C556-59AAF1CE339B}"/>
          </ac:spMkLst>
        </pc:spChg>
        <pc:spChg chg="add">
          <ac:chgData name="Nirmala Datti" userId="1845cd151b2b5bcc" providerId="LiveId" clId="{B1D29C9A-9216-42E6-8C0F-5C4416CA443B}" dt="2025-04-28T01:32:41.539" v="164"/>
          <ac:spMkLst>
            <pc:docMk/>
            <pc:sldMk cId="4069830372" sldId="305"/>
            <ac:spMk id="5" creationId="{03609226-4ECF-529D-C7DE-C6559905D8B4}"/>
          </ac:spMkLst>
        </pc:spChg>
        <pc:spChg chg="add">
          <ac:chgData name="Nirmala Datti" userId="1845cd151b2b5bcc" providerId="LiveId" clId="{B1D29C9A-9216-42E6-8C0F-5C4416CA443B}" dt="2025-04-28T01:32:41.539" v="164"/>
          <ac:spMkLst>
            <pc:docMk/>
            <pc:sldMk cId="4069830372" sldId="305"/>
            <ac:spMk id="6" creationId="{505C54F5-3E36-C19E-9AFB-88401021E74A}"/>
          </ac:spMkLst>
        </pc:spChg>
        <pc:spChg chg="add">
          <ac:chgData name="Nirmala Datti" userId="1845cd151b2b5bcc" providerId="LiveId" clId="{B1D29C9A-9216-42E6-8C0F-5C4416CA443B}" dt="2025-04-28T01:32:41.539" v="164"/>
          <ac:spMkLst>
            <pc:docMk/>
            <pc:sldMk cId="4069830372" sldId="305"/>
            <ac:spMk id="7" creationId="{0482A3E5-94C9-6436-BACF-45963E3D5A9E}"/>
          </ac:spMkLst>
        </pc:spChg>
        <pc:spChg chg="add">
          <ac:chgData name="Nirmala Datti" userId="1845cd151b2b5bcc" providerId="LiveId" clId="{B1D29C9A-9216-42E6-8C0F-5C4416CA443B}" dt="2025-04-28T01:32:41.539" v="164"/>
          <ac:spMkLst>
            <pc:docMk/>
            <pc:sldMk cId="4069830372" sldId="305"/>
            <ac:spMk id="8" creationId="{F376D13B-B9BD-DEBB-9DA5-9BA55ED88B8A}"/>
          </ac:spMkLst>
        </pc:spChg>
      </pc:sldChg>
      <pc:sldChg chg="modSp new del mod">
        <pc:chgData name="Nirmala Datti" userId="1845cd151b2b5bcc" providerId="LiveId" clId="{B1D29C9A-9216-42E6-8C0F-5C4416CA443B}" dt="2025-04-28T01:23:51.124" v="93" actId="2696"/>
        <pc:sldMkLst>
          <pc:docMk/>
          <pc:sldMk cId="1384204082" sldId="306"/>
        </pc:sldMkLst>
        <pc:spChg chg="mod">
          <ac:chgData name="Nirmala Datti" userId="1845cd151b2b5bcc" providerId="LiveId" clId="{B1D29C9A-9216-42E6-8C0F-5C4416CA443B}" dt="2025-04-28T01:23:40.752" v="92" actId="14100"/>
          <ac:spMkLst>
            <pc:docMk/>
            <pc:sldMk cId="1384204082" sldId="306"/>
            <ac:spMk id="2" creationId="{0B0908E2-9FD0-554C-EA56-32B596415A52}"/>
          </ac:spMkLst>
        </pc:spChg>
        <pc:spChg chg="mod">
          <ac:chgData name="Nirmala Datti" userId="1845cd151b2b5bcc" providerId="LiveId" clId="{B1D29C9A-9216-42E6-8C0F-5C4416CA443B}" dt="2025-04-28T01:23:40.132" v="91" actId="14100"/>
          <ac:spMkLst>
            <pc:docMk/>
            <pc:sldMk cId="1384204082" sldId="306"/>
            <ac:spMk id="3" creationId="{1FCED1DA-E701-46DA-F23C-7A911B90DEFA}"/>
          </ac:spMkLst>
        </pc:spChg>
      </pc:sldChg>
      <pc:sldChg chg="addSp modSp new mod ord">
        <pc:chgData name="Nirmala Datti" userId="1845cd151b2b5bcc" providerId="LiveId" clId="{B1D29C9A-9216-42E6-8C0F-5C4416CA443B}" dt="2025-04-28T01:28:20.106" v="149" actId="123"/>
        <pc:sldMkLst>
          <pc:docMk/>
          <pc:sldMk cId="2184000930" sldId="306"/>
        </pc:sldMkLst>
        <pc:spChg chg="add mod">
          <ac:chgData name="Nirmala Datti" userId="1845cd151b2b5bcc" providerId="LiveId" clId="{B1D29C9A-9216-42E6-8C0F-5C4416CA443B}" dt="2025-04-28T01:28:20.106" v="149" actId="123"/>
          <ac:spMkLst>
            <pc:docMk/>
            <pc:sldMk cId="2184000930" sldId="306"/>
            <ac:spMk id="2" creationId="{44A6B080-BE4C-5A87-1F7B-8C41AF3075AF}"/>
          </ac:spMkLst>
        </pc:spChg>
        <pc:picChg chg="add mod">
          <ac:chgData name="Nirmala Datti" userId="1845cd151b2b5bcc" providerId="LiveId" clId="{B1D29C9A-9216-42E6-8C0F-5C4416CA443B}" dt="2025-04-28T01:27:48.289" v="147" actId="1076"/>
          <ac:picMkLst>
            <pc:docMk/>
            <pc:sldMk cId="2184000930" sldId="306"/>
            <ac:picMk id="4" creationId="{C075B100-7108-B955-708F-3F2E541AEE55}"/>
          </ac:picMkLst>
        </pc:picChg>
      </pc:sldChg>
      <pc:sldChg chg="addSp modSp new mod">
        <pc:chgData name="Nirmala Datti" userId="1845cd151b2b5bcc" providerId="LiveId" clId="{B1D29C9A-9216-42E6-8C0F-5C4416CA443B}" dt="2025-04-28T01:46:07.088" v="341" actId="1076"/>
        <pc:sldMkLst>
          <pc:docMk/>
          <pc:sldMk cId="4024880546" sldId="307"/>
        </pc:sldMkLst>
        <pc:spChg chg="add mod">
          <ac:chgData name="Nirmala Datti" userId="1845cd151b2b5bcc" providerId="LiveId" clId="{B1D29C9A-9216-42E6-8C0F-5C4416CA443B}" dt="2025-04-28T01:46:07.088" v="341" actId="1076"/>
          <ac:spMkLst>
            <pc:docMk/>
            <pc:sldMk cId="4024880546" sldId="307"/>
            <ac:spMk id="2" creationId="{3C51BE0E-3E01-A6ED-6D8E-358BE0D55269}"/>
          </ac:spMkLst>
        </pc:spChg>
      </pc:sldChg>
      <pc:sldChg chg="addSp modSp new mod">
        <pc:chgData name="Nirmala Datti" userId="1845cd151b2b5bcc" providerId="LiveId" clId="{B1D29C9A-9216-42E6-8C0F-5C4416CA443B}" dt="2025-04-28T01:52:54.127" v="527" actId="20577"/>
        <pc:sldMkLst>
          <pc:docMk/>
          <pc:sldMk cId="4117349186" sldId="308"/>
        </pc:sldMkLst>
        <pc:spChg chg="add mod">
          <ac:chgData name="Nirmala Datti" userId="1845cd151b2b5bcc" providerId="LiveId" clId="{B1D29C9A-9216-42E6-8C0F-5C4416CA443B}" dt="2025-04-28T01:52:54.127" v="527" actId="20577"/>
          <ac:spMkLst>
            <pc:docMk/>
            <pc:sldMk cId="4117349186" sldId="308"/>
            <ac:spMk id="2" creationId="{377393EB-D144-B361-A92A-21668F7006CA}"/>
          </ac:spMkLst>
        </pc:spChg>
      </pc:sldChg>
      <pc:sldChg chg="addSp modSp new mod">
        <pc:chgData name="Nirmala Datti" userId="1845cd151b2b5bcc" providerId="LiveId" clId="{B1D29C9A-9216-42E6-8C0F-5C4416CA443B}" dt="2025-04-28T05:27:35.876" v="671" actId="20577"/>
        <pc:sldMkLst>
          <pc:docMk/>
          <pc:sldMk cId="3589812385" sldId="309"/>
        </pc:sldMkLst>
        <pc:spChg chg="add mod">
          <ac:chgData name="Nirmala Datti" userId="1845cd151b2b5bcc" providerId="LiveId" clId="{B1D29C9A-9216-42E6-8C0F-5C4416CA443B}" dt="2025-04-28T05:27:35.876" v="671" actId="20577"/>
          <ac:spMkLst>
            <pc:docMk/>
            <pc:sldMk cId="3589812385" sldId="309"/>
            <ac:spMk id="2" creationId="{A8E1816C-E36F-484C-EB11-C57E41634E19}"/>
          </ac:spMkLst>
        </pc:spChg>
      </pc:sldChg>
      <pc:sldChg chg="modSp new mod">
        <pc:chgData name="Nirmala Datti" userId="1845cd151b2b5bcc" providerId="LiveId" clId="{B1D29C9A-9216-42E6-8C0F-5C4416CA443B}" dt="2025-04-28T05:34:58.930" v="977" actId="20577"/>
        <pc:sldMkLst>
          <pc:docMk/>
          <pc:sldMk cId="2821300635" sldId="310"/>
        </pc:sldMkLst>
        <pc:spChg chg="mod">
          <ac:chgData name="Nirmala Datti" userId="1845cd151b2b5bcc" providerId="LiveId" clId="{B1D29C9A-9216-42E6-8C0F-5C4416CA443B}" dt="2025-04-28T05:30:30.319" v="693" actId="20577"/>
          <ac:spMkLst>
            <pc:docMk/>
            <pc:sldMk cId="2821300635" sldId="310"/>
            <ac:spMk id="2" creationId="{F198AE25-47E3-0AEA-AA87-384222FD26EA}"/>
          </ac:spMkLst>
        </pc:spChg>
        <pc:spChg chg="mod">
          <ac:chgData name="Nirmala Datti" userId="1845cd151b2b5bcc" providerId="LiveId" clId="{B1D29C9A-9216-42E6-8C0F-5C4416CA443B}" dt="2025-04-28T05:34:58.930" v="977" actId="20577"/>
          <ac:spMkLst>
            <pc:docMk/>
            <pc:sldMk cId="2821300635" sldId="310"/>
            <ac:spMk id="3" creationId="{DB74B1FB-D595-4AA3-12FF-BA8AB4261E6A}"/>
          </ac:spMkLst>
        </pc:spChg>
      </pc:sldChg>
      <pc:sldChg chg="addSp modSp new mod">
        <pc:chgData name="Nirmala Datti" userId="1845cd151b2b5bcc" providerId="LiveId" clId="{B1D29C9A-9216-42E6-8C0F-5C4416CA443B}" dt="2025-04-28T05:38:19.623" v="1098" actId="20577"/>
        <pc:sldMkLst>
          <pc:docMk/>
          <pc:sldMk cId="2995030542" sldId="311"/>
        </pc:sldMkLst>
        <pc:spChg chg="add mod">
          <ac:chgData name="Nirmala Datti" userId="1845cd151b2b5bcc" providerId="LiveId" clId="{B1D29C9A-9216-42E6-8C0F-5C4416CA443B}" dt="2025-04-28T05:38:19.623" v="1098" actId="20577"/>
          <ac:spMkLst>
            <pc:docMk/>
            <pc:sldMk cId="2995030542" sldId="311"/>
            <ac:spMk id="2" creationId="{77D1FEE9-A9D9-A21B-3EA5-C76F8C441AF4}"/>
          </ac:spMkLst>
        </pc:spChg>
      </pc:sldChg>
      <pc:sldChg chg="addSp modSp new mod">
        <pc:chgData name="Nirmala Datti" userId="1845cd151b2b5bcc" providerId="LiveId" clId="{B1D29C9A-9216-42E6-8C0F-5C4416CA443B}" dt="2025-04-28T05:56:59.389" v="1204" actId="113"/>
        <pc:sldMkLst>
          <pc:docMk/>
          <pc:sldMk cId="3135793875" sldId="312"/>
        </pc:sldMkLst>
        <pc:spChg chg="add mod">
          <ac:chgData name="Nirmala Datti" userId="1845cd151b2b5bcc" providerId="LiveId" clId="{B1D29C9A-9216-42E6-8C0F-5C4416CA443B}" dt="2025-04-28T05:56:59.389" v="1204" actId="113"/>
          <ac:spMkLst>
            <pc:docMk/>
            <pc:sldMk cId="3135793875" sldId="312"/>
            <ac:spMk id="4" creationId="{A1FD0F60-A1F0-90E9-7CE4-AF98A22E6ABA}"/>
          </ac:spMkLst>
        </pc:spChg>
        <pc:picChg chg="add mod">
          <ac:chgData name="Nirmala Datti" userId="1845cd151b2b5bcc" providerId="LiveId" clId="{B1D29C9A-9216-42E6-8C0F-5C4416CA443B}" dt="2025-04-28T05:54:06.644" v="1196" actId="1076"/>
          <ac:picMkLst>
            <pc:docMk/>
            <pc:sldMk cId="3135793875" sldId="312"/>
            <ac:picMk id="2" creationId="{651EED4C-B25E-E31A-AA31-BE972AFD97D9}"/>
          </ac:picMkLst>
        </pc:picChg>
      </pc:sldChg>
      <pc:sldChg chg="addSp modSp new mod">
        <pc:chgData name="Nirmala Datti" userId="1845cd151b2b5bcc" providerId="LiveId" clId="{B1D29C9A-9216-42E6-8C0F-5C4416CA443B}" dt="2025-04-28T06:05:04.124" v="1281" actId="1076"/>
        <pc:sldMkLst>
          <pc:docMk/>
          <pc:sldMk cId="3757025207" sldId="313"/>
        </pc:sldMkLst>
        <pc:spChg chg="add mod">
          <ac:chgData name="Nirmala Datti" userId="1845cd151b2b5bcc" providerId="LiveId" clId="{B1D29C9A-9216-42E6-8C0F-5C4416CA443B}" dt="2025-04-28T06:04:13.994" v="1276" actId="12"/>
          <ac:spMkLst>
            <pc:docMk/>
            <pc:sldMk cId="3757025207" sldId="313"/>
            <ac:spMk id="5" creationId="{3A3E037C-9FB5-6A72-91BA-F95E33D2F5C2}"/>
          </ac:spMkLst>
        </pc:spChg>
        <pc:spChg chg="add mod">
          <ac:chgData name="Nirmala Datti" userId="1845cd151b2b5bcc" providerId="LiveId" clId="{B1D29C9A-9216-42E6-8C0F-5C4416CA443B}" dt="2025-04-28T06:05:04.124" v="1281" actId="1076"/>
          <ac:spMkLst>
            <pc:docMk/>
            <pc:sldMk cId="3757025207" sldId="313"/>
            <ac:spMk id="7" creationId="{A3E1BB59-155F-673D-0D1B-CAB24738F8B4}"/>
          </ac:spMkLst>
        </pc:spChg>
        <pc:picChg chg="add mod">
          <ac:chgData name="Nirmala Datti" userId="1845cd151b2b5bcc" providerId="LiveId" clId="{B1D29C9A-9216-42E6-8C0F-5C4416CA443B}" dt="2025-04-28T06:01:50.891" v="1267" actId="1076"/>
          <ac:picMkLst>
            <pc:docMk/>
            <pc:sldMk cId="3757025207" sldId="313"/>
            <ac:picMk id="2" creationId="{7DDDC0BF-B3A2-20BD-4787-2948DEFA627D}"/>
          </ac:picMkLst>
        </pc:picChg>
        <pc:picChg chg="add mod">
          <ac:chgData name="Nirmala Datti" userId="1845cd151b2b5bcc" providerId="LiveId" clId="{B1D29C9A-9216-42E6-8C0F-5C4416CA443B}" dt="2025-04-28T06:02:21.972" v="1271" actId="1076"/>
          <ac:picMkLst>
            <pc:docMk/>
            <pc:sldMk cId="3757025207" sldId="313"/>
            <ac:picMk id="3" creationId="{B7D0613B-D7CB-3742-85E3-70C7DE8482F7}"/>
          </ac:picMkLst>
        </pc:picChg>
      </pc:sldChg>
      <pc:sldChg chg="addSp modSp new mod">
        <pc:chgData name="Nirmala Datti" userId="1845cd151b2b5bcc" providerId="LiveId" clId="{B1D29C9A-9216-42E6-8C0F-5C4416CA443B}" dt="2025-04-28T06:10:58.310" v="1413" actId="113"/>
        <pc:sldMkLst>
          <pc:docMk/>
          <pc:sldMk cId="3880594075" sldId="314"/>
        </pc:sldMkLst>
        <pc:spChg chg="add mod">
          <ac:chgData name="Nirmala Datti" userId="1845cd151b2b5bcc" providerId="LiveId" clId="{B1D29C9A-9216-42E6-8C0F-5C4416CA443B}" dt="2025-04-28T06:10:58.310" v="1413" actId="113"/>
          <ac:spMkLst>
            <pc:docMk/>
            <pc:sldMk cId="3880594075" sldId="314"/>
            <ac:spMk id="4" creationId="{22B26C66-12B9-3B22-0EA3-6368BB17D4D4}"/>
          </ac:spMkLst>
        </pc:spChg>
        <pc:picChg chg="add mod">
          <ac:chgData name="Nirmala Datti" userId="1845cd151b2b5bcc" providerId="LiveId" clId="{B1D29C9A-9216-42E6-8C0F-5C4416CA443B}" dt="2025-04-28T06:05:50.135" v="1288" actId="14100"/>
          <ac:picMkLst>
            <pc:docMk/>
            <pc:sldMk cId="3880594075" sldId="314"/>
            <ac:picMk id="2" creationId="{B585616F-7174-9E3B-2AED-F77725462D6B}"/>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728223-F54D-4B06-AAA9-38B62CCA9EAA}" type="datetimeFigureOut">
              <a:rPr lang="en-IN" smtClean="0"/>
              <a:t>30-04-2025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4E5F2A9-9D30-46B4-BDE6-F444B75A5CDB}" type="slidenum">
              <a:rPr lang="en-IN" smtClean="0"/>
              <a:t>‹#›</a:t>
            </a:fld>
            <a:endParaRPr lang="en-IN"/>
          </a:p>
        </p:txBody>
      </p:sp>
    </p:spTree>
    <p:extLst>
      <p:ext uri="{BB962C8B-B14F-4D97-AF65-F5344CB8AC3E}">
        <p14:creationId xmlns:p14="http://schemas.microsoft.com/office/powerpoint/2010/main" val="19992732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4E5F2A9-9D30-46B4-BDE6-F444B75A5CDB}" type="slidenum">
              <a:rPr lang="en-IN" smtClean="0"/>
              <a:t>4</a:t>
            </a:fld>
            <a:endParaRPr lang="en-IN"/>
          </a:p>
        </p:txBody>
      </p:sp>
    </p:spTree>
    <p:extLst>
      <p:ext uri="{BB962C8B-B14F-4D97-AF65-F5344CB8AC3E}">
        <p14:creationId xmlns:p14="http://schemas.microsoft.com/office/powerpoint/2010/main" val="14910224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517056C-0F90-493E-8D5E-C7CFE8277FA3}" type="datetimeFigureOut">
              <a:rPr lang="en-IN" smtClean="0"/>
              <a:t>30-04-2025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AD2F7CF-9AE3-4322-AE1B-76BDB0B58158}"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574992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17056C-0F90-493E-8D5E-C7CFE8277FA3}" type="datetimeFigureOut">
              <a:rPr lang="en-IN" smtClean="0"/>
              <a:t>30-04-2025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AD2F7CF-9AE3-4322-AE1B-76BDB0B58158}" type="slidenum">
              <a:rPr lang="en-IN" smtClean="0"/>
              <a:t>‹#›</a:t>
            </a:fld>
            <a:endParaRPr lang="en-IN"/>
          </a:p>
        </p:txBody>
      </p:sp>
    </p:spTree>
    <p:extLst>
      <p:ext uri="{BB962C8B-B14F-4D97-AF65-F5344CB8AC3E}">
        <p14:creationId xmlns:p14="http://schemas.microsoft.com/office/powerpoint/2010/main" val="4203811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17056C-0F90-493E-8D5E-C7CFE8277FA3}" type="datetimeFigureOut">
              <a:rPr lang="en-IN" smtClean="0"/>
              <a:t>30-04-2025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AD2F7CF-9AE3-4322-AE1B-76BDB0B58158}" type="slidenum">
              <a:rPr lang="en-IN" smtClean="0"/>
              <a:t>‹#›</a:t>
            </a:fld>
            <a:endParaRPr lang="en-IN"/>
          </a:p>
        </p:txBody>
      </p:sp>
    </p:spTree>
    <p:extLst>
      <p:ext uri="{BB962C8B-B14F-4D97-AF65-F5344CB8AC3E}">
        <p14:creationId xmlns:p14="http://schemas.microsoft.com/office/powerpoint/2010/main" val="32024708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17056C-0F90-493E-8D5E-C7CFE8277FA3}" type="datetimeFigureOut">
              <a:rPr lang="en-IN" smtClean="0"/>
              <a:t>30-04-2025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AD2F7CF-9AE3-4322-AE1B-76BDB0B58158}" type="slidenum">
              <a:rPr lang="en-IN" smtClean="0"/>
              <a:t>‹#›</a:t>
            </a:fld>
            <a:endParaRPr lang="en-IN"/>
          </a:p>
        </p:txBody>
      </p:sp>
    </p:spTree>
    <p:extLst>
      <p:ext uri="{BB962C8B-B14F-4D97-AF65-F5344CB8AC3E}">
        <p14:creationId xmlns:p14="http://schemas.microsoft.com/office/powerpoint/2010/main" val="25525406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17056C-0F90-493E-8D5E-C7CFE8277FA3}" type="datetimeFigureOut">
              <a:rPr lang="en-IN" smtClean="0"/>
              <a:t>30-04-2025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AD2F7CF-9AE3-4322-AE1B-76BDB0B58158}"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933366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517056C-0F90-493E-8D5E-C7CFE8277FA3}" type="datetimeFigureOut">
              <a:rPr lang="en-IN" smtClean="0"/>
              <a:t>30-04-2025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AD2F7CF-9AE3-4322-AE1B-76BDB0B58158}" type="slidenum">
              <a:rPr lang="en-IN" smtClean="0"/>
              <a:t>‹#›</a:t>
            </a:fld>
            <a:endParaRPr lang="en-IN"/>
          </a:p>
        </p:txBody>
      </p:sp>
    </p:spTree>
    <p:extLst>
      <p:ext uri="{BB962C8B-B14F-4D97-AF65-F5344CB8AC3E}">
        <p14:creationId xmlns:p14="http://schemas.microsoft.com/office/powerpoint/2010/main" val="36342696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517056C-0F90-493E-8D5E-C7CFE8277FA3}" type="datetimeFigureOut">
              <a:rPr lang="en-IN" smtClean="0"/>
              <a:t>30-04-2025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AD2F7CF-9AE3-4322-AE1B-76BDB0B58158}" type="slidenum">
              <a:rPr lang="en-IN" smtClean="0"/>
              <a:t>‹#›</a:t>
            </a:fld>
            <a:endParaRPr lang="en-IN"/>
          </a:p>
        </p:txBody>
      </p:sp>
    </p:spTree>
    <p:extLst>
      <p:ext uri="{BB962C8B-B14F-4D97-AF65-F5344CB8AC3E}">
        <p14:creationId xmlns:p14="http://schemas.microsoft.com/office/powerpoint/2010/main" val="5488673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17056C-0F90-493E-8D5E-C7CFE8277FA3}" type="datetimeFigureOut">
              <a:rPr lang="en-IN" smtClean="0"/>
              <a:t>30-04-2025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AD2F7CF-9AE3-4322-AE1B-76BDB0B58158}" type="slidenum">
              <a:rPr lang="en-IN" smtClean="0"/>
              <a:t>‹#›</a:t>
            </a:fld>
            <a:endParaRPr lang="en-IN"/>
          </a:p>
        </p:txBody>
      </p:sp>
    </p:spTree>
    <p:extLst>
      <p:ext uri="{BB962C8B-B14F-4D97-AF65-F5344CB8AC3E}">
        <p14:creationId xmlns:p14="http://schemas.microsoft.com/office/powerpoint/2010/main" val="39334055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517056C-0F90-493E-8D5E-C7CFE8277FA3}" type="datetimeFigureOut">
              <a:rPr lang="en-IN" smtClean="0"/>
              <a:t>30-04-2025</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0AD2F7CF-9AE3-4322-AE1B-76BDB0B58158}" type="slidenum">
              <a:rPr lang="en-IN" smtClean="0"/>
              <a:t>‹#›</a:t>
            </a:fld>
            <a:endParaRPr lang="en-IN"/>
          </a:p>
        </p:txBody>
      </p:sp>
    </p:spTree>
    <p:extLst>
      <p:ext uri="{BB962C8B-B14F-4D97-AF65-F5344CB8AC3E}">
        <p14:creationId xmlns:p14="http://schemas.microsoft.com/office/powerpoint/2010/main" val="35551329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4517056C-0F90-493E-8D5E-C7CFE8277FA3}" type="datetimeFigureOut">
              <a:rPr lang="en-IN" smtClean="0"/>
              <a:t>30-04-2025</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0AD2F7CF-9AE3-4322-AE1B-76BDB0B58158}" type="slidenum">
              <a:rPr lang="en-IN" smtClean="0"/>
              <a:t>‹#›</a:t>
            </a:fld>
            <a:endParaRPr lang="en-IN"/>
          </a:p>
        </p:txBody>
      </p:sp>
    </p:spTree>
    <p:extLst>
      <p:ext uri="{BB962C8B-B14F-4D97-AF65-F5344CB8AC3E}">
        <p14:creationId xmlns:p14="http://schemas.microsoft.com/office/powerpoint/2010/main" val="8239646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17056C-0F90-493E-8D5E-C7CFE8277FA3}" type="datetimeFigureOut">
              <a:rPr lang="en-IN" smtClean="0"/>
              <a:t>30-04-2025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AD2F7CF-9AE3-4322-AE1B-76BDB0B58158}" type="slidenum">
              <a:rPr lang="en-IN" smtClean="0"/>
              <a:t>‹#›</a:t>
            </a:fld>
            <a:endParaRPr lang="en-IN"/>
          </a:p>
        </p:txBody>
      </p:sp>
    </p:spTree>
    <p:extLst>
      <p:ext uri="{BB962C8B-B14F-4D97-AF65-F5344CB8AC3E}">
        <p14:creationId xmlns:p14="http://schemas.microsoft.com/office/powerpoint/2010/main" val="14842887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4517056C-0F90-493E-8D5E-C7CFE8277FA3}" type="datetimeFigureOut">
              <a:rPr lang="en-IN" smtClean="0"/>
              <a:t>30-04-2025</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0AD2F7CF-9AE3-4322-AE1B-76BDB0B58158}"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15297082"/>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A4745-238B-B72A-CE3E-1AD74463F728}"/>
              </a:ext>
            </a:extLst>
          </p:cNvPr>
          <p:cNvSpPr>
            <a:spLocks noGrp="1"/>
          </p:cNvSpPr>
          <p:nvPr>
            <p:ph type="ctrTitle"/>
          </p:nvPr>
        </p:nvSpPr>
        <p:spPr>
          <a:xfrm>
            <a:off x="1208433" y="516835"/>
            <a:ext cx="9665803" cy="1083365"/>
          </a:xfrm>
        </p:spPr>
        <p:txBody>
          <a:bodyPr>
            <a:noAutofit/>
          </a:bodyPr>
          <a:lstStyle/>
          <a:p>
            <a:pPr algn="ctr"/>
            <a:r>
              <a:rPr lang="en-GB" sz="3200" b="1" i="0" u="none" strike="noStrike" baseline="0" dirty="0">
                <a:latin typeface="+mn-lt"/>
              </a:rPr>
              <a:t>ADITYA INSTITUTE OF TECHNOLOGY AND</a:t>
            </a:r>
            <a:br>
              <a:rPr lang="en-GB" sz="3200" b="1" i="0" u="none" strike="noStrike" baseline="0" dirty="0">
                <a:latin typeface="+mn-lt"/>
              </a:rPr>
            </a:br>
            <a:r>
              <a:rPr lang="en-IN" sz="3200" b="1" i="0" u="none" strike="noStrike" baseline="0" dirty="0">
                <a:latin typeface="+mn-lt"/>
              </a:rPr>
              <a:t>MANAGEMENT</a:t>
            </a:r>
            <a:endParaRPr lang="en-IN" sz="3200" b="1" dirty="0">
              <a:latin typeface="+mn-lt"/>
            </a:endParaRPr>
          </a:p>
        </p:txBody>
      </p:sp>
      <p:sp>
        <p:nvSpPr>
          <p:cNvPr id="3" name="Subtitle 2">
            <a:extLst>
              <a:ext uri="{FF2B5EF4-FFF2-40B4-BE49-F238E27FC236}">
                <a16:creationId xmlns:a16="http://schemas.microsoft.com/office/drawing/2014/main" id="{A28FAF18-1BBC-12DE-C678-25BB8F73ADDF}"/>
              </a:ext>
            </a:extLst>
          </p:cNvPr>
          <p:cNvSpPr>
            <a:spLocks noGrp="1"/>
          </p:cNvSpPr>
          <p:nvPr>
            <p:ph type="subTitle" idx="1"/>
          </p:nvPr>
        </p:nvSpPr>
        <p:spPr>
          <a:xfrm>
            <a:off x="1524000" y="4044329"/>
            <a:ext cx="9144000" cy="1655762"/>
          </a:xfrm>
        </p:spPr>
        <p:txBody>
          <a:bodyPr>
            <a:normAutofit fontScale="92500" lnSpcReduction="10000"/>
          </a:bodyPr>
          <a:lstStyle/>
          <a:p>
            <a:pPr algn="l"/>
            <a:r>
              <a:rPr lang="en-GB" sz="1800" b="1" i="0" u="none" strike="noStrike" baseline="0" dirty="0">
                <a:latin typeface="+mn-lt"/>
              </a:rPr>
              <a:t>       DEPARTMENT OF ELECTRONICS AND COMMUNICATION ENGINEERING</a:t>
            </a:r>
          </a:p>
          <a:p>
            <a:pPr algn="l"/>
            <a:r>
              <a:rPr lang="en-GB" sz="1800" b="0" i="0" u="none" strike="noStrike" baseline="0" dirty="0">
                <a:latin typeface="+mn-lt"/>
              </a:rPr>
              <a:t>                </a:t>
            </a:r>
            <a:r>
              <a:rPr lang="en-GB" sz="1600" b="0" i="0" u="none" strike="noStrike" baseline="0" dirty="0">
                <a:latin typeface="+mn-lt"/>
              </a:rPr>
              <a:t>(Approved by AICTE, Permanently Affiliated to JNTUGV,        	   	       Vizianagaram, Accredited by</a:t>
            </a:r>
            <a:r>
              <a:rPr lang="en-IN" sz="1600" b="0" i="0" u="none" strike="noStrike" baseline="0" dirty="0">
                <a:latin typeface="+mn-lt"/>
              </a:rPr>
              <a:t> NBA &amp; NAAC with A+)</a:t>
            </a:r>
          </a:p>
          <a:p>
            <a:pPr algn="l"/>
            <a:r>
              <a:rPr lang="en-IN" sz="1800" b="1" i="0" u="none" strike="noStrike" baseline="0" dirty="0">
                <a:latin typeface="+mn-lt"/>
              </a:rPr>
              <a:t>                                                (AUTONOMOUS)</a:t>
            </a:r>
          </a:p>
          <a:p>
            <a:pPr algn="l"/>
            <a:r>
              <a:rPr lang="en-IN" sz="1800" b="0" i="0" u="none" strike="noStrike" baseline="0" dirty="0">
                <a:latin typeface="+mn-lt"/>
              </a:rPr>
              <a:t>                                      K.KOTTURU, TEKKALI - 532201</a:t>
            </a:r>
            <a:endParaRPr lang="en-IN" dirty="0">
              <a:latin typeface="+mn-lt"/>
            </a:endParaRPr>
          </a:p>
        </p:txBody>
      </p:sp>
      <p:pic>
        <p:nvPicPr>
          <p:cNvPr id="5" name="Picture 4">
            <a:extLst>
              <a:ext uri="{FF2B5EF4-FFF2-40B4-BE49-F238E27FC236}">
                <a16:creationId xmlns:a16="http://schemas.microsoft.com/office/drawing/2014/main" id="{87110F53-BD20-F59A-67CD-646F393BA943}"/>
              </a:ext>
            </a:extLst>
          </p:cNvPr>
          <p:cNvPicPr>
            <a:picLocks noChangeAspect="1"/>
          </p:cNvPicPr>
          <p:nvPr/>
        </p:nvPicPr>
        <p:blipFill>
          <a:blip r:embed="rId2"/>
          <a:stretch>
            <a:fillRect/>
          </a:stretch>
        </p:blipFill>
        <p:spPr>
          <a:xfrm>
            <a:off x="4952999" y="1858168"/>
            <a:ext cx="2176670" cy="1724439"/>
          </a:xfrm>
          <a:prstGeom prst="rect">
            <a:avLst/>
          </a:prstGeom>
        </p:spPr>
      </p:pic>
    </p:spTree>
    <p:extLst>
      <p:ext uri="{BB962C8B-B14F-4D97-AF65-F5344CB8AC3E}">
        <p14:creationId xmlns:p14="http://schemas.microsoft.com/office/powerpoint/2010/main" val="145684145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2FF55-A16B-B902-ED4F-56ECF712FE93}"/>
              </a:ext>
            </a:extLst>
          </p:cNvPr>
          <p:cNvSpPr>
            <a:spLocks noGrp="1"/>
          </p:cNvSpPr>
          <p:nvPr>
            <p:ph type="title"/>
          </p:nvPr>
        </p:nvSpPr>
        <p:spPr/>
        <p:txBody>
          <a:bodyPr/>
          <a:lstStyle/>
          <a:p>
            <a:pPr algn="ctr"/>
            <a:r>
              <a:rPr lang="en-IN" dirty="0">
                <a:latin typeface="+mn-lt"/>
              </a:rPr>
              <a:t>PROPOSED SYSTEM</a:t>
            </a:r>
          </a:p>
        </p:txBody>
      </p:sp>
      <p:sp>
        <p:nvSpPr>
          <p:cNvPr id="3" name="Content Placeholder 2">
            <a:extLst>
              <a:ext uri="{FF2B5EF4-FFF2-40B4-BE49-F238E27FC236}">
                <a16:creationId xmlns:a16="http://schemas.microsoft.com/office/drawing/2014/main" id="{94D75C8D-A22D-9C56-1945-DFE6FE8F8E6C}"/>
              </a:ext>
            </a:extLst>
          </p:cNvPr>
          <p:cNvSpPr>
            <a:spLocks noGrp="1"/>
          </p:cNvSpPr>
          <p:nvPr>
            <p:ph idx="1"/>
          </p:nvPr>
        </p:nvSpPr>
        <p:spPr/>
        <p:txBody>
          <a:bodyPr>
            <a:normAutofit lnSpcReduction="10000"/>
          </a:bodyPr>
          <a:lstStyle/>
          <a:p>
            <a:pPr marL="0" indent="0" algn="just">
              <a:buNone/>
            </a:pPr>
            <a:r>
              <a:rPr lang="en-GB" b="0" i="0" u="none" strike="noStrike" baseline="0" dirty="0"/>
              <a:t>The project presents an advanced fraud detection system for banking data using machine learning. It employs class weight-tuning and Bayesian optimization to enhance performance, utilizing algorithms like </a:t>
            </a:r>
            <a:r>
              <a:rPr lang="en-GB" b="0" i="0" u="none" strike="noStrike" baseline="0" dirty="0" err="1"/>
              <a:t>CatBoost</a:t>
            </a:r>
            <a:r>
              <a:rPr lang="en-GB" b="0" i="0" u="none" strike="noStrike" baseline="0" dirty="0"/>
              <a:t>, </a:t>
            </a:r>
            <a:r>
              <a:rPr lang="en-GB" b="0" i="0" u="none" strike="noStrike" baseline="0" dirty="0" err="1"/>
              <a:t>LightGBM</a:t>
            </a:r>
            <a:r>
              <a:rPr lang="en-GB" b="0" i="0" u="none" strike="noStrike" baseline="0" dirty="0"/>
              <a:t>, and </a:t>
            </a:r>
            <a:r>
              <a:rPr lang="en-GB" b="0" i="0" u="none" strike="noStrike" baseline="0" dirty="0" err="1"/>
              <a:t>XGBoost</a:t>
            </a:r>
            <a:r>
              <a:rPr lang="en-GB" b="0" i="0" u="none" strike="noStrike" baseline="0" dirty="0"/>
              <a:t>. Deep learning fine-tunes the system, which is evaluated with real-world data using key </a:t>
            </a:r>
            <a:r>
              <a:rPr lang="en-GB" b="0" i="0" u="none" strike="noStrike" baseline="0" dirty="0" err="1"/>
              <a:t>metrics.For</a:t>
            </a:r>
            <a:r>
              <a:rPr lang="en-GB" b="0" i="0" u="none" strike="noStrike" baseline="0" dirty="0"/>
              <a:t> better results and accuracy we are implementing </a:t>
            </a:r>
            <a:r>
              <a:rPr lang="en-IN" b="0" i="0" u="none" strike="noStrike" baseline="0" dirty="0"/>
              <a:t>stacking algorithm.</a:t>
            </a:r>
          </a:p>
          <a:p>
            <a:pPr marL="0" indent="0" algn="l">
              <a:buNone/>
            </a:pPr>
            <a:r>
              <a:rPr lang="en-IN" sz="2400" b="1" dirty="0"/>
              <a:t>Advantages:</a:t>
            </a:r>
            <a:endParaRPr lang="en-IN" sz="1800" b="1" i="0" u="none" strike="noStrike" baseline="0" dirty="0"/>
          </a:p>
          <a:p>
            <a:pPr algn="l">
              <a:buFont typeface="Wingdings" panose="05000000000000000000" pitchFamily="2" charset="2"/>
              <a:buChar char="§"/>
            </a:pPr>
            <a:r>
              <a:rPr lang="en-GB" sz="1800" b="0" i="0" u="none" strike="noStrike" baseline="0" dirty="0"/>
              <a:t> </a:t>
            </a:r>
            <a:r>
              <a:rPr lang="en-GB" b="0" i="0" u="none" strike="noStrike" baseline="0" dirty="0"/>
              <a:t>The system significantly enhances fraud detection accuracy compared to traditional methods.</a:t>
            </a:r>
          </a:p>
          <a:p>
            <a:pPr algn="l">
              <a:buFont typeface="Wingdings" panose="05000000000000000000" pitchFamily="2" charset="2"/>
              <a:buChar char="§"/>
            </a:pPr>
            <a:r>
              <a:rPr lang="en-GB" b="0" i="0" u="none" strike="noStrike" baseline="0" dirty="0"/>
              <a:t> Adapts to evolving fraud tactics, maintaining its effectiveness over time.</a:t>
            </a:r>
          </a:p>
          <a:p>
            <a:pPr algn="l">
              <a:buFont typeface="Wingdings" panose="05000000000000000000" pitchFamily="2" charset="2"/>
              <a:buChar char="§"/>
            </a:pPr>
            <a:r>
              <a:rPr lang="en-GB" b="0" i="0" u="none" strike="noStrike" baseline="0" dirty="0"/>
              <a:t> The system efficiently manages unbalanced data without compromising accuracy.</a:t>
            </a:r>
          </a:p>
          <a:p>
            <a:pPr algn="l">
              <a:buFont typeface="Wingdings" panose="05000000000000000000" pitchFamily="2" charset="2"/>
              <a:buChar char="§"/>
            </a:pPr>
            <a:r>
              <a:rPr lang="en-GB" b="0" i="0" u="none" strike="noStrike" baseline="0" dirty="0"/>
              <a:t> Evaluation with multiple performance metrics ensures a </a:t>
            </a:r>
            <a:r>
              <a:rPr lang="en-GB" sz="1800" b="0" i="0" u="none" strike="noStrike" baseline="0" dirty="0"/>
              <a:t>robust assessment of its real-world </a:t>
            </a:r>
            <a:r>
              <a:rPr lang="en-IN" sz="1800" b="0" i="0" u="none" strike="noStrike" baseline="0" dirty="0"/>
              <a:t>effectiveness.</a:t>
            </a:r>
            <a:endParaRPr lang="en-IN" sz="2400" b="1" dirty="0"/>
          </a:p>
        </p:txBody>
      </p:sp>
    </p:spTree>
    <p:extLst>
      <p:ext uri="{BB962C8B-B14F-4D97-AF65-F5344CB8AC3E}">
        <p14:creationId xmlns:p14="http://schemas.microsoft.com/office/powerpoint/2010/main" val="21924872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0505E-3D9A-C262-30BA-1A547B82D5D4}"/>
              </a:ext>
            </a:extLst>
          </p:cNvPr>
          <p:cNvSpPr>
            <a:spLocks noGrp="1"/>
          </p:cNvSpPr>
          <p:nvPr>
            <p:ph type="title"/>
          </p:nvPr>
        </p:nvSpPr>
        <p:spPr/>
        <p:txBody>
          <a:bodyPr/>
          <a:lstStyle/>
          <a:p>
            <a:pPr algn="ctr"/>
            <a:r>
              <a:rPr lang="en-IN" dirty="0">
                <a:latin typeface="+mn-lt"/>
              </a:rPr>
              <a:t>OBJECTIVE</a:t>
            </a:r>
          </a:p>
        </p:txBody>
      </p:sp>
      <p:sp>
        <p:nvSpPr>
          <p:cNvPr id="3" name="Content Placeholder 2">
            <a:extLst>
              <a:ext uri="{FF2B5EF4-FFF2-40B4-BE49-F238E27FC236}">
                <a16:creationId xmlns:a16="http://schemas.microsoft.com/office/drawing/2014/main" id="{8861D6C0-2297-91B2-2A29-C0BD0C40EAB8}"/>
              </a:ext>
            </a:extLst>
          </p:cNvPr>
          <p:cNvSpPr>
            <a:spLocks noGrp="1"/>
          </p:cNvSpPr>
          <p:nvPr>
            <p:ph idx="1"/>
          </p:nvPr>
        </p:nvSpPr>
        <p:spPr/>
        <p:txBody>
          <a:bodyPr>
            <a:normAutofit/>
          </a:bodyPr>
          <a:lstStyle/>
          <a:p>
            <a:pPr marL="0" indent="0" algn="just">
              <a:buNone/>
            </a:pPr>
            <a:r>
              <a:rPr lang="en-GB" sz="2400" b="0" i="0" u="none" strike="noStrike" baseline="0" dirty="0">
                <a:cs typeface="Times New Roman" panose="02020603050405020304" pitchFamily="18" charset="0"/>
              </a:rPr>
              <a:t>To develop a fraud detection system for banking data to prevent fraudulent </a:t>
            </a:r>
            <a:r>
              <a:rPr lang="en-IN" sz="2400" b="0" i="0" u="none" strike="noStrike" baseline="0" dirty="0">
                <a:cs typeface="Times New Roman" panose="02020603050405020304" pitchFamily="18" charset="0"/>
              </a:rPr>
              <a:t>activities. </a:t>
            </a:r>
            <a:r>
              <a:rPr lang="en-GB" sz="2400" b="0" i="0" u="none" strike="noStrike" baseline="0" dirty="0">
                <a:cs typeface="Times New Roman" panose="02020603050405020304" pitchFamily="18" charset="0"/>
              </a:rPr>
              <a:t>Objective is to efficiently </a:t>
            </a:r>
            <a:r>
              <a:rPr lang="en-GB" sz="2400" b="0" i="0" u="none" strike="noStrike" baseline="0" dirty="0" err="1">
                <a:cs typeface="Times New Roman" panose="02020603050405020304" pitchFamily="18" charset="0"/>
              </a:rPr>
              <a:t>analyze</a:t>
            </a:r>
            <a:r>
              <a:rPr lang="en-GB" sz="2400" b="0" i="0" u="none" strike="noStrike" baseline="0" dirty="0">
                <a:cs typeface="Times New Roman" panose="02020603050405020304" pitchFamily="18" charset="0"/>
              </a:rPr>
              <a:t> banking data through the application of </a:t>
            </a:r>
            <a:r>
              <a:rPr lang="en-IN" sz="2400" b="0" i="0" u="none" strike="noStrike" baseline="0" dirty="0">
                <a:cs typeface="Times New Roman" panose="02020603050405020304" pitchFamily="18" charset="0"/>
              </a:rPr>
              <a:t>machine learning algorithms. </a:t>
            </a:r>
            <a:r>
              <a:rPr lang="en-GB" sz="2400" b="0" i="0" u="none" strike="noStrike" baseline="0" dirty="0">
                <a:cs typeface="Times New Roman" panose="02020603050405020304" pitchFamily="18" charset="0"/>
              </a:rPr>
              <a:t>To enhance dataset analysis by exploring diverse sampling and scaling </a:t>
            </a:r>
            <a:r>
              <a:rPr lang="en-IN" sz="2400" b="0" i="0" u="none" strike="noStrike" baseline="0" dirty="0">
                <a:cs typeface="Times New Roman" panose="02020603050405020304" pitchFamily="18" charset="0"/>
              </a:rPr>
              <a:t>techniques. </a:t>
            </a:r>
            <a:r>
              <a:rPr lang="en-GB" sz="2400" b="0" i="0" u="none" strike="noStrike" baseline="0" dirty="0">
                <a:cs typeface="Times New Roman" panose="02020603050405020304" pitchFamily="18" charset="0"/>
              </a:rPr>
              <a:t>To implement hybrid models as an extension to improve fraud detection </a:t>
            </a:r>
            <a:r>
              <a:rPr lang="en-IN" sz="2400" b="0" i="0" u="none" strike="noStrike" baseline="0" dirty="0">
                <a:cs typeface="Times New Roman" panose="02020603050405020304" pitchFamily="18" charset="0"/>
              </a:rPr>
              <a:t>accuracy. </a:t>
            </a:r>
            <a:r>
              <a:rPr lang="en-GB" sz="2400" b="0" i="0" u="none" strike="noStrike" baseline="0" dirty="0">
                <a:cs typeface="Times New Roman" panose="02020603050405020304" pitchFamily="18" charset="0"/>
              </a:rPr>
              <a:t>To create an extension of a user-friendly front-end using Flask for user testing </a:t>
            </a:r>
            <a:r>
              <a:rPr lang="en-IN" sz="2400" b="0" i="0" u="none" strike="noStrike" baseline="0" dirty="0">
                <a:cs typeface="Times New Roman" panose="02020603050405020304" pitchFamily="18" charset="0"/>
              </a:rPr>
              <a:t>and authentication.</a:t>
            </a:r>
            <a:r>
              <a:rPr lang="en-US" sz="2400" b="0" i="0" u="none" strike="noStrike" baseline="0" dirty="0">
                <a:cs typeface="Times New Roman" panose="02020603050405020304" pitchFamily="18" charset="0"/>
              </a:rPr>
              <a:t> </a:t>
            </a:r>
            <a:r>
              <a:rPr lang="en-US" sz="2400" dirty="0">
                <a:effectLst/>
                <a:ea typeface="Times New Roman" panose="02020603050405020304" pitchFamily="18" charset="0"/>
                <a:cs typeface="Times New Roman" panose="02020603050405020304" pitchFamily="18" charset="0"/>
              </a:rPr>
              <a:t>The main objective of this project is to predict credit card fraud detection by using different types of Machine learning and Deep learning Models like </a:t>
            </a:r>
            <a:r>
              <a:rPr lang="en-US" sz="2400" dirty="0" err="1">
                <a:effectLst/>
                <a:ea typeface="Times New Roman" panose="02020603050405020304" pitchFamily="18" charset="0"/>
                <a:cs typeface="Times New Roman" panose="02020603050405020304" pitchFamily="18" charset="0"/>
              </a:rPr>
              <a:t>LightGBM</a:t>
            </a:r>
            <a:r>
              <a:rPr lang="en-US" sz="2400" dirty="0">
                <a:effectLst/>
                <a:ea typeface="Times New Roman" panose="02020603050405020304" pitchFamily="18" charset="0"/>
                <a:cs typeface="Times New Roman" panose="02020603050405020304" pitchFamily="18" charset="0"/>
              </a:rPr>
              <a:t>, XG Boost, Cat Boost, Neural Network and Hybrid model like LG + XG+ CAT, LG + XG, LG + CAT, XG + CAT.</a:t>
            </a:r>
            <a:endParaRPr lang="en-IN" sz="2400" dirty="0">
              <a:effectLst/>
              <a:ea typeface="Times New Roman" panose="02020603050405020304" pitchFamily="18" charset="0"/>
              <a:cs typeface="Times New Roman" panose="02020603050405020304" pitchFamily="18" charset="0"/>
            </a:endParaRPr>
          </a:p>
          <a:p>
            <a:pPr marL="0" indent="0" algn="just">
              <a:buNone/>
            </a:pPr>
            <a:endParaRPr lang="en-IN" dirty="0"/>
          </a:p>
        </p:txBody>
      </p:sp>
    </p:spTree>
    <p:extLst>
      <p:ext uri="{BB962C8B-B14F-4D97-AF65-F5344CB8AC3E}">
        <p14:creationId xmlns:p14="http://schemas.microsoft.com/office/powerpoint/2010/main" val="11379916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47197-5D40-2EC4-727A-6BFAE07ED951}"/>
              </a:ext>
            </a:extLst>
          </p:cNvPr>
          <p:cNvSpPr>
            <a:spLocks noGrp="1"/>
          </p:cNvSpPr>
          <p:nvPr>
            <p:ph type="title"/>
          </p:nvPr>
        </p:nvSpPr>
        <p:spPr/>
        <p:txBody>
          <a:bodyPr/>
          <a:lstStyle/>
          <a:p>
            <a:pPr algn="ctr"/>
            <a:r>
              <a:rPr lang="en-IN" dirty="0">
                <a:latin typeface="+mn-lt"/>
              </a:rPr>
              <a:t>FLOWCHART</a:t>
            </a:r>
          </a:p>
        </p:txBody>
      </p:sp>
      <p:pic>
        <p:nvPicPr>
          <p:cNvPr id="7" name="Content Placeholder 6">
            <a:extLst>
              <a:ext uri="{FF2B5EF4-FFF2-40B4-BE49-F238E27FC236}">
                <a16:creationId xmlns:a16="http://schemas.microsoft.com/office/drawing/2014/main" id="{24AD0C7A-23E2-9067-9BB3-C3A8995C3BB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38370" y="1938542"/>
            <a:ext cx="3976219" cy="4022725"/>
          </a:xfrm>
        </p:spPr>
      </p:pic>
    </p:spTree>
    <p:extLst>
      <p:ext uri="{BB962C8B-B14F-4D97-AF65-F5344CB8AC3E}">
        <p14:creationId xmlns:p14="http://schemas.microsoft.com/office/powerpoint/2010/main" val="884253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4F14E-F914-BC4D-7D28-84613CBE07CB}"/>
              </a:ext>
            </a:extLst>
          </p:cNvPr>
          <p:cNvSpPr>
            <a:spLocks noGrp="1"/>
          </p:cNvSpPr>
          <p:nvPr>
            <p:ph type="title"/>
          </p:nvPr>
        </p:nvSpPr>
        <p:spPr/>
        <p:txBody>
          <a:bodyPr/>
          <a:lstStyle/>
          <a:p>
            <a:pPr algn="ctr"/>
            <a:r>
              <a:rPr lang="en-IN" dirty="0">
                <a:latin typeface="+mn-lt"/>
              </a:rPr>
              <a:t>CREDIT CARD FRAUD DATASET</a:t>
            </a:r>
          </a:p>
        </p:txBody>
      </p:sp>
      <p:sp>
        <p:nvSpPr>
          <p:cNvPr id="3" name="Content Placeholder 2">
            <a:extLst>
              <a:ext uri="{FF2B5EF4-FFF2-40B4-BE49-F238E27FC236}">
                <a16:creationId xmlns:a16="http://schemas.microsoft.com/office/drawing/2014/main" id="{D896B67D-4DED-E134-3BB9-2F20D0FA3592}"/>
              </a:ext>
            </a:extLst>
          </p:cNvPr>
          <p:cNvSpPr>
            <a:spLocks noGrp="1"/>
          </p:cNvSpPr>
          <p:nvPr>
            <p:ph idx="1"/>
          </p:nvPr>
        </p:nvSpPr>
        <p:spPr/>
        <p:txBody>
          <a:bodyPr/>
          <a:lstStyle/>
          <a:p>
            <a:pPr algn="just"/>
            <a:r>
              <a:rPr lang="en-IN" sz="1800" kern="100" dirty="0">
                <a:effectLst/>
                <a:ea typeface="Calibri" panose="020F0502020204030204" pitchFamily="34" charset="0"/>
                <a:cs typeface="Times New Roman" panose="02020603050405020304" pitchFamily="18" charset="0"/>
              </a:rPr>
              <a:t>We employed the Credit Card Fraud Detection dataset obtained from Kaggle to train machine learning algorithms. Initially, the dataset included a range of transaction-related attributes, including "Amount," "Time," and "V1" through "V28." For privacy and security reasons, specific details about these original features were withheld to protect sensitive information while still allowing for effective fraud detection training. So, these are the top 5 rows of the credit card fraud detection dataset. So, it contains 32 columns, we are displaying few of them here.</a:t>
            </a:r>
          </a:p>
          <a:p>
            <a:endParaRPr lang="en-IN" dirty="0"/>
          </a:p>
        </p:txBody>
      </p:sp>
      <p:pic>
        <p:nvPicPr>
          <p:cNvPr id="7" name="Picture 6">
            <a:extLst>
              <a:ext uri="{FF2B5EF4-FFF2-40B4-BE49-F238E27FC236}">
                <a16:creationId xmlns:a16="http://schemas.microsoft.com/office/drawing/2014/main" id="{D5184D6D-B2E6-B672-7888-628EB5AC1A4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58240" y="3557918"/>
            <a:ext cx="9997440" cy="2419550"/>
          </a:xfrm>
          <a:prstGeom prst="rect">
            <a:avLst/>
          </a:prstGeom>
          <a:noFill/>
          <a:ln>
            <a:noFill/>
          </a:ln>
        </p:spPr>
      </p:pic>
    </p:spTree>
    <p:extLst>
      <p:ext uri="{BB962C8B-B14F-4D97-AF65-F5344CB8AC3E}">
        <p14:creationId xmlns:p14="http://schemas.microsoft.com/office/powerpoint/2010/main" val="34277730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a:extLst>
              <a:ext uri="{FF2B5EF4-FFF2-40B4-BE49-F238E27FC236}">
                <a16:creationId xmlns:a16="http://schemas.microsoft.com/office/drawing/2014/main" id="{F22148DE-8EE4-1753-5F76-479D0A911D57}"/>
              </a:ext>
            </a:extLst>
          </p:cNvPr>
          <p:cNvSpPr>
            <a:spLocks noChangeArrowheads="1"/>
          </p:cNvSpPr>
          <p:nvPr/>
        </p:nvSpPr>
        <p:spPr bwMode="auto">
          <a:xfrm>
            <a:off x="825909" y="231420"/>
            <a:ext cx="10540181" cy="5878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lgn="just" defTabSz="914400"/>
            <a:endParaRPr kumimoji="0" lang="en-US" altLang="en-US" sz="2000" b="0" i="0" u="none" strike="noStrike" cap="none" normalizeH="0" baseline="0" dirty="0">
              <a:ln>
                <a:noFill/>
              </a:ln>
              <a:solidFill>
                <a:srgbClr val="333333"/>
              </a:solidFill>
              <a:effectLst/>
              <a:latin typeface="+mn-lt"/>
            </a:endParaRPr>
          </a:p>
          <a:p>
            <a:pPr lvl="0" algn="just" defTabSz="914400"/>
            <a:r>
              <a:rPr kumimoji="0" lang="en-US" altLang="en-US" sz="2000" b="0" i="0" u="none" strike="noStrike" cap="none" normalizeH="0" baseline="0" dirty="0">
                <a:ln>
                  <a:noFill/>
                </a:ln>
                <a:solidFill>
                  <a:srgbClr val="333333"/>
                </a:solidFill>
                <a:effectLst/>
                <a:latin typeface="+mn-lt"/>
              </a:rPr>
              <a:t>This dataset contains only numerical input variables resulting from a principle component analysis (PCA) transformation. Unfortunately, the original features and background information about the data are not given due to confidentiality and privacy considerations. PCA yielded the following principal components: </a:t>
            </a:r>
            <a:r>
              <a:rPr kumimoji="0" lang="en-US" altLang="en-US" sz="2000" b="0" i="0" u="none" strike="noStrike" cap="none" normalizeH="0" baseline="0" dirty="0">
                <a:ln>
                  <a:noFill/>
                </a:ln>
                <a:solidFill>
                  <a:schemeClr val="tx1"/>
                </a:solidFill>
                <a:effectLst/>
                <a:latin typeface="+mn-lt"/>
              </a:rPr>
              <a:t>V1,V2,V28 </a:t>
            </a:r>
            <a:r>
              <a:rPr kumimoji="0" lang="en-US" altLang="en-US" sz="2000" b="0" i="0" u="none" strike="noStrike" cap="none" normalizeH="0" baseline="0" dirty="0">
                <a:ln>
                  <a:noFill/>
                </a:ln>
                <a:solidFill>
                  <a:srgbClr val="333333"/>
                </a:solidFill>
                <a:effectLst/>
                <a:latin typeface="+mn-lt"/>
              </a:rPr>
              <a:t>. The untransformed features with PCA are “time” and “amount.”</a:t>
            </a:r>
            <a:r>
              <a:rPr kumimoji="0" lang="en-US" altLang="en-US" sz="2000" b="0" i="0" u="none" strike="noStrike" cap="none" normalizeH="0" baseline="0" dirty="0">
                <a:ln>
                  <a:noFill/>
                </a:ln>
                <a:solidFill>
                  <a:schemeClr val="tx1"/>
                </a:solidFill>
                <a:effectLst/>
                <a:latin typeface="+mn-lt"/>
              </a:rPr>
              <a:t> </a:t>
            </a:r>
            <a:r>
              <a:rPr lang="en-US" sz="2000" dirty="0">
                <a:latin typeface="+mn-lt"/>
              </a:rPr>
              <a:t>The “Time” column contains the time (in seconds) elapsed between each transaction and the first transaction in the dataset. The feature “Amount” shows the transaction amount. Feature “Class” is the response variable, and it takes the value 1 in case of fraud and 0 otherwise. </a:t>
            </a:r>
          </a:p>
          <a:p>
            <a:pPr lvl="0" algn="just" defTabSz="914400"/>
            <a:endParaRPr kumimoji="0" lang="en-US" altLang="en-US" b="0" i="0" u="none" strike="noStrike" cap="none" normalizeH="0" baseline="0" dirty="0">
              <a:ln>
                <a:noFill/>
              </a:ln>
              <a:solidFill>
                <a:schemeClr val="tx1"/>
              </a:solidFill>
              <a:effectLst/>
              <a:latin typeface="+mn-lt"/>
            </a:endParaRPr>
          </a:p>
          <a:p>
            <a:pPr lvl="0" algn="just" defTabSz="914400"/>
            <a:endParaRPr lang="en-US" altLang="en-US" dirty="0">
              <a:latin typeface="+mn-lt"/>
            </a:endParaRPr>
          </a:p>
          <a:p>
            <a:pPr lvl="0" algn="just" defTabSz="914400"/>
            <a:endParaRPr kumimoji="0" lang="en-US" altLang="en-US" b="0" i="0" u="none" strike="noStrike" cap="none" normalizeH="0" baseline="0" dirty="0">
              <a:ln>
                <a:noFill/>
              </a:ln>
              <a:solidFill>
                <a:schemeClr val="tx1"/>
              </a:solidFill>
              <a:effectLst/>
              <a:latin typeface="+mn-lt"/>
            </a:endParaRPr>
          </a:p>
          <a:p>
            <a:pPr lvl="0" algn="just" defTabSz="914400"/>
            <a:endParaRPr lang="en-US" altLang="en-US" dirty="0">
              <a:latin typeface="+mn-lt"/>
            </a:endParaRPr>
          </a:p>
          <a:p>
            <a:pPr lvl="0" algn="just" defTabSz="914400"/>
            <a:endParaRPr kumimoji="0" lang="en-US" altLang="en-US" b="0" i="0" u="none" strike="noStrike" cap="none" normalizeH="0" baseline="0" dirty="0">
              <a:ln>
                <a:noFill/>
              </a:ln>
              <a:solidFill>
                <a:schemeClr val="tx1"/>
              </a:solidFill>
              <a:effectLst/>
              <a:latin typeface="+mn-lt"/>
            </a:endParaRPr>
          </a:p>
          <a:p>
            <a:pPr lvl="0" algn="just" defTabSz="914400"/>
            <a:endParaRPr lang="en-US" altLang="en-US" dirty="0">
              <a:latin typeface="+mn-lt"/>
            </a:endParaRPr>
          </a:p>
          <a:p>
            <a:pPr lvl="0" algn="just" defTabSz="914400"/>
            <a:endParaRPr kumimoji="0" lang="en-US" altLang="en-US" b="0" i="0" u="none" strike="noStrike" cap="none" normalizeH="0" baseline="0" dirty="0">
              <a:ln>
                <a:noFill/>
              </a:ln>
              <a:solidFill>
                <a:schemeClr val="tx1"/>
              </a:solidFill>
              <a:effectLst/>
              <a:latin typeface="+mn-lt"/>
            </a:endParaRPr>
          </a:p>
          <a:p>
            <a:pPr lvl="0" algn="just" defTabSz="914400"/>
            <a:endParaRPr kumimoji="0" lang="en-US" altLang="en-US" b="0" i="0" u="none" strike="noStrike" cap="none" normalizeH="0" baseline="0" dirty="0">
              <a:ln>
                <a:noFill/>
              </a:ln>
              <a:solidFill>
                <a:schemeClr val="tx1"/>
              </a:solidFill>
              <a:effectLst/>
              <a:latin typeface="+mn-lt"/>
            </a:endParaRPr>
          </a:p>
          <a:p>
            <a:pPr lvl="0" algn="just" defTabSz="914400"/>
            <a:endParaRPr lang="en-US" altLang="en-US" dirty="0">
              <a:latin typeface="+mn-lt"/>
            </a:endParaRPr>
          </a:p>
          <a:p>
            <a:pPr lvl="0" algn="just" defTabSz="914400"/>
            <a:endParaRPr kumimoji="0" lang="en-US" altLang="en-US" b="0" i="0" u="none" strike="noStrike" cap="none" normalizeH="0" baseline="0" dirty="0">
              <a:ln>
                <a:noFill/>
              </a:ln>
              <a:solidFill>
                <a:schemeClr val="tx1"/>
              </a:solidFill>
              <a:effectLst/>
              <a:latin typeface="+mn-lt"/>
            </a:endParaRPr>
          </a:p>
          <a:p>
            <a:pPr lvl="0" algn="just" defTabSz="914400"/>
            <a:endParaRPr lang="en-US" altLang="en-US" dirty="0">
              <a:latin typeface="+mn-lt"/>
            </a:endParaRPr>
          </a:p>
          <a:p>
            <a:pPr lvl="0" algn="just" defTabSz="914400"/>
            <a:endParaRPr kumimoji="0" lang="en-US" altLang="en-US" b="0" i="0" u="none" strike="noStrike" cap="none" normalizeH="0" baseline="0" dirty="0">
              <a:ln>
                <a:noFill/>
              </a:ln>
              <a:solidFill>
                <a:schemeClr val="tx1"/>
              </a:solidFill>
              <a:effectLst/>
              <a:latin typeface="+mn-lt"/>
            </a:endParaRPr>
          </a:p>
        </p:txBody>
      </p:sp>
      <p:pic>
        <p:nvPicPr>
          <p:cNvPr id="6" name="Content Placeholder 8">
            <a:extLst>
              <a:ext uri="{FF2B5EF4-FFF2-40B4-BE49-F238E27FC236}">
                <a16:creationId xmlns:a16="http://schemas.microsoft.com/office/drawing/2014/main" id="{BB5EF476-EE29-FE6E-6368-CA38CB41AB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2190749" y="3170686"/>
            <a:ext cx="7810500" cy="24565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08764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45FFC51-9807-2659-3762-407C6CB320A5}"/>
              </a:ext>
            </a:extLst>
          </p:cNvPr>
          <p:cNvSpPr txBox="1"/>
          <p:nvPr/>
        </p:nvSpPr>
        <p:spPr>
          <a:xfrm>
            <a:off x="1012723" y="648929"/>
            <a:ext cx="10156722" cy="6832640"/>
          </a:xfrm>
          <a:prstGeom prst="rect">
            <a:avLst/>
          </a:prstGeom>
          <a:noFill/>
        </p:spPr>
        <p:txBody>
          <a:bodyPr wrap="square" rtlCol="0">
            <a:spAutoFit/>
          </a:bodyPr>
          <a:lstStyle/>
          <a:p>
            <a:r>
              <a:rPr lang="en-IN" sz="2600" b="1" dirty="0">
                <a:effectLst/>
                <a:ea typeface="Calibri" panose="020F0502020204030204" pitchFamily="34" charset="0"/>
              </a:rPr>
              <a:t>Overview of Legitimate vs Fraudulent Transactions:</a:t>
            </a:r>
          </a:p>
          <a:p>
            <a:endParaRPr lang="en-IN" sz="2200" b="1" dirty="0">
              <a:effectLst/>
              <a:ea typeface="Calibri" panose="020F0502020204030204" pitchFamily="34" charset="0"/>
            </a:endParaRPr>
          </a:p>
          <a:p>
            <a:pPr algn="just"/>
            <a:r>
              <a:rPr lang="en-IN" sz="2200" kern="100" dirty="0">
                <a:effectLst/>
                <a:ea typeface="Calibri" panose="020F0502020204030204" pitchFamily="34" charset="0"/>
                <a:cs typeface="Times New Roman" panose="02020603050405020304" pitchFamily="18" charset="0"/>
              </a:rPr>
              <a:t>Since fraudulent transactions are significantly rarer than legitimate ones, the dataset is highly imbalanced. </a:t>
            </a:r>
            <a:r>
              <a:rPr lang="en-US" sz="2200" dirty="0"/>
              <a:t>The table provides a breakdown of transaction types in the dataset used for fraud detection. It shows a total of 284,315 legitimate transactions, accounting for 99.83% of all transactions, while only 492 transactions were identified as fraudulent, representing just 0.17%. </a:t>
            </a:r>
            <a:endParaRPr lang="en-IN" sz="2200" kern="100" dirty="0">
              <a:effectLst/>
              <a:ea typeface="Calibri" panose="020F0502020204030204" pitchFamily="34" charset="0"/>
              <a:cs typeface="Times New Roman" panose="02020603050405020304" pitchFamily="18" charset="0"/>
            </a:endParaRPr>
          </a:p>
          <a:p>
            <a:endParaRPr lang="en-IN" sz="1800" kern="100" dirty="0">
              <a:effectLst/>
              <a:ea typeface="Calibri" panose="020F0502020204030204" pitchFamily="34" charset="0"/>
              <a:cs typeface="Times New Roman" panose="02020603050405020304" pitchFamily="18" charset="0"/>
            </a:endParaRPr>
          </a:p>
          <a:p>
            <a:endParaRPr lang="en-IN" kern="100" dirty="0">
              <a:ea typeface="Calibri" panose="020F0502020204030204" pitchFamily="34" charset="0"/>
              <a:cs typeface="Times New Roman" panose="02020603050405020304" pitchFamily="18" charset="0"/>
            </a:endParaRPr>
          </a:p>
          <a:p>
            <a:endParaRPr lang="en-IN" sz="1800" kern="100" dirty="0">
              <a:effectLst/>
              <a:ea typeface="Calibri" panose="020F0502020204030204" pitchFamily="34" charset="0"/>
              <a:cs typeface="Times New Roman" panose="02020603050405020304" pitchFamily="18" charset="0"/>
            </a:endParaRPr>
          </a:p>
          <a:p>
            <a:endParaRPr lang="en-IN" kern="100" dirty="0">
              <a:ea typeface="Calibri" panose="020F0502020204030204" pitchFamily="34" charset="0"/>
              <a:cs typeface="Times New Roman" panose="02020603050405020304" pitchFamily="18" charset="0"/>
            </a:endParaRPr>
          </a:p>
          <a:p>
            <a:endParaRPr lang="en-IN" sz="1800" kern="100" dirty="0">
              <a:effectLst/>
              <a:ea typeface="Calibri" panose="020F0502020204030204" pitchFamily="34" charset="0"/>
              <a:cs typeface="Times New Roman" panose="02020603050405020304" pitchFamily="18" charset="0"/>
            </a:endParaRPr>
          </a:p>
          <a:p>
            <a:endParaRPr lang="en-IN" kern="100" dirty="0">
              <a:ea typeface="Calibri" panose="020F0502020204030204" pitchFamily="34" charset="0"/>
              <a:cs typeface="Times New Roman" panose="02020603050405020304" pitchFamily="18" charset="0"/>
            </a:endParaRPr>
          </a:p>
          <a:p>
            <a:endParaRPr lang="en-IN" sz="1800" kern="100" dirty="0">
              <a:effectLst/>
              <a:ea typeface="Calibri" panose="020F0502020204030204" pitchFamily="34" charset="0"/>
              <a:cs typeface="Times New Roman" panose="02020603050405020304" pitchFamily="18" charset="0"/>
            </a:endParaRPr>
          </a:p>
          <a:p>
            <a:endParaRPr lang="en-IN" kern="100" dirty="0">
              <a:ea typeface="Calibri" panose="020F0502020204030204" pitchFamily="34" charset="0"/>
              <a:cs typeface="Times New Roman" panose="02020603050405020304" pitchFamily="18" charset="0"/>
            </a:endParaRPr>
          </a:p>
          <a:p>
            <a:endParaRPr lang="en-IN" sz="1800" kern="100" dirty="0">
              <a:effectLst/>
              <a:ea typeface="Calibri" panose="020F0502020204030204" pitchFamily="34" charset="0"/>
              <a:cs typeface="Times New Roman" panose="02020603050405020304" pitchFamily="18" charset="0"/>
            </a:endParaRPr>
          </a:p>
          <a:p>
            <a:endParaRPr lang="en-IN" kern="100" dirty="0">
              <a:ea typeface="Calibri" panose="020F0502020204030204" pitchFamily="34" charset="0"/>
              <a:cs typeface="Times New Roman" panose="02020603050405020304" pitchFamily="18" charset="0"/>
            </a:endParaRPr>
          </a:p>
          <a:p>
            <a:endParaRPr lang="en-IN" sz="1800" kern="100" dirty="0">
              <a:effectLst/>
              <a:ea typeface="Calibri" panose="020F0502020204030204" pitchFamily="34" charset="0"/>
              <a:cs typeface="Times New Roman" panose="02020603050405020304" pitchFamily="18" charset="0"/>
            </a:endParaRPr>
          </a:p>
          <a:p>
            <a:endParaRPr lang="en-IN" kern="100" dirty="0">
              <a:ea typeface="Calibri" panose="020F0502020204030204" pitchFamily="34" charset="0"/>
              <a:cs typeface="Times New Roman" panose="02020603050405020304" pitchFamily="18" charset="0"/>
            </a:endParaRPr>
          </a:p>
          <a:p>
            <a:endParaRPr lang="en-IN" sz="1800" kern="100" dirty="0">
              <a:effectLst/>
              <a:ea typeface="Calibri" panose="020F0502020204030204" pitchFamily="34" charset="0"/>
              <a:cs typeface="Times New Roman" panose="02020603050405020304" pitchFamily="18" charset="0"/>
            </a:endParaRPr>
          </a:p>
          <a:p>
            <a:endParaRPr lang="en-IN" sz="1800" kern="100" dirty="0">
              <a:effectLst/>
              <a:ea typeface="Calibri" panose="020F0502020204030204" pitchFamily="34" charset="0"/>
              <a:cs typeface="Times New Roman" panose="02020603050405020304" pitchFamily="18" charset="0"/>
            </a:endParaRPr>
          </a:p>
          <a:p>
            <a:endParaRPr lang="en-IN" dirty="0"/>
          </a:p>
        </p:txBody>
      </p:sp>
      <p:graphicFrame>
        <p:nvGraphicFramePr>
          <p:cNvPr id="5" name="Table 4">
            <a:extLst>
              <a:ext uri="{FF2B5EF4-FFF2-40B4-BE49-F238E27FC236}">
                <a16:creationId xmlns:a16="http://schemas.microsoft.com/office/drawing/2014/main" id="{D4358F01-2D27-B7CF-8077-4A4A9D065FE1}"/>
              </a:ext>
            </a:extLst>
          </p:cNvPr>
          <p:cNvGraphicFramePr>
            <a:graphicFrameLocks noGrp="1"/>
          </p:cNvGraphicFramePr>
          <p:nvPr>
            <p:extLst>
              <p:ext uri="{D42A27DB-BD31-4B8C-83A1-F6EECF244321}">
                <p14:modId xmlns:p14="http://schemas.microsoft.com/office/powerpoint/2010/main" val="2272061833"/>
              </p:ext>
            </p:extLst>
          </p:nvPr>
        </p:nvGraphicFramePr>
        <p:xfrm>
          <a:off x="3146322" y="3326585"/>
          <a:ext cx="6056671" cy="2456054"/>
        </p:xfrm>
        <a:graphic>
          <a:graphicData uri="http://schemas.openxmlformats.org/drawingml/2006/table">
            <a:tbl>
              <a:tblPr firstRow="1" firstCol="1" bandRow="1">
                <a:tableStyleId>{5C22544A-7EE6-4342-B048-85BDC9FD1C3A}</a:tableStyleId>
              </a:tblPr>
              <a:tblGrid>
                <a:gridCol w="2018441">
                  <a:extLst>
                    <a:ext uri="{9D8B030D-6E8A-4147-A177-3AD203B41FA5}">
                      <a16:colId xmlns:a16="http://schemas.microsoft.com/office/drawing/2014/main" val="3088004319"/>
                    </a:ext>
                  </a:extLst>
                </a:gridCol>
                <a:gridCol w="2019115">
                  <a:extLst>
                    <a:ext uri="{9D8B030D-6E8A-4147-A177-3AD203B41FA5}">
                      <a16:colId xmlns:a16="http://schemas.microsoft.com/office/drawing/2014/main" val="3093429357"/>
                    </a:ext>
                  </a:extLst>
                </a:gridCol>
                <a:gridCol w="2019115">
                  <a:extLst>
                    <a:ext uri="{9D8B030D-6E8A-4147-A177-3AD203B41FA5}">
                      <a16:colId xmlns:a16="http://schemas.microsoft.com/office/drawing/2014/main" val="1807407537"/>
                    </a:ext>
                  </a:extLst>
                </a:gridCol>
              </a:tblGrid>
              <a:tr h="438785">
                <a:tc>
                  <a:txBody>
                    <a:bodyPr/>
                    <a:lstStyle/>
                    <a:p>
                      <a:pPr algn="just">
                        <a:lnSpc>
                          <a:spcPct val="115000"/>
                        </a:lnSpc>
                        <a:spcAft>
                          <a:spcPts val="800"/>
                        </a:spcAft>
                        <a:buNone/>
                        <a:tabLst>
                          <a:tab pos="243205" algn="l"/>
                        </a:tabLst>
                      </a:pPr>
                      <a:r>
                        <a:rPr lang="en-IN" sz="2400" kern="100">
                          <a:effectLst/>
                        </a:rPr>
                        <a:t>Transaction Type</a:t>
                      </a:r>
                      <a:endParaRPr lang="en-IN" sz="2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800"/>
                        </a:spcAft>
                        <a:buNone/>
                        <a:tabLst>
                          <a:tab pos="243205" algn="l"/>
                        </a:tabLst>
                      </a:pPr>
                      <a:r>
                        <a:rPr lang="en-IN" sz="2400" kern="100">
                          <a:effectLst/>
                        </a:rPr>
                        <a:t>Count</a:t>
                      </a:r>
                      <a:endParaRPr lang="en-IN" sz="2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800"/>
                        </a:spcAft>
                        <a:buNone/>
                        <a:tabLst>
                          <a:tab pos="243205" algn="l"/>
                        </a:tabLst>
                      </a:pPr>
                      <a:r>
                        <a:rPr lang="en-IN" sz="2400" kern="100">
                          <a:effectLst/>
                        </a:rPr>
                        <a:t>Percentage</a:t>
                      </a:r>
                      <a:endParaRPr lang="en-IN" sz="2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73914056"/>
                  </a:ext>
                </a:extLst>
              </a:tr>
              <a:tr h="504190">
                <a:tc>
                  <a:txBody>
                    <a:bodyPr/>
                    <a:lstStyle/>
                    <a:p>
                      <a:pPr algn="just">
                        <a:lnSpc>
                          <a:spcPct val="115000"/>
                        </a:lnSpc>
                        <a:spcAft>
                          <a:spcPts val="800"/>
                        </a:spcAft>
                        <a:buNone/>
                        <a:tabLst>
                          <a:tab pos="243205" algn="l"/>
                        </a:tabLst>
                      </a:pPr>
                      <a:r>
                        <a:rPr lang="en-IN" sz="2400" kern="100">
                          <a:effectLst/>
                        </a:rPr>
                        <a:t>Legitimate Transactions</a:t>
                      </a:r>
                      <a:endParaRPr lang="en-IN" sz="2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400" kern="100" dirty="0">
                          <a:effectLst/>
                        </a:rPr>
                        <a:t>284,315   </a:t>
                      </a:r>
                      <a:endParaRPr lang="en-IN" sz="2400" kern="100" dirty="0">
                        <a:effectLst/>
                        <a:latin typeface="Calibri" panose="020F0502020204030204" pitchFamily="34" charset="0"/>
                        <a:cs typeface="Times New Roman" panose="02020603050405020304" pitchFamily="18" charset="0"/>
                      </a:endParaRPr>
                    </a:p>
                    <a:p>
                      <a:endParaRPr lang="en-IN" sz="2400" dirty="0"/>
                    </a:p>
                  </a:txBody>
                  <a:tcPr marL="68580" marR="68580" marT="0" marB="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400" kern="100" dirty="0">
                          <a:effectLst/>
                        </a:rPr>
                        <a:t>99.83%</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2400" dirty="0"/>
                    </a:p>
                  </a:txBody>
                  <a:tcPr/>
                </a:tc>
                <a:extLst>
                  <a:ext uri="{0D108BD9-81ED-4DB2-BD59-A6C34878D82A}">
                    <a16:rowId xmlns:a16="http://schemas.microsoft.com/office/drawing/2014/main" val="55095231"/>
                  </a:ext>
                </a:extLst>
              </a:tr>
              <a:tr h="508000">
                <a:tc>
                  <a:txBody>
                    <a:bodyPr/>
                    <a:lstStyle/>
                    <a:p>
                      <a:pPr algn="just">
                        <a:lnSpc>
                          <a:spcPct val="115000"/>
                        </a:lnSpc>
                        <a:spcAft>
                          <a:spcPts val="800"/>
                        </a:spcAft>
                        <a:buNone/>
                        <a:tabLst>
                          <a:tab pos="243205" algn="l"/>
                        </a:tabLst>
                      </a:pPr>
                      <a:r>
                        <a:rPr lang="en-IN" sz="2400" kern="100" dirty="0">
                          <a:effectLst/>
                        </a:rPr>
                        <a:t>Fraudulent Transactions</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800"/>
                        </a:spcAft>
                        <a:buNone/>
                        <a:tabLst>
                          <a:tab pos="243205" algn="l"/>
                        </a:tabLst>
                      </a:pPr>
                      <a:r>
                        <a:rPr lang="en-IN" sz="2400" kern="100" dirty="0">
                          <a:effectLst/>
                        </a:rPr>
                        <a:t>492</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15000"/>
                        </a:lnSpc>
                        <a:spcAft>
                          <a:spcPts val="800"/>
                        </a:spcAft>
                        <a:buNone/>
                        <a:tabLst>
                          <a:tab pos="243205" algn="l"/>
                        </a:tabLst>
                      </a:pPr>
                      <a:r>
                        <a:rPr lang="en-IN" sz="2400" kern="100" dirty="0">
                          <a:effectLst/>
                        </a:rPr>
                        <a:t>0.17%</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6204318"/>
                  </a:ext>
                </a:extLst>
              </a:tr>
            </a:tbl>
          </a:graphicData>
        </a:graphic>
      </p:graphicFrame>
    </p:spTree>
    <p:extLst>
      <p:ext uri="{BB962C8B-B14F-4D97-AF65-F5344CB8AC3E}">
        <p14:creationId xmlns:p14="http://schemas.microsoft.com/office/powerpoint/2010/main" val="3721273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4A6B080-BE4C-5A87-1F7B-8C41AF3075AF}"/>
              </a:ext>
            </a:extLst>
          </p:cNvPr>
          <p:cNvSpPr txBox="1"/>
          <p:nvPr/>
        </p:nvSpPr>
        <p:spPr>
          <a:xfrm>
            <a:off x="1012723" y="629265"/>
            <a:ext cx="10373032" cy="5632311"/>
          </a:xfrm>
          <a:prstGeom prst="rect">
            <a:avLst/>
          </a:prstGeom>
          <a:noFill/>
        </p:spPr>
        <p:txBody>
          <a:bodyPr wrap="square" rtlCol="0">
            <a:spAutoFit/>
          </a:bodyPr>
          <a:lstStyle/>
          <a:p>
            <a:r>
              <a:rPr lang="en-IN" sz="2600" b="1" dirty="0"/>
              <a:t>Information Gain:</a:t>
            </a:r>
          </a:p>
          <a:p>
            <a:endParaRPr lang="en-US" sz="2000" b="0" i="0" dirty="0">
              <a:solidFill>
                <a:srgbClr val="333333"/>
              </a:solidFill>
              <a:effectLst/>
            </a:endParaRPr>
          </a:p>
          <a:p>
            <a:pPr algn="just"/>
            <a:r>
              <a:rPr lang="en-US" sz="2000" b="0" i="0" dirty="0">
                <a:solidFill>
                  <a:srgbClr val="333333"/>
                </a:solidFill>
                <a:effectLst/>
              </a:rPr>
              <a:t>The information gain (IG) method is used to select the most important features that lead to a dimension reduction of the training data. Information gain functions by extracting similarities between credit card transactions and then awarding the greatest weight to the most significant features based on the class of legitimate and fraudulent credit card transactions.</a:t>
            </a:r>
            <a:endParaRPr lang="en-IN" sz="2000" dirty="0"/>
          </a:p>
          <a:p>
            <a:endParaRPr lang="en-IN" sz="2600" dirty="0"/>
          </a:p>
          <a:p>
            <a:endParaRPr lang="en-IN" sz="2600" dirty="0"/>
          </a:p>
          <a:p>
            <a:endParaRPr lang="en-IN" sz="2600" dirty="0"/>
          </a:p>
          <a:p>
            <a:endParaRPr lang="en-IN" sz="2600" dirty="0"/>
          </a:p>
          <a:p>
            <a:endParaRPr lang="en-IN" sz="2600" dirty="0"/>
          </a:p>
          <a:p>
            <a:endParaRPr lang="en-IN" sz="2600" dirty="0"/>
          </a:p>
          <a:p>
            <a:endParaRPr lang="en-IN" sz="2600" dirty="0"/>
          </a:p>
          <a:p>
            <a:endParaRPr lang="en-IN" sz="2600" dirty="0"/>
          </a:p>
          <a:p>
            <a:endParaRPr lang="en-IN" sz="2600" dirty="0"/>
          </a:p>
        </p:txBody>
      </p:sp>
      <p:pic>
        <p:nvPicPr>
          <p:cNvPr id="4" name="Picture 3">
            <a:extLst>
              <a:ext uri="{FF2B5EF4-FFF2-40B4-BE49-F238E27FC236}">
                <a16:creationId xmlns:a16="http://schemas.microsoft.com/office/drawing/2014/main" id="{C075B100-7108-B955-708F-3F2E541AEE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8637" y="2752074"/>
            <a:ext cx="5238750" cy="3509502"/>
          </a:xfrm>
          <a:prstGeom prst="rect">
            <a:avLst/>
          </a:prstGeom>
        </p:spPr>
      </p:pic>
    </p:spTree>
    <p:extLst>
      <p:ext uri="{BB962C8B-B14F-4D97-AF65-F5344CB8AC3E}">
        <p14:creationId xmlns:p14="http://schemas.microsoft.com/office/powerpoint/2010/main" val="21840009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FFE643-F3F1-976D-C8D9-A4E671B7F66E}"/>
              </a:ext>
            </a:extLst>
          </p:cNvPr>
          <p:cNvSpPr>
            <a:spLocks noGrp="1"/>
          </p:cNvSpPr>
          <p:nvPr>
            <p:ph type="title"/>
          </p:nvPr>
        </p:nvSpPr>
        <p:spPr/>
        <p:txBody>
          <a:bodyPr/>
          <a:lstStyle/>
          <a:p>
            <a:pPr algn="ctr"/>
            <a:r>
              <a:rPr lang="en-IN" dirty="0">
                <a:latin typeface="+mn-lt"/>
              </a:rPr>
              <a:t>METHODOLOGY</a:t>
            </a:r>
          </a:p>
        </p:txBody>
      </p:sp>
      <p:sp>
        <p:nvSpPr>
          <p:cNvPr id="3" name="Content Placeholder 2">
            <a:extLst>
              <a:ext uri="{FF2B5EF4-FFF2-40B4-BE49-F238E27FC236}">
                <a16:creationId xmlns:a16="http://schemas.microsoft.com/office/drawing/2014/main" id="{0F19F2BC-DFA7-357F-B99F-80A537FA0517}"/>
              </a:ext>
            </a:extLst>
          </p:cNvPr>
          <p:cNvSpPr>
            <a:spLocks noGrp="1"/>
          </p:cNvSpPr>
          <p:nvPr>
            <p:ph idx="1"/>
          </p:nvPr>
        </p:nvSpPr>
        <p:spPr>
          <a:xfrm>
            <a:off x="1097280" y="1845734"/>
            <a:ext cx="10058400" cy="4341706"/>
          </a:xfrm>
        </p:spPr>
        <p:txBody>
          <a:bodyPr>
            <a:noAutofit/>
          </a:bodyPr>
          <a:lstStyle/>
          <a:p>
            <a:pPr algn="just">
              <a:buFont typeface="Wingdings" panose="05000000000000000000" pitchFamily="2" charset="2"/>
              <a:buChar char="Ø"/>
            </a:pPr>
            <a:r>
              <a:rPr lang="en-IN" sz="2200" b="1" dirty="0">
                <a:effectLst/>
                <a:ea typeface="Calibri" panose="020F0502020204030204" pitchFamily="34" charset="0"/>
              </a:rPr>
              <a:t>LIGHT GRADIENT BOOSTING: </a:t>
            </a:r>
            <a:r>
              <a:rPr lang="en-US" sz="2200" dirty="0">
                <a:effectLst/>
                <a:ea typeface="Calibri" panose="020F0502020204030204" pitchFamily="34" charset="0"/>
              </a:rPr>
              <a:t>Light Gradient Boosting Machine (</a:t>
            </a:r>
            <a:r>
              <a:rPr lang="en-US" sz="2200" dirty="0" err="1">
                <a:effectLst/>
                <a:ea typeface="Calibri" panose="020F0502020204030204" pitchFamily="34" charset="0"/>
              </a:rPr>
              <a:t>LightGBM</a:t>
            </a:r>
            <a:r>
              <a:rPr lang="en-US" sz="2200" dirty="0">
                <a:effectLst/>
                <a:ea typeface="Calibri" panose="020F0502020204030204" pitchFamily="34" charset="0"/>
              </a:rPr>
              <a:t>) is an efficient gradient     boosting framework known for its speed and accuracy. It uses a histogram-based learning method to create decision trees, with a focus on leaf-wise growth for deeper trees. </a:t>
            </a:r>
            <a:r>
              <a:rPr lang="en-US" sz="2200" dirty="0" err="1">
                <a:effectLst/>
                <a:ea typeface="Calibri" panose="020F0502020204030204" pitchFamily="34" charset="0"/>
              </a:rPr>
              <a:t>LightGBM</a:t>
            </a:r>
            <a:r>
              <a:rPr lang="en-US" sz="2200" dirty="0">
                <a:effectLst/>
                <a:ea typeface="Calibri" panose="020F0502020204030204" pitchFamily="34" charset="0"/>
              </a:rPr>
              <a:t> optimizes the tree-building process using gradient-based techniques, supports categorical features, and offers customization options through various hyperparameters. </a:t>
            </a:r>
          </a:p>
          <a:p>
            <a:pPr algn="just">
              <a:buFont typeface="Wingdings" panose="05000000000000000000" pitchFamily="2" charset="2"/>
              <a:buChar char="Ø"/>
            </a:pPr>
            <a:r>
              <a:rPr lang="en-IN" sz="2200" b="1" dirty="0">
                <a:effectLst/>
                <a:ea typeface="Calibri" panose="020F0502020204030204" pitchFamily="34" charset="0"/>
              </a:rPr>
              <a:t>XGBOOST:</a:t>
            </a:r>
            <a:r>
              <a:rPr lang="en-US" sz="2200" b="1" dirty="0">
                <a:ea typeface="Calibri" panose="020F0502020204030204" pitchFamily="34" charset="0"/>
              </a:rPr>
              <a:t> </a:t>
            </a:r>
            <a:r>
              <a:rPr lang="en-US" sz="2200" dirty="0" err="1">
                <a:effectLst/>
                <a:ea typeface="Calibri" panose="020F0502020204030204" pitchFamily="34" charset="0"/>
              </a:rPr>
              <a:t>XGBoost</a:t>
            </a:r>
            <a:r>
              <a:rPr lang="en-US" sz="2200" dirty="0">
                <a:effectLst/>
                <a:ea typeface="Calibri" panose="020F0502020204030204" pitchFamily="34" charset="0"/>
              </a:rPr>
              <a:t>, or Extreme Gradient Boosting, is a high-performance machine learning algorithm known for its efficiency and accuracy. It leverages gradient boosting, building decision trees sequentially to create a robust predictive model. </a:t>
            </a:r>
            <a:r>
              <a:rPr lang="en-US" sz="2200" dirty="0" err="1">
                <a:effectLst/>
                <a:ea typeface="Calibri" panose="020F0502020204030204" pitchFamily="34" charset="0"/>
              </a:rPr>
              <a:t>XGBoost's</a:t>
            </a:r>
            <a:r>
              <a:rPr lang="en-US" sz="2200" dirty="0">
                <a:effectLst/>
                <a:ea typeface="Calibri" panose="020F0502020204030204" pitchFamily="34" charset="0"/>
              </a:rPr>
              <a:t> optimization techniques, handling of missing data, and regularization options make it a popular choice for various tasks such as classification and regression. It also supports parallel and distributed computing, making it suitable for large datasets and complex problems.</a:t>
            </a:r>
            <a:endParaRPr lang="en-IN" sz="2200" dirty="0"/>
          </a:p>
        </p:txBody>
      </p:sp>
    </p:spTree>
    <p:extLst>
      <p:ext uri="{BB962C8B-B14F-4D97-AF65-F5344CB8AC3E}">
        <p14:creationId xmlns:p14="http://schemas.microsoft.com/office/powerpoint/2010/main" val="40698303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C51BE0E-3E01-A6ED-6D8E-358BE0D55269}"/>
              </a:ext>
            </a:extLst>
          </p:cNvPr>
          <p:cNvSpPr txBox="1"/>
          <p:nvPr/>
        </p:nvSpPr>
        <p:spPr>
          <a:xfrm>
            <a:off x="777240" y="254000"/>
            <a:ext cx="10637520" cy="6186309"/>
          </a:xfrm>
          <a:prstGeom prst="rect">
            <a:avLst/>
          </a:prstGeom>
          <a:noFill/>
        </p:spPr>
        <p:txBody>
          <a:bodyPr wrap="square" rtlCol="0">
            <a:spAutoFit/>
          </a:bodyPr>
          <a:lstStyle/>
          <a:p>
            <a:pPr marL="457200" indent="-457200" algn="just">
              <a:buClr>
                <a:schemeClr val="accent1"/>
              </a:buClr>
              <a:buFont typeface="Wingdings" panose="05000000000000000000" pitchFamily="2" charset="2"/>
              <a:buChar char="Ø"/>
            </a:pPr>
            <a:r>
              <a:rPr lang="en-IN" sz="2200" b="1" dirty="0">
                <a:effectLst/>
                <a:ea typeface="Calibri" panose="020F0502020204030204" pitchFamily="34" charset="0"/>
              </a:rPr>
              <a:t>CATBOOST: </a:t>
            </a:r>
            <a:r>
              <a:rPr lang="en-US" sz="2200" kern="100" dirty="0" err="1">
                <a:effectLst/>
                <a:ea typeface="Calibri" panose="020F0502020204030204" pitchFamily="34" charset="0"/>
                <a:cs typeface="Times New Roman" panose="02020603050405020304" pitchFamily="18" charset="0"/>
              </a:rPr>
              <a:t>CatBoost</a:t>
            </a:r>
            <a:r>
              <a:rPr lang="en-US" sz="2200" kern="100" dirty="0">
                <a:effectLst/>
                <a:ea typeface="Calibri" panose="020F0502020204030204" pitchFamily="34" charset="0"/>
                <a:cs typeface="Times New Roman" panose="02020603050405020304" pitchFamily="18" charset="0"/>
              </a:rPr>
              <a:t> is a powerful gradient boosting algorithm specifically designed for       categorical feature handling. It excels in machine learning tasks like classification and regression, offering automatic feature transformation, robust handling of missing data. </a:t>
            </a:r>
            <a:r>
              <a:rPr lang="en-US" sz="2200" kern="100" dirty="0" err="1">
                <a:effectLst/>
                <a:ea typeface="Calibri" panose="020F0502020204030204" pitchFamily="34" charset="0"/>
                <a:cs typeface="Times New Roman" panose="02020603050405020304" pitchFamily="18" charset="0"/>
              </a:rPr>
              <a:t>CatBoost's</a:t>
            </a:r>
            <a:r>
              <a:rPr lang="en-US" sz="2200" kern="100" dirty="0">
                <a:effectLst/>
                <a:ea typeface="Calibri" panose="020F0502020204030204" pitchFamily="34" charset="0"/>
                <a:cs typeface="Times New Roman" panose="02020603050405020304" pitchFamily="18" charset="0"/>
              </a:rPr>
              <a:t> self-tuning capabilities and the absence of hyperparameter fine-tuning make it a popular choice for a wide range of applications, particularly in scenarios where categorical data is prevalent.</a:t>
            </a:r>
            <a:endParaRPr lang="en-IN" sz="2200" kern="100" dirty="0">
              <a:effectLst/>
              <a:ea typeface="Calibri" panose="020F0502020204030204" pitchFamily="34" charset="0"/>
              <a:cs typeface="Times New Roman" panose="02020603050405020304" pitchFamily="18" charset="0"/>
            </a:endParaRPr>
          </a:p>
          <a:p>
            <a:pPr algn="just">
              <a:buClr>
                <a:schemeClr val="accent1"/>
              </a:buClr>
            </a:pPr>
            <a:endParaRPr lang="en-IN" sz="2200" b="1" dirty="0">
              <a:effectLst/>
              <a:ea typeface="Calibri" panose="020F0502020204030204" pitchFamily="34" charset="0"/>
            </a:endParaRPr>
          </a:p>
          <a:p>
            <a:pPr marL="457200" indent="-457200" algn="just">
              <a:buClr>
                <a:schemeClr val="accent1"/>
              </a:buClr>
              <a:buFont typeface="Wingdings" panose="05000000000000000000" pitchFamily="2" charset="2"/>
              <a:buChar char="Ø"/>
            </a:pPr>
            <a:r>
              <a:rPr lang="en-IN" sz="2200" b="1" dirty="0">
                <a:effectLst/>
                <a:ea typeface="Calibri" panose="020F0502020204030204" pitchFamily="34" charset="0"/>
              </a:rPr>
              <a:t>LOGISTIC REGRESSION: </a:t>
            </a:r>
            <a:r>
              <a:rPr lang="en-US" sz="2200" kern="100" dirty="0">
                <a:effectLst/>
                <a:ea typeface="Calibri" panose="020F0502020204030204" pitchFamily="34" charset="0"/>
                <a:cs typeface="Times New Roman" panose="02020603050405020304" pitchFamily="18" charset="0"/>
              </a:rPr>
              <a:t>Logistic Regression is a classification algorithm that predicts the probability of an input belonging to a specific category. It employs the sigmoid function to map the input features to a probability score between 0 and 1, and a threshold is applied to classify the input into one of two or more categories based on this probability. The model learns coefficients during training to best fit the data and make accurate classifications.</a:t>
            </a:r>
          </a:p>
          <a:p>
            <a:pPr marL="457200" indent="-457200" algn="just">
              <a:buClr>
                <a:schemeClr val="accent1"/>
              </a:buClr>
              <a:buFont typeface="Wingdings" panose="05000000000000000000" pitchFamily="2" charset="2"/>
              <a:buChar char="Ø"/>
            </a:pPr>
            <a:endParaRPr lang="en-IN" sz="2200" kern="100" dirty="0">
              <a:effectLst/>
              <a:ea typeface="Calibri" panose="020F0502020204030204" pitchFamily="34" charset="0"/>
              <a:cs typeface="Times New Roman" panose="02020603050405020304" pitchFamily="18" charset="0"/>
            </a:endParaRPr>
          </a:p>
          <a:p>
            <a:pPr marL="457200" indent="-457200" algn="just">
              <a:buClr>
                <a:schemeClr val="accent1"/>
              </a:buClr>
              <a:buFont typeface="Wingdings" panose="05000000000000000000" pitchFamily="2" charset="2"/>
              <a:buChar char="Ø"/>
            </a:pPr>
            <a:r>
              <a:rPr lang="en-IN" sz="2200" b="1" dirty="0">
                <a:effectLst/>
                <a:ea typeface="Calibri" panose="020F0502020204030204" pitchFamily="34" charset="0"/>
              </a:rPr>
              <a:t>RANDOM FOREST: </a:t>
            </a:r>
            <a:r>
              <a:rPr lang="en-IN" sz="2200" kern="100" dirty="0">
                <a:effectLst/>
                <a:ea typeface="Calibri" panose="020F0502020204030204" pitchFamily="34" charset="0"/>
                <a:cs typeface="Times New Roman" panose="02020603050405020304" pitchFamily="18" charset="0"/>
              </a:rPr>
              <a:t>Random Forest is an ensemble learning method that builds multiple decision trees and combines their outputs to improve prediction accuracy. It works for both classification and regression tasks by aggregating the results of multiple trees to reduce variance and overfitting.</a:t>
            </a:r>
          </a:p>
        </p:txBody>
      </p:sp>
    </p:spTree>
    <p:extLst>
      <p:ext uri="{BB962C8B-B14F-4D97-AF65-F5344CB8AC3E}">
        <p14:creationId xmlns:p14="http://schemas.microsoft.com/office/powerpoint/2010/main" val="40248805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377393EB-D144-B361-A92A-21668F7006CA}"/>
                  </a:ext>
                </a:extLst>
              </p:cNvPr>
              <p:cNvSpPr txBox="1"/>
              <p:nvPr/>
            </p:nvSpPr>
            <p:spPr>
              <a:xfrm>
                <a:off x="909320" y="608797"/>
                <a:ext cx="10373360" cy="5929828"/>
              </a:xfrm>
              <a:prstGeom prst="rect">
                <a:avLst/>
              </a:prstGeom>
              <a:noFill/>
            </p:spPr>
            <p:txBody>
              <a:bodyPr wrap="square" rtlCol="0">
                <a:spAutoFit/>
              </a:bodyPr>
              <a:lstStyle/>
              <a:p>
                <a:r>
                  <a:rPr lang="en-IN" sz="2600" b="1" dirty="0">
                    <a:effectLst/>
                    <a:ea typeface="Calibri" panose="020F0502020204030204" pitchFamily="34" charset="0"/>
                  </a:rPr>
                  <a:t>STACKING CLASSIFIER FOR ENSEMBLE LEARNING:</a:t>
                </a:r>
                <a:endParaRPr lang="en-IN" sz="2600" dirty="0"/>
              </a:p>
              <a:p>
                <a:endParaRPr lang="en-IN" dirty="0"/>
              </a:p>
              <a:p>
                <a:r>
                  <a:rPr lang="en-IN" sz="2000" kern="100" dirty="0">
                    <a:effectLst/>
                    <a:ea typeface="Calibri" panose="020F0502020204030204" pitchFamily="34" charset="0"/>
                    <a:cs typeface="Times New Roman" panose="02020603050405020304" pitchFamily="18" charset="0"/>
                  </a:rPr>
                  <a:t>Instead of relying on a single model, we combine multiple models using a Stacking Classifier, which follows this approach:</a:t>
                </a:r>
              </a:p>
              <a:p>
                <a:endParaRPr lang="en-IN" sz="2000" dirty="0"/>
              </a:p>
              <a:p>
                <a:pPr marL="342900" lvl="0" indent="-342900" algn="just">
                  <a:lnSpc>
                    <a:spcPct val="115000"/>
                  </a:lnSpc>
                  <a:spcAft>
                    <a:spcPts val="800"/>
                  </a:spcAft>
                  <a:buFont typeface="Arial" panose="020B0604020202020204" pitchFamily="34" charset="0"/>
                  <a:buChar char="•"/>
                  <a:tabLst>
                    <a:tab pos="243205" algn="l"/>
                    <a:tab pos="457200" algn="l"/>
                  </a:tabLst>
                </a:pPr>
                <a:r>
                  <a:rPr lang="en-IN" sz="2000" kern="100" dirty="0">
                    <a:effectLst/>
                    <a:ea typeface="Calibri" panose="020F0502020204030204" pitchFamily="34" charset="0"/>
                    <a:cs typeface="Times New Roman" panose="02020603050405020304" pitchFamily="18" charset="0"/>
                  </a:rPr>
                  <a:t>Train </a:t>
                </a:r>
                <a:r>
                  <a:rPr lang="en-IN" sz="2000" kern="100" dirty="0" err="1">
                    <a:effectLst/>
                    <a:ea typeface="Calibri" panose="020F0502020204030204" pitchFamily="34" charset="0"/>
                    <a:cs typeface="Times New Roman" panose="02020603050405020304" pitchFamily="18" charset="0"/>
                  </a:rPr>
                  <a:t>RandomForest</a:t>
                </a:r>
                <a:r>
                  <a:rPr lang="en-IN" sz="2000" kern="100" dirty="0">
                    <a:effectLst/>
                    <a:ea typeface="Calibri" panose="020F0502020204030204" pitchFamily="34" charset="0"/>
                    <a:cs typeface="Times New Roman" panose="02020603050405020304" pitchFamily="18" charset="0"/>
                  </a:rPr>
                  <a:t> and </a:t>
                </a:r>
                <a:r>
                  <a:rPr lang="en-IN" sz="2000" kern="100" dirty="0" err="1">
                    <a:effectLst/>
                    <a:ea typeface="Calibri" panose="020F0502020204030204" pitchFamily="34" charset="0"/>
                    <a:cs typeface="Times New Roman" panose="02020603050405020304" pitchFamily="18" charset="0"/>
                  </a:rPr>
                  <a:t>LightGBM</a:t>
                </a:r>
                <a:r>
                  <a:rPr lang="en-IN" sz="2000" kern="100" dirty="0">
                    <a:effectLst/>
                    <a:ea typeface="Calibri" panose="020F0502020204030204" pitchFamily="34" charset="0"/>
                    <a:cs typeface="Times New Roman" panose="02020603050405020304" pitchFamily="18" charset="0"/>
                  </a:rPr>
                  <a:t> as base models.</a:t>
                </a:r>
              </a:p>
              <a:p>
                <a:pPr marL="342900" lvl="0" indent="-342900" algn="just">
                  <a:lnSpc>
                    <a:spcPct val="115000"/>
                  </a:lnSpc>
                  <a:spcAft>
                    <a:spcPts val="800"/>
                  </a:spcAft>
                  <a:buFont typeface="Arial" panose="020B0604020202020204" pitchFamily="34" charset="0"/>
                  <a:buChar char="•"/>
                  <a:tabLst>
                    <a:tab pos="243205" algn="l"/>
                    <a:tab pos="457200" algn="l"/>
                  </a:tabLst>
                </a:pPr>
                <a:r>
                  <a:rPr lang="en-IN" sz="2000" kern="100" dirty="0">
                    <a:effectLst/>
                    <a:ea typeface="Calibri" panose="020F0502020204030204" pitchFamily="34" charset="0"/>
                    <a:cs typeface="Times New Roman" panose="02020603050405020304" pitchFamily="18" charset="0"/>
                  </a:rPr>
                  <a:t>Use their predictions as input to a final </a:t>
                </a:r>
                <a:r>
                  <a:rPr lang="en-IN" sz="2000" kern="100" dirty="0" err="1">
                    <a:effectLst/>
                    <a:ea typeface="Calibri" panose="020F0502020204030204" pitchFamily="34" charset="0"/>
                    <a:cs typeface="Times New Roman" panose="02020603050405020304" pitchFamily="18" charset="0"/>
                  </a:rPr>
                  <a:t>GradientBoostingClassifier</a:t>
                </a:r>
                <a:r>
                  <a:rPr lang="en-IN" sz="2000" kern="100" dirty="0">
                    <a:effectLst/>
                    <a:ea typeface="Calibri" panose="020F0502020204030204" pitchFamily="34" charset="0"/>
                    <a:cs typeface="Times New Roman" panose="02020603050405020304" pitchFamily="18" charset="0"/>
                  </a:rPr>
                  <a:t>, which makes the final decision.</a:t>
                </a:r>
              </a:p>
              <a:p>
                <a:endParaRPr lang="en-IN" sz="2000" dirty="0"/>
              </a:p>
              <a:p>
                <a:pPr marL="539750" algn="just">
                  <a:lnSpc>
                    <a:spcPct val="115000"/>
                  </a:lnSpc>
                  <a:spcAft>
                    <a:spcPts val="800"/>
                  </a:spcAft>
                  <a:buNone/>
                  <a:tabLst>
                    <a:tab pos="243205" algn="l"/>
                  </a:tabLst>
                </a:pPr>
                <a:r>
                  <a:rPr lang="en-IN" sz="2000" kern="100" dirty="0">
                    <a:effectLst/>
                    <a:ea typeface="Calibri" panose="020F0502020204030204" pitchFamily="34" charset="0"/>
                    <a:cs typeface="Times New Roman" panose="02020603050405020304" pitchFamily="18" charset="0"/>
                  </a:rPr>
                  <a:t>The stacked model prediction is computed as:</a:t>
                </a:r>
              </a:p>
              <a:p>
                <a:pPr algn="ctr">
                  <a:buNone/>
                </a:pPr>
                <a14:m>
                  <m:oMath xmlns:m="http://schemas.openxmlformats.org/officeDocument/2006/math">
                    <m:sSub>
                      <m:sSubPr>
                        <m:ctrlPr>
                          <a:rPr lang="en-IN" sz="2000" i="1">
                            <a:effectLst/>
                            <a:latin typeface="Cambria Math" panose="02040503050406030204" pitchFamily="18" charset="0"/>
                            <a:cs typeface="Times New Roman" panose="02020603050405020304" pitchFamily="18" charset="0"/>
                          </a:rPr>
                        </m:ctrlPr>
                      </m:sSubPr>
                      <m:e>
                        <m:r>
                          <a:rPr lang="en-IN" sz="2000" i="1">
                            <a:effectLst/>
                            <a:latin typeface="Cambria Math" panose="02040503050406030204" pitchFamily="18" charset="0"/>
                            <a:ea typeface="Calibri" panose="020F0502020204030204" pitchFamily="34" charset="0"/>
                            <a:cs typeface="Times New Roman" panose="02020603050405020304" pitchFamily="18" charset="0"/>
                          </a:rPr>
                          <m:t>𝑦</m:t>
                        </m:r>
                      </m:e>
                      <m:sub>
                        <m:r>
                          <a:rPr lang="en-IN" sz="2000" i="1">
                            <a:effectLst/>
                            <a:latin typeface="Cambria Math" panose="02040503050406030204" pitchFamily="18" charset="0"/>
                            <a:ea typeface="Calibri" panose="020F0502020204030204" pitchFamily="34" charset="0"/>
                            <a:cs typeface="Times New Roman" panose="02020603050405020304" pitchFamily="18" charset="0"/>
                          </a:rPr>
                          <m:t>𝑠𝑡𝑎𝑐𝑘𝑒𝑑</m:t>
                        </m:r>
                      </m:sub>
                    </m:sSub>
                  </m:oMath>
                </a14:m>
                <a:r>
                  <a:rPr lang="en-IN" sz="2000" dirty="0">
                    <a:effectLst/>
                    <a:ea typeface="Times New Roman" panose="02020603050405020304" pitchFamily="18" charset="0"/>
                  </a:rPr>
                  <a:t> = </a:t>
                </a:r>
                <a14:m>
                  <m:oMath xmlns:m="http://schemas.openxmlformats.org/officeDocument/2006/math">
                    <m:sSub>
                      <m:sSubPr>
                        <m:ctrlPr>
                          <a:rPr lang="en-IN"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𝑓</m:t>
                        </m:r>
                      </m:e>
                      <m:sub>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𝑚𝑒𝑡𝑎</m:t>
                        </m:r>
                      </m:sub>
                    </m:sSub>
                  </m:oMath>
                </a14:m>
                <a:r>
                  <a:rPr lang="en-IN" sz="2000" dirty="0">
                    <a:effectLst/>
                    <a:ea typeface="Times New Roman" panose="02020603050405020304" pitchFamily="18" charset="0"/>
                  </a:rPr>
                  <a:t>(</a:t>
                </a:r>
                <a14:m>
                  <m:oMath xmlns:m="http://schemas.openxmlformats.org/officeDocument/2006/math">
                    <m:sSub>
                      <m:sSubPr>
                        <m:ctrlPr>
                          <a:rPr lang="en-IN"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𝑓</m:t>
                        </m:r>
                      </m:e>
                      <m:sub>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𝑅𝐹</m:t>
                        </m:r>
                      </m:sub>
                    </m:sSub>
                    <m:d>
                      <m:dPr>
                        <m:ctrlPr>
                          <a:rPr lang="en-IN" sz="20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𝑋</m:t>
                        </m:r>
                      </m:e>
                    </m:d>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n-IN" sz="20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𝑓</m:t>
                        </m:r>
                      </m:e>
                      <m:sub>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𝐿𝐺𝐵𝑀</m:t>
                        </m:r>
                      </m:sub>
                    </m:sSub>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m:t>
                    </m:r>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𝑋</m:t>
                    </m:r>
                    <m:r>
                      <a:rPr lang="en-IN" sz="2000" i="1">
                        <a:effectLst/>
                        <a:latin typeface="Cambria Math" panose="02040503050406030204" pitchFamily="18" charset="0"/>
                        <a:ea typeface="Times New Roman" panose="02020603050405020304" pitchFamily="18" charset="0"/>
                        <a:cs typeface="Times New Roman" panose="02020603050405020304" pitchFamily="18" charset="0"/>
                      </a:rPr>
                      <m:t>)</m:t>
                    </m:r>
                  </m:oMath>
                </a14:m>
                <a:r>
                  <a:rPr lang="en-IN" sz="2000" dirty="0">
                    <a:effectLst/>
                    <a:ea typeface="Times New Roman" panose="02020603050405020304" pitchFamily="18" charset="0"/>
                  </a:rPr>
                  <a:t>) </a:t>
                </a:r>
              </a:p>
              <a:p>
                <a:pPr marL="539750" algn="just">
                  <a:lnSpc>
                    <a:spcPct val="115000"/>
                  </a:lnSpc>
                  <a:spcAft>
                    <a:spcPts val="800"/>
                  </a:spcAft>
                  <a:buNone/>
                  <a:tabLst>
                    <a:tab pos="243205" algn="l"/>
                  </a:tabLst>
                </a:pPr>
                <a:r>
                  <a:rPr lang="en-IN" sz="2000" kern="100" dirty="0">
                    <a:effectLst/>
                    <a:ea typeface="Calibri" panose="020F0502020204030204" pitchFamily="34" charset="0"/>
                    <a:cs typeface="Times New Roman" panose="02020603050405020304" pitchFamily="18" charset="0"/>
                  </a:rPr>
                  <a:t>where</a:t>
                </a:r>
              </a:p>
              <a:p>
                <a:pPr marL="342900" lvl="0" indent="-342900">
                  <a:lnSpc>
                    <a:spcPct val="115000"/>
                  </a:lnSpc>
                  <a:buFont typeface="Symbol" panose="05050102010706020507" pitchFamily="18" charset="2"/>
                  <a:buChar char=""/>
                  <a:tabLst>
                    <a:tab pos="243205" algn="l"/>
                  </a:tabLst>
                </a:pPr>
                <a14:m>
                  <m:oMath xmlns:m="http://schemas.openxmlformats.org/officeDocument/2006/math">
                    <m:sSub>
                      <m:sSubPr>
                        <m:ctrlPr>
                          <a:rPr lang="en-IN" sz="20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2000" i="1" kern="100">
                            <a:effectLst/>
                            <a:latin typeface="Cambria Math" panose="02040503050406030204" pitchFamily="18" charset="0"/>
                            <a:ea typeface="Times New Roman" panose="02020603050405020304" pitchFamily="18" charset="0"/>
                            <a:cs typeface="Times New Roman" panose="02020603050405020304" pitchFamily="18" charset="0"/>
                          </a:rPr>
                          <m:t>𝑓</m:t>
                        </m:r>
                      </m:e>
                      <m:sub>
                        <m:r>
                          <a:rPr lang="en-IN" sz="2000" i="1" kern="100">
                            <a:effectLst/>
                            <a:latin typeface="Cambria Math" panose="02040503050406030204" pitchFamily="18" charset="0"/>
                            <a:ea typeface="Times New Roman" panose="02020603050405020304" pitchFamily="18" charset="0"/>
                            <a:cs typeface="Times New Roman" panose="02020603050405020304" pitchFamily="18" charset="0"/>
                          </a:rPr>
                          <m:t>𝑅𝐹</m:t>
                        </m:r>
                      </m:sub>
                    </m:sSub>
                    <m:d>
                      <m:dPr>
                        <m:ctrlPr>
                          <a:rPr lang="en-IN" sz="2000" i="1" kern="100">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IN" sz="2000" i="1" kern="100">
                            <a:effectLst/>
                            <a:latin typeface="Cambria Math" panose="02040503050406030204" pitchFamily="18" charset="0"/>
                            <a:ea typeface="Times New Roman" panose="02020603050405020304" pitchFamily="18" charset="0"/>
                            <a:cs typeface="Times New Roman" panose="02020603050405020304" pitchFamily="18" charset="0"/>
                          </a:rPr>
                          <m:t>𝑋</m:t>
                        </m:r>
                      </m:e>
                    </m:d>
                  </m:oMath>
                </a14:m>
                <a:r>
                  <a:rPr lang="en-IN" sz="2000" kern="100" dirty="0">
                    <a:effectLst/>
                    <a:ea typeface="Times New Roman" panose="02020603050405020304" pitchFamily="18" charset="0"/>
                    <a:cs typeface="Times New Roman" panose="02020603050405020304" pitchFamily="18" charset="0"/>
                  </a:rPr>
                  <a:t> = prediction from </a:t>
                </a:r>
                <a:r>
                  <a:rPr lang="en-IN" sz="2000" kern="100" dirty="0" err="1">
                    <a:effectLst/>
                    <a:ea typeface="Times New Roman" panose="02020603050405020304" pitchFamily="18" charset="0"/>
                    <a:cs typeface="Times New Roman" panose="02020603050405020304" pitchFamily="18" charset="0"/>
                  </a:rPr>
                  <a:t>RandomForest</a:t>
                </a:r>
                <a:endParaRPr lang="en-IN" sz="2000" kern="100" dirty="0">
                  <a:effectLst/>
                  <a:ea typeface="Calibri" panose="020F0502020204030204" pitchFamily="34" charset="0"/>
                  <a:cs typeface="Times New Roman" panose="02020603050405020304" pitchFamily="18" charset="0"/>
                </a:endParaRPr>
              </a:p>
              <a:p>
                <a:pPr marL="342900" lvl="0" indent="-342900">
                  <a:lnSpc>
                    <a:spcPct val="115000"/>
                  </a:lnSpc>
                  <a:buFont typeface="Symbol" panose="05050102010706020507" pitchFamily="18" charset="2"/>
                  <a:buChar char=""/>
                  <a:tabLst>
                    <a:tab pos="243205" algn="l"/>
                  </a:tabLst>
                </a:pPr>
                <a14:m>
                  <m:oMath xmlns:m="http://schemas.openxmlformats.org/officeDocument/2006/math">
                    <m:sSub>
                      <m:sSubPr>
                        <m:ctrlPr>
                          <a:rPr lang="en-IN" sz="20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2000" i="1" kern="100">
                            <a:effectLst/>
                            <a:latin typeface="Cambria Math" panose="02040503050406030204" pitchFamily="18" charset="0"/>
                            <a:ea typeface="Times New Roman" panose="02020603050405020304" pitchFamily="18" charset="0"/>
                            <a:cs typeface="Times New Roman" panose="02020603050405020304" pitchFamily="18" charset="0"/>
                          </a:rPr>
                          <m:t>𝑓</m:t>
                        </m:r>
                      </m:e>
                      <m:sub>
                        <m:r>
                          <a:rPr lang="en-IN" sz="2000" i="1" kern="100">
                            <a:effectLst/>
                            <a:latin typeface="Cambria Math" panose="02040503050406030204" pitchFamily="18" charset="0"/>
                            <a:ea typeface="Times New Roman" panose="02020603050405020304" pitchFamily="18" charset="0"/>
                            <a:cs typeface="Times New Roman" panose="02020603050405020304" pitchFamily="18" charset="0"/>
                          </a:rPr>
                          <m:t>𝐿𝐺𝐵𝑀</m:t>
                        </m:r>
                      </m:sub>
                    </m:sSub>
                    <m:r>
                      <a:rPr lang="en-IN" sz="2000" i="1" kern="100">
                        <a:effectLst/>
                        <a:latin typeface="Cambria Math" panose="02040503050406030204" pitchFamily="18" charset="0"/>
                        <a:ea typeface="Times New Roman" panose="02020603050405020304" pitchFamily="18" charset="0"/>
                        <a:cs typeface="Times New Roman" panose="02020603050405020304" pitchFamily="18" charset="0"/>
                      </a:rPr>
                      <m:t>(</m:t>
                    </m:r>
                    <m:r>
                      <a:rPr lang="en-IN" sz="2000" i="1" kern="100">
                        <a:effectLst/>
                        <a:latin typeface="Cambria Math" panose="02040503050406030204" pitchFamily="18" charset="0"/>
                        <a:ea typeface="Times New Roman" panose="02020603050405020304" pitchFamily="18" charset="0"/>
                        <a:cs typeface="Times New Roman" panose="02020603050405020304" pitchFamily="18" charset="0"/>
                      </a:rPr>
                      <m:t>𝑋</m:t>
                    </m:r>
                    <m:r>
                      <a:rPr lang="en-IN" sz="2000" i="1" kern="100">
                        <a:effectLst/>
                        <a:latin typeface="Cambria Math" panose="02040503050406030204" pitchFamily="18" charset="0"/>
                        <a:ea typeface="Times New Roman" panose="02020603050405020304" pitchFamily="18" charset="0"/>
                        <a:cs typeface="Times New Roman" panose="02020603050405020304" pitchFamily="18" charset="0"/>
                      </a:rPr>
                      <m:t>)</m:t>
                    </m:r>
                  </m:oMath>
                </a14:m>
                <a:r>
                  <a:rPr lang="en-IN" sz="2000" kern="100" dirty="0">
                    <a:effectLst/>
                    <a:ea typeface="Times New Roman" panose="02020603050405020304" pitchFamily="18" charset="0"/>
                    <a:cs typeface="Times New Roman" panose="02020603050405020304" pitchFamily="18" charset="0"/>
                  </a:rPr>
                  <a:t> = prediction from </a:t>
                </a:r>
                <a:r>
                  <a:rPr lang="en-IN" sz="2000" kern="100" dirty="0" err="1">
                    <a:effectLst/>
                    <a:ea typeface="Times New Roman" panose="02020603050405020304" pitchFamily="18" charset="0"/>
                    <a:cs typeface="Times New Roman" panose="02020603050405020304" pitchFamily="18" charset="0"/>
                  </a:rPr>
                  <a:t>LightGBM</a:t>
                </a:r>
                <a:endParaRPr lang="en-IN" sz="2000" kern="100" dirty="0">
                  <a:effectLst/>
                  <a:ea typeface="Calibri" panose="020F0502020204030204" pitchFamily="34" charset="0"/>
                  <a:cs typeface="Times New Roman" panose="02020603050405020304" pitchFamily="18" charset="0"/>
                </a:endParaRPr>
              </a:p>
              <a:p>
                <a:pPr marL="342900" lvl="0" indent="-342900">
                  <a:lnSpc>
                    <a:spcPct val="115000"/>
                  </a:lnSpc>
                  <a:spcAft>
                    <a:spcPts val="800"/>
                  </a:spcAft>
                  <a:buFont typeface="Symbol" panose="05050102010706020507" pitchFamily="18" charset="2"/>
                  <a:buChar char=""/>
                  <a:tabLst>
                    <a:tab pos="243205" algn="l"/>
                  </a:tabLst>
                </a:pPr>
                <a14:m>
                  <m:oMath xmlns:m="http://schemas.openxmlformats.org/officeDocument/2006/math">
                    <m:sSub>
                      <m:sSubPr>
                        <m:ctrlPr>
                          <a:rPr lang="en-IN" sz="20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2000" i="1" kern="100">
                            <a:effectLst/>
                            <a:latin typeface="Cambria Math" panose="02040503050406030204" pitchFamily="18" charset="0"/>
                            <a:ea typeface="Times New Roman" panose="02020603050405020304" pitchFamily="18" charset="0"/>
                            <a:cs typeface="Times New Roman" panose="02020603050405020304" pitchFamily="18" charset="0"/>
                          </a:rPr>
                          <m:t>𝑓</m:t>
                        </m:r>
                      </m:e>
                      <m:sub>
                        <m:r>
                          <a:rPr lang="en-IN" sz="2000" i="1" kern="100">
                            <a:effectLst/>
                            <a:latin typeface="Cambria Math" panose="02040503050406030204" pitchFamily="18" charset="0"/>
                            <a:ea typeface="Times New Roman" panose="02020603050405020304" pitchFamily="18" charset="0"/>
                            <a:cs typeface="Times New Roman" panose="02020603050405020304" pitchFamily="18" charset="0"/>
                          </a:rPr>
                          <m:t>𝑚𝑒𝑡𝑎</m:t>
                        </m:r>
                      </m:sub>
                    </m:sSub>
                  </m:oMath>
                </a14:m>
                <a:r>
                  <a:rPr lang="en-IN" sz="2000" kern="100" dirty="0">
                    <a:effectLst/>
                    <a:ea typeface="Times New Roman" panose="02020603050405020304" pitchFamily="18" charset="0"/>
                    <a:cs typeface="Times New Roman" panose="02020603050405020304" pitchFamily="18" charset="0"/>
                  </a:rPr>
                  <a:t> = </a:t>
                </a:r>
                <a:r>
                  <a:rPr lang="en-IN" sz="2000" kern="100" dirty="0" err="1">
                    <a:effectLst/>
                    <a:ea typeface="Times New Roman" panose="02020603050405020304" pitchFamily="18" charset="0"/>
                    <a:cs typeface="Times New Roman" panose="02020603050405020304" pitchFamily="18" charset="0"/>
                  </a:rPr>
                  <a:t>GradientBoostingClassifier</a:t>
                </a:r>
                <a:r>
                  <a:rPr lang="en-IN" sz="2000" kern="100" dirty="0">
                    <a:effectLst/>
                    <a:ea typeface="Times New Roman" panose="02020603050405020304" pitchFamily="18" charset="0"/>
                    <a:cs typeface="Times New Roman" panose="02020603050405020304" pitchFamily="18" charset="0"/>
                  </a:rPr>
                  <a:t> making the final decision</a:t>
                </a:r>
                <a:endParaRPr lang="en-IN" sz="2000" kern="100" dirty="0">
                  <a:effectLst/>
                  <a:ea typeface="Calibri" panose="020F0502020204030204" pitchFamily="34" charset="0"/>
                  <a:cs typeface="Times New Roman" panose="02020603050405020304" pitchFamily="18" charset="0"/>
                </a:endParaRPr>
              </a:p>
              <a:p>
                <a:pPr>
                  <a:buNone/>
                </a:pPr>
                <a:endParaRPr lang="en-IN" dirty="0"/>
              </a:p>
            </p:txBody>
          </p:sp>
        </mc:Choice>
        <mc:Fallback xmlns="">
          <p:sp>
            <p:nvSpPr>
              <p:cNvPr id="2" name="TextBox 1">
                <a:extLst>
                  <a:ext uri="{FF2B5EF4-FFF2-40B4-BE49-F238E27FC236}">
                    <a16:creationId xmlns:a16="http://schemas.microsoft.com/office/drawing/2014/main" id="{377393EB-D144-B361-A92A-21668F7006CA}"/>
                  </a:ext>
                </a:extLst>
              </p:cNvPr>
              <p:cNvSpPr txBox="1">
                <a:spLocks noRot="1" noChangeAspect="1" noMove="1" noResize="1" noEditPoints="1" noAdjustHandles="1" noChangeArrowheads="1" noChangeShapeType="1" noTextEdit="1"/>
              </p:cNvSpPr>
              <p:nvPr/>
            </p:nvSpPr>
            <p:spPr>
              <a:xfrm>
                <a:off x="909320" y="608797"/>
                <a:ext cx="10373360" cy="5929828"/>
              </a:xfrm>
              <a:prstGeom prst="rect">
                <a:avLst/>
              </a:prstGeom>
              <a:blipFill>
                <a:blip r:embed="rId2"/>
                <a:stretch>
                  <a:fillRect l="-1058" t="-822" r="-823"/>
                </a:stretch>
              </a:blipFill>
            </p:spPr>
            <p:txBody>
              <a:bodyPr/>
              <a:lstStyle/>
              <a:p>
                <a:r>
                  <a:rPr lang="en-IN">
                    <a:noFill/>
                  </a:rPr>
                  <a:t> </a:t>
                </a:r>
              </a:p>
            </p:txBody>
          </p:sp>
        </mc:Fallback>
      </mc:AlternateContent>
    </p:spTree>
    <p:extLst>
      <p:ext uri="{BB962C8B-B14F-4D97-AF65-F5344CB8AC3E}">
        <p14:creationId xmlns:p14="http://schemas.microsoft.com/office/powerpoint/2010/main" val="41173491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B879F-483C-9B78-AED5-227C9078A3D4}"/>
              </a:ext>
            </a:extLst>
          </p:cNvPr>
          <p:cNvSpPr>
            <a:spLocks noGrp="1"/>
          </p:cNvSpPr>
          <p:nvPr>
            <p:ph type="title"/>
          </p:nvPr>
        </p:nvSpPr>
        <p:spPr>
          <a:xfrm>
            <a:off x="838199" y="494335"/>
            <a:ext cx="10515599" cy="961748"/>
          </a:xfrm>
        </p:spPr>
        <p:txBody>
          <a:bodyPr>
            <a:noAutofit/>
          </a:bodyPr>
          <a:lstStyle/>
          <a:p>
            <a:pPr algn="ctr"/>
            <a:r>
              <a:rPr lang="en-GB" sz="3600" b="1" i="0" u="none" strike="noStrike" baseline="0" dirty="0">
                <a:latin typeface="+mn-lt"/>
              </a:rPr>
              <a:t>Fraud Detection in Banking Data by</a:t>
            </a:r>
            <a:br>
              <a:rPr lang="en-GB" sz="3600" b="1" i="0" u="none" strike="noStrike" baseline="0" dirty="0">
                <a:latin typeface="+mn-lt"/>
              </a:rPr>
            </a:br>
            <a:r>
              <a:rPr lang="en-GB" sz="3600" b="1" i="0" u="none" strike="noStrike" baseline="0" dirty="0">
                <a:latin typeface="+mn-lt"/>
              </a:rPr>
              <a:t>Hybrid </a:t>
            </a:r>
            <a:r>
              <a:rPr lang="en-IN" sz="3600" b="1" i="0" u="none" strike="noStrike" baseline="0" dirty="0">
                <a:latin typeface="+mn-lt"/>
              </a:rPr>
              <a:t>Machine Learning Techniques</a:t>
            </a:r>
            <a:endParaRPr lang="en-IN" sz="3600" dirty="0">
              <a:latin typeface="+mn-lt"/>
            </a:endParaRPr>
          </a:p>
        </p:txBody>
      </p:sp>
      <p:sp>
        <p:nvSpPr>
          <p:cNvPr id="3" name="Content Placeholder 2">
            <a:extLst>
              <a:ext uri="{FF2B5EF4-FFF2-40B4-BE49-F238E27FC236}">
                <a16:creationId xmlns:a16="http://schemas.microsoft.com/office/drawing/2014/main" id="{8B05BF38-4418-F973-4592-DA73474855B0}"/>
              </a:ext>
            </a:extLst>
          </p:cNvPr>
          <p:cNvSpPr>
            <a:spLocks noGrp="1"/>
          </p:cNvSpPr>
          <p:nvPr>
            <p:ph idx="1"/>
          </p:nvPr>
        </p:nvSpPr>
        <p:spPr>
          <a:ln>
            <a:solidFill>
              <a:schemeClr val="accent1"/>
            </a:solidFill>
          </a:ln>
        </p:spPr>
        <p:txBody>
          <a:bodyPr>
            <a:normAutofit fontScale="92500" lnSpcReduction="20000"/>
          </a:bodyPr>
          <a:lstStyle/>
          <a:p>
            <a:pPr marL="0" indent="0" algn="l">
              <a:buNone/>
            </a:pPr>
            <a:endParaRPr lang="en-IN" sz="1800" b="1" i="0" u="none" strike="noStrike" baseline="0" dirty="0">
              <a:latin typeface="TimesNewRomanPS-BoldMT"/>
            </a:endParaRPr>
          </a:p>
          <a:p>
            <a:pPr marL="0" indent="0" algn="l">
              <a:buNone/>
            </a:pPr>
            <a:endParaRPr lang="en-IN" sz="1800" b="1" dirty="0">
              <a:latin typeface="TimesNewRomanPS-BoldMT"/>
            </a:endParaRPr>
          </a:p>
          <a:p>
            <a:pPr marL="0" indent="0" algn="l">
              <a:buNone/>
            </a:pPr>
            <a:r>
              <a:rPr lang="en-IN" sz="2000" b="1" i="0" u="none" strike="noStrike" baseline="0" dirty="0"/>
              <a:t>   Under the guidance of:</a:t>
            </a:r>
          </a:p>
          <a:p>
            <a:pPr marL="0" indent="0" algn="l">
              <a:buNone/>
            </a:pPr>
            <a:r>
              <a:rPr lang="en-IN" sz="2000" b="0" i="0" u="none" strike="noStrike" baseline="0" dirty="0"/>
              <a:t>   Dr. M. </a:t>
            </a:r>
            <a:r>
              <a:rPr lang="en-IN" sz="2000" b="0" i="0" u="none" strike="noStrike" baseline="0" dirty="0" err="1"/>
              <a:t>Jayamanmadha</a:t>
            </a:r>
            <a:r>
              <a:rPr lang="en-IN" sz="2000" b="0" i="0" u="none" strike="noStrike" baseline="0" dirty="0"/>
              <a:t> Rao</a:t>
            </a:r>
          </a:p>
          <a:p>
            <a:pPr marL="0" indent="0" algn="l">
              <a:buNone/>
            </a:pPr>
            <a:r>
              <a:rPr lang="en-IN" sz="2000" b="0" i="0" u="none" strike="noStrike" baseline="0" dirty="0"/>
              <a:t>   Professor &amp; Chief Warden</a:t>
            </a:r>
          </a:p>
          <a:p>
            <a:pPr marL="0" indent="0" algn="l">
              <a:buNone/>
            </a:pPr>
            <a:r>
              <a:rPr lang="en-IN" sz="2000" b="0" i="0" u="none" strike="noStrike" baseline="0" dirty="0"/>
              <a:t>   Department of ECE                                                       </a:t>
            </a:r>
          </a:p>
          <a:p>
            <a:pPr marL="0" indent="0" algn="l">
              <a:buNone/>
            </a:pPr>
            <a:r>
              <a:rPr lang="en-IN" sz="1800" b="0" i="0" u="none" strike="noStrike" baseline="0" dirty="0"/>
              <a:t>                                                                                               PRESENTED BY:</a:t>
            </a:r>
          </a:p>
          <a:p>
            <a:pPr marL="0" indent="0">
              <a:buNone/>
            </a:pPr>
            <a:r>
              <a:rPr lang="en-IN" sz="1800" b="0" i="0" u="none" strike="noStrike" baseline="0" dirty="0"/>
              <a:t>                                                                                               K. Yamini                                21A51A04A4</a:t>
            </a:r>
          </a:p>
          <a:p>
            <a:pPr marL="0" indent="0">
              <a:buNone/>
            </a:pPr>
            <a:r>
              <a:rPr lang="en-IN" sz="1800" b="0" i="0" u="none" strike="noStrike" baseline="0" dirty="0"/>
              <a:t>                                                                                               B. Dharma Rao                      21A51A04D0</a:t>
            </a:r>
          </a:p>
          <a:p>
            <a:pPr marL="0" indent="0">
              <a:buNone/>
            </a:pPr>
            <a:r>
              <a:rPr lang="en-IN" sz="1800" b="0" i="0" u="none" strike="noStrike" baseline="0" dirty="0"/>
              <a:t>                                                                                               K. Rakshitha                           21A51A04C7</a:t>
            </a:r>
          </a:p>
          <a:p>
            <a:pPr marL="0" indent="0">
              <a:buNone/>
            </a:pPr>
            <a:r>
              <a:rPr lang="en-IN" sz="1800" b="0" i="0" u="none" strike="noStrike" baseline="0" dirty="0"/>
              <a:t>                                                                                               G. Ashok                                 22A55A0409</a:t>
            </a:r>
          </a:p>
        </p:txBody>
      </p:sp>
    </p:spTree>
    <p:extLst>
      <p:ext uri="{BB962C8B-B14F-4D97-AF65-F5344CB8AC3E}">
        <p14:creationId xmlns:p14="http://schemas.microsoft.com/office/powerpoint/2010/main" val="20829750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9BE8E1-DD56-97E7-7214-2A142D49C8D4}"/>
              </a:ext>
            </a:extLst>
          </p:cNvPr>
          <p:cNvSpPr>
            <a:spLocks noGrp="1"/>
          </p:cNvSpPr>
          <p:nvPr>
            <p:ph type="title"/>
          </p:nvPr>
        </p:nvSpPr>
        <p:spPr/>
        <p:txBody>
          <a:bodyPr/>
          <a:lstStyle/>
          <a:p>
            <a:pPr algn="ctr"/>
            <a:r>
              <a:rPr lang="en-IN" dirty="0">
                <a:latin typeface="+mn-lt"/>
              </a:rPr>
              <a:t>FLOW OF WORK</a:t>
            </a:r>
          </a:p>
        </p:txBody>
      </p:sp>
      <p:sp>
        <p:nvSpPr>
          <p:cNvPr id="3" name="Content Placeholder 2">
            <a:extLst>
              <a:ext uri="{FF2B5EF4-FFF2-40B4-BE49-F238E27FC236}">
                <a16:creationId xmlns:a16="http://schemas.microsoft.com/office/drawing/2014/main" id="{3ADD0F03-3674-FB79-BDDE-CB3CCEA64923}"/>
              </a:ext>
            </a:extLst>
          </p:cNvPr>
          <p:cNvSpPr>
            <a:spLocks noGrp="1"/>
          </p:cNvSpPr>
          <p:nvPr>
            <p:ph idx="1"/>
          </p:nvPr>
        </p:nvSpPr>
        <p:spPr>
          <a:xfrm>
            <a:off x="1097280" y="1845734"/>
            <a:ext cx="8092066" cy="4023360"/>
          </a:xfrm>
        </p:spPr>
        <p:txBody>
          <a:bodyPr>
            <a:normAutofit/>
          </a:bodyPr>
          <a:lstStyle/>
          <a:p>
            <a:pPr algn="just"/>
            <a:r>
              <a:rPr lang="en-US" sz="2000" dirty="0">
                <a:cs typeface="Times New Roman" pitchFamily="18" charset="0"/>
              </a:rPr>
              <a:t>Figure shows the steps of the process, starting with collecting and preparing data, followed by extracting important features. After reducing the dimensions, the data is split for defining and training the model. Finally, the model's performance is evaluated using metrics, and the results are displayed through visualizations.</a:t>
            </a:r>
          </a:p>
          <a:p>
            <a:pPr>
              <a:buFont typeface="Wingdings" panose="05000000000000000000" pitchFamily="2" charset="2"/>
              <a:buChar char="Ø"/>
            </a:pPr>
            <a:r>
              <a:rPr lang="en-IN" b="1" dirty="0"/>
              <a:t> Data Collection &amp; Preprocessing:</a:t>
            </a:r>
          </a:p>
          <a:p>
            <a:pPr algn="just"/>
            <a:r>
              <a:rPr lang="en-US" dirty="0"/>
              <a:t>We gather real-world credit card transaction data, which includes features like transaction amount, time, and anonymized variables.</a:t>
            </a:r>
            <a:br>
              <a:rPr lang="en-US" dirty="0"/>
            </a:br>
            <a:r>
              <a:rPr lang="en-US" dirty="0"/>
              <a:t>Preprocessing involves cleaning the dataset by handling missing values, encoding categorical features, balancing the class distribution (e.g., using SMOTE or class weights), and normalizing or scaling numerical attributes to prepare the data for effective model training</a:t>
            </a:r>
            <a:endParaRPr lang="en-IN" b="1" dirty="0"/>
          </a:p>
        </p:txBody>
      </p:sp>
      <p:pic>
        <p:nvPicPr>
          <p:cNvPr id="4" name="Picture 3">
            <a:extLst>
              <a:ext uri="{FF2B5EF4-FFF2-40B4-BE49-F238E27FC236}">
                <a16:creationId xmlns:a16="http://schemas.microsoft.com/office/drawing/2014/main" id="{C4102457-E768-9F74-D931-1171AFF1E6C6}"/>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9189346" y="155974"/>
            <a:ext cx="2185206" cy="6028155"/>
          </a:xfrm>
          <a:prstGeom prst="rect">
            <a:avLst/>
          </a:prstGeom>
          <a:noFill/>
          <a:ln>
            <a:noFill/>
          </a:ln>
        </p:spPr>
      </p:pic>
    </p:spTree>
    <p:extLst>
      <p:ext uri="{BB962C8B-B14F-4D97-AF65-F5344CB8AC3E}">
        <p14:creationId xmlns:p14="http://schemas.microsoft.com/office/powerpoint/2010/main" val="12364501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8E1816C-E36F-484C-EB11-C57E41634E19}"/>
              </a:ext>
            </a:extLst>
          </p:cNvPr>
          <p:cNvSpPr txBox="1"/>
          <p:nvPr/>
        </p:nvSpPr>
        <p:spPr>
          <a:xfrm>
            <a:off x="956268" y="612844"/>
            <a:ext cx="10279464" cy="5293757"/>
          </a:xfrm>
          <a:prstGeom prst="rect">
            <a:avLst/>
          </a:prstGeom>
          <a:noFill/>
        </p:spPr>
        <p:txBody>
          <a:bodyPr wrap="square" rtlCol="0">
            <a:spAutoFit/>
          </a:bodyPr>
          <a:lstStyle/>
          <a:p>
            <a:pPr marL="342900" indent="-342900">
              <a:buClr>
                <a:schemeClr val="accent1"/>
              </a:buClr>
              <a:buFont typeface="Wingdings" panose="05000000000000000000" pitchFamily="2" charset="2"/>
              <a:buChar char="Ø"/>
            </a:pPr>
            <a:r>
              <a:rPr lang="en-IN" sz="2000" b="1" dirty="0"/>
              <a:t>Model Selection &amp; Feature Extraction:</a:t>
            </a:r>
          </a:p>
          <a:p>
            <a:endParaRPr lang="en-IN" sz="2000" dirty="0"/>
          </a:p>
          <a:p>
            <a:pPr algn="just"/>
            <a:r>
              <a:rPr lang="en-US" sz="2000" dirty="0"/>
              <a:t>We select powerful machine learning algorithms such as </a:t>
            </a:r>
            <a:r>
              <a:rPr lang="en-US" sz="2000" dirty="0" err="1"/>
              <a:t>LightGBM</a:t>
            </a:r>
            <a:r>
              <a:rPr lang="en-US" sz="2000" dirty="0"/>
              <a:t>, </a:t>
            </a:r>
            <a:r>
              <a:rPr lang="en-US" sz="2000" dirty="0" err="1"/>
              <a:t>XGBoost</a:t>
            </a:r>
            <a:r>
              <a:rPr lang="en-US" sz="2000" dirty="0"/>
              <a:t>, </a:t>
            </a:r>
            <a:r>
              <a:rPr lang="en-US" sz="2000" dirty="0" err="1"/>
              <a:t>CatBoost</a:t>
            </a:r>
            <a:r>
              <a:rPr lang="en-US" sz="2000" dirty="0"/>
              <a:t>, and Logistic Regression for fraud detection. Feature extraction is performed to create new, meaningful variables from the raw data — like transaction frequency, time gaps between purchases, or behavioral patterns — which improve the model’s ability to distinguish between legitimate and fraudulent transactions.</a:t>
            </a:r>
            <a:endParaRPr lang="en-IN" sz="2000"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p:txBody>
      </p:sp>
    </p:spTree>
    <p:extLst>
      <p:ext uri="{BB962C8B-B14F-4D97-AF65-F5344CB8AC3E}">
        <p14:creationId xmlns:p14="http://schemas.microsoft.com/office/powerpoint/2010/main" val="35898123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8AE25-47E3-0AEA-AA87-384222FD26EA}"/>
              </a:ext>
            </a:extLst>
          </p:cNvPr>
          <p:cNvSpPr>
            <a:spLocks noGrp="1"/>
          </p:cNvSpPr>
          <p:nvPr>
            <p:ph type="title"/>
          </p:nvPr>
        </p:nvSpPr>
        <p:spPr/>
        <p:txBody>
          <a:bodyPr/>
          <a:lstStyle/>
          <a:p>
            <a:pPr algn="ctr"/>
            <a:r>
              <a:rPr lang="en-IN" dirty="0">
                <a:latin typeface="+mn-lt"/>
              </a:rPr>
              <a:t>EVALUATION METRICS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B74B1FB-D595-4AA3-12FF-BA8AB4261E6A}"/>
                  </a:ext>
                </a:extLst>
              </p:cNvPr>
              <p:cNvSpPr>
                <a:spLocks noGrp="1"/>
              </p:cNvSpPr>
              <p:nvPr>
                <p:ph idx="1"/>
              </p:nvPr>
            </p:nvSpPr>
            <p:spPr>
              <a:xfrm>
                <a:off x="1014884" y="1845734"/>
                <a:ext cx="10140796" cy="4023360"/>
              </a:xfrm>
            </p:spPr>
            <p:txBody>
              <a:bodyPr>
                <a:noAutofit/>
              </a:bodyPr>
              <a:lstStyle/>
              <a:p>
                <a:pPr algn="just">
                  <a:buFont typeface="Wingdings" panose="05000000000000000000" pitchFamily="2" charset="2"/>
                  <a:buChar char="Ø"/>
                </a:pPr>
                <a:r>
                  <a:rPr lang="en-IN" altLang="zh-CN" b="1" kern="100" dirty="0">
                    <a:effectLst/>
                    <a:ea typeface="Times New Roman" panose="02020603050405020304" pitchFamily="18" charset="0"/>
                    <a:cs typeface="Times New Roman" panose="02020603050405020304" pitchFamily="18" charset="0"/>
                  </a:rPr>
                  <a:t>  </a:t>
                </a:r>
                <a:r>
                  <a:rPr lang="zh-CN" b="1" kern="100" dirty="0">
                    <a:effectLst/>
                    <a:ea typeface="Times New Roman" panose="02020603050405020304" pitchFamily="18" charset="0"/>
                    <a:cs typeface="Times New Roman" panose="02020603050405020304" pitchFamily="18" charset="0"/>
                  </a:rPr>
                  <a:t>Accuracy:</a:t>
                </a:r>
                <a:r>
                  <a:rPr lang="zh-CN" kern="100" dirty="0">
                    <a:effectLst/>
                    <a:ea typeface="Times New Roman" panose="02020603050405020304" pitchFamily="18" charset="0"/>
                    <a:cs typeface="Times New Roman" panose="02020603050405020304" pitchFamily="18" charset="0"/>
                  </a:rPr>
                  <a:t> </a:t>
                </a:r>
                <a:r>
                  <a:rPr lang="en-IN" kern="100" dirty="0">
                    <a:effectLst/>
                    <a:ea typeface="Calibri" panose="020F0502020204030204" pitchFamily="34" charset="0"/>
                    <a:cs typeface="Times New Roman" panose="02020603050405020304" pitchFamily="18" charset="0"/>
                  </a:rPr>
                  <a:t>Accuracy refers to the ability of a model to accurately identify the difference between positive and negative examples, or fraudulent and valid cases in this context. Accuracy can be determined by the proportion of correctly predicted outcomes (both true positives and true negatives) as compared to overall predictions. It is calculated using the following equation:</a:t>
                </a:r>
              </a:p>
              <a:p>
                <a14:m>
                  <m:oMath xmlns:m="http://schemas.openxmlformats.org/officeDocument/2006/math">
                    <m:r>
                      <a:rPr lang="en-IN" altLang="zh-CN" b="0" i="1" kern="100" smtClean="0">
                        <a:effectLst/>
                        <a:latin typeface="Cambria Math" panose="02040503050406030204" pitchFamily="18" charset="0"/>
                        <a:ea typeface="Cambria Math" panose="02040503050406030204" pitchFamily="18" charset="0"/>
                        <a:cs typeface="Times New Roman" panose="02020603050405020304" pitchFamily="18" charset="0"/>
                      </a:rPr>
                      <m:t>                                                              </m:t>
                    </m:r>
                  </m:oMath>
                </a14:m>
                <a:endParaRPr lang="en-IN" altLang="zh-CN" b="0" i="1" kern="100" dirty="0">
                  <a:effectLst/>
                  <a:latin typeface="Cambria Math" panose="02040503050406030204" pitchFamily="18" charset="0"/>
                  <a:ea typeface="Cambria Math" panose="02040503050406030204" pitchFamily="18" charset="0"/>
                  <a:cs typeface="Times New Roman" panose="02020603050405020304" pitchFamily="18" charset="0"/>
                </a:endParaRPr>
              </a:p>
              <a:p>
                <a:pPr marL="0" indent="0">
                  <a:buNone/>
                </a:pPr>
                <a14:m>
                  <m:oMathPara xmlns:m="http://schemas.openxmlformats.org/officeDocument/2006/math">
                    <m:oMathParaPr>
                      <m:jc m:val="center"/>
                    </m:oMathParaPr>
                    <m:oMath xmlns:m="http://schemas.openxmlformats.org/officeDocument/2006/math">
                      <m:r>
                        <a:rPr lang="zh-CN" altLang="en-US" i="1" kern="100" smtClean="0">
                          <a:effectLst/>
                          <a:latin typeface="Cambria Math" panose="02040503050406030204" pitchFamily="18" charset="0"/>
                          <a:ea typeface="Cambria Math" panose="02040503050406030204" pitchFamily="18" charset="0"/>
                          <a:cs typeface="Times New Roman" panose="02020603050405020304" pitchFamily="18" charset="0"/>
                        </a:rPr>
                        <m:t>𝐴𝑐𝑐𝑢𝑟𝑎𝑐𝑦</m:t>
                      </m:r>
                      <m:r>
                        <a:rPr lang="zh-CN" kern="100">
                          <a:effectLst/>
                          <a:latin typeface="Cambria Math" panose="02040503050406030204" pitchFamily="18" charset="0"/>
                          <a:ea typeface="Cambria Math" panose="02040503050406030204" pitchFamily="18" charset="0"/>
                          <a:cs typeface="Times New Roman" panose="02020603050405020304" pitchFamily="18" charset="0"/>
                        </a:rPr>
                        <m:t>=</m:t>
                      </m:r>
                      <m:f>
                        <m:fPr>
                          <m:ctrlPr>
                            <a:rPr lang="en-IN" i="1" kern="100">
                              <a:effectLst/>
                              <a:latin typeface="Cambria Math" panose="02040503050406030204" pitchFamily="18" charset="0"/>
                              <a:ea typeface="Calibri" panose="020F0502020204030204" pitchFamily="34" charset="0"/>
                              <a:cs typeface="Times New Roman" panose="02020603050405020304" pitchFamily="18" charset="0"/>
                            </a:rPr>
                          </m:ctrlPr>
                        </m:fPr>
                        <m:num>
                          <m:r>
                            <m:rPr>
                              <m:sty m:val="p"/>
                            </m:rPr>
                            <a:rPr lang="zh-CN" kern="100">
                              <a:effectLst/>
                              <a:latin typeface="Cambria Math" panose="02040503050406030204" pitchFamily="18" charset="0"/>
                              <a:ea typeface="Cambria Math" panose="02040503050406030204" pitchFamily="18" charset="0"/>
                              <a:cs typeface="Times New Roman" panose="02020603050405020304" pitchFamily="18" charset="0"/>
                            </a:rPr>
                            <m:t>TP</m:t>
                          </m:r>
                          <m:r>
                            <a:rPr lang="zh-CN" kern="100">
                              <a:effectLst/>
                              <a:latin typeface="Cambria Math" panose="02040503050406030204" pitchFamily="18" charset="0"/>
                              <a:ea typeface="Cambria Math" panose="02040503050406030204" pitchFamily="18" charset="0"/>
                              <a:cs typeface="Times New Roman" panose="02020603050405020304" pitchFamily="18" charset="0"/>
                            </a:rPr>
                            <m:t>+</m:t>
                          </m:r>
                          <m:r>
                            <m:rPr>
                              <m:sty m:val="p"/>
                            </m:rPr>
                            <a:rPr lang="zh-CN" kern="100">
                              <a:effectLst/>
                              <a:latin typeface="Cambria Math" panose="02040503050406030204" pitchFamily="18" charset="0"/>
                              <a:ea typeface="Cambria Math" panose="02040503050406030204" pitchFamily="18" charset="0"/>
                              <a:cs typeface="Times New Roman" panose="02020603050405020304" pitchFamily="18" charset="0"/>
                            </a:rPr>
                            <m:t>TN</m:t>
                          </m:r>
                        </m:num>
                        <m:den>
                          <m:r>
                            <m:rPr>
                              <m:sty m:val="p"/>
                            </m:rPr>
                            <a:rPr lang="zh-CN" kern="100">
                              <a:effectLst/>
                              <a:latin typeface="Cambria Math" panose="02040503050406030204" pitchFamily="18" charset="0"/>
                              <a:ea typeface="Cambria Math" panose="02040503050406030204" pitchFamily="18" charset="0"/>
                              <a:cs typeface="Times New Roman" panose="02020603050405020304" pitchFamily="18" charset="0"/>
                            </a:rPr>
                            <m:t>TP</m:t>
                          </m:r>
                          <m:r>
                            <a:rPr lang="zh-CN" kern="100">
                              <a:effectLst/>
                              <a:latin typeface="Cambria Math" panose="02040503050406030204" pitchFamily="18" charset="0"/>
                              <a:ea typeface="Cambria Math" panose="02040503050406030204" pitchFamily="18" charset="0"/>
                              <a:cs typeface="Times New Roman" panose="02020603050405020304" pitchFamily="18" charset="0"/>
                            </a:rPr>
                            <m:t>+</m:t>
                          </m:r>
                          <m:r>
                            <m:rPr>
                              <m:sty m:val="p"/>
                            </m:rPr>
                            <a:rPr lang="zh-CN" kern="100">
                              <a:effectLst/>
                              <a:latin typeface="Cambria Math" panose="02040503050406030204" pitchFamily="18" charset="0"/>
                              <a:ea typeface="Cambria Math" panose="02040503050406030204" pitchFamily="18" charset="0"/>
                              <a:cs typeface="Times New Roman" panose="02020603050405020304" pitchFamily="18" charset="0"/>
                            </a:rPr>
                            <m:t>FP</m:t>
                          </m:r>
                          <m:r>
                            <a:rPr lang="zh-CN" kern="100">
                              <a:effectLst/>
                              <a:latin typeface="Cambria Math" panose="02040503050406030204" pitchFamily="18" charset="0"/>
                              <a:ea typeface="Cambria Math" panose="02040503050406030204" pitchFamily="18" charset="0"/>
                              <a:cs typeface="Times New Roman" panose="02020603050405020304" pitchFamily="18" charset="0"/>
                            </a:rPr>
                            <m:t>+</m:t>
                          </m:r>
                          <m:r>
                            <m:rPr>
                              <m:sty m:val="p"/>
                            </m:rPr>
                            <a:rPr lang="zh-CN" kern="100">
                              <a:effectLst/>
                              <a:latin typeface="Cambria Math" panose="02040503050406030204" pitchFamily="18" charset="0"/>
                              <a:ea typeface="Cambria Math" panose="02040503050406030204" pitchFamily="18" charset="0"/>
                              <a:cs typeface="Times New Roman" panose="02020603050405020304" pitchFamily="18" charset="0"/>
                            </a:rPr>
                            <m:t>TN</m:t>
                          </m:r>
                          <m:r>
                            <a:rPr lang="zh-CN" kern="100">
                              <a:effectLst/>
                              <a:latin typeface="Cambria Math" panose="02040503050406030204" pitchFamily="18" charset="0"/>
                              <a:ea typeface="Cambria Math" panose="02040503050406030204" pitchFamily="18" charset="0"/>
                              <a:cs typeface="Times New Roman" panose="02020603050405020304" pitchFamily="18" charset="0"/>
                            </a:rPr>
                            <m:t>+</m:t>
                          </m:r>
                          <m:r>
                            <m:rPr>
                              <m:sty m:val="p"/>
                            </m:rPr>
                            <a:rPr lang="zh-CN" kern="100">
                              <a:effectLst/>
                              <a:latin typeface="Cambria Math" panose="02040503050406030204" pitchFamily="18" charset="0"/>
                              <a:ea typeface="Cambria Math" panose="02040503050406030204" pitchFamily="18" charset="0"/>
                              <a:cs typeface="Times New Roman" panose="02020603050405020304" pitchFamily="18" charset="0"/>
                            </a:rPr>
                            <m:t>FN</m:t>
                          </m:r>
                        </m:den>
                      </m:f>
                      <m:r>
                        <a:rPr lang="zh-CN" i="1" kern="100">
                          <a:effectLst/>
                          <a:latin typeface="Cambria Math" panose="02040503050406030204" pitchFamily="18" charset="0"/>
                          <a:ea typeface="Cambria Math" panose="02040503050406030204" pitchFamily="18" charset="0"/>
                          <a:cs typeface="Times New Roman" panose="02020603050405020304" pitchFamily="18" charset="0"/>
                        </a:rPr>
                        <m:t> </m:t>
                      </m:r>
                      <m:r>
                        <a:rPr lang="en-IN" i="1" kern="100">
                          <a:effectLst/>
                          <a:latin typeface="Cambria Math" panose="02040503050406030204" pitchFamily="18" charset="0"/>
                          <a:ea typeface="Calibri" panose="020F0502020204030204" pitchFamily="34" charset="0"/>
                          <a:cs typeface="Times New Roman" panose="02020603050405020304" pitchFamily="18" charset="0"/>
                        </a:rPr>
                        <m:t>         </m:t>
                      </m:r>
                    </m:oMath>
                  </m:oMathPara>
                </a14:m>
                <a:endParaRPr lang="en-IN" kern="100" dirty="0">
                  <a:effectLst/>
                  <a:ea typeface="Calibri" panose="020F0502020204030204" pitchFamily="34" charset="0"/>
                  <a:cs typeface="Times New Roman" panose="02020603050405020304" pitchFamily="18" charset="0"/>
                </a:endParaRPr>
              </a:p>
              <a:p>
                <a:pPr lvl="0" algn="just">
                  <a:lnSpc>
                    <a:spcPct val="107000"/>
                  </a:lnSpc>
                  <a:spcAft>
                    <a:spcPts val="30"/>
                  </a:spcAft>
                  <a:buFont typeface="Wingdings" panose="05000000000000000000" pitchFamily="2" charset="2"/>
                  <a:buChar char="Ø"/>
                  <a:tabLst>
                    <a:tab pos="457200" algn="l"/>
                  </a:tabLst>
                </a:pPr>
                <a:r>
                  <a:rPr lang="en-IN" altLang="zh-CN" b="1" kern="100" dirty="0">
                    <a:effectLst/>
                    <a:ea typeface="Times New Roman" panose="02020603050405020304" pitchFamily="18" charset="0"/>
                    <a:cs typeface="Times New Roman" panose="02020603050405020304" pitchFamily="18" charset="0"/>
                  </a:rPr>
                  <a:t>  </a:t>
                </a:r>
                <a:r>
                  <a:rPr lang="zh-CN" b="1" kern="100" dirty="0">
                    <a:effectLst/>
                    <a:ea typeface="Times New Roman" panose="02020603050405020304" pitchFamily="18" charset="0"/>
                    <a:cs typeface="Times New Roman" panose="02020603050405020304" pitchFamily="18" charset="0"/>
                  </a:rPr>
                  <a:t>Precision: </a:t>
                </a:r>
                <a:r>
                  <a:rPr lang="en-IN" kern="100" dirty="0">
                    <a:effectLst/>
                    <a:ea typeface="Calibri" panose="020F0502020204030204" pitchFamily="34" charset="0"/>
                    <a:cs typeface="Times New Roman" panose="02020603050405020304" pitchFamily="18" charset="0"/>
                  </a:rPr>
                  <a:t>Precision quantifies the number of the forecasted fraudulent transactions that were actually fraudulent. It quantifies the positive prediction accuracy and is calculated by</a:t>
                </a:r>
              </a:p>
              <a:p>
                <a:pPr marL="228600" algn="just">
                  <a:lnSpc>
                    <a:spcPct val="107000"/>
                  </a:lnSpc>
                  <a:spcBef>
                    <a:spcPts val="1200"/>
                  </a:spcBef>
                  <a:spcAft>
                    <a:spcPts val="800"/>
                  </a:spcAft>
                </a:pPr>
                <a14:m>
                  <m:oMath xmlns:m="http://schemas.openxmlformats.org/officeDocument/2006/math">
                    <m:r>
                      <a:rPr lang="en-IN" altLang="zh-CN" b="0" i="1" kern="100" smtClean="0">
                        <a:effectLst/>
                        <a:latin typeface="Cambria Math" panose="02040503050406030204" pitchFamily="18" charset="0"/>
                        <a:ea typeface="Cambria Math" panose="02040503050406030204" pitchFamily="18" charset="0"/>
                        <a:cs typeface="Times New Roman" panose="02020603050405020304" pitchFamily="18" charset="0"/>
                      </a:rPr>
                      <m:t>                                                  </m:t>
                    </m:r>
                    <m:r>
                      <a:rPr lang="zh-CN" altLang="en-US" i="1" kern="100">
                        <a:effectLst/>
                        <a:latin typeface="Cambria Math" panose="02040503050406030204" pitchFamily="18" charset="0"/>
                        <a:ea typeface="Cambria Math" panose="02040503050406030204" pitchFamily="18" charset="0"/>
                        <a:cs typeface="Times New Roman" panose="02020603050405020304" pitchFamily="18" charset="0"/>
                      </a:rPr>
                      <m:t>𝑃𝑟𝑒𝑐𝑖𝑠𝑖𝑜𝑛</m:t>
                    </m:r>
                    <m:r>
                      <a:rPr lang="zh-CN" kern="100">
                        <a:effectLst/>
                        <a:latin typeface="Cambria Math" panose="02040503050406030204" pitchFamily="18" charset="0"/>
                        <a:ea typeface="Cambria Math" panose="02040503050406030204" pitchFamily="18" charset="0"/>
                        <a:cs typeface="Times New Roman" panose="02020603050405020304" pitchFamily="18" charset="0"/>
                      </a:rPr>
                      <m:t>=</m:t>
                    </m:r>
                    <m:f>
                      <m:fPr>
                        <m:ctrlPr>
                          <a:rPr lang="en-IN" i="1" kern="100">
                            <a:effectLst/>
                            <a:latin typeface="Cambria Math" panose="02040503050406030204" pitchFamily="18" charset="0"/>
                            <a:ea typeface="Calibri" panose="020F0502020204030204" pitchFamily="34" charset="0"/>
                            <a:cs typeface="Times New Roman" panose="02020603050405020304" pitchFamily="18" charset="0"/>
                          </a:rPr>
                        </m:ctrlPr>
                      </m:fPr>
                      <m:num>
                        <m:r>
                          <m:rPr>
                            <m:sty m:val="p"/>
                          </m:rPr>
                          <a:rPr lang="zh-CN" kern="100">
                            <a:effectLst/>
                            <a:latin typeface="Cambria Math" panose="02040503050406030204" pitchFamily="18" charset="0"/>
                            <a:ea typeface="Cambria Math" panose="02040503050406030204" pitchFamily="18" charset="0"/>
                            <a:cs typeface="Times New Roman" panose="02020603050405020304" pitchFamily="18" charset="0"/>
                          </a:rPr>
                          <m:t>True</m:t>
                        </m:r>
                        <m:r>
                          <a:rPr lang="zh-CN" kern="100">
                            <a:effectLst/>
                            <a:latin typeface="Cambria Math" panose="02040503050406030204" pitchFamily="18" charset="0"/>
                            <a:ea typeface="Cambria Math" panose="02040503050406030204" pitchFamily="18" charset="0"/>
                            <a:cs typeface="Times New Roman" panose="02020603050405020304" pitchFamily="18" charset="0"/>
                          </a:rPr>
                          <m:t> </m:t>
                        </m:r>
                        <m:r>
                          <m:rPr>
                            <m:sty m:val="p"/>
                          </m:rPr>
                          <a:rPr lang="zh-CN" kern="100">
                            <a:effectLst/>
                            <a:latin typeface="Cambria Math" panose="02040503050406030204" pitchFamily="18" charset="0"/>
                            <a:ea typeface="Cambria Math" panose="02040503050406030204" pitchFamily="18" charset="0"/>
                            <a:cs typeface="Times New Roman" panose="02020603050405020304" pitchFamily="18" charset="0"/>
                          </a:rPr>
                          <m:t>Positive</m:t>
                        </m:r>
                      </m:num>
                      <m:den>
                        <m:r>
                          <m:rPr>
                            <m:sty m:val="p"/>
                          </m:rPr>
                          <a:rPr lang="zh-CN" kern="100">
                            <a:effectLst/>
                            <a:latin typeface="Cambria Math" panose="02040503050406030204" pitchFamily="18" charset="0"/>
                            <a:ea typeface="Cambria Math" panose="02040503050406030204" pitchFamily="18" charset="0"/>
                            <a:cs typeface="Times New Roman" panose="02020603050405020304" pitchFamily="18" charset="0"/>
                          </a:rPr>
                          <m:t>True</m:t>
                        </m:r>
                        <m:r>
                          <a:rPr lang="zh-CN" kern="100">
                            <a:effectLst/>
                            <a:latin typeface="Cambria Math" panose="02040503050406030204" pitchFamily="18" charset="0"/>
                            <a:ea typeface="Cambria Math" panose="02040503050406030204" pitchFamily="18" charset="0"/>
                            <a:cs typeface="Times New Roman" panose="02020603050405020304" pitchFamily="18" charset="0"/>
                          </a:rPr>
                          <m:t> </m:t>
                        </m:r>
                        <m:r>
                          <m:rPr>
                            <m:sty m:val="p"/>
                          </m:rPr>
                          <a:rPr lang="zh-CN" kern="100">
                            <a:effectLst/>
                            <a:latin typeface="Cambria Math" panose="02040503050406030204" pitchFamily="18" charset="0"/>
                            <a:ea typeface="Cambria Math" panose="02040503050406030204" pitchFamily="18" charset="0"/>
                            <a:cs typeface="Times New Roman" panose="02020603050405020304" pitchFamily="18" charset="0"/>
                          </a:rPr>
                          <m:t>Positive</m:t>
                        </m:r>
                        <m:r>
                          <a:rPr lang="zh-CN" kern="100">
                            <a:effectLst/>
                            <a:latin typeface="Cambria Math" panose="02040503050406030204" pitchFamily="18" charset="0"/>
                            <a:ea typeface="Cambria Math" panose="02040503050406030204" pitchFamily="18" charset="0"/>
                            <a:cs typeface="Times New Roman" panose="02020603050405020304" pitchFamily="18" charset="0"/>
                          </a:rPr>
                          <m:t> +</m:t>
                        </m:r>
                        <m:r>
                          <m:rPr>
                            <m:sty m:val="p"/>
                          </m:rPr>
                          <a:rPr lang="zh-CN" kern="100">
                            <a:effectLst/>
                            <a:latin typeface="Cambria Math" panose="02040503050406030204" pitchFamily="18" charset="0"/>
                            <a:ea typeface="Cambria Math" panose="02040503050406030204" pitchFamily="18" charset="0"/>
                            <a:cs typeface="Times New Roman" panose="02020603050405020304" pitchFamily="18" charset="0"/>
                          </a:rPr>
                          <m:t>False</m:t>
                        </m:r>
                        <m:r>
                          <a:rPr lang="zh-CN" kern="100">
                            <a:effectLst/>
                            <a:latin typeface="Cambria Math" panose="02040503050406030204" pitchFamily="18" charset="0"/>
                            <a:ea typeface="Cambria Math" panose="02040503050406030204" pitchFamily="18" charset="0"/>
                            <a:cs typeface="Times New Roman" panose="02020603050405020304" pitchFamily="18" charset="0"/>
                          </a:rPr>
                          <m:t> </m:t>
                        </m:r>
                        <m:r>
                          <m:rPr>
                            <m:sty m:val="p"/>
                          </m:rPr>
                          <a:rPr lang="zh-CN" kern="100">
                            <a:effectLst/>
                            <a:latin typeface="Cambria Math" panose="02040503050406030204" pitchFamily="18" charset="0"/>
                            <a:ea typeface="Cambria Math" panose="02040503050406030204" pitchFamily="18" charset="0"/>
                            <a:cs typeface="Times New Roman" panose="02020603050405020304" pitchFamily="18" charset="0"/>
                          </a:rPr>
                          <m:t>Positive</m:t>
                        </m:r>
                      </m:den>
                    </m:f>
                    <m:r>
                      <a:rPr lang="zh-CN" i="1" kern="100">
                        <a:effectLst/>
                        <a:latin typeface="Cambria Math" panose="02040503050406030204" pitchFamily="18" charset="0"/>
                        <a:ea typeface="Cambria Math" panose="02040503050406030204" pitchFamily="18" charset="0"/>
                        <a:cs typeface="Times New Roman" panose="02020603050405020304" pitchFamily="18" charset="0"/>
                      </a:rPr>
                      <m:t> </m:t>
                    </m:r>
                    <m:r>
                      <a:rPr lang="en-IN" i="1" kern="100">
                        <a:effectLst/>
                        <a:latin typeface="Cambria Math" panose="02040503050406030204" pitchFamily="18" charset="0"/>
                        <a:ea typeface="Calibri" panose="020F0502020204030204" pitchFamily="34" charset="0"/>
                        <a:cs typeface="Times New Roman" panose="02020603050405020304" pitchFamily="18" charset="0"/>
                      </a:rPr>
                      <m:t> </m:t>
                    </m:r>
                  </m:oMath>
                </a14:m>
                <a:endParaRPr lang="en-IN" kern="100" dirty="0">
                  <a:effectLst/>
                  <a:ea typeface="Calibri" panose="020F0502020204030204" pitchFamily="34" charset="0"/>
                  <a:cs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id="{DB74B1FB-D595-4AA3-12FF-BA8AB4261E6A}"/>
                  </a:ext>
                </a:extLst>
              </p:cNvPr>
              <p:cNvSpPr>
                <a:spLocks noGrp="1" noRot="1" noChangeAspect="1" noMove="1" noResize="1" noEditPoints="1" noAdjustHandles="1" noChangeArrowheads="1" noChangeShapeType="1" noTextEdit="1"/>
              </p:cNvSpPr>
              <p:nvPr>
                <p:ph idx="1"/>
              </p:nvPr>
            </p:nvSpPr>
            <p:spPr>
              <a:xfrm>
                <a:off x="1014884" y="1845734"/>
                <a:ext cx="10140796" cy="4023360"/>
              </a:xfrm>
              <a:blipFill>
                <a:blip r:embed="rId2"/>
                <a:stretch>
                  <a:fillRect l="-1502" t="-1667" r="-1502"/>
                </a:stretch>
              </a:blipFill>
            </p:spPr>
            <p:txBody>
              <a:bodyPr/>
              <a:lstStyle/>
              <a:p>
                <a:r>
                  <a:rPr lang="en-IN">
                    <a:noFill/>
                  </a:rPr>
                  <a:t> </a:t>
                </a:r>
              </a:p>
            </p:txBody>
          </p:sp>
        </mc:Fallback>
      </mc:AlternateContent>
    </p:spTree>
    <p:extLst>
      <p:ext uri="{BB962C8B-B14F-4D97-AF65-F5344CB8AC3E}">
        <p14:creationId xmlns:p14="http://schemas.microsoft.com/office/powerpoint/2010/main" val="28213006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77D1FEE9-A9D9-A21B-3EA5-C76F8C441AF4}"/>
                  </a:ext>
                </a:extLst>
              </p:cNvPr>
              <p:cNvSpPr txBox="1"/>
              <p:nvPr/>
            </p:nvSpPr>
            <p:spPr>
              <a:xfrm>
                <a:off x="823965" y="622998"/>
                <a:ext cx="10510576" cy="4612866"/>
              </a:xfrm>
              <a:prstGeom prst="rect">
                <a:avLst/>
              </a:prstGeom>
              <a:noFill/>
            </p:spPr>
            <p:txBody>
              <a:bodyPr wrap="square" rtlCol="0">
                <a:spAutoFit/>
              </a:bodyPr>
              <a:lstStyle/>
              <a:p>
                <a:pPr marL="342900" lvl="0" indent="-342900" algn="just">
                  <a:lnSpc>
                    <a:spcPct val="107000"/>
                  </a:lnSpc>
                  <a:spcBef>
                    <a:spcPts val="1200"/>
                  </a:spcBef>
                  <a:spcAft>
                    <a:spcPts val="800"/>
                  </a:spcAft>
                  <a:buClr>
                    <a:schemeClr val="accent1"/>
                  </a:buClr>
                  <a:buFont typeface="Wingdings" panose="05000000000000000000" pitchFamily="2" charset="2"/>
                  <a:buChar char="Ø"/>
                  <a:tabLst>
                    <a:tab pos="457200" algn="l"/>
                  </a:tabLst>
                </a:pPr>
                <a:r>
                  <a:rPr lang="zh-CN" sz="2000" b="1" kern="100" dirty="0">
                    <a:effectLst/>
                    <a:ea typeface="Times New Roman" panose="02020603050405020304" pitchFamily="18" charset="0"/>
                    <a:cs typeface="Times New Roman" panose="02020603050405020304" pitchFamily="18" charset="0"/>
                  </a:rPr>
                  <a:t>Recall:</a:t>
                </a:r>
                <a:r>
                  <a:rPr lang="zh-CN" sz="2000" kern="100" dirty="0">
                    <a:effectLst/>
                    <a:ea typeface="Times New Roman" panose="02020603050405020304" pitchFamily="18" charset="0"/>
                    <a:cs typeface="Times New Roman" panose="02020603050405020304" pitchFamily="18" charset="0"/>
                  </a:rPr>
                  <a:t> </a:t>
                </a:r>
                <a:r>
                  <a:rPr lang="en-IN" sz="2000" kern="100" dirty="0">
                    <a:effectLst/>
                    <a:ea typeface="Calibri" panose="020F0502020204030204" pitchFamily="34" charset="0"/>
                    <a:cs typeface="Times New Roman" panose="02020603050405020304" pitchFamily="18" charset="0"/>
                  </a:rPr>
                  <a:t>Also known as sensitivity, recall estimates a model's ability to identify all the actual fraud </a:t>
                </a:r>
                <a:r>
                  <a:rPr lang="en-IN" sz="2000" kern="100" dirty="0" err="1">
                    <a:effectLst/>
                    <a:ea typeface="Calibri" panose="020F0502020204030204" pitchFamily="34" charset="0"/>
                    <a:cs typeface="Times New Roman" panose="02020603050405020304" pitchFamily="18" charset="0"/>
                  </a:rPr>
                  <a:t>cases.It</a:t>
                </a:r>
                <a:r>
                  <a:rPr lang="en-IN" sz="2000" kern="100" dirty="0">
                    <a:effectLst/>
                    <a:ea typeface="Calibri" panose="020F0502020204030204" pitchFamily="34" charset="0"/>
                    <a:cs typeface="Times New Roman" panose="02020603050405020304" pitchFamily="18" charset="0"/>
                  </a:rPr>
                  <a:t> is the ratio of true positives to the sum of true positives and false negatives:</a:t>
                </a:r>
              </a:p>
              <a:p>
                <a:pPr marL="228600" algn="just">
                  <a:lnSpc>
                    <a:spcPct val="107000"/>
                  </a:lnSpc>
                  <a:spcBef>
                    <a:spcPts val="1200"/>
                  </a:spcBef>
                  <a:spcAft>
                    <a:spcPts val="800"/>
                  </a:spcAft>
                  <a:buNone/>
                </a:pPr>
                <a14:m>
                  <m:oMathPara xmlns:m="http://schemas.openxmlformats.org/officeDocument/2006/math">
                    <m:oMathParaPr>
                      <m:jc m:val="centerGroup"/>
                    </m:oMathParaPr>
                    <m:oMath xmlns:m="http://schemas.openxmlformats.org/officeDocument/2006/math">
                      <m:r>
                        <a:rPr lang="zh-CN" altLang="en-US" sz="2000" i="1" kern="100">
                          <a:effectLst/>
                          <a:latin typeface="Cambria Math" panose="02040503050406030204" pitchFamily="18" charset="0"/>
                          <a:ea typeface="Cambria Math" panose="02040503050406030204" pitchFamily="18" charset="0"/>
                          <a:cs typeface="Times New Roman" panose="02020603050405020304" pitchFamily="18" charset="0"/>
                        </a:rPr>
                        <m:t>𝑅𝑒𝑐𝑎𝑙𝑙</m:t>
                      </m:r>
                      <m:r>
                        <a:rPr lang="zh-CN" sz="2000" kern="100">
                          <a:effectLst/>
                          <a:latin typeface="Cambria Math" panose="02040503050406030204" pitchFamily="18" charset="0"/>
                          <a:ea typeface="Cambria Math" panose="02040503050406030204" pitchFamily="18" charset="0"/>
                          <a:cs typeface="Times New Roman" panose="02020603050405020304" pitchFamily="18" charset="0"/>
                        </a:rPr>
                        <m:t>=</m:t>
                      </m:r>
                      <m:f>
                        <m:fPr>
                          <m:ctrlPr>
                            <a:rPr lang="en-IN" sz="2000" i="1" kern="100">
                              <a:effectLst/>
                              <a:latin typeface="Cambria Math" panose="02040503050406030204" pitchFamily="18" charset="0"/>
                              <a:ea typeface="Calibri" panose="020F0502020204030204" pitchFamily="34" charset="0"/>
                              <a:cs typeface="Times New Roman" panose="02020603050405020304" pitchFamily="18" charset="0"/>
                            </a:rPr>
                          </m:ctrlPr>
                        </m:fPr>
                        <m:num>
                          <m:r>
                            <m:rPr>
                              <m:sty m:val="p"/>
                            </m:rPr>
                            <a:rPr lang="zh-CN" sz="2000" kern="100">
                              <a:effectLst/>
                              <a:latin typeface="Cambria Math" panose="02040503050406030204" pitchFamily="18" charset="0"/>
                              <a:ea typeface="Cambria Math" panose="02040503050406030204" pitchFamily="18" charset="0"/>
                              <a:cs typeface="Times New Roman" panose="02020603050405020304" pitchFamily="18" charset="0"/>
                            </a:rPr>
                            <m:t>TP</m:t>
                          </m:r>
                        </m:num>
                        <m:den>
                          <m:r>
                            <m:rPr>
                              <m:sty m:val="p"/>
                            </m:rPr>
                            <a:rPr lang="zh-CN" sz="2000" kern="100">
                              <a:effectLst/>
                              <a:latin typeface="Cambria Math" panose="02040503050406030204" pitchFamily="18" charset="0"/>
                              <a:ea typeface="Cambria Math" panose="02040503050406030204" pitchFamily="18" charset="0"/>
                              <a:cs typeface="Times New Roman" panose="02020603050405020304" pitchFamily="18" charset="0"/>
                            </a:rPr>
                            <m:t>TP</m:t>
                          </m:r>
                          <m:r>
                            <a:rPr lang="zh-CN" sz="2000" kern="100">
                              <a:effectLst/>
                              <a:latin typeface="Cambria Math" panose="02040503050406030204" pitchFamily="18" charset="0"/>
                              <a:ea typeface="Cambria Math" panose="02040503050406030204" pitchFamily="18" charset="0"/>
                              <a:cs typeface="Times New Roman" panose="02020603050405020304" pitchFamily="18" charset="0"/>
                            </a:rPr>
                            <m:t> + </m:t>
                          </m:r>
                          <m:r>
                            <m:rPr>
                              <m:sty m:val="p"/>
                            </m:rPr>
                            <a:rPr lang="zh-CN" sz="2000" kern="100">
                              <a:effectLst/>
                              <a:latin typeface="Cambria Math" panose="02040503050406030204" pitchFamily="18" charset="0"/>
                              <a:ea typeface="Cambria Math" panose="02040503050406030204" pitchFamily="18" charset="0"/>
                              <a:cs typeface="Times New Roman" panose="02020603050405020304" pitchFamily="18" charset="0"/>
                            </a:rPr>
                            <m:t>FN</m:t>
                          </m:r>
                        </m:den>
                      </m:f>
                      <m:r>
                        <a:rPr lang="zh-CN" sz="2000" i="1" kern="100">
                          <a:effectLst/>
                          <a:latin typeface="Cambria Math" panose="02040503050406030204" pitchFamily="18" charset="0"/>
                          <a:ea typeface="Cambria Math" panose="02040503050406030204" pitchFamily="18" charset="0"/>
                          <a:cs typeface="Times New Roman" panose="02020603050405020304" pitchFamily="18" charset="0"/>
                        </a:rPr>
                        <m:t> </m:t>
                      </m:r>
                      <m:r>
                        <a:rPr lang="en-IN" sz="2000" i="1" kern="100">
                          <a:effectLst/>
                          <a:latin typeface="Cambria Math" panose="02040503050406030204" pitchFamily="18" charset="0"/>
                          <a:ea typeface="Calibri" panose="020F0502020204030204" pitchFamily="34" charset="0"/>
                          <a:cs typeface="Times New Roman" panose="02020603050405020304" pitchFamily="18" charset="0"/>
                        </a:rPr>
                        <m:t>    </m:t>
                      </m:r>
                    </m:oMath>
                  </m:oMathPara>
                </a14:m>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228600" algn="just">
                  <a:lnSpc>
                    <a:spcPct val="107000"/>
                  </a:lnSpc>
                  <a:spcBef>
                    <a:spcPts val="1200"/>
                  </a:spcBef>
                  <a:spcAft>
                    <a:spcPts val="800"/>
                  </a:spcAft>
                  <a:buNone/>
                </a:pPr>
                <a:r>
                  <a:rPr lang="en-IN" sz="1800" i="1" kern="1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Bef>
                    <a:spcPts val="1200"/>
                  </a:spcBef>
                  <a:spcAft>
                    <a:spcPts val="800"/>
                  </a:spcAft>
                  <a:buClr>
                    <a:schemeClr val="accent1"/>
                  </a:buClr>
                  <a:buFont typeface="Wingdings" panose="05000000000000000000" pitchFamily="2" charset="2"/>
                  <a:buChar char="Ø"/>
                  <a:tabLst>
                    <a:tab pos="457200" algn="l"/>
                  </a:tabLst>
                </a:pPr>
                <a:r>
                  <a:rPr lang="zh-CN" sz="2000" b="1" kern="100" dirty="0">
                    <a:effectLst/>
                    <a:ea typeface="Times New Roman" panose="02020603050405020304" pitchFamily="18" charset="0"/>
                    <a:cs typeface="Times New Roman" panose="02020603050405020304" pitchFamily="18" charset="0"/>
                  </a:rPr>
                  <a:t>F1-Score:</a:t>
                </a:r>
                <a:r>
                  <a:rPr lang="zh-CN" sz="2000" kern="100" dirty="0">
                    <a:effectLst/>
                    <a:ea typeface="Times New Roman" panose="02020603050405020304" pitchFamily="18" charset="0"/>
                    <a:cs typeface="Times New Roman" panose="02020603050405020304" pitchFamily="18" charset="0"/>
                  </a:rPr>
                  <a:t> </a:t>
                </a:r>
                <a:r>
                  <a:rPr lang="en-IN" sz="2000" kern="100" dirty="0">
                    <a:effectLst/>
                    <a:ea typeface="Calibri" panose="020F0502020204030204" pitchFamily="34" charset="0"/>
                    <a:cs typeface="Times New Roman" panose="02020603050405020304" pitchFamily="18" charset="0"/>
                  </a:rPr>
                  <a:t>F1-Score is a harmonic mean of recall and precision, providing a balanced measure of a model's accuracy—particularly useful when class distribution is skewed. It is given by:</a:t>
                </a:r>
              </a:p>
              <a:p>
                <a:pPr marL="228600" algn="just">
                  <a:lnSpc>
                    <a:spcPct val="107000"/>
                  </a:lnSpc>
                  <a:spcBef>
                    <a:spcPts val="1200"/>
                  </a:spcBef>
                  <a:spcAft>
                    <a:spcPts val="800"/>
                  </a:spcAft>
                </a:pPr>
                <a:r>
                  <a:rPr lang="zh-CN" altLang="en-US" sz="1800" kern="100" dirty="0">
                    <a:effectLst/>
                    <a:ea typeface="Cambria Math" panose="02040503050406030204" pitchFamily="18" charset="0"/>
                    <a:cs typeface="Times New Roman" panose="02020603050405020304" pitchFamily="18" charset="0"/>
                  </a:rPr>
                  <a:t>                                                        </a:t>
                </a:r>
                <a:r>
                  <a:rPr lang="zh-CN" altLang="en-US" sz="2000" kern="100" dirty="0">
                    <a:effectLst/>
                    <a:ea typeface="Cambria Math" panose="02040503050406030204" pitchFamily="18" charset="0"/>
                    <a:cs typeface="Times New Roman" panose="02020603050405020304" pitchFamily="18" charset="0"/>
                  </a:rPr>
                  <a:t>     </a:t>
                </a:r>
                <a14:m>
                  <m:oMath xmlns:m="http://schemas.openxmlformats.org/officeDocument/2006/math">
                    <m:r>
                      <a:rPr lang="zh-CN" altLang="en-US" sz="2000" i="1" kern="100">
                        <a:effectLst/>
                        <a:latin typeface="Cambria Math" panose="02040503050406030204" pitchFamily="18" charset="0"/>
                        <a:ea typeface="Cambria Math" panose="02040503050406030204" pitchFamily="18" charset="0"/>
                        <a:cs typeface="Times New Roman" panose="02020603050405020304" pitchFamily="18" charset="0"/>
                      </a:rPr>
                      <m:t>𝐹</m:t>
                    </m:r>
                    <m:r>
                      <a:rPr lang="zh-CN" sz="2000" kern="100">
                        <a:effectLst/>
                        <a:latin typeface="Cambria Math" panose="02040503050406030204" pitchFamily="18" charset="0"/>
                        <a:ea typeface="Cambria Math" panose="02040503050406030204" pitchFamily="18" charset="0"/>
                        <a:cs typeface="Times New Roman" panose="02020603050405020304" pitchFamily="18" charset="0"/>
                      </a:rPr>
                      <m:t>1 </m:t>
                    </m:r>
                    <m:r>
                      <a:rPr lang="zh-CN" altLang="en-US" sz="2000" i="1" kern="100">
                        <a:effectLst/>
                        <a:latin typeface="Cambria Math" panose="02040503050406030204" pitchFamily="18" charset="0"/>
                        <a:ea typeface="Cambria Math" panose="02040503050406030204" pitchFamily="18" charset="0"/>
                        <a:cs typeface="Times New Roman" panose="02020603050405020304" pitchFamily="18" charset="0"/>
                      </a:rPr>
                      <m:t>𝑆𝑐𝑜𝑟𝑒</m:t>
                    </m:r>
                    <m:r>
                      <a:rPr lang="zh-CN" sz="2000" kern="100">
                        <a:effectLst/>
                        <a:latin typeface="Cambria Math" panose="02040503050406030204" pitchFamily="18" charset="0"/>
                        <a:ea typeface="Cambria Math" panose="02040503050406030204" pitchFamily="18" charset="0"/>
                        <a:cs typeface="Times New Roman" panose="02020603050405020304" pitchFamily="18" charset="0"/>
                      </a:rPr>
                      <m:t>=2</m:t>
                    </m:r>
                    <m:r>
                      <a:rPr lang="zh-CN" altLang="en-US" sz="2000" i="1" kern="100">
                        <a:effectLst/>
                        <a:latin typeface="Cambria Math" panose="02040503050406030204" pitchFamily="18" charset="0"/>
                        <a:ea typeface="Cambria Math" panose="02040503050406030204" pitchFamily="18" charset="0"/>
                        <a:cs typeface="Times New Roman" panose="02020603050405020304" pitchFamily="18" charset="0"/>
                      </a:rPr>
                      <m:t>∗</m:t>
                    </m:r>
                    <m:f>
                      <m:fPr>
                        <m:ctrlPr>
                          <a:rPr lang="en-IN" sz="2000" i="1" kern="100">
                            <a:effectLst/>
                            <a:latin typeface="Cambria Math" panose="02040503050406030204" pitchFamily="18" charset="0"/>
                            <a:ea typeface="Calibri" panose="020F0502020204030204" pitchFamily="34" charset="0"/>
                            <a:cs typeface="Times New Roman" panose="02020603050405020304" pitchFamily="18" charset="0"/>
                          </a:rPr>
                        </m:ctrlPr>
                      </m:fPr>
                      <m:num>
                        <m:r>
                          <a:rPr lang="zh-CN" altLang="en-US" sz="2000" i="1" kern="100">
                            <a:effectLst/>
                            <a:latin typeface="Cambria Math" panose="02040503050406030204" pitchFamily="18" charset="0"/>
                            <a:ea typeface="Cambria Math" panose="02040503050406030204" pitchFamily="18" charset="0"/>
                            <a:cs typeface="Times New Roman" panose="02020603050405020304" pitchFamily="18" charset="0"/>
                          </a:rPr>
                          <m:t>𝑅𝑒𝑐𝑎𝑙𝑙</m:t>
                        </m:r>
                        <m:r>
                          <a:rPr lang="zh-CN" sz="2000" kern="100">
                            <a:effectLst/>
                            <a:latin typeface="Cambria Math" panose="02040503050406030204" pitchFamily="18" charset="0"/>
                            <a:ea typeface="Cambria Math" panose="02040503050406030204" pitchFamily="18" charset="0"/>
                            <a:cs typeface="Times New Roman" panose="02020603050405020304" pitchFamily="18" charset="0"/>
                          </a:rPr>
                          <m:t> </m:t>
                        </m:r>
                        <m:r>
                          <m:rPr>
                            <m:sty m:val="p"/>
                          </m:rPr>
                          <a:rPr lang="zh-CN" sz="2000" kern="100">
                            <a:effectLst/>
                            <a:latin typeface="Cambria Math" panose="02040503050406030204" pitchFamily="18" charset="0"/>
                            <a:ea typeface="Cambria Math" panose="02040503050406030204" pitchFamily="18" charset="0"/>
                            <a:cs typeface="Times New Roman" panose="02020603050405020304" pitchFamily="18" charset="0"/>
                          </a:rPr>
                          <m:t>X</m:t>
                        </m:r>
                        <m:r>
                          <a:rPr lang="zh-CN" sz="2000" kern="100">
                            <a:effectLst/>
                            <a:latin typeface="Cambria Math" panose="02040503050406030204" pitchFamily="18" charset="0"/>
                            <a:ea typeface="Cambria Math" panose="02040503050406030204" pitchFamily="18" charset="0"/>
                            <a:cs typeface="Times New Roman" panose="02020603050405020304" pitchFamily="18" charset="0"/>
                          </a:rPr>
                          <m:t> </m:t>
                        </m:r>
                        <m:r>
                          <a:rPr lang="zh-CN" altLang="en-US" sz="2000" i="1" kern="100">
                            <a:effectLst/>
                            <a:latin typeface="Cambria Math" panose="02040503050406030204" pitchFamily="18" charset="0"/>
                            <a:ea typeface="Cambria Math" panose="02040503050406030204" pitchFamily="18" charset="0"/>
                            <a:cs typeface="Times New Roman" panose="02020603050405020304" pitchFamily="18" charset="0"/>
                          </a:rPr>
                          <m:t>𝑃𝑟𝑒𝑐𝑖𝑠𝑖𝑜𝑛</m:t>
                        </m:r>
                      </m:num>
                      <m:den>
                        <m:r>
                          <a:rPr lang="zh-CN" altLang="en-US" sz="2000" i="1" kern="100">
                            <a:effectLst/>
                            <a:latin typeface="Cambria Math" panose="02040503050406030204" pitchFamily="18" charset="0"/>
                            <a:ea typeface="Cambria Math" panose="02040503050406030204" pitchFamily="18" charset="0"/>
                            <a:cs typeface="Times New Roman" panose="02020603050405020304" pitchFamily="18" charset="0"/>
                          </a:rPr>
                          <m:t>𝑅𝑒𝑐𝑎𝑙𝑙</m:t>
                        </m:r>
                        <m:r>
                          <a:rPr lang="zh-CN" sz="2000" kern="100">
                            <a:effectLst/>
                            <a:latin typeface="Cambria Math" panose="02040503050406030204" pitchFamily="18" charset="0"/>
                            <a:ea typeface="Cambria Math" panose="02040503050406030204" pitchFamily="18" charset="0"/>
                            <a:cs typeface="Times New Roman" panose="02020603050405020304" pitchFamily="18" charset="0"/>
                          </a:rPr>
                          <m:t>+</m:t>
                        </m:r>
                        <m:r>
                          <a:rPr lang="zh-CN" altLang="en-US" sz="2000" i="1" kern="100">
                            <a:effectLst/>
                            <a:latin typeface="Cambria Math" panose="02040503050406030204" pitchFamily="18" charset="0"/>
                            <a:ea typeface="Cambria Math" panose="02040503050406030204" pitchFamily="18" charset="0"/>
                            <a:cs typeface="Times New Roman" panose="02020603050405020304" pitchFamily="18" charset="0"/>
                          </a:rPr>
                          <m:t>𝑃𝑟𝑒𝑐𝑖𝑠𝑖𝑜𝑛</m:t>
                        </m:r>
                      </m:den>
                    </m:f>
                    <m:r>
                      <a:rPr lang="zh-CN" altLang="en-US" sz="2000" i="1" kern="100">
                        <a:effectLst/>
                        <a:latin typeface="Cambria Math" panose="02040503050406030204" pitchFamily="18" charset="0"/>
                        <a:ea typeface="Cambria Math" panose="02040503050406030204" pitchFamily="18" charset="0"/>
                        <a:cs typeface="Times New Roman" panose="02020603050405020304" pitchFamily="18" charset="0"/>
                      </a:rPr>
                      <m:t>∗</m:t>
                    </m:r>
                    <m:r>
                      <a:rPr lang="zh-CN" sz="2000" kern="100">
                        <a:effectLst/>
                        <a:latin typeface="Cambria Math" panose="02040503050406030204" pitchFamily="18" charset="0"/>
                        <a:ea typeface="Cambria Math" panose="02040503050406030204" pitchFamily="18" charset="0"/>
                        <a:cs typeface="Times New Roman" panose="02020603050405020304" pitchFamily="18" charset="0"/>
                      </a:rPr>
                      <m:t>100   </m:t>
                    </m:r>
                    <m:r>
                      <a:rPr lang="en-IN" sz="2000" i="1" kern="100">
                        <a:effectLst/>
                        <a:latin typeface="Cambria Math" panose="02040503050406030204" pitchFamily="18" charset="0"/>
                        <a:ea typeface="Calibri" panose="020F0502020204030204" pitchFamily="34" charset="0"/>
                        <a:cs typeface="Times New Roman" panose="02020603050405020304" pitchFamily="18" charset="0"/>
                      </a:rPr>
                      <m:t>      </m:t>
                    </m:r>
                  </m:oMath>
                </a14:m>
                <a:endParaRPr lang="en-IN" dirty="0"/>
              </a:p>
              <a:p>
                <a:endParaRPr lang="en-IN" dirty="0"/>
              </a:p>
              <a:p>
                <a:endParaRPr lang="en-IN" dirty="0"/>
              </a:p>
              <a:p>
                <a:endParaRPr lang="en-IN" dirty="0"/>
              </a:p>
            </p:txBody>
          </p:sp>
        </mc:Choice>
        <mc:Fallback xmlns="">
          <p:sp>
            <p:nvSpPr>
              <p:cNvPr id="2" name="TextBox 1">
                <a:extLst>
                  <a:ext uri="{FF2B5EF4-FFF2-40B4-BE49-F238E27FC236}">
                    <a16:creationId xmlns:a16="http://schemas.microsoft.com/office/drawing/2014/main" id="{77D1FEE9-A9D9-A21B-3EA5-C76F8C441AF4}"/>
                  </a:ext>
                </a:extLst>
              </p:cNvPr>
              <p:cNvSpPr txBox="1">
                <a:spLocks noRot="1" noChangeAspect="1" noMove="1" noResize="1" noEditPoints="1" noAdjustHandles="1" noChangeArrowheads="1" noChangeShapeType="1" noTextEdit="1"/>
              </p:cNvSpPr>
              <p:nvPr/>
            </p:nvSpPr>
            <p:spPr>
              <a:xfrm>
                <a:off x="823965" y="622998"/>
                <a:ext cx="10510576" cy="4612866"/>
              </a:xfrm>
              <a:prstGeom prst="rect">
                <a:avLst/>
              </a:prstGeom>
              <a:blipFill>
                <a:blip r:embed="rId2"/>
                <a:stretch>
                  <a:fillRect l="-522" t="-528" r="-638"/>
                </a:stretch>
              </a:blipFill>
            </p:spPr>
            <p:txBody>
              <a:bodyPr/>
              <a:lstStyle/>
              <a:p>
                <a:r>
                  <a:rPr lang="en-IN">
                    <a:noFill/>
                  </a:rPr>
                  <a:t> </a:t>
                </a:r>
              </a:p>
            </p:txBody>
          </p:sp>
        </mc:Fallback>
      </mc:AlternateContent>
    </p:spTree>
    <p:extLst>
      <p:ext uri="{BB962C8B-B14F-4D97-AF65-F5344CB8AC3E}">
        <p14:creationId xmlns:p14="http://schemas.microsoft.com/office/powerpoint/2010/main" val="29950305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4A842-A992-BA8A-429F-FB9EFE1FB952}"/>
              </a:ext>
            </a:extLst>
          </p:cNvPr>
          <p:cNvSpPr>
            <a:spLocks noGrp="1"/>
          </p:cNvSpPr>
          <p:nvPr>
            <p:ph type="title"/>
          </p:nvPr>
        </p:nvSpPr>
        <p:spPr/>
        <p:txBody>
          <a:bodyPr/>
          <a:lstStyle/>
          <a:p>
            <a:pPr algn="ctr"/>
            <a:r>
              <a:rPr lang="en-IN" dirty="0">
                <a:latin typeface="+mn-lt"/>
              </a:rPr>
              <a:t>RESULTS &amp; DISCUSSION</a:t>
            </a:r>
          </a:p>
        </p:txBody>
      </p:sp>
      <p:graphicFrame>
        <p:nvGraphicFramePr>
          <p:cNvPr id="4" name="Content Placeholder 3">
            <a:extLst>
              <a:ext uri="{FF2B5EF4-FFF2-40B4-BE49-F238E27FC236}">
                <a16:creationId xmlns:a16="http://schemas.microsoft.com/office/drawing/2014/main" id="{46983B40-D357-1A13-1133-F8CFE2555C0F}"/>
              </a:ext>
            </a:extLst>
          </p:cNvPr>
          <p:cNvGraphicFramePr>
            <a:graphicFrameLocks noGrp="1"/>
          </p:cNvGraphicFramePr>
          <p:nvPr>
            <p:ph idx="1"/>
            <p:extLst>
              <p:ext uri="{D42A27DB-BD31-4B8C-83A1-F6EECF244321}">
                <p14:modId xmlns:p14="http://schemas.microsoft.com/office/powerpoint/2010/main" val="3685352455"/>
              </p:ext>
            </p:extLst>
          </p:nvPr>
        </p:nvGraphicFramePr>
        <p:xfrm>
          <a:off x="5568126" y="1940754"/>
          <a:ext cx="5587554" cy="3800456"/>
        </p:xfrm>
        <a:graphic>
          <a:graphicData uri="http://schemas.openxmlformats.org/drawingml/2006/table">
            <a:tbl>
              <a:tblPr firstRow="1" bandRow="1">
                <a:tableStyleId>{5C22544A-7EE6-4342-B048-85BDC9FD1C3A}</a:tableStyleId>
              </a:tblPr>
              <a:tblGrid>
                <a:gridCol w="612951">
                  <a:extLst>
                    <a:ext uri="{9D8B030D-6E8A-4147-A177-3AD203B41FA5}">
                      <a16:colId xmlns:a16="http://schemas.microsoft.com/office/drawing/2014/main" val="4233078348"/>
                    </a:ext>
                  </a:extLst>
                </a:gridCol>
                <a:gridCol w="1266092">
                  <a:extLst>
                    <a:ext uri="{9D8B030D-6E8A-4147-A177-3AD203B41FA5}">
                      <a16:colId xmlns:a16="http://schemas.microsoft.com/office/drawing/2014/main" val="1525850355"/>
                    </a:ext>
                  </a:extLst>
                </a:gridCol>
                <a:gridCol w="954594">
                  <a:extLst>
                    <a:ext uri="{9D8B030D-6E8A-4147-A177-3AD203B41FA5}">
                      <a16:colId xmlns:a16="http://schemas.microsoft.com/office/drawing/2014/main" val="1531633749"/>
                    </a:ext>
                  </a:extLst>
                </a:gridCol>
                <a:gridCol w="854109">
                  <a:extLst>
                    <a:ext uri="{9D8B030D-6E8A-4147-A177-3AD203B41FA5}">
                      <a16:colId xmlns:a16="http://schemas.microsoft.com/office/drawing/2014/main" val="151079685"/>
                    </a:ext>
                  </a:extLst>
                </a:gridCol>
                <a:gridCol w="884255">
                  <a:extLst>
                    <a:ext uri="{9D8B030D-6E8A-4147-A177-3AD203B41FA5}">
                      <a16:colId xmlns:a16="http://schemas.microsoft.com/office/drawing/2014/main" val="3473930881"/>
                    </a:ext>
                  </a:extLst>
                </a:gridCol>
                <a:gridCol w="1015553">
                  <a:extLst>
                    <a:ext uri="{9D8B030D-6E8A-4147-A177-3AD203B41FA5}">
                      <a16:colId xmlns:a16="http://schemas.microsoft.com/office/drawing/2014/main" val="984907844"/>
                    </a:ext>
                  </a:extLst>
                </a:gridCol>
              </a:tblGrid>
              <a:tr h="294728">
                <a:tc>
                  <a:txBody>
                    <a:bodyPr/>
                    <a:lstStyle/>
                    <a:p>
                      <a:endParaRPr lang="en-IN" sz="1400"/>
                    </a:p>
                  </a:txBody>
                  <a:tcPr/>
                </a:tc>
                <a:tc>
                  <a:txBody>
                    <a:bodyPr/>
                    <a:lstStyle/>
                    <a:p>
                      <a:r>
                        <a:rPr lang="en-IN" sz="1400" dirty="0"/>
                        <a:t>model</a:t>
                      </a:r>
                    </a:p>
                  </a:txBody>
                  <a:tcPr/>
                </a:tc>
                <a:tc>
                  <a:txBody>
                    <a:bodyPr/>
                    <a:lstStyle/>
                    <a:p>
                      <a:r>
                        <a:rPr lang="en-IN" sz="1400" dirty="0"/>
                        <a:t>accuracy</a:t>
                      </a:r>
                    </a:p>
                  </a:txBody>
                  <a:tcPr/>
                </a:tc>
                <a:tc>
                  <a:txBody>
                    <a:bodyPr/>
                    <a:lstStyle/>
                    <a:p>
                      <a:r>
                        <a:rPr lang="en-IN" sz="1400" dirty="0"/>
                        <a:t>precision</a:t>
                      </a:r>
                    </a:p>
                  </a:txBody>
                  <a:tcPr/>
                </a:tc>
                <a:tc>
                  <a:txBody>
                    <a:bodyPr/>
                    <a:lstStyle/>
                    <a:p>
                      <a:r>
                        <a:rPr lang="en-IN" sz="1400" dirty="0"/>
                        <a:t>recall</a:t>
                      </a:r>
                    </a:p>
                  </a:txBody>
                  <a:tcPr/>
                </a:tc>
                <a:tc>
                  <a:txBody>
                    <a:bodyPr/>
                    <a:lstStyle/>
                    <a:p>
                      <a:r>
                        <a:rPr lang="en-IN" sz="1400" dirty="0"/>
                        <a:t>f1</a:t>
                      </a:r>
                    </a:p>
                  </a:txBody>
                  <a:tcPr/>
                </a:tc>
                <a:extLst>
                  <a:ext uri="{0D108BD9-81ED-4DB2-BD59-A6C34878D82A}">
                    <a16:rowId xmlns:a16="http://schemas.microsoft.com/office/drawing/2014/main" val="1339948220"/>
                  </a:ext>
                </a:extLst>
              </a:tr>
              <a:tr h="294728">
                <a:tc>
                  <a:txBody>
                    <a:bodyPr/>
                    <a:lstStyle/>
                    <a:p>
                      <a:pPr algn="ctr"/>
                      <a:r>
                        <a:rPr lang="en-IN" sz="1400" dirty="0"/>
                        <a:t>0</a:t>
                      </a:r>
                    </a:p>
                  </a:txBody>
                  <a:tcPr/>
                </a:tc>
                <a:tc>
                  <a:txBody>
                    <a:bodyPr/>
                    <a:lstStyle/>
                    <a:p>
                      <a:r>
                        <a:rPr lang="en-IN" sz="1400" dirty="0"/>
                        <a:t>LGBM</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latin typeface="Times New Roman" pitchFamily="18" charset="0"/>
                          <a:cs typeface="Times New Roman" pitchFamily="18" charset="0"/>
                        </a:rPr>
                        <a:t>0.996908</a:t>
                      </a:r>
                    </a:p>
                  </a:txBody>
                  <a:tcPr/>
                </a:tc>
                <a:tc>
                  <a:txBody>
                    <a:bodyPr/>
                    <a:lstStyle/>
                    <a:p>
                      <a:pPr algn="l" fontAlgn="ctr"/>
                      <a:r>
                        <a:rPr lang="en-US" sz="1400" dirty="0">
                          <a:latin typeface="Times New Roman" pitchFamily="18" charset="0"/>
                          <a:cs typeface="Times New Roman" pitchFamily="18" charset="0"/>
                        </a:rPr>
                        <a:t>0.344762</a:t>
                      </a:r>
                    </a:p>
                  </a:txBody>
                  <a:tcPr anchor="ctr"/>
                </a:tc>
                <a:tc>
                  <a:txBody>
                    <a:bodyPr/>
                    <a:lstStyle/>
                    <a:p>
                      <a:pPr algn="l" fontAlgn="ctr"/>
                      <a:r>
                        <a:rPr lang="en-US" sz="1400" dirty="0">
                          <a:latin typeface="Times New Roman" pitchFamily="18" charset="0"/>
                          <a:cs typeface="Times New Roman" pitchFamily="18" charset="0"/>
                        </a:rPr>
                        <a:t>0.413333</a:t>
                      </a:r>
                    </a:p>
                  </a:txBody>
                  <a:tcPr anchor="ctr"/>
                </a:tc>
                <a:tc>
                  <a:txBody>
                    <a:bodyPr/>
                    <a:lstStyle/>
                    <a:p>
                      <a:pPr algn="l" fontAlgn="ctr"/>
                      <a:r>
                        <a:rPr lang="en-US" sz="1400">
                          <a:latin typeface="Times New Roman" pitchFamily="18" charset="0"/>
                          <a:cs typeface="Times New Roman" pitchFamily="18" charset="0"/>
                        </a:rPr>
                        <a:t>0.355455</a:t>
                      </a:r>
                    </a:p>
                  </a:txBody>
                  <a:tcPr anchor="ctr"/>
                </a:tc>
                <a:extLst>
                  <a:ext uri="{0D108BD9-81ED-4DB2-BD59-A6C34878D82A}">
                    <a16:rowId xmlns:a16="http://schemas.microsoft.com/office/drawing/2014/main" val="476034375"/>
                  </a:ext>
                </a:extLst>
              </a:tr>
              <a:tr h="294728">
                <a:tc>
                  <a:txBody>
                    <a:bodyPr/>
                    <a:lstStyle/>
                    <a:p>
                      <a:pPr algn="ctr"/>
                      <a:r>
                        <a:rPr lang="en-IN" sz="1400" dirty="0"/>
                        <a:t>1</a:t>
                      </a:r>
                    </a:p>
                  </a:txBody>
                  <a:tcPr/>
                </a:tc>
                <a:tc>
                  <a:txBody>
                    <a:bodyPr/>
                    <a:lstStyle/>
                    <a:p>
                      <a:r>
                        <a:rPr lang="en-IN" sz="1400" dirty="0"/>
                        <a:t>XGB</a:t>
                      </a:r>
                    </a:p>
                  </a:txBody>
                  <a:tcPr/>
                </a:tc>
                <a:tc>
                  <a:txBody>
                    <a:bodyPr/>
                    <a:lstStyle/>
                    <a:p>
                      <a:pPr algn="l" fontAlgn="ctr"/>
                      <a:r>
                        <a:rPr lang="en-US" sz="1400" dirty="0">
                          <a:latin typeface="Times New Roman" pitchFamily="18" charset="0"/>
                          <a:cs typeface="Times New Roman" pitchFamily="18" charset="0"/>
                        </a:rPr>
                        <a:t>0.999122</a:t>
                      </a:r>
                    </a:p>
                  </a:txBody>
                  <a:tcPr anchor="ctr"/>
                </a:tc>
                <a:tc>
                  <a:txBody>
                    <a:bodyPr/>
                    <a:lstStyle/>
                    <a:p>
                      <a:pPr algn="l" fontAlgn="ctr"/>
                      <a:r>
                        <a:rPr lang="en-US" sz="1400" dirty="0">
                          <a:latin typeface="Times New Roman" pitchFamily="18" charset="0"/>
                          <a:cs typeface="Times New Roman" pitchFamily="18" charset="0"/>
                        </a:rPr>
                        <a:t>0.883232</a:t>
                      </a:r>
                    </a:p>
                  </a:txBody>
                  <a:tcPr anchor="ctr"/>
                </a:tc>
                <a:tc>
                  <a:txBody>
                    <a:bodyPr/>
                    <a:lstStyle/>
                    <a:p>
                      <a:pPr algn="l" fontAlgn="ctr"/>
                      <a:r>
                        <a:rPr lang="en-US" sz="1400" dirty="0">
                          <a:latin typeface="Times New Roman" pitchFamily="18" charset="0"/>
                          <a:cs typeface="Times New Roman" pitchFamily="18" charset="0"/>
                        </a:rPr>
                        <a:t>0.588889</a:t>
                      </a:r>
                    </a:p>
                  </a:txBody>
                  <a:tcPr anchor="ctr"/>
                </a:tc>
                <a:tc>
                  <a:txBody>
                    <a:bodyPr/>
                    <a:lstStyle/>
                    <a:p>
                      <a:pPr algn="l" fontAlgn="ctr"/>
                      <a:r>
                        <a:rPr lang="en-US" sz="1400">
                          <a:latin typeface="Times New Roman" pitchFamily="18" charset="0"/>
                          <a:cs typeface="Times New Roman" pitchFamily="18" charset="0"/>
                        </a:rPr>
                        <a:t>0.682707</a:t>
                      </a:r>
                    </a:p>
                  </a:txBody>
                  <a:tcPr anchor="ctr"/>
                </a:tc>
                <a:extLst>
                  <a:ext uri="{0D108BD9-81ED-4DB2-BD59-A6C34878D82A}">
                    <a16:rowId xmlns:a16="http://schemas.microsoft.com/office/drawing/2014/main" val="1994710750"/>
                  </a:ext>
                </a:extLst>
              </a:tr>
              <a:tr h="294728">
                <a:tc>
                  <a:txBody>
                    <a:bodyPr/>
                    <a:lstStyle/>
                    <a:p>
                      <a:pPr algn="ctr"/>
                      <a:r>
                        <a:rPr lang="en-IN" sz="1400" dirty="0"/>
                        <a:t>2</a:t>
                      </a:r>
                    </a:p>
                  </a:txBody>
                  <a:tcPr/>
                </a:tc>
                <a:tc>
                  <a:txBody>
                    <a:bodyPr/>
                    <a:lstStyle/>
                    <a:p>
                      <a:r>
                        <a:rPr lang="en-IN" sz="1400" dirty="0" err="1"/>
                        <a:t>CatBoost</a:t>
                      </a:r>
                      <a:endParaRPr lang="en-IN" sz="1400" dirty="0"/>
                    </a:p>
                  </a:txBody>
                  <a:tcPr/>
                </a:tc>
                <a:tc>
                  <a:txBody>
                    <a:bodyPr/>
                    <a:lstStyle/>
                    <a:p>
                      <a:pPr algn="l" fontAlgn="ctr"/>
                      <a:r>
                        <a:rPr lang="en-US" sz="1400" dirty="0">
                          <a:latin typeface="Times New Roman" pitchFamily="18" charset="0"/>
                          <a:cs typeface="Times New Roman" pitchFamily="18" charset="0"/>
                        </a:rPr>
                        <a:t>0.999262</a:t>
                      </a:r>
                    </a:p>
                  </a:txBody>
                  <a:tcPr anchor="ctr"/>
                </a:tc>
                <a:tc>
                  <a:txBody>
                    <a:bodyPr/>
                    <a:lstStyle/>
                    <a:p>
                      <a:pPr algn="l" fontAlgn="ctr"/>
                      <a:r>
                        <a:rPr lang="en-US" sz="1400" dirty="0">
                          <a:latin typeface="Times New Roman" pitchFamily="18" charset="0"/>
                          <a:cs typeface="Times New Roman" pitchFamily="18" charset="0"/>
                        </a:rPr>
                        <a:t>0.848312</a:t>
                      </a:r>
                    </a:p>
                  </a:txBody>
                  <a:tcPr anchor="ctr"/>
                </a:tc>
                <a:tc>
                  <a:txBody>
                    <a:bodyPr/>
                    <a:lstStyle/>
                    <a:p>
                      <a:pPr algn="l" fontAlgn="ctr"/>
                      <a:r>
                        <a:rPr lang="en-US" sz="1400" dirty="0">
                          <a:latin typeface="Times New Roman" pitchFamily="18" charset="0"/>
                          <a:cs typeface="Times New Roman" pitchFamily="18" charset="0"/>
                        </a:rPr>
                        <a:t>0.713333</a:t>
                      </a:r>
                    </a:p>
                  </a:txBody>
                  <a:tcPr anchor="ctr"/>
                </a:tc>
                <a:tc>
                  <a:txBody>
                    <a:bodyPr/>
                    <a:lstStyle/>
                    <a:p>
                      <a:pPr algn="l" fontAlgn="ctr"/>
                      <a:r>
                        <a:rPr lang="en-US" sz="1400">
                          <a:latin typeface="Times New Roman" pitchFamily="18" charset="0"/>
                          <a:cs typeface="Times New Roman" pitchFamily="18" charset="0"/>
                        </a:rPr>
                        <a:t>0.768263</a:t>
                      </a:r>
                    </a:p>
                  </a:txBody>
                  <a:tcPr anchor="ctr"/>
                </a:tc>
                <a:extLst>
                  <a:ext uri="{0D108BD9-81ED-4DB2-BD59-A6C34878D82A}">
                    <a16:rowId xmlns:a16="http://schemas.microsoft.com/office/drawing/2014/main" val="370255300"/>
                  </a:ext>
                </a:extLst>
              </a:tr>
              <a:tr h="515774">
                <a:tc>
                  <a:txBody>
                    <a:bodyPr/>
                    <a:lstStyle/>
                    <a:p>
                      <a:pPr algn="ctr"/>
                      <a:r>
                        <a:rPr lang="en-IN" sz="1400" dirty="0"/>
                        <a:t>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err="1">
                          <a:latin typeface="Times New Roman" pitchFamily="18" charset="0"/>
                          <a:cs typeface="Times New Roman" pitchFamily="18" charset="0"/>
                        </a:rPr>
                        <a:t>Vot_Lg,Xg,Ca</a:t>
                      </a:r>
                      <a:endParaRPr lang="en-US" sz="1400" dirty="0">
                        <a:latin typeface="Times New Roman" pitchFamily="18" charset="0"/>
                        <a:cs typeface="Times New Roman" pitchFamily="18" charset="0"/>
                      </a:endParaRPr>
                    </a:p>
                  </a:txBody>
                  <a:tcPr/>
                </a:tc>
                <a:tc>
                  <a:txBody>
                    <a:bodyPr/>
                    <a:lstStyle/>
                    <a:p>
                      <a:pPr algn="l" fontAlgn="ctr"/>
                      <a:r>
                        <a:rPr lang="en-US" sz="1400" dirty="0">
                          <a:latin typeface="Times New Roman" pitchFamily="18" charset="0"/>
                          <a:cs typeface="Times New Roman" pitchFamily="18" charset="0"/>
                        </a:rPr>
                        <a:t>0.996908</a:t>
                      </a:r>
                    </a:p>
                  </a:txBody>
                  <a:tcPr anchor="ctr"/>
                </a:tc>
                <a:tc>
                  <a:txBody>
                    <a:bodyPr/>
                    <a:lstStyle/>
                    <a:p>
                      <a:pPr algn="l" fontAlgn="ctr"/>
                      <a:r>
                        <a:rPr lang="en-US" sz="1400" dirty="0">
                          <a:latin typeface="Times New Roman" pitchFamily="18" charset="0"/>
                          <a:cs typeface="Times New Roman" pitchFamily="18" charset="0"/>
                        </a:rPr>
                        <a:t>0.344762</a:t>
                      </a:r>
                    </a:p>
                  </a:txBody>
                  <a:tcPr anchor="ctr"/>
                </a:tc>
                <a:tc>
                  <a:txBody>
                    <a:bodyPr/>
                    <a:lstStyle/>
                    <a:p>
                      <a:pPr algn="l" fontAlgn="ctr"/>
                      <a:r>
                        <a:rPr lang="en-US" sz="1400">
                          <a:latin typeface="Times New Roman" pitchFamily="18" charset="0"/>
                          <a:cs typeface="Times New Roman" pitchFamily="18" charset="0"/>
                        </a:rPr>
                        <a:t>0.413333</a:t>
                      </a:r>
                    </a:p>
                  </a:txBody>
                  <a:tcPr anchor="ctr"/>
                </a:tc>
                <a:tc>
                  <a:txBody>
                    <a:bodyPr/>
                    <a:lstStyle/>
                    <a:p>
                      <a:pPr algn="l" fontAlgn="ctr"/>
                      <a:r>
                        <a:rPr lang="en-US" sz="1400">
                          <a:latin typeface="Times New Roman" pitchFamily="18" charset="0"/>
                          <a:cs typeface="Times New Roman" pitchFamily="18" charset="0"/>
                        </a:rPr>
                        <a:t>0.355455</a:t>
                      </a:r>
                    </a:p>
                  </a:txBody>
                  <a:tcPr anchor="ctr"/>
                </a:tc>
                <a:extLst>
                  <a:ext uri="{0D108BD9-81ED-4DB2-BD59-A6C34878D82A}">
                    <a16:rowId xmlns:a16="http://schemas.microsoft.com/office/drawing/2014/main" val="445031901"/>
                  </a:ext>
                </a:extLst>
              </a:tr>
              <a:tr h="515774">
                <a:tc>
                  <a:txBody>
                    <a:bodyPr/>
                    <a:lstStyle/>
                    <a:p>
                      <a:pPr algn="ctr"/>
                      <a:r>
                        <a:rPr lang="en-IN" sz="1400" dirty="0"/>
                        <a:t>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err="1">
                          <a:latin typeface="Times New Roman" pitchFamily="18" charset="0"/>
                          <a:cs typeface="Times New Roman" pitchFamily="18" charset="0"/>
                        </a:rPr>
                        <a:t>Vot_Lg,Xg</a:t>
                      </a:r>
                      <a:endParaRPr lang="en-US" sz="1400" dirty="0">
                        <a:latin typeface="Times New Roman" pitchFamily="18" charset="0"/>
                        <a:cs typeface="Times New Roman" pitchFamily="18" charset="0"/>
                      </a:endParaRPr>
                    </a:p>
                  </a:txBody>
                  <a:tcPr/>
                </a:tc>
                <a:tc>
                  <a:txBody>
                    <a:bodyPr/>
                    <a:lstStyle/>
                    <a:p>
                      <a:pPr algn="l" fontAlgn="ctr"/>
                      <a:r>
                        <a:rPr lang="en-US" sz="1400" dirty="0">
                          <a:latin typeface="Times New Roman" pitchFamily="18" charset="0"/>
                          <a:cs typeface="Times New Roman" pitchFamily="18" charset="0"/>
                        </a:rPr>
                        <a:t>0.999122</a:t>
                      </a:r>
                    </a:p>
                  </a:txBody>
                  <a:tcPr anchor="ctr"/>
                </a:tc>
                <a:tc>
                  <a:txBody>
                    <a:bodyPr/>
                    <a:lstStyle/>
                    <a:p>
                      <a:pPr algn="l" fontAlgn="ctr"/>
                      <a:r>
                        <a:rPr lang="en-US" sz="1400" dirty="0">
                          <a:latin typeface="Times New Roman" pitchFamily="18" charset="0"/>
                          <a:cs typeface="Times New Roman" pitchFamily="18" charset="0"/>
                        </a:rPr>
                        <a:t>0.883232</a:t>
                      </a:r>
                    </a:p>
                  </a:txBody>
                  <a:tcPr anchor="ctr"/>
                </a:tc>
                <a:tc>
                  <a:txBody>
                    <a:bodyPr/>
                    <a:lstStyle/>
                    <a:p>
                      <a:pPr algn="l" fontAlgn="ctr"/>
                      <a:r>
                        <a:rPr lang="en-US" sz="1400" dirty="0">
                          <a:latin typeface="Times New Roman" pitchFamily="18" charset="0"/>
                          <a:cs typeface="Times New Roman" pitchFamily="18" charset="0"/>
                        </a:rPr>
                        <a:t>0.588889</a:t>
                      </a:r>
                    </a:p>
                  </a:txBody>
                  <a:tcPr anchor="ctr"/>
                </a:tc>
                <a:tc>
                  <a:txBody>
                    <a:bodyPr/>
                    <a:lstStyle/>
                    <a:p>
                      <a:pPr algn="l" fontAlgn="ctr"/>
                      <a:r>
                        <a:rPr lang="en-US" sz="1400">
                          <a:latin typeface="Times New Roman" pitchFamily="18" charset="0"/>
                          <a:cs typeface="Times New Roman" pitchFamily="18" charset="0"/>
                        </a:rPr>
                        <a:t>0.682707</a:t>
                      </a:r>
                    </a:p>
                  </a:txBody>
                  <a:tcPr anchor="ctr"/>
                </a:tc>
                <a:extLst>
                  <a:ext uri="{0D108BD9-81ED-4DB2-BD59-A6C34878D82A}">
                    <a16:rowId xmlns:a16="http://schemas.microsoft.com/office/drawing/2014/main" val="3146264175"/>
                  </a:ext>
                </a:extLst>
              </a:tr>
              <a:tr h="515774">
                <a:tc>
                  <a:txBody>
                    <a:bodyPr/>
                    <a:lstStyle/>
                    <a:p>
                      <a:pPr algn="ctr"/>
                      <a:r>
                        <a:rPr lang="en-IN" sz="1400" dirty="0"/>
                        <a:t>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err="1">
                          <a:latin typeface="Times New Roman" pitchFamily="18" charset="0"/>
                          <a:cs typeface="Times New Roman" pitchFamily="18" charset="0"/>
                        </a:rPr>
                        <a:t>Vot_Xg,Ca</a:t>
                      </a:r>
                      <a:endParaRPr lang="en-US" sz="1400" dirty="0">
                        <a:latin typeface="Times New Roman" pitchFamily="18" charset="0"/>
                        <a:cs typeface="Times New Roman" pitchFamily="18" charset="0"/>
                      </a:endParaRPr>
                    </a:p>
                  </a:txBody>
                  <a:tcPr/>
                </a:tc>
                <a:tc>
                  <a:txBody>
                    <a:bodyPr/>
                    <a:lstStyle/>
                    <a:p>
                      <a:pPr algn="l" fontAlgn="ctr"/>
                      <a:r>
                        <a:rPr lang="en-US" sz="1400" dirty="0">
                          <a:latin typeface="Times New Roman" pitchFamily="18" charset="0"/>
                          <a:cs typeface="Times New Roman" pitchFamily="18" charset="0"/>
                        </a:rPr>
                        <a:t>0.999262</a:t>
                      </a:r>
                    </a:p>
                  </a:txBody>
                  <a:tcPr anchor="ctr"/>
                </a:tc>
                <a:tc>
                  <a:txBody>
                    <a:bodyPr/>
                    <a:lstStyle/>
                    <a:p>
                      <a:pPr algn="l" fontAlgn="ctr"/>
                      <a:r>
                        <a:rPr lang="en-US" sz="1400" dirty="0">
                          <a:latin typeface="Times New Roman" pitchFamily="18" charset="0"/>
                          <a:cs typeface="Times New Roman" pitchFamily="18" charset="0"/>
                        </a:rPr>
                        <a:t>0.848312</a:t>
                      </a:r>
                    </a:p>
                  </a:txBody>
                  <a:tcPr anchor="ctr"/>
                </a:tc>
                <a:tc>
                  <a:txBody>
                    <a:bodyPr/>
                    <a:lstStyle/>
                    <a:p>
                      <a:pPr algn="l" fontAlgn="ctr"/>
                      <a:r>
                        <a:rPr lang="en-US" sz="1400" dirty="0">
                          <a:latin typeface="Times New Roman" pitchFamily="18" charset="0"/>
                          <a:cs typeface="Times New Roman" pitchFamily="18" charset="0"/>
                        </a:rPr>
                        <a:t>0.713333</a:t>
                      </a:r>
                    </a:p>
                  </a:txBody>
                  <a:tcPr anchor="ctr"/>
                </a:tc>
                <a:tc>
                  <a:txBody>
                    <a:bodyPr/>
                    <a:lstStyle/>
                    <a:p>
                      <a:pPr algn="l" fontAlgn="ctr"/>
                      <a:r>
                        <a:rPr lang="en-US" sz="1400" dirty="0">
                          <a:latin typeface="Times New Roman" pitchFamily="18" charset="0"/>
                          <a:cs typeface="Times New Roman" pitchFamily="18" charset="0"/>
                        </a:rPr>
                        <a:t>0.768263</a:t>
                      </a:r>
                    </a:p>
                  </a:txBody>
                  <a:tcPr anchor="ctr"/>
                </a:tc>
                <a:extLst>
                  <a:ext uri="{0D108BD9-81ED-4DB2-BD59-A6C34878D82A}">
                    <a16:rowId xmlns:a16="http://schemas.microsoft.com/office/drawing/2014/main" val="1503382839"/>
                  </a:ext>
                </a:extLst>
              </a:tr>
              <a:tr h="515774">
                <a:tc>
                  <a:txBody>
                    <a:bodyPr/>
                    <a:lstStyle/>
                    <a:p>
                      <a:pPr algn="ctr"/>
                      <a:r>
                        <a:rPr lang="en-IN" sz="1400" dirty="0"/>
                        <a:t>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err="1">
                          <a:latin typeface="Times New Roman" pitchFamily="18" charset="0"/>
                          <a:cs typeface="Times New Roman" pitchFamily="18" charset="0"/>
                        </a:rPr>
                        <a:t>Vot_Lg,Ca</a:t>
                      </a:r>
                      <a:endParaRPr lang="en-US" sz="1400" dirty="0">
                        <a:latin typeface="Times New Roman" pitchFamily="18" charset="0"/>
                        <a:cs typeface="Times New Roman" pitchFamily="18" charset="0"/>
                      </a:endParaRPr>
                    </a:p>
                  </a:txBody>
                  <a:tcPr/>
                </a:tc>
                <a:tc>
                  <a:txBody>
                    <a:bodyPr/>
                    <a:lstStyle/>
                    <a:p>
                      <a:pPr algn="l" fontAlgn="ctr"/>
                      <a:r>
                        <a:rPr lang="en-US" sz="1400" dirty="0">
                          <a:latin typeface="Times New Roman" pitchFamily="18" charset="0"/>
                          <a:cs typeface="Times New Roman" pitchFamily="18" charset="0"/>
                        </a:rPr>
                        <a:t>0.999227</a:t>
                      </a:r>
                    </a:p>
                  </a:txBody>
                  <a:tcPr anchor="ctr"/>
                </a:tc>
                <a:tc>
                  <a:txBody>
                    <a:bodyPr/>
                    <a:lstStyle/>
                    <a:p>
                      <a:pPr algn="l" fontAlgn="ctr"/>
                      <a:r>
                        <a:rPr lang="en-US" sz="1400" dirty="0">
                          <a:latin typeface="Times New Roman" pitchFamily="18" charset="0"/>
                          <a:cs typeface="Times New Roman" pitchFamily="18" charset="0"/>
                        </a:rPr>
                        <a:t>0.830345</a:t>
                      </a:r>
                    </a:p>
                  </a:txBody>
                  <a:tcPr anchor="ctr"/>
                </a:tc>
                <a:tc>
                  <a:txBody>
                    <a:bodyPr/>
                    <a:lstStyle/>
                    <a:p>
                      <a:pPr algn="l" fontAlgn="ctr"/>
                      <a:r>
                        <a:rPr lang="en-US" sz="1400" dirty="0">
                          <a:latin typeface="Times New Roman" pitchFamily="18" charset="0"/>
                          <a:cs typeface="Times New Roman" pitchFamily="18" charset="0"/>
                        </a:rPr>
                        <a:t>0.733333</a:t>
                      </a:r>
                    </a:p>
                  </a:txBody>
                  <a:tcPr anchor="ctr"/>
                </a:tc>
                <a:tc>
                  <a:txBody>
                    <a:bodyPr/>
                    <a:lstStyle/>
                    <a:p>
                      <a:pPr algn="l" fontAlgn="ctr"/>
                      <a:r>
                        <a:rPr lang="en-US" sz="1400" dirty="0">
                          <a:latin typeface="Times New Roman" pitchFamily="18" charset="0"/>
                          <a:cs typeface="Times New Roman" pitchFamily="18" charset="0"/>
                        </a:rPr>
                        <a:t>0.764458</a:t>
                      </a:r>
                    </a:p>
                  </a:txBody>
                  <a:tcPr anchor="ctr"/>
                </a:tc>
                <a:extLst>
                  <a:ext uri="{0D108BD9-81ED-4DB2-BD59-A6C34878D82A}">
                    <a16:rowId xmlns:a16="http://schemas.microsoft.com/office/drawing/2014/main" val="1440471755"/>
                  </a:ext>
                </a:extLst>
              </a:tr>
              <a:tr h="294728">
                <a:tc>
                  <a:txBody>
                    <a:bodyPr/>
                    <a:lstStyle/>
                    <a:p>
                      <a:pPr algn="ctr"/>
                      <a:r>
                        <a:rPr lang="en-IN" sz="1400" dirty="0"/>
                        <a:t>7</a:t>
                      </a:r>
                    </a:p>
                  </a:txBody>
                  <a:tcPr/>
                </a:tc>
                <a:tc>
                  <a:txBody>
                    <a:bodyPr/>
                    <a:lstStyle/>
                    <a:p>
                      <a:r>
                        <a:rPr lang="en-IN" sz="1400" b="1" dirty="0"/>
                        <a:t>Stacking</a:t>
                      </a:r>
                    </a:p>
                  </a:txBody>
                  <a:tcPr/>
                </a:tc>
                <a:tc>
                  <a:txBody>
                    <a:bodyPr/>
                    <a:lstStyle/>
                    <a:p>
                      <a:pPr algn="l" fontAlgn="ctr"/>
                      <a:r>
                        <a:rPr lang="en-US" sz="1400" b="1" dirty="0">
                          <a:latin typeface="Times New Roman" pitchFamily="18" charset="0"/>
                          <a:cs typeface="Times New Roman" pitchFamily="18" charset="0"/>
                        </a:rPr>
                        <a:t>0.999332</a:t>
                      </a:r>
                    </a:p>
                  </a:txBody>
                  <a:tcPr anchor="ctr"/>
                </a:tc>
                <a:tc>
                  <a:txBody>
                    <a:bodyPr/>
                    <a:lstStyle/>
                    <a:p>
                      <a:pPr algn="l" fontAlgn="ctr"/>
                      <a:r>
                        <a:rPr lang="en-US" sz="1400" b="1" dirty="0">
                          <a:latin typeface="Times New Roman" pitchFamily="18" charset="0"/>
                          <a:cs typeface="Times New Roman" pitchFamily="18" charset="0"/>
                        </a:rPr>
                        <a:t>0.85101</a:t>
                      </a:r>
                    </a:p>
                  </a:txBody>
                  <a:tcPr anchor="ctr"/>
                </a:tc>
                <a:tc>
                  <a:txBody>
                    <a:bodyPr/>
                    <a:lstStyle/>
                    <a:p>
                      <a:pPr algn="l" fontAlgn="ctr"/>
                      <a:r>
                        <a:rPr lang="en-US" sz="1400" b="1" dirty="0">
                          <a:latin typeface="Times New Roman" pitchFamily="18" charset="0"/>
                          <a:cs typeface="Times New Roman" pitchFamily="18" charset="0"/>
                        </a:rPr>
                        <a:t>0.753333</a:t>
                      </a:r>
                    </a:p>
                  </a:txBody>
                  <a:tcPr anchor="ctr"/>
                </a:tc>
                <a:tc>
                  <a:txBody>
                    <a:bodyPr/>
                    <a:lstStyle/>
                    <a:p>
                      <a:pPr algn="l" fontAlgn="ctr"/>
                      <a:r>
                        <a:rPr lang="en-US" sz="1400" b="1" dirty="0">
                          <a:latin typeface="Times New Roman" pitchFamily="18" charset="0"/>
                          <a:cs typeface="Times New Roman" pitchFamily="18" charset="0"/>
                        </a:rPr>
                        <a:t>0.795105</a:t>
                      </a:r>
                    </a:p>
                  </a:txBody>
                  <a:tcPr anchor="ctr"/>
                </a:tc>
                <a:extLst>
                  <a:ext uri="{0D108BD9-81ED-4DB2-BD59-A6C34878D82A}">
                    <a16:rowId xmlns:a16="http://schemas.microsoft.com/office/drawing/2014/main" val="3454329214"/>
                  </a:ext>
                </a:extLst>
              </a:tr>
            </a:tbl>
          </a:graphicData>
        </a:graphic>
      </p:graphicFrame>
      <p:sp>
        <p:nvSpPr>
          <p:cNvPr id="5" name="TextBox 4">
            <a:extLst>
              <a:ext uri="{FF2B5EF4-FFF2-40B4-BE49-F238E27FC236}">
                <a16:creationId xmlns:a16="http://schemas.microsoft.com/office/drawing/2014/main" id="{FE4A8D2E-FC80-56D9-D5C8-B91469B257B3}"/>
              </a:ext>
            </a:extLst>
          </p:cNvPr>
          <p:cNvSpPr txBox="1"/>
          <p:nvPr/>
        </p:nvSpPr>
        <p:spPr>
          <a:xfrm>
            <a:off x="1198266" y="1855823"/>
            <a:ext cx="4147455" cy="3970318"/>
          </a:xfrm>
          <a:prstGeom prst="rect">
            <a:avLst/>
          </a:prstGeom>
          <a:noFill/>
        </p:spPr>
        <p:txBody>
          <a:bodyPr wrap="square">
            <a:spAutoFit/>
          </a:bodyPr>
          <a:lstStyle/>
          <a:p>
            <a:pPr algn="just"/>
            <a:r>
              <a:rPr lang="en-US" dirty="0"/>
              <a:t>This table compares the performance of different machine learning models for fraud detection. Models like </a:t>
            </a:r>
            <a:r>
              <a:rPr lang="en-US" dirty="0" err="1"/>
              <a:t>XGBoost</a:t>
            </a:r>
            <a:r>
              <a:rPr lang="en-US" dirty="0"/>
              <a:t> and </a:t>
            </a:r>
            <a:r>
              <a:rPr lang="en-US" dirty="0" err="1"/>
              <a:t>CatBoost</a:t>
            </a:r>
            <a:r>
              <a:rPr lang="en-US" dirty="0"/>
              <a:t> achieved high precision and recall, showing better ability to detect fraudulent transactions. </a:t>
            </a:r>
            <a:r>
              <a:rPr lang="en-US" dirty="0" err="1"/>
              <a:t>LightGBM</a:t>
            </a:r>
            <a:r>
              <a:rPr lang="en-US" dirty="0"/>
              <a:t> had good accuracy but lower precision and recall. Voting classifiers combining different models improved the performance further. Among all, the Stacking model performed the best with the highest accuracy, precision, recall, and F1-score, making it the most effective model for fraud detection in this project.</a:t>
            </a:r>
            <a:endParaRPr lang="en-IN" dirty="0"/>
          </a:p>
        </p:txBody>
      </p:sp>
    </p:spTree>
    <p:extLst>
      <p:ext uri="{BB962C8B-B14F-4D97-AF65-F5344CB8AC3E}">
        <p14:creationId xmlns:p14="http://schemas.microsoft.com/office/powerpoint/2010/main" val="39387511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3">
            <a:extLst>
              <a:ext uri="{FF2B5EF4-FFF2-40B4-BE49-F238E27FC236}">
                <a16:creationId xmlns:a16="http://schemas.microsoft.com/office/drawing/2014/main" id="{651EED4C-B25E-E31A-AA31-BE972AFD97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5384" y="2178075"/>
            <a:ext cx="7403061" cy="4022725"/>
          </a:xfrm>
          <a:prstGeom prst="rect">
            <a:avLst/>
          </a:prstGeom>
        </p:spPr>
      </p:pic>
      <p:sp>
        <p:nvSpPr>
          <p:cNvPr id="4" name="TextBox 3">
            <a:extLst>
              <a:ext uri="{FF2B5EF4-FFF2-40B4-BE49-F238E27FC236}">
                <a16:creationId xmlns:a16="http://schemas.microsoft.com/office/drawing/2014/main" id="{A1FD0F60-A1F0-90E9-7CE4-AF98A22E6ABA}"/>
              </a:ext>
            </a:extLst>
          </p:cNvPr>
          <p:cNvSpPr txBox="1"/>
          <p:nvPr/>
        </p:nvSpPr>
        <p:spPr>
          <a:xfrm>
            <a:off x="921433" y="423749"/>
            <a:ext cx="10590961" cy="1754326"/>
          </a:xfrm>
          <a:prstGeom prst="rect">
            <a:avLst/>
          </a:prstGeom>
          <a:noFill/>
        </p:spPr>
        <p:txBody>
          <a:bodyPr wrap="square">
            <a:spAutoFit/>
          </a:bodyPr>
          <a:lstStyle/>
          <a:p>
            <a:pPr algn="just"/>
            <a:r>
              <a:rPr lang="en-US" dirty="0"/>
              <a:t>This bar chart visualizes the performance evaluation of different machine learning models. It compares accuracy, precision, recall, and F1-score across models like </a:t>
            </a:r>
            <a:r>
              <a:rPr lang="en-US" dirty="0" err="1"/>
              <a:t>LightGBM</a:t>
            </a:r>
            <a:r>
              <a:rPr lang="en-US" dirty="0"/>
              <a:t> (LGBM), </a:t>
            </a:r>
            <a:r>
              <a:rPr lang="en-US" dirty="0" err="1"/>
              <a:t>XGBoost</a:t>
            </a:r>
            <a:r>
              <a:rPr lang="en-US" dirty="0"/>
              <a:t> (XGB), </a:t>
            </a:r>
            <a:r>
              <a:rPr lang="en-US" dirty="0" err="1"/>
              <a:t>CatBoost</a:t>
            </a:r>
            <a:r>
              <a:rPr lang="en-US" dirty="0"/>
              <a:t>, Voting Classifiers (various combinations), and Stacking. While accuracy is consistently high across models, precision and recall vary significantly. </a:t>
            </a:r>
            <a:r>
              <a:rPr lang="en-US" dirty="0" err="1"/>
              <a:t>XGBoost</a:t>
            </a:r>
            <a:r>
              <a:rPr lang="en-US" dirty="0"/>
              <a:t> and </a:t>
            </a:r>
            <a:r>
              <a:rPr lang="en-US" dirty="0" err="1"/>
              <a:t>CatBoost</a:t>
            </a:r>
            <a:r>
              <a:rPr lang="en-US" dirty="0"/>
              <a:t> show strong precision and recall, while Stacking achieves the best overall performance, with high scores in accuracy, precision, recall, and F1-score, making it the top-performing model for fraud detection in this project.</a:t>
            </a:r>
            <a:endParaRPr lang="en-IN" dirty="0"/>
          </a:p>
        </p:txBody>
      </p:sp>
    </p:spTree>
    <p:extLst>
      <p:ext uri="{BB962C8B-B14F-4D97-AF65-F5344CB8AC3E}">
        <p14:creationId xmlns:p14="http://schemas.microsoft.com/office/powerpoint/2010/main" val="31357938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6F390-8F22-FC66-A1E5-35C4F85C5AB5}"/>
              </a:ext>
            </a:extLst>
          </p:cNvPr>
          <p:cNvSpPr>
            <a:spLocks noGrp="1"/>
          </p:cNvSpPr>
          <p:nvPr>
            <p:ph type="title"/>
          </p:nvPr>
        </p:nvSpPr>
        <p:spPr/>
        <p:txBody>
          <a:bodyPr>
            <a:normAutofit/>
          </a:bodyPr>
          <a:lstStyle/>
          <a:p>
            <a:pPr algn="ctr"/>
            <a:r>
              <a:rPr lang="en-IN" b="1" dirty="0">
                <a:effectLst/>
                <a:latin typeface="+mn-lt"/>
                <a:ea typeface="Calibri" panose="020F0502020204030204" pitchFamily="34" charset="0"/>
              </a:rPr>
              <a:t>VISUALIZATION OF RESULTS</a:t>
            </a:r>
            <a:endParaRPr lang="en-IN" dirty="0">
              <a:latin typeface="+mn-lt"/>
            </a:endParaRPr>
          </a:p>
        </p:txBody>
      </p:sp>
      <p:pic>
        <p:nvPicPr>
          <p:cNvPr id="4" name="Content Placeholder 3">
            <a:extLst>
              <a:ext uri="{FF2B5EF4-FFF2-40B4-BE49-F238E27FC236}">
                <a16:creationId xmlns:a16="http://schemas.microsoft.com/office/drawing/2014/main" id="{492DEA2C-1758-AFE1-0F42-804B2027B3D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532588" y="1983482"/>
            <a:ext cx="4351965" cy="4022725"/>
          </a:xfrm>
          <a:prstGeom prst="rect">
            <a:avLst/>
          </a:prstGeom>
        </p:spPr>
      </p:pic>
      <p:sp>
        <p:nvSpPr>
          <p:cNvPr id="5" name="TextBox 4">
            <a:extLst>
              <a:ext uri="{FF2B5EF4-FFF2-40B4-BE49-F238E27FC236}">
                <a16:creationId xmlns:a16="http://schemas.microsoft.com/office/drawing/2014/main" id="{4EEB6756-4D51-2786-DDF1-1E2EF2F5F46C}"/>
              </a:ext>
            </a:extLst>
          </p:cNvPr>
          <p:cNvSpPr txBox="1"/>
          <p:nvPr/>
        </p:nvSpPr>
        <p:spPr>
          <a:xfrm>
            <a:off x="522514" y="1880707"/>
            <a:ext cx="6197320" cy="4228273"/>
          </a:xfrm>
          <a:prstGeom prst="rect">
            <a:avLst/>
          </a:prstGeom>
          <a:noFill/>
        </p:spPr>
        <p:txBody>
          <a:bodyPr wrap="square">
            <a:spAutoFit/>
          </a:bodyPr>
          <a:lstStyle/>
          <a:p>
            <a:pPr marL="539750" algn="just">
              <a:lnSpc>
                <a:spcPct val="107000"/>
              </a:lnSpc>
              <a:spcAft>
                <a:spcPts val="800"/>
              </a:spcAft>
            </a:pPr>
            <a:r>
              <a:rPr lang="en-IN" sz="1800" b="1" kern="100" dirty="0">
                <a:effectLst/>
                <a:ea typeface="Calibri" panose="020F0502020204030204" pitchFamily="34" charset="0"/>
                <a:cs typeface="Times New Roman" panose="02020603050405020304" pitchFamily="18" charset="0"/>
              </a:rPr>
              <a:t>Precision and Recall Curve: </a:t>
            </a:r>
            <a:r>
              <a:rPr lang="en-IN" sz="1800" kern="100" dirty="0">
                <a:effectLst/>
                <a:ea typeface="Calibri" panose="020F0502020204030204" pitchFamily="34" charset="0"/>
                <a:cs typeface="Times New Roman" panose="02020603050405020304" pitchFamily="18" charset="0"/>
              </a:rPr>
              <a:t>This Precision-Recall curve highlights how well each model handles imbalanced data by focusing on correctly identifying the positive cases without getting confused by the negatives. Models like </a:t>
            </a:r>
            <a:r>
              <a:rPr lang="en-IN" sz="1800" kern="100" dirty="0" err="1">
                <a:effectLst/>
                <a:ea typeface="Calibri" panose="020F0502020204030204" pitchFamily="34" charset="0"/>
                <a:cs typeface="Times New Roman" panose="02020603050405020304" pitchFamily="18" charset="0"/>
              </a:rPr>
              <a:t>XGBoost</a:t>
            </a:r>
            <a:r>
              <a:rPr lang="en-IN" sz="1800" kern="100" dirty="0">
                <a:effectLst/>
                <a:ea typeface="Calibri" panose="020F0502020204030204" pitchFamily="34" charset="0"/>
                <a:cs typeface="Times New Roman" panose="02020603050405020304" pitchFamily="18" charset="0"/>
              </a:rPr>
              <a:t> and the ensemble methods (especially </a:t>
            </a:r>
            <a:r>
              <a:rPr lang="en-IN" sz="1800" kern="100" dirty="0" err="1">
                <a:effectLst/>
                <a:ea typeface="Calibri" panose="020F0502020204030204" pitchFamily="34" charset="0"/>
                <a:cs typeface="Times New Roman" panose="02020603050405020304" pitchFamily="18" charset="0"/>
              </a:rPr>
              <a:t>Voting_Lg,Xg,Ca</a:t>
            </a:r>
            <a:r>
              <a:rPr lang="en-IN" sz="1800" kern="100" dirty="0">
                <a:effectLst/>
                <a:ea typeface="Calibri" panose="020F0502020204030204" pitchFamily="34" charset="0"/>
                <a:cs typeface="Times New Roman" panose="02020603050405020304" pitchFamily="18" charset="0"/>
              </a:rPr>
              <a:t> and Stacking) achieve higher AUC-PR scores, meaning they strike a better balance between precision and recall. These models are more dependable when it comes to catching the right positives while minimizing false alarms. Logistic Regression lags behind, with the lowest AUC-PR, showing it struggles in more complex classification situations. Overall, ensemble models once again show their strength by delivering the most reliable results.</a:t>
            </a:r>
          </a:p>
        </p:txBody>
      </p:sp>
    </p:spTree>
    <p:extLst>
      <p:ext uri="{BB962C8B-B14F-4D97-AF65-F5344CB8AC3E}">
        <p14:creationId xmlns:p14="http://schemas.microsoft.com/office/powerpoint/2010/main" val="17224373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DDDC0BF-B3A2-20BD-4787-2948DEFA62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56951" y="146598"/>
            <a:ext cx="3986530" cy="3208655"/>
          </a:xfrm>
          <a:prstGeom prst="rect">
            <a:avLst/>
          </a:prstGeom>
        </p:spPr>
      </p:pic>
      <p:pic>
        <p:nvPicPr>
          <p:cNvPr id="3" name="Picture 2">
            <a:extLst>
              <a:ext uri="{FF2B5EF4-FFF2-40B4-BE49-F238E27FC236}">
                <a16:creationId xmlns:a16="http://schemas.microsoft.com/office/drawing/2014/main" id="{B7D0613B-D7CB-3742-85E3-70C7DE8482F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27289" y="3173384"/>
            <a:ext cx="4079117" cy="2802255"/>
          </a:xfrm>
          <a:prstGeom prst="rect">
            <a:avLst/>
          </a:prstGeom>
        </p:spPr>
      </p:pic>
      <p:sp>
        <p:nvSpPr>
          <p:cNvPr id="5" name="TextBox 4">
            <a:extLst>
              <a:ext uri="{FF2B5EF4-FFF2-40B4-BE49-F238E27FC236}">
                <a16:creationId xmlns:a16="http://schemas.microsoft.com/office/drawing/2014/main" id="{3A3E037C-9FB5-6A72-91BA-F95E33D2F5C2}"/>
              </a:ext>
            </a:extLst>
          </p:cNvPr>
          <p:cNvSpPr txBox="1"/>
          <p:nvPr/>
        </p:nvSpPr>
        <p:spPr>
          <a:xfrm>
            <a:off x="1032965" y="3355253"/>
            <a:ext cx="6094324" cy="2308324"/>
          </a:xfrm>
          <a:prstGeom prst="rect">
            <a:avLst/>
          </a:prstGeom>
          <a:noFill/>
        </p:spPr>
        <p:txBody>
          <a:bodyPr wrap="square">
            <a:spAutoFit/>
          </a:bodyPr>
          <a:lstStyle/>
          <a:p>
            <a:pPr marL="285750" indent="-285750" algn="just">
              <a:buClr>
                <a:schemeClr val="accent1"/>
              </a:buClr>
              <a:buFont typeface="Wingdings" panose="05000000000000000000" pitchFamily="2" charset="2"/>
              <a:buChar char="Ø"/>
            </a:pPr>
            <a:r>
              <a:rPr lang="en-US" dirty="0"/>
              <a:t>This graph shows how the model’s training loss and validation loss changed over 120 epochs. The training loss (blue line) keeps getting lower, which means the model is learning the training data well. However, the validation loss (red line) decreases at first but then starts to increase, showing that the model begins to overfit after some point. This means it performs well on training data but struggles a bit on new, unseen data.</a:t>
            </a:r>
            <a:endParaRPr lang="en-IN" dirty="0"/>
          </a:p>
        </p:txBody>
      </p:sp>
      <p:sp>
        <p:nvSpPr>
          <p:cNvPr id="7" name="TextBox 6">
            <a:extLst>
              <a:ext uri="{FF2B5EF4-FFF2-40B4-BE49-F238E27FC236}">
                <a16:creationId xmlns:a16="http://schemas.microsoft.com/office/drawing/2014/main" id="{A3E1BB59-155F-673D-0D1B-CAB24738F8B4}"/>
              </a:ext>
            </a:extLst>
          </p:cNvPr>
          <p:cNvSpPr txBox="1"/>
          <p:nvPr/>
        </p:nvSpPr>
        <p:spPr>
          <a:xfrm>
            <a:off x="1032965" y="671400"/>
            <a:ext cx="6094324" cy="1754326"/>
          </a:xfrm>
          <a:prstGeom prst="rect">
            <a:avLst/>
          </a:prstGeom>
          <a:noFill/>
        </p:spPr>
        <p:txBody>
          <a:bodyPr wrap="square">
            <a:spAutoFit/>
          </a:bodyPr>
          <a:lstStyle/>
          <a:p>
            <a:pPr marL="285750" indent="-285750" algn="just">
              <a:buClr>
                <a:schemeClr val="accent1"/>
              </a:buClr>
              <a:buFont typeface="Wingdings" panose="05000000000000000000" pitchFamily="2" charset="2"/>
              <a:buChar char="Ø"/>
            </a:pPr>
            <a:r>
              <a:rPr lang="en-US" dirty="0"/>
              <a:t>This graph shows how the model’s training accuracy and validation accuracy improved over 120 epochs. Both training and validation accuracy quickly increased and stayed close to 100%, showing that the model learned well without overfitting. The small gap between the two lines means the model performs consistently on both training and new data.</a:t>
            </a:r>
          </a:p>
        </p:txBody>
      </p:sp>
    </p:spTree>
    <p:extLst>
      <p:ext uri="{BB962C8B-B14F-4D97-AF65-F5344CB8AC3E}">
        <p14:creationId xmlns:p14="http://schemas.microsoft.com/office/powerpoint/2010/main" val="37570252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585616F-7174-9E3B-2AED-F77725462D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81187" y="743579"/>
            <a:ext cx="5215094" cy="5235190"/>
          </a:xfrm>
          <a:prstGeom prst="rect">
            <a:avLst/>
          </a:prstGeom>
        </p:spPr>
      </p:pic>
      <p:sp>
        <p:nvSpPr>
          <p:cNvPr id="4" name="TextBox 3">
            <a:extLst>
              <a:ext uri="{FF2B5EF4-FFF2-40B4-BE49-F238E27FC236}">
                <a16:creationId xmlns:a16="http://schemas.microsoft.com/office/drawing/2014/main" id="{22B26C66-12B9-3B22-0EA3-6368BB17D4D4}"/>
              </a:ext>
            </a:extLst>
          </p:cNvPr>
          <p:cNvSpPr txBox="1"/>
          <p:nvPr/>
        </p:nvSpPr>
        <p:spPr>
          <a:xfrm>
            <a:off x="685800" y="853244"/>
            <a:ext cx="6094324" cy="5346848"/>
          </a:xfrm>
          <a:prstGeom prst="rect">
            <a:avLst/>
          </a:prstGeom>
          <a:noFill/>
        </p:spPr>
        <p:txBody>
          <a:bodyPr wrap="square">
            <a:spAutoFit/>
          </a:bodyPr>
          <a:lstStyle/>
          <a:p>
            <a:pPr marL="539750" algn="just">
              <a:lnSpc>
                <a:spcPct val="107000"/>
              </a:lnSpc>
              <a:spcAft>
                <a:spcPts val="800"/>
              </a:spcAft>
              <a:buNone/>
            </a:pPr>
            <a:r>
              <a:rPr lang="en-US" sz="2000" b="1" dirty="0"/>
              <a:t>ROC Curve Comparison of Different Models: </a:t>
            </a:r>
            <a:r>
              <a:rPr lang="en-IN" sz="2000" kern="100" dirty="0">
                <a:effectLst/>
                <a:ea typeface="Calibri" panose="020F0502020204030204" pitchFamily="34" charset="0"/>
                <a:cs typeface="Times New Roman" panose="02020603050405020304" pitchFamily="18" charset="0"/>
              </a:rPr>
              <a:t>This ROC curve </a:t>
            </a:r>
            <a:r>
              <a:rPr lang="en-IN" sz="2000" kern="100" dirty="0" err="1">
                <a:effectLst/>
                <a:ea typeface="Calibri" panose="020F0502020204030204" pitchFamily="34" charset="0"/>
                <a:cs typeface="Times New Roman" panose="02020603050405020304" pitchFamily="18" charset="0"/>
              </a:rPr>
              <a:t>hows</a:t>
            </a:r>
            <a:r>
              <a:rPr lang="en-IN" sz="2000" kern="100" dirty="0">
                <a:effectLst/>
                <a:ea typeface="Calibri" panose="020F0502020204030204" pitchFamily="34" charset="0"/>
                <a:cs typeface="Times New Roman" panose="02020603050405020304" pitchFamily="18" charset="0"/>
              </a:rPr>
              <a:t> how well different models can distinguish between the positive and negative classes. A higher curve means better performance, and the Area Under the Curve (AUC) score helps us compare them. Here, models like </a:t>
            </a:r>
            <a:r>
              <a:rPr lang="en-IN" sz="2000" kern="100" dirty="0" err="1">
                <a:effectLst/>
                <a:ea typeface="Calibri" panose="020F0502020204030204" pitchFamily="34" charset="0"/>
                <a:cs typeface="Times New Roman" panose="02020603050405020304" pitchFamily="18" charset="0"/>
              </a:rPr>
              <a:t>XGBoost</a:t>
            </a:r>
            <a:r>
              <a:rPr lang="en-IN" sz="2000" kern="100" dirty="0">
                <a:effectLst/>
                <a:ea typeface="Calibri" panose="020F0502020204030204" pitchFamily="34" charset="0"/>
                <a:cs typeface="Times New Roman" panose="02020603050405020304" pitchFamily="18" charset="0"/>
              </a:rPr>
              <a:t>, LGBM, </a:t>
            </a:r>
            <a:r>
              <a:rPr lang="en-IN" sz="2000" kern="100" dirty="0" err="1">
                <a:effectLst/>
                <a:ea typeface="Calibri" panose="020F0502020204030204" pitchFamily="34" charset="0"/>
                <a:cs typeface="Times New Roman" panose="02020603050405020304" pitchFamily="18" charset="0"/>
              </a:rPr>
              <a:t>CatBoost</a:t>
            </a:r>
            <a:r>
              <a:rPr lang="en-IN" sz="2000" kern="100" dirty="0">
                <a:effectLst/>
                <a:ea typeface="Calibri" panose="020F0502020204030204" pitchFamily="34" charset="0"/>
                <a:cs typeface="Times New Roman" panose="02020603050405020304" pitchFamily="18" charset="0"/>
              </a:rPr>
              <a:t>, and the ensemble Voting models (especially the one combining Logistic Regression, </a:t>
            </a:r>
            <a:r>
              <a:rPr lang="en-IN" sz="2000" kern="100" dirty="0" err="1">
                <a:effectLst/>
                <a:ea typeface="Calibri" panose="020F0502020204030204" pitchFamily="34" charset="0"/>
                <a:cs typeface="Times New Roman" panose="02020603050405020304" pitchFamily="18" charset="0"/>
              </a:rPr>
              <a:t>XGBoost</a:t>
            </a:r>
            <a:r>
              <a:rPr lang="en-IN" sz="2000" kern="100" dirty="0">
                <a:effectLst/>
                <a:ea typeface="Calibri" panose="020F0502020204030204" pitchFamily="34" charset="0"/>
                <a:cs typeface="Times New Roman" panose="02020603050405020304" pitchFamily="18" charset="0"/>
              </a:rPr>
              <a:t>, and </a:t>
            </a:r>
            <a:r>
              <a:rPr lang="en-IN" sz="2000" kern="100" dirty="0" err="1">
                <a:effectLst/>
                <a:ea typeface="Calibri" panose="020F0502020204030204" pitchFamily="34" charset="0"/>
                <a:cs typeface="Times New Roman" panose="02020603050405020304" pitchFamily="18" charset="0"/>
              </a:rPr>
              <a:t>CatBoost</a:t>
            </a:r>
            <a:r>
              <a:rPr lang="en-IN" sz="2000" kern="100" dirty="0">
                <a:effectLst/>
                <a:ea typeface="Calibri" panose="020F0502020204030204" pitchFamily="34" charset="0"/>
                <a:cs typeface="Times New Roman" panose="02020603050405020304" pitchFamily="18" charset="0"/>
              </a:rPr>
              <a:t>) perform the best, with AUC scores above 0.93. These models are great at correctly identifying true positives while keeping false positives low. On the other hand, while Stacking is usually strong, it performs slightly lower here with an AUC of 0.85. Overall, ensemble models again prove their strength by achieving top-tier performance.</a:t>
            </a:r>
          </a:p>
        </p:txBody>
      </p:sp>
    </p:spTree>
    <p:extLst>
      <p:ext uri="{BB962C8B-B14F-4D97-AF65-F5344CB8AC3E}">
        <p14:creationId xmlns:p14="http://schemas.microsoft.com/office/powerpoint/2010/main" val="38805940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7496A-0B37-A6DF-8179-3C54189D21A1}"/>
              </a:ext>
            </a:extLst>
          </p:cNvPr>
          <p:cNvSpPr>
            <a:spLocks noGrp="1"/>
          </p:cNvSpPr>
          <p:nvPr>
            <p:ph type="title"/>
          </p:nvPr>
        </p:nvSpPr>
        <p:spPr/>
        <p:txBody>
          <a:bodyPr/>
          <a:lstStyle/>
          <a:p>
            <a:pPr algn="ctr"/>
            <a:r>
              <a:rPr lang="en-IN" dirty="0">
                <a:latin typeface="+mn-lt"/>
              </a:rPr>
              <a:t>CONCLUSION</a:t>
            </a:r>
          </a:p>
        </p:txBody>
      </p:sp>
      <p:sp>
        <p:nvSpPr>
          <p:cNvPr id="3" name="Content Placeholder 2">
            <a:extLst>
              <a:ext uri="{FF2B5EF4-FFF2-40B4-BE49-F238E27FC236}">
                <a16:creationId xmlns:a16="http://schemas.microsoft.com/office/drawing/2014/main" id="{4A1E8173-A9C5-60C5-76C8-9FF4D9A34B67}"/>
              </a:ext>
            </a:extLst>
          </p:cNvPr>
          <p:cNvSpPr>
            <a:spLocks noGrp="1"/>
          </p:cNvSpPr>
          <p:nvPr>
            <p:ph idx="1"/>
          </p:nvPr>
        </p:nvSpPr>
        <p:spPr/>
        <p:txBody>
          <a:bodyPr>
            <a:normAutofit lnSpcReduction="10000"/>
          </a:bodyPr>
          <a:lstStyle/>
          <a:p>
            <a:pPr marL="0" indent="0" algn="just">
              <a:lnSpc>
                <a:spcPct val="150000"/>
              </a:lnSpc>
              <a:buSzPct val="100000"/>
              <a:buNone/>
            </a:pPr>
            <a:r>
              <a:rPr lang="en-US" dirty="0"/>
              <a:t>Our project achieved strong results across several machine learning models, including </a:t>
            </a:r>
            <a:r>
              <a:rPr lang="en-US" dirty="0" err="1"/>
              <a:t>LightGBM</a:t>
            </a:r>
            <a:r>
              <a:rPr lang="en-US" dirty="0"/>
              <a:t>, </a:t>
            </a:r>
            <a:r>
              <a:rPr lang="en-US" dirty="0" err="1"/>
              <a:t>XGBoost</a:t>
            </a:r>
            <a:r>
              <a:rPr lang="en-US" dirty="0"/>
              <a:t>, </a:t>
            </a:r>
            <a:r>
              <a:rPr lang="en-US" dirty="0" err="1"/>
              <a:t>CatBoost</a:t>
            </a:r>
            <a:r>
              <a:rPr lang="en-US" dirty="0"/>
              <a:t>, and neural networks. Among them, the Stacking Classifier stood out, delivering the highest accuracy. By using different sampling and scaling techniques, we were able to further improve fraud detection performance. We also integrated a user-friendly Flask interface with secure authentication, making it easy to input data and test the system's effectiveness. Overall, the project shows great potential for applying advanced machine learning methods to fraud detection in the banking sector. There's still room to improve by exploring more ensemble techniques and optimizations, but the outcomes already offer valuable benefits, like enhancing fraud detection, reducing financial losses, and ensuring safer transactions.</a:t>
            </a: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386271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055541-1ED8-CFA6-EE1A-3130A7DD9F05}"/>
              </a:ext>
            </a:extLst>
          </p:cNvPr>
          <p:cNvSpPr>
            <a:spLocks noGrp="1"/>
          </p:cNvSpPr>
          <p:nvPr>
            <p:ph type="title"/>
          </p:nvPr>
        </p:nvSpPr>
        <p:spPr/>
        <p:txBody>
          <a:bodyPr/>
          <a:lstStyle/>
          <a:p>
            <a:pPr algn="ctr"/>
            <a:r>
              <a:rPr lang="en-IN" dirty="0">
                <a:latin typeface="+mn-lt"/>
              </a:rPr>
              <a:t>Contents</a:t>
            </a:r>
          </a:p>
        </p:txBody>
      </p:sp>
      <p:sp>
        <p:nvSpPr>
          <p:cNvPr id="3" name="Content Placeholder 2">
            <a:extLst>
              <a:ext uri="{FF2B5EF4-FFF2-40B4-BE49-F238E27FC236}">
                <a16:creationId xmlns:a16="http://schemas.microsoft.com/office/drawing/2014/main" id="{C10A8ED8-6DBF-B677-22A2-FAE0007A795A}"/>
              </a:ext>
            </a:extLst>
          </p:cNvPr>
          <p:cNvSpPr>
            <a:spLocks noGrp="1"/>
          </p:cNvSpPr>
          <p:nvPr>
            <p:ph idx="1"/>
          </p:nvPr>
        </p:nvSpPr>
        <p:spPr/>
        <p:txBody>
          <a:bodyPr>
            <a:normAutofit fontScale="92500" lnSpcReduction="20000"/>
          </a:bodyPr>
          <a:lstStyle/>
          <a:p>
            <a:pPr>
              <a:buFont typeface="Wingdings" panose="05000000000000000000" pitchFamily="2" charset="2"/>
              <a:buChar char="Ø"/>
            </a:pPr>
            <a:r>
              <a:rPr lang="en-IN" dirty="0"/>
              <a:t>ABSTRACT</a:t>
            </a:r>
          </a:p>
          <a:p>
            <a:pPr>
              <a:buFont typeface="Wingdings" panose="05000000000000000000" pitchFamily="2" charset="2"/>
              <a:buChar char="Ø"/>
            </a:pPr>
            <a:r>
              <a:rPr lang="en-IN" dirty="0"/>
              <a:t>INTRODUCTION</a:t>
            </a:r>
          </a:p>
          <a:p>
            <a:pPr>
              <a:buFont typeface="Wingdings" panose="05000000000000000000" pitchFamily="2" charset="2"/>
              <a:buChar char="Ø"/>
            </a:pPr>
            <a:r>
              <a:rPr lang="en-IN" dirty="0"/>
              <a:t>LITERATURE REVIEW</a:t>
            </a:r>
          </a:p>
          <a:p>
            <a:pPr>
              <a:buFont typeface="Wingdings" panose="05000000000000000000" pitchFamily="2" charset="2"/>
              <a:buChar char="Ø"/>
            </a:pPr>
            <a:r>
              <a:rPr lang="en-IN" dirty="0"/>
              <a:t>PROBLEM STATEMENT</a:t>
            </a:r>
          </a:p>
          <a:p>
            <a:pPr>
              <a:buFont typeface="Wingdings" panose="05000000000000000000" pitchFamily="2" charset="2"/>
              <a:buChar char="Ø"/>
            </a:pPr>
            <a:r>
              <a:rPr lang="en-IN" dirty="0"/>
              <a:t>PROPOSED SYSTEM</a:t>
            </a:r>
          </a:p>
          <a:p>
            <a:pPr>
              <a:buFont typeface="Wingdings" panose="05000000000000000000" pitchFamily="2" charset="2"/>
              <a:buChar char="Ø"/>
            </a:pPr>
            <a:r>
              <a:rPr lang="en-IN" dirty="0"/>
              <a:t>EXTENSION</a:t>
            </a:r>
          </a:p>
          <a:p>
            <a:pPr>
              <a:buFont typeface="Wingdings" panose="05000000000000000000" pitchFamily="2" charset="2"/>
              <a:buChar char="Ø"/>
            </a:pPr>
            <a:r>
              <a:rPr lang="en-IN" dirty="0"/>
              <a:t>METHODOLOGY</a:t>
            </a:r>
          </a:p>
          <a:p>
            <a:pPr>
              <a:buFont typeface="Wingdings" panose="05000000000000000000" pitchFamily="2" charset="2"/>
              <a:buChar char="Ø"/>
            </a:pPr>
            <a:r>
              <a:rPr lang="en-IN" dirty="0"/>
              <a:t>FLOW OF WORK</a:t>
            </a:r>
          </a:p>
          <a:p>
            <a:pPr>
              <a:buFont typeface="Wingdings" panose="05000000000000000000" pitchFamily="2" charset="2"/>
              <a:buChar char="Ø"/>
            </a:pPr>
            <a:r>
              <a:rPr lang="en-IN" dirty="0"/>
              <a:t>RESULTS AND DISCUSSION</a:t>
            </a:r>
          </a:p>
          <a:p>
            <a:pPr>
              <a:buFont typeface="Wingdings" panose="05000000000000000000" pitchFamily="2" charset="2"/>
              <a:buChar char="Ø"/>
            </a:pPr>
            <a:r>
              <a:rPr lang="en-IN" dirty="0"/>
              <a:t>CONCLUSION</a:t>
            </a:r>
          </a:p>
          <a:p>
            <a:pPr>
              <a:buFont typeface="Wingdings" panose="05000000000000000000" pitchFamily="2" charset="2"/>
              <a:buChar char="Ø"/>
            </a:pPr>
            <a:endParaRPr lang="en-IN" dirty="0"/>
          </a:p>
        </p:txBody>
      </p:sp>
    </p:spTree>
    <p:extLst>
      <p:ext uri="{BB962C8B-B14F-4D97-AF65-F5344CB8AC3E}">
        <p14:creationId xmlns:p14="http://schemas.microsoft.com/office/powerpoint/2010/main" val="320269711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reative Thank You Slide For Ppt">
            <a:extLst>
              <a:ext uri="{FF2B5EF4-FFF2-40B4-BE49-F238E27FC236}">
                <a16:creationId xmlns:a16="http://schemas.microsoft.com/office/drawing/2014/main" id="{EA9CBAEE-E40C-CFB2-F8E4-26F2C70669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37" y="4971"/>
            <a:ext cx="12183163" cy="68530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02805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21B10D-E3C5-0790-A5BA-A8E3F7D580BA}"/>
              </a:ext>
            </a:extLst>
          </p:cNvPr>
          <p:cNvSpPr>
            <a:spLocks noGrp="1"/>
          </p:cNvSpPr>
          <p:nvPr>
            <p:ph type="title"/>
          </p:nvPr>
        </p:nvSpPr>
        <p:spPr/>
        <p:txBody>
          <a:bodyPr/>
          <a:lstStyle/>
          <a:p>
            <a:r>
              <a:rPr lang="en-IN" dirty="0">
                <a:latin typeface="+mn-lt"/>
              </a:rPr>
              <a:t>                            ABSTRACT</a:t>
            </a:r>
          </a:p>
        </p:txBody>
      </p:sp>
      <p:sp>
        <p:nvSpPr>
          <p:cNvPr id="3" name="Content Placeholder 2">
            <a:extLst>
              <a:ext uri="{FF2B5EF4-FFF2-40B4-BE49-F238E27FC236}">
                <a16:creationId xmlns:a16="http://schemas.microsoft.com/office/drawing/2014/main" id="{7E3D1A62-42E5-C05E-44EB-12D17BEF0925}"/>
              </a:ext>
            </a:extLst>
          </p:cNvPr>
          <p:cNvSpPr>
            <a:spLocks noGrp="1"/>
          </p:cNvSpPr>
          <p:nvPr>
            <p:ph idx="1"/>
          </p:nvPr>
        </p:nvSpPr>
        <p:spPr/>
        <p:txBody>
          <a:bodyPr>
            <a:normAutofit lnSpcReduction="10000"/>
          </a:bodyPr>
          <a:lstStyle/>
          <a:p>
            <a:pPr marL="0" indent="0" algn="just">
              <a:buNone/>
            </a:pPr>
            <a:r>
              <a:rPr lang="en-GB" sz="2400" dirty="0">
                <a:cs typeface="Times New Roman" panose="02020603050405020304" pitchFamily="18" charset="0"/>
              </a:rPr>
              <a:t>As e-commerce grows, credit card usage has increased, leading to more banking transactions and a rise in fraud. Detecting fraudulent activities has become crucial due to the high costs associated with fraud. This study explores tuning class weights to balance legitimate and fraudulent transactions, using Bayesian optimization to adjust hyperparameters while addressing data imbalance. We propose weight-tuning as a preprocessing step and use </a:t>
            </a:r>
            <a:r>
              <a:rPr lang="en-GB" sz="2400" dirty="0" err="1">
                <a:cs typeface="Times New Roman" panose="02020603050405020304" pitchFamily="18" charset="0"/>
              </a:rPr>
              <a:t>CatBoost</a:t>
            </a:r>
            <a:r>
              <a:rPr lang="en-GB" sz="2400" dirty="0">
                <a:cs typeface="Times New Roman" panose="02020603050405020304" pitchFamily="18" charset="0"/>
              </a:rPr>
              <a:t>, </a:t>
            </a:r>
            <a:r>
              <a:rPr lang="en-GB" sz="2400" dirty="0" err="1">
                <a:cs typeface="Times New Roman" panose="02020603050405020304" pitchFamily="18" charset="0"/>
              </a:rPr>
              <a:t>XGBoost</a:t>
            </a:r>
            <a:r>
              <a:rPr lang="en-GB" sz="2400" dirty="0">
                <a:cs typeface="Times New Roman" panose="02020603050405020304" pitchFamily="18" charset="0"/>
              </a:rPr>
              <a:t>, and </a:t>
            </a:r>
            <a:r>
              <a:rPr lang="en-GB" sz="2400" dirty="0" err="1">
                <a:cs typeface="Times New Roman" panose="02020603050405020304" pitchFamily="18" charset="0"/>
              </a:rPr>
              <a:t>LightGBM</a:t>
            </a:r>
            <a:r>
              <a:rPr lang="en-GB" sz="2400" dirty="0">
                <a:cs typeface="Times New Roman" panose="02020603050405020304" pitchFamily="18" charset="0"/>
              </a:rPr>
              <a:t> with a voting mechanism to improve fraud detection. Deep learning further fine-tunes hyperparameters to enhance performance. Experiments on real-world data assess the proposed methods using ROC-AUC and precision-recall metrics. Individual models, including logistic regression, are evaluated with 5-fold cross-validation, and a majority voting ensemble is applied. Results show that the proposed approach outperforms existing methods, significantly improving fraud detection accuracy.</a:t>
            </a:r>
            <a:endParaRPr lang="en-IN" sz="2400" dirty="0">
              <a:cs typeface="Times New Roman" panose="02020603050405020304" pitchFamily="18" charset="0"/>
            </a:endParaRPr>
          </a:p>
        </p:txBody>
      </p:sp>
    </p:spTree>
    <p:extLst>
      <p:ext uri="{BB962C8B-B14F-4D97-AF65-F5344CB8AC3E}">
        <p14:creationId xmlns:p14="http://schemas.microsoft.com/office/powerpoint/2010/main" val="22835774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86208A-BF9A-21C5-1A37-E9D5379283E6}"/>
              </a:ext>
            </a:extLst>
          </p:cNvPr>
          <p:cNvSpPr>
            <a:spLocks noGrp="1"/>
          </p:cNvSpPr>
          <p:nvPr>
            <p:ph type="title"/>
          </p:nvPr>
        </p:nvSpPr>
        <p:spPr>
          <a:xfrm>
            <a:off x="1066800" y="500296"/>
            <a:ext cx="10058400" cy="1209236"/>
          </a:xfrm>
        </p:spPr>
        <p:txBody>
          <a:bodyPr/>
          <a:lstStyle/>
          <a:p>
            <a:pPr algn="ctr"/>
            <a:r>
              <a:rPr lang="en-IN" dirty="0">
                <a:latin typeface="+mn-lt"/>
              </a:rPr>
              <a:t>INTRODUCTION</a:t>
            </a:r>
          </a:p>
        </p:txBody>
      </p:sp>
      <p:sp>
        <p:nvSpPr>
          <p:cNvPr id="3" name="Content Placeholder 2">
            <a:extLst>
              <a:ext uri="{FF2B5EF4-FFF2-40B4-BE49-F238E27FC236}">
                <a16:creationId xmlns:a16="http://schemas.microsoft.com/office/drawing/2014/main" id="{4819045E-31B8-8F49-FEA6-56F53F6B930B}"/>
              </a:ext>
            </a:extLst>
          </p:cNvPr>
          <p:cNvSpPr>
            <a:spLocks noGrp="1"/>
          </p:cNvSpPr>
          <p:nvPr>
            <p:ph idx="1"/>
          </p:nvPr>
        </p:nvSpPr>
        <p:spPr>
          <a:xfrm>
            <a:off x="957470" y="1767621"/>
            <a:ext cx="10515600" cy="4773958"/>
          </a:xfrm>
        </p:spPr>
        <p:txBody>
          <a:bodyPr>
            <a:noAutofit/>
          </a:bodyPr>
          <a:lstStyle/>
          <a:p>
            <a:pPr marL="0" indent="0" algn="just">
              <a:buNone/>
            </a:pPr>
            <a:r>
              <a:rPr lang="en-GB" sz="2400" dirty="0">
                <a:cs typeface="Times New Roman" panose="02020603050405020304" pitchFamily="18" charset="0"/>
              </a:rPr>
              <a:t>With the rise of financial institutions and e-commerce, online transactions have increased, making fraud detection a major challenge. An effective fraud detection system must accurately identify fraudulent cases to protect both banks and customers. This study explores machine learning techniques such as </a:t>
            </a:r>
            <a:r>
              <a:rPr lang="en-GB" sz="2400" dirty="0" err="1">
                <a:cs typeface="Times New Roman" panose="02020603050405020304" pitchFamily="18" charset="0"/>
              </a:rPr>
              <a:t>CatBoost</a:t>
            </a:r>
            <a:r>
              <a:rPr lang="en-GB" sz="2400" dirty="0">
                <a:cs typeface="Times New Roman" panose="02020603050405020304" pitchFamily="18" charset="0"/>
              </a:rPr>
              <a:t>, </a:t>
            </a:r>
            <a:r>
              <a:rPr lang="en-GB" sz="2400" dirty="0" err="1">
                <a:cs typeface="Times New Roman" panose="02020603050405020304" pitchFamily="18" charset="0"/>
              </a:rPr>
              <a:t>LightGBM</a:t>
            </a:r>
            <a:r>
              <a:rPr lang="en-GB" sz="2400" dirty="0">
                <a:cs typeface="Times New Roman" panose="02020603050405020304" pitchFamily="18" charset="0"/>
              </a:rPr>
              <a:t>, and </a:t>
            </a:r>
            <a:r>
              <a:rPr lang="en-GB" sz="2400" dirty="0" err="1">
                <a:cs typeface="Times New Roman" panose="02020603050405020304" pitchFamily="18" charset="0"/>
              </a:rPr>
              <a:t>XGBoost</a:t>
            </a:r>
            <a:r>
              <a:rPr lang="en-GB" sz="2400" dirty="0">
                <a:cs typeface="Times New Roman" panose="02020603050405020304" pitchFamily="18" charset="0"/>
              </a:rPr>
              <a:t>, along with deep learning and hyperparameter tuning, to enhance fraud detection. We use Bayesian optimization and propose weight-tuning as a preprocessing step to handle unbalanced data. </a:t>
            </a:r>
            <a:r>
              <a:rPr lang="en-GB" sz="2400" dirty="0" err="1">
                <a:cs typeface="Times New Roman" panose="02020603050405020304" pitchFamily="18" charset="0"/>
              </a:rPr>
              <a:t>XGBoost</a:t>
            </a:r>
            <a:r>
              <a:rPr lang="en-GB" sz="2400" dirty="0">
                <a:cs typeface="Times New Roman" panose="02020603050405020304" pitchFamily="18" charset="0"/>
              </a:rPr>
              <a:t> is chosen for its fast training and regularization, while </a:t>
            </a:r>
            <a:r>
              <a:rPr lang="en-GB" sz="2400" dirty="0" err="1">
                <a:cs typeface="Times New Roman" panose="02020603050405020304" pitchFamily="18" charset="0"/>
              </a:rPr>
              <a:t>CatBoost</a:t>
            </a:r>
            <a:r>
              <a:rPr lang="en-GB" sz="2400" dirty="0">
                <a:cs typeface="Times New Roman" panose="02020603050405020304" pitchFamily="18" charset="0"/>
              </a:rPr>
              <a:t> is used for its effective results without extensive hyperparameter tuning. A majority voting ensemble combining </a:t>
            </a:r>
            <a:r>
              <a:rPr lang="en-GB" sz="2400" dirty="0" err="1">
                <a:cs typeface="Times New Roman" panose="02020603050405020304" pitchFamily="18" charset="0"/>
              </a:rPr>
              <a:t>CatBoost</a:t>
            </a:r>
            <a:r>
              <a:rPr lang="en-GB" sz="2400" dirty="0">
                <a:cs typeface="Times New Roman" panose="02020603050405020304" pitchFamily="18" charset="0"/>
              </a:rPr>
              <a:t>, </a:t>
            </a:r>
            <a:r>
              <a:rPr lang="en-GB" sz="2400" dirty="0" err="1">
                <a:cs typeface="Times New Roman" panose="02020603050405020304" pitchFamily="18" charset="0"/>
              </a:rPr>
              <a:t>XGBoost</a:t>
            </a:r>
            <a:r>
              <a:rPr lang="en-GB" sz="2400" dirty="0">
                <a:cs typeface="Times New Roman" panose="02020603050405020304" pitchFamily="18" charset="0"/>
              </a:rPr>
              <a:t>, and </a:t>
            </a:r>
            <a:r>
              <a:rPr lang="en-GB" sz="2400" dirty="0" err="1">
                <a:cs typeface="Times New Roman" panose="02020603050405020304" pitchFamily="18" charset="0"/>
              </a:rPr>
              <a:t>LightGBM</a:t>
            </a:r>
            <a:r>
              <a:rPr lang="en-GB" sz="2400" dirty="0">
                <a:cs typeface="Times New Roman" panose="02020603050405020304" pitchFamily="18" charset="0"/>
              </a:rPr>
              <a:t> is proposed to improve accuracy. Real-world data is used for testing, with performance evaluated using ROC-AUC, precision-recall, F1-score, and MCC metrics. The results show that our approach outperforms traditional methods, highlighting the importance of publicly available datasets and open-source research.</a:t>
            </a:r>
            <a:endParaRPr lang="en-IN" sz="2400" dirty="0">
              <a:cs typeface="Times New Roman" panose="02020603050405020304" pitchFamily="18" charset="0"/>
            </a:endParaRPr>
          </a:p>
        </p:txBody>
      </p:sp>
    </p:spTree>
    <p:extLst>
      <p:ext uri="{BB962C8B-B14F-4D97-AF65-F5344CB8AC3E}">
        <p14:creationId xmlns:p14="http://schemas.microsoft.com/office/powerpoint/2010/main" val="25486494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F8C57-F9DB-D073-069E-6395417EAF0B}"/>
              </a:ext>
            </a:extLst>
          </p:cNvPr>
          <p:cNvSpPr>
            <a:spLocks noGrp="1"/>
          </p:cNvSpPr>
          <p:nvPr>
            <p:ph type="title"/>
          </p:nvPr>
        </p:nvSpPr>
        <p:spPr/>
        <p:txBody>
          <a:bodyPr/>
          <a:lstStyle/>
          <a:p>
            <a:pPr algn="ctr"/>
            <a:r>
              <a:rPr lang="en-IN" dirty="0">
                <a:latin typeface="+mn-lt"/>
              </a:rPr>
              <a:t>LITERATURE REVIEW</a:t>
            </a:r>
          </a:p>
        </p:txBody>
      </p:sp>
      <p:graphicFrame>
        <p:nvGraphicFramePr>
          <p:cNvPr id="4" name="Content Placeholder 3">
            <a:extLst>
              <a:ext uri="{FF2B5EF4-FFF2-40B4-BE49-F238E27FC236}">
                <a16:creationId xmlns:a16="http://schemas.microsoft.com/office/drawing/2014/main" id="{C443153F-5866-A18D-A79F-2D6C15D296CA}"/>
              </a:ext>
            </a:extLst>
          </p:cNvPr>
          <p:cNvGraphicFramePr>
            <a:graphicFrameLocks noGrp="1"/>
          </p:cNvGraphicFramePr>
          <p:nvPr>
            <p:ph idx="1"/>
            <p:extLst>
              <p:ext uri="{D42A27DB-BD31-4B8C-83A1-F6EECF244321}">
                <p14:modId xmlns:p14="http://schemas.microsoft.com/office/powerpoint/2010/main" val="1507052830"/>
              </p:ext>
            </p:extLst>
          </p:nvPr>
        </p:nvGraphicFramePr>
        <p:xfrm>
          <a:off x="580445" y="1920805"/>
          <a:ext cx="11092069" cy="4017825"/>
        </p:xfrm>
        <a:graphic>
          <a:graphicData uri="http://schemas.openxmlformats.org/drawingml/2006/table">
            <a:tbl>
              <a:tblPr firstRow="1" bandRow="1">
                <a:tableStyleId>{5C22544A-7EE6-4342-B048-85BDC9FD1C3A}</a:tableStyleId>
              </a:tblPr>
              <a:tblGrid>
                <a:gridCol w="911171">
                  <a:extLst>
                    <a:ext uri="{9D8B030D-6E8A-4147-A177-3AD203B41FA5}">
                      <a16:colId xmlns:a16="http://schemas.microsoft.com/office/drawing/2014/main" val="1004214773"/>
                    </a:ext>
                  </a:extLst>
                </a:gridCol>
                <a:gridCol w="1996024">
                  <a:extLst>
                    <a:ext uri="{9D8B030D-6E8A-4147-A177-3AD203B41FA5}">
                      <a16:colId xmlns:a16="http://schemas.microsoft.com/office/drawing/2014/main" val="1286314044"/>
                    </a:ext>
                  </a:extLst>
                </a:gridCol>
                <a:gridCol w="2087218">
                  <a:extLst>
                    <a:ext uri="{9D8B030D-6E8A-4147-A177-3AD203B41FA5}">
                      <a16:colId xmlns:a16="http://schemas.microsoft.com/office/drawing/2014/main" val="2205522760"/>
                    </a:ext>
                  </a:extLst>
                </a:gridCol>
                <a:gridCol w="3879242">
                  <a:extLst>
                    <a:ext uri="{9D8B030D-6E8A-4147-A177-3AD203B41FA5}">
                      <a16:colId xmlns:a16="http://schemas.microsoft.com/office/drawing/2014/main" val="3177953769"/>
                    </a:ext>
                  </a:extLst>
                </a:gridCol>
                <a:gridCol w="2218414">
                  <a:extLst>
                    <a:ext uri="{9D8B030D-6E8A-4147-A177-3AD203B41FA5}">
                      <a16:colId xmlns:a16="http://schemas.microsoft.com/office/drawing/2014/main" val="3975798237"/>
                    </a:ext>
                  </a:extLst>
                </a:gridCol>
              </a:tblGrid>
              <a:tr h="749849">
                <a:tc>
                  <a:txBody>
                    <a:bodyPr/>
                    <a:lstStyle/>
                    <a:p>
                      <a:pPr algn="ctr"/>
                      <a:r>
                        <a:rPr lang="en-IN" dirty="0"/>
                        <a:t>S NO</a:t>
                      </a:r>
                    </a:p>
                  </a:txBody>
                  <a:tcPr/>
                </a:tc>
                <a:tc>
                  <a:txBody>
                    <a:bodyPr/>
                    <a:lstStyle/>
                    <a:p>
                      <a:pPr algn="ctr"/>
                      <a:r>
                        <a:rPr lang="en-IN" dirty="0"/>
                        <a:t>AUTHOR</a:t>
                      </a:r>
                    </a:p>
                  </a:txBody>
                  <a:tcPr/>
                </a:tc>
                <a:tc>
                  <a:txBody>
                    <a:bodyPr/>
                    <a:lstStyle/>
                    <a:p>
                      <a:pPr algn="ctr"/>
                      <a:r>
                        <a:rPr lang="en-IN" dirty="0"/>
                        <a:t>TITLE</a:t>
                      </a:r>
                    </a:p>
                  </a:txBody>
                  <a:tcPr/>
                </a:tc>
                <a:tc>
                  <a:txBody>
                    <a:bodyPr/>
                    <a:lstStyle/>
                    <a:p>
                      <a:pPr algn="ctr"/>
                      <a:r>
                        <a:rPr lang="en-IN" dirty="0"/>
                        <a:t>METHODOLOGY</a:t>
                      </a:r>
                    </a:p>
                  </a:txBody>
                  <a:tcPr/>
                </a:tc>
                <a:tc>
                  <a:txBody>
                    <a:bodyPr/>
                    <a:lstStyle/>
                    <a:p>
                      <a:pPr algn="ctr"/>
                      <a:r>
                        <a:rPr lang="en-IN" dirty="0"/>
                        <a:t>CONCLUSION</a:t>
                      </a:r>
                    </a:p>
                  </a:txBody>
                  <a:tcPr/>
                </a:tc>
                <a:extLst>
                  <a:ext uri="{0D108BD9-81ED-4DB2-BD59-A6C34878D82A}">
                    <a16:rowId xmlns:a16="http://schemas.microsoft.com/office/drawing/2014/main" val="3653233126"/>
                  </a:ext>
                </a:extLst>
              </a:tr>
              <a:tr h="1633988">
                <a:tc>
                  <a:txBody>
                    <a:bodyPr/>
                    <a:lstStyle/>
                    <a:p>
                      <a:r>
                        <a:rPr lang="en-IN" sz="1200" dirty="0">
                          <a:latin typeface="+mn-lt"/>
                        </a:rPr>
                        <a:t>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kern="100" dirty="0">
                          <a:effectLst/>
                          <a:latin typeface="+mn-lt"/>
                          <a:ea typeface="Calibri" panose="020F0502020204030204" pitchFamily="34" charset="0"/>
                          <a:cs typeface="Times New Roman" panose="02020603050405020304" pitchFamily="18" charset="0"/>
                        </a:rPr>
                        <a:t>Mohammed Naif </a:t>
                      </a:r>
                      <a:r>
                        <a:rPr lang="en-IN" sz="1200" kern="100" dirty="0" err="1">
                          <a:effectLst/>
                          <a:latin typeface="+mn-lt"/>
                          <a:ea typeface="Calibri" panose="020F0502020204030204" pitchFamily="34" charset="0"/>
                          <a:cs typeface="Times New Roman" panose="02020603050405020304" pitchFamily="18" charset="0"/>
                        </a:rPr>
                        <a:t>Alatawi</a:t>
                      </a:r>
                      <a:endParaRPr lang="en-IN" sz="1200" kern="100" dirty="0">
                        <a:effectLst/>
                        <a:latin typeface="+mn-lt"/>
                        <a:cs typeface="Times New Roman" panose="02020603050405020304" pitchFamily="18" charset="0"/>
                      </a:endParaRPr>
                    </a:p>
                    <a:p>
                      <a:endParaRPr lang="en-IN" sz="1200" dirty="0">
                        <a:latin typeface="+mn-lt"/>
                        <a:cs typeface="Times New Roman" panose="02020603050405020304" pitchFamily="18" charset="0"/>
                      </a:endParaRP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dk1"/>
                          </a:solidFill>
                          <a:effectLst/>
                          <a:latin typeface="+mn-lt"/>
                          <a:ea typeface="+mn-ea"/>
                          <a:cs typeface="Times New Roman" panose="02020603050405020304" pitchFamily="18" charset="0"/>
                        </a:rPr>
                        <a:t>Detection of fraud in IoT based credit card collected dataset using machine learning</a:t>
                      </a: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dk1"/>
                          </a:solidFill>
                          <a:effectLst/>
                          <a:latin typeface="+mn-lt"/>
                          <a:ea typeface="+mn-ea"/>
                          <a:cs typeface="Times New Roman" panose="02020603050405020304" pitchFamily="18" charset="0"/>
                        </a:rPr>
                        <a:t>They followed a hybrid approach using multiple machine learning models, including deep neural networks, decision trees, support vector machines, random forests, clustering methods.</a:t>
                      </a: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200" kern="100" dirty="0">
                          <a:effectLst/>
                          <a:latin typeface="+mn-lt"/>
                          <a:ea typeface="Calibri" panose="020F0502020204030204" pitchFamily="34" charset="0"/>
                          <a:cs typeface="Times New Roman" panose="02020603050405020304" pitchFamily="18" charset="0"/>
                        </a:rPr>
                        <a:t>The approach enhances fraud detection and prevention in IoT ecosystems, offering practical insights for banking institutions and paving the way for future advancements.</a:t>
                      </a:r>
                      <a:endParaRPr lang="en-US" sz="1200" kern="100" dirty="0">
                        <a:effectLst/>
                        <a:latin typeface="+mn-lt"/>
                        <a:cs typeface="Times New Roman" panose="02020603050405020304" pitchFamily="18" charset="0"/>
                      </a:endParaRPr>
                    </a:p>
                  </a:txBody>
                  <a:tcPr/>
                </a:tc>
                <a:extLst>
                  <a:ext uri="{0D108BD9-81ED-4DB2-BD59-A6C34878D82A}">
                    <a16:rowId xmlns:a16="http://schemas.microsoft.com/office/drawing/2014/main" val="1978425180"/>
                  </a:ext>
                </a:extLst>
              </a:tr>
              <a:tr h="1633988">
                <a:tc>
                  <a:txBody>
                    <a:bodyPr/>
                    <a:lstStyle/>
                    <a:p>
                      <a:r>
                        <a:rPr lang="en-IN" sz="1200" dirty="0">
                          <a:latin typeface="+mn-lt"/>
                        </a:rPr>
                        <a:t>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kern="1200" dirty="0">
                          <a:solidFill>
                            <a:schemeClr val="dk1"/>
                          </a:solidFill>
                          <a:effectLst/>
                          <a:latin typeface="+mn-lt"/>
                          <a:ea typeface="+mn-ea"/>
                          <a:cs typeface="Times New Roman" panose="02020603050405020304" pitchFamily="18" charset="0"/>
                        </a:rPr>
                        <a:t>Ayushi Patil , Shreya Mahajan , Jinal </a:t>
                      </a:r>
                      <a:r>
                        <a:rPr lang="en-IN" sz="1200" kern="1200" dirty="0" err="1">
                          <a:solidFill>
                            <a:schemeClr val="dk1"/>
                          </a:solidFill>
                          <a:effectLst/>
                          <a:latin typeface="+mn-lt"/>
                          <a:ea typeface="+mn-ea"/>
                          <a:cs typeface="Times New Roman" panose="02020603050405020304" pitchFamily="18" charset="0"/>
                        </a:rPr>
                        <a:t>Menpara</a:t>
                      </a:r>
                      <a:r>
                        <a:rPr lang="en-IN" sz="1200" kern="1200" dirty="0">
                          <a:solidFill>
                            <a:schemeClr val="dk1"/>
                          </a:solidFill>
                          <a:effectLst/>
                          <a:latin typeface="+mn-lt"/>
                          <a:ea typeface="+mn-ea"/>
                          <a:cs typeface="Times New Roman" panose="02020603050405020304" pitchFamily="18" charset="0"/>
                        </a:rPr>
                        <a:t> , Shivali Wagle , Preksha Pareek , Ketan Kotecha </a:t>
                      </a:r>
                    </a:p>
                    <a:p>
                      <a:endParaRPr lang="en-IN" sz="1200" dirty="0">
                        <a:latin typeface="+mn-lt"/>
                        <a:cs typeface="Times New Roman" panose="02020603050405020304" pitchFamily="18" charset="0"/>
                      </a:endParaRP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dk1"/>
                          </a:solidFill>
                          <a:effectLst/>
                          <a:latin typeface="+mn-lt"/>
                          <a:ea typeface="+mn-ea"/>
                          <a:cs typeface="Times New Roman" panose="02020603050405020304" pitchFamily="18" charset="0"/>
                        </a:rPr>
                        <a:t>Enhancing fraud detection in banking by integration of graph databases with machine learning</a:t>
                      </a: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200" kern="100" dirty="0">
                          <a:effectLst/>
                          <a:latin typeface="+mn-lt"/>
                          <a:ea typeface="Calibri" panose="020F0502020204030204" pitchFamily="34" charset="0"/>
                          <a:cs typeface="Times New Roman" panose="02020603050405020304" pitchFamily="18" charset="0"/>
                        </a:rPr>
                        <a:t>They followed a </a:t>
                      </a:r>
                      <a:r>
                        <a:rPr lang="en-US" sz="1200" b="1" kern="100" dirty="0">
                          <a:effectLst/>
                          <a:latin typeface="+mn-lt"/>
                          <a:ea typeface="Calibri" panose="020F0502020204030204" pitchFamily="34" charset="0"/>
                          <a:cs typeface="Times New Roman" panose="02020603050405020304" pitchFamily="18" charset="0"/>
                        </a:rPr>
                        <a:t>graph-based approach</a:t>
                      </a:r>
                      <a:r>
                        <a:rPr lang="en-US" sz="1200" kern="100" dirty="0">
                          <a:effectLst/>
                          <a:latin typeface="+mn-lt"/>
                          <a:ea typeface="Calibri" panose="020F0502020204030204" pitchFamily="34" charset="0"/>
                          <a:cs typeface="Times New Roman" panose="02020603050405020304" pitchFamily="18" charset="0"/>
                        </a:rPr>
                        <a:t> by modeling transaction data as a relational graph using </a:t>
                      </a:r>
                      <a:r>
                        <a:rPr lang="en-US" sz="1200" b="1" kern="100" dirty="0">
                          <a:effectLst/>
                          <a:latin typeface="+mn-lt"/>
                          <a:ea typeface="Calibri" panose="020F0502020204030204" pitchFamily="34" charset="0"/>
                          <a:cs typeface="Times New Roman" panose="02020603050405020304" pitchFamily="18" charset="0"/>
                        </a:rPr>
                        <a:t>Neo4J</a:t>
                      </a:r>
                      <a:r>
                        <a:rPr lang="en-US" sz="1200" kern="100" dirty="0">
                          <a:effectLst/>
                          <a:latin typeface="+mn-lt"/>
                          <a:ea typeface="Calibri" panose="020F0502020204030204" pitchFamily="34" charset="0"/>
                          <a:cs typeface="Times New Roman" panose="02020603050405020304" pitchFamily="18" charset="0"/>
                        </a:rPr>
                        <a:t> as the graph database and applying </a:t>
                      </a:r>
                      <a:r>
                        <a:rPr lang="en-US" sz="1200" b="1" kern="100" dirty="0">
                          <a:effectLst/>
                          <a:latin typeface="+mn-lt"/>
                          <a:ea typeface="Calibri" panose="020F0502020204030204" pitchFamily="34" charset="0"/>
                          <a:cs typeface="Times New Roman" panose="02020603050405020304" pitchFamily="18" charset="0"/>
                        </a:rPr>
                        <a:t>JSON features</a:t>
                      </a:r>
                      <a:r>
                        <a:rPr lang="en-US" sz="1200" kern="100" dirty="0">
                          <a:effectLst/>
                          <a:latin typeface="+mn-lt"/>
                          <a:ea typeface="Calibri" panose="020F0502020204030204" pitchFamily="34" charset="0"/>
                          <a:cs typeface="Times New Roman" panose="02020603050405020304" pitchFamily="18" charset="0"/>
                        </a:rPr>
                        <a:t> extracted from the graph to various </a:t>
                      </a:r>
                      <a:r>
                        <a:rPr lang="en-US" sz="1200" b="1" kern="100" dirty="0">
                          <a:effectLst/>
                          <a:latin typeface="+mn-lt"/>
                          <a:ea typeface="Calibri" panose="020F0502020204030204" pitchFamily="34" charset="0"/>
                          <a:cs typeface="Times New Roman" panose="02020603050405020304" pitchFamily="18" charset="0"/>
                        </a:rPr>
                        <a:t>machine learning models.</a:t>
                      </a:r>
                      <a:endParaRPr lang="en-US" sz="1200" kern="100" dirty="0">
                        <a:effectLst/>
                        <a:latin typeface="+mn-lt"/>
                        <a:cs typeface="Times New Roman" panose="02020603050405020304" pitchFamily="18" charset="0"/>
                      </a:endParaRP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200" kern="100" dirty="0">
                          <a:effectLst/>
                          <a:latin typeface="+mn-lt"/>
                          <a:ea typeface="Calibri" panose="020F0502020204030204" pitchFamily="34" charset="0"/>
                          <a:cs typeface="Times New Roman" panose="02020603050405020304" pitchFamily="18" charset="0"/>
                        </a:rPr>
                        <a:t>Graph-based ML techniques, combined with innovative technologies, play a crucial role in improving fraud detection strategies and enhancing banking security against evolving fraud tactics.</a:t>
                      </a:r>
                      <a:endParaRPr lang="en-US" sz="1200" kern="100" dirty="0">
                        <a:effectLst/>
                        <a:latin typeface="+mn-lt"/>
                        <a:cs typeface="Times New Roman" panose="02020603050405020304" pitchFamily="18" charset="0"/>
                      </a:endParaRPr>
                    </a:p>
                  </a:txBody>
                  <a:tcPr/>
                </a:tc>
                <a:extLst>
                  <a:ext uri="{0D108BD9-81ED-4DB2-BD59-A6C34878D82A}">
                    <a16:rowId xmlns:a16="http://schemas.microsoft.com/office/drawing/2014/main" val="3714693347"/>
                  </a:ext>
                </a:extLst>
              </a:tr>
            </a:tbl>
          </a:graphicData>
        </a:graphic>
      </p:graphicFrame>
    </p:spTree>
    <p:extLst>
      <p:ext uri="{BB962C8B-B14F-4D97-AF65-F5344CB8AC3E}">
        <p14:creationId xmlns:p14="http://schemas.microsoft.com/office/powerpoint/2010/main" val="7252953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AB99A-2B1F-A606-F9C9-2A96DAAECFCA}"/>
              </a:ext>
            </a:extLst>
          </p:cNvPr>
          <p:cNvSpPr>
            <a:spLocks noGrp="1"/>
          </p:cNvSpPr>
          <p:nvPr>
            <p:ph type="title"/>
          </p:nvPr>
        </p:nvSpPr>
        <p:spPr/>
        <p:txBody>
          <a:bodyPr/>
          <a:lstStyle/>
          <a:p>
            <a:pPr algn="ctr"/>
            <a:r>
              <a:rPr lang="en-IN" dirty="0">
                <a:latin typeface="+mn-lt"/>
              </a:rPr>
              <a:t>LITERATURE REVIEW</a:t>
            </a:r>
          </a:p>
        </p:txBody>
      </p:sp>
      <p:graphicFrame>
        <p:nvGraphicFramePr>
          <p:cNvPr id="4" name="Content Placeholder 3">
            <a:extLst>
              <a:ext uri="{FF2B5EF4-FFF2-40B4-BE49-F238E27FC236}">
                <a16:creationId xmlns:a16="http://schemas.microsoft.com/office/drawing/2014/main" id="{18FE4975-3E22-4A47-7122-E8700E79BE74}"/>
              </a:ext>
            </a:extLst>
          </p:cNvPr>
          <p:cNvGraphicFramePr>
            <a:graphicFrameLocks noGrp="1"/>
          </p:cNvGraphicFramePr>
          <p:nvPr>
            <p:ph idx="1"/>
            <p:extLst>
              <p:ext uri="{D42A27DB-BD31-4B8C-83A1-F6EECF244321}">
                <p14:modId xmlns:p14="http://schemas.microsoft.com/office/powerpoint/2010/main" val="1034464978"/>
              </p:ext>
            </p:extLst>
          </p:nvPr>
        </p:nvGraphicFramePr>
        <p:xfrm>
          <a:off x="660952" y="1846263"/>
          <a:ext cx="10903225" cy="4122185"/>
        </p:xfrm>
        <a:graphic>
          <a:graphicData uri="http://schemas.openxmlformats.org/drawingml/2006/table">
            <a:tbl>
              <a:tblPr firstRow="1" bandRow="1">
                <a:tableStyleId>{5C22544A-7EE6-4342-B048-85BDC9FD1C3A}</a:tableStyleId>
              </a:tblPr>
              <a:tblGrid>
                <a:gridCol w="1028700">
                  <a:extLst>
                    <a:ext uri="{9D8B030D-6E8A-4147-A177-3AD203B41FA5}">
                      <a16:colId xmlns:a16="http://schemas.microsoft.com/office/drawing/2014/main" val="518908679"/>
                    </a:ext>
                  </a:extLst>
                </a:gridCol>
                <a:gridCol w="2126974">
                  <a:extLst>
                    <a:ext uri="{9D8B030D-6E8A-4147-A177-3AD203B41FA5}">
                      <a16:colId xmlns:a16="http://schemas.microsoft.com/office/drawing/2014/main" val="3251490221"/>
                    </a:ext>
                  </a:extLst>
                </a:gridCol>
                <a:gridCol w="2445026">
                  <a:extLst>
                    <a:ext uri="{9D8B030D-6E8A-4147-A177-3AD203B41FA5}">
                      <a16:colId xmlns:a16="http://schemas.microsoft.com/office/drawing/2014/main" val="2644746760"/>
                    </a:ext>
                  </a:extLst>
                </a:gridCol>
                <a:gridCol w="2688535">
                  <a:extLst>
                    <a:ext uri="{9D8B030D-6E8A-4147-A177-3AD203B41FA5}">
                      <a16:colId xmlns:a16="http://schemas.microsoft.com/office/drawing/2014/main" val="3561008834"/>
                    </a:ext>
                  </a:extLst>
                </a:gridCol>
                <a:gridCol w="2613990">
                  <a:extLst>
                    <a:ext uri="{9D8B030D-6E8A-4147-A177-3AD203B41FA5}">
                      <a16:colId xmlns:a16="http://schemas.microsoft.com/office/drawing/2014/main" val="1036180852"/>
                    </a:ext>
                  </a:extLst>
                </a:gridCol>
              </a:tblGrid>
              <a:tr h="697111">
                <a:tc>
                  <a:txBody>
                    <a:bodyPr/>
                    <a:lstStyle/>
                    <a:p>
                      <a:pPr algn="ctr"/>
                      <a:r>
                        <a:rPr lang="en-IN" dirty="0"/>
                        <a:t>S NO</a:t>
                      </a:r>
                    </a:p>
                  </a:txBody>
                  <a:tcPr/>
                </a:tc>
                <a:tc>
                  <a:txBody>
                    <a:bodyPr/>
                    <a:lstStyle/>
                    <a:p>
                      <a:pPr algn="ctr"/>
                      <a:r>
                        <a:rPr lang="en-IN" dirty="0"/>
                        <a:t>AUTHOR</a:t>
                      </a:r>
                    </a:p>
                  </a:txBody>
                  <a:tcPr/>
                </a:tc>
                <a:tc>
                  <a:txBody>
                    <a:bodyPr/>
                    <a:lstStyle/>
                    <a:p>
                      <a:pPr algn="ctr"/>
                      <a:r>
                        <a:rPr lang="en-IN" dirty="0"/>
                        <a:t>TITLE</a:t>
                      </a:r>
                    </a:p>
                  </a:txBody>
                  <a:tcPr/>
                </a:tc>
                <a:tc>
                  <a:txBody>
                    <a:bodyPr/>
                    <a:lstStyle/>
                    <a:p>
                      <a:pPr algn="ctr"/>
                      <a:r>
                        <a:rPr lang="en-IN" dirty="0"/>
                        <a:t>METHODOLOGY</a:t>
                      </a:r>
                    </a:p>
                  </a:txBody>
                  <a:tcPr/>
                </a:tc>
                <a:tc>
                  <a:txBody>
                    <a:bodyPr/>
                    <a:lstStyle/>
                    <a:p>
                      <a:pPr algn="ctr"/>
                      <a:r>
                        <a:rPr lang="en-IN" dirty="0"/>
                        <a:t>CONCLUSION</a:t>
                      </a:r>
                    </a:p>
                  </a:txBody>
                  <a:tcPr/>
                </a:tc>
                <a:extLst>
                  <a:ext uri="{0D108BD9-81ED-4DB2-BD59-A6C34878D82A}">
                    <a16:rowId xmlns:a16="http://schemas.microsoft.com/office/drawing/2014/main" val="651609907"/>
                  </a:ext>
                </a:extLst>
              </a:tr>
              <a:tr h="1712537">
                <a:tc>
                  <a:txBody>
                    <a:bodyPr/>
                    <a:lstStyle/>
                    <a:p>
                      <a:pPr algn="l"/>
                      <a:r>
                        <a:rPr lang="en-IN" sz="1200" dirty="0">
                          <a:latin typeface="Calibri (Body)"/>
                        </a:rPr>
                        <a:t>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kern="1200" dirty="0">
                          <a:solidFill>
                            <a:schemeClr val="dk1"/>
                          </a:solidFill>
                          <a:effectLst/>
                          <a:latin typeface="Calibri (Body)"/>
                          <a:ea typeface="+mn-ea"/>
                          <a:cs typeface="Times New Roman" panose="02020603050405020304" pitchFamily="18" charset="0"/>
                        </a:rPr>
                        <a:t>Naga Simhadri </a:t>
                      </a:r>
                      <a:r>
                        <a:rPr lang="en-IN" sz="1200" kern="1200" dirty="0" err="1">
                          <a:solidFill>
                            <a:schemeClr val="dk1"/>
                          </a:solidFill>
                          <a:effectLst/>
                          <a:latin typeface="Calibri (Body)"/>
                          <a:ea typeface="+mn-ea"/>
                          <a:cs typeface="Times New Roman" panose="02020603050405020304" pitchFamily="18" charset="0"/>
                        </a:rPr>
                        <a:t>Apparao</a:t>
                      </a:r>
                      <a:r>
                        <a:rPr lang="en-IN" sz="1200" kern="1200" dirty="0">
                          <a:solidFill>
                            <a:schemeClr val="dk1"/>
                          </a:solidFill>
                          <a:effectLst/>
                          <a:latin typeface="Calibri (Body)"/>
                          <a:ea typeface="+mn-ea"/>
                          <a:cs typeface="Times New Roman" panose="02020603050405020304" pitchFamily="18" charset="0"/>
                        </a:rPr>
                        <a:t> </a:t>
                      </a:r>
                      <a:r>
                        <a:rPr lang="en-IN" sz="1200" kern="1200" dirty="0" err="1">
                          <a:solidFill>
                            <a:schemeClr val="dk1"/>
                          </a:solidFill>
                          <a:effectLst/>
                          <a:latin typeface="Calibri (Body)"/>
                          <a:ea typeface="+mn-ea"/>
                          <a:cs typeface="Times New Roman" panose="02020603050405020304" pitchFamily="18" charset="0"/>
                        </a:rPr>
                        <a:t>Polireddi</a:t>
                      </a:r>
                      <a:endParaRPr lang="en-IN" sz="1200" kern="1200" dirty="0">
                        <a:solidFill>
                          <a:schemeClr val="dk1"/>
                        </a:solidFill>
                        <a:effectLst/>
                        <a:latin typeface="Calibri (Body)"/>
                        <a:ea typeface="+mn-ea"/>
                        <a:cs typeface="Times New Roman" panose="02020603050405020304" pitchFamily="18" charset="0"/>
                      </a:endParaRP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dk1"/>
                          </a:solidFill>
                          <a:effectLst/>
                          <a:latin typeface="Calibri (Body)"/>
                          <a:ea typeface="+mn-ea"/>
                          <a:cs typeface="Times New Roman" panose="02020603050405020304" pitchFamily="18" charset="0"/>
                        </a:rPr>
                        <a:t>An effective role of artificial intelligence and machine learning in banking sector</a:t>
                      </a: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dk1"/>
                          </a:solidFill>
                          <a:effectLst/>
                          <a:latin typeface="Calibri (Body)"/>
                          <a:ea typeface="+mn-ea"/>
                          <a:cs typeface="Times New Roman" panose="02020603050405020304" pitchFamily="18" charset="0"/>
                        </a:rPr>
                        <a:t>They followed a </a:t>
                      </a:r>
                      <a:r>
                        <a:rPr lang="en-US" sz="1200" b="1" kern="1200" dirty="0">
                          <a:solidFill>
                            <a:schemeClr val="dk1"/>
                          </a:solidFill>
                          <a:effectLst/>
                          <a:latin typeface="Calibri (Body)"/>
                          <a:ea typeface="+mn-ea"/>
                          <a:cs typeface="Times New Roman" panose="02020603050405020304" pitchFamily="18" charset="0"/>
                        </a:rPr>
                        <a:t>conceptual approach</a:t>
                      </a:r>
                      <a:r>
                        <a:rPr lang="en-US" sz="1200" kern="1200" dirty="0">
                          <a:solidFill>
                            <a:schemeClr val="dk1"/>
                          </a:solidFill>
                          <a:effectLst/>
                          <a:latin typeface="Calibri (Body)"/>
                          <a:ea typeface="+mn-ea"/>
                          <a:cs typeface="Times New Roman" panose="02020603050405020304" pitchFamily="18" charset="0"/>
                        </a:rPr>
                        <a:t>, analyzing the potential of AI and ML in transforming financial services through efficiency gains and innovation.</a:t>
                      </a: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dk1"/>
                          </a:solidFill>
                          <a:effectLst/>
                          <a:latin typeface="Calibri (Body)"/>
                          <a:ea typeface="+mn-ea"/>
                          <a:cs typeface="Times New Roman" panose="02020603050405020304" pitchFamily="18" charset="0"/>
                        </a:rPr>
                        <a:t>AI and ML are revolutionizing financial institutions by transforming data utilization, improving internal processes, and creating new business models while addressing emerging challenges.</a:t>
                      </a:r>
                    </a:p>
                  </a:txBody>
                  <a:tcPr/>
                </a:tc>
                <a:extLst>
                  <a:ext uri="{0D108BD9-81ED-4DB2-BD59-A6C34878D82A}">
                    <a16:rowId xmlns:a16="http://schemas.microsoft.com/office/drawing/2014/main" val="2162613962"/>
                  </a:ext>
                </a:extLst>
              </a:tr>
              <a:tr h="1712537">
                <a:tc>
                  <a:txBody>
                    <a:bodyPr/>
                    <a:lstStyle/>
                    <a:p>
                      <a:pPr algn="l"/>
                      <a:r>
                        <a:rPr lang="en-IN" sz="1200" dirty="0">
                          <a:latin typeface="Calibri (Body)"/>
                        </a:rPr>
                        <a:t>4.</a:t>
                      </a:r>
                    </a:p>
                  </a:txBody>
                  <a:tcPr/>
                </a:tc>
                <a:tc>
                  <a:txBody>
                    <a:bodyPr/>
                    <a:lstStyle/>
                    <a:p>
                      <a:pPr algn="l">
                        <a:lnSpc>
                          <a:spcPct val="114000"/>
                        </a:lnSpc>
                        <a:spcAft>
                          <a:spcPts val="800"/>
                        </a:spcAft>
                      </a:pPr>
                      <a:r>
                        <a:rPr lang="pt-BR" sz="1200" kern="100" dirty="0">
                          <a:effectLst/>
                          <a:latin typeface="Calibri (Body)"/>
                          <a:ea typeface="Calibri" panose="020F0502020204030204" pitchFamily="34" charset="0"/>
                          <a:cs typeface="Times New Roman" panose="02020603050405020304" pitchFamily="18" charset="0"/>
                        </a:rPr>
                        <a:t>J Femila Roseline , GBSR Naidu , Dr. V. SamuthiraPandi , S Alamelu  , Dr.N. Mageswari </a:t>
                      </a:r>
                      <a:endParaRPr lang="pt-BR" sz="1200" kern="100" dirty="0">
                        <a:effectLst/>
                        <a:latin typeface="Calibri (Body)"/>
                        <a:cs typeface="Times New Roman" panose="02020603050405020304" pitchFamily="18" charset="0"/>
                      </a:endParaRPr>
                    </a:p>
                  </a:txBody>
                  <a:tcPr marL="68580" marR="68580"/>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dk1"/>
                          </a:solidFill>
                          <a:effectLst/>
                          <a:latin typeface="Calibri (Body)"/>
                          <a:ea typeface="+mn-ea"/>
                          <a:cs typeface="Times New Roman" panose="02020603050405020304" pitchFamily="18" charset="0"/>
                        </a:rPr>
                        <a:t>Autonomous credit card fraud detection using machine learning approach</a:t>
                      </a: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dk1"/>
                          </a:solidFill>
                          <a:effectLst/>
                          <a:latin typeface="Calibri (Body)"/>
                          <a:ea typeface="+mn-ea"/>
                          <a:cs typeface="Times New Roman" panose="02020603050405020304" pitchFamily="18" charset="0"/>
                        </a:rPr>
                        <a:t>They followed a </a:t>
                      </a:r>
                      <a:r>
                        <a:rPr lang="en-US" sz="1200" b="1" kern="1200" dirty="0">
                          <a:solidFill>
                            <a:schemeClr val="dk1"/>
                          </a:solidFill>
                          <a:effectLst/>
                          <a:latin typeface="Calibri (Body)"/>
                          <a:ea typeface="+mn-ea"/>
                          <a:cs typeface="Times New Roman" panose="02020603050405020304" pitchFamily="18" charset="0"/>
                        </a:rPr>
                        <a:t>machine learning approach</a:t>
                      </a:r>
                      <a:r>
                        <a:rPr lang="en-US" sz="1200" kern="1200" dirty="0">
                          <a:solidFill>
                            <a:schemeClr val="dk1"/>
                          </a:solidFill>
                          <a:effectLst/>
                          <a:latin typeface="Calibri (Body)"/>
                          <a:ea typeface="+mn-ea"/>
                          <a:cs typeface="Times New Roman" panose="02020603050405020304" pitchFamily="18" charset="0"/>
                        </a:rPr>
                        <a:t> using an LSTM-RNN model enhanced with an attention mechanism to improve fraud detection accuracy.</a:t>
                      </a: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dk1"/>
                          </a:solidFill>
                          <a:effectLst/>
                          <a:latin typeface="Calibri (Body)"/>
                          <a:ea typeface="+mn-ea"/>
                          <a:cs typeface="Times New Roman" panose="02020603050405020304" pitchFamily="18" charset="0"/>
                        </a:rPr>
                        <a:t>The proposed LSTM-RNN model with attention significantly improves fraud detection accuracy and is more effective than traditional classifiers for this task.</a:t>
                      </a:r>
                    </a:p>
                  </a:txBody>
                  <a:tcPr/>
                </a:tc>
                <a:extLst>
                  <a:ext uri="{0D108BD9-81ED-4DB2-BD59-A6C34878D82A}">
                    <a16:rowId xmlns:a16="http://schemas.microsoft.com/office/drawing/2014/main" val="1722577853"/>
                  </a:ext>
                </a:extLst>
              </a:tr>
            </a:tbl>
          </a:graphicData>
        </a:graphic>
      </p:graphicFrame>
    </p:spTree>
    <p:extLst>
      <p:ext uri="{BB962C8B-B14F-4D97-AF65-F5344CB8AC3E}">
        <p14:creationId xmlns:p14="http://schemas.microsoft.com/office/powerpoint/2010/main" val="13593330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66928-914D-D528-26A8-C35A380F47FC}"/>
              </a:ext>
            </a:extLst>
          </p:cNvPr>
          <p:cNvSpPr>
            <a:spLocks noGrp="1"/>
          </p:cNvSpPr>
          <p:nvPr>
            <p:ph type="title"/>
          </p:nvPr>
        </p:nvSpPr>
        <p:spPr/>
        <p:txBody>
          <a:bodyPr/>
          <a:lstStyle/>
          <a:p>
            <a:pPr algn="ctr"/>
            <a:r>
              <a:rPr lang="en-IN" dirty="0">
                <a:latin typeface="+mn-lt"/>
              </a:rPr>
              <a:t>LITERATURE REVIEW</a:t>
            </a:r>
          </a:p>
        </p:txBody>
      </p:sp>
      <p:graphicFrame>
        <p:nvGraphicFramePr>
          <p:cNvPr id="4" name="Content Placeholder 3">
            <a:extLst>
              <a:ext uri="{FF2B5EF4-FFF2-40B4-BE49-F238E27FC236}">
                <a16:creationId xmlns:a16="http://schemas.microsoft.com/office/drawing/2014/main" id="{0D5E2F80-61DB-AB75-83BF-2E1328DA8A01}"/>
              </a:ext>
            </a:extLst>
          </p:cNvPr>
          <p:cNvGraphicFramePr>
            <a:graphicFrameLocks noGrp="1"/>
          </p:cNvGraphicFramePr>
          <p:nvPr>
            <p:ph idx="1"/>
            <p:extLst>
              <p:ext uri="{D42A27DB-BD31-4B8C-83A1-F6EECF244321}">
                <p14:modId xmlns:p14="http://schemas.microsoft.com/office/powerpoint/2010/main" val="4135385502"/>
              </p:ext>
            </p:extLst>
          </p:nvPr>
        </p:nvGraphicFramePr>
        <p:xfrm>
          <a:off x="680830" y="1846262"/>
          <a:ext cx="10793895" cy="4201699"/>
        </p:xfrm>
        <a:graphic>
          <a:graphicData uri="http://schemas.openxmlformats.org/drawingml/2006/table">
            <a:tbl>
              <a:tblPr firstRow="1" bandRow="1">
                <a:tableStyleId>{5C22544A-7EE6-4342-B048-85BDC9FD1C3A}</a:tableStyleId>
              </a:tblPr>
              <a:tblGrid>
                <a:gridCol w="894522">
                  <a:extLst>
                    <a:ext uri="{9D8B030D-6E8A-4147-A177-3AD203B41FA5}">
                      <a16:colId xmlns:a16="http://schemas.microsoft.com/office/drawing/2014/main" val="2027262375"/>
                    </a:ext>
                  </a:extLst>
                </a:gridCol>
                <a:gridCol w="2211457">
                  <a:extLst>
                    <a:ext uri="{9D8B030D-6E8A-4147-A177-3AD203B41FA5}">
                      <a16:colId xmlns:a16="http://schemas.microsoft.com/office/drawing/2014/main" val="938743515"/>
                    </a:ext>
                  </a:extLst>
                </a:gridCol>
                <a:gridCol w="2733261">
                  <a:extLst>
                    <a:ext uri="{9D8B030D-6E8A-4147-A177-3AD203B41FA5}">
                      <a16:colId xmlns:a16="http://schemas.microsoft.com/office/drawing/2014/main" val="2811365323"/>
                    </a:ext>
                  </a:extLst>
                </a:gridCol>
                <a:gridCol w="2559326">
                  <a:extLst>
                    <a:ext uri="{9D8B030D-6E8A-4147-A177-3AD203B41FA5}">
                      <a16:colId xmlns:a16="http://schemas.microsoft.com/office/drawing/2014/main" val="1024081733"/>
                    </a:ext>
                  </a:extLst>
                </a:gridCol>
                <a:gridCol w="2395329">
                  <a:extLst>
                    <a:ext uri="{9D8B030D-6E8A-4147-A177-3AD203B41FA5}">
                      <a16:colId xmlns:a16="http://schemas.microsoft.com/office/drawing/2014/main" val="3663321689"/>
                    </a:ext>
                  </a:extLst>
                </a:gridCol>
              </a:tblGrid>
              <a:tr h="656419">
                <a:tc>
                  <a:txBody>
                    <a:bodyPr/>
                    <a:lstStyle/>
                    <a:p>
                      <a:pPr algn="ctr"/>
                      <a:r>
                        <a:rPr lang="en-IN" dirty="0"/>
                        <a:t>S NO</a:t>
                      </a:r>
                    </a:p>
                  </a:txBody>
                  <a:tcPr/>
                </a:tc>
                <a:tc>
                  <a:txBody>
                    <a:bodyPr/>
                    <a:lstStyle/>
                    <a:p>
                      <a:pPr algn="ctr"/>
                      <a:r>
                        <a:rPr lang="en-IN" dirty="0"/>
                        <a:t>AUTHOR</a:t>
                      </a:r>
                    </a:p>
                  </a:txBody>
                  <a:tcPr/>
                </a:tc>
                <a:tc>
                  <a:txBody>
                    <a:bodyPr/>
                    <a:lstStyle/>
                    <a:p>
                      <a:pPr algn="ctr"/>
                      <a:r>
                        <a:rPr lang="en-IN" dirty="0"/>
                        <a:t>TITLE</a:t>
                      </a:r>
                    </a:p>
                  </a:txBody>
                  <a:tcPr/>
                </a:tc>
                <a:tc>
                  <a:txBody>
                    <a:bodyPr/>
                    <a:lstStyle/>
                    <a:p>
                      <a:pPr algn="ctr"/>
                      <a:r>
                        <a:rPr lang="en-IN" dirty="0"/>
                        <a:t>METHODOLOGY</a:t>
                      </a:r>
                    </a:p>
                  </a:txBody>
                  <a:tcPr/>
                </a:tc>
                <a:tc>
                  <a:txBody>
                    <a:bodyPr/>
                    <a:lstStyle/>
                    <a:p>
                      <a:pPr algn="ctr"/>
                      <a:r>
                        <a:rPr lang="en-IN" dirty="0"/>
                        <a:t>CONCLUSION</a:t>
                      </a:r>
                    </a:p>
                  </a:txBody>
                  <a:tcPr/>
                </a:tc>
                <a:extLst>
                  <a:ext uri="{0D108BD9-81ED-4DB2-BD59-A6C34878D82A}">
                    <a16:rowId xmlns:a16="http://schemas.microsoft.com/office/drawing/2014/main" val="3613829518"/>
                  </a:ext>
                </a:extLst>
              </a:tr>
              <a:tr h="1772640">
                <a:tc>
                  <a:txBody>
                    <a:bodyPr/>
                    <a:lstStyle/>
                    <a:p>
                      <a:r>
                        <a:rPr lang="en-IN" sz="1200" dirty="0">
                          <a:latin typeface="+mn-lt"/>
                        </a:rPr>
                        <a:t>5.</a:t>
                      </a:r>
                    </a:p>
                  </a:txBody>
                  <a:tcPr/>
                </a:tc>
                <a:tc>
                  <a:txBody>
                    <a:bodyPr/>
                    <a:lstStyle/>
                    <a:p>
                      <a:r>
                        <a:rPr lang="en-IN" sz="1200" kern="1200" dirty="0">
                          <a:solidFill>
                            <a:schemeClr val="dk1"/>
                          </a:solidFill>
                          <a:effectLst/>
                          <a:latin typeface="+mn-lt"/>
                          <a:ea typeface="+mn-ea"/>
                          <a:cs typeface="Times New Roman" panose="02020603050405020304" pitchFamily="18" charset="0"/>
                        </a:rPr>
                        <a:t>Mahdi </a:t>
                      </a:r>
                      <a:r>
                        <a:rPr lang="en-IN" sz="1200" kern="1200" dirty="0" err="1">
                          <a:solidFill>
                            <a:schemeClr val="dk1"/>
                          </a:solidFill>
                          <a:effectLst/>
                          <a:latin typeface="+mn-lt"/>
                          <a:ea typeface="+mn-ea"/>
                          <a:cs typeface="Times New Roman" panose="02020603050405020304" pitchFamily="18" charset="0"/>
                        </a:rPr>
                        <a:t>Seify</a:t>
                      </a:r>
                      <a:r>
                        <a:rPr lang="en-IN" sz="1200" kern="1200" dirty="0">
                          <a:solidFill>
                            <a:schemeClr val="dk1"/>
                          </a:solidFill>
                          <a:effectLst/>
                          <a:latin typeface="+mn-lt"/>
                          <a:ea typeface="+mn-ea"/>
                          <a:cs typeface="Times New Roman" panose="02020603050405020304" pitchFamily="18" charset="0"/>
                        </a:rPr>
                        <a:t> , Mehran </a:t>
                      </a:r>
                      <a:r>
                        <a:rPr lang="en-IN" sz="1200" kern="1200" dirty="0" err="1">
                          <a:solidFill>
                            <a:schemeClr val="dk1"/>
                          </a:solidFill>
                          <a:effectLst/>
                          <a:latin typeface="+mn-lt"/>
                          <a:ea typeface="+mn-ea"/>
                          <a:cs typeface="Times New Roman" panose="02020603050405020304" pitchFamily="18" charset="0"/>
                        </a:rPr>
                        <a:t>Sepehri</a:t>
                      </a:r>
                      <a:r>
                        <a:rPr lang="en-IN" sz="1200" kern="1200" dirty="0">
                          <a:solidFill>
                            <a:schemeClr val="dk1"/>
                          </a:solidFill>
                          <a:effectLst/>
                          <a:latin typeface="+mn-lt"/>
                          <a:ea typeface="+mn-ea"/>
                          <a:cs typeface="Times New Roman" panose="02020603050405020304" pitchFamily="18" charset="0"/>
                        </a:rPr>
                        <a:t> , Amin Hosseinian-far , Aryana Darvish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dk1"/>
                          </a:solidFill>
                          <a:effectLst/>
                          <a:latin typeface="+mn-lt"/>
                          <a:ea typeface="+mn-ea"/>
                          <a:cs typeface="Times New Roman" panose="02020603050405020304" pitchFamily="18" charset="0"/>
                        </a:rPr>
                        <a:t>Fraud Detection in Supply Chain with Machine Learning</a:t>
                      </a:r>
                    </a:p>
                  </a:txBody>
                  <a:tcPr/>
                </a:tc>
                <a:tc>
                  <a:txBody>
                    <a:bodyPr/>
                    <a:lstStyle/>
                    <a:p>
                      <a:pPr algn="just">
                        <a:lnSpc>
                          <a:spcPct val="114000"/>
                        </a:lnSpc>
                        <a:spcAft>
                          <a:spcPts val="800"/>
                        </a:spcAft>
                      </a:pPr>
                      <a:r>
                        <a:rPr lang="en-US" sz="1200" kern="100" dirty="0">
                          <a:effectLst/>
                          <a:latin typeface="+mn-lt"/>
                          <a:ea typeface="Calibri" panose="020F0502020204030204" pitchFamily="34" charset="0"/>
                          <a:cs typeface="Times New Roman" panose="02020603050405020304" pitchFamily="18" charset="0"/>
                        </a:rPr>
                        <a:t>They followed a </a:t>
                      </a:r>
                      <a:r>
                        <a:rPr lang="en-US" sz="1200" b="1" kern="100" dirty="0">
                          <a:effectLst/>
                          <a:latin typeface="+mn-lt"/>
                          <a:ea typeface="Calibri" panose="020F0502020204030204" pitchFamily="34" charset="0"/>
                          <a:cs typeface="Times New Roman" panose="02020603050405020304" pitchFamily="18" charset="0"/>
                        </a:rPr>
                        <a:t>supervised machine learning approach</a:t>
                      </a:r>
                      <a:r>
                        <a:rPr lang="en-US" sz="1200" kern="100" dirty="0">
                          <a:effectLst/>
                          <a:latin typeface="+mn-lt"/>
                          <a:ea typeface="Calibri" panose="020F0502020204030204" pitchFamily="34" charset="0"/>
                          <a:cs typeface="Times New Roman" panose="02020603050405020304" pitchFamily="18" charset="0"/>
                        </a:rPr>
                        <a:t> using big data and pattern recognition techniques to identify fraud in supply chains.</a:t>
                      </a:r>
                      <a:endParaRPr lang="en-US" sz="1200" kern="100" dirty="0">
                        <a:effectLst/>
                        <a:latin typeface="+mn-lt"/>
                        <a:cs typeface="Times New Roman" panose="02020603050405020304" pitchFamily="18" charset="0"/>
                      </a:endParaRPr>
                    </a:p>
                  </a:txBody>
                  <a:tcPr marL="68580" marR="68580"/>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dk1"/>
                          </a:solidFill>
                          <a:effectLst/>
                          <a:latin typeface="+mn-lt"/>
                          <a:ea typeface="+mn-ea"/>
                          <a:cs typeface="Times New Roman" panose="02020603050405020304" pitchFamily="18" charset="0"/>
                        </a:rPr>
                        <a:t>The study demonstrates the effectiveness of machine learning in identifying fraud in supply chains, with ongoing research to refine the methods.</a:t>
                      </a:r>
                    </a:p>
                  </a:txBody>
                  <a:tcPr/>
                </a:tc>
                <a:extLst>
                  <a:ext uri="{0D108BD9-81ED-4DB2-BD59-A6C34878D82A}">
                    <a16:rowId xmlns:a16="http://schemas.microsoft.com/office/drawing/2014/main" val="3365017484"/>
                  </a:ext>
                </a:extLst>
              </a:tr>
              <a:tr h="1772640">
                <a:tc>
                  <a:txBody>
                    <a:bodyPr/>
                    <a:lstStyle/>
                    <a:p>
                      <a:r>
                        <a:rPr lang="en-IN" sz="1200" dirty="0">
                          <a:latin typeface="+mn-lt"/>
                        </a:rPr>
                        <a:t>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kern="1200" dirty="0">
                          <a:solidFill>
                            <a:schemeClr val="dk1"/>
                          </a:solidFill>
                          <a:effectLst/>
                          <a:latin typeface="+mn-lt"/>
                          <a:ea typeface="+mn-ea"/>
                          <a:cs typeface="Times New Roman" panose="02020603050405020304" pitchFamily="18" charset="0"/>
                        </a:rPr>
                        <a:t>Naga Simhadri </a:t>
                      </a:r>
                      <a:r>
                        <a:rPr lang="en-IN" sz="1200" kern="1200" dirty="0" err="1">
                          <a:solidFill>
                            <a:schemeClr val="dk1"/>
                          </a:solidFill>
                          <a:effectLst/>
                          <a:latin typeface="+mn-lt"/>
                          <a:ea typeface="+mn-ea"/>
                          <a:cs typeface="Times New Roman" panose="02020603050405020304" pitchFamily="18" charset="0"/>
                        </a:rPr>
                        <a:t>Apparao</a:t>
                      </a:r>
                      <a:r>
                        <a:rPr lang="en-IN" sz="1200" kern="1200" dirty="0">
                          <a:solidFill>
                            <a:schemeClr val="dk1"/>
                          </a:solidFill>
                          <a:effectLst/>
                          <a:latin typeface="+mn-lt"/>
                          <a:ea typeface="+mn-ea"/>
                          <a:cs typeface="Times New Roman" panose="02020603050405020304" pitchFamily="18" charset="0"/>
                        </a:rPr>
                        <a:t> </a:t>
                      </a:r>
                      <a:r>
                        <a:rPr lang="en-IN" sz="1200" kern="1200" dirty="0" err="1">
                          <a:solidFill>
                            <a:schemeClr val="dk1"/>
                          </a:solidFill>
                          <a:effectLst/>
                          <a:latin typeface="+mn-lt"/>
                          <a:ea typeface="+mn-ea"/>
                          <a:cs typeface="Times New Roman" panose="02020603050405020304" pitchFamily="18" charset="0"/>
                        </a:rPr>
                        <a:t>Polireddi</a:t>
                      </a:r>
                      <a:endParaRPr lang="en-IN" sz="1200" kern="1200" dirty="0">
                        <a:solidFill>
                          <a:schemeClr val="dk1"/>
                        </a:solidFill>
                        <a:effectLst/>
                        <a:latin typeface="+mn-lt"/>
                        <a:ea typeface="+mn-ea"/>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dk1"/>
                          </a:solidFill>
                          <a:effectLst/>
                          <a:latin typeface="+mn-lt"/>
                          <a:ea typeface="+mn-ea"/>
                          <a:cs typeface="Times New Roman" panose="02020603050405020304" pitchFamily="18" charset="0"/>
                        </a:rPr>
                        <a:t>An effective role of artificial intelligence and machine learning in banking sector</a:t>
                      </a: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dk1"/>
                          </a:solidFill>
                          <a:effectLst/>
                          <a:latin typeface="+mn-lt"/>
                          <a:ea typeface="+mn-ea"/>
                          <a:cs typeface="Times New Roman" panose="02020603050405020304" pitchFamily="18" charset="0"/>
                        </a:rPr>
                        <a:t>They followed a </a:t>
                      </a:r>
                      <a:r>
                        <a:rPr lang="en-US" sz="1200" b="1" kern="1200" dirty="0">
                          <a:solidFill>
                            <a:schemeClr val="dk1"/>
                          </a:solidFill>
                          <a:effectLst/>
                          <a:latin typeface="+mn-lt"/>
                          <a:ea typeface="+mn-ea"/>
                          <a:cs typeface="Times New Roman" panose="02020603050405020304" pitchFamily="18" charset="0"/>
                        </a:rPr>
                        <a:t>conceptual approach</a:t>
                      </a:r>
                      <a:r>
                        <a:rPr lang="en-US" sz="1200" kern="1200" dirty="0">
                          <a:solidFill>
                            <a:schemeClr val="dk1"/>
                          </a:solidFill>
                          <a:effectLst/>
                          <a:latin typeface="+mn-lt"/>
                          <a:ea typeface="+mn-ea"/>
                          <a:cs typeface="Times New Roman" panose="02020603050405020304" pitchFamily="18" charset="0"/>
                        </a:rPr>
                        <a:t>, analyzing the potential of AI and ML in transforming financial services through efficiency gains and innovation.</a:t>
                      </a: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dk1"/>
                          </a:solidFill>
                          <a:effectLst/>
                          <a:latin typeface="+mn-lt"/>
                          <a:ea typeface="+mn-ea"/>
                          <a:cs typeface="Times New Roman" panose="02020603050405020304" pitchFamily="18" charset="0"/>
                        </a:rPr>
                        <a:t>AI and ML are revolutionizing financial institutions by transforming data utilization, improving internal processes, and creating new business models while addressing emerging challenges.</a:t>
                      </a:r>
                    </a:p>
                  </a:txBody>
                  <a:tcPr/>
                </a:tc>
                <a:extLst>
                  <a:ext uri="{0D108BD9-81ED-4DB2-BD59-A6C34878D82A}">
                    <a16:rowId xmlns:a16="http://schemas.microsoft.com/office/drawing/2014/main" val="3350899257"/>
                  </a:ext>
                </a:extLst>
              </a:tr>
            </a:tbl>
          </a:graphicData>
        </a:graphic>
      </p:graphicFrame>
    </p:spTree>
    <p:extLst>
      <p:ext uri="{BB962C8B-B14F-4D97-AF65-F5344CB8AC3E}">
        <p14:creationId xmlns:p14="http://schemas.microsoft.com/office/powerpoint/2010/main" val="17577961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15F74-7CC6-8386-E3AD-36BA285F584C}"/>
              </a:ext>
            </a:extLst>
          </p:cNvPr>
          <p:cNvSpPr>
            <a:spLocks noGrp="1"/>
          </p:cNvSpPr>
          <p:nvPr>
            <p:ph type="title"/>
          </p:nvPr>
        </p:nvSpPr>
        <p:spPr/>
        <p:txBody>
          <a:bodyPr/>
          <a:lstStyle/>
          <a:p>
            <a:pPr algn="ctr"/>
            <a:r>
              <a:rPr lang="en-IN" dirty="0">
                <a:latin typeface="+mn-lt"/>
              </a:rPr>
              <a:t>PROBLEM STATEMENT</a:t>
            </a:r>
          </a:p>
        </p:txBody>
      </p:sp>
      <p:sp>
        <p:nvSpPr>
          <p:cNvPr id="3" name="Content Placeholder 2">
            <a:extLst>
              <a:ext uri="{FF2B5EF4-FFF2-40B4-BE49-F238E27FC236}">
                <a16:creationId xmlns:a16="http://schemas.microsoft.com/office/drawing/2014/main" id="{55FFC8CE-610A-7F55-A646-B06C866ECFB1}"/>
              </a:ext>
            </a:extLst>
          </p:cNvPr>
          <p:cNvSpPr>
            <a:spLocks noGrp="1"/>
          </p:cNvSpPr>
          <p:nvPr>
            <p:ph idx="1"/>
          </p:nvPr>
        </p:nvSpPr>
        <p:spPr/>
        <p:txBody>
          <a:bodyPr>
            <a:normAutofit/>
          </a:bodyPr>
          <a:lstStyle/>
          <a:p>
            <a:pPr marL="0" indent="0" algn="just">
              <a:buNone/>
            </a:pPr>
            <a:r>
              <a:rPr lang="en-GB" sz="2400" b="0" i="0" u="none" strike="noStrike" baseline="0" dirty="0"/>
              <a:t>The banking sector faces a persistent challenge in detecting and preventing fraudulent activities, such as unauthorized transactions and identity theft, especially with the increasing use of digital banking services and online transactions. Fraudsters are constantly evolving their tactics, making it difficult to protect against financial losses and safeguard customer assets. The primary goal is to develop effective and adaptive fraud detection methods that can keep pace with evolving fraudulent activities, ensuring the protection of both financial institutions and their customers from financial harm and data breaches. Achieving a robust fraud detection system is crucial for maintaining trust in the banking industry, safeguarding customer assets, and minimizing financial </a:t>
            </a:r>
            <a:r>
              <a:rPr lang="en-IN" sz="2400" b="0" i="0" u="none" strike="noStrike" baseline="0" dirty="0"/>
              <a:t>losses due to fraud.</a:t>
            </a:r>
            <a:endParaRPr lang="en-IN" sz="2400" dirty="0"/>
          </a:p>
        </p:txBody>
      </p:sp>
    </p:spTree>
    <p:extLst>
      <p:ext uri="{BB962C8B-B14F-4D97-AF65-F5344CB8AC3E}">
        <p14:creationId xmlns:p14="http://schemas.microsoft.com/office/powerpoint/2010/main" val="327934573"/>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611</TotalTime>
  <Words>3307</Words>
  <Application>Microsoft Office PowerPoint</Application>
  <PresentationFormat>Widescreen</PresentationFormat>
  <Paragraphs>254</Paragraphs>
  <Slides>30</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30</vt:i4>
      </vt:variant>
    </vt:vector>
  </HeadingPairs>
  <TitlesOfParts>
    <vt:vector size="40" baseType="lpstr">
      <vt:lpstr>Arial</vt:lpstr>
      <vt:lpstr>Calibri</vt:lpstr>
      <vt:lpstr>Calibri (Body)</vt:lpstr>
      <vt:lpstr>Calibri Light</vt:lpstr>
      <vt:lpstr>Cambria Math</vt:lpstr>
      <vt:lpstr>Symbol</vt:lpstr>
      <vt:lpstr>Times New Roman</vt:lpstr>
      <vt:lpstr>TimesNewRomanPS-BoldMT</vt:lpstr>
      <vt:lpstr>Wingdings</vt:lpstr>
      <vt:lpstr>Retrospect</vt:lpstr>
      <vt:lpstr>ADITYA INSTITUTE OF TECHNOLOGY AND MANAGEMENT</vt:lpstr>
      <vt:lpstr>Fraud Detection in Banking Data by Hybrid Machine Learning Techniques</vt:lpstr>
      <vt:lpstr>Contents</vt:lpstr>
      <vt:lpstr>                            ABSTRACT</vt:lpstr>
      <vt:lpstr>INTRODUCTION</vt:lpstr>
      <vt:lpstr>LITERATURE REVIEW</vt:lpstr>
      <vt:lpstr>LITERATURE REVIEW</vt:lpstr>
      <vt:lpstr>LITERATURE REVIEW</vt:lpstr>
      <vt:lpstr>PROBLEM STATEMENT</vt:lpstr>
      <vt:lpstr>PROPOSED SYSTEM</vt:lpstr>
      <vt:lpstr>OBJECTIVE</vt:lpstr>
      <vt:lpstr>FLOWCHART</vt:lpstr>
      <vt:lpstr>CREDIT CARD FRAUD DATASET</vt:lpstr>
      <vt:lpstr>PowerPoint Presentation</vt:lpstr>
      <vt:lpstr>PowerPoint Presentation</vt:lpstr>
      <vt:lpstr>PowerPoint Presentation</vt:lpstr>
      <vt:lpstr>METHODOLOGY</vt:lpstr>
      <vt:lpstr>PowerPoint Presentation</vt:lpstr>
      <vt:lpstr>PowerPoint Presentation</vt:lpstr>
      <vt:lpstr>FLOW OF WORK</vt:lpstr>
      <vt:lpstr>PowerPoint Presentation</vt:lpstr>
      <vt:lpstr>EVALUATION METRICS</vt:lpstr>
      <vt:lpstr>PowerPoint Presentation</vt:lpstr>
      <vt:lpstr>RESULTS &amp; DISCUSSION</vt:lpstr>
      <vt:lpstr>PowerPoint Presentation</vt:lpstr>
      <vt:lpstr>VISUALIZATION OF RESULTS</vt:lpstr>
      <vt:lpstr>PowerPoint Presentation</vt:lpstr>
      <vt:lpstr>PowerPoint Presentation</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likhitha bonu</dc:creator>
  <cp:lastModifiedBy>dharmaraobondada@outlook.com</cp:lastModifiedBy>
  <cp:revision>5</cp:revision>
  <dcterms:created xsi:type="dcterms:W3CDTF">2025-03-16T14:03:14Z</dcterms:created>
  <dcterms:modified xsi:type="dcterms:W3CDTF">2025-04-30T05:06:32Z</dcterms:modified>
</cp:coreProperties>
</file>