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87" r:id="rId5"/>
    <p:sldId id="261" r:id="rId6"/>
    <p:sldId id="264" r:id="rId7"/>
    <p:sldId id="267" r:id="rId8"/>
    <p:sldId id="268" r:id="rId9"/>
    <p:sldId id="269" r:id="rId10"/>
    <p:sldId id="272" r:id="rId11"/>
    <p:sldId id="273" r:id="rId12"/>
    <p:sldId id="270" r:id="rId13"/>
    <p:sldId id="271" r:id="rId14"/>
    <p:sldId id="274" r:id="rId15"/>
    <p:sldId id="275" r:id="rId16"/>
    <p:sldId id="286" r:id="rId17"/>
    <p:sldId id="260" r:id="rId18"/>
    <p:sldId id="266" r:id="rId19"/>
    <p:sldId id="276" r:id="rId20"/>
    <p:sldId id="277" r:id="rId21"/>
    <p:sldId id="279" r:id="rId22"/>
    <p:sldId id="278" r:id="rId23"/>
    <p:sldId id="280" r:id="rId24"/>
    <p:sldId id="281" r:id="rId25"/>
    <p:sldId id="258" r:id="rId26"/>
    <p:sldId id="282" r:id="rId27"/>
    <p:sldId id="283" r:id="rId28"/>
    <p:sldId id="262" r:id="rId29"/>
    <p:sldId id="284" r:id="rId30"/>
    <p:sldId id="285" r:id="rId31"/>
    <p:sldId id="265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94" autoAdjust="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ChatGPT</a:t>
            </a:r>
            <a:r>
              <a:rPr lang="ko-KR" altLang="en-US" b="1" dirty="0" smtClean="0"/>
              <a:t>로 파이썬 코드 생성하기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86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1461864"/>
            <a:ext cx="7126287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327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기법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139" y="1384639"/>
            <a:ext cx="4197077" cy="499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600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39552" y="5518973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b="1" dirty="0" err="1"/>
              <a:t>딥</a:t>
            </a:r>
            <a:r>
              <a:rPr lang="ko-KR" altLang="en-US" sz="2000" b="1" dirty="0"/>
              <a:t> 러닝은 </a:t>
            </a:r>
            <a:r>
              <a:rPr lang="ko-KR" altLang="en-US" sz="2000" b="1" dirty="0">
                <a:solidFill>
                  <a:srgbClr val="FF0000"/>
                </a:solidFill>
              </a:rPr>
              <a:t>인공 신경망을 </a:t>
            </a:r>
            <a:r>
              <a:rPr lang="ko-KR" altLang="en-US" sz="2000" b="1" dirty="0"/>
              <a:t>활용하여 데이터에서 복잡한 </a:t>
            </a:r>
            <a:r>
              <a:rPr lang="ko-KR" altLang="en-US" sz="2000" b="1" dirty="0">
                <a:solidFill>
                  <a:srgbClr val="FF0000"/>
                </a:solidFill>
              </a:rPr>
              <a:t>패턴과 특징을 </a:t>
            </a:r>
            <a:r>
              <a:rPr lang="ko-KR" altLang="en-US" sz="2000" b="1" dirty="0"/>
              <a:t>학습하는 기술로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사물을 인식하거나 예측하는 데에 사용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4029317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393" y="1916832"/>
            <a:ext cx="4459079" cy="204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35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 /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머신러닝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딥런닝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344816" cy="4569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413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/>
              <a:t>트랜스포머</a:t>
            </a:r>
            <a:r>
              <a:rPr lang="en-US" altLang="ko-KR" sz="2400" b="1" dirty="0"/>
              <a:t>(Transformer) / </a:t>
            </a:r>
            <a:r>
              <a:rPr lang="ko-KR" altLang="en-US" sz="2400" b="1" dirty="0" err="1"/>
              <a:t>어텐션</a:t>
            </a:r>
            <a:r>
              <a:rPr lang="en-US" altLang="ko-KR" sz="2400" b="1" dirty="0"/>
              <a:t>(Attention</a:t>
            </a:r>
            <a:r>
              <a:rPr lang="en-US" altLang="ko-KR" sz="2400" b="1" dirty="0" smtClean="0"/>
              <a:t>) </a:t>
            </a:r>
            <a:r>
              <a:rPr lang="ko-KR" altLang="en-US" sz="2400" b="1" dirty="0" smtClean="0"/>
              <a:t>모델</a:t>
            </a:r>
            <a:endParaRPr lang="ko-KR" altLang="en-US" sz="24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26840"/>
            <a:ext cx="6726237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494" y="3933056"/>
            <a:ext cx="283845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788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트랜스포머 모델 구조</a:t>
            </a:r>
            <a:endParaRPr lang="ko-KR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412776"/>
            <a:ext cx="7916863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72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GPT </a:t>
            </a:r>
            <a:r>
              <a:rPr lang="ko-KR" altLang="en-US" dirty="0" smtClean="0"/>
              <a:t>요약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958739"/>
              </p:ext>
            </p:extLst>
          </p:nvPr>
        </p:nvGraphicFramePr>
        <p:xfrm>
          <a:off x="457200" y="1268760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Document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조 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Parameter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1750 </a:t>
                      </a:r>
                      <a:r>
                        <a:rPr lang="ko-KR" altLang="en-US" dirty="0" smtClean="0"/>
                        <a:t>억 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GPU(V</a:t>
                      </a:r>
                      <a:r>
                        <a:rPr lang="en-US" altLang="ko-KR" baseline="0" dirty="0" smtClean="0"/>
                        <a:t> 100, A 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대략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만대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환경 오염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대화 한 번에 ‘생수 한 병씩’</a:t>
                      </a:r>
                      <a:r>
                        <a:rPr lang="en-US" altLang="ko-KR" dirty="0" smtClean="0"/>
                        <a:t>…</a:t>
                      </a:r>
                      <a:r>
                        <a:rPr lang="ko-KR" altLang="en-US" dirty="0" err="1" smtClean="0"/>
                        <a:t>챗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GPT</a:t>
                      </a:r>
                      <a:r>
                        <a:rPr lang="ko-KR" altLang="en-US" dirty="0" smtClean="0"/>
                        <a:t>의 불편한 진실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35" y="3068960"/>
            <a:ext cx="4831145" cy="3631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005064"/>
            <a:ext cx="3928321" cy="239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19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프롬프트 엔지니어링 </a:t>
            </a:r>
            <a:r>
              <a:rPr lang="ko-KR" altLang="en-US" baseline="0" dirty="0" smtClean="0"/>
              <a:t>이란</a:t>
            </a:r>
            <a:r>
              <a:rPr lang="en-US" altLang="ko-KR" baseline="0" dirty="0" smtClean="0"/>
              <a:t>?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19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smtClean="0"/>
              <a:t>목적에 맞게 </a:t>
            </a:r>
            <a:r>
              <a:rPr lang="en-US" altLang="ko-KR" b="1" dirty="0" smtClean="0"/>
              <a:t>GPT</a:t>
            </a:r>
            <a:r>
              <a:rPr lang="ko-KR" altLang="en-US" b="1" dirty="0" smtClean="0"/>
              <a:t>를 튜닝 하는 방법</a:t>
            </a:r>
            <a:endParaRPr lang="ko-KR" altLang="en-US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Fine Tuning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모델의 가중치를 변경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프롬프트 엔지니어링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모델이 </a:t>
            </a:r>
            <a:r>
              <a:rPr lang="en-US" altLang="ko-KR" dirty="0" smtClean="0"/>
              <a:t>context </a:t>
            </a:r>
            <a:r>
              <a:rPr lang="ko-KR" altLang="en-US" dirty="0" smtClean="0"/>
              <a:t>이해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in-context </a:t>
            </a:r>
            <a:r>
              <a:rPr lang="en-US" altLang="ko-KR" dirty="0" smtClean="0"/>
              <a:t>learning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zero-shot </a:t>
            </a:r>
            <a:r>
              <a:rPr lang="en-US" altLang="ko-KR" dirty="0" smtClean="0"/>
              <a:t>learning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one-shot </a:t>
            </a:r>
            <a:r>
              <a:rPr lang="en-US" altLang="ko-KR" dirty="0" smtClean="0"/>
              <a:t>learning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Few-shot </a:t>
            </a:r>
            <a:r>
              <a:rPr lang="en-US" altLang="ko-KR" dirty="0" smtClean="0"/>
              <a:t>learning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Chain-of-Thought (</a:t>
            </a:r>
            <a:r>
              <a:rPr lang="en-US" altLang="ko-KR" dirty="0" err="1"/>
              <a:t>CoT</a:t>
            </a:r>
            <a:r>
              <a:rPr lang="en-US" altLang="ko-KR" dirty="0"/>
              <a:t>) Prompting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2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in-context learning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39552" y="1628800"/>
            <a:ext cx="8208912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 dirty="0"/>
              <a:t>말 그대로 </a:t>
            </a:r>
            <a:r>
              <a:rPr lang="en-US" altLang="ko-KR" b="1" dirty="0"/>
              <a:t>prompt </a:t>
            </a:r>
            <a:r>
              <a:rPr lang="ko-KR" altLang="en-US" b="1" dirty="0"/>
              <a:t>내 맥락적 의미</a:t>
            </a:r>
            <a:r>
              <a:rPr lang="en-US" altLang="ko-KR" b="1" dirty="0"/>
              <a:t>(in-context)</a:t>
            </a:r>
            <a:r>
              <a:rPr lang="ko-KR" altLang="en-US" b="1" dirty="0"/>
              <a:t>를 모델이 이해하고</a:t>
            </a:r>
            <a:r>
              <a:rPr lang="en-US" altLang="ko-KR" b="1" dirty="0"/>
              <a:t>(learning), </a:t>
            </a:r>
            <a:r>
              <a:rPr lang="ko-KR" altLang="en-US" b="1" dirty="0"/>
              <a:t>이에 대한 답변을 </a:t>
            </a:r>
            <a:r>
              <a:rPr lang="ko-KR" altLang="en-US" b="1" dirty="0" err="1"/>
              <a:t>생성하는것을</a:t>
            </a:r>
            <a:r>
              <a:rPr lang="ko-KR" altLang="en-US" b="1" dirty="0"/>
              <a:t> 의미합니다</a:t>
            </a:r>
            <a:r>
              <a:rPr lang="en-US" altLang="ko-KR" b="1" dirty="0"/>
              <a:t>. </a:t>
            </a:r>
            <a:r>
              <a:rPr lang="ko-KR" altLang="en-US" b="1" dirty="0"/>
              <a:t>즉 </a:t>
            </a:r>
            <a:r>
              <a:rPr lang="en-US" altLang="ko-KR" b="1" dirty="0"/>
              <a:t>in-context learning </a:t>
            </a:r>
            <a:r>
              <a:rPr lang="ko-KR" altLang="en-US" b="1" dirty="0"/>
              <a:t>은 </a:t>
            </a:r>
            <a:r>
              <a:rPr lang="en-US" altLang="ko-KR" b="1" dirty="0" err="1"/>
              <a:t>pretraining</a:t>
            </a:r>
            <a:r>
              <a:rPr lang="en-US" altLang="ko-KR" b="1" dirty="0"/>
              <a:t> </a:t>
            </a:r>
            <a:r>
              <a:rPr lang="ko-KR" altLang="en-US" b="1" dirty="0"/>
              <a:t>이나 </a:t>
            </a:r>
            <a:r>
              <a:rPr lang="en-US" altLang="ko-KR" b="1" dirty="0"/>
              <a:t>fine-tuning </a:t>
            </a:r>
            <a:r>
              <a:rPr lang="ko-KR" altLang="en-US" b="1" dirty="0"/>
              <a:t>처럼 모델의 </a:t>
            </a:r>
            <a:r>
              <a:rPr lang="en-US" altLang="ko-KR" b="1" dirty="0"/>
              <a:t>weight </a:t>
            </a:r>
            <a:r>
              <a:rPr lang="ko-KR" altLang="en-US" b="1" dirty="0"/>
              <a:t>를 업데이트 하지 않고</a:t>
            </a:r>
            <a:r>
              <a:rPr lang="en-US" altLang="ko-KR" b="1" dirty="0"/>
              <a:t>, </a:t>
            </a:r>
            <a:r>
              <a:rPr lang="ko-KR" altLang="en-US" b="1" dirty="0"/>
              <a:t>별도의 모델 학습과정이 존재하지 않습니다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1536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준비사항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구글</a:t>
            </a:r>
            <a:r>
              <a:rPr lang="ko-KR" altLang="en-US" baseline="0" dirty="0" smtClean="0"/>
              <a:t> 이메일 계정</a:t>
            </a:r>
            <a:endParaRPr lang="en-US" altLang="ko-KR" baseline="0" dirty="0" smtClean="0"/>
          </a:p>
          <a:p>
            <a:pPr>
              <a:lnSpc>
                <a:spcPct val="150000"/>
              </a:lnSpc>
            </a:pPr>
            <a:r>
              <a:rPr lang="en-US" altLang="ko-KR" baseline="0" dirty="0" smtClean="0"/>
              <a:t>OPENAI </a:t>
            </a:r>
            <a:r>
              <a:rPr lang="ko-KR" altLang="en-US" baseline="0" dirty="0" smtClean="0"/>
              <a:t>서비스 계정</a:t>
            </a:r>
            <a:endParaRPr lang="en-US" altLang="ko-KR" baseline="0" dirty="0" smtClean="0"/>
          </a:p>
          <a:p>
            <a:pPr>
              <a:lnSpc>
                <a:spcPct val="150000"/>
              </a:lnSpc>
            </a:pPr>
            <a:r>
              <a:rPr lang="en-US" altLang="ko-KR" baseline="0" dirty="0" smtClean="0"/>
              <a:t>COLAB </a:t>
            </a:r>
            <a:r>
              <a:rPr lang="ko-KR" altLang="en-US" baseline="0" dirty="0" smtClean="0"/>
              <a:t>노트북</a:t>
            </a:r>
            <a:endParaRPr lang="en-US" altLang="ko-KR" baseline="0" dirty="0" smtClean="0"/>
          </a:p>
          <a:p>
            <a:pPr>
              <a:lnSpc>
                <a:spcPct val="150000"/>
              </a:lnSpc>
            </a:pPr>
            <a:r>
              <a:rPr lang="ko-KR" altLang="en-US" baseline="0" dirty="0" smtClean="0"/>
              <a:t>코드 편집 에디터</a:t>
            </a:r>
            <a:endParaRPr lang="en-US" altLang="ko-KR" baseline="0" dirty="0" smtClean="0"/>
          </a:p>
          <a:p>
            <a:pPr>
              <a:lnSpc>
                <a:spcPct val="150000"/>
              </a:lnSpc>
            </a:pPr>
            <a:r>
              <a:rPr lang="en-US" altLang="ko-KR" baseline="0" dirty="0" smtClean="0"/>
              <a:t>CONDA </a:t>
            </a:r>
            <a:r>
              <a:rPr lang="ko-KR" altLang="en-US" baseline="0" dirty="0" smtClean="0"/>
              <a:t>가상환경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98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in-context </a:t>
            </a:r>
            <a:r>
              <a:rPr lang="en-US" altLang="ko-KR" b="1" dirty="0" smtClean="0"/>
              <a:t>learning </a:t>
            </a:r>
            <a:r>
              <a:rPr lang="ko-KR" altLang="en-US" b="1" dirty="0" smtClean="0"/>
              <a:t>방법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/>
          </a:bodyPr>
          <a:lstStyle/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000" b="1" i="0" kern="1200" dirty="0" smtClean="0">
                <a:solidFill>
                  <a:schemeClr val="tx1"/>
                </a:solidFill>
                <a:effectLst/>
              </a:rPr>
              <a:t>zero-shot learning</a:t>
            </a:r>
          </a:p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000" b="1" i="0" kern="1200" dirty="0" smtClean="0">
              <a:solidFill>
                <a:schemeClr val="tx1"/>
              </a:solidFill>
              <a:effectLst/>
            </a:endParaRPr>
          </a:p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000" b="1" dirty="0"/>
          </a:p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000" b="1" i="0" kern="1200" dirty="0" smtClean="0">
              <a:solidFill>
                <a:schemeClr val="tx1"/>
              </a:solidFill>
              <a:effectLst/>
            </a:endParaRPr>
          </a:p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000" b="1" i="0" kern="1200" dirty="0" smtClean="0">
                <a:solidFill>
                  <a:schemeClr val="tx1"/>
                </a:solidFill>
                <a:effectLst/>
              </a:rPr>
              <a:t>one-shot learning</a:t>
            </a:r>
          </a:p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000" b="1" dirty="0"/>
          </a:p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000" b="1" i="0" kern="1200" dirty="0" smtClean="0">
              <a:solidFill>
                <a:schemeClr val="tx1"/>
              </a:solidFill>
              <a:effectLst/>
            </a:endParaRPr>
          </a:p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000" b="1" i="0" kern="1200" dirty="0" smtClean="0">
              <a:solidFill>
                <a:schemeClr val="tx1"/>
              </a:solidFill>
              <a:effectLst/>
            </a:endParaRPr>
          </a:p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000" b="1" dirty="0"/>
          </a:p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2000" b="1" i="0" kern="1200" dirty="0" smtClean="0">
              <a:solidFill>
                <a:schemeClr val="tx1"/>
              </a:solidFill>
              <a:effectLst/>
            </a:endParaRPr>
          </a:p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000" b="1" i="0" kern="1200" dirty="0" smtClean="0">
                <a:solidFill>
                  <a:schemeClr val="tx1"/>
                </a:solidFill>
                <a:effectLst/>
              </a:rPr>
              <a:t>Few-shot learning</a:t>
            </a:r>
            <a:endParaRPr lang="ko-KR" alt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6621463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01008"/>
            <a:ext cx="663098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4" b="9232"/>
          <a:stretch/>
        </p:blipFill>
        <p:spPr bwMode="auto">
          <a:xfrm>
            <a:off x="899592" y="5445224"/>
            <a:ext cx="6583363" cy="121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77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smtClean="0"/>
              <a:t>Chain-of-Thought (</a:t>
            </a:r>
            <a:r>
              <a:rPr lang="en-US" altLang="ko-KR" b="1" dirty="0" err="1" smtClean="0"/>
              <a:t>CoT</a:t>
            </a:r>
            <a:r>
              <a:rPr lang="en-US" altLang="ko-KR" b="1" dirty="0" smtClean="0"/>
              <a:t>) Prompting</a:t>
            </a:r>
            <a:endParaRPr lang="ko-KR" altLang="en-US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972022"/>
            <a:ext cx="7745413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43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좋은 프롬프트를 만드는 방법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839526" cy="169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73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좋은 프롬프트를 만드는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 err="1">
                <a:solidFill>
                  <a:srgbClr val="FF0000"/>
                </a:solidFill>
              </a:rPr>
              <a:t>컨텍스트</a:t>
            </a:r>
            <a:r>
              <a:rPr lang="ko-KR" altLang="en-US" sz="1600" b="1" dirty="0">
                <a:solidFill>
                  <a:srgbClr val="FF0000"/>
                </a:solidFill>
              </a:rPr>
              <a:t> 제공</a:t>
            </a:r>
          </a:p>
          <a:p>
            <a:pPr lvl="1">
              <a:lnSpc>
                <a:spcPct val="170000"/>
              </a:lnSpc>
            </a:pPr>
            <a:r>
              <a:rPr lang="en-US" altLang="ko-KR" sz="1600" dirty="0" smtClean="0"/>
              <a:t>ChatGPT</a:t>
            </a:r>
            <a:r>
              <a:rPr lang="ko-KR" altLang="en-US" sz="1600" dirty="0"/>
              <a:t>에게 이메일 초안 작성을 요청할 경우 모델에게 수신자와 사용자와의 관계</a:t>
            </a:r>
            <a:r>
              <a:rPr lang="en-US" altLang="ko-KR" sz="1600" dirty="0"/>
              <a:t>, </a:t>
            </a:r>
            <a:r>
              <a:rPr lang="ko-KR" altLang="en-US" sz="1600" dirty="0"/>
              <a:t>작성자의 역할</a:t>
            </a:r>
            <a:r>
              <a:rPr lang="en-US" altLang="ko-KR" sz="1600" dirty="0"/>
              <a:t>, </a:t>
            </a:r>
            <a:r>
              <a:rPr lang="ko-KR" altLang="en-US" sz="1600" dirty="0"/>
              <a:t>의도한 결과 및 기타 관련 세부 정보를 알려주면 훨씬 더 좋은 결과물을 도출할 수 있습니다</a:t>
            </a:r>
            <a:r>
              <a:rPr lang="en-US" altLang="ko-KR" sz="1600" dirty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rgbClr val="FF0000"/>
                </a:solidFill>
              </a:rPr>
              <a:t>사용자 지정</a:t>
            </a:r>
          </a:p>
          <a:p>
            <a:pPr lvl="1">
              <a:lnSpc>
                <a:spcPct val="170000"/>
              </a:lnSpc>
            </a:pPr>
            <a:r>
              <a:rPr lang="ko-KR" altLang="en-US" sz="1600" dirty="0"/>
              <a:t>모델이 당면한 작업에 맞춰 특정 역할을 할당하면 해당 시나리오에 맞게 더 고도화된 결과물을 도출할 수 있습니다</a:t>
            </a:r>
            <a:r>
              <a:rPr lang="en-US" altLang="ko-KR" sz="1600" dirty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rgbClr val="FF0000"/>
                </a:solidFill>
              </a:rPr>
              <a:t>구분 기호 사용</a:t>
            </a:r>
          </a:p>
          <a:p>
            <a:pPr lvl="1">
              <a:lnSpc>
                <a:spcPct val="170000"/>
              </a:lnSpc>
            </a:pPr>
            <a:r>
              <a:rPr lang="ko-KR" altLang="en-US" sz="1600" dirty="0"/>
              <a:t>구분 기호는 프롬프트 엔지니어링에서 중요한 도구로 사용되며</a:t>
            </a:r>
            <a:r>
              <a:rPr lang="en-US" altLang="ko-KR" sz="1600" dirty="0"/>
              <a:t>, </a:t>
            </a:r>
            <a:r>
              <a:rPr lang="ko-KR" altLang="en-US" sz="1600" dirty="0"/>
              <a:t>더 큰 프롬프트 내에서 특정 텍스트 세그먼트를 구별하는 데에 도움이 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구분 기호는 따옴표</a:t>
            </a:r>
            <a:r>
              <a:rPr lang="en-US" altLang="ko-KR" sz="1600" dirty="0"/>
              <a:t>(""), </a:t>
            </a:r>
            <a:r>
              <a:rPr lang="ko-KR" altLang="en-US" sz="1600" dirty="0"/>
              <a:t>따옴표</a:t>
            </a:r>
            <a:r>
              <a:rPr lang="en-US" altLang="ko-KR" sz="1600" dirty="0"/>
              <a:t>(""), </a:t>
            </a:r>
            <a:r>
              <a:rPr lang="ko-KR" altLang="en-US" sz="1600" dirty="0" err="1"/>
              <a:t>대시</a:t>
            </a:r>
            <a:r>
              <a:rPr lang="en-US" altLang="ko-KR" sz="1600" dirty="0"/>
              <a:t>("-"), </a:t>
            </a:r>
            <a:r>
              <a:rPr lang="ko-KR" altLang="en-US" sz="1600" dirty="0"/>
              <a:t>대괄호</a:t>
            </a:r>
            <a:r>
              <a:rPr lang="en-US" altLang="ko-KR" sz="1600" dirty="0"/>
              <a:t>(&lt;&gt;), XML </a:t>
            </a:r>
            <a:r>
              <a:rPr lang="ko-KR" altLang="en-US" sz="1600" dirty="0"/>
              <a:t>태그</a:t>
            </a:r>
            <a:r>
              <a:rPr lang="en-US" altLang="ko-KR" sz="1600" dirty="0"/>
              <a:t>(&lt;/tag&gt;) </a:t>
            </a:r>
            <a:r>
              <a:rPr lang="ko-KR" altLang="en-US" sz="1600" dirty="0"/>
              <a:t>또는 섹션 제목과 같은 다양한 형식을 사용하고 있습니다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490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좋은 프롬프트를 만드는 방법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rgbClr val="FF0000"/>
                </a:solidFill>
              </a:rPr>
              <a:t>구조화된 출력 요청</a:t>
            </a:r>
          </a:p>
          <a:p>
            <a:pPr lvl="1">
              <a:lnSpc>
                <a:spcPct val="170000"/>
              </a:lnSpc>
            </a:pPr>
            <a:r>
              <a:rPr lang="ko-KR" altLang="en-US" sz="1600" b="1" dirty="0"/>
              <a:t>출력 형식을 특정 요구 사항에 맞게 조정하면 사용자 환경이 크게 향상될 뿐만 아니라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응용프로그램 개발자의 작업도 단순화할 수 있습니다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필요에 따라 글머리 기호 목록이나 표</a:t>
            </a:r>
            <a:r>
              <a:rPr lang="en-US" altLang="ko-KR" sz="1600" b="1" dirty="0"/>
              <a:t>, HTML, JSON </a:t>
            </a:r>
            <a:r>
              <a:rPr lang="ko-KR" altLang="en-US" sz="1600" b="1" dirty="0"/>
              <a:t>형식 등의 구조로 출력을 요청할 수 있습니다</a:t>
            </a:r>
            <a:r>
              <a:rPr lang="en-US" altLang="ko-KR" sz="1600" b="1" dirty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rgbClr val="FF0000"/>
                </a:solidFill>
              </a:rPr>
              <a:t>사용자 입력의 유효성 검사</a:t>
            </a:r>
          </a:p>
          <a:p>
            <a:pPr lvl="1">
              <a:lnSpc>
                <a:spcPct val="170000"/>
              </a:lnSpc>
            </a:pPr>
            <a:r>
              <a:rPr lang="ko-KR" altLang="en-US" sz="1600" b="1" dirty="0"/>
              <a:t>모델이 응답을 생성하기 전에 입력에 오류가 있는지 확인해야 합니다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예를 들어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사용자가 너무 짧거나 긴 텍스트를 입력하면 모델이 응답을 생성하지 않습니다</a:t>
            </a:r>
            <a:r>
              <a:rPr lang="en-US" altLang="ko-KR" sz="1600" b="1" dirty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rgbClr val="FF0000"/>
                </a:solidFill>
              </a:rPr>
              <a:t>사례</a:t>
            </a:r>
            <a:r>
              <a:rPr lang="en-US" altLang="ko-KR" sz="1600" b="1" dirty="0">
                <a:solidFill>
                  <a:srgbClr val="FF0000"/>
                </a:solidFill>
              </a:rPr>
              <a:t>/</a:t>
            </a:r>
            <a:r>
              <a:rPr lang="ko-KR" altLang="en-US" sz="1600" b="1" dirty="0">
                <a:solidFill>
                  <a:srgbClr val="FF0000"/>
                </a:solidFill>
              </a:rPr>
              <a:t>예제 제공</a:t>
            </a:r>
          </a:p>
          <a:p>
            <a:pPr lvl="1">
              <a:lnSpc>
                <a:spcPct val="170000"/>
              </a:lnSpc>
            </a:pPr>
            <a:r>
              <a:rPr lang="ko-KR" altLang="en-US" sz="1600" b="1" dirty="0"/>
              <a:t>성공적인 예제를 제공하면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이를 통해 모델이 어떤 종류의 응답이 예상되는지 학습할 수 있습니다</a:t>
            </a:r>
            <a:r>
              <a:rPr lang="en-US" altLang="ko-KR" sz="1600" b="1" dirty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9957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Google</a:t>
            </a:r>
            <a:r>
              <a:rPr lang="en-US" altLang="ko-KR" baseline="0" dirty="0" smtClean="0"/>
              <a:t> COLAB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TITANIC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데이터 분석하기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6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lnSpc>
                <a:spcPct val="170000"/>
              </a:lnSpc>
              <a:buFont typeface="+mj-ea"/>
              <a:buAutoNum type="circleNumDbPlain"/>
            </a:pPr>
            <a:r>
              <a:rPr lang="ko-KR" altLang="en-US" dirty="0" err="1"/>
              <a:t>타이타닉</a:t>
            </a:r>
            <a:r>
              <a:rPr lang="ko-KR" altLang="en-US" dirty="0"/>
              <a:t> 데이터 상위 </a:t>
            </a:r>
            <a:r>
              <a:rPr lang="en-US" altLang="ko-KR" dirty="0"/>
              <a:t>10</a:t>
            </a:r>
            <a:r>
              <a:rPr lang="ko-KR" altLang="en-US" dirty="0"/>
              <a:t>개의 데이터를 출력해주는 코드를 작성해줘</a:t>
            </a:r>
          </a:p>
          <a:p>
            <a:pPr marL="514350" indent="-514350">
              <a:lnSpc>
                <a:spcPct val="170000"/>
              </a:lnSpc>
              <a:buFont typeface="+mj-ea"/>
              <a:buAutoNum type="circleNumDbPlain"/>
            </a:pPr>
            <a:r>
              <a:rPr lang="ko-KR" altLang="en-US" dirty="0" err="1"/>
              <a:t>타이타닉</a:t>
            </a:r>
            <a:r>
              <a:rPr lang="en-US" altLang="ko-KR" dirty="0"/>
              <a:t>_</a:t>
            </a:r>
            <a:r>
              <a:rPr lang="ko-KR" altLang="en-US" dirty="0"/>
              <a:t>데이터</a:t>
            </a:r>
            <a:r>
              <a:rPr lang="en-US" altLang="ko-KR" dirty="0"/>
              <a:t>.</a:t>
            </a:r>
            <a:r>
              <a:rPr lang="en-US" altLang="ko-KR" dirty="0" err="1"/>
              <a:t>csv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titanic.csv</a:t>
            </a:r>
            <a:r>
              <a:rPr lang="ko-KR" altLang="en-US" dirty="0"/>
              <a:t>로 코드를 변경해줘</a:t>
            </a:r>
          </a:p>
          <a:p>
            <a:pPr marL="514350" indent="-514350">
              <a:lnSpc>
                <a:spcPct val="170000"/>
              </a:lnSpc>
              <a:buFont typeface="+mj-ea"/>
              <a:buAutoNum type="circleNumDbPlain"/>
            </a:pPr>
            <a:r>
              <a:rPr lang="ko-KR" altLang="en-US" dirty="0" err="1"/>
              <a:t>타이타닉</a:t>
            </a:r>
            <a:r>
              <a:rPr lang="ko-KR" altLang="en-US" dirty="0"/>
              <a:t> 데이터에서 </a:t>
            </a:r>
            <a:r>
              <a:rPr lang="ko-KR" altLang="en-US" dirty="0" err="1" smtClean="0"/>
              <a:t>결측</a:t>
            </a:r>
            <a:r>
              <a:rPr lang="ko-KR" altLang="en-US" dirty="0" smtClean="0"/>
              <a:t> 값의 </a:t>
            </a:r>
            <a:r>
              <a:rPr lang="ko-KR" altLang="en-US" dirty="0"/>
              <a:t>유무를 확인하는 코드를 작성해줘</a:t>
            </a:r>
          </a:p>
          <a:p>
            <a:pPr marL="514350" indent="-514350">
              <a:lnSpc>
                <a:spcPct val="170000"/>
              </a:lnSpc>
              <a:buFont typeface="+mj-ea"/>
              <a:buAutoNum type="circleNumDbPlain"/>
            </a:pPr>
            <a:r>
              <a:rPr lang="ko-KR" altLang="en-US" dirty="0"/>
              <a:t>생존자와 사망자의 비율을 차트로 출력하는 코드를 작성해줘</a:t>
            </a:r>
          </a:p>
          <a:p>
            <a:pPr marL="514350" indent="-514350">
              <a:lnSpc>
                <a:spcPct val="170000"/>
              </a:lnSpc>
              <a:buFont typeface="+mj-ea"/>
              <a:buAutoNum type="circleNumDbPlain"/>
            </a:pPr>
            <a:r>
              <a:rPr lang="ko-KR" altLang="en-US" dirty="0"/>
              <a:t>한글로 출력되는 라벨은 모두 영문으로 변경해서 다시 작성해줘</a:t>
            </a:r>
          </a:p>
          <a:p>
            <a:pPr marL="514350" indent="-514350">
              <a:lnSpc>
                <a:spcPct val="170000"/>
              </a:lnSpc>
              <a:buFont typeface="+mj-ea"/>
              <a:buAutoNum type="circleNumDbPlain"/>
            </a:pPr>
            <a:r>
              <a:rPr lang="en-US" altLang="ko-KR" dirty="0" err="1"/>
              <a:t>Groupby</a:t>
            </a:r>
            <a:r>
              <a:rPr lang="ko-KR" altLang="en-US" dirty="0"/>
              <a:t>를 통해 성별과 생존 유무에 따라 </a:t>
            </a:r>
            <a:r>
              <a:rPr lang="ko-KR" altLang="en-US" dirty="0" smtClean="0"/>
              <a:t>묶고 난 </a:t>
            </a:r>
            <a:r>
              <a:rPr lang="ko-KR" altLang="en-US" dirty="0"/>
              <a:t>다음</a:t>
            </a:r>
            <a:r>
              <a:rPr lang="en-US" altLang="ko-KR" dirty="0"/>
              <a:t>, </a:t>
            </a:r>
            <a:r>
              <a:rPr lang="ko-KR" altLang="en-US" dirty="0"/>
              <a:t>생존자 및 사망자의 수를 차트로 출력하는 코드를 작성해줘</a:t>
            </a:r>
          </a:p>
          <a:p>
            <a:pPr marL="514350" indent="-514350">
              <a:lnSpc>
                <a:spcPct val="170000"/>
              </a:lnSpc>
              <a:buFont typeface="+mj-ea"/>
              <a:buAutoNum type="circleNumDbPlain"/>
            </a:pPr>
            <a:r>
              <a:rPr lang="ko-KR" altLang="en-US" dirty="0"/>
              <a:t>한글로 출력되는 라벨은 모두 영문으로 변경해서 다시 </a:t>
            </a:r>
            <a:r>
              <a:rPr lang="ko-KR" altLang="en-US" dirty="0" smtClean="0"/>
              <a:t>작성해줘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TITANIC</a:t>
            </a:r>
            <a:r>
              <a:rPr lang="ko-KR" altLang="en-US" dirty="0"/>
              <a:t> 데이터 분석해보기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82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TITANIC</a:t>
            </a:r>
            <a:r>
              <a:rPr lang="ko-KR" altLang="en-US" dirty="0" smtClean="0"/>
              <a:t> </a:t>
            </a:r>
            <a:r>
              <a:rPr lang="ko-KR" altLang="en-US" dirty="0"/>
              <a:t>데이터 </a:t>
            </a:r>
            <a:r>
              <a:rPr lang="ko-KR" altLang="en-US" dirty="0" smtClean="0"/>
              <a:t>분석해보기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800" dirty="0" err="1"/>
              <a:t>Pclass</a:t>
            </a:r>
            <a:r>
              <a:rPr lang="ko-KR" altLang="en-US" sz="1800" dirty="0"/>
              <a:t>별 나이에 따른 승객들의 생존율을 보여주는 차트를 출력하는 코드를 작성해줘</a:t>
            </a:r>
            <a:r>
              <a:rPr lang="en-US" altLang="ko-KR" sz="1800" dirty="0"/>
              <a:t>. </a:t>
            </a:r>
            <a:r>
              <a:rPr lang="ko-KR" altLang="en-US" sz="1800" dirty="0"/>
              <a:t>한글 라벨은 영문으로 모두 변경해줘</a:t>
            </a:r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800" dirty="0" err="1"/>
              <a:t>seaborn</a:t>
            </a:r>
            <a:r>
              <a:rPr lang="en-US" altLang="ko-KR" sz="1800" dirty="0"/>
              <a:t> </a:t>
            </a:r>
            <a:r>
              <a:rPr lang="ko-KR" altLang="en-US" sz="1800" dirty="0"/>
              <a:t>라이브러리로 변경해줘 다시 작성해줘</a:t>
            </a:r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800" dirty="0"/>
              <a:t>각 </a:t>
            </a:r>
            <a:r>
              <a:rPr lang="ko-KR" altLang="en-US" sz="1800" dirty="0"/>
              <a:t>변수 별 </a:t>
            </a:r>
            <a:r>
              <a:rPr lang="ko-KR" altLang="en-US" sz="1800" dirty="0"/>
              <a:t>상관계수를 차트로 출력하는 코드를 작성해줘</a:t>
            </a:r>
          </a:p>
        </p:txBody>
      </p:sp>
    </p:spTree>
    <p:extLst>
      <p:ext uri="{BB962C8B-B14F-4D97-AF65-F5344CB8AC3E}">
        <p14:creationId xmlns:p14="http://schemas.microsoft.com/office/powerpoint/2010/main" val="121752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COLAB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코드 </a:t>
            </a:r>
            <a:r>
              <a:rPr lang="en-US" altLang="ko-KR" baseline="0" dirty="0" smtClean="0"/>
              <a:t>Streamlit </a:t>
            </a:r>
            <a:r>
              <a:rPr lang="ko-KR" altLang="en-US" baseline="0" dirty="0" smtClean="0"/>
              <a:t>코드로 변환하기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5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스트림릿</a:t>
            </a:r>
            <a:r>
              <a:rPr lang="ko-KR" altLang="en-US" dirty="0" smtClean="0"/>
              <a:t> </a:t>
            </a:r>
            <a:r>
              <a:rPr lang="ko-KR" altLang="en-US" dirty="0"/>
              <a:t>코드로 변환하기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3831" y="1628800"/>
            <a:ext cx="872065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import 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pandas 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as </a:t>
            </a:r>
            <a:r>
              <a:rPr kumimoji="1" lang="en-US" altLang="ko-KR" sz="17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pd</a:t>
            </a:r>
            <a:endParaRPr kumimoji="1" lang="en-US" altLang="ko-KR" sz="1700" b="0" i="0" u="none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Consolas" pitchFamily="49" charset="0"/>
              <a:ea typeface="굴림" pitchFamily="50" charset="-127"/>
              <a:cs typeface="굴림체" pitchFamily="49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import </a:t>
            </a:r>
            <a:r>
              <a:rPr kumimoji="1" lang="en-US" altLang="ko-K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seaborn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 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as </a:t>
            </a:r>
            <a:r>
              <a:rPr kumimoji="1" lang="ko-KR" alt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눈</a:t>
            </a:r>
            <a:endParaRPr kumimoji="1" lang="en-US" altLang="ko-KR" sz="1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굴림" pitchFamily="50" charset="-127"/>
              <a:cs typeface="굴림체" pitchFamily="49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import </a:t>
            </a:r>
            <a:r>
              <a:rPr kumimoji="1" lang="en-US" altLang="ko-K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matplotlib.pyplot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 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as </a:t>
            </a:r>
            <a:r>
              <a:rPr kumimoji="1" lang="en-US" altLang="ko-K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plt</a:t>
            </a:r>
            <a:endParaRPr kumimoji="1" lang="en-US" altLang="ko-KR" sz="1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굴림" pitchFamily="50" charset="-127"/>
              <a:cs typeface="굴림체" pitchFamily="49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700" dirty="0">
              <a:solidFill>
                <a:srgbClr val="000000"/>
              </a:solidFill>
              <a:latin typeface="Consolas" pitchFamily="49" charset="0"/>
              <a:ea typeface="굴림" pitchFamily="50" charset="-127"/>
              <a:cs typeface="굴림체" pitchFamily="49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# </a:t>
            </a:r>
            <a:r>
              <a:rPr kumimoji="1" lang="ko-KR" altLang="en-US" sz="17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타이타닉</a:t>
            </a:r>
            <a:r>
              <a:rPr kumimoji="1" lang="ko-KR" altLang="en-US" sz="17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 데이터 불러오기</a:t>
            </a:r>
            <a:endParaRPr kumimoji="1" lang="en-US" altLang="ko-KR" sz="17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itchFamily="49" charset="0"/>
              <a:ea typeface="굴림" pitchFamily="50" charset="-127"/>
              <a:cs typeface="굴림체" pitchFamily="49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titanic_data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 = </a:t>
            </a:r>
            <a:r>
              <a:rPr kumimoji="1" lang="en-US" altLang="ko-KR" sz="17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pd</a:t>
            </a:r>
            <a:r>
              <a:rPr kumimoji="1" lang="en-US" altLang="ko-K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.read_csv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(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'./data/titanic.csv'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700" dirty="0">
              <a:solidFill>
                <a:srgbClr val="000000"/>
              </a:solidFill>
              <a:latin typeface="Consolas" pitchFamily="49" charset="0"/>
              <a:ea typeface="굴림" pitchFamily="50" charset="-127"/>
              <a:cs typeface="굴림체" pitchFamily="49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# </a:t>
            </a:r>
            <a:r>
              <a:rPr kumimoji="1" lang="ko-KR" altLang="en-US" sz="17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상관 계수 계산</a:t>
            </a:r>
            <a:endParaRPr kumimoji="1" lang="en-US" altLang="ko-KR" sz="17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itchFamily="49" charset="0"/>
              <a:ea typeface="굴림" pitchFamily="50" charset="-127"/>
              <a:cs typeface="굴림체" pitchFamily="49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correlation_matrix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 = </a:t>
            </a:r>
            <a:r>
              <a:rPr kumimoji="1" lang="en-US" altLang="ko-K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titanic_data.corr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()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700" dirty="0">
              <a:solidFill>
                <a:srgbClr val="000000"/>
              </a:solidFill>
              <a:latin typeface="Consolas" pitchFamily="49" charset="0"/>
              <a:ea typeface="굴림" pitchFamily="50" charset="-127"/>
              <a:cs typeface="굴림체" pitchFamily="49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# </a:t>
            </a:r>
            <a:r>
              <a:rPr kumimoji="1" lang="en-US" altLang="ko-KR" sz="17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heatmap</a:t>
            </a:r>
            <a:r>
              <a:rPr kumimoji="1" lang="ko-KR" altLang="en-US" sz="17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으로 상관 계수 시각화</a:t>
            </a:r>
            <a:endParaRPr kumimoji="1" lang="en-US" altLang="ko-KR" sz="17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itchFamily="49" charset="0"/>
              <a:ea typeface="굴림" pitchFamily="50" charset="-127"/>
              <a:cs typeface="굴림체" pitchFamily="49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plt.figure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(</a:t>
            </a:r>
            <a:r>
              <a:rPr kumimoji="1" lang="en-US" altLang="ko-K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figsize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=(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10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, 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8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))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sns.heatmap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(</a:t>
            </a:r>
            <a:r>
              <a:rPr kumimoji="1" lang="en-US" altLang="ko-K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correlation_matrix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, </a:t>
            </a:r>
            <a:r>
              <a:rPr kumimoji="1" lang="en-US" altLang="ko-K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annot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=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True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, </a:t>
            </a:r>
            <a:r>
              <a:rPr kumimoji="1" lang="en-US" altLang="ko-K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cmap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=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'</a:t>
            </a:r>
            <a:r>
              <a:rPr kumimoji="1" lang="en-US" altLang="ko-KR" sz="1700" b="0" i="0" u="none" strike="noStrike" cap="none" normalizeH="0" baseline="0" dirty="0" err="1" smtClean="0">
                <a:ln>
                  <a:noFill/>
                </a:ln>
                <a:solidFill>
                  <a:srgbClr val="FF00FF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coolwarm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'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, </a:t>
            </a:r>
            <a:r>
              <a:rPr kumimoji="1" lang="en-US" altLang="ko-K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fmt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=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'.2f'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plt.title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(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'</a:t>
            </a:r>
            <a:r>
              <a:rPr kumimoji="1" lang="ko-KR" altLang="en-US" sz="17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데이터 변수 간 상관 관계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FF00FF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'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plt.show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굴림" pitchFamily="50" charset="-127"/>
                <a:cs typeface="굴림체" pitchFamily="49" charset="-127"/>
              </a:rPr>
              <a:t>()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321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HANDD-ON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환경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COLAB </a:t>
            </a:r>
            <a:r>
              <a:rPr lang="ko-KR" altLang="en-US" dirty="0" smtClean="0"/>
              <a:t>노트북 실행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: GPT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CONDA </a:t>
            </a:r>
            <a:r>
              <a:rPr lang="ko-KR" altLang="en-US" dirty="0" smtClean="0"/>
              <a:t>가상환경 실행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conda activate streamlit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STREAMLIT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설치</a:t>
            </a:r>
            <a:r>
              <a:rPr lang="en-US" altLang="ko-KR" baseline="0" dirty="0" smtClean="0"/>
              <a:t>(</a:t>
            </a:r>
            <a:r>
              <a:rPr lang="en-US" altLang="ko-KR" dirty="0"/>
              <a:t>pip install streamlit</a:t>
            </a:r>
            <a:r>
              <a:rPr lang="en-US" altLang="ko-KR" baseline="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baseline="0" dirty="0" smtClean="0"/>
              <a:t>에디터 실행</a:t>
            </a:r>
            <a:endParaRPr lang="en-US" altLang="ko-KR" baseline="0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코랩에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타이타닉</a:t>
            </a:r>
            <a:r>
              <a:rPr lang="ko-KR" altLang="en-US" dirty="0" smtClean="0"/>
              <a:t> </a:t>
            </a:r>
            <a:r>
              <a:rPr lang="ko-KR" altLang="en-US" dirty="0"/>
              <a:t>데이터 업로드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pip install </a:t>
            </a:r>
            <a:r>
              <a:rPr lang="en-US" altLang="ko-KR" dirty="0" err="1"/>
              <a:t>plotly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pip install </a:t>
            </a:r>
            <a:r>
              <a:rPr lang="en-US" altLang="ko-KR" dirty="0" err="1"/>
              <a:t>bokeh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baseline="0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76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스트림릿</a:t>
            </a:r>
            <a:r>
              <a:rPr lang="ko-KR" altLang="en-US" dirty="0" smtClean="0"/>
              <a:t> 코드로 </a:t>
            </a:r>
            <a:r>
              <a:rPr lang="ko-KR" altLang="en-US" dirty="0" err="1" smtClean="0"/>
              <a:t>변환히기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800" dirty="0" smtClean="0"/>
              <a:t>코드를 </a:t>
            </a:r>
            <a:r>
              <a:rPr lang="en-US" altLang="ko-KR" sz="1800" dirty="0" smtClean="0"/>
              <a:t>streamlit </a:t>
            </a:r>
            <a:r>
              <a:rPr lang="ko-KR" altLang="en-US" sz="1800" dirty="0" smtClean="0"/>
              <a:t>코드로 변경해줘</a:t>
            </a:r>
          </a:p>
          <a:p>
            <a:pPr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800" dirty="0" err="1" smtClean="0"/>
              <a:t>plotly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차</a:t>
            </a:r>
            <a:r>
              <a:rPr lang="ko-KR" altLang="en-US" sz="1800" dirty="0" smtClean="0"/>
              <a:t>트</a:t>
            </a:r>
            <a:r>
              <a:rPr lang="ko-KR" altLang="en-US" sz="1800" dirty="0" smtClean="0"/>
              <a:t>로 코드를 변경해줘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776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자료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https://tcpschool.com/deep2018/intro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https://blog.naver.com/futuremain/221586252683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https://modulabs.co.kr/blog/machine-learning/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https://brunch.co.kr/@gdhan/10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https://velog.io/@deep-of-machine/ML-Machine-Learning-vs-Traditional-Programming-Rule-Based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https://velog.io/@nayeon_p00/%EB%94%A5%EB%9F%AC%EB%8B%9D-%EB%AA%A8%EB%8D%B8-%ED%8A%B8%EB%9E%9C%EC%8A%A4%ED%8F%AC%EB%A8%B8-Transformer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https://actionpower.medium.com/%EC%95%A1%EC%85%98%ED%8C%8C%EC%9B%8Clab-gpt-1-generative-pre-training-%EC%95%8C%EC%95%84%EB%B3%B4%EA%B8%B0-f63f18efa625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https://openads.co.kr/content/contentDetail?contsId=10238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https://brunch.co.kr/@igmigm/100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https://velog.io/@dongyoungkim/GPT-fine-tuning-5.-in-context-learning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https://www.promptingguide.ai/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https://www.thedatahunt.com/trend-insight/what-is-prompt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50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HANDS-ON</a:t>
            </a:r>
            <a:r>
              <a:rPr lang="en-US" altLang="ko-KR" baseline="0" dirty="0" smtClean="0"/>
              <a:t>  </a:t>
            </a:r>
            <a:r>
              <a:rPr lang="ko-KR" altLang="en-US" baseline="0" dirty="0" smtClean="0"/>
              <a:t>진행 순서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126160" y="1700808"/>
            <a:ext cx="2525960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GPT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26160" y="4005064"/>
            <a:ext cx="2520280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GOOGLE COLAB </a:t>
            </a:r>
            <a:r>
              <a:rPr lang="ko-KR" altLang="en-US" dirty="0" smtClean="0"/>
              <a:t>코드 생성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26160" y="5157192"/>
            <a:ext cx="2520280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Streamlit </a:t>
            </a:r>
            <a:r>
              <a:rPr lang="ko-KR" altLang="en-US" dirty="0" smtClean="0"/>
              <a:t>코드로 변환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126160" y="2852936"/>
            <a:ext cx="2520280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프롬프트 작성 방법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35276" y="2245876"/>
            <a:ext cx="43794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30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35276" y="3398004"/>
            <a:ext cx="43794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35276" y="4550132"/>
            <a:ext cx="43794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35276" y="5702260"/>
            <a:ext cx="43794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063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GPT(Generative Pre-trained </a:t>
            </a:r>
            <a:r>
              <a:rPr lang="en-US" altLang="ko-KR" dirty="0" smtClean="0"/>
              <a:t>Transformer, LLM)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 smtClean="0"/>
              <a:t>인공지능</a:t>
            </a:r>
            <a:r>
              <a:rPr lang="en-US" altLang="ko-KR" sz="3200" dirty="0" smtClean="0"/>
              <a:t>(</a:t>
            </a:r>
            <a:r>
              <a:rPr lang="en-US" altLang="ko-KR" sz="3200" b="1" dirty="0"/>
              <a:t>Artificial Intelligence, </a:t>
            </a:r>
            <a:r>
              <a:rPr lang="en-US" altLang="ko-KR" sz="3200" b="1" dirty="0" smtClean="0"/>
              <a:t>AI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이란</a:t>
            </a:r>
            <a:r>
              <a:rPr lang="en-US" altLang="ko-KR" sz="3200" dirty="0" smtClean="0"/>
              <a:t>?</a:t>
            </a:r>
            <a:endParaRPr lang="ko-KR" altLang="en-US" sz="32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인공지능이란 인간이 가지고 있는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지적 능력</a:t>
            </a:r>
            <a:r>
              <a:rPr lang="ko-KR" altLang="en-US" dirty="0" smtClean="0"/>
              <a:t>을 컴퓨터에서 구현하는 다양한 기술이나 소프트웨어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 시스템</a:t>
            </a:r>
            <a:r>
              <a:rPr lang="en-US" altLang="ko-KR" dirty="0" smtClean="0"/>
              <a:t>(CPU, GPU, BIG 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3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구현 기술 요소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전문가 시스템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머신러닝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딥런닝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437112"/>
            <a:ext cx="8291834" cy="1320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3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전문가 시스템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5" y="1905000"/>
            <a:ext cx="6697663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39552" y="5518973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b="1" dirty="0" smtClean="0"/>
              <a:t>전문가 </a:t>
            </a:r>
            <a:r>
              <a:rPr lang="ko-KR" altLang="en-US" sz="2000" b="1" dirty="0"/>
              <a:t>시스템은 </a:t>
            </a:r>
            <a:r>
              <a:rPr lang="ko-KR" altLang="en-US" sz="2000" b="1" u="sng" dirty="0">
                <a:solidFill>
                  <a:srgbClr val="FF0000"/>
                </a:solidFill>
              </a:rPr>
              <a:t>지식과 규칙을 </a:t>
            </a:r>
            <a:r>
              <a:rPr lang="ko-KR" altLang="en-US" sz="2000" b="1" dirty="0"/>
              <a:t>활용하여 인공지능이 문제를 해결하고 의사 결정을 지원하는 컴퓨터 </a:t>
            </a:r>
            <a:r>
              <a:rPr lang="ko-KR" altLang="en-US" sz="2000" b="1" dirty="0" smtClean="0"/>
              <a:t>시스템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729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머신러닝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39552" y="5518973"/>
            <a:ext cx="82809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b="1" dirty="0"/>
              <a:t>기계 학습은 컴퓨터가 </a:t>
            </a:r>
            <a:r>
              <a:rPr lang="ko-KR" altLang="en-US" sz="2000" b="1" dirty="0">
                <a:solidFill>
                  <a:srgbClr val="FF0000"/>
                </a:solidFill>
              </a:rPr>
              <a:t>경험을 통해 배우는 </a:t>
            </a:r>
            <a:r>
              <a:rPr lang="ko-KR" altLang="en-US" sz="2000" b="1" dirty="0"/>
              <a:t>능력을 갖춘 기술로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데이터에서 </a:t>
            </a:r>
            <a:r>
              <a:rPr lang="ko-KR" altLang="en-US" sz="2000" b="1" dirty="0">
                <a:solidFill>
                  <a:srgbClr val="FF0000"/>
                </a:solidFill>
              </a:rPr>
              <a:t>규칙과 패턴을 </a:t>
            </a:r>
            <a:r>
              <a:rPr lang="ko-KR" altLang="en-US" sz="2000" b="1" dirty="0"/>
              <a:t>찾아내어 스스로 학습하여 일을 처리하거나 미래를 예측하는 시스템을 구현하는 방법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85" y="2060848"/>
            <a:ext cx="7802563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01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798</Words>
  <Application>Microsoft Office PowerPoint</Application>
  <PresentationFormat>화면 슬라이드 쇼(4:3)</PresentationFormat>
  <Paragraphs>138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ChatGPT로 파이썬 코드 생성하기</vt:lpstr>
      <vt:lpstr>준비사항</vt:lpstr>
      <vt:lpstr>HANDD-ON 환경 구성</vt:lpstr>
      <vt:lpstr>HANDS-ON  진행 순서</vt:lpstr>
      <vt:lpstr>GPT(Generative Pre-trained Transformer, LLM)란</vt:lpstr>
      <vt:lpstr>인공지능(Artificial Intelligence, AI)이란?</vt:lpstr>
      <vt:lpstr>AI 구현 기술 요소</vt:lpstr>
      <vt:lpstr>전문가 시스템</vt:lpstr>
      <vt:lpstr>머신러닝</vt:lpstr>
      <vt:lpstr>머신러닝 - 방법</vt:lpstr>
      <vt:lpstr>머신러닝 - 기법</vt:lpstr>
      <vt:lpstr>딥러닝</vt:lpstr>
      <vt:lpstr>AI / 머신러닝 / 딥런닝</vt:lpstr>
      <vt:lpstr>트랜스포머(Transformer) / 어텐션(Attention) 모델</vt:lpstr>
      <vt:lpstr>트랜스포머 모델 구조</vt:lpstr>
      <vt:lpstr>GPT 요약</vt:lpstr>
      <vt:lpstr>프롬프트 엔지니어링 이란?</vt:lpstr>
      <vt:lpstr>목적에 맞게 GPT를 튜닝 하는 방법</vt:lpstr>
      <vt:lpstr>in-context learning</vt:lpstr>
      <vt:lpstr>in-context learning 방법</vt:lpstr>
      <vt:lpstr>Chain-of-Thought (CoT) Prompting</vt:lpstr>
      <vt:lpstr>좋은 프롬프트를 만드는 방법</vt:lpstr>
      <vt:lpstr>좋은 프롬프트를 만드는 방법</vt:lpstr>
      <vt:lpstr>좋은 프롬프트를 만드는 방법</vt:lpstr>
      <vt:lpstr>Google COLAB에서 TITANIC 데이터 분석하기</vt:lpstr>
      <vt:lpstr>TITANIC 데이터 분석해보기(1)</vt:lpstr>
      <vt:lpstr>TITANIC 데이터 분석해보기(2)</vt:lpstr>
      <vt:lpstr>COLAB 코드 Streamlit 코드로 변환하기</vt:lpstr>
      <vt:lpstr>스트림릿 코드로 변환하기</vt:lpstr>
      <vt:lpstr>스트림릿 코드로 변환히기</vt:lpstr>
      <vt:lpstr>참조 자료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ChatGPT로 파이썬 코드 생성하기</dc:title>
  <dc:creator>Microsoft Corporation</dc:creator>
  <cp:lastModifiedBy>dbkorea</cp:lastModifiedBy>
  <cp:revision>37</cp:revision>
  <dcterms:created xsi:type="dcterms:W3CDTF">2006-10-05T04:04:58Z</dcterms:created>
  <dcterms:modified xsi:type="dcterms:W3CDTF">2023-12-12T17:21:42Z</dcterms:modified>
</cp:coreProperties>
</file>