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1" r:id="rId6"/>
    <p:sldId id="263" r:id="rId7"/>
    <p:sldId id="264" r:id="rId8"/>
    <p:sldId id="265" r:id="rId9"/>
    <p:sldId id="266" r:id="rId10"/>
    <p:sldId id="258" r:id="rId11"/>
    <p:sldId id="269" r:id="rId12"/>
    <p:sldId id="268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ABC9"/>
    <a:srgbClr val="FFFF21"/>
    <a:srgbClr val="FF9900"/>
    <a:srgbClr val="D99B01"/>
    <a:srgbClr val="FF66CC"/>
    <a:srgbClr val="FF67AC"/>
    <a:srgbClr val="CC0099"/>
    <a:srgbClr val="FFDC47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3" autoAdjust="0"/>
    <p:restoredTop sz="94660"/>
  </p:normalViewPr>
  <p:slideViewPr>
    <p:cSldViewPr>
      <p:cViewPr varScale="1">
        <p:scale>
          <a:sx n="110" d="100"/>
          <a:sy n="110" d="100"/>
        </p:scale>
        <p:origin x="71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57259-CFFA-465D-9886-6FDA3816B355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25E47-9EB6-401B-BD40-D3BAEB01E1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25E47-9EB6-401B-BD40-D3BAEB01E11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0360" y="3946095"/>
            <a:ext cx="1311740" cy="47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90" y="357172"/>
            <a:ext cx="8229600" cy="1102519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Berlin Sans FB" pitchFamily="34" charset="0"/>
              </a:rPr>
              <a:t>		</a:t>
            </a:r>
            <a:r>
              <a:rPr sz="6600">
                <a:solidFill>
                  <a:schemeClr val="bg1"/>
                </a:solidFill>
                <a:latin typeface="Berlin Sans FB" pitchFamily="34" charset="0"/>
              </a:rPr>
              <a:t>Data Mining</a:t>
            </a:r>
            <a:endParaRPr lang="en-US" sz="6600" dirty="0">
              <a:solidFill>
                <a:schemeClr val="bg1"/>
              </a:solidFill>
              <a:latin typeface="Berlin Sans FB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06" y="3429006"/>
            <a:ext cx="3714776" cy="1143008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By Dharma Pradhan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MCA 1st  Year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42844" y="4572014"/>
            <a:ext cx="2057400" cy="514350"/>
          </a:xfrm>
        </p:spPr>
        <p:txBody>
          <a:bodyPr/>
          <a:lstStyle/>
          <a:p>
            <a:fld id="{949CB3C4-7F68-44E0-A340-39DCA39BF2DA}" type="datetime3">
              <a:rPr lang="en-US" sz="1800" smtClean="0">
                <a:solidFill>
                  <a:schemeClr val="bg1"/>
                </a:solidFill>
              </a:rPr>
              <a:t>13 February 2021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Program Files\Microsoft Office\CLIPART\PUB60COR\SO00828_.WMF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7554" y="1647718"/>
            <a:ext cx="2214578" cy="17098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786314" y="4600532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Mining: Concepts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advTm="1339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214296"/>
            <a:ext cx="8153400" cy="6524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Uses Of Data Mining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0" y="1142990"/>
            <a:ext cx="9144000" cy="4000510"/>
          </a:xfrm>
        </p:spPr>
        <p:txBody>
          <a:bodyPr>
            <a:noAutofit/>
          </a:bodyPr>
          <a:lstStyle/>
          <a:p>
            <a:r>
              <a:rPr lang="en-US" sz="2400" b="1" dirty="0"/>
              <a:t>AI/Machine Learning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/>
              <a:t>Combinatorial/Game Data Mining</a:t>
            </a:r>
          </a:p>
          <a:p>
            <a:r>
              <a:rPr lang="en-US" sz="2400" b="1" dirty="0"/>
              <a:t>Business Strategies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/>
              <a:t>Identify customer demographics, Preferences and purchasing patterns.</a:t>
            </a:r>
          </a:p>
          <a:p>
            <a:r>
              <a:rPr lang="en-US" sz="2400" b="1" dirty="0"/>
              <a:t>Extra-Terrestrial Intelligence</a:t>
            </a:r>
          </a:p>
          <a:p>
            <a:pPr>
              <a:buNone/>
            </a:pPr>
            <a:r>
              <a:rPr lang="en-US" sz="2400" b="1" dirty="0"/>
              <a:t>	</a:t>
            </a:r>
            <a:r>
              <a:rPr lang="en-US" sz="2400" dirty="0"/>
              <a:t>Scanning Satellite receptions for possible transmissions from other planets.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Health and Science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Risk Analysis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8"/>
    </mc:Choice>
    <mc:Fallback>
      <p:transition spd="slow" advTm="126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6"/>
            <a:ext cx="8153400" cy="6524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Data Mining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214282" y="1214428"/>
            <a:ext cx="8472518" cy="3300422"/>
          </a:xfrm>
        </p:spPr>
        <p:txBody>
          <a:bodyPr>
            <a:normAutofit/>
          </a:bodyPr>
          <a:lstStyle/>
          <a:p>
            <a:r>
              <a:rPr lang="en-US" sz="4000" b="1" dirty="0"/>
              <a:t>Marketing/ Retail </a:t>
            </a:r>
          </a:p>
          <a:p>
            <a:r>
              <a:rPr lang="en-US" sz="4000" b="1" dirty="0"/>
              <a:t>Finance/ Banking</a:t>
            </a:r>
          </a:p>
          <a:p>
            <a:r>
              <a:rPr lang="en-US" sz="4000" b="1" dirty="0"/>
              <a:t>Manufacturing</a:t>
            </a:r>
          </a:p>
          <a:p>
            <a:r>
              <a:rPr lang="en-US" sz="4000" b="1" dirty="0"/>
              <a:t>Governments</a:t>
            </a:r>
          </a:p>
          <a:p>
            <a:pPr>
              <a:buNone/>
            </a:pP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2"/>
    </mc:Choice>
    <mc:Fallback>
      <p:transition spd="slow" advTm="10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214296"/>
            <a:ext cx="8153400" cy="652463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57158" y="1214428"/>
            <a:ext cx="8358246" cy="3714776"/>
          </a:xfrm>
        </p:spPr>
        <p:txBody>
          <a:bodyPr>
            <a:normAutofit fontScale="92500"/>
          </a:bodyPr>
          <a:lstStyle/>
          <a:p>
            <a:r>
              <a:rPr lang="en-US" dirty="0"/>
              <a:t>Comprehensive data warehouses that integrate operational data with customer, supplier and market information have resulted in an explosion of information.</a:t>
            </a:r>
          </a:p>
          <a:p>
            <a:r>
              <a:rPr lang="en-US" dirty="0"/>
              <a:t>Competition requires timely and sophisticated analysis on an integrated view of the data.</a:t>
            </a:r>
          </a:p>
          <a:p>
            <a:r>
              <a:rPr lang="en-US" dirty="0"/>
              <a:t>However there is a growing gap between more powerfull storage and retrieval systems and the user’s to effectively analyze and on the information they contain.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9"/>
    </mc:Choice>
    <mc:Fallback>
      <p:transition spd="slow" advTm="137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928940"/>
            <a:ext cx="607223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857356" y="1714494"/>
            <a:ext cx="6000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2060"/>
                </a:solidFill>
                <a:latin typeface="Baskerville Old Face" pitchFamily="18" charset="0"/>
              </a:rPr>
              <a:t>THANKS</a:t>
            </a:r>
          </a:p>
        </p:txBody>
      </p:sp>
      <p:pic>
        <p:nvPicPr>
          <p:cNvPr id="8" name="Picture 7" descr="C:\Program Files\Microsoft Office\CLIPART\PUB60COR\SO00828_.WM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66"/>
              </a:clrFrom>
              <a:clrTo>
                <a:srgbClr val="FFFF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214332"/>
            <a:ext cx="1787799" cy="2500312"/>
          </a:xfrm>
          <a:prstGeom prst="rect">
            <a:avLst/>
          </a:prstGeom>
          <a:noFill/>
        </p:spPr>
      </p:pic>
      <p:pic>
        <p:nvPicPr>
          <p:cNvPr id="9" name="Picture 8" descr="C:\Program Files\Microsoft Office\CLIPART\PUB60COR\SO00828_.WM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66"/>
              </a:clrFrom>
              <a:clrTo>
                <a:srgbClr val="FFFF6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56201" y="2643188"/>
            <a:ext cx="1787799" cy="250031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21"/>
    </mc:Choice>
    <mc:Fallback>
      <p:transition spd="slow" advTm="11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ta-mining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advTm="1658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2844" y="142858"/>
            <a:ext cx="7772400" cy="857250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214428"/>
            <a:ext cx="4717758" cy="3786214"/>
          </a:xfrm>
        </p:spPr>
        <p:txBody>
          <a:bodyPr>
            <a:normAutofit/>
          </a:bodyPr>
          <a:lstStyle/>
          <a:p>
            <a:r>
              <a:rPr lang="en-US" sz="2400" dirty="0"/>
              <a:t> Data mining refers to extracting knowledge from large amounts of data.</a:t>
            </a:r>
          </a:p>
          <a:p>
            <a:r>
              <a:rPr lang="en-US" sz="2400" dirty="0"/>
              <a:t>Similar to “gold mining”.</a:t>
            </a:r>
          </a:p>
          <a:p>
            <a:r>
              <a:rPr lang="en-US" sz="2400" dirty="0"/>
              <a:t>There are some other term related to data mining such as “knowledge discovering”, “knowledge extraction” etc.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thYTQMJ4KI.jpg"/>
          <p:cNvPicPr>
            <a:picLocks noChangeAspect="1"/>
          </p:cNvPicPr>
          <p:nvPr/>
        </p:nvPicPr>
        <p:blipFill>
          <a:blip r:embed="rId2"/>
          <a:srcRect l="16772" t="20646" r="15190" b="26516"/>
          <a:stretch>
            <a:fillRect/>
          </a:stretch>
        </p:blipFill>
        <p:spPr>
          <a:xfrm>
            <a:off x="5292080" y="1347614"/>
            <a:ext cx="372751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3"/>
    </mc:Choice>
    <mc:Fallback>
      <p:transition spd="slow" advTm="20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03710" cy="2428874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428874"/>
            <a:ext cx="3462438" cy="2428874"/>
          </a:xfrm>
          <a:prstGeom prst="rect">
            <a:avLst/>
          </a:prstGeom>
        </p:spPr>
      </p:pic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626" y="0"/>
            <a:ext cx="5521374" cy="51435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43174" y="14099"/>
            <a:ext cx="4429156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Gold &amp; Diamond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Mining </a:t>
            </a:r>
          </a:p>
        </p:txBody>
      </p:sp>
      <p:pic>
        <p:nvPicPr>
          <p:cNvPr id="5" name="Picture 4" descr="data-mining-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34"/>
    </mc:Choice>
    <mc:Fallback>
      <p:transition spd="slow" advTm="3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8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It is the computational process of discovering patterns in large data sets (big data ) involving methods at the intersection of artificial intellegece, machine learning , statistics and data base systems 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overall goal of the data mining process is to extract information from a data set and transform it into an understandable structure for fresher use.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Data mining is the analysis step of the “knowledge discovery in data bases” process or KDD.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5"/>
    </mc:Choice>
    <mc:Fallback>
      <p:transition spd="slow" advTm="16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8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is( not)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u="sng" dirty="0"/>
              <a:t>What is not data mining 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Look up phone no in phone directory.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Query a web search engine for information about “something”.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u="sng" dirty="0"/>
              <a:t>What is data mining 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Certain names are more</a:t>
            </a:r>
            <a:r>
              <a:rPr lang="en-US" dirty="0"/>
              <a:t> </a:t>
            </a:r>
            <a:r>
              <a:rPr lang="en-US" sz="2400" dirty="0"/>
              <a:t>prevalent in certain indian location(orissa,india) 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Group together similar document returned by search engine according to their context (eg. Amazon.com)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9"/>
    </mc:Choice>
    <mc:Fallback>
      <p:transition spd="slow" advTm="135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8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mine data ? Scientific view point </a:t>
            </a:r>
          </a:p>
        </p:txBody>
      </p:sp>
      <p:pic>
        <p:nvPicPr>
          <p:cNvPr id="5" name="Content Placeholder 4" descr="jp3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l="4717" t="18293"/>
          <a:stretch>
            <a:fillRect/>
          </a:stretch>
        </p:blipFill>
        <p:spPr>
          <a:xfrm>
            <a:off x="7286644" y="1142990"/>
            <a:ext cx="1714480" cy="1444998"/>
          </a:xfrm>
        </p:spPr>
      </p:pic>
      <p:pic>
        <p:nvPicPr>
          <p:cNvPr id="6" name="Picture 5" descr="jpg1.jpg"/>
          <p:cNvPicPr>
            <a:picLocks noChangeAspect="1"/>
          </p:cNvPicPr>
          <p:nvPr/>
        </p:nvPicPr>
        <p:blipFill>
          <a:blip r:embed="rId4"/>
          <a:srcRect l="6204" t="11538" r="6204" b="16346"/>
          <a:stretch>
            <a:fillRect/>
          </a:stretch>
        </p:blipFill>
        <p:spPr>
          <a:xfrm>
            <a:off x="7500958" y="2571750"/>
            <a:ext cx="1447810" cy="1357322"/>
          </a:xfrm>
          <a:prstGeom prst="rect">
            <a:avLst/>
          </a:prstGeom>
        </p:spPr>
      </p:pic>
      <p:pic>
        <p:nvPicPr>
          <p:cNvPr id="7" name="Picture 6" descr="jpg2.jpg"/>
          <p:cNvPicPr>
            <a:picLocks noChangeAspect="1"/>
          </p:cNvPicPr>
          <p:nvPr/>
        </p:nvPicPr>
        <p:blipFill>
          <a:blip r:embed="rId5"/>
          <a:srcRect l="7895" t="15101" r="5262" b="4362"/>
          <a:stretch>
            <a:fillRect/>
          </a:stretch>
        </p:blipFill>
        <p:spPr>
          <a:xfrm>
            <a:off x="5357818" y="4000511"/>
            <a:ext cx="1643074" cy="1142990"/>
          </a:xfrm>
          <a:prstGeom prst="rect">
            <a:avLst/>
          </a:prstGeom>
        </p:spPr>
      </p:pic>
      <p:pic>
        <p:nvPicPr>
          <p:cNvPr id="8" name="Picture 7" descr="jpg4.jpg"/>
          <p:cNvPicPr>
            <a:picLocks noChangeAspect="1"/>
          </p:cNvPicPr>
          <p:nvPr/>
        </p:nvPicPr>
        <p:blipFill>
          <a:blip r:embed="rId6"/>
          <a:srcRect l="9434" t="14151" r="5660" b="15094"/>
          <a:stretch>
            <a:fillRect/>
          </a:stretch>
        </p:blipFill>
        <p:spPr>
          <a:xfrm>
            <a:off x="7072330" y="3929072"/>
            <a:ext cx="1928826" cy="12144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20" y="1500180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142990"/>
            <a:ext cx="7143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 Data collected and stored at enormous speeds (GB/h).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Remote sensors on a satellite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Telescope scanning the skies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Microarrays generating gene expression data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Scientific simulations generating terabytes of data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Traditional techniques infeasible for raw data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Data mining may help scientists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in classifying and segmenting data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in Hypothesis Formation 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7"/>
    </mc:Choice>
    <mc:Fallback>
      <p:transition spd="slow" advTm="142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8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Mining Architecture</a:t>
            </a:r>
          </a:p>
        </p:txBody>
      </p:sp>
      <p:pic>
        <p:nvPicPr>
          <p:cNvPr id="5" name="Content Placeholder 4" descr="thKIU0O12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2903" t="5173" r="3225" b="15998"/>
          <a:stretch>
            <a:fillRect/>
          </a:stretch>
        </p:blipFill>
        <p:spPr>
          <a:xfrm>
            <a:off x="357158" y="1357304"/>
            <a:ext cx="8572560" cy="3672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3"/>
    </mc:Choice>
    <mc:Fallback>
      <p:transition spd="slow" advTm="126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8"/>
            <a:ext cx="8153400" cy="7429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Mining Process</a:t>
            </a:r>
          </a:p>
        </p:txBody>
      </p:sp>
      <p:pic>
        <p:nvPicPr>
          <p:cNvPr id="5" name="Picture 4" descr="images (5)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720" y="1214428"/>
            <a:ext cx="8501122" cy="3786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75"/>
    </mc:Choice>
    <mc:Fallback>
      <p:transition spd="slow" advTm="117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1243</TotalTime>
  <Words>407</Words>
  <Application>Microsoft Office PowerPoint</Application>
  <PresentationFormat>On-screen Show (16:9)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Baskerville Old Face</vt:lpstr>
      <vt:lpstr>Berlin Sans FB</vt:lpstr>
      <vt:lpstr>Calibri</vt:lpstr>
      <vt:lpstr>Tw Cen MT</vt:lpstr>
      <vt:lpstr>Wingdings</vt:lpstr>
      <vt:lpstr>Wingdings 2</vt:lpstr>
      <vt:lpstr>Median</vt:lpstr>
      <vt:lpstr>  Data Mining</vt:lpstr>
      <vt:lpstr>PowerPoint Presentation</vt:lpstr>
      <vt:lpstr>Data mining</vt:lpstr>
      <vt:lpstr>PowerPoint Presentation</vt:lpstr>
      <vt:lpstr>Data mining </vt:lpstr>
      <vt:lpstr>What is( not) data mining</vt:lpstr>
      <vt:lpstr>Why mine data ? Scientific view point </vt:lpstr>
      <vt:lpstr>Data Mining Architecture</vt:lpstr>
      <vt:lpstr>Data Mining Process</vt:lpstr>
      <vt:lpstr>Uses Of Data Mining</vt:lpstr>
      <vt:lpstr>Advantages of Data Mining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keywords>dharma</cp:keywords>
  <cp:lastModifiedBy>Dharma Pradhan</cp:lastModifiedBy>
  <cp:revision>189</cp:revision>
  <dcterms:created xsi:type="dcterms:W3CDTF">2013-08-21T19:17:07Z</dcterms:created>
  <dcterms:modified xsi:type="dcterms:W3CDTF">2021-02-13T13:54:19Z</dcterms:modified>
</cp:coreProperties>
</file>