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0" r:id="rId2"/>
    <p:sldId id="262" r:id="rId3"/>
    <p:sldId id="259" r:id="rId4"/>
    <p:sldId id="26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1AB55D-2EC5-4F32-857E-8D990714DBDE}" type="datetimeFigureOut">
              <a:rPr lang="en-US" smtClean="0"/>
              <a:t>10/12/2022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3DE349B-3A0B-45B5-A184-514118C874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09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AB55D-2EC5-4F32-857E-8D990714DBD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E349B-3A0B-45B5-A184-514118C874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147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AB55D-2EC5-4F32-857E-8D990714DBD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E349B-3A0B-45B5-A184-514118C874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04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AB55D-2EC5-4F32-857E-8D990714DBD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E349B-3A0B-45B5-A184-514118C874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05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AB55D-2EC5-4F32-857E-8D990714DBD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E349B-3A0B-45B5-A184-514118C874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AB55D-2EC5-4F32-857E-8D990714DBD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E349B-3A0B-45B5-A184-514118C874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9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AB55D-2EC5-4F32-857E-8D990714DBDE}"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E349B-3A0B-45B5-A184-514118C874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29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AB55D-2EC5-4F32-857E-8D990714DBDE}"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E349B-3A0B-45B5-A184-514118C874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65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AB55D-2EC5-4F32-857E-8D990714DBDE}"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E349B-3A0B-45B5-A184-514118C87452}" type="slidenum">
              <a:rPr lang="en-US" smtClean="0"/>
              <a:t>‹#›</a:t>
            </a:fld>
            <a:endParaRPr lang="en-US"/>
          </a:p>
        </p:txBody>
      </p:sp>
    </p:spTree>
    <p:extLst>
      <p:ext uri="{BB962C8B-B14F-4D97-AF65-F5344CB8AC3E}">
        <p14:creationId xmlns:p14="http://schemas.microsoft.com/office/powerpoint/2010/main" val="391585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AB55D-2EC5-4F32-857E-8D990714DBD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E349B-3A0B-45B5-A184-514118C874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54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1AB55D-2EC5-4F32-857E-8D990714DBDE}" type="datetimeFigureOut">
              <a:rPr lang="en-US" smtClean="0"/>
              <a:t>10/12/2022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3DE349B-3A0B-45B5-A184-514118C874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3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1AB55D-2EC5-4F32-857E-8D990714DBDE}" type="datetimeFigureOut">
              <a:rPr lang="en-US" smtClean="0"/>
              <a:t>10/12/2022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DE349B-3A0B-45B5-A184-514118C874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4778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1195-D081-4BB3-828C-7835B8D9C9E9}"/>
              </a:ext>
            </a:extLst>
          </p:cNvPr>
          <p:cNvSpPr>
            <a:spLocks noGrp="1"/>
          </p:cNvSpPr>
          <p:nvPr>
            <p:ph type="title"/>
          </p:nvPr>
        </p:nvSpPr>
        <p:spPr/>
        <p:txBody>
          <a:bodyPr>
            <a:normAutofit/>
          </a:bodyPr>
          <a:lstStyle/>
          <a:p>
            <a:r>
              <a:rPr lang="en-IN" sz="4400" b="1" dirty="0">
                <a:effectLst/>
                <a:latin typeface="Calibri" panose="020F0502020204030204" pitchFamily="34" charset="0"/>
                <a:ea typeface="Times New Roman" panose="02020603050405020304" pitchFamily="18" charset="0"/>
                <a:cs typeface="Calibri" panose="020F0502020204030204" pitchFamily="34" charset="0"/>
              </a:rPr>
              <a:t>Online Railway Reservation System</a:t>
            </a:r>
            <a:r>
              <a:rPr lang="en-IN"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4400" dirty="0"/>
          </a:p>
        </p:txBody>
      </p:sp>
      <p:sp>
        <p:nvSpPr>
          <p:cNvPr id="4" name="TextBox 3">
            <a:extLst>
              <a:ext uri="{FF2B5EF4-FFF2-40B4-BE49-F238E27FC236}">
                <a16:creationId xmlns:a16="http://schemas.microsoft.com/office/drawing/2014/main" id="{76F58D11-E024-4FED-8B79-265D6394D4CE}"/>
              </a:ext>
            </a:extLst>
          </p:cNvPr>
          <p:cNvSpPr txBox="1"/>
          <p:nvPr/>
        </p:nvSpPr>
        <p:spPr>
          <a:xfrm>
            <a:off x="1451579" y="2173357"/>
            <a:ext cx="9603275" cy="3966599"/>
          </a:xfrm>
          <a:prstGeom prst="rect">
            <a:avLst/>
          </a:prstGeom>
          <a:noFill/>
        </p:spPr>
        <p:txBody>
          <a:bodyPr wrap="square" rtlCol="0">
            <a:spAutoFit/>
          </a:bodyPr>
          <a:lstStyle/>
          <a:p>
            <a:pPr marL="0" marR="0" algn="r">
              <a:lnSpc>
                <a:spcPct val="107000"/>
              </a:lnSpc>
              <a:spcBef>
                <a:spcPts val="0"/>
              </a:spcBef>
              <a:spcAft>
                <a:spcPts val="800"/>
              </a:spcAft>
            </a:pPr>
            <a:r>
              <a:rPr lang="en-IN" sz="2800" i="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 Members</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LAKSHMI SOWMYA  CHILAKA</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VARUN  YADAV</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UJUAL SREEDHARAN MURIKKAL</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ABHISHEK SATISH DASARI</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SHUBHAM VINOD VERMA</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SIDDHANT SUNIL PATOLE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PUJA  SAMADDER</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BALAJI  JAYAKUMAR</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DHARMA REJESH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marR="0" algn="r">
              <a:lnSpc>
                <a:spcPct val="107000"/>
              </a:lnSpc>
              <a:spcBef>
                <a:spcPts val="0"/>
              </a:spcBef>
              <a:spcAft>
                <a:spcPts val="0"/>
              </a:spcAft>
            </a:pPr>
            <a:r>
              <a:rPr lang="en-IN" sz="160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ISAN BAIN (TL)</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3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DE983-BAE4-4516-B7DF-42E47737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6" y="132522"/>
            <a:ext cx="9435587" cy="6573078"/>
          </a:xfrm>
          <a:prstGeom prst="rect">
            <a:avLst/>
          </a:prstGeom>
        </p:spPr>
      </p:pic>
      <p:sp>
        <p:nvSpPr>
          <p:cNvPr id="5" name="TextBox 4">
            <a:extLst>
              <a:ext uri="{FF2B5EF4-FFF2-40B4-BE49-F238E27FC236}">
                <a16:creationId xmlns:a16="http://schemas.microsoft.com/office/drawing/2014/main" id="{0B8B8DE9-4CD0-40E9-B477-43DBBF4C8B8B}"/>
              </a:ext>
            </a:extLst>
          </p:cNvPr>
          <p:cNvSpPr txBox="1"/>
          <p:nvPr/>
        </p:nvSpPr>
        <p:spPr>
          <a:xfrm>
            <a:off x="331304" y="715617"/>
            <a:ext cx="1696279" cy="1077218"/>
          </a:xfrm>
          <a:prstGeom prst="rect">
            <a:avLst/>
          </a:prstGeom>
          <a:noFill/>
        </p:spPr>
        <p:txBody>
          <a:bodyPr wrap="square" rtlCol="0">
            <a:spAutoFit/>
          </a:bodyPr>
          <a:lstStyle/>
          <a:p>
            <a:r>
              <a:rPr lang="en-IN" sz="3200" b="1" dirty="0">
                <a:effectLst/>
                <a:latin typeface="Calibri" panose="020F0502020204030204" pitchFamily="34" charset="0"/>
                <a:ea typeface="Times New Roman" panose="02020603050405020304" pitchFamily="18" charset="0"/>
              </a:rPr>
              <a:t>Class Diagram</a:t>
            </a:r>
            <a:endParaRPr lang="en-US" sz="3200" dirty="0"/>
          </a:p>
        </p:txBody>
      </p:sp>
    </p:spTree>
    <p:extLst>
      <p:ext uri="{BB962C8B-B14F-4D97-AF65-F5344CB8AC3E}">
        <p14:creationId xmlns:p14="http://schemas.microsoft.com/office/powerpoint/2010/main" val="85858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C3208-031A-4056-8DBE-6292942C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05" y="142461"/>
            <a:ext cx="6853346" cy="6573078"/>
          </a:xfrm>
          <a:prstGeom prst="rect">
            <a:avLst/>
          </a:prstGeom>
        </p:spPr>
      </p:pic>
      <p:sp>
        <p:nvSpPr>
          <p:cNvPr id="4" name="TextBox 3">
            <a:extLst>
              <a:ext uri="{FF2B5EF4-FFF2-40B4-BE49-F238E27FC236}">
                <a16:creationId xmlns:a16="http://schemas.microsoft.com/office/drawing/2014/main" id="{9CC70CC9-A29F-4097-A220-8F30EFAF09E0}"/>
              </a:ext>
            </a:extLst>
          </p:cNvPr>
          <p:cNvSpPr txBox="1"/>
          <p:nvPr/>
        </p:nvSpPr>
        <p:spPr>
          <a:xfrm>
            <a:off x="954157" y="834887"/>
            <a:ext cx="2504660" cy="1077218"/>
          </a:xfrm>
          <a:prstGeom prst="rect">
            <a:avLst/>
          </a:prstGeom>
          <a:noFill/>
        </p:spPr>
        <p:txBody>
          <a:bodyPr wrap="square" rtlCol="0">
            <a:spAutoFit/>
          </a:bodyPr>
          <a:lstStyle/>
          <a:p>
            <a:r>
              <a:rPr lang="en-IN" sz="3200" b="1" dirty="0">
                <a:effectLst/>
                <a:latin typeface="Calibri" panose="020F0502020204030204" pitchFamily="34" charset="0"/>
                <a:ea typeface="Calibri" panose="020F0502020204030204" pitchFamily="34" charset="0"/>
              </a:rPr>
              <a:t>Database Diagram</a:t>
            </a:r>
            <a:r>
              <a:rPr lang="en-IN" sz="3200" b="1" dirty="0">
                <a:effectLst/>
                <a:latin typeface="Calibri" panose="020F0502020204030204" pitchFamily="34" charset="0"/>
                <a:ea typeface="Times New Roman" panose="02020603050405020304" pitchFamily="18" charset="0"/>
              </a:rPr>
              <a:t> </a:t>
            </a:r>
            <a:endParaRPr lang="en-US" sz="3200" b="1" dirty="0"/>
          </a:p>
        </p:txBody>
      </p:sp>
    </p:spTree>
    <p:extLst>
      <p:ext uri="{BB962C8B-B14F-4D97-AF65-F5344CB8AC3E}">
        <p14:creationId xmlns:p14="http://schemas.microsoft.com/office/powerpoint/2010/main" val="307442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E27FC-A106-4A5C-A99E-E00C0042B768}"/>
              </a:ext>
            </a:extLst>
          </p:cNvPr>
          <p:cNvSpPr txBox="1"/>
          <p:nvPr/>
        </p:nvSpPr>
        <p:spPr>
          <a:xfrm>
            <a:off x="1669774" y="2014333"/>
            <a:ext cx="8282608" cy="1569660"/>
          </a:xfrm>
          <a:prstGeom prst="rect">
            <a:avLst/>
          </a:prstGeom>
          <a:noFill/>
        </p:spPr>
        <p:txBody>
          <a:bodyPr wrap="square" rtlCol="0">
            <a:spAutoFit/>
          </a:bodyPr>
          <a:lstStyle/>
          <a:p>
            <a:pPr algn="ctr"/>
            <a:r>
              <a:rPr lang="en-US" sz="9600" b="1" dirty="0"/>
              <a:t>T</a:t>
            </a:r>
            <a:r>
              <a:rPr lang="en-US" sz="9600" dirty="0"/>
              <a:t>hank</a:t>
            </a:r>
            <a:r>
              <a:rPr lang="en-US" sz="9600" b="1" dirty="0"/>
              <a:t> Y</a:t>
            </a:r>
            <a:r>
              <a:rPr lang="en-US" sz="9600" dirty="0"/>
              <a:t>ou</a:t>
            </a:r>
          </a:p>
        </p:txBody>
      </p:sp>
    </p:spTree>
    <p:extLst>
      <p:ext uri="{BB962C8B-B14F-4D97-AF65-F5344CB8AC3E}">
        <p14:creationId xmlns:p14="http://schemas.microsoft.com/office/powerpoint/2010/main" val="363898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41AC-D508-41AA-B1EC-D828F6B78859}"/>
              </a:ext>
            </a:extLst>
          </p:cNvPr>
          <p:cNvSpPr>
            <a:spLocks noGrp="1"/>
          </p:cNvSpPr>
          <p:nvPr>
            <p:ph type="title"/>
          </p:nvPr>
        </p:nvSpPr>
        <p:spPr/>
        <p:txBody>
          <a:bodyPr/>
          <a:lstStyle/>
          <a:p>
            <a:r>
              <a:rPr lang="en-IN" sz="3200" b="1" u="sng" dirty="0">
                <a:effectLst/>
                <a:latin typeface="Calibri" panose="020F0502020204030204" pitchFamily="34" charset="0"/>
                <a:ea typeface="Times New Roman" panose="02020603050405020304" pitchFamily="18" charset="0"/>
                <a:cs typeface="Calibri" panose="020F0502020204030204" pitchFamily="34" charset="0"/>
              </a:rPr>
              <a:t>TABLE OF CONTENTS</a:t>
            </a:r>
            <a:br>
              <a:rPr lang="en-US" sz="3200" b="1" u="sng"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173AC3B0-8F42-4FD6-B426-776EF8D06F70}"/>
              </a:ext>
            </a:extLst>
          </p:cNvPr>
          <p:cNvSpPr txBox="1"/>
          <p:nvPr/>
        </p:nvSpPr>
        <p:spPr>
          <a:xfrm>
            <a:off x="1451579" y="2199861"/>
            <a:ext cx="9603275" cy="2970044"/>
          </a:xfrm>
          <a:prstGeom prst="rect">
            <a:avLst/>
          </a:prstGeom>
          <a:noFill/>
        </p:spPr>
        <p:txBody>
          <a:bodyPr wrap="square" rtlCol="0">
            <a:spAutoFit/>
          </a:bodyPr>
          <a:lstStyle/>
          <a:p>
            <a:pPr marL="342900" indent="-342900">
              <a:buFont typeface="+mj-lt"/>
              <a:buAutoNum type="arabicPeriod"/>
            </a:pPr>
            <a:r>
              <a:rPr lang="en-US" sz="2000"/>
              <a:t>Problem Statement</a:t>
            </a:r>
            <a:endParaRPr lang="en-US" sz="2000" dirty="0"/>
          </a:p>
          <a:p>
            <a:pPr marL="342900" indent="-342900">
              <a:buFont typeface="+mj-lt"/>
              <a:buAutoNum type="arabicPeriod"/>
            </a:pPr>
            <a:r>
              <a:rPr lang="en-US" sz="2000" dirty="0"/>
              <a:t>Solution</a:t>
            </a:r>
          </a:p>
          <a:p>
            <a:pPr marL="342900" indent="-342900">
              <a:buFont typeface="+mj-lt"/>
              <a:buAutoNum type="arabicPeriod"/>
            </a:pPr>
            <a:r>
              <a:rPr lang="en-US" sz="2000" dirty="0"/>
              <a:t>UML Diagram</a:t>
            </a:r>
          </a:p>
          <a:p>
            <a:endParaRPr lang="en-US" sz="900" dirty="0"/>
          </a:p>
          <a:p>
            <a:pPr marL="800100" lvl="1" indent="-342900">
              <a:buFont typeface="Wingdings" panose="05000000000000000000" pitchFamily="2" charset="2"/>
              <a:buChar char="v"/>
            </a:pPr>
            <a:r>
              <a:rPr lang="en-IN" sz="2000" dirty="0">
                <a:effectLst/>
                <a:latin typeface="Calibri" panose="020F0502020204030204" pitchFamily="34" charset="0"/>
                <a:ea typeface="Times New Roman" panose="02020603050405020304" pitchFamily="18" charset="0"/>
              </a:rPr>
              <a:t>Sequence Diagram </a:t>
            </a:r>
            <a:endParaRPr lang="en-US" sz="2000" dirty="0">
              <a:effectLst/>
              <a:latin typeface="Calibri" panose="020F0502020204030204" pitchFamily="34" charset="0"/>
              <a:ea typeface="Times New Roman" panose="02020603050405020304" pitchFamily="18" charset="0"/>
            </a:endParaRPr>
          </a:p>
          <a:p>
            <a:pPr marL="800100" lvl="1" indent="-342900">
              <a:buFont typeface="Wingdings" panose="05000000000000000000" pitchFamily="2" charset="2"/>
              <a:buChar char="v"/>
            </a:pPr>
            <a:r>
              <a:rPr lang="en-IN" sz="2000" dirty="0">
                <a:effectLst/>
                <a:latin typeface="Calibri" panose="020F0502020204030204" pitchFamily="34" charset="0"/>
                <a:ea typeface="Times New Roman" panose="02020603050405020304" pitchFamily="18" charset="0"/>
              </a:rPr>
              <a:t>Use Case Diagram </a:t>
            </a:r>
            <a:endParaRPr lang="en-US" sz="2000" dirty="0">
              <a:latin typeface="Calibri" panose="020F0502020204030204" pitchFamily="34" charset="0"/>
              <a:ea typeface="Times New Roman" panose="02020603050405020304" pitchFamily="18" charset="0"/>
            </a:endParaRPr>
          </a:p>
          <a:p>
            <a:pPr marL="800100" lvl="1" indent="-342900">
              <a:buFont typeface="Wingdings" panose="05000000000000000000" pitchFamily="2" charset="2"/>
              <a:buChar char="v"/>
            </a:pPr>
            <a:r>
              <a:rPr lang="en-IN" sz="2000" dirty="0">
                <a:effectLst/>
                <a:latin typeface="Calibri" panose="020F0502020204030204" pitchFamily="34" charset="0"/>
                <a:ea typeface="Times New Roman" panose="02020603050405020304" pitchFamily="18" charset="0"/>
              </a:rPr>
              <a:t>Activity Diagram </a:t>
            </a:r>
            <a:endParaRPr lang="en-US" sz="2000" dirty="0">
              <a:effectLst/>
              <a:latin typeface="Calibri" panose="020F0502020204030204" pitchFamily="34" charset="0"/>
              <a:ea typeface="Times New Roman" panose="02020603050405020304" pitchFamily="18" charset="0"/>
            </a:endParaRPr>
          </a:p>
          <a:p>
            <a:pPr marL="800100" lvl="1" indent="-342900">
              <a:buFont typeface="Wingdings" panose="05000000000000000000" pitchFamily="2" charset="2"/>
              <a:buChar char="v"/>
            </a:pPr>
            <a:r>
              <a:rPr lang="en-IN" sz="2000" dirty="0">
                <a:effectLst/>
                <a:latin typeface="Calibri" panose="020F0502020204030204" pitchFamily="34" charset="0"/>
                <a:ea typeface="Times New Roman" panose="02020603050405020304" pitchFamily="18" charset="0"/>
              </a:rPr>
              <a:t>Class Diagram </a:t>
            </a:r>
            <a:endParaRPr lang="en-US" sz="2000" dirty="0">
              <a:latin typeface="Calibri" panose="020F0502020204030204" pitchFamily="34" charset="0"/>
              <a:ea typeface="Times New Roman" panose="02020603050405020304" pitchFamily="18" charset="0"/>
            </a:endParaRPr>
          </a:p>
          <a:p>
            <a:pPr marL="800100" lvl="1" indent="-342900">
              <a:buFont typeface="Wingdings" panose="05000000000000000000" pitchFamily="2" charset="2"/>
              <a:buChar char="v"/>
            </a:pPr>
            <a:r>
              <a:rPr lang="en-IN" sz="2000" dirty="0">
                <a:effectLst/>
                <a:latin typeface="Calibri" panose="020F0502020204030204" pitchFamily="34" charset="0"/>
                <a:ea typeface="Times New Roman" panose="02020603050405020304" pitchFamily="18" charset="0"/>
              </a:rPr>
              <a:t>Database Diagram </a:t>
            </a:r>
          </a:p>
          <a:p>
            <a:endParaRPr lang="en-US" dirty="0"/>
          </a:p>
        </p:txBody>
      </p:sp>
    </p:spTree>
    <p:extLst>
      <p:ext uri="{BB962C8B-B14F-4D97-AF65-F5344CB8AC3E}">
        <p14:creationId xmlns:p14="http://schemas.microsoft.com/office/powerpoint/2010/main" val="391086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DC91-7CF8-4D98-99A7-16BF737BC471}"/>
              </a:ext>
            </a:extLst>
          </p:cNvPr>
          <p:cNvSpPr>
            <a:spLocks noGrp="1"/>
          </p:cNvSpPr>
          <p:nvPr>
            <p:ph type="title"/>
          </p:nvPr>
        </p:nvSpPr>
        <p:spPr>
          <a:xfrm>
            <a:off x="1444487" y="804519"/>
            <a:ext cx="9212802" cy="745985"/>
          </a:xfrm>
        </p:spPr>
        <p:txBody>
          <a:bodyPr/>
          <a:lstStyle/>
          <a:p>
            <a:r>
              <a:rPr lang="en-IN" sz="3200" b="1" u="sng" dirty="0">
                <a:effectLst/>
                <a:latin typeface="Calibri" panose="020F0502020204030204" pitchFamily="34" charset="0"/>
                <a:ea typeface="Times New Roman" panose="02020603050405020304" pitchFamily="18" charset="0"/>
              </a:rPr>
              <a:t>Problem statement</a:t>
            </a:r>
            <a:endParaRPr lang="en-US" dirty="0"/>
          </a:p>
        </p:txBody>
      </p:sp>
      <p:sp>
        <p:nvSpPr>
          <p:cNvPr id="3" name="TextBox 2">
            <a:extLst>
              <a:ext uri="{FF2B5EF4-FFF2-40B4-BE49-F238E27FC236}">
                <a16:creationId xmlns:a16="http://schemas.microsoft.com/office/drawing/2014/main" id="{A85AD310-5683-4942-85C4-34479BD1E928}"/>
              </a:ext>
            </a:extLst>
          </p:cNvPr>
          <p:cNvSpPr txBox="1"/>
          <p:nvPr/>
        </p:nvSpPr>
        <p:spPr>
          <a:xfrm>
            <a:off x="1444487" y="2054087"/>
            <a:ext cx="9594574" cy="2674578"/>
          </a:xfrm>
          <a:prstGeom prst="rect">
            <a:avLst/>
          </a:prstGeom>
          <a:noFill/>
        </p:spPr>
        <p:txBody>
          <a:bodyPr wrap="square" rtlCol="0">
            <a:spAutoFit/>
          </a:bodyPr>
          <a:lstStyle/>
          <a:p>
            <a:pPr marL="342900" indent="-342900" fontAlgn="base">
              <a:lnSpc>
                <a:spcPct val="107000"/>
              </a:lnSpc>
              <a:buSzPts val="1000"/>
              <a:buFont typeface="Wingdings" panose="05000000000000000000" pitchFamily="2" charset="2"/>
              <a:buChar char="q"/>
              <a:tabLst>
                <a:tab pos="859155"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The current system for railway ticket booking is to go to railway station and stand in queue for a long time to get the tickets which is very difficult for the user.</a:t>
            </a:r>
          </a:p>
          <a:p>
            <a:pPr marL="742950" lvl="1" indent="-285750" fontAlgn="base">
              <a:lnSpc>
                <a:spcPct val="107000"/>
              </a:lnSpc>
              <a:buSzPts val="1000"/>
              <a:buFont typeface="Wingdings" panose="05000000000000000000" pitchFamily="2" charset="2"/>
              <a:buChar char="ü"/>
              <a:tabLst>
                <a:tab pos="859155"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It is very time-consuming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buSzPts val="1000"/>
              <a:buFont typeface="Wingdings" panose="05000000000000000000" pitchFamily="2" charset="2"/>
              <a:buChar char="ü"/>
              <a:tabLst>
                <a:tab pos="859155"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User must go to the railway station and search which all trains are available.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buSzPts val="1000"/>
              <a:buFont typeface="Wingdings" panose="05000000000000000000" pitchFamily="2" charset="2"/>
              <a:buChar char="ü"/>
              <a:tabLst>
                <a:tab pos="859155"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It is less user-friendly.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base">
              <a:lnSpc>
                <a:spcPct val="107000"/>
              </a:lnSpc>
              <a:buSzPts val="1000"/>
              <a:buFont typeface="Wingdings" panose="05000000000000000000" pitchFamily="2" charset="2"/>
              <a:buChar char="ü"/>
              <a:tabLst>
                <a:tab pos="859155"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And for printing tickets more papers are wasted.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02995" lvl="1" indent="-285750" fontAlgn="base">
              <a:lnSpc>
                <a:spcPct val="107000"/>
              </a:lnSpc>
              <a:buFont typeface="Wingdings" panose="05000000000000000000" pitchFamily="2" charset="2"/>
              <a:buChar char="ü"/>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14888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4B85-9AB0-42A5-9C23-E83A691930D0}"/>
              </a:ext>
            </a:extLst>
          </p:cNvPr>
          <p:cNvSpPr>
            <a:spLocks noGrp="1"/>
          </p:cNvSpPr>
          <p:nvPr>
            <p:ph type="title"/>
          </p:nvPr>
        </p:nvSpPr>
        <p:spPr/>
        <p:txBody>
          <a:bodyPr/>
          <a:lstStyle/>
          <a:p>
            <a:r>
              <a:rPr lang="en-US" b="1" u="sng" dirty="0">
                <a:latin typeface="Calibri" panose="020F0502020204030204" pitchFamily="34" charset="0"/>
                <a:cs typeface="Calibri" panose="020F0502020204030204" pitchFamily="34" charset="0"/>
              </a:rPr>
              <a:t>Solution Statement</a:t>
            </a:r>
          </a:p>
        </p:txBody>
      </p:sp>
      <p:sp>
        <p:nvSpPr>
          <p:cNvPr id="3" name="TextBox 2">
            <a:extLst>
              <a:ext uri="{FF2B5EF4-FFF2-40B4-BE49-F238E27FC236}">
                <a16:creationId xmlns:a16="http://schemas.microsoft.com/office/drawing/2014/main" id="{CAA50416-23B9-41CA-992C-65D08E89CEFB}"/>
              </a:ext>
            </a:extLst>
          </p:cNvPr>
          <p:cNvSpPr txBox="1"/>
          <p:nvPr/>
        </p:nvSpPr>
        <p:spPr>
          <a:xfrm>
            <a:off x="1451579" y="2160104"/>
            <a:ext cx="9603275" cy="2015936"/>
          </a:xfrm>
          <a:prstGeom prst="rect">
            <a:avLst/>
          </a:prstGeom>
          <a:noFill/>
        </p:spPr>
        <p:txBody>
          <a:bodyPr wrap="square" rtlCol="0">
            <a:spAutoFit/>
          </a:bodyPr>
          <a:lstStyle/>
          <a:p>
            <a:pPr marL="285750" indent="-285750" fontAlgn="base">
              <a:lnSpc>
                <a:spcPct val="107000"/>
              </a:lnSpc>
              <a:buSzPts val="1000"/>
              <a:buFont typeface="Wingdings" panose="05000000000000000000" pitchFamily="2" charset="2"/>
              <a:buChar char="v"/>
              <a:tabLst>
                <a:tab pos="457200"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In the proposed system user will not be required to go to the railway station. Users can book the ticket anytime and from anywhere according to their comfort. There will be an admin who will be updating the train details. The motive of this system is to: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fontAlgn="base">
              <a:lnSpc>
                <a:spcPct val="107000"/>
              </a:lnSpc>
              <a:spcBef>
                <a:spcPts val="0"/>
              </a:spcBef>
              <a:spcAft>
                <a:spcPts val="0"/>
              </a:spcAft>
              <a:buSzPts val="1000"/>
              <a:buFont typeface="Wingdings" panose="05000000000000000000" pitchFamily="2" charset="2"/>
              <a:buChar char="v"/>
              <a:tabLst>
                <a:tab pos="457200" algn="l"/>
              </a:tabLst>
            </a:pP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fontAlgn="base">
              <a:lnSpc>
                <a:spcPct val="107000"/>
              </a:lnSpc>
              <a:spcBef>
                <a:spcPts val="0"/>
              </a:spcBef>
              <a:spcAft>
                <a:spcPts val="0"/>
              </a:spcAft>
              <a:buSzPts val="1000"/>
              <a:buFont typeface="Wingdings" panose="05000000000000000000" pitchFamily="2" charset="2"/>
              <a:buChar char="v"/>
              <a:tabLst>
                <a:tab pos="457200" algn="l"/>
              </a:tabLst>
            </a:pPr>
            <a:r>
              <a:rPr lang="en-IN" sz="2000" dirty="0">
                <a:effectLst/>
                <a:latin typeface="Calibri" panose="020F0502020204030204" pitchFamily="34" charset="0"/>
                <a:ea typeface="Times New Roman" panose="02020603050405020304" pitchFamily="18" charset="0"/>
                <a:cs typeface="Calibri" panose="020F0502020204030204" pitchFamily="34" charset="0"/>
              </a:rPr>
              <a:t>To make things easier and user friendly and flexible.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9157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67C9-866E-4038-A46C-03CEFD10504D}"/>
              </a:ext>
            </a:extLst>
          </p:cNvPr>
          <p:cNvSpPr>
            <a:spLocks noGrp="1"/>
          </p:cNvSpPr>
          <p:nvPr>
            <p:ph type="title"/>
          </p:nvPr>
        </p:nvSpPr>
        <p:spPr>
          <a:xfrm>
            <a:off x="1417983" y="2500797"/>
            <a:ext cx="9753600" cy="1049235"/>
          </a:xfrm>
        </p:spPr>
        <p:txBody>
          <a:bodyPr>
            <a:normAutofit fontScale="90000"/>
          </a:bodyPr>
          <a:lstStyle/>
          <a:p>
            <a:pPr algn="ctr"/>
            <a:r>
              <a:rPr lang="en-IN" sz="4400" b="1" u="sng" dirty="0">
                <a:effectLst/>
                <a:latin typeface="Calibri" panose="020F0502020204030204" pitchFamily="34" charset="0"/>
                <a:ea typeface="Times New Roman" panose="02020603050405020304" pitchFamily="18" charset="0"/>
                <a:cs typeface="Calibri" panose="020F0502020204030204" pitchFamily="34" charset="0"/>
              </a:rPr>
              <a:t>UML Diagrams </a:t>
            </a:r>
            <a:br>
              <a:rPr lang="en-IN" b="1" u="sng" dirty="0">
                <a:effectLst/>
                <a:latin typeface="Calibri" panose="020F0502020204030204" pitchFamily="34" charset="0"/>
                <a:ea typeface="Times New Roman" panose="02020603050405020304" pitchFamily="18"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000" b="1" dirty="0"/>
          </a:p>
        </p:txBody>
      </p:sp>
    </p:spTree>
    <p:extLst>
      <p:ext uri="{BB962C8B-B14F-4D97-AF65-F5344CB8AC3E}">
        <p14:creationId xmlns:p14="http://schemas.microsoft.com/office/powerpoint/2010/main" val="295116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BFF28-BB96-4564-99C7-D9AF89C9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442" y="275719"/>
            <a:ext cx="7427845" cy="6306561"/>
          </a:xfrm>
          <a:prstGeom prst="rect">
            <a:avLst/>
          </a:prstGeom>
        </p:spPr>
      </p:pic>
      <p:sp>
        <p:nvSpPr>
          <p:cNvPr id="5" name="TextBox 4">
            <a:extLst>
              <a:ext uri="{FF2B5EF4-FFF2-40B4-BE49-F238E27FC236}">
                <a16:creationId xmlns:a16="http://schemas.microsoft.com/office/drawing/2014/main" id="{F8854A87-F0C7-4D6E-906B-897FED881506}"/>
              </a:ext>
            </a:extLst>
          </p:cNvPr>
          <p:cNvSpPr txBox="1"/>
          <p:nvPr/>
        </p:nvSpPr>
        <p:spPr>
          <a:xfrm>
            <a:off x="516834" y="808382"/>
            <a:ext cx="2345636" cy="1846659"/>
          </a:xfrm>
          <a:prstGeom prst="rect">
            <a:avLst/>
          </a:prstGeom>
          <a:noFill/>
        </p:spPr>
        <p:txBody>
          <a:bodyPr wrap="square" rtlCol="0">
            <a:spAutoFit/>
          </a:bodyPr>
          <a:lstStyle/>
          <a:p>
            <a:r>
              <a:rPr lang="en-IN" sz="3200" b="1" dirty="0">
                <a:effectLst/>
                <a:latin typeface="Calibri" panose="020F0502020204030204" pitchFamily="34" charset="0"/>
                <a:ea typeface="Times New Roman" panose="02020603050405020304" pitchFamily="18" charset="0"/>
              </a:rPr>
              <a:t>Sequence Diagram</a:t>
            </a:r>
          </a:p>
          <a:p>
            <a:r>
              <a:rPr lang="en-IN" sz="3200" b="1" dirty="0">
                <a:latin typeface="Calibri" panose="020F0502020204030204" pitchFamily="34" charset="0"/>
                <a:ea typeface="Times New Roman" panose="02020603050405020304" pitchFamily="18" charset="0"/>
              </a:rPr>
              <a:t>(</a:t>
            </a:r>
            <a:r>
              <a:rPr lang="en-IN" sz="3200" b="1" dirty="0">
                <a:effectLst/>
                <a:latin typeface="Calibri" panose="020F0502020204030204" pitchFamily="34" charset="0"/>
                <a:ea typeface="Times New Roman" panose="02020603050405020304" pitchFamily="18" charset="0"/>
              </a:rPr>
              <a:t>user)</a:t>
            </a:r>
            <a:endParaRPr lang="en-US" sz="3200" b="1" dirty="0">
              <a:effectLst/>
              <a:latin typeface="Calibri" panose="020F0502020204030204" pitchFamily="3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71496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7D4982-C795-4989-A919-9C976A60B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035" y="356583"/>
            <a:ext cx="8460243" cy="5487626"/>
          </a:xfrm>
          <a:prstGeom prst="rect">
            <a:avLst/>
          </a:prstGeom>
        </p:spPr>
      </p:pic>
      <p:sp>
        <p:nvSpPr>
          <p:cNvPr id="7" name="TextBox 6">
            <a:extLst>
              <a:ext uri="{FF2B5EF4-FFF2-40B4-BE49-F238E27FC236}">
                <a16:creationId xmlns:a16="http://schemas.microsoft.com/office/drawing/2014/main" id="{04203CC5-2025-4EEA-857D-70A792564D24}"/>
              </a:ext>
            </a:extLst>
          </p:cNvPr>
          <p:cNvSpPr txBox="1"/>
          <p:nvPr/>
        </p:nvSpPr>
        <p:spPr>
          <a:xfrm>
            <a:off x="649357" y="715617"/>
            <a:ext cx="2054086" cy="1846659"/>
          </a:xfrm>
          <a:prstGeom prst="rect">
            <a:avLst/>
          </a:prstGeom>
          <a:noFill/>
        </p:spPr>
        <p:txBody>
          <a:bodyPr wrap="square" rtlCol="0">
            <a:spAutoFit/>
          </a:bodyPr>
          <a:lstStyle/>
          <a:p>
            <a:r>
              <a:rPr lang="en-IN" sz="3200" b="1" dirty="0">
                <a:effectLst/>
                <a:latin typeface="Calibri" panose="020F0502020204030204" pitchFamily="34" charset="0"/>
                <a:ea typeface="Times New Roman" panose="02020603050405020304" pitchFamily="18" charset="0"/>
              </a:rPr>
              <a:t>Sequence Diagram</a:t>
            </a:r>
          </a:p>
          <a:p>
            <a:r>
              <a:rPr lang="en-IN" sz="3200" b="1" dirty="0">
                <a:latin typeface="Calibri" panose="020F0502020204030204" pitchFamily="34" charset="0"/>
                <a:ea typeface="Times New Roman" panose="02020603050405020304" pitchFamily="18" charset="0"/>
              </a:rPr>
              <a:t>(Admin</a:t>
            </a:r>
            <a:r>
              <a:rPr lang="en-IN" sz="3200" b="1" dirty="0">
                <a:effectLst/>
                <a:latin typeface="Calibri" panose="020F0502020204030204" pitchFamily="34" charset="0"/>
                <a:ea typeface="Times New Roman" panose="02020603050405020304" pitchFamily="18" charset="0"/>
              </a:rPr>
              <a:t>)</a:t>
            </a:r>
            <a:endParaRPr lang="en-US" sz="3200" b="1" dirty="0">
              <a:effectLst/>
              <a:latin typeface="Calibri" panose="020F0502020204030204" pitchFamily="3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6757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723A5-B431-41BA-B19A-AD8C64C05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879" y="265043"/>
            <a:ext cx="7298690" cy="5645427"/>
          </a:xfrm>
          <a:prstGeom prst="rect">
            <a:avLst/>
          </a:prstGeom>
        </p:spPr>
      </p:pic>
      <p:sp>
        <p:nvSpPr>
          <p:cNvPr id="4" name="TextBox 3">
            <a:extLst>
              <a:ext uri="{FF2B5EF4-FFF2-40B4-BE49-F238E27FC236}">
                <a16:creationId xmlns:a16="http://schemas.microsoft.com/office/drawing/2014/main" id="{BD957FA6-3F2A-412D-8D92-1773C985559D}"/>
              </a:ext>
            </a:extLst>
          </p:cNvPr>
          <p:cNvSpPr txBox="1"/>
          <p:nvPr/>
        </p:nvSpPr>
        <p:spPr>
          <a:xfrm>
            <a:off x="914400" y="1020417"/>
            <a:ext cx="2425148" cy="1077218"/>
          </a:xfrm>
          <a:prstGeom prst="rect">
            <a:avLst/>
          </a:prstGeom>
          <a:noFill/>
        </p:spPr>
        <p:txBody>
          <a:bodyPr wrap="square" rtlCol="0">
            <a:spAutoFit/>
          </a:bodyPr>
          <a:lstStyle/>
          <a:p>
            <a:r>
              <a:rPr lang="en-US" sz="3200" b="1" dirty="0">
                <a:latin typeface="Calibri" panose="020F0502020204030204" pitchFamily="34" charset="0"/>
                <a:ea typeface="Times New Roman" panose="02020603050405020304" pitchFamily="18" charset="0"/>
              </a:rPr>
              <a:t>U</a:t>
            </a:r>
            <a:r>
              <a:rPr lang="en-US" sz="3200" b="1" dirty="0">
                <a:effectLst/>
                <a:latin typeface="Calibri" panose="020F0502020204030204" pitchFamily="34" charset="0"/>
                <a:ea typeface="Times New Roman" panose="02020603050405020304" pitchFamily="18" charset="0"/>
              </a:rPr>
              <a:t>se-Case </a:t>
            </a:r>
            <a:r>
              <a:rPr lang="en-US" sz="3200" b="1" dirty="0">
                <a:latin typeface="Calibri" panose="020F0502020204030204" pitchFamily="34" charset="0"/>
                <a:ea typeface="Times New Roman" panose="02020603050405020304" pitchFamily="18" charset="0"/>
              </a:rPr>
              <a:t>D</a:t>
            </a:r>
            <a:r>
              <a:rPr lang="en-US" sz="3200" b="1" dirty="0">
                <a:effectLst/>
                <a:latin typeface="Calibri" panose="020F0502020204030204" pitchFamily="34" charset="0"/>
                <a:ea typeface="Times New Roman" panose="02020603050405020304" pitchFamily="18" charset="0"/>
              </a:rPr>
              <a:t>iagram</a:t>
            </a:r>
            <a:endParaRPr lang="en-US" sz="3200" dirty="0"/>
          </a:p>
        </p:txBody>
      </p:sp>
    </p:spTree>
    <p:extLst>
      <p:ext uri="{BB962C8B-B14F-4D97-AF65-F5344CB8AC3E}">
        <p14:creationId xmlns:p14="http://schemas.microsoft.com/office/powerpoint/2010/main" val="196734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E03C2-0BB9-4A56-A51A-11771C22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17" y="185529"/>
            <a:ext cx="6912015" cy="6427305"/>
          </a:xfrm>
          <a:prstGeom prst="rect">
            <a:avLst/>
          </a:prstGeom>
        </p:spPr>
      </p:pic>
      <p:sp>
        <p:nvSpPr>
          <p:cNvPr id="4" name="TextBox 3">
            <a:extLst>
              <a:ext uri="{FF2B5EF4-FFF2-40B4-BE49-F238E27FC236}">
                <a16:creationId xmlns:a16="http://schemas.microsoft.com/office/drawing/2014/main" id="{38D66117-E853-424D-8E3F-F5D53373A4B8}"/>
              </a:ext>
            </a:extLst>
          </p:cNvPr>
          <p:cNvSpPr txBox="1"/>
          <p:nvPr/>
        </p:nvSpPr>
        <p:spPr>
          <a:xfrm>
            <a:off x="887896" y="861391"/>
            <a:ext cx="2517913" cy="1077218"/>
          </a:xfrm>
          <a:prstGeom prst="rect">
            <a:avLst/>
          </a:prstGeom>
          <a:noFill/>
        </p:spPr>
        <p:txBody>
          <a:bodyPr wrap="square" rtlCol="0">
            <a:spAutoFit/>
          </a:bodyPr>
          <a:lstStyle/>
          <a:p>
            <a:r>
              <a:rPr lang="en-IN" sz="3200" b="1" dirty="0">
                <a:effectLst/>
                <a:latin typeface="Calibri" panose="020F0502020204030204" pitchFamily="34" charset="0"/>
                <a:ea typeface="Times New Roman" panose="02020603050405020304" pitchFamily="18" charset="0"/>
              </a:rPr>
              <a:t>Activity Diagram</a:t>
            </a:r>
            <a:endParaRPr lang="en-US" sz="3200" dirty="0"/>
          </a:p>
        </p:txBody>
      </p:sp>
    </p:spTree>
    <p:extLst>
      <p:ext uri="{BB962C8B-B14F-4D97-AF65-F5344CB8AC3E}">
        <p14:creationId xmlns:p14="http://schemas.microsoft.com/office/powerpoint/2010/main" val="10293379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89</TotalTime>
  <Words>210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Segoe UI</vt:lpstr>
      <vt:lpstr>Wingdings</vt:lpstr>
      <vt:lpstr>Gallery</vt:lpstr>
      <vt:lpstr>Online Railway Reservation System </vt:lpstr>
      <vt:lpstr>TABLE OF CONTENTS </vt:lpstr>
      <vt:lpstr>Problem statement</vt:lpstr>
      <vt:lpstr>Solution Statement</vt:lpstr>
      <vt:lpstr>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Railway Reservation System </dc:title>
  <dc:creator>ADMIN</dc:creator>
  <cp:lastModifiedBy>ADMIN</cp:lastModifiedBy>
  <cp:revision>7</cp:revision>
  <dcterms:created xsi:type="dcterms:W3CDTF">2022-10-12T16:25:52Z</dcterms:created>
  <dcterms:modified xsi:type="dcterms:W3CDTF">2022-10-12T17:55:11Z</dcterms:modified>
</cp:coreProperties>
</file>