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33"/>
    </p:embeddedFont>
    <p:embeddedFont>
      <p:font typeface="Quicksand" pitchFamily="2" charset="77"/>
      <p:regular r:id="rId34"/>
      <p:bold r:id="rId35"/>
    </p:embeddedFont>
    <p:embeddedFont>
      <p:font typeface="Quicksand Medium" pitchFamily="2" charset="77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+jLytpAvWyvW3ka7Xh8+uiYFo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C8B7E-FC04-564E-B892-4A3C695523C3}" v="49" dt="2022-07-07T13:49:58.325"/>
  </p1510:revLst>
</p1510:revInfo>
</file>

<file path=ppt/tableStyles.xml><?xml version="1.0" encoding="utf-8"?>
<a:tblStyleLst xmlns:a="http://schemas.openxmlformats.org/drawingml/2006/main" def="{606AB99E-83A3-4CDA-96D4-54ECE0FF667E}">
  <a:tblStyle styleId="{606AB99E-83A3-4CDA-96D4-54ECE0FF66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81575"/>
  </p:normalViewPr>
  <p:slideViewPr>
    <p:cSldViewPr snapToGrid="0" snapToObjects="1">
      <p:cViewPr varScale="1">
        <p:scale>
          <a:sx n="118" d="100"/>
          <a:sy n="11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4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ma Yudistira" userId="b1f29386-b077-4c86-8136-495379e2973f" providerId="ADAL" clId="{176C8B7E-FC04-564E-B892-4A3C695523C3}"/>
    <pc:docChg chg="undo custSel modSld">
      <pc:chgData name="Dharma Yudistira" userId="b1f29386-b077-4c86-8136-495379e2973f" providerId="ADAL" clId="{176C8B7E-FC04-564E-B892-4A3C695523C3}" dt="2022-07-07T13:49:58.324" v="1259"/>
      <pc:docMkLst>
        <pc:docMk/>
      </pc:docMkLst>
      <pc:sldChg chg="modNotesTx">
        <pc:chgData name="Dharma Yudistira" userId="b1f29386-b077-4c86-8136-495379e2973f" providerId="ADAL" clId="{176C8B7E-FC04-564E-B892-4A3C695523C3}" dt="2022-07-07T05:20:11.837" v="1197" actId="20577"/>
        <pc:sldMkLst>
          <pc:docMk/>
          <pc:sldMk cId="0" sldId="257"/>
        </pc:sldMkLst>
      </pc:sldChg>
      <pc:sldChg chg="modNotesTx">
        <pc:chgData name="Dharma Yudistira" userId="b1f29386-b077-4c86-8136-495379e2973f" providerId="ADAL" clId="{176C8B7E-FC04-564E-B892-4A3C695523C3}" dt="2022-07-06T06:25:57.572" v="6" actId="20577"/>
        <pc:sldMkLst>
          <pc:docMk/>
          <pc:sldMk cId="0" sldId="260"/>
        </pc:sldMkLst>
      </pc:sldChg>
      <pc:sldChg chg="modNotesTx">
        <pc:chgData name="Dharma Yudistira" userId="b1f29386-b077-4c86-8136-495379e2973f" providerId="ADAL" clId="{176C8B7E-FC04-564E-B892-4A3C695523C3}" dt="2022-07-06T06:27:51.625" v="42" actId="20577"/>
        <pc:sldMkLst>
          <pc:docMk/>
          <pc:sldMk cId="0" sldId="262"/>
        </pc:sldMkLst>
      </pc:sldChg>
      <pc:sldChg chg="modSp mod modAnim">
        <pc:chgData name="Dharma Yudistira" userId="b1f29386-b077-4c86-8136-495379e2973f" providerId="ADAL" clId="{176C8B7E-FC04-564E-B892-4A3C695523C3}" dt="2022-07-07T13:47:14.021" v="1235"/>
        <pc:sldMkLst>
          <pc:docMk/>
          <pc:sldMk cId="0" sldId="263"/>
        </pc:sldMkLst>
        <pc:spChg chg="mod">
          <ac:chgData name="Dharma Yudistira" userId="b1f29386-b077-4c86-8136-495379e2973f" providerId="ADAL" clId="{176C8B7E-FC04-564E-B892-4A3C695523C3}" dt="2022-07-07T13:46:16.064" v="1227" actId="166"/>
          <ac:spMkLst>
            <pc:docMk/>
            <pc:sldMk cId="0" sldId="263"/>
            <ac:spMk id="632" creationId="{00000000-0000-0000-0000-000000000000}"/>
          </ac:spMkLst>
        </pc:spChg>
        <pc:spChg chg="mod">
          <ac:chgData name="Dharma Yudistira" userId="b1f29386-b077-4c86-8136-495379e2973f" providerId="ADAL" clId="{176C8B7E-FC04-564E-B892-4A3C695523C3}" dt="2022-07-07T13:46:18.955" v="1228" actId="166"/>
          <ac:spMkLst>
            <pc:docMk/>
            <pc:sldMk cId="0" sldId="263"/>
            <ac:spMk id="633" creationId="{00000000-0000-0000-0000-000000000000}"/>
          </ac:spMkLst>
        </pc:spChg>
        <pc:spChg chg="mod">
          <ac:chgData name="Dharma Yudistira" userId="b1f29386-b077-4c86-8136-495379e2973f" providerId="ADAL" clId="{176C8B7E-FC04-564E-B892-4A3C695523C3}" dt="2022-07-07T13:46:22.384" v="1229" actId="166"/>
          <ac:spMkLst>
            <pc:docMk/>
            <pc:sldMk cId="0" sldId="263"/>
            <ac:spMk id="634" creationId="{00000000-0000-0000-0000-000000000000}"/>
          </ac:spMkLst>
        </pc:spChg>
        <pc:picChg chg="mod">
          <ac:chgData name="Dharma Yudistira" userId="b1f29386-b077-4c86-8136-495379e2973f" providerId="ADAL" clId="{176C8B7E-FC04-564E-B892-4A3C695523C3}" dt="2022-07-07T13:46:10.269" v="1226" actId="1076"/>
          <ac:picMkLst>
            <pc:docMk/>
            <pc:sldMk cId="0" sldId="263"/>
            <ac:picMk id="631" creationId="{00000000-0000-0000-0000-000000000000}"/>
          </ac:picMkLst>
        </pc:picChg>
      </pc:sldChg>
      <pc:sldChg chg="modNotesTx">
        <pc:chgData name="Dharma Yudistira" userId="b1f29386-b077-4c86-8136-495379e2973f" providerId="ADAL" clId="{176C8B7E-FC04-564E-B892-4A3C695523C3}" dt="2022-07-06T06:43:56.724" v="1020" actId="20577"/>
        <pc:sldMkLst>
          <pc:docMk/>
          <pc:sldMk cId="0" sldId="267"/>
        </pc:sldMkLst>
      </pc:sldChg>
      <pc:sldChg chg="modAnim modNotesTx">
        <pc:chgData name="Dharma Yudistira" userId="b1f29386-b077-4c86-8136-495379e2973f" providerId="ADAL" clId="{176C8B7E-FC04-564E-B892-4A3C695523C3}" dt="2022-07-07T13:47:57.635" v="1241"/>
        <pc:sldMkLst>
          <pc:docMk/>
          <pc:sldMk cId="0" sldId="268"/>
        </pc:sldMkLst>
      </pc:sldChg>
      <pc:sldChg chg="modNotesTx">
        <pc:chgData name="Dharma Yudistira" userId="b1f29386-b077-4c86-8136-495379e2973f" providerId="ADAL" clId="{176C8B7E-FC04-564E-B892-4A3C695523C3}" dt="2022-07-06T06:45:43.318" v="1081" actId="20577"/>
        <pc:sldMkLst>
          <pc:docMk/>
          <pc:sldMk cId="0" sldId="269"/>
        </pc:sldMkLst>
      </pc:sldChg>
      <pc:sldChg chg="modAnim">
        <pc:chgData name="Dharma Yudistira" userId="b1f29386-b077-4c86-8136-495379e2973f" providerId="ADAL" clId="{176C8B7E-FC04-564E-B892-4A3C695523C3}" dt="2022-07-06T07:05:54.569" v="1082"/>
        <pc:sldMkLst>
          <pc:docMk/>
          <pc:sldMk cId="0" sldId="270"/>
        </pc:sldMkLst>
      </pc:sldChg>
      <pc:sldChg chg="modAnim">
        <pc:chgData name="Dharma Yudistira" userId="b1f29386-b077-4c86-8136-495379e2973f" providerId="ADAL" clId="{176C8B7E-FC04-564E-B892-4A3C695523C3}" dt="2022-07-06T07:06:12.961" v="1083"/>
        <pc:sldMkLst>
          <pc:docMk/>
          <pc:sldMk cId="0" sldId="271"/>
        </pc:sldMkLst>
      </pc:sldChg>
      <pc:sldChg chg="addSp modSp mod modAnim">
        <pc:chgData name="Dharma Yudistira" userId="b1f29386-b077-4c86-8136-495379e2973f" providerId="ADAL" clId="{176C8B7E-FC04-564E-B892-4A3C695523C3}" dt="2022-07-07T13:49:58.324" v="1259"/>
        <pc:sldMkLst>
          <pc:docMk/>
          <pc:sldMk cId="0" sldId="272"/>
        </pc:sldMkLst>
        <pc:spChg chg="add mod">
          <ac:chgData name="Dharma Yudistira" userId="b1f29386-b077-4c86-8136-495379e2973f" providerId="ADAL" clId="{176C8B7E-FC04-564E-B892-4A3C695523C3}" dt="2022-07-07T13:49:46.705" v="1256" actId="1076"/>
          <ac:spMkLst>
            <pc:docMk/>
            <pc:sldMk cId="0" sldId="272"/>
            <ac:spMk id="2" creationId="{DB1C5139-492E-251A-7E54-FF2DF9DD2163}"/>
          </ac:spMkLst>
        </pc:spChg>
        <pc:spChg chg="mod">
          <ac:chgData name="Dharma Yudistira" userId="b1f29386-b077-4c86-8136-495379e2973f" providerId="ADAL" clId="{176C8B7E-FC04-564E-B892-4A3C695523C3}" dt="2022-07-07T13:49:42.204" v="1255" actId="1076"/>
          <ac:spMkLst>
            <pc:docMk/>
            <pc:sldMk cId="0" sldId="272"/>
            <ac:spMk id="748" creationId="{00000000-0000-0000-0000-000000000000}"/>
          </ac:spMkLst>
        </pc:spChg>
        <pc:spChg chg="mod">
          <ac:chgData name="Dharma Yudistira" userId="b1f29386-b077-4c86-8136-495379e2973f" providerId="ADAL" clId="{176C8B7E-FC04-564E-B892-4A3C695523C3}" dt="2022-07-07T13:49:00.556" v="1243" actId="20577"/>
          <ac:spMkLst>
            <pc:docMk/>
            <pc:sldMk cId="0" sldId="272"/>
            <ac:spMk id="749" creationId="{00000000-0000-0000-0000-000000000000}"/>
          </ac:spMkLst>
        </pc:spChg>
      </pc:sldChg>
      <pc:sldChg chg="modSp mod">
        <pc:chgData name="Dharma Yudistira" userId="b1f29386-b077-4c86-8136-495379e2973f" providerId="ADAL" clId="{176C8B7E-FC04-564E-B892-4A3C695523C3}" dt="2022-07-07T05:16:31.821" v="1154" actId="20577"/>
        <pc:sldMkLst>
          <pc:docMk/>
          <pc:sldMk cId="0" sldId="273"/>
        </pc:sldMkLst>
        <pc:spChg chg="mod">
          <ac:chgData name="Dharma Yudistira" userId="b1f29386-b077-4c86-8136-495379e2973f" providerId="ADAL" clId="{176C8B7E-FC04-564E-B892-4A3C695523C3}" dt="2022-07-07T05:16:31.821" v="1154" actId="20577"/>
          <ac:spMkLst>
            <pc:docMk/>
            <pc:sldMk cId="0" sldId="273"/>
            <ac:spMk id="7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dirty="0" err="1"/>
              <a:t>Selamat</a:t>
            </a:r>
            <a:r>
              <a:rPr lang="en-ID" dirty="0"/>
              <a:t> (</a:t>
            </a:r>
            <a:r>
              <a:rPr lang="en-ID" dirty="0" err="1"/>
              <a:t>pagi</a:t>
            </a:r>
            <a:r>
              <a:rPr lang="en-ID" dirty="0"/>
              <a:t>/</a:t>
            </a:r>
            <a:r>
              <a:rPr lang="en-ID" dirty="0" err="1"/>
              <a:t>siang</a:t>
            </a:r>
            <a:r>
              <a:rPr lang="en-ID" dirty="0"/>
              <a:t>/sore) yang </a:t>
            </a:r>
            <a:r>
              <a:rPr lang="en-ID" dirty="0" err="1"/>
              <a:t>terhormat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penguji</a:t>
            </a:r>
            <a:r>
              <a:rPr lang="en-ID" dirty="0"/>
              <a:t> dan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pembimbing</a:t>
            </a:r>
            <a:r>
              <a:rPr lang="en-ID" dirty="0"/>
              <a:t>. Saya Dharma </a:t>
            </a:r>
            <a:r>
              <a:rPr lang="en-ID" dirty="0" err="1"/>
              <a:t>Yudistira</a:t>
            </a:r>
            <a:r>
              <a:rPr lang="en-ID" dirty="0"/>
              <a:t> Eka Putra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mempresentasikan</a:t>
            </a:r>
            <a:r>
              <a:rPr lang="en-ID" dirty="0"/>
              <a:t> </a:t>
            </a:r>
            <a:r>
              <a:rPr lang="en-ID" dirty="0" err="1"/>
              <a:t>skripsi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yang </a:t>
            </a:r>
            <a:r>
              <a:rPr lang="en-ID" dirty="0" err="1"/>
              <a:t>berjudul</a:t>
            </a:r>
            <a:r>
              <a:rPr lang="en-ID" dirty="0"/>
              <a:t> “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Pre-scaffolded Parsons Problem pada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Mobile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Flutter Layout”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D"/>
              <a:t>Berikut adalah alur pengujian sistem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Pada eksperimen terdapat 3 tahap yakni pretest, pengayaan dengan aplikasi easyflutter, dan posttest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Pada pengolahan data, nilai hasil pre-test dan post-test akan diolah dengan uji statistik paired t-test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Selanjutnya hasil pengolahan data akan digunakan untuk menarik kesimpulan apakah terdapat perbedaan rata-rata yang signifikan antara pre-test dan post-test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Kesimpulan ini akan digunakan untuk menjawab rumusan masalah peneliti mengenai dampak dari penggunaan pendekatan pre-scaffolded parsons problem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Selanjutnya adalah desain eksperimen.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Desain eksperimen digunakan </a:t>
            </a:r>
            <a:r>
              <a:rPr lang="en-ID">
                <a:solidFill>
                  <a:schemeClr val="dk1"/>
                </a:solidFill>
              </a:rPr>
              <a:t>untuk memudahkan peneliti dalam mengontrol pemberian perlakuan saat berlangsungnya eksperimen.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D">
                <a:solidFill>
                  <a:schemeClr val="dk1"/>
                </a:solidFill>
              </a:rPr>
              <a:t>Eksperimen dilakukan dalam 2 kali pertemuan pada 30 april dan 6 juni di salah satu kelas MI yang sedang mengikuti mata kuliah pemrograman mobile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3b1fd5f7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13b1fd5f7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dirty="0"/>
              <a:t>Pada </a:t>
            </a:r>
            <a:r>
              <a:rPr lang="en-US" dirty="0" err="1"/>
              <a:t>pertemuan</a:t>
            </a:r>
            <a:r>
              <a:rPr lang="en-US" dirty="0"/>
              <a:t> 1 - 30 April. </a:t>
            </a: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flutter layout, dan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mengenalkan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, tata </a:t>
            </a:r>
            <a:r>
              <a:rPr lang="en-US" dirty="0" err="1"/>
              <a:t>letak</a:t>
            </a:r>
            <a:r>
              <a:rPr lang="en-US" dirty="0"/>
              <a:t> dan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 </a:t>
            </a:r>
            <a:r>
              <a:rPr lang="en-US" dirty="0" err="1"/>
              <a:t>Harapannya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pada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dirty="0"/>
              <a:t>Pada </a:t>
            </a:r>
            <a:r>
              <a:rPr lang="en-US" dirty="0" err="1"/>
              <a:t>pertemuan</a:t>
            </a:r>
            <a:r>
              <a:rPr lang="en-US" dirty="0"/>
              <a:t> 2 - 06 </a:t>
            </a:r>
            <a:r>
              <a:rPr lang="en-US" dirty="0" err="1"/>
              <a:t>Juni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pre-test </a:t>
            </a:r>
            <a:r>
              <a:rPr lang="en-US" dirty="0" err="1"/>
              <a:t>selama</a:t>
            </a:r>
            <a:r>
              <a:rPr lang="en-US" dirty="0"/>
              <a:t> 20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15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gform</a:t>
            </a:r>
            <a:r>
              <a:rPr lang="en-US" dirty="0"/>
              <a:t>.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mana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10 Latihan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30 </a:t>
            </a:r>
            <a:r>
              <a:rPr lang="en-US" dirty="0" err="1"/>
              <a:t>menit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post-test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pre-test.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deskriptif</a:t>
            </a:r>
            <a:r>
              <a:rPr lang="en-ID" dirty="0"/>
              <a:t> </a:t>
            </a:r>
            <a:r>
              <a:rPr lang="en-ID" dirty="0" err="1"/>
              <a:t>dilakukannya</a:t>
            </a:r>
            <a:r>
              <a:rPr lang="en-ID" dirty="0"/>
              <a:t> pre-test dan post-test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dirty="0"/>
              <a:t>Pada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(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merah</a:t>
            </a:r>
            <a:r>
              <a:rPr lang="en-ID" dirty="0"/>
              <a:t>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partisipan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25 </a:t>
            </a:r>
            <a:r>
              <a:rPr lang="en-ID" dirty="0" err="1"/>
              <a:t>baik</a:t>
            </a:r>
            <a:r>
              <a:rPr lang="en-ID" dirty="0"/>
              <a:t> pre-test dan post-test.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a2bbfa78d_2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g13a2bbfa78d_2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dirty="0"/>
              <a:t>Data yang </a:t>
            </a:r>
            <a:r>
              <a:rPr lang="en-ID" dirty="0" err="1"/>
              <a:t>diolah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pre-test dan post-test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MI-2D, </a:t>
            </a:r>
            <a:r>
              <a:rPr lang="en-ID" dirty="0" err="1"/>
              <a:t>sehingga</a:t>
            </a:r>
            <a:r>
              <a:rPr lang="en-ID" dirty="0"/>
              <a:t> data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kuantitatif</a:t>
            </a:r>
            <a:r>
              <a:rPr lang="en-ID" dirty="0"/>
              <a:t> dan </a:t>
            </a:r>
            <a:r>
              <a:rPr lang="en-ID" dirty="0" err="1"/>
              <a:t>berpasangan</a:t>
            </a:r>
            <a:r>
              <a:rPr lang="en-ID" dirty="0"/>
              <a:t> (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)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dirty="0" err="1"/>
              <a:t>Sehingga</a:t>
            </a:r>
            <a:r>
              <a:rPr lang="en-ID" dirty="0"/>
              <a:t> data yang </a:t>
            </a:r>
            <a:r>
              <a:rPr lang="en-ID" dirty="0" err="1"/>
              <a:t>diolah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2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syarat</a:t>
            </a:r>
            <a:r>
              <a:rPr lang="en-ID" dirty="0"/>
              <a:t> paired t-test, </a:t>
            </a:r>
            <a:r>
              <a:rPr lang="en-ID" dirty="0" err="1"/>
              <a:t>selanjutnya</a:t>
            </a:r>
            <a:r>
              <a:rPr lang="en-ID" dirty="0"/>
              <a:t> data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uji </a:t>
            </a:r>
            <a:r>
              <a:rPr lang="en-ID" dirty="0" err="1"/>
              <a:t>normalitas</a:t>
            </a:r>
            <a:r>
              <a:rPr lang="en-ID" dirty="0"/>
              <a:t>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9" name="Google Shape;70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Berdasarkan hasil normalitas dengan kolmogorov smirnov, dapat diambil keputusan bahwa h0 diterima dan h1 ditolak yang mana kedua data ini telah berdistribusi normal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Dengan demikian data yang diolah telah memenuhi syarat paired t-test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D"/>
              <a:t>Berdasarkan hasil uji statistik paired t-test didapati hasil sig &lt; 0,05 sehingga h0 diterima h1 yang berarti terdapat perbedaan rata - rata yang signifikan antara pre-test dan post-test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a3085c8a7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13a3085c8a7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Pembelajaran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pemrograman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terutama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pemrograman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mobile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umumnya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diajarkan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ajar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berbasis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instruksi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teks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dan baris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Terdapat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permasalahan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ditemui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ajar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seperti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pertama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Menurut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Harms ...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memandu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pelajar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serangkaian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langkah-langkah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hanya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membantu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pelajar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menyelesaikan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ajar,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namun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dipastikan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seberapa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baik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pelajar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memahami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konsep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kedua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menurut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 et al </a:t>
            </a:r>
            <a:r>
              <a:rPr lang="en-ID" dirty="0"/>
              <a:t>…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menuliskan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baris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beban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kognitif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tinggi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pelajar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diperkuat</a:t>
            </a:r>
            <a:r>
              <a:rPr lang="en-ID" dirty="0"/>
              <a:t> oleh </a:t>
            </a:r>
            <a:r>
              <a:rPr lang="en-ID" dirty="0" err="1"/>
              <a:t>Sweller</a:t>
            </a:r>
            <a:r>
              <a:rPr lang="en-ID" dirty="0"/>
              <a:t> …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beban</a:t>
            </a:r>
            <a:r>
              <a:rPr lang="en-ID" dirty="0"/>
              <a:t> </a:t>
            </a:r>
            <a:r>
              <a:rPr lang="en-ID" dirty="0" err="1"/>
              <a:t>kognitif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dikurangi</a:t>
            </a:r>
            <a:r>
              <a:rPr lang="en-ID" dirty="0"/>
              <a:t> agar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terjadi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2" name="Google Shape;7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Presentasi ini menggunakan template dari slidesgo yang bersifat gratis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3a2bbfa78d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9" name="Google Shape;989;g13a2bbfa78d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Salah satu kemampuan yang dibutuhkan di abad ke-21 ini adalah kemampuan pemrograman, di mana edukasi pemrograman dipandang efektif untuk memperoleh keterampilan ini.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 ini juga dibuktikan dengan diluncurkannya inisiatif “Computer Science for All” pada tahun 2016 oleh pemerintah US untuk mengenalkan kemampuan pemrograman di semua tingkat pendidikan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a2bbfa78d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2" name="Google Shape;1122;g13a2bbfa78d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 penerapannya, pemrograman komputer merupakan mata pelajaran yang sulit untuk dipahami.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Menurut Assiri bahwa kurangnya pemahaman pelajar terhadap masalah, bahasa pemrograman dan lingkungan belajar merupakan beberapa alasan mengapa pemrograman itu sulit.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Bahkan banyak programmer pemula (pelajar) cenderung menggunakan trial-error dan mengandalkan pesan error dari compiler untuk menyelesaikan permasalahan yang dihadapinya.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3a2bbfa78d_2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5" name="Google Shape;1285;g13a2bbfa78d_2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Di sisi lain, menurut Dagyar et al .. Selain eduksi pemrograman computer, pemrograman mobile juga penting untuk dipelajari sebagaimana perangkat mobile merupakan gawai yang mudah untuk dibawa.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Hal ini juga dibuktikan oleh banyaknya project manager yang lebih memilih mobile platform sebagai target utama produk mereka.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Dengan meningkatkan permintaan pasar terhadap pengembang aplikasi mobile membuat para calon pemberi pekerjaan mengharapkan institusi pendidikan mencetak lulusan dengan latar belakang pengembangan aplikasi mobile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3a2bbfa78d_2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2" name="Google Shape;1302;g13a2bbfa78d_2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Banyak framework yang dapat digunakan dalam pengembangan aplikasi mobile, salah satunya adalah Flutter.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Flutter merupakan produk Google untuk mengembangkan aplikasi di Android, iOS, Windows, Mac, Linux, Google Fuchsia, dan web.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Flutter sendiri dibangun dengan komponen dasar yang dinamakan Widget. Dari tombol sederhana, teks, gambar, tata letak, animasi hingga navigasi antar halaman merupakan sebuah widget. Bahkan aplikasi itu sendiri adalah Widget.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itu pemahaman tentang widget pada Flutter merupakan hal yang penting.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3a3085c8a7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0" name="Google Shape;1490;g13a3085c8a7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a2bbfa78d_2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2" name="Google Shape;1512;g13a2bbfa78d_2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3a2bbfa78d_2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8" name="Google Shape;1528;g13a2bbfa78d_2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3a2bbfa78d_2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4" name="Google Shape;1544;g13a2bbfa78d_2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3a2bbfa78d_2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2" name="Google Shape;1562;g13a2bbfa78d_2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Terdapat 4 use case utama ketika login sebagai dosen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1. Mengelola data kelas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2. Melihat latihan soal per kelas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3. Melihat log per latihan soal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4. Mengelola data mahasiswa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3a3085c8a7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13a3085c8a7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dirty="0"/>
              <a:t>Banyak framework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pemrograman</a:t>
            </a:r>
            <a:r>
              <a:rPr lang="en-ID" dirty="0"/>
              <a:t> mobile, salah 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flutter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dirty="0" err="1"/>
              <a:t>Penyusunan</a:t>
            </a:r>
            <a:r>
              <a:rPr lang="en-ID" dirty="0"/>
              <a:t> widget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deklaratif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flutter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platform native pada </a:t>
            </a:r>
            <a:r>
              <a:rPr lang="en-ID" dirty="0" err="1"/>
              <a:t>umumnya</a:t>
            </a:r>
            <a:r>
              <a:rPr lang="en-ID" dirty="0"/>
              <a:t>.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dirty="0" err="1"/>
              <a:t>Perbedaan</a:t>
            </a:r>
            <a:r>
              <a:rPr lang="en-ID" dirty="0"/>
              <a:t> juga </a:t>
            </a:r>
            <a:r>
              <a:rPr lang="en-ID" dirty="0" err="1"/>
              <a:t>terletak</a:t>
            </a:r>
            <a:r>
              <a:rPr lang="en-ID" dirty="0"/>
              <a:t> pada </a:t>
            </a:r>
            <a:r>
              <a:rPr lang="en-ID" dirty="0" err="1"/>
              <a:t>penyusunan</a:t>
            </a:r>
            <a:r>
              <a:rPr lang="en-ID" dirty="0"/>
              <a:t> layout di mana pada flutter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logic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layout.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yang </a:t>
            </a:r>
            <a:r>
              <a:rPr lang="en-ID" dirty="0" err="1"/>
              <a:t>sesuai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3a2bbfa78d_2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3" name="Google Shape;1573;g13a2bbfa78d_2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D">
                <a:solidFill>
                  <a:schemeClr val="dk1"/>
                </a:solidFill>
              </a:rPr>
              <a:t>Terdapat 2 use case utama ketika login sebagai dosen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D">
                <a:solidFill>
                  <a:schemeClr val="dk1"/>
                </a:solidFill>
              </a:rPr>
              <a:t>1. Melihat daftar latihan soal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D">
                <a:solidFill>
                  <a:schemeClr val="dk1"/>
                </a:solidFill>
              </a:rPr>
              <a:t>2. Mengerjakan latihan soal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a3085c8a7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g13a3085c8a7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Tugas penyelesaian (task-completion) merupakan salah satu pendekatan yang direkomendasikan untuk mengurangi beban kognitif pelajar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Parsons Problem merupakan pembelajaran dengan pendekatan penyelesaian kode (code-completion) di mana pelajar harus menyusun ulang blok kode yang sudah diacak untuk mencapai solusi dari permasalahan.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Terdapat 2 alasan mengapa parsons problem dapat menjadi solusi dari permasalahan yang telah disebutkan, yakni parsons problem memiliki beban kognitif yang rendah dan ruang permasalahan yang terbatas.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a3085c8a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g13a3085c8a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Terdapat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Parsons Problem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yakni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student-scaffolded dan pre-scaffolded. 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Scaffolded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parsons problem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mengizinkan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pelajar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menyusun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sendiri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kerangka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blok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dikerjakan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Sebagai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pada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pemrograman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..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Indentasi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penulisan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dijadikan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kerangka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kurung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kurawal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 juga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dijadikan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kerangka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Sebaliknya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Pre-scaffolded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Prasons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Problem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telah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menyediakan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kerangka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blok-blok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sudah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diformat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penulisan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benar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Sehingga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pelajar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hanya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perlu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fokus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menyusun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blok-blok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oleh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Ihantola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Karavirta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menyatakan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bahwa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Student-scaffolded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lebih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sulit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daripada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Pre-scaffolded.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juga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menjadi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jurnal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utama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gunakan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sebagai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dasar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mengimplementasikan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pre-scaffolded parsons problem pada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b1fd5f7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13b1fd5f7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dikembangkan</a:t>
            </a:r>
            <a:r>
              <a:rPr lang="en-ID" dirty="0"/>
              <a:t>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yang </a:t>
            </a:r>
            <a:r>
              <a:rPr lang="en-ID" dirty="0" err="1"/>
              <a:t>bernama</a:t>
            </a:r>
            <a:r>
              <a:rPr lang="en-ID" dirty="0"/>
              <a:t> </a:t>
            </a:r>
            <a:r>
              <a:rPr lang="en-ID" dirty="0" err="1"/>
              <a:t>EasyFlutter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web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instalasi2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membebankan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pengguna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10 </a:t>
            </a:r>
            <a:r>
              <a:rPr lang="en-ID" dirty="0" err="1"/>
              <a:t>latihan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flutter layout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diverifikasi</a:t>
            </a:r>
            <a:r>
              <a:rPr lang="en-ID" dirty="0"/>
              <a:t> oleh </a:t>
            </a:r>
            <a:r>
              <a:rPr lang="en-ID" dirty="0" err="1"/>
              <a:t>ahli</a:t>
            </a:r>
            <a:r>
              <a:rPr lang="en-ID" dirty="0"/>
              <a:t>, pada </a:t>
            </a:r>
            <a:r>
              <a:rPr lang="en-ID" dirty="0" err="1"/>
              <a:t>penerapannya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10 </a:t>
            </a:r>
            <a:r>
              <a:rPr lang="en-ID" dirty="0" err="1"/>
              <a:t>latihan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parsons problem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D"/>
              <a:t>Berikut adalah fitur utama pada aplikasi ini yang bernama code reconstruction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Fitur ini menerapkan pendekatan pre-scaffolded parsons problem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D"/>
              <a:t>Berikut adalah arsitektur diagram aplikasi easyflutter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terdapat 2 aktor yang akan mengakses aplikasi easyflutter yakni dosen dan mahasiswa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aplikasi easyflutter sendiri dikembangkan dengan framework flutter yang berbasis website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D"/>
              <a:t>Database yang digunakan adalah firebase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title" idx="2"/>
          </p:nvPr>
        </p:nvSpPr>
        <p:spPr>
          <a:xfrm>
            <a:off x="776975" y="609038"/>
            <a:ext cx="9222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6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36"/>
          <p:cNvGrpSpPr/>
          <p:nvPr/>
        </p:nvGrpSpPr>
        <p:grpSpPr>
          <a:xfrm>
            <a:off x="-7" y="0"/>
            <a:ext cx="643913" cy="3623066"/>
            <a:chOff x="-7" y="0"/>
            <a:chExt cx="643913" cy="3623066"/>
          </a:xfrm>
        </p:grpSpPr>
        <p:sp>
          <p:nvSpPr>
            <p:cNvPr id="22" name="Google Shape;22;p36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6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6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6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6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6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6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6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6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6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6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6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36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5" name="Google Shape;35;p3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6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6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6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6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6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37"/>
          <p:cNvGrpSpPr/>
          <p:nvPr/>
        </p:nvGrpSpPr>
        <p:grpSpPr>
          <a:xfrm rot="-5400000">
            <a:off x="1489569" y="3113925"/>
            <a:ext cx="643913" cy="3623066"/>
            <a:chOff x="-7" y="0"/>
            <a:chExt cx="643913" cy="3623066"/>
          </a:xfrm>
        </p:grpSpPr>
        <p:sp>
          <p:nvSpPr>
            <p:cNvPr id="59" name="Google Shape;59;p37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7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7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7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7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7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7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7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7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7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37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72" name="Google Shape;72;p3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7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7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7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7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37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88" name="Google Shape;88;p3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37"/>
          <p:cNvGrpSpPr/>
          <p:nvPr/>
        </p:nvGrpSpPr>
        <p:grpSpPr>
          <a:xfrm rot="-5400000" flipH="1">
            <a:off x="-1086324" y="839074"/>
            <a:ext cx="2758302" cy="193976"/>
            <a:chOff x="-344350" y="4817800"/>
            <a:chExt cx="2758302" cy="193976"/>
          </a:xfrm>
        </p:grpSpPr>
        <p:sp>
          <p:nvSpPr>
            <p:cNvPr id="92" name="Google Shape;92;p37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7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7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7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37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subTitle" idx="2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8"/>
          <p:cNvGrpSpPr/>
          <p:nvPr/>
        </p:nvGrpSpPr>
        <p:grpSpPr>
          <a:xfrm flipH="1">
            <a:off x="-7" y="11222"/>
            <a:ext cx="584466" cy="3946393"/>
            <a:chOff x="8559523" y="791447"/>
            <a:chExt cx="584466" cy="3946393"/>
          </a:xfrm>
        </p:grpSpPr>
        <p:sp>
          <p:nvSpPr>
            <p:cNvPr id="103" name="Google Shape;103;p3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8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8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38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15" name="Google Shape;115;p38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8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8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38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19" name="Google Shape;119;p3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8"/>
          <p:cNvGrpSpPr/>
          <p:nvPr/>
        </p:nvGrpSpPr>
        <p:grpSpPr>
          <a:xfrm>
            <a:off x="7444711" y="1171313"/>
            <a:ext cx="1758614" cy="3882109"/>
            <a:chOff x="7444711" y="1171313"/>
            <a:chExt cx="1758614" cy="3882109"/>
          </a:xfrm>
        </p:grpSpPr>
        <p:sp>
          <p:nvSpPr>
            <p:cNvPr id="123" name="Google Shape;123;p38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8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8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8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8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8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8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8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8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8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8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8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8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8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8"/>
          <p:cNvSpPr txBox="1">
            <a:spLocks noGrp="1"/>
          </p:cNvSpPr>
          <p:nvPr>
            <p:ph type="subTitle" idx="1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subTitle" idx="2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ubTitle" idx="3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ubTitle" idx="4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subTitle" idx="5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ubTitle" idx="6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7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subTitle" idx="8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9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150" name="Google Shape;150;p3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39"/>
          <p:cNvGrpSpPr/>
          <p:nvPr/>
        </p:nvGrpSpPr>
        <p:grpSpPr>
          <a:xfrm flipH="1">
            <a:off x="-8" y="1171313"/>
            <a:ext cx="1911014" cy="3882109"/>
            <a:chOff x="7292311" y="1171313"/>
            <a:chExt cx="1911014" cy="3882109"/>
          </a:xfrm>
        </p:grpSpPr>
        <p:sp>
          <p:nvSpPr>
            <p:cNvPr id="162" name="Google Shape;162;p3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9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39"/>
          <p:cNvGrpSpPr/>
          <p:nvPr/>
        </p:nvGrpSpPr>
        <p:grpSpPr>
          <a:xfrm flipH="1">
            <a:off x="6398901" y="4838400"/>
            <a:ext cx="2758302" cy="193976"/>
            <a:chOff x="-344350" y="4817800"/>
            <a:chExt cx="2758302" cy="193976"/>
          </a:xfrm>
        </p:grpSpPr>
        <p:sp>
          <p:nvSpPr>
            <p:cNvPr id="179" name="Google Shape;179;p39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9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9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9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39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40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86" name="Google Shape;186;p40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0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0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40"/>
          <p:cNvGrpSpPr/>
          <p:nvPr/>
        </p:nvGrpSpPr>
        <p:grpSpPr>
          <a:xfrm>
            <a:off x="8431104" y="1818952"/>
            <a:ext cx="712885" cy="3324549"/>
            <a:chOff x="8431104" y="1818952"/>
            <a:chExt cx="712885" cy="3324549"/>
          </a:xfrm>
        </p:grpSpPr>
        <p:sp>
          <p:nvSpPr>
            <p:cNvPr id="196" name="Google Shape;196;p4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0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0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0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40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06" name="Google Shape;206;p40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0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0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40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10" name="Google Shape;210;p4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40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xfrm>
            <a:off x="859800" y="3838052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 idx="5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title" idx="9"/>
          </p:nvPr>
        </p:nvSpPr>
        <p:spPr>
          <a:xfrm>
            <a:off x="859800" y="2045175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title" idx="15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1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-ID" sz="1200" b="1" i="0" u="none" strike="noStrike" cap="none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-ID" sz="1200" b="1" i="0" u="none" strike="noStrike" cap="none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-ID" sz="1200" b="1" i="0" u="none" strike="noStrike" cap="none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00" b="1" i="0" u="none" strike="noStrike" cap="none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53146" y="593609"/>
            <a:ext cx="4770484" cy="30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D" sz="2800">
                <a:solidFill>
                  <a:schemeClr val="dk2"/>
                </a:solidFill>
              </a:rPr>
              <a:t>Penerapan pendekatan </a:t>
            </a:r>
            <a:br>
              <a:rPr lang="en-ID" sz="2800">
                <a:solidFill>
                  <a:schemeClr val="dk2"/>
                </a:solidFill>
              </a:rPr>
            </a:br>
            <a:r>
              <a:rPr lang="en-ID" sz="2800">
                <a:solidFill>
                  <a:schemeClr val="lt1"/>
                </a:solidFill>
                <a:highlight>
                  <a:srgbClr val="5863E0"/>
                </a:highlight>
              </a:rPr>
              <a:t>pre-scaffolded parsons problem </a:t>
            </a:r>
            <a:r>
              <a:rPr lang="en-ID" sz="2800">
                <a:solidFill>
                  <a:schemeClr val="dk2"/>
                </a:solidFill>
              </a:rPr>
              <a:t>pada pembelajaran pemrograman mobile </a:t>
            </a:r>
            <a:br>
              <a:rPr lang="en-ID" sz="2800">
                <a:solidFill>
                  <a:schemeClr val="dk2"/>
                </a:solidFill>
              </a:rPr>
            </a:br>
            <a:r>
              <a:rPr lang="en-ID" sz="2800">
                <a:solidFill>
                  <a:schemeClr val="dk2"/>
                </a:solidFill>
              </a:rPr>
              <a:t>dengan topik flutter layout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192025" y="3198873"/>
            <a:ext cx="4590300" cy="1748100"/>
          </a:xfrm>
          <a:prstGeom prst="roundRect">
            <a:avLst>
              <a:gd name="adj" fmla="val 8541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"/>
          <p:cNvSpPr txBox="1">
            <a:spLocks noGrp="1"/>
          </p:cNvSpPr>
          <p:nvPr>
            <p:ph type="subTitle" idx="1"/>
          </p:nvPr>
        </p:nvSpPr>
        <p:spPr>
          <a:xfrm>
            <a:off x="329175" y="3348450"/>
            <a:ext cx="4242900" cy="1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D" sz="1200" b="1">
                <a:latin typeface="Quicksand"/>
                <a:ea typeface="Quicksand"/>
                <a:cs typeface="Quicksand"/>
                <a:sym typeface="Quicksand"/>
              </a:rPr>
              <a:t>Pembimbing </a:t>
            </a:r>
            <a:r>
              <a:rPr lang="en-ID" sz="1200" b="1"/>
              <a:t>1</a:t>
            </a:r>
            <a:endParaRPr sz="1200" b="1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D" sz="1200"/>
              <a:t>Putra Prima Arhandi, ST., M.Kom.</a:t>
            </a: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D" sz="1200" b="1"/>
              <a:t>Pembimbing 2</a:t>
            </a:r>
            <a:endParaRPr sz="12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D" sz="1200"/>
              <a:t>Annisa Taufika Firdausi, ST., MT.</a:t>
            </a: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D" sz="1200" b="1"/>
              <a:t>Mahasiswa</a:t>
            </a:r>
            <a:endParaRPr sz="1200" b="1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D" sz="1200"/>
              <a:t>Dharma Yudistira Eka Putra – NIM 1841720028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39" name="Google Shape;239;p1"/>
          <p:cNvGrpSpPr/>
          <p:nvPr/>
        </p:nvGrpSpPr>
        <p:grpSpPr>
          <a:xfrm>
            <a:off x="4743807" y="625220"/>
            <a:ext cx="5580356" cy="3990947"/>
            <a:chOff x="4942637" y="602891"/>
            <a:chExt cx="5182833" cy="3706647"/>
          </a:xfrm>
        </p:grpSpPr>
        <p:grpSp>
          <p:nvGrpSpPr>
            <p:cNvPr id="240" name="Google Shape;240;p1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241" name="Google Shape;241;p1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" name="Google Shape;271;p1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D" sz="1400" b="0" i="0" u="none" strike="noStrike" cap="non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dart</a:t>
              </a:r>
              <a:endParaRPr sz="14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2" name="Google Shape;412;p1"/>
            <p:cNvSpPr txBox="1"/>
            <p:nvPr/>
          </p:nvSpPr>
          <p:spPr>
            <a:xfrm>
              <a:off x="6039020" y="3460773"/>
              <a:ext cx="909068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D" sz="1400" b="0" i="0" u="none" strike="noStrike" cap="non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flutter</a:t>
              </a:r>
              <a:endParaRPr sz="14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3" name="Google Shape;413;p1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ID" sz="2200" b="0" i="0" u="none" strike="noStrike" cap="non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414" name="Google Shape;414;p1" descr="Flutter Logo Vector (SVG, PDF, Ai, EPS, CDR) Free Download - Logowik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0915" y="1938528"/>
            <a:ext cx="603085" cy="45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0"/>
          <p:cNvSpPr/>
          <p:nvPr/>
        </p:nvSpPr>
        <p:spPr>
          <a:xfrm>
            <a:off x="586496" y="380450"/>
            <a:ext cx="2753604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0"/>
          <p:cNvSpPr txBox="1"/>
          <p:nvPr/>
        </p:nvSpPr>
        <p:spPr>
          <a:xfrm>
            <a:off x="737951" y="416224"/>
            <a:ext cx="1660677" cy="3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Uji coba sistem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52" name="Google Shape;652;p20"/>
          <p:cNvGrpSpPr/>
          <p:nvPr/>
        </p:nvGrpSpPr>
        <p:grpSpPr>
          <a:xfrm>
            <a:off x="2550083" y="555309"/>
            <a:ext cx="636814" cy="120078"/>
            <a:chOff x="8209059" y="198000"/>
            <a:chExt cx="636814" cy="120078"/>
          </a:xfrm>
        </p:grpSpPr>
        <p:sp>
          <p:nvSpPr>
            <p:cNvPr id="653" name="Google Shape;653;p2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6" name="Google Shape;6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1950" y="397490"/>
            <a:ext cx="5499101" cy="434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1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1"/>
          <p:cNvSpPr txBox="1"/>
          <p:nvPr/>
        </p:nvSpPr>
        <p:spPr>
          <a:xfrm>
            <a:off x="737950" y="416225"/>
            <a:ext cx="23460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Desain Eksperimen (</a:t>
            </a:r>
            <a:r>
              <a:rPr lang="en-ID" sz="2400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1)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63" name="Google Shape;663;p21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664" name="Google Shape;664;p21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67" name="Google Shape;667;p21"/>
          <p:cNvGraphicFramePr/>
          <p:nvPr/>
        </p:nvGraphicFramePr>
        <p:xfrm>
          <a:off x="1828800" y="1318125"/>
          <a:ext cx="5486400" cy="3110849"/>
        </p:xfrm>
        <a:graphic>
          <a:graphicData uri="http://schemas.openxmlformats.org/drawingml/2006/table">
            <a:tbl>
              <a:tblPr>
                <a:noFill/>
                <a:tableStyleId>{606AB99E-83A3-4CDA-96D4-54ECE0FF667E}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b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Tanggal</a:t>
                      </a:r>
                      <a:endParaRPr sz="1200" b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b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Kegiatan</a:t>
                      </a:r>
                      <a:endParaRPr sz="1200" b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b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Waktu</a:t>
                      </a:r>
                      <a:endParaRPr sz="1200" b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 April 2022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Pengenalan Penelitian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 menit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Materi </a:t>
                      </a:r>
                      <a:r>
                        <a:rPr lang="en-ID" sz="12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Flutter Layout</a:t>
                      </a:r>
                      <a:endParaRPr sz="12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45 menit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Pengenalan Aplikasi EasyFlutter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 menit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06 Juni 2022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Pre-test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 menit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Penggunaan Aplikasi EasyFlutter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 menit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Post-test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2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 menit</a:t>
                      </a:r>
                      <a:endParaRPr sz="12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b1fd5f7b9_0_0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13b1fd5f7b9_0_0"/>
          <p:cNvSpPr txBox="1"/>
          <p:nvPr/>
        </p:nvSpPr>
        <p:spPr>
          <a:xfrm>
            <a:off x="737950" y="416225"/>
            <a:ext cx="23460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Desain Eksperimen (2)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4" name="Google Shape;674;g13b1fd5f7b9_0_0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675" name="Google Shape;675;g13b1fd5f7b9_0_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13b1fd5f7b9_0_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13b1fd5f7b9_0_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8" name="Google Shape;678;g13b1fd5f7b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200" y="1002750"/>
            <a:ext cx="76009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g13b1fd5f7b9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0200" y="2888800"/>
            <a:ext cx="6184342" cy="19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g13b1fd5f7b9_0_0"/>
          <p:cNvSpPr txBox="1"/>
          <p:nvPr/>
        </p:nvSpPr>
        <p:spPr>
          <a:xfrm>
            <a:off x="-24100" y="1561725"/>
            <a:ext cx="162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Quicksand"/>
                <a:ea typeface="Quicksand"/>
                <a:cs typeface="Quicksand"/>
                <a:sym typeface="Quicksand"/>
              </a:rPr>
              <a:t>30 April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Quicksand"/>
                <a:ea typeface="Quicksand"/>
                <a:cs typeface="Quicksand"/>
                <a:sym typeface="Quicksand"/>
              </a:rPr>
              <a:t>2022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1" name="Google Shape;681;g13b1fd5f7b9_0_0"/>
          <p:cNvSpPr txBox="1"/>
          <p:nvPr/>
        </p:nvSpPr>
        <p:spPr>
          <a:xfrm>
            <a:off x="144200" y="3653150"/>
            <a:ext cx="128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Quicksand"/>
                <a:ea typeface="Quicksand"/>
                <a:cs typeface="Quicksand"/>
                <a:sym typeface="Quicksand"/>
              </a:rPr>
              <a:t>06 Juni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Quicksand"/>
                <a:ea typeface="Quicksand"/>
                <a:cs typeface="Quicksand"/>
                <a:sym typeface="Quicksand"/>
              </a:rPr>
              <a:t>2022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4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4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Statistik deskriptif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88" name="Google Shape;688;p24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689" name="Google Shape;689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2" name="Google Shape;69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575" y="1183550"/>
            <a:ext cx="75628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4"/>
          <p:cNvSpPr/>
          <p:nvPr/>
        </p:nvSpPr>
        <p:spPr>
          <a:xfrm>
            <a:off x="1990650" y="1323275"/>
            <a:ext cx="3866100" cy="1012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4"/>
          <p:cNvSpPr txBox="1"/>
          <p:nvPr/>
        </p:nvSpPr>
        <p:spPr>
          <a:xfrm>
            <a:off x="737950" y="2945725"/>
            <a:ext cx="3416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Kesimpulan : </a:t>
            </a: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Dari 25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partisipan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dalam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melakukan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pre-test dan post-test, </a:t>
            </a:r>
            <a:r>
              <a:rPr lang="en-ID" sz="14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terdapat</a:t>
            </a:r>
            <a:r>
              <a:rPr lang="en-ID" sz="14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kenaikan</a:t>
            </a:r>
            <a:r>
              <a:rPr lang="en-ID" sz="14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rata - rata pada post-test </a:t>
            </a:r>
            <a:r>
              <a:rPr lang="en-ID" sz="14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sebesar</a:t>
            </a:r>
            <a:r>
              <a:rPr lang="en-ID" sz="14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6,132</a:t>
            </a:r>
            <a:endParaRPr sz="1400" b="1" i="0" u="none" strike="noStrike" cap="none" dirty="0">
              <a:solidFill>
                <a:schemeClr val="lt1"/>
              </a:solidFill>
              <a:highlight>
                <a:srgbClr val="6D9EEB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95" name="Google Shape;695;p24" title="Diagra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4925" y="2443900"/>
            <a:ext cx="4235925" cy="26192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a2bbfa78d_2_598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13a2bbfa78d_2_598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Syarat paired t-test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2" name="Google Shape;702;g13a2bbfa78d_2_598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703" name="Google Shape;703;g13a2bbfa78d_2_59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13a2bbfa78d_2_59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13a2bbfa78d_2_59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6" name="Google Shape;706;g13a2bbfa78d_2_598"/>
          <p:cNvSpPr txBox="1"/>
          <p:nvPr/>
        </p:nvSpPr>
        <p:spPr>
          <a:xfrm>
            <a:off x="607600" y="1130450"/>
            <a:ext cx="8252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●"/>
            </a:pPr>
            <a:r>
              <a:rPr lang="en-ID"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Data sampel yang diolah </a:t>
            </a:r>
            <a:r>
              <a:rPr lang="en-ID" sz="14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harus berpasangan (memiliki sumber yang sama)</a:t>
            </a:r>
            <a:endParaRPr sz="1400" b="1" i="0" u="none" strike="noStrike" cap="none">
              <a:solidFill>
                <a:schemeClr val="lt1"/>
              </a:solidFill>
              <a:highlight>
                <a:srgbClr val="5863E0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●"/>
            </a:pPr>
            <a:r>
              <a:rPr lang="en-ID"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Data yang </a:t>
            </a:r>
            <a:r>
              <a:rPr lang="en-ID" sz="14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diolah berupa data kuantitatif</a:t>
            </a:r>
            <a:r>
              <a:rPr lang="en-ID"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(nilai)</a:t>
            </a:r>
            <a:endParaRPr sz="14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-ID">
                <a:latin typeface="Quicksand"/>
                <a:ea typeface="Quicksand"/>
                <a:cs typeface="Quicksand"/>
                <a:sym typeface="Quicksand"/>
              </a:rPr>
              <a:t>Data sampel </a:t>
            </a:r>
            <a:r>
              <a:rPr lang="en-ID" b="1">
                <a:solidFill>
                  <a:schemeClr val="dk1"/>
                </a:solidFill>
                <a:highlight>
                  <a:schemeClr val="accent5"/>
                </a:highlight>
                <a:latin typeface="Quicksand"/>
                <a:ea typeface="Quicksand"/>
                <a:cs typeface="Quicksand"/>
                <a:sym typeface="Quicksand"/>
              </a:rPr>
              <a:t>harus berdistribusi normal</a:t>
            </a:r>
            <a:r>
              <a:rPr lang="en-ID">
                <a:latin typeface="Quicksand"/>
                <a:ea typeface="Quicksand"/>
                <a:cs typeface="Quicksand"/>
                <a:sym typeface="Quicksand"/>
              </a:rPr>
              <a:t>, jika data tidak berdistribusi normal maka menggunakan uji statistik non parametrik (uji wilcoxon)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6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6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uji normalitas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13" name="Google Shape;713;p26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714" name="Google Shape;714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7" name="Google Shape;717;p26"/>
          <p:cNvSpPr txBox="1"/>
          <p:nvPr/>
        </p:nvSpPr>
        <p:spPr>
          <a:xfrm>
            <a:off x="724925" y="2600525"/>
            <a:ext cx="25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18" name="Google Shape;71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488" y="984675"/>
            <a:ext cx="5548375" cy="2459733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6"/>
          <p:cNvSpPr txBox="1"/>
          <p:nvPr/>
        </p:nvSpPr>
        <p:spPr>
          <a:xfrm>
            <a:off x="586500" y="3680888"/>
            <a:ext cx="6627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Hipotesa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:</a:t>
            </a: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lang="en-ID" sz="1200" b="0" i="0" u="none" strike="noStrike" cap="none" baseline="-250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= Jika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nilai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"</a:t>
            </a:r>
            <a:r>
              <a:rPr lang="en-ID" sz="1200" b="0" i="1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Asymp</a:t>
            </a:r>
            <a:r>
              <a:rPr lang="en-ID" sz="1200" b="0" i="1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 Sig (2-tailed)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" &gt; 0,05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maka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data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berdistribusi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normal.</a:t>
            </a:r>
            <a:endParaRPr sz="12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lang="en-ID" sz="1200" b="0" i="0" u="none" strike="noStrike" cap="none" baseline="-250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= Jika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nilai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"</a:t>
            </a:r>
            <a:r>
              <a:rPr lang="en-ID" sz="1200" b="0" i="1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Asymp</a:t>
            </a:r>
            <a:r>
              <a:rPr lang="en-ID" sz="1200" b="0" i="1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 Sig (2-tailed)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" &lt; 0,05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maka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data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tidak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berdistribusi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normal.</a:t>
            </a:r>
            <a:endParaRPr sz="12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0" name="Google Shape;720;p26"/>
          <p:cNvSpPr txBox="1"/>
          <p:nvPr/>
        </p:nvSpPr>
        <p:spPr>
          <a:xfrm>
            <a:off x="6248150" y="1035575"/>
            <a:ext cx="2634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Keputusan :</a:t>
            </a: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ID" sz="12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diterima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dan 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ID" sz="12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ditolak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maka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dapat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disimpulkan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1" i="0" u="none" strike="noStrike" cap="none" dirty="0">
                <a:solidFill>
                  <a:schemeClr val="dk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data </a:t>
            </a:r>
            <a:r>
              <a:rPr lang="en-ID" sz="1400" b="1" i="0" u="none" strike="noStrike" cap="none" dirty="0" err="1">
                <a:solidFill>
                  <a:schemeClr val="dk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berdistribusi</a:t>
            </a:r>
            <a:r>
              <a:rPr lang="en-ID" sz="1400" b="1" i="0" u="none" strike="noStrike" cap="none" dirty="0">
                <a:solidFill>
                  <a:schemeClr val="dk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normal</a:t>
            </a:r>
            <a:endParaRPr sz="1400" b="1" i="0" u="none" strike="noStrike" cap="none" dirty="0">
              <a:solidFill>
                <a:schemeClr val="dk1"/>
              </a:solidFill>
              <a:highlight>
                <a:srgbClr val="6D9EEB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1" name="Google Shape;721;p26"/>
          <p:cNvSpPr/>
          <p:nvPr/>
        </p:nvSpPr>
        <p:spPr>
          <a:xfrm>
            <a:off x="494800" y="3118325"/>
            <a:ext cx="5753400" cy="398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7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paired t-test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28" name="Google Shape;728;p27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729" name="Google Shape;729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27"/>
          <p:cNvSpPr txBox="1"/>
          <p:nvPr/>
        </p:nvSpPr>
        <p:spPr>
          <a:xfrm>
            <a:off x="724925" y="2600525"/>
            <a:ext cx="25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33" name="Google Shape;73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575" y="980725"/>
            <a:ext cx="7562850" cy="13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4" name="Google Shape;734;p27"/>
          <p:cNvCxnSpPr/>
          <p:nvPr/>
        </p:nvCxnSpPr>
        <p:spPr>
          <a:xfrm>
            <a:off x="4572000" y="2425650"/>
            <a:ext cx="0" cy="252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5" name="Google Shape;735;p27"/>
          <p:cNvSpPr txBox="1"/>
          <p:nvPr/>
        </p:nvSpPr>
        <p:spPr>
          <a:xfrm>
            <a:off x="379700" y="2600525"/>
            <a:ext cx="3866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Hipotesa :</a:t>
            </a:r>
            <a:endParaRPr sz="1200" b="0" i="0" u="none" strike="noStrike" cap="none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lang="en-ID" sz="1200" b="0" i="0" u="none" strike="noStrike" cap="none" baseline="-25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= Jika nilai signifikansi (</a:t>
            </a:r>
            <a:r>
              <a:rPr lang="en-ID" sz="1200" b="0" i="1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Sig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.) &lt; 0,05 , maka terdapat perbedaan yang signifikan pada nilai rata-rata antara </a:t>
            </a:r>
            <a:r>
              <a:rPr lang="en-ID" sz="1200" b="0" i="1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pre-test 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dengan </a:t>
            </a:r>
            <a:r>
              <a:rPr lang="en-ID" sz="1200" b="0" i="1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post-test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lang="en-ID" sz="1200" b="0" i="0" u="none" strike="noStrike" cap="none" baseline="-25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= Jika nilai signifikansi (</a:t>
            </a:r>
            <a:r>
              <a:rPr lang="en-ID" sz="1200" b="0" i="1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Sig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.) &gt; 0,05 , maka tidak ada perbedaan yang signifikan pada nilai rata-rata antara </a:t>
            </a:r>
            <a:r>
              <a:rPr lang="en-ID" sz="1200" b="0" i="1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pre-test 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dengan </a:t>
            </a:r>
            <a:r>
              <a:rPr lang="en-ID" sz="1200" b="0" i="1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post-test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6" name="Google Shape;736;p27"/>
          <p:cNvSpPr txBox="1"/>
          <p:nvPr/>
        </p:nvSpPr>
        <p:spPr>
          <a:xfrm>
            <a:off x="4835625" y="2763150"/>
            <a:ext cx="3866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Keputusan :</a:t>
            </a:r>
            <a:endParaRPr sz="1200" b="0" i="0" u="none" strike="noStrike" cap="none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ID" sz="12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ID"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diterima dan </a:t>
            </a:r>
            <a:r>
              <a:rPr lang="en-ID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ID" sz="12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D"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ditolak, maka terdapat perbedaan rata - rata yang </a:t>
            </a:r>
            <a:r>
              <a:rPr lang="en-ID" sz="1400" b="1" i="0" u="none" strike="noStrike" cap="none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signifikan</a:t>
            </a:r>
            <a:r>
              <a:rPr lang="en-ID"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antara pre-test dan post-test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7" name="Google Shape;737;p27"/>
          <p:cNvSpPr/>
          <p:nvPr/>
        </p:nvSpPr>
        <p:spPr>
          <a:xfrm>
            <a:off x="7640450" y="1668475"/>
            <a:ext cx="805500" cy="70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8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8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hasil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44" name="Google Shape;744;p28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745" name="Google Shape;745;p2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8" name="Google Shape;748;p28"/>
          <p:cNvSpPr txBox="1"/>
          <p:nvPr/>
        </p:nvSpPr>
        <p:spPr>
          <a:xfrm>
            <a:off x="207125" y="2175310"/>
            <a:ext cx="801630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Quicksand"/>
              <a:buChar char="●"/>
            </a:pP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Didapatkan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hasil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rata-rata pre-test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sebesar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77,332 dan post-test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sebesar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83,464.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Sehingga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secara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deskriptif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b="1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terdapat</a:t>
            </a:r>
            <a:r>
              <a:rPr lang="en-ID" b="1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b="1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kenaikan</a:t>
            </a:r>
            <a:r>
              <a:rPr lang="en-ID" b="1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rata-rata </a:t>
            </a:r>
            <a:r>
              <a:rPr lang="en-ID" b="1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sebesar</a:t>
            </a:r>
            <a:r>
              <a:rPr lang="en-ID" b="1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6,132.</a:t>
            </a:r>
          </a:p>
        </p:txBody>
      </p:sp>
      <p:sp>
        <p:nvSpPr>
          <p:cNvPr id="749" name="Google Shape;749;p28"/>
          <p:cNvSpPr txBox="1"/>
          <p:nvPr/>
        </p:nvSpPr>
        <p:spPr>
          <a:xfrm>
            <a:off x="207125" y="989575"/>
            <a:ext cx="8802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●"/>
            </a:pP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Sebanyak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25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partisipan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telah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ikut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berpartisipasi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dalam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seluruh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rangkaian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kegiatan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eksperimen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Terdapat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21 </a:t>
            </a:r>
            <a:r>
              <a:rPr lang="en-ID" sz="14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partisipan</a:t>
            </a:r>
            <a:r>
              <a:rPr lang="en-ID" sz="14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ID" sz="14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mengalami</a:t>
            </a:r>
            <a:r>
              <a:rPr lang="en-ID" sz="14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peningkatan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pada post-test,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terdapat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3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partisipan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memiliki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nilai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pre-test dan post-test yang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sama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dan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terdapat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1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partisipan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mengalami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4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penurunan</a:t>
            </a: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pada post-test.</a:t>
            </a: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C5139-492E-251A-7E54-FF2DF9DD2163}"/>
              </a:ext>
            </a:extLst>
          </p:cNvPr>
          <p:cNvSpPr/>
          <p:nvPr/>
        </p:nvSpPr>
        <p:spPr>
          <a:xfrm>
            <a:off x="207125" y="2860237"/>
            <a:ext cx="838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400"/>
            </a:pPr>
            <a:endParaRPr lang="en-ID" b="1" dirty="0">
              <a:solidFill>
                <a:schemeClr val="lt1"/>
              </a:solidFill>
              <a:highlight>
                <a:srgbClr val="6D9E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>
              <a:buSzPts val="1400"/>
              <a:buFont typeface="Quicksand"/>
              <a:buChar char="●"/>
            </a:pP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Berdasarkan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uji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statistik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Paired T-test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dapat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disimpulkan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bahwa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terdapat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perbedaan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rata-rata yang </a:t>
            </a:r>
            <a:r>
              <a:rPr lang="en-ID" b="1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signifikan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dirty="0" err="1">
                <a:latin typeface="Quicksand"/>
                <a:ea typeface="Quicksand"/>
                <a:cs typeface="Quicksand"/>
                <a:sym typeface="Quicksand"/>
              </a:rPr>
              <a:t>antara</a:t>
            </a:r>
            <a:r>
              <a:rPr lang="en-ID" dirty="0">
                <a:latin typeface="Quicksand"/>
                <a:ea typeface="Quicksand"/>
                <a:cs typeface="Quicksand"/>
                <a:sym typeface="Quicksand"/>
              </a:rPr>
              <a:t> pre-test dan post-test.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" grpId="0"/>
      <p:bldP spid="749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9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Rumusan masalah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56" name="Google Shape;756;p29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757" name="Google Shape;757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0" name="Google Shape;760;p29"/>
          <p:cNvSpPr txBox="1"/>
          <p:nvPr/>
        </p:nvSpPr>
        <p:spPr>
          <a:xfrm>
            <a:off x="586500" y="1083850"/>
            <a:ext cx="6305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Bagaimana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cara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menyediakan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sebuah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perangkat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lunak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aplikasi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pengayaan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untuk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topik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Flutter Layout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sebagai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sebuah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inovasi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pada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Pemrograman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Mobile dan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mengetahui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dampak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penerapannya</a:t>
            </a:r>
            <a:r>
              <a:rPr lang="en-ID" sz="1200" b="0" i="0" u="none" strike="noStrike" cap="non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?</a:t>
            </a:r>
            <a:endParaRPr sz="12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1" name="Google Shape;761;p29"/>
          <p:cNvSpPr/>
          <p:nvPr/>
        </p:nvSpPr>
        <p:spPr>
          <a:xfrm>
            <a:off x="586496" y="27766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9"/>
          <p:cNvSpPr txBox="1"/>
          <p:nvPr/>
        </p:nvSpPr>
        <p:spPr>
          <a:xfrm>
            <a:off x="737951" y="28124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Kesimpulan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63" name="Google Shape;763;p29"/>
          <p:cNvGrpSpPr/>
          <p:nvPr/>
        </p:nvGrpSpPr>
        <p:grpSpPr>
          <a:xfrm>
            <a:off x="3808115" y="2951509"/>
            <a:ext cx="636814" cy="120078"/>
            <a:chOff x="8209059" y="198000"/>
            <a:chExt cx="636814" cy="120078"/>
          </a:xfrm>
        </p:grpSpPr>
        <p:sp>
          <p:nvSpPr>
            <p:cNvPr id="764" name="Google Shape;764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7" name="Google Shape;767;p29"/>
          <p:cNvSpPr txBox="1"/>
          <p:nvPr/>
        </p:nvSpPr>
        <p:spPr>
          <a:xfrm>
            <a:off x="586500" y="3480050"/>
            <a:ext cx="6305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buSzPts val="1200"/>
            </a:pP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Diperoleh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kesimpulan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bahwa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menyediakan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aplikasi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pengayaan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berbasis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web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bernama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EasyFlutter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dapat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digunakan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sebagai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sebuah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inovasi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pembelajaran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1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Flutter Layout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pada </a:t>
            </a:r>
            <a:r>
              <a:rPr lang="en-ID" sz="1200" b="0" i="0" u="none" strike="noStrike" cap="non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Pemrograman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1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Mobile</a:t>
            </a:r>
            <a:r>
              <a:rPr lang="en-ID" sz="12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dan </a:t>
            </a:r>
            <a:r>
              <a:rPr lang="en-ID" sz="12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memiliki</a:t>
            </a:r>
            <a:r>
              <a:rPr lang="en-ID" sz="12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dampak</a:t>
            </a:r>
            <a:r>
              <a:rPr lang="en-ID" sz="12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positif</a:t>
            </a:r>
            <a:r>
              <a:rPr lang="en-ID" sz="12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ID" sz="12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signifikan</a:t>
            </a:r>
            <a:r>
              <a:rPr lang="en-ID" sz="12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pada uji </a:t>
            </a:r>
            <a:r>
              <a:rPr lang="en-ID" sz="1200" b="1" i="0" u="none" strike="noStrike" cap="none" dirty="0" err="1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statistik</a:t>
            </a:r>
            <a:r>
              <a:rPr lang="en-ID" sz="12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1" i="1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Paired T-test</a:t>
            </a:r>
            <a:r>
              <a:rPr lang="en-ID" sz="1200" b="1" i="0" u="none" strike="noStrike" cap="none" dirty="0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 b="1" i="0" u="none" strike="noStrike" cap="none" dirty="0">
              <a:solidFill>
                <a:schemeClr val="lt1"/>
              </a:solidFill>
              <a:highlight>
                <a:srgbClr val="6D9EEB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8" name="Google Shape;768;p29"/>
          <p:cNvSpPr/>
          <p:nvPr/>
        </p:nvSpPr>
        <p:spPr>
          <a:xfrm rot="5400340">
            <a:off x="5901900" y="2404776"/>
            <a:ext cx="3033300" cy="676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0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0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Saran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5" name="Google Shape;775;p30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776" name="Google Shape;776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9" name="Google Shape;779;p30"/>
          <p:cNvSpPr txBox="1"/>
          <p:nvPr/>
        </p:nvSpPr>
        <p:spPr>
          <a:xfrm>
            <a:off x="586500" y="1083850"/>
            <a:ext cx="6305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icksand"/>
              <a:buChar char="●"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Penerapan Pre-scaffolded Parsons Problem dapat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dibandingkan dengan penerapan Student-scaffolded Parsons Problem</a:t>
            </a:r>
            <a:endParaRPr sz="1200" b="1" i="0" u="none" strike="noStrike" cap="none">
              <a:solidFill>
                <a:schemeClr val="lt1"/>
              </a:solidFill>
              <a:highlight>
                <a:srgbClr val="6D9E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highlight>
                <a:srgbClr val="6D9E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●"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Dapat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menerapkan distractors</a:t>
            </a: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pada susunan blok kode yang telah disediakan</a:t>
            </a: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●"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Penerapan Pre-scaffolded Parsons Problem dapat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6D9EEB"/>
                </a:highlight>
                <a:latin typeface="Quicksand"/>
                <a:ea typeface="Quicksand"/>
                <a:cs typeface="Quicksand"/>
                <a:sym typeface="Quicksand"/>
              </a:rPr>
              <a:t>dimanfaatkan untuk topik selain Flutter Layout</a:t>
            </a: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a3085c8a7_0_221"/>
          <p:cNvSpPr/>
          <p:nvPr/>
        </p:nvSpPr>
        <p:spPr>
          <a:xfrm>
            <a:off x="586496" y="380450"/>
            <a:ext cx="7819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3a3085c8a7_0_221"/>
          <p:cNvSpPr txBox="1">
            <a:spLocks noGrp="1"/>
          </p:cNvSpPr>
          <p:nvPr>
            <p:ph type="title"/>
          </p:nvPr>
        </p:nvSpPr>
        <p:spPr>
          <a:xfrm>
            <a:off x="737952" y="416224"/>
            <a:ext cx="64479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>
                <a:solidFill>
                  <a:srgbClr val="5863E0"/>
                </a:solidFill>
              </a:rPr>
              <a:t>Masalah</a:t>
            </a:r>
            <a:endParaRPr sz="2400">
              <a:solidFill>
                <a:srgbClr val="5863E0"/>
              </a:solidFill>
            </a:endParaRPr>
          </a:p>
        </p:txBody>
      </p:sp>
      <p:grpSp>
        <p:nvGrpSpPr>
          <p:cNvPr id="421" name="Google Shape;421;g13a3085c8a7_0_221"/>
          <p:cNvGrpSpPr/>
          <p:nvPr/>
        </p:nvGrpSpPr>
        <p:grpSpPr>
          <a:xfrm>
            <a:off x="7477496" y="555309"/>
            <a:ext cx="636814" cy="120078"/>
            <a:chOff x="8209059" y="198000"/>
            <a:chExt cx="636814" cy="120078"/>
          </a:xfrm>
        </p:grpSpPr>
        <p:sp>
          <p:nvSpPr>
            <p:cNvPr id="422" name="Google Shape;422;g13a3085c8a7_0_221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13a3085c8a7_0_221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13a3085c8a7_0_221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g13a3085c8a7_0_221"/>
          <p:cNvGrpSpPr/>
          <p:nvPr/>
        </p:nvGrpSpPr>
        <p:grpSpPr>
          <a:xfrm>
            <a:off x="3742116" y="1669042"/>
            <a:ext cx="1659494" cy="925215"/>
            <a:chOff x="2806625" y="1915475"/>
            <a:chExt cx="3679588" cy="2051475"/>
          </a:xfrm>
        </p:grpSpPr>
        <p:sp>
          <p:nvSpPr>
            <p:cNvPr id="426" name="Google Shape;426;g13a3085c8a7_0_221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" name="Google Shape;427;g13a3085c8a7_0_221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428" name="Google Shape;428;g13a3085c8a7_0_221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g13a3085c8a7_0_221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0" name="Google Shape;430;g13a3085c8a7_0_221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13a3085c8a7_0_221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13a3085c8a7_0_221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13a3085c8a7_0_221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3a3085c8a7_0_221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13a3085c8a7_0_221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13a3085c8a7_0_221"/>
            <p:cNvSpPr/>
            <p:nvPr/>
          </p:nvSpPr>
          <p:spPr>
            <a:xfrm>
              <a:off x="3184450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13a3085c8a7_0_221"/>
            <p:cNvSpPr/>
            <p:nvPr/>
          </p:nvSpPr>
          <p:spPr>
            <a:xfrm>
              <a:off x="3383700" y="258183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13a3085c8a7_0_221"/>
            <p:cNvSpPr/>
            <p:nvPr/>
          </p:nvSpPr>
          <p:spPr>
            <a:xfrm>
              <a:off x="3891850" y="258183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13a3085c8a7_0_221"/>
            <p:cNvSpPr/>
            <p:nvPr/>
          </p:nvSpPr>
          <p:spPr>
            <a:xfrm>
              <a:off x="3891850" y="265891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" name="Google Shape;440;g13a3085c8a7_0_221"/>
            <p:cNvGrpSpPr/>
            <p:nvPr/>
          </p:nvGrpSpPr>
          <p:grpSpPr>
            <a:xfrm>
              <a:off x="3891850" y="2831213"/>
              <a:ext cx="1460550" cy="132250"/>
              <a:chOff x="3891850" y="2794550"/>
              <a:chExt cx="1460550" cy="132250"/>
            </a:xfrm>
          </p:grpSpPr>
          <p:sp>
            <p:nvSpPr>
              <p:cNvPr id="441" name="Google Shape;441;g13a3085c8a7_0_221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g13a3085c8a7_0_221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g13a3085c8a7_0_221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g13a3085c8a7_0_221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g13a3085c8a7_0_221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g13a3085c8a7_0_221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7" name="Google Shape;447;g13a3085c8a7_0_221"/>
            <p:cNvSpPr/>
            <p:nvPr/>
          </p:nvSpPr>
          <p:spPr>
            <a:xfrm>
              <a:off x="3891850" y="3113188"/>
              <a:ext cx="554550" cy="54525"/>
            </a:xfrm>
            <a:custGeom>
              <a:avLst/>
              <a:gdLst/>
              <a:ahLst/>
              <a:cxnLst/>
              <a:rect l="l" t="t" r="r" b="b"/>
              <a:pathLst>
                <a:path w="22182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13a3085c8a7_0_221"/>
            <p:cNvSpPr/>
            <p:nvPr/>
          </p:nvSpPr>
          <p:spPr>
            <a:xfrm>
              <a:off x="3891850" y="3189775"/>
              <a:ext cx="474975" cy="26975"/>
            </a:xfrm>
            <a:custGeom>
              <a:avLst/>
              <a:gdLst/>
              <a:ahLst/>
              <a:cxnLst/>
              <a:rect l="l" t="t" r="r" b="b"/>
              <a:pathLst>
                <a:path w="18999" h="1079" extrusionOk="0">
                  <a:moveTo>
                    <a:pt x="0" y="1"/>
                  </a:moveTo>
                  <a:lnTo>
                    <a:pt x="0" y="1079"/>
                  </a:lnTo>
                  <a:lnTo>
                    <a:pt x="18998" y="1079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9" name="Google Shape;449;g13a3085c8a7_0_221"/>
            <p:cNvGrpSpPr/>
            <p:nvPr/>
          </p:nvGrpSpPr>
          <p:grpSpPr>
            <a:xfrm>
              <a:off x="3891850" y="3362563"/>
              <a:ext cx="1460550" cy="132225"/>
              <a:chOff x="3891850" y="3325900"/>
              <a:chExt cx="1460550" cy="132225"/>
            </a:xfrm>
          </p:grpSpPr>
          <p:sp>
            <p:nvSpPr>
              <p:cNvPr id="450" name="Google Shape;450;g13a3085c8a7_0_221"/>
              <p:cNvSpPr/>
              <p:nvPr/>
            </p:nvSpPr>
            <p:spPr>
              <a:xfrm>
                <a:off x="3891850" y="3325900"/>
                <a:ext cx="6215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g13a3085c8a7_0_221"/>
              <p:cNvSpPr/>
              <p:nvPr/>
            </p:nvSpPr>
            <p:spPr>
              <a:xfrm>
                <a:off x="4533450" y="3325900"/>
                <a:ext cx="2738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103" extrusionOk="0">
                    <a:moveTo>
                      <a:pt x="1" y="0"/>
                    </a:moveTo>
                    <a:lnTo>
                      <a:pt x="1" y="1103"/>
                    </a:lnTo>
                    <a:lnTo>
                      <a:pt x="10953" y="1103"/>
                    </a:lnTo>
                    <a:lnTo>
                      <a:pt x="109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g13a3085c8a7_0_221"/>
              <p:cNvSpPr/>
              <p:nvPr/>
            </p:nvSpPr>
            <p:spPr>
              <a:xfrm>
                <a:off x="4827325" y="3325900"/>
                <a:ext cx="5250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1003" y="1103"/>
                    </a:lnTo>
                    <a:lnTo>
                      <a:pt x="2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g13a3085c8a7_0_221"/>
              <p:cNvSpPr/>
              <p:nvPr/>
            </p:nvSpPr>
            <p:spPr>
              <a:xfrm>
                <a:off x="3891850" y="3379150"/>
                <a:ext cx="6215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4" extrusionOk="0">
                    <a:moveTo>
                      <a:pt x="0" y="1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g13a3085c8a7_0_221"/>
              <p:cNvSpPr/>
              <p:nvPr/>
            </p:nvSpPr>
            <p:spPr>
              <a:xfrm>
                <a:off x="4533450" y="337915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20853" y="1103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g13a3085c8a7_0_221"/>
              <p:cNvSpPr/>
              <p:nvPr/>
            </p:nvSpPr>
            <p:spPr>
              <a:xfrm>
                <a:off x="3891850" y="3431150"/>
                <a:ext cx="52132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9" extrusionOk="0">
                    <a:moveTo>
                      <a:pt x="0" y="1"/>
                    </a:moveTo>
                    <a:lnTo>
                      <a:pt x="0" y="1078"/>
                    </a:lnTo>
                    <a:lnTo>
                      <a:pt x="20853" y="1078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6" name="Google Shape;456;g13a3085c8a7_0_221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13a3085c8a7_0_221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13a3085c8a7_0_221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13a3085c8a7_0_221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13a3085c8a7_0_221"/>
            <p:cNvSpPr/>
            <p:nvPr/>
          </p:nvSpPr>
          <p:spPr>
            <a:xfrm>
              <a:off x="3891850" y="205048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13a3085c8a7_0_221"/>
            <p:cNvSpPr/>
            <p:nvPr/>
          </p:nvSpPr>
          <p:spPr>
            <a:xfrm>
              <a:off x="3891850" y="212756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2" name="Google Shape;462;g13a3085c8a7_0_221"/>
            <p:cNvGrpSpPr/>
            <p:nvPr/>
          </p:nvGrpSpPr>
          <p:grpSpPr>
            <a:xfrm>
              <a:off x="3891850" y="2299863"/>
              <a:ext cx="1460550" cy="132250"/>
              <a:chOff x="3891850" y="2794550"/>
              <a:chExt cx="1460550" cy="132250"/>
            </a:xfrm>
          </p:grpSpPr>
          <p:sp>
            <p:nvSpPr>
              <p:cNvPr id="463" name="Google Shape;463;g13a3085c8a7_0_221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g13a3085c8a7_0_221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g13a3085c8a7_0_221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g13a3085c8a7_0_221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13a3085c8a7_0_221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13a3085c8a7_0_221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" name="Google Shape;469;g13a3085c8a7_0_221"/>
            <p:cNvGrpSpPr/>
            <p:nvPr/>
          </p:nvGrpSpPr>
          <p:grpSpPr>
            <a:xfrm>
              <a:off x="3523228" y="2775006"/>
              <a:ext cx="192750" cy="193089"/>
              <a:chOff x="2113017" y="2470600"/>
              <a:chExt cx="257308" cy="257761"/>
            </a:xfrm>
          </p:grpSpPr>
          <p:sp>
            <p:nvSpPr>
              <p:cNvPr id="470" name="Google Shape;470;g13a3085c8a7_0_221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g13a3085c8a7_0_221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" name="Google Shape;472;g13a3085c8a7_0_221"/>
            <p:cNvGrpSpPr/>
            <p:nvPr/>
          </p:nvGrpSpPr>
          <p:grpSpPr>
            <a:xfrm>
              <a:off x="3421699" y="2615365"/>
              <a:ext cx="144031" cy="55381"/>
              <a:chOff x="5892197" y="1860432"/>
              <a:chExt cx="149892" cy="57634"/>
            </a:xfrm>
          </p:grpSpPr>
          <p:sp>
            <p:nvSpPr>
              <p:cNvPr id="473" name="Google Shape;473;g13a3085c8a7_0_221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13a3085c8a7_0_221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5" name="Google Shape;475;g13a3085c8a7_0_221"/>
            <p:cNvSpPr/>
            <p:nvPr/>
          </p:nvSpPr>
          <p:spPr>
            <a:xfrm>
              <a:off x="3383700" y="20504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6" name="Google Shape;476;g13a3085c8a7_0_221"/>
            <p:cNvGrpSpPr/>
            <p:nvPr/>
          </p:nvGrpSpPr>
          <p:grpSpPr>
            <a:xfrm>
              <a:off x="3421699" y="2084015"/>
              <a:ext cx="144031" cy="55381"/>
              <a:chOff x="5892197" y="1860432"/>
              <a:chExt cx="149892" cy="57634"/>
            </a:xfrm>
          </p:grpSpPr>
          <p:sp>
            <p:nvSpPr>
              <p:cNvPr id="477" name="Google Shape;477;g13a3085c8a7_0_221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g13a3085c8a7_0_221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9" name="Google Shape;479;g13a3085c8a7_0_221"/>
            <p:cNvSpPr/>
            <p:nvPr/>
          </p:nvSpPr>
          <p:spPr>
            <a:xfrm>
              <a:off x="3383700" y="31131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0" name="Google Shape;480;g13a3085c8a7_0_221"/>
            <p:cNvGrpSpPr/>
            <p:nvPr/>
          </p:nvGrpSpPr>
          <p:grpSpPr>
            <a:xfrm>
              <a:off x="3421699" y="3146715"/>
              <a:ext cx="144031" cy="55381"/>
              <a:chOff x="5892197" y="1860432"/>
              <a:chExt cx="149892" cy="57634"/>
            </a:xfrm>
          </p:grpSpPr>
          <p:sp>
            <p:nvSpPr>
              <p:cNvPr id="481" name="Google Shape;481;g13a3085c8a7_0_221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g13a3085c8a7_0_221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3" name="Google Shape;483;g13a3085c8a7_0_221"/>
          <p:cNvSpPr txBox="1"/>
          <p:nvPr/>
        </p:nvSpPr>
        <p:spPr>
          <a:xfrm>
            <a:off x="2674293" y="997912"/>
            <a:ext cx="37953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Modul ajar berbasis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teks, instruksi dan baris kode 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umum digunakan untuk pembelajaran pemrograman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84" name="Google Shape;484;g13a3085c8a7_0_221"/>
          <p:cNvCxnSpPr/>
          <p:nvPr/>
        </p:nvCxnSpPr>
        <p:spPr>
          <a:xfrm flipH="1">
            <a:off x="1789199" y="1902114"/>
            <a:ext cx="2270400" cy="611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diamond" w="med" len="med"/>
          </a:ln>
        </p:spPr>
      </p:cxnSp>
      <p:sp>
        <p:nvSpPr>
          <p:cNvPr id="485" name="Google Shape;485;g13a3085c8a7_0_221"/>
          <p:cNvSpPr txBox="1"/>
          <p:nvPr/>
        </p:nvSpPr>
        <p:spPr>
          <a:xfrm>
            <a:off x="376790" y="2954194"/>
            <a:ext cx="28251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Metode tersebut </a:t>
            </a:r>
            <a:r>
              <a:rPr lang="en-ID" sz="1200">
                <a:latin typeface="Quicksand"/>
                <a:ea typeface="Quicksand"/>
                <a:cs typeface="Quicksand"/>
                <a:sym typeface="Quicksand"/>
              </a:rPr>
              <a:t>akan 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fo</a:t>
            </a:r>
            <a:r>
              <a:rPr lang="en-ID" sz="1200">
                <a:latin typeface="Quicksand"/>
                <a:ea typeface="Quicksand"/>
                <a:cs typeface="Quicksand"/>
                <a:sym typeface="Quicksand"/>
              </a:rPr>
              <a:t>k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 untuk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chemeClr val="accent5"/>
                </a:highlight>
                <a:latin typeface="Quicksand"/>
                <a:ea typeface="Quicksand"/>
                <a:cs typeface="Quicksand"/>
                <a:sym typeface="Quicksand"/>
              </a:rPr>
              <a:t>menyelesaikan modul ajar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Harms et al., 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13a3085c8a7_0_221"/>
          <p:cNvSpPr txBox="1"/>
          <p:nvPr/>
        </p:nvSpPr>
        <p:spPr>
          <a:xfrm>
            <a:off x="3309216" y="3444180"/>
            <a:ext cx="29370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Menuliskan baris kode merupakan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beban kognitif yang tinggi</a:t>
            </a:r>
            <a:r>
              <a:rPr lang="en-ID" sz="120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bagi pelajar</a:t>
            </a:r>
            <a:endParaRPr sz="120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Du et al.,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g13a3085c8a7_0_221"/>
          <p:cNvCxnSpPr/>
          <p:nvPr/>
        </p:nvCxnSpPr>
        <p:spPr>
          <a:xfrm rot="-5400000" flipH="1">
            <a:off x="4025129" y="2642861"/>
            <a:ext cx="1032900" cy="259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diamond" w="med" len="med"/>
          </a:ln>
        </p:spPr>
      </p:cxnSp>
      <p:sp>
        <p:nvSpPr>
          <p:cNvPr id="488" name="Google Shape;488;g13a3085c8a7_0_221"/>
          <p:cNvSpPr txBox="1"/>
          <p:nvPr/>
        </p:nvSpPr>
        <p:spPr>
          <a:xfrm>
            <a:off x="5853620" y="2513268"/>
            <a:ext cx="29370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Beban kognitif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perlu dikurangi</a:t>
            </a:r>
            <a:r>
              <a:rPr lang="en-ID" sz="1200" b="1" i="0" u="none" strike="noStrike" cap="none">
                <a:solidFill>
                  <a:srgbClr val="000000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agar pembelajaran dapat terjadi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Sweller, 2010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g13a3085c8a7_0_221"/>
          <p:cNvCxnSpPr/>
          <p:nvPr/>
        </p:nvCxnSpPr>
        <p:spPr>
          <a:xfrm>
            <a:off x="4863292" y="2026315"/>
            <a:ext cx="2491500" cy="229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diamond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1"/>
          <p:cNvSpPr txBox="1">
            <a:spLocks noGrp="1"/>
          </p:cNvSpPr>
          <p:nvPr>
            <p:ph type="title"/>
          </p:nvPr>
        </p:nvSpPr>
        <p:spPr>
          <a:xfrm>
            <a:off x="720000" y="880250"/>
            <a:ext cx="38520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/>
              <a:t>Terima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/>
              <a:t>kasih</a:t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1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31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788" name="Google Shape;788;p31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9" name="Google Shape;789;p31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790" name="Google Shape;790;p31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1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1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1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1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1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1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0" name="Google Shape;820;p31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821" name="Google Shape;821;p31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3" name="Google Shape;823;p31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4" name="Google Shape;914;p31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915" name="Google Shape;915;p31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3" name="Google Shape;983;p3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84" name="Google Shape;984;p31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3a2bbfa78d_2_26"/>
          <p:cNvSpPr txBox="1">
            <a:spLocks noGrp="1"/>
          </p:cNvSpPr>
          <p:nvPr>
            <p:ph type="subTitle" idx="1"/>
          </p:nvPr>
        </p:nvSpPr>
        <p:spPr>
          <a:xfrm>
            <a:off x="4572000" y="1327510"/>
            <a:ext cx="3846900" cy="1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sz="1200"/>
              <a:t>Salah satu keterampilan yang dibutuhkan pelajar di abad ke-21 ini adalah</a:t>
            </a:r>
            <a:r>
              <a:rPr lang="en-ID" sz="1200">
                <a:highlight>
                  <a:srgbClr val="5863E0"/>
                </a:highlight>
              </a:rPr>
              <a:t> </a:t>
            </a:r>
            <a:r>
              <a:rPr lang="en-ID" sz="1200" b="1">
                <a:solidFill>
                  <a:schemeClr val="lt1"/>
                </a:solidFill>
                <a:highlight>
                  <a:srgbClr val="5863E0"/>
                </a:highlight>
              </a:rPr>
              <a:t>kemampuan pemrograman</a:t>
            </a:r>
            <a:r>
              <a:rPr lang="en-ID" sz="1200" b="1">
                <a:highlight>
                  <a:srgbClr val="5863E0"/>
                </a:highlight>
              </a:rPr>
              <a:t> </a:t>
            </a:r>
            <a:r>
              <a:rPr lang="en-ID" sz="1200"/>
              <a:t>di mana edukasi pemrograman dipandang efektif untuk memperoleh keterampilan ini. </a:t>
            </a: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sz="1200"/>
              <a:t>Dagyar et al., 2020</a:t>
            </a:r>
            <a:endParaRPr sz="1200"/>
          </a:p>
        </p:txBody>
      </p:sp>
      <p:grpSp>
        <p:nvGrpSpPr>
          <p:cNvPr id="992" name="Google Shape;992;g13a2bbfa78d_2_26"/>
          <p:cNvGrpSpPr/>
          <p:nvPr/>
        </p:nvGrpSpPr>
        <p:grpSpPr>
          <a:xfrm>
            <a:off x="242155" y="855580"/>
            <a:ext cx="3565563" cy="3432346"/>
            <a:chOff x="242155" y="855580"/>
            <a:chExt cx="3565563" cy="3432346"/>
          </a:xfrm>
        </p:grpSpPr>
        <p:sp>
          <p:nvSpPr>
            <p:cNvPr id="993" name="Google Shape;993;g13a2bbfa78d_2_26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4" name="Google Shape;994;g13a2bbfa78d_2_26"/>
            <p:cNvGrpSpPr/>
            <p:nvPr/>
          </p:nvGrpSpPr>
          <p:grpSpPr>
            <a:xfrm>
              <a:off x="570236" y="1107330"/>
              <a:ext cx="2920341" cy="2831205"/>
              <a:chOff x="570236" y="1107330"/>
              <a:chExt cx="2920341" cy="2831205"/>
            </a:xfrm>
          </p:grpSpPr>
          <p:sp>
            <p:nvSpPr>
              <p:cNvPr id="995" name="Google Shape;995;g13a2bbfa78d_2_26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g13a2bbfa78d_2_26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g13a2bbfa78d_2_26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g13a2bbfa78d_2_26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g13a2bbfa78d_2_26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g13a2bbfa78d_2_26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g13a2bbfa78d_2_26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g13a2bbfa78d_2_26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g13a2bbfa78d_2_26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g13a2bbfa78d_2_26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g13a2bbfa78d_2_26"/>
              <p:cNvSpPr/>
              <p:nvPr/>
            </p:nvSpPr>
            <p:spPr>
              <a:xfrm>
                <a:off x="1276277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g13a2bbfa78d_2_26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g13a2bbfa78d_2_26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g13a2bbfa78d_2_26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g13a2bbfa78d_2_26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g13a2bbfa78d_2_26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g13a2bbfa78d_2_26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g13a2bbfa78d_2_26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g13a2bbfa78d_2_26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g13a2bbfa78d_2_26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g13a2bbfa78d_2_26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g13a2bbfa78d_2_26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g13a2bbfa78d_2_26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g13a2bbfa78d_2_26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g13a2bbfa78d_2_26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g13a2bbfa78d_2_26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g13a2bbfa78d_2_26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g13a2bbfa78d_2_26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g13a2bbfa78d_2_26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g13a2bbfa78d_2_26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g13a2bbfa78d_2_26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g13a2bbfa78d_2_26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g13a2bbfa78d_2_26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g13a2bbfa78d_2_26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g13a2bbfa78d_2_26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g13a2bbfa78d_2_26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g13a2bbfa78d_2_26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g13a2bbfa78d_2_26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g13a2bbfa78d_2_26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g13a2bbfa78d_2_26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g13a2bbfa78d_2_26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g13a2bbfa78d_2_26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g13a2bbfa78d_2_26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g13a2bbfa78d_2_26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g13a2bbfa78d_2_26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g13a2bbfa78d_2_26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g13a2bbfa78d_2_26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g13a2bbfa78d_2_26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g13a2bbfa78d_2_26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g13a2bbfa78d_2_26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g13a2bbfa78d_2_26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g13a2bbfa78d_2_26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g13a2bbfa78d_2_26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g13a2bbfa78d_2_26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g13a2bbfa78d_2_26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g13a2bbfa78d_2_26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g13a2bbfa78d_2_26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g13a2bbfa78d_2_26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g13a2bbfa78d_2_26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g13a2bbfa78d_2_26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g13a2bbfa78d_2_26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g13a2bbfa78d_2_26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g13a2bbfa78d_2_26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g13a2bbfa78d_2_26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g13a2bbfa78d_2_26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g13a2bbfa78d_2_26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g13a2bbfa78d_2_26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g13a2bbfa78d_2_26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g13a2bbfa78d_2_26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g13a2bbfa78d_2_26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g13a2bbfa78d_2_26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g13a2bbfa78d_2_26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g13a2bbfa78d_2_26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g13a2bbfa78d_2_26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g13a2bbfa78d_2_26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g13a2bbfa78d_2_26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g13a2bbfa78d_2_26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g13a2bbfa78d_2_26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g13a2bbfa78d_2_26"/>
              <p:cNvSpPr/>
              <p:nvPr/>
            </p:nvSpPr>
            <p:spPr>
              <a:xfrm>
                <a:off x="2258219" y="3124010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g13a2bbfa78d_2_26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g13a2bbfa78d_2_26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g13a2bbfa78d_2_26"/>
              <p:cNvSpPr/>
              <p:nvPr/>
            </p:nvSpPr>
            <p:spPr>
              <a:xfrm>
                <a:off x="2220561" y="31081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g13a2bbfa78d_2_26"/>
              <p:cNvSpPr/>
              <p:nvPr/>
            </p:nvSpPr>
            <p:spPr>
              <a:xfrm>
                <a:off x="2215111" y="31022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g13a2bbfa78d_2_26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g13a2bbfa78d_2_26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g13a2bbfa78d_2_26"/>
              <p:cNvSpPr/>
              <p:nvPr/>
            </p:nvSpPr>
            <p:spPr>
              <a:xfrm>
                <a:off x="2457429" y="1890697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g13a2bbfa78d_2_26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g13a2bbfa78d_2_26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g13a2bbfa78d_2_26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g13a2bbfa78d_2_26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g13a2bbfa78d_2_26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g13a2bbfa78d_2_26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g13a2bbfa78d_2_26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g13a2bbfa78d_2_26"/>
              <p:cNvSpPr txBox="1"/>
              <p:nvPr/>
            </p:nvSpPr>
            <p:spPr>
              <a:xfrm>
                <a:off x="2472377" y="3048223"/>
                <a:ext cx="10182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ID" sz="2200" b="0" i="0" u="none" strike="noStrike" cap="none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code</a:t>
                </a:r>
                <a:endParaRPr sz="2200" b="0" i="0" u="none" strike="noStrike" cap="non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89" name="Google Shape;1089;g13a2bbfa78d_2_26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ID" sz="2200" b="0" i="0" u="none" strike="noStrike" cap="none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 b="0" i="0" u="none" strike="noStrike" cap="non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90" name="Google Shape;1090;g13a2bbfa78d_2_26"/>
              <p:cNvSpPr txBox="1"/>
              <p:nvPr/>
            </p:nvSpPr>
            <p:spPr>
              <a:xfrm>
                <a:off x="688153" y="2278894"/>
                <a:ext cx="7431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ID" sz="1500" b="0" i="0" u="none" strike="noStrike" cap="none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code</a:t>
                </a:r>
                <a:endParaRPr sz="1500" b="0" i="0" u="none" strike="noStrike" cap="non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91" name="Google Shape;1091;g13a2bbfa78d_2_26"/>
            <p:cNvGrpSpPr/>
            <p:nvPr/>
          </p:nvGrpSpPr>
          <p:grpSpPr>
            <a:xfrm>
              <a:off x="242155" y="855580"/>
              <a:ext cx="3486734" cy="3432346"/>
              <a:chOff x="242155" y="855580"/>
              <a:chExt cx="3486734" cy="3432346"/>
            </a:xfrm>
          </p:grpSpPr>
          <p:sp>
            <p:nvSpPr>
              <p:cNvPr id="1092" name="Google Shape;1092;g13a2bbfa78d_2_26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g13a2bbfa78d_2_26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g13a2bbfa78d_2_26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g13a2bbfa78d_2_26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g13a2bbfa78d_2_26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g13a2bbfa78d_2_26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g13a2bbfa78d_2_26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g13a2bbfa78d_2_26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g13a2bbfa78d_2_26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g13a2bbfa78d_2_26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g13a2bbfa78d_2_26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g13a2bbfa78d_2_26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g13a2bbfa78d_2_26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g13a2bbfa78d_2_26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g13a2bbfa78d_2_26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g13a2bbfa78d_2_26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g13a2bbfa78d_2_26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g13a2bbfa78d_2_26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g13a2bbfa78d_2_26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g13a2bbfa78d_2_26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2" name="Google Shape;1112;g13a2bbfa78d_2_26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1113" name="Google Shape;1113;g13a2bbfa78d_2_26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4" name="Google Shape;1114;g13a2bbfa78d_2_26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115" name="Google Shape;1115;g13a2bbfa78d_2_26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g13a2bbfa78d_2_26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g13a2bbfa78d_2_26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8" name="Google Shape;1118;g13a2bbfa78d_2_26"/>
          <p:cNvSpPr txBox="1">
            <a:spLocks noGrp="1"/>
          </p:cNvSpPr>
          <p:nvPr>
            <p:ph type="title"/>
          </p:nvPr>
        </p:nvSpPr>
        <p:spPr>
          <a:xfrm>
            <a:off x="4650207" y="540921"/>
            <a:ext cx="28629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ID" sz="2400"/>
              <a:t>Pemrograman itu penting</a:t>
            </a:r>
            <a:endParaRPr sz="2400"/>
          </a:p>
        </p:txBody>
      </p:sp>
      <p:sp>
        <p:nvSpPr>
          <p:cNvPr id="1119" name="Google Shape;1119;g13a2bbfa78d_2_26"/>
          <p:cNvSpPr txBox="1"/>
          <p:nvPr/>
        </p:nvSpPr>
        <p:spPr>
          <a:xfrm>
            <a:off x="4482128" y="2696761"/>
            <a:ext cx="4026600" cy="1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Pemerintah US meluncurkan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“Computer Science for All” </a:t>
            </a: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pada tahun 2016 untuk mengenalkan pemrograman di semua tingkat pendidikan</a:t>
            </a: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Fedorenko et al., 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3a2bbfa78d_2_158"/>
          <p:cNvSpPr/>
          <p:nvPr/>
        </p:nvSpPr>
        <p:spPr>
          <a:xfrm>
            <a:off x="360600" y="380450"/>
            <a:ext cx="4623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5" name="Google Shape;1125;g13a2bbfa78d_2_158"/>
          <p:cNvGrpSpPr/>
          <p:nvPr/>
        </p:nvGrpSpPr>
        <p:grpSpPr>
          <a:xfrm>
            <a:off x="5338500" y="1269758"/>
            <a:ext cx="5117120" cy="3804581"/>
            <a:chOff x="5338500" y="1269758"/>
            <a:chExt cx="5117120" cy="3804581"/>
          </a:xfrm>
        </p:grpSpPr>
        <p:grpSp>
          <p:nvGrpSpPr>
            <p:cNvPr id="1126" name="Google Shape;1126;g13a2bbfa78d_2_158"/>
            <p:cNvGrpSpPr/>
            <p:nvPr/>
          </p:nvGrpSpPr>
          <p:grpSpPr>
            <a:xfrm>
              <a:off x="5455262" y="1269758"/>
              <a:ext cx="4739256" cy="3804581"/>
              <a:chOff x="492625" y="174055"/>
              <a:chExt cx="6376825" cy="5119188"/>
            </a:xfrm>
          </p:grpSpPr>
          <p:sp>
            <p:nvSpPr>
              <p:cNvPr id="1127" name="Google Shape;1127;g13a2bbfa78d_2_158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g13a2bbfa78d_2_158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g13a2bbfa78d_2_158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g13a2bbfa78d_2_158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g13a2bbfa78d_2_158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g13a2bbfa78d_2_158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g13a2bbfa78d_2_158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g13a2bbfa78d_2_158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g13a2bbfa78d_2_158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g13a2bbfa78d_2_158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g13a2bbfa78d_2_158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g13a2bbfa78d_2_158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g13a2bbfa78d_2_158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g13a2bbfa78d_2_158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g13a2bbfa78d_2_158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g13a2bbfa78d_2_158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g13a2bbfa78d_2_158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g13a2bbfa78d_2_158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g13a2bbfa78d_2_158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g13a2bbfa78d_2_158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g13a2bbfa78d_2_158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g13a2bbfa78d_2_158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g13a2bbfa78d_2_158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g13a2bbfa78d_2_158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g13a2bbfa78d_2_158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g13a2bbfa78d_2_158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g13a2bbfa78d_2_158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g13a2bbfa78d_2_158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g13a2bbfa78d_2_158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6" name="Google Shape;1156;g13a2bbfa78d_2_158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1157" name="Google Shape;1157;g13a2bbfa78d_2_158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g13a2bbfa78d_2_158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g13a2bbfa78d_2_158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0" name="Google Shape;1160;g13a2bbfa78d_2_158"/>
            <p:cNvGrpSpPr/>
            <p:nvPr/>
          </p:nvGrpSpPr>
          <p:grpSpPr>
            <a:xfrm rot="-467288">
              <a:off x="6055370" y="2436187"/>
              <a:ext cx="855063" cy="737437"/>
              <a:chOff x="5285528" y="1142775"/>
              <a:chExt cx="855128" cy="737494"/>
            </a:xfrm>
          </p:grpSpPr>
          <p:sp>
            <p:nvSpPr>
              <p:cNvPr id="1161" name="Google Shape;1161;g13a2bbfa78d_2_158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g13a2bbfa78d_2_158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g13a2bbfa78d_2_158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4" name="Google Shape;1164;g13a2bbfa78d_2_158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5" name="Google Shape;1165;g13a2bbfa78d_2_158"/>
            <p:cNvGrpSpPr/>
            <p:nvPr/>
          </p:nvGrpSpPr>
          <p:grpSpPr>
            <a:xfrm rot="-256698">
              <a:off x="7651482" y="4210880"/>
              <a:ext cx="1281877" cy="753652"/>
              <a:chOff x="6915635" y="3201162"/>
              <a:chExt cx="1281894" cy="753662"/>
            </a:xfrm>
          </p:grpSpPr>
          <p:sp>
            <p:nvSpPr>
              <p:cNvPr id="1166" name="Google Shape;1166;g13a2bbfa78d_2_158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g13a2bbfa78d_2_158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8" name="Google Shape;1168;g13a2bbfa78d_2_158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rgbClr val="000E3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g13a2bbfa78d_2_158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g13a2bbfa78d_2_158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13a2bbfa78d_2_158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13a2bbfa78d_2_158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13a2bbfa78d_2_158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g13a2bbfa78d_2_158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g13a2bbfa78d_2_158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13a2bbfa78d_2_158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13a2bbfa78d_2_158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g13a2bbfa78d_2_158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g13a2bbfa78d_2_158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13a2bbfa78d_2_158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13a2bbfa78d_2_158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13a2bbfa78d_2_158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g13a2bbfa78d_2_158"/>
            <p:cNvGrpSpPr/>
            <p:nvPr/>
          </p:nvGrpSpPr>
          <p:grpSpPr>
            <a:xfrm>
              <a:off x="8781443" y="4392384"/>
              <a:ext cx="476781" cy="65648"/>
              <a:chOff x="1758630" y="1666992"/>
              <a:chExt cx="362571" cy="49934"/>
            </a:xfrm>
          </p:grpSpPr>
          <p:sp>
            <p:nvSpPr>
              <p:cNvPr id="1184" name="Google Shape;1184;g13a2bbfa78d_2_15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g13a2bbfa78d_2_15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6" name="Google Shape;1186;g13a2bbfa78d_2_158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1187" name="Google Shape;1187;g13a2bbfa78d_2_158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g13a2bbfa78d_2_158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g13a2bbfa78d_2_158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g13a2bbfa78d_2_158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g13a2bbfa78d_2_158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g13a2bbfa78d_2_158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g13a2bbfa78d_2_158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g13a2bbfa78d_2_158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g13a2bbfa78d_2_158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g13a2bbfa78d_2_158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g13a2bbfa78d_2_158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g13a2bbfa78d_2_158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g13a2bbfa78d_2_158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g13a2bbfa78d_2_158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g13a2bbfa78d_2_158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g13a2bbfa78d_2_158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g13a2bbfa78d_2_158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g13a2bbfa78d_2_158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g13a2bbfa78d_2_158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g13a2bbfa78d_2_158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g13a2bbfa78d_2_158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g13a2bbfa78d_2_158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g13a2bbfa78d_2_158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g13a2bbfa78d_2_158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g13a2bbfa78d_2_158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g13a2bbfa78d_2_158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g13a2bbfa78d_2_158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g13a2bbfa78d_2_158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g13a2bbfa78d_2_158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g13a2bbfa78d_2_158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g13a2bbfa78d_2_158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g13a2bbfa78d_2_158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g13a2bbfa78d_2_158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g13a2bbfa78d_2_158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g13a2bbfa78d_2_158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g13a2bbfa78d_2_158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g13a2bbfa78d_2_158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g13a2bbfa78d_2_158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g13a2bbfa78d_2_158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g13a2bbfa78d_2_158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g13a2bbfa78d_2_158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g13a2bbfa78d_2_158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g13a2bbfa78d_2_158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g13a2bbfa78d_2_158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g13a2bbfa78d_2_158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g13a2bbfa78d_2_158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g13a2bbfa78d_2_158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g13a2bbfa78d_2_158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g13a2bbfa78d_2_158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g13a2bbfa78d_2_158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g13a2bbfa78d_2_158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g13a2bbfa78d_2_158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g13a2bbfa78d_2_158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g13a2bbfa78d_2_158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g13a2bbfa78d_2_158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g13a2bbfa78d_2_158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g13a2bbfa78d_2_158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g13a2bbfa78d_2_158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g13a2bbfa78d_2_158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g13a2bbfa78d_2_158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g13a2bbfa78d_2_158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g13a2bbfa78d_2_158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g13a2bbfa78d_2_158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g13a2bbfa78d_2_158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g13a2bbfa78d_2_158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g13a2bbfa78d_2_158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g13a2bbfa78d_2_158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4" name="Google Shape;1254;g13a2bbfa78d_2_158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13a2bbfa78d_2_158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g13a2bbfa78d_2_158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g13a2bbfa78d_2_158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8" name="Google Shape;1258;g13a2bbfa78d_2_158"/>
            <p:cNvGrpSpPr/>
            <p:nvPr/>
          </p:nvGrpSpPr>
          <p:grpSpPr>
            <a:xfrm>
              <a:off x="8781443" y="1756584"/>
              <a:ext cx="476781" cy="65648"/>
              <a:chOff x="1758630" y="1666992"/>
              <a:chExt cx="362571" cy="49934"/>
            </a:xfrm>
          </p:grpSpPr>
          <p:sp>
            <p:nvSpPr>
              <p:cNvPr id="1259" name="Google Shape;1259;g13a2bbfa78d_2_15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g13a2bbfa78d_2_15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61" name="Google Shape;1261;g13a2bbfa78d_2_158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2" name="Google Shape;1262;g13a2bbfa78d_2_158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3" name="Google Shape;1263;g13a2bbfa78d_2_158"/>
            <p:cNvGrpSpPr/>
            <p:nvPr/>
          </p:nvGrpSpPr>
          <p:grpSpPr>
            <a:xfrm>
              <a:off x="7136820" y="1740573"/>
              <a:ext cx="1376123" cy="649094"/>
              <a:chOff x="7136820" y="1800773"/>
              <a:chExt cx="1376123" cy="649094"/>
            </a:xfrm>
          </p:grpSpPr>
          <p:sp>
            <p:nvSpPr>
              <p:cNvPr id="1264" name="Google Shape;1264;g13a2bbfa78d_2_158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5" name="Google Shape;1265;g13a2bbfa78d_2_158"/>
              <p:cNvGrpSpPr/>
              <p:nvPr/>
            </p:nvGrpSpPr>
            <p:grpSpPr>
              <a:xfrm>
                <a:off x="7136820" y="1800773"/>
                <a:ext cx="1376123" cy="649094"/>
                <a:chOff x="7136820" y="1800773"/>
                <a:chExt cx="1376123" cy="649094"/>
              </a:xfrm>
            </p:grpSpPr>
            <p:sp>
              <p:nvSpPr>
                <p:cNvPr id="1266" name="Google Shape;1266;g13a2bbfa78d_2_158"/>
                <p:cNvSpPr txBox="1"/>
                <p:nvPr/>
              </p:nvSpPr>
              <p:spPr>
                <a:xfrm flipH="1">
                  <a:off x="7152424" y="1930778"/>
                  <a:ext cx="9903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r>
                    <a:rPr lang="en-ID" sz="2200" b="0" i="0" u="none" strike="noStrike" cap="none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code</a:t>
                  </a:r>
                  <a:endParaRPr sz="2200" b="0" i="0" u="none" strike="noStrike" cap="none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67" name="Google Shape;1267;g13a2bbfa78d_2_158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8" name="Google Shape;1268;g13a2bbfa78d_2_158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9" name="Google Shape;1269;g13a2bbfa78d_2_158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70" name="Google Shape;1270;g13a2bbfa78d_2_158"/>
                <p:cNvGrpSpPr/>
                <p:nvPr/>
              </p:nvGrpSpPr>
              <p:grpSpPr>
                <a:xfrm>
                  <a:off x="8036170" y="2019947"/>
                  <a:ext cx="476772" cy="215768"/>
                  <a:chOff x="1458232" y="2264583"/>
                  <a:chExt cx="334906" cy="151576"/>
                </a:xfrm>
              </p:grpSpPr>
              <p:sp>
                <p:nvSpPr>
                  <p:cNvPr id="1271" name="Google Shape;1271;g13a2bbfa78d_2_158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2" name="Google Shape;1272;g13a2bbfa78d_2_158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3" name="Google Shape;1273;g13a2bbfa78d_2_158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4" name="Google Shape;1274;g13a2bbfa78d_2_158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5" name="Google Shape;1275;g13a2bbfa78d_2_158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grpSp>
        <p:nvGrpSpPr>
          <p:cNvPr id="1276" name="Google Shape;1276;g13a2bbfa78d_2_158"/>
          <p:cNvGrpSpPr/>
          <p:nvPr/>
        </p:nvGrpSpPr>
        <p:grpSpPr>
          <a:xfrm>
            <a:off x="4185634" y="555310"/>
            <a:ext cx="636814" cy="120078"/>
            <a:chOff x="8209059" y="198000"/>
            <a:chExt cx="636814" cy="120078"/>
          </a:xfrm>
        </p:grpSpPr>
        <p:sp>
          <p:nvSpPr>
            <p:cNvPr id="1277" name="Google Shape;1277;g13a2bbfa78d_2_15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13a2bbfa78d_2_15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13a2bbfa78d_2_15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0" name="Google Shape;1280;g13a2bbfa78d_2_158"/>
          <p:cNvSpPr txBox="1">
            <a:spLocks noGrp="1"/>
          </p:cNvSpPr>
          <p:nvPr>
            <p:ph type="title"/>
          </p:nvPr>
        </p:nvSpPr>
        <p:spPr>
          <a:xfrm>
            <a:off x="586496" y="416225"/>
            <a:ext cx="3599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ID" sz="2400"/>
              <a:t>Namun, pemrograman itu sulit</a:t>
            </a:r>
            <a:endParaRPr sz="2400"/>
          </a:p>
        </p:txBody>
      </p:sp>
      <p:sp>
        <p:nvSpPr>
          <p:cNvPr id="1281" name="Google Shape;1281;g13a2bbfa78d_2_158"/>
          <p:cNvSpPr txBox="1">
            <a:spLocks noGrp="1"/>
          </p:cNvSpPr>
          <p:nvPr>
            <p:ph type="subTitle" idx="1"/>
          </p:nvPr>
        </p:nvSpPr>
        <p:spPr>
          <a:xfrm>
            <a:off x="462615" y="1158709"/>
            <a:ext cx="54630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ID" sz="1200"/>
              <a:t>Menurut (Assiri, 2016),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ID" sz="1200"/>
              <a:t>Terdapat beberapa alasan </a:t>
            </a:r>
            <a:r>
              <a:rPr lang="en-ID" sz="1200" b="1">
                <a:solidFill>
                  <a:schemeClr val="lt1"/>
                </a:solidFill>
                <a:highlight>
                  <a:srgbClr val="5863E0"/>
                </a:highlight>
              </a:rPr>
              <a:t>mengapa pemrograman itu sulit </a:t>
            </a:r>
            <a:r>
              <a:rPr lang="en-ID" sz="1200"/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20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ID" sz="1200"/>
              <a:t>Kurangnya pemahaman terhadap masalah</a:t>
            </a:r>
            <a:endParaRPr sz="120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ID" sz="1200"/>
              <a:t>Bahasa pemrograman</a:t>
            </a:r>
            <a:endParaRPr sz="120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ID" sz="1200"/>
              <a:t>Lingkungan belajar</a:t>
            </a:r>
            <a:endParaRPr sz="1200"/>
          </a:p>
        </p:txBody>
      </p:sp>
      <p:sp>
        <p:nvSpPr>
          <p:cNvPr id="1282" name="Google Shape;1282;g13a2bbfa78d_2_158"/>
          <p:cNvSpPr txBox="1"/>
          <p:nvPr/>
        </p:nvSpPr>
        <p:spPr>
          <a:xfrm>
            <a:off x="462615" y="2508818"/>
            <a:ext cx="4977900" cy="1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Banyak programmer pemula (pelajar) menggunakan pendekatan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trial-error</a:t>
            </a: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dan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mengandalkan pesan error dari compiler </a:t>
            </a: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untuk mengatasi masalah yang dihadapi</a:t>
            </a: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Carbone et al., 2009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3a2bbfa78d_2_320"/>
          <p:cNvSpPr/>
          <p:nvPr/>
        </p:nvSpPr>
        <p:spPr>
          <a:xfrm>
            <a:off x="586496" y="380450"/>
            <a:ext cx="50613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g13a2bbfa78d_2_320"/>
          <p:cNvSpPr txBox="1">
            <a:spLocks noGrp="1"/>
          </p:cNvSpPr>
          <p:nvPr>
            <p:ph type="title"/>
          </p:nvPr>
        </p:nvSpPr>
        <p:spPr>
          <a:xfrm>
            <a:off x="737952" y="416224"/>
            <a:ext cx="3599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>
                <a:solidFill>
                  <a:srgbClr val="5863E0"/>
                </a:solidFill>
              </a:rPr>
              <a:t>Pemrograman mobile juga penting</a:t>
            </a:r>
            <a:endParaRPr sz="2400">
              <a:solidFill>
                <a:srgbClr val="5863E0"/>
              </a:solidFill>
            </a:endParaRPr>
          </a:p>
        </p:txBody>
      </p:sp>
      <p:grpSp>
        <p:nvGrpSpPr>
          <p:cNvPr id="1289" name="Google Shape;1289;g13a2bbfa78d_2_320"/>
          <p:cNvGrpSpPr/>
          <p:nvPr/>
        </p:nvGrpSpPr>
        <p:grpSpPr>
          <a:xfrm>
            <a:off x="4674089" y="566627"/>
            <a:ext cx="636814" cy="120078"/>
            <a:chOff x="8209059" y="198000"/>
            <a:chExt cx="636814" cy="120078"/>
          </a:xfrm>
        </p:grpSpPr>
        <p:sp>
          <p:nvSpPr>
            <p:cNvPr id="1290" name="Google Shape;1290;g13a2bbfa78d_2_32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g13a2bbfa78d_2_32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g13a2bbfa78d_2_32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Google Shape;1293;g13a2bbfa78d_2_320"/>
          <p:cNvSpPr txBox="1"/>
          <p:nvPr/>
        </p:nvSpPr>
        <p:spPr>
          <a:xfrm>
            <a:off x="586496" y="1153495"/>
            <a:ext cx="29037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Selain edukasi pemrograman computer,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pemrograman mobile juga penting </a:t>
            </a: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untuk dipelajari</a:t>
            </a: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Dagyar et al.,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g13a2bbfa78d_2_320"/>
          <p:cNvSpPr txBox="1"/>
          <p:nvPr/>
        </p:nvSpPr>
        <p:spPr>
          <a:xfrm>
            <a:off x="2684083" y="2202844"/>
            <a:ext cx="33060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Banyak project manager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memilih mobile platform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sebagai target utama produk mereka</a:t>
            </a: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Khachouch et al.,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13a2bbfa78d_2_320"/>
          <p:cNvSpPr txBox="1"/>
          <p:nvPr/>
        </p:nvSpPr>
        <p:spPr>
          <a:xfrm>
            <a:off x="4572000" y="3551994"/>
            <a:ext cx="39189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Para calon pemberi pekerjaan mengharapkan institusi pendidikan mencetak lulusan dengan latar belakang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pengembangan aplikasi mobile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Muyan-Ozcelik, 2017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6" name="Google Shape;1296;g13a2bbfa78d_2_320"/>
          <p:cNvCxnSpPr>
            <a:stCxn id="1293" idx="2"/>
            <a:endCxn id="1294" idx="1"/>
          </p:cNvCxnSpPr>
          <p:nvPr/>
        </p:nvCxnSpPr>
        <p:spPr>
          <a:xfrm rot="-5400000" flipH="1">
            <a:off x="2098796" y="2142445"/>
            <a:ext cx="524700" cy="645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1297" name="Google Shape;1297;g13a2bbfa78d_2_320"/>
          <p:cNvCxnSpPr>
            <a:stCxn id="1294" idx="2"/>
            <a:endCxn id="1295" idx="1"/>
          </p:cNvCxnSpPr>
          <p:nvPr/>
        </p:nvCxnSpPr>
        <p:spPr>
          <a:xfrm rot="-5400000" flipH="1">
            <a:off x="4042333" y="3546994"/>
            <a:ext cx="824400" cy="23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diamond" w="med" len="med"/>
          </a:ln>
        </p:spPr>
      </p:cxnSp>
      <p:sp>
        <p:nvSpPr>
          <p:cNvPr id="1298" name="Google Shape;1298;g13a2bbfa78d_2_320"/>
          <p:cNvSpPr txBox="1">
            <a:spLocks noGrp="1"/>
          </p:cNvSpPr>
          <p:nvPr>
            <p:ph type="subTitle" idx="1"/>
          </p:nvPr>
        </p:nvSpPr>
        <p:spPr>
          <a:xfrm>
            <a:off x="1285654" y="2750473"/>
            <a:ext cx="1075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D" sz="1200"/>
              <a:t>Dibuktikan oleh …</a:t>
            </a:r>
            <a:endParaRPr sz="1200"/>
          </a:p>
        </p:txBody>
      </p:sp>
      <p:sp>
        <p:nvSpPr>
          <p:cNvPr id="1299" name="Google Shape;1299;g13a2bbfa78d_2_320"/>
          <p:cNvSpPr txBox="1"/>
          <p:nvPr/>
        </p:nvSpPr>
        <p:spPr>
          <a:xfrm>
            <a:off x="3490175" y="4076668"/>
            <a:ext cx="1075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</a:pPr>
            <a:r>
              <a:rPr lang="en-ID" sz="1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Sehingga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3a2bbfa78d_2_352"/>
          <p:cNvSpPr/>
          <p:nvPr/>
        </p:nvSpPr>
        <p:spPr>
          <a:xfrm>
            <a:off x="586496" y="380450"/>
            <a:ext cx="7819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13a2bbfa78d_2_352"/>
          <p:cNvSpPr txBox="1">
            <a:spLocks noGrp="1"/>
          </p:cNvSpPr>
          <p:nvPr>
            <p:ph type="title"/>
          </p:nvPr>
        </p:nvSpPr>
        <p:spPr>
          <a:xfrm>
            <a:off x="737952" y="416224"/>
            <a:ext cx="64479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>
                <a:solidFill>
                  <a:srgbClr val="5863E0"/>
                </a:solidFill>
              </a:rPr>
              <a:t>Flutter, salah satu framework pemrograman mobile</a:t>
            </a:r>
            <a:endParaRPr sz="2400">
              <a:solidFill>
                <a:srgbClr val="5863E0"/>
              </a:solidFill>
            </a:endParaRPr>
          </a:p>
        </p:txBody>
      </p:sp>
      <p:grpSp>
        <p:nvGrpSpPr>
          <p:cNvPr id="1306" name="Google Shape;1306;g13a2bbfa78d_2_352"/>
          <p:cNvGrpSpPr/>
          <p:nvPr/>
        </p:nvGrpSpPr>
        <p:grpSpPr>
          <a:xfrm>
            <a:off x="7477496" y="555309"/>
            <a:ext cx="636814" cy="120078"/>
            <a:chOff x="8209059" y="198000"/>
            <a:chExt cx="636814" cy="120078"/>
          </a:xfrm>
        </p:grpSpPr>
        <p:sp>
          <p:nvSpPr>
            <p:cNvPr id="1307" name="Google Shape;1307;g13a2bbfa78d_2_35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13a2bbfa78d_2_35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13a2bbfa78d_2_35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0" name="Google Shape;1310;g13a2bbfa78d_2_352"/>
          <p:cNvSpPr txBox="1"/>
          <p:nvPr/>
        </p:nvSpPr>
        <p:spPr>
          <a:xfrm>
            <a:off x="737952" y="1212283"/>
            <a:ext cx="29037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Flutter</a:t>
            </a: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merupakan produk Google untuk mengembangkan aplikasi di Android, iOS, Windows, Mac, Linux, Google Fuchsia dan Web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Praveen et al.,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g13a2bbfa78d_2_352"/>
          <p:cNvSpPr txBox="1"/>
          <p:nvPr/>
        </p:nvSpPr>
        <p:spPr>
          <a:xfrm>
            <a:off x="4822350" y="1097213"/>
            <a:ext cx="32919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Flutter dibangun dengan komponen dasar yang dinamakan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widget</a:t>
            </a: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Boukhary &amp; Colmenares, 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g13a2bbfa78d_2_352"/>
          <p:cNvSpPr txBox="1"/>
          <p:nvPr/>
        </p:nvSpPr>
        <p:spPr>
          <a:xfrm>
            <a:off x="4822336" y="3025618"/>
            <a:ext cx="32919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Dari tombol sederhana, teks, gambar, tata letak, animasi, hingga navigasi antar halaman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merupakan sebuah widget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1" i="0" u="none" strike="noStrike" cap="none">
              <a:solidFill>
                <a:schemeClr val="lt1"/>
              </a:solidFill>
              <a:highlight>
                <a:srgbClr val="5863E0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Giordano &amp; Mainkar, 2019</a:t>
            </a:r>
            <a:endParaRPr sz="1200" b="1" i="0" u="none" strike="noStrike" cap="none">
              <a:solidFill>
                <a:schemeClr val="lt1"/>
              </a:solidFill>
              <a:highlight>
                <a:srgbClr val="5863E0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313" name="Google Shape;1313;g13a2bbfa78d_2_352"/>
          <p:cNvGrpSpPr/>
          <p:nvPr/>
        </p:nvGrpSpPr>
        <p:grpSpPr>
          <a:xfrm>
            <a:off x="493187" y="2725270"/>
            <a:ext cx="3691444" cy="3463872"/>
            <a:chOff x="4988774" y="915580"/>
            <a:chExt cx="3691444" cy="3463872"/>
          </a:xfrm>
        </p:grpSpPr>
        <p:grpSp>
          <p:nvGrpSpPr>
            <p:cNvPr id="1314" name="Google Shape;1314;g13a2bbfa78d_2_352"/>
            <p:cNvGrpSpPr/>
            <p:nvPr/>
          </p:nvGrpSpPr>
          <p:grpSpPr>
            <a:xfrm>
              <a:off x="5076905" y="915580"/>
              <a:ext cx="3486734" cy="3432346"/>
              <a:chOff x="242155" y="855580"/>
              <a:chExt cx="3486734" cy="3432346"/>
            </a:xfrm>
          </p:grpSpPr>
          <p:sp>
            <p:nvSpPr>
              <p:cNvPr id="1315" name="Google Shape;1315;g13a2bbfa78d_2_352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g13a2bbfa78d_2_352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g13a2bbfa78d_2_352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g13a2bbfa78d_2_352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g13a2bbfa78d_2_352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g13a2bbfa78d_2_352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g13a2bbfa78d_2_352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g13a2bbfa78d_2_352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g13a2bbfa78d_2_352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g13a2bbfa78d_2_352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g13a2bbfa78d_2_352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g13a2bbfa78d_2_352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g13a2bbfa78d_2_352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g13a2bbfa78d_2_352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g13a2bbfa78d_2_352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g13a2bbfa78d_2_352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g13a2bbfa78d_2_352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g13a2bbfa78d_2_352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g13a2bbfa78d_2_352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g13a2bbfa78d_2_352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5" name="Google Shape;1335;g13a2bbfa78d_2_352"/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g13a2bbfa78d_2_352"/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g13a2bbfa78d_2_352"/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13a2bbfa78d_2_352"/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g13a2bbfa78d_2_352"/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0" name="Google Shape;1340;g13a2bbfa78d_2_352"/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1341" name="Google Shape;1341;g13a2bbfa78d_2_352"/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g13a2bbfa78d_2_352"/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3" name="Google Shape;1343;g13a2bbfa78d_2_352"/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g13a2bbfa78d_2_352"/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g13a2bbfa78d_2_352"/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g13a2bbfa78d_2_352"/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g13a2bbfa78d_2_352"/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g13a2bbfa78d_2_352"/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g13a2bbfa78d_2_352"/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g13a2bbfa78d_2_352"/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g13a2bbfa78d_2_352"/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g13a2bbfa78d_2_352"/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g13a2bbfa78d_2_352"/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g13a2bbfa78d_2_352"/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g13a2bbfa78d_2_352"/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g13a2bbfa78d_2_352"/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g13a2bbfa78d_2_352"/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g13a2bbfa78d_2_352"/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g13a2bbfa78d_2_352"/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g13a2bbfa78d_2_352"/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g13a2bbfa78d_2_352"/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g13a2bbfa78d_2_352"/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g13a2bbfa78d_2_352"/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g13a2bbfa78d_2_352"/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g13a2bbfa78d_2_352"/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g13a2bbfa78d_2_352"/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13a2bbfa78d_2_352"/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g13a2bbfa78d_2_352"/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g13a2bbfa78d_2_352"/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g13a2bbfa78d_2_352"/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g13a2bbfa78d_2_352"/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g13a2bbfa78d_2_352"/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g13a2bbfa78d_2_352"/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g13a2bbfa78d_2_352"/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g13a2bbfa78d_2_352"/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g13a2bbfa78d_2_352"/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g13a2bbfa78d_2_352"/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g13a2bbfa78d_2_352"/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g13a2bbfa78d_2_352"/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g13a2bbfa78d_2_352"/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g13a2bbfa78d_2_352"/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g13a2bbfa78d_2_352"/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g13a2bbfa78d_2_352"/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g13a2bbfa78d_2_352"/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g13a2bbfa78d_2_352"/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g13a2bbfa78d_2_352"/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g13a2bbfa78d_2_352"/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g13a2bbfa78d_2_352"/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g13a2bbfa78d_2_352"/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g13a2bbfa78d_2_352"/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g13a2bbfa78d_2_352"/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g13a2bbfa78d_2_352"/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g13a2bbfa78d_2_352"/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g13a2bbfa78d_2_352"/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g13a2bbfa78d_2_352"/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g13a2bbfa78d_2_352"/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g13a2bbfa78d_2_352"/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g13a2bbfa78d_2_352"/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g13a2bbfa78d_2_352"/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g13a2bbfa78d_2_352"/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g13a2bbfa78d_2_352"/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g13a2bbfa78d_2_352"/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g13a2bbfa78d_2_352"/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g13a2bbfa78d_2_352"/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g13a2bbfa78d_2_352"/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g13a2bbfa78d_2_352"/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g13a2bbfa78d_2_352"/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g13a2bbfa78d_2_352"/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9" name="Google Shape;1409;g13a2bbfa78d_2_352"/>
            <p:cNvGrpSpPr/>
            <p:nvPr/>
          </p:nvGrpSpPr>
          <p:grpSpPr>
            <a:xfrm>
              <a:off x="6295862" y="1905576"/>
              <a:ext cx="1060335" cy="326723"/>
              <a:chOff x="6316265" y="1730910"/>
              <a:chExt cx="1099933" cy="326723"/>
            </a:xfrm>
          </p:grpSpPr>
          <p:sp>
            <p:nvSpPr>
              <p:cNvPr id="1410" name="Google Shape;1410;g13a2bbfa78d_2_352"/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g13a2bbfa78d_2_352"/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g13a2bbfa78d_2_352"/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g13a2bbfa78d_2_352"/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4" name="Google Shape;1414;g13a2bbfa78d_2_352"/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g13a2bbfa78d_2_352"/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g13a2bbfa78d_2_352"/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g13a2bbfa78d_2_352"/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g13a2bbfa78d_2_352"/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g13a2bbfa78d_2_352"/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g13a2bbfa78d_2_352"/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g13a2bbfa78d_2_352"/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g13a2bbfa78d_2_352"/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g13a2bbfa78d_2_352"/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g13a2bbfa78d_2_352"/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g13a2bbfa78d_2_352"/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g13a2bbfa78d_2_352"/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g13a2bbfa78d_2_352"/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g13a2bbfa78d_2_352"/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g13a2bbfa78d_2_352"/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g13a2bbfa78d_2_352"/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g13a2bbfa78d_2_352"/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g13a2bbfa78d_2_352"/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g13a2bbfa78d_2_352"/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g13a2bbfa78d_2_352"/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g13a2bbfa78d_2_352"/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g13a2bbfa78d_2_352"/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g13a2bbfa78d_2_352"/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g13a2bbfa78d_2_352"/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g13a2bbfa78d_2_352"/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g13a2bbfa78d_2_352"/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g13a2bbfa78d_2_352"/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g13a2bbfa78d_2_352"/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3" name="Google Shape;1443;g13a2bbfa78d_2_352"/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1444" name="Google Shape;1444;g13a2bbfa78d_2_352"/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g13a2bbfa78d_2_352"/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g13a2bbfa78d_2_352"/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g13a2bbfa78d_2_352"/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g13a2bbfa78d_2_352"/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g13a2bbfa78d_2_352"/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g13a2bbfa78d_2_352"/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g13a2bbfa78d_2_352"/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g13a2bbfa78d_2_352"/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3" name="Google Shape;1453;g13a2bbfa78d_2_352"/>
            <p:cNvGrpSpPr/>
            <p:nvPr/>
          </p:nvGrpSpPr>
          <p:grpSpPr>
            <a:xfrm flipH="1">
              <a:off x="4988774" y="1806005"/>
              <a:ext cx="1331124" cy="562685"/>
              <a:chOff x="3850236" y="2782268"/>
              <a:chExt cx="1331124" cy="562685"/>
            </a:xfrm>
          </p:grpSpPr>
          <p:sp>
            <p:nvSpPr>
              <p:cNvPr id="1454" name="Google Shape;1454;g13a2bbfa78d_2_352"/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g13a2bbfa78d_2_352"/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g13a2bbfa78d_2_352"/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g13a2bbfa78d_2_352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g13a2bbfa78d_2_352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g13a2bbfa78d_2_352"/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g13a2bbfa78d_2_352"/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g13a2bbfa78d_2_352"/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g13a2bbfa78d_2_352"/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g13a2bbfa78d_2_352"/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g13a2bbfa78d_2_352"/>
              <p:cNvSpPr txBox="1"/>
              <p:nvPr/>
            </p:nvSpPr>
            <p:spPr>
              <a:xfrm>
                <a:off x="3989160" y="2880272"/>
                <a:ext cx="11922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ID" sz="2200" b="0" i="0" u="none" strike="noStrike" cap="none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flutter</a:t>
                </a:r>
                <a:endParaRPr sz="2200" b="0" i="0" u="none" strike="noStrike" cap="non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465" name="Google Shape;1465;g13a2bbfa78d_2_352"/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1466" name="Google Shape;1466;g13a2bbfa78d_2_352"/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g13a2bbfa78d_2_352"/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g13a2bbfa78d_2_352"/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g13a2bbfa78d_2_352"/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g13a2bbfa78d_2_352"/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g13a2bbfa78d_2_352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g13a2bbfa78d_2_352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g13a2bbfa78d_2_352"/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g13a2bbfa78d_2_352"/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g13a2bbfa78d_2_352"/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g13a2bbfa78d_2_352"/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g13a2bbfa78d_2_352"/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g13a2bbfa78d_2_352"/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ID" sz="2200" b="0" i="0" u="none" strike="noStrike" cap="none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 b="0" i="0" u="none" strike="noStrike" cap="none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479" name="Google Shape;1479;g13a2bbfa78d_2_352"/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1480" name="Google Shape;1480;g13a2bbfa78d_2_352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g13a2bbfa78d_2_352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2" name="Google Shape;1482;g13a2bbfa78d_2_352"/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1483" name="Google Shape;1483;g13a2bbfa78d_2_352"/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g13a2bbfa78d_2_352"/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5" name="Google Shape;1485;g13a2bbfa78d_2_352"/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1486" name="Google Shape;1486;g13a2bbfa78d_2_352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g13a2bbfa78d_2_352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13a3085c8a7_0_319"/>
          <p:cNvSpPr/>
          <p:nvPr/>
        </p:nvSpPr>
        <p:spPr>
          <a:xfrm>
            <a:off x="586496" y="1105800"/>
            <a:ext cx="679500" cy="59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g13a3085c8a7_0_319"/>
          <p:cNvSpPr txBox="1">
            <a:spLocks noGrp="1"/>
          </p:cNvSpPr>
          <p:nvPr>
            <p:ph type="subTitle" idx="8"/>
          </p:nvPr>
        </p:nvSpPr>
        <p:spPr>
          <a:xfrm>
            <a:off x="1399499" y="1105800"/>
            <a:ext cx="3958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sz="1200"/>
              <a:t>Penelitian ini menggunakan aplikasi berbasis web</a:t>
            </a:r>
            <a:endParaRPr sz="1200"/>
          </a:p>
        </p:txBody>
      </p:sp>
      <p:sp>
        <p:nvSpPr>
          <p:cNvPr id="1494" name="Google Shape;1494;g13a3085c8a7_0_319"/>
          <p:cNvSpPr txBox="1">
            <a:spLocks noGrp="1"/>
          </p:cNvSpPr>
          <p:nvPr>
            <p:ph type="title" idx="9"/>
          </p:nvPr>
        </p:nvSpPr>
        <p:spPr>
          <a:xfrm>
            <a:off x="656396" y="1172088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/>
              <a:t>01.</a:t>
            </a:r>
            <a:endParaRPr sz="2400"/>
          </a:p>
        </p:txBody>
      </p:sp>
      <p:sp>
        <p:nvSpPr>
          <p:cNvPr id="1495" name="Google Shape;1495;g13a3085c8a7_0_319"/>
          <p:cNvSpPr/>
          <p:nvPr/>
        </p:nvSpPr>
        <p:spPr>
          <a:xfrm>
            <a:off x="586496" y="380450"/>
            <a:ext cx="32772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g13a3085c8a7_0_319"/>
          <p:cNvSpPr txBox="1"/>
          <p:nvPr/>
        </p:nvSpPr>
        <p:spPr>
          <a:xfrm>
            <a:off x="737952" y="416224"/>
            <a:ext cx="215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BATASAN MASALAH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7" name="Google Shape;1497;g13a3085c8a7_0_319"/>
          <p:cNvGrpSpPr/>
          <p:nvPr/>
        </p:nvGrpSpPr>
        <p:grpSpPr>
          <a:xfrm>
            <a:off x="3062297" y="547131"/>
            <a:ext cx="636814" cy="120078"/>
            <a:chOff x="8209059" y="198000"/>
            <a:chExt cx="636814" cy="120078"/>
          </a:xfrm>
        </p:grpSpPr>
        <p:sp>
          <p:nvSpPr>
            <p:cNvPr id="1498" name="Google Shape;1498;g13a3085c8a7_0_31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g13a3085c8a7_0_31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g13a3085c8a7_0_31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1" name="Google Shape;1501;g13a3085c8a7_0_319"/>
          <p:cNvSpPr/>
          <p:nvPr/>
        </p:nvSpPr>
        <p:spPr>
          <a:xfrm>
            <a:off x="586496" y="1886362"/>
            <a:ext cx="679500" cy="59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g13a3085c8a7_0_319"/>
          <p:cNvSpPr txBox="1"/>
          <p:nvPr/>
        </p:nvSpPr>
        <p:spPr>
          <a:xfrm>
            <a:off x="1399499" y="1886362"/>
            <a:ext cx="3958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Penelitian ini menggunakan aplikasi yang memerlukan koneksi internet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g13a3085c8a7_0_319"/>
          <p:cNvSpPr txBox="1"/>
          <p:nvPr/>
        </p:nvSpPr>
        <p:spPr>
          <a:xfrm>
            <a:off x="656396" y="1952650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g13a3085c8a7_0_319"/>
          <p:cNvSpPr/>
          <p:nvPr/>
        </p:nvSpPr>
        <p:spPr>
          <a:xfrm>
            <a:off x="603241" y="2674522"/>
            <a:ext cx="679500" cy="59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g13a3085c8a7_0_319"/>
          <p:cNvSpPr txBox="1"/>
          <p:nvPr/>
        </p:nvSpPr>
        <p:spPr>
          <a:xfrm>
            <a:off x="1416244" y="2674522"/>
            <a:ext cx="3958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Penelitian ini dilakukan pada lingkungan Jurusan Teknologi Informasi di Politeknik Negeri Malang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g13a3085c8a7_0_319"/>
          <p:cNvSpPr txBox="1"/>
          <p:nvPr/>
        </p:nvSpPr>
        <p:spPr>
          <a:xfrm>
            <a:off x="673141" y="2740810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g13a3085c8a7_0_319"/>
          <p:cNvSpPr/>
          <p:nvPr/>
        </p:nvSpPr>
        <p:spPr>
          <a:xfrm>
            <a:off x="603241" y="3434313"/>
            <a:ext cx="679500" cy="59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g13a3085c8a7_0_319"/>
          <p:cNvSpPr txBox="1"/>
          <p:nvPr/>
        </p:nvSpPr>
        <p:spPr>
          <a:xfrm>
            <a:off x="1416244" y="3434313"/>
            <a:ext cx="3958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Penelitian ini dilakukan untuk pembelajaran Flutter Layout pada mata kuliah Pemrograman Mobile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g13a3085c8a7_0_319"/>
          <p:cNvSpPr txBox="1"/>
          <p:nvPr/>
        </p:nvSpPr>
        <p:spPr>
          <a:xfrm>
            <a:off x="673141" y="3500601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04.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3a2bbfa78d_2_551"/>
          <p:cNvSpPr/>
          <p:nvPr/>
        </p:nvSpPr>
        <p:spPr>
          <a:xfrm>
            <a:off x="586495" y="1208470"/>
            <a:ext cx="679500" cy="59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g13a2bbfa78d_2_551"/>
          <p:cNvSpPr txBox="1">
            <a:spLocks noGrp="1"/>
          </p:cNvSpPr>
          <p:nvPr>
            <p:ph type="subTitle" idx="8"/>
          </p:nvPr>
        </p:nvSpPr>
        <p:spPr>
          <a:xfrm>
            <a:off x="1399498" y="1183377"/>
            <a:ext cx="6066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sz="1200"/>
              <a:t>Penelitian ini digunakan sebagai tugas akhir atau skripsi untuk memenuhi syarat kelulusan Sarjana Sains Terapan di Politeknik Negeri Malang</a:t>
            </a:r>
            <a:endParaRPr sz="1200"/>
          </a:p>
        </p:txBody>
      </p:sp>
      <p:sp>
        <p:nvSpPr>
          <p:cNvPr id="1516" name="Google Shape;1516;g13a2bbfa78d_2_551"/>
          <p:cNvSpPr txBox="1">
            <a:spLocks noGrp="1"/>
          </p:cNvSpPr>
          <p:nvPr>
            <p:ph type="title" idx="9"/>
          </p:nvPr>
        </p:nvSpPr>
        <p:spPr>
          <a:xfrm>
            <a:off x="656395" y="1274758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/>
              <a:t>01.</a:t>
            </a:r>
            <a:endParaRPr sz="2400"/>
          </a:p>
        </p:txBody>
      </p:sp>
      <p:sp>
        <p:nvSpPr>
          <p:cNvPr id="1517" name="Google Shape;1517;g13a2bbfa78d_2_551"/>
          <p:cNvSpPr/>
          <p:nvPr/>
        </p:nvSpPr>
        <p:spPr>
          <a:xfrm>
            <a:off x="586495" y="380450"/>
            <a:ext cx="47712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g13a2bbfa78d_2_551"/>
          <p:cNvSpPr txBox="1"/>
          <p:nvPr/>
        </p:nvSpPr>
        <p:spPr>
          <a:xfrm>
            <a:off x="737951" y="416224"/>
            <a:ext cx="30285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Manfaat bagi peneliti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19" name="Google Shape;1519;g13a2bbfa78d_2_551"/>
          <p:cNvGrpSpPr/>
          <p:nvPr/>
        </p:nvGrpSpPr>
        <p:grpSpPr>
          <a:xfrm>
            <a:off x="4466554" y="535910"/>
            <a:ext cx="636814" cy="120078"/>
            <a:chOff x="8209059" y="198000"/>
            <a:chExt cx="636814" cy="120078"/>
          </a:xfrm>
        </p:grpSpPr>
        <p:sp>
          <p:nvSpPr>
            <p:cNvPr id="1520" name="Google Shape;1520;g13a2bbfa78d_2_551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g13a2bbfa78d_2_551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g13a2bbfa78d_2_551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3" name="Google Shape;1523;g13a2bbfa78d_2_551"/>
          <p:cNvSpPr/>
          <p:nvPr/>
        </p:nvSpPr>
        <p:spPr>
          <a:xfrm>
            <a:off x="586495" y="2392890"/>
            <a:ext cx="679500" cy="59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g13a2bbfa78d_2_551"/>
          <p:cNvSpPr txBox="1"/>
          <p:nvPr/>
        </p:nvSpPr>
        <p:spPr>
          <a:xfrm>
            <a:off x="1399498" y="2392890"/>
            <a:ext cx="66699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Penelitian ini dapat mengetahui dampak penerapan pendekatan pre-scaffolded Parsons Problem terhadap nilai mahasiswa pada mata kuliah pemrograman mobile dengan topik Flutter Layout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g13a2bbfa78d_2_551"/>
          <p:cNvSpPr txBox="1"/>
          <p:nvPr/>
        </p:nvSpPr>
        <p:spPr>
          <a:xfrm>
            <a:off x="656395" y="2459178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3a2bbfa78d_2_566"/>
          <p:cNvSpPr/>
          <p:nvPr/>
        </p:nvSpPr>
        <p:spPr>
          <a:xfrm>
            <a:off x="586495" y="1208470"/>
            <a:ext cx="679500" cy="59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g13a2bbfa78d_2_566"/>
          <p:cNvSpPr txBox="1">
            <a:spLocks noGrp="1"/>
          </p:cNvSpPr>
          <p:nvPr>
            <p:ph type="subTitle" idx="8"/>
          </p:nvPr>
        </p:nvSpPr>
        <p:spPr>
          <a:xfrm>
            <a:off x="1399497" y="1208470"/>
            <a:ext cx="6415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sz="1200"/>
              <a:t>Penelitian ini dapat berkontribusi secara langsung terhadap pembelajaran mata kuliah Pemrograman Mobile pada Jurusan Teknologi Informasi di Politeknik Negeri Malang</a:t>
            </a:r>
            <a:endParaRPr sz="1200"/>
          </a:p>
        </p:txBody>
      </p:sp>
      <p:sp>
        <p:nvSpPr>
          <p:cNvPr id="1532" name="Google Shape;1532;g13a2bbfa78d_2_566"/>
          <p:cNvSpPr txBox="1">
            <a:spLocks noGrp="1"/>
          </p:cNvSpPr>
          <p:nvPr>
            <p:ph type="title" idx="9"/>
          </p:nvPr>
        </p:nvSpPr>
        <p:spPr>
          <a:xfrm>
            <a:off x="656395" y="1274758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/>
              <a:t>01.</a:t>
            </a:r>
            <a:endParaRPr sz="2400"/>
          </a:p>
        </p:txBody>
      </p:sp>
      <p:sp>
        <p:nvSpPr>
          <p:cNvPr id="1533" name="Google Shape;1533;g13a2bbfa78d_2_566"/>
          <p:cNvSpPr/>
          <p:nvPr/>
        </p:nvSpPr>
        <p:spPr>
          <a:xfrm>
            <a:off x="586495" y="380450"/>
            <a:ext cx="5748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g13a2bbfa78d_2_566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Manfaat bagi Politeknik Negeri malang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35" name="Google Shape;1535;g13a2bbfa78d_2_566"/>
          <p:cNvGrpSpPr/>
          <p:nvPr/>
        </p:nvGrpSpPr>
        <p:grpSpPr>
          <a:xfrm>
            <a:off x="5468040" y="555309"/>
            <a:ext cx="636814" cy="120078"/>
            <a:chOff x="8209059" y="198000"/>
            <a:chExt cx="636814" cy="120078"/>
          </a:xfrm>
        </p:grpSpPr>
        <p:sp>
          <p:nvSpPr>
            <p:cNvPr id="1536" name="Google Shape;1536;g13a2bbfa78d_2_56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g13a2bbfa78d_2_56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g13a2bbfa78d_2_56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9" name="Google Shape;1539;g13a2bbfa78d_2_566"/>
          <p:cNvSpPr/>
          <p:nvPr/>
        </p:nvSpPr>
        <p:spPr>
          <a:xfrm>
            <a:off x="586495" y="2276100"/>
            <a:ext cx="679500" cy="59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g13a2bbfa78d_2_566"/>
          <p:cNvSpPr txBox="1"/>
          <p:nvPr/>
        </p:nvSpPr>
        <p:spPr>
          <a:xfrm>
            <a:off x="1399498" y="2276100"/>
            <a:ext cx="6415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Penelitian ini dapat dijadikan referensi untuk penelitian selanjutnya terutama bagi mahasiswa Politeknik Negeri Malang untuk menerapkan Parsons Problem pada skala yang lebih luas</a:t>
            </a: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1" name="Google Shape;1541;g13a2bbfa78d_2_566"/>
          <p:cNvSpPr txBox="1"/>
          <p:nvPr/>
        </p:nvSpPr>
        <p:spPr>
          <a:xfrm>
            <a:off x="656395" y="2342388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3a2bbfa78d_2_581"/>
          <p:cNvSpPr txBox="1">
            <a:spLocks noGrp="1"/>
          </p:cNvSpPr>
          <p:nvPr>
            <p:ph type="subTitle" idx="8"/>
          </p:nvPr>
        </p:nvSpPr>
        <p:spPr>
          <a:xfrm>
            <a:off x="1126195" y="1197584"/>
            <a:ext cx="74301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sz="1200" b="1">
                <a:solidFill>
                  <a:schemeClr val="lt1"/>
                </a:solidFill>
                <a:highlight>
                  <a:srgbClr val="5863E0"/>
                </a:highlight>
              </a:rPr>
              <a:t>Ihantola dan Karavirta, 2011 – “Two-Dimensional Parsons Puzzles: The Concept, Tools, and First Observations”</a:t>
            </a:r>
            <a:endParaRPr sz="1200" b="1">
              <a:solidFill>
                <a:schemeClr val="lt1"/>
              </a:solidFill>
              <a:highlight>
                <a:srgbClr val="5863E0"/>
              </a:highlight>
            </a:endParaRPr>
          </a:p>
        </p:txBody>
      </p:sp>
      <p:sp>
        <p:nvSpPr>
          <p:cNvPr id="1547" name="Google Shape;1547;g13a2bbfa78d_2_581"/>
          <p:cNvSpPr/>
          <p:nvPr/>
        </p:nvSpPr>
        <p:spPr>
          <a:xfrm>
            <a:off x="586495" y="380450"/>
            <a:ext cx="5748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g13a2bbfa78d_2_581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penelitian terdahulu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49" name="Google Shape;1549;g13a2bbfa78d_2_581"/>
          <p:cNvGrpSpPr/>
          <p:nvPr/>
        </p:nvGrpSpPr>
        <p:grpSpPr>
          <a:xfrm>
            <a:off x="5468040" y="555309"/>
            <a:ext cx="636814" cy="120078"/>
            <a:chOff x="8209059" y="198000"/>
            <a:chExt cx="636814" cy="120078"/>
          </a:xfrm>
        </p:grpSpPr>
        <p:sp>
          <p:nvSpPr>
            <p:cNvPr id="1550" name="Google Shape;1550;g13a2bbfa78d_2_581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g13a2bbfa78d_2_581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g13a2bbfa78d_2_581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3" name="Google Shape;1553;g13a2bbfa78d_2_581"/>
          <p:cNvSpPr txBox="1"/>
          <p:nvPr/>
        </p:nvSpPr>
        <p:spPr>
          <a:xfrm>
            <a:off x="586494" y="1719068"/>
            <a:ext cx="7969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Pedekatan Student-scaffolded Parsons Problem pada pembelajaran pemrograman Python.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Menyatakan bahwa Student-scaffolded lebih sulit daripada Pre-scaffolded dari segi pembelajaran dan pengembangan implementasi.</a:t>
            </a:r>
            <a:endParaRPr sz="1200" b="0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g13a2bbfa78d_2_581"/>
          <p:cNvSpPr/>
          <p:nvPr/>
        </p:nvSpPr>
        <p:spPr>
          <a:xfrm>
            <a:off x="586495" y="1208470"/>
            <a:ext cx="447600" cy="459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g13a2bbfa78d_2_581"/>
          <p:cNvSpPr txBox="1"/>
          <p:nvPr/>
        </p:nvSpPr>
        <p:spPr>
          <a:xfrm>
            <a:off x="540469" y="1209600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g13a2bbfa78d_2_581"/>
          <p:cNvSpPr txBox="1"/>
          <p:nvPr/>
        </p:nvSpPr>
        <p:spPr>
          <a:xfrm>
            <a:off x="1126193" y="2709386"/>
            <a:ext cx="74301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Ericson et al., 2017 – “Solving Parsons Problem Versus Fixing and Writing Code”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g13a2bbfa78d_2_581"/>
          <p:cNvSpPr txBox="1"/>
          <p:nvPr/>
        </p:nvSpPr>
        <p:spPr>
          <a:xfrm>
            <a:off x="586492" y="3230870"/>
            <a:ext cx="7969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Menggunakan perhitungan ANOVA (Analysis of Variance)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ID"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Parsons Problem terbukti lebih efisien (berdasarkan waktu) namun sama efektifnya (berdasarkan pembelajaran) dengan Code Writing dan Code Fixing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g13a2bbfa78d_2_581"/>
          <p:cNvSpPr/>
          <p:nvPr/>
        </p:nvSpPr>
        <p:spPr>
          <a:xfrm>
            <a:off x="586493" y="2720272"/>
            <a:ext cx="447600" cy="459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g13a2bbfa78d_2_581"/>
          <p:cNvSpPr txBox="1"/>
          <p:nvPr/>
        </p:nvSpPr>
        <p:spPr>
          <a:xfrm>
            <a:off x="540467" y="2721402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3a2bbfa78d_2_608"/>
          <p:cNvSpPr/>
          <p:nvPr/>
        </p:nvSpPr>
        <p:spPr>
          <a:xfrm>
            <a:off x="586495" y="380450"/>
            <a:ext cx="4137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g13a2bbfa78d_2_608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Use case diagram dosen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66" name="Google Shape;1566;g13a2bbfa78d_2_608"/>
          <p:cNvGrpSpPr/>
          <p:nvPr/>
        </p:nvGrpSpPr>
        <p:grpSpPr>
          <a:xfrm>
            <a:off x="3921579" y="564518"/>
            <a:ext cx="636814" cy="120078"/>
            <a:chOff x="8209059" y="198000"/>
            <a:chExt cx="636814" cy="120078"/>
          </a:xfrm>
        </p:grpSpPr>
        <p:sp>
          <p:nvSpPr>
            <p:cNvPr id="1567" name="Google Shape;1567;g13a2bbfa78d_2_60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g13a2bbfa78d_2_60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13a2bbfa78d_2_60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0" name="Google Shape;1570;g13a2bbfa78d_2_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600" y="910325"/>
            <a:ext cx="5155801" cy="39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a3085c8a7_0_295"/>
          <p:cNvSpPr/>
          <p:nvPr/>
        </p:nvSpPr>
        <p:spPr>
          <a:xfrm>
            <a:off x="586496" y="380450"/>
            <a:ext cx="7819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3a3085c8a7_0_295"/>
          <p:cNvSpPr txBox="1">
            <a:spLocks noGrp="1"/>
          </p:cNvSpPr>
          <p:nvPr>
            <p:ph type="title"/>
          </p:nvPr>
        </p:nvSpPr>
        <p:spPr>
          <a:xfrm>
            <a:off x="737952" y="416224"/>
            <a:ext cx="64479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>
                <a:solidFill>
                  <a:srgbClr val="5863E0"/>
                </a:solidFill>
              </a:rPr>
              <a:t>Gaya penulisan kode flutter berbeda</a:t>
            </a:r>
            <a:endParaRPr sz="2400">
              <a:solidFill>
                <a:srgbClr val="5863E0"/>
              </a:solidFill>
            </a:endParaRPr>
          </a:p>
        </p:txBody>
      </p:sp>
      <p:grpSp>
        <p:nvGrpSpPr>
          <p:cNvPr id="496" name="Google Shape;496;g13a3085c8a7_0_295"/>
          <p:cNvGrpSpPr/>
          <p:nvPr/>
        </p:nvGrpSpPr>
        <p:grpSpPr>
          <a:xfrm>
            <a:off x="7477496" y="555309"/>
            <a:ext cx="636814" cy="120078"/>
            <a:chOff x="8209059" y="198000"/>
            <a:chExt cx="636814" cy="120078"/>
          </a:xfrm>
        </p:grpSpPr>
        <p:sp>
          <p:nvSpPr>
            <p:cNvPr id="497" name="Google Shape;497;g13a3085c8a7_0_29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13a3085c8a7_0_29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13a3085c8a7_0_29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g13a3085c8a7_0_295"/>
          <p:cNvSpPr txBox="1"/>
          <p:nvPr/>
        </p:nvSpPr>
        <p:spPr>
          <a:xfrm>
            <a:off x="884637" y="1338112"/>
            <a:ext cx="37953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Peletakkan widget dalam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menyusun antarmuka secara deklaratif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membuat widget hanya sebagai blueprint ringan saja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Biessek, 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3a3085c8a7_0_295"/>
          <p:cNvSpPr txBox="1"/>
          <p:nvPr/>
        </p:nvSpPr>
        <p:spPr>
          <a:xfrm>
            <a:off x="586496" y="2875323"/>
            <a:ext cx="43917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Beberapa framework pengembangan aplikasi mobile memisahkan kode penyusunan layout dengan kode logika,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namun Flutter tidak memisahkannya</a:t>
            </a:r>
            <a:endParaRPr sz="1200" b="1" i="0" u="none" strike="noStrike" cap="none">
              <a:solidFill>
                <a:schemeClr val="lt1"/>
              </a:solidFill>
              <a:highlight>
                <a:srgbClr val="5863E0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Giordano &amp; Mainkar, 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g13a3085c8a7_0_295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2974" y="989332"/>
            <a:ext cx="19145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3a2bbfa78d_2_618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g13a2bbfa78d_2_618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Use case diagram mahasiswa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77" name="Google Shape;1577;g13a2bbfa78d_2_618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1578" name="Google Shape;1578;g13a2bbfa78d_2_61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g13a2bbfa78d_2_61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13a2bbfa78d_2_61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81" name="Google Shape;1581;g13a2bbfa78d_2_6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575" y="991150"/>
            <a:ext cx="75628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a3085c8a7_0_307"/>
          <p:cNvSpPr/>
          <p:nvPr/>
        </p:nvSpPr>
        <p:spPr>
          <a:xfrm>
            <a:off x="586496" y="380450"/>
            <a:ext cx="7819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3a3085c8a7_0_307"/>
          <p:cNvSpPr txBox="1">
            <a:spLocks noGrp="1"/>
          </p:cNvSpPr>
          <p:nvPr>
            <p:ph type="title"/>
          </p:nvPr>
        </p:nvSpPr>
        <p:spPr>
          <a:xfrm>
            <a:off x="737952" y="416224"/>
            <a:ext cx="64479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>
                <a:solidFill>
                  <a:srgbClr val="5863E0"/>
                </a:solidFill>
              </a:rPr>
              <a:t>Solusi</a:t>
            </a:r>
            <a:endParaRPr sz="2400">
              <a:solidFill>
                <a:srgbClr val="5863E0"/>
              </a:solidFill>
            </a:endParaRPr>
          </a:p>
        </p:txBody>
      </p:sp>
      <p:grpSp>
        <p:nvGrpSpPr>
          <p:cNvPr id="509" name="Google Shape;509;g13a3085c8a7_0_307"/>
          <p:cNvGrpSpPr/>
          <p:nvPr/>
        </p:nvGrpSpPr>
        <p:grpSpPr>
          <a:xfrm>
            <a:off x="7477496" y="555309"/>
            <a:ext cx="636814" cy="120078"/>
            <a:chOff x="8209059" y="198000"/>
            <a:chExt cx="636814" cy="120078"/>
          </a:xfrm>
        </p:grpSpPr>
        <p:sp>
          <p:nvSpPr>
            <p:cNvPr id="510" name="Google Shape;510;g13a3085c8a7_0_30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13a3085c8a7_0_30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13a3085c8a7_0_30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g13a3085c8a7_0_307"/>
          <p:cNvSpPr txBox="1"/>
          <p:nvPr/>
        </p:nvSpPr>
        <p:spPr>
          <a:xfrm>
            <a:off x="883856" y="1314553"/>
            <a:ext cx="30735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Tugas penyelesaian (task-completion)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merupakan salah satu pendekatan yang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direkomendasikan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untuk mengurangi beban kognitif pelajar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Ericson et al., 2017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13a3085c8a7_0_307"/>
          <p:cNvSpPr txBox="1"/>
          <p:nvPr/>
        </p:nvSpPr>
        <p:spPr>
          <a:xfrm>
            <a:off x="4766121" y="1314553"/>
            <a:ext cx="37914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Parsons Problem merupakan pembelajaran dengan </a:t>
            </a:r>
            <a:r>
              <a:rPr lang="en-ID" sz="12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pendekatan </a:t>
            </a:r>
            <a:r>
              <a:rPr lang="en-ID" sz="1200" b="1" i="0" u="none" strike="noStrike" cap="none">
                <a:solidFill>
                  <a:schemeClr val="dk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penyelesaian kode (code-completion)</a:t>
            </a:r>
            <a:endParaRPr sz="1400" b="1" i="0" u="none" strike="noStrike" cap="none">
              <a:solidFill>
                <a:schemeClr val="dk1"/>
              </a:solidFill>
              <a:highlight>
                <a:srgbClr val="5863E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 mana pelajar harus </a:t>
            </a:r>
            <a:r>
              <a:rPr lang="en-ID" sz="1200"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enyusun ulang blok kode yang sudah diacak untuk mencapai solusi dari permasalahan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Zhi et al., 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5" name="Google Shape;515;g13a3085c8a7_0_307"/>
          <p:cNvSpPr txBox="1"/>
          <p:nvPr/>
        </p:nvSpPr>
        <p:spPr>
          <a:xfrm>
            <a:off x="2420627" y="2870750"/>
            <a:ext cx="37914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Parson Problem memiliki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Beban kognitif yang rendah</a:t>
            </a:r>
            <a:endParaRPr sz="1200" b="1" i="0" u="none" strike="noStrike" cap="none">
              <a:solidFill>
                <a:schemeClr val="lt1"/>
              </a:solidFill>
              <a:highlight>
                <a:srgbClr val="5863E0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Ruang permasalahan yang terbatas</a:t>
            </a:r>
            <a:endParaRPr sz="1200" b="1" i="0" u="none" strike="noStrike" cap="none">
              <a:solidFill>
                <a:schemeClr val="lt1"/>
              </a:solidFill>
              <a:highlight>
                <a:srgbClr val="5863E0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17145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Ericson et al., 2017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3a3085c8a7_0_340"/>
          <p:cNvSpPr/>
          <p:nvPr/>
        </p:nvSpPr>
        <p:spPr>
          <a:xfrm>
            <a:off x="586496" y="380450"/>
            <a:ext cx="7819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3a3085c8a7_0_340"/>
          <p:cNvSpPr txBox="1">
            <a:spLocks noGrp="1"/>
          </p:cNvSpPr>
          <p:nvPr>
            <p:ph type="title"/>
          </p:nvPr>
        </p:nvSpPr>
        <p:spPr>
          <a:xfrm>
            <a:off x="737951" y="416225"/>
            <a:ext cx="2737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>
                <a:solidFill>
                  <a:srgbClr val="5863E0"/>
                </a:solidFill>
              </a:rPr>
              <a:t>2 jenis parsons problem</a:t>
            </a:r>
            <a:endParaRPr sz="2400">
              <a:solidFill>
                <a:srgbClr val="5863E0"/>
              </a:solidFill>
            </a:endParaRPr>
          </a:p>
        </p:txBody>
      </p:sp>
      <p:grpSp>
        <p:nvGrpSpPr>
          <p:cNvPr id="522" name="Google Shape;522;g13a3085c8a7_0_340"/>
          <p:cNvGrpSpPr/>
          <p:nvPr/>
        </p:nvGrpSpPr>
        <p:grpSpPr>
          <a:xfrm>
            <a:off x="7477496" y="555309"/>
            <a:ext cx="636814" cy="120078"/>
            <a:chOff x="8209059" y="198000"/>
            <a:chExt cx="636814" cy="120078"/>
          </a:xfrm>
        </p:grpSpPr>
        <p:sp>
          <p:nvSpPr>
            <p:cNvPr id="523" name="Google Shape;523;g13a3085c8a7_0_34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13a3085c8a7_0_34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13a3085c8a7_0_34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g13a3085c8a7_0_340"/>
          <p:cNvSpPr txBox="1"/>
          <p:nvPr/>
        </p:nvSpPr>
        <p:spPr>
          <a:xfrm>
            <a:off x="888314" y="1314552"/>
            <a:ext cx="30735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Student Scaffolded Parsons Problem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merupakan jenis Parsons Problem yang mengizinkan pelajar untuk menyusun sendiri kerangka blok kode yang akan dikerjakan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Du et al.,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3a3085c8a7_0_340"/>
          <p:cNvSpPr txBox="1"/>
          <p:nvPr/>
        </p:nvSpPr>
        <p:spPr>
          <a:xfrm>
            <a:off x="4782889" y="1315459"/>
            <a:ext cx="30735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Pre-scaffolded Parsons Problem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merupakan jenis Parsons Problem yang menyediakan kerangka atau blok-blok kode yang sudah diformat dengan penulisan yang benar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Due et al.,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13a3085c8a7_0_340"/>
          <p:cNvSpPr txBox="1"/>
          <p:nvPr/>
        </p:nvSpPr>
        <p:spPr>
          <a:xfrm>
            <a:off x="2094362" y="3036051"/>
            <a:ext cx="48039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Penelitian oleh Ihantola dan Karavirta (2011), menyatakan bahwa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Student Scaffolded Parsons Problem </a:t>
            </a: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lebih sulit</a:t>
            </a:r>
            <a:r>
              <a:rPr lang="en-ID" sz="12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 daripada Pre-scaffolded Parsons Problem</a:t>
            </a:r>
            <a:endParaRPr sz="14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"/>
          <p:cNvSpPr txBox="1">
            <a:spLocks noGrp="1"/>
          </p:cNvSpPr>
          <p:nvPr>
            <p:ph type="subTitle" idx="1"/>
          </p:nvPr>
        </p:nvSpPr>
        <p:spPr>
          <a:xfrm>
            <a:off x="586500" y="975650"/>
            <a:ext cx="7651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/>
              <a:t>Bagaimana cara menyediakan sebuah perangkat lunak aplikasi pengayaan untuk topik Flutter Layout sebagai sebuah inovasi pada Pemrograman Mobile dan mengetahui dampak penerapannya ?</a:t>
            </a:r>
            <a:endParaRPr/>
          </a:p>
        </p:txBody>
      </p:sp>
      <p:sp>
        <p:nvSpPr>
          <p:cNvPr id="534" name="Google Shape;534;p10"/>
          <p:cNvSpPr/>
          <p:nvPr/>
        </p:nvSpPr>
        <p:spPr>
          <a:xfrm>
            <a:off x="586498" y="380450"/>
            <a:ext cx="32451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0"/>
          <p:cNvSpPr txBox="1">
            <a:spLocks noGrp="1"/>
          </p:cNvSpPr>
          <p:nvPr>
            <p:ph type="title"/>
          </p:nvPr>
        </p:nvSpPr>
        <p:spPr>
          <a:xfrm>
            <a:off x="737951" y="416225"/>
            <a:ext cx="2737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>
                <a:solidFill>
                  <a:srgbClr val="5863E0"/>
                </a:solidFill>
              </a:rPr>
              <a:t>rumusan masalah</a:t>
            </a:r>
            <a:endParaRPr sz="2400">
              <a:solidFill>
                <a:srgbClr val="5863E0"/>
              </a:solidFill>
            </a:endParaRPr>
          </a:p>
        </p:txBody>
      </p:sp>
      <p:grpSp>
        <p:nvGrpSpPr>
          <p:cNvPr id="536" name="Google Shape;536;p10"/>
          <p:cNvGrpSpPr/>
          <p:nvPr/>
        </p:nvGrpSpPr>
        <p:grpSpPr>
          <a:xfrm>
            <a:off x="2838346" y="555309"/>
            <a:ext cx="636814" cy="120078"/>
            <a:chOff x="8209059" y="198000"/>
            <a:chExt cx="636814" cy="120078"/>
          </a:xfrm>
        </p:grpSpPr>
        <p:sp>
          <p:nvSpPr>
            <p:cNvPr id="537" name="Google Shape;537;p1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10"/>
          <p:cNvSpPr/>
          <p:nvPr/>
        </p:nvSpPr>
        <p:spPr>
          <a:xfrm>
            <a:off x="586498" y="2696100"/>
            <a:ext cx="32451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0"/>
          <p:cNvSpPr txBox="1">
            <a:spLocks noGrp="1"/>
          </p:cNvSpPr>
          <p:nvPr>
            <p:ph type="title"/>
          </p:nvPr>
        </p:nvSpPr>
        <p:spPr>
          <a:xfrm>
            <a:off x="737951" y="2731875"/>
            <a:ext cx="2737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sz="2400">
                <a:solidFill>
                  <a:srgbClr val="5863E0"/>
                </a:solidFill>
              </a:rPr>
              <a:t>Tujuan</a:t>
            </a:r>
            <a:endParaRPr sz="2400">
              <a:solidFill>
                <a:srgbClr val="5863E0"/>
              </a:solidFill>
            </a:endParaRPr>
          </a:p>
        </p:txBody>
      </p:sp>
      <p:grpSp>
        <p:nvGrpSpPr>
          <p:cNvPr id="542" name="Google Shape;542;p10"/>
          <p:cNvGrpSpPr/>
          <p:nvPr/>
        </p:nvGrpSpPr>
        <p:grpSpPr>
          <a:xfrm>
            <a:off x="2838346" y="2870959"/>
            <a:ext cx="636814" cy="120078"/>
            <a:chOff x="8209059" y="198000"/>
            <a:chExt cx="636814" cy="120078"/>
          </a:xfrm>
        </p:grpSpPr>
        <p:sp>
          <p:nvSpPr>
            <p:cNvPr id="543" name="Google Shape;543;p1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10"/>
          <p:cNvSpPr txBox="1">
            <a:spLocks noGrp="1"/>
          </p:cNvSpPr>
          <p:nvPr>
            <p:ph type="subTitle" idx="1"/>
          </p:nvPr>
        </p:nvSpPr>
        <p:spPr>
          <a:xfrm>
            <a:off x="586500" y="3268300"/>
            <a:ext cx="7651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/>
              <a:t>Menyediakan sebuah perangkat lunak aplikasi pengayaan untuk topik Flutter Layout sebagai sebuah inovasi pada Pemrograman Mobile dan mengetahui dampak penerapannya.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g13b1fd5f7e5_0_0"/>
          <p:cNvGrpSpPr/>
          <p:nvPr/>
        </p:nvGrpSpPr>
        <p:grpSpPr>
          <a:xfrm>
            <a:off x="3742116" y="1669042"/>
            <a:ext cx="1659494" cy="925215"/>
            <a:chOff x="2806625" y="1915475"/>
            <a:chExt cx="3679588" cy="2051475"/>
          </a:xfrm>
        </p:grpSpPr>
        <p:sp>
          <p:nvSpPr>
            <p:cNvPr id="552" name="Google Shape;552;g13b1fd5f7e5_0_0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3" name="Google Shape;553;g13b1fd5f7e5_0_0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554" name="Google Shape;554;g13b1fd5f7e5_0_0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g13b1fd5f7e5_0_0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" name="Google Shape;556;g13b1fd5f7e5_0_0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13b1fd5f7e5_0_0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13b1fd5f7e5_0_0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13b1fd5f7e5_0_0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13b1fd5f7e5_0_0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13b1fd5f7e5_0_0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13b1fd5f7e5_0_0"/>
            <p:cNvSpPr/>
            <p:nvPr/>
          </p:nvSpPr>
          <p:spPr>
            <a:xfrm>
              <a:off x="3184450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13b1fd5f7e5_0_0"/>
            <p:cNvSpPr/>
            <p:nvPr/>
          </p:nvSpPr>
          <p:spPr>
            <a:xfrm>
              <a:off x="3383700" y="258183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13b1fd5f7e5_0_0"/>
            <p:cNvSpPr/>
            <p:nvPr/>
          </p:nvSpPr>
          <p:spPr>
            <a:xfrm>
              <a:off x="3891850" y="258183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13b1fd5f7e5_0_0"/>
            <p:cNvSpPr/>
            <p:nvPr/>
          </p:nvSpPr>
          <p:spPr>
            <a:xfrm>
              <a:off x="3891850" y="265891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6" name="Google Shape;566;g13b1fd5f7e5_0_0"/>
            <p:cNvGrpSpPr/>
            <p:nvPr/>
          </p:nvGrpSpPr>
          <p:grpSpPr>
            <a:xfrm>
              <a:off x="3891850" y="2831213"/>
              <a:ext cx="1460550" cy="132250"/>
              <a:chOff x="3891850" y="2794550"/>
              <a:chExt cx="1460550" cy="132250"/>
            </a:xfrm>
          </p:grpSpPr>
          <p:sp>
            <p:nvSpPr>
              <p:cNvPr id="567" name="Google Shape;567;g13b1fd5f7e5_0_0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g13b1fd5f7e5_0_0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g13b1fd5f7e5_0_0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g13b1fd5f7e5_0_0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g13b1fd5f7e5_0_0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g13b1fd5f7e5_0_0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3" name="Google Shape;573;g13b1fd5f7e5_0_0"/>
            <p:cNvSpPr/>
            <p:nvPr/>
          </p:nvSpPr>
          <p:spPr>
            <a:xfrm>
              <a:off x="3891850" y="3113188"/>
              <a:ext cx="554550" cy="54525"/>
            </a:xfrm>
            <a:custGeom>
              <a:avLst/>
              <a:gdLst/>
              <a:ahLst/>
              <a:cxnLst/>
              <a:rect l="l" t="t" r="r" b="b"/>
              <a:pathLst>
                <a:path w="22182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13b1fd5f7e5_0_0"/>
            <p:cNvSpPr/>
            <p:nvPr/>
          </p:nvSpPr>
          <p:spPr>
            <a:xfrm>
              <a:off x="3891850" y="3189775"/>
              <a:ext cx="474975" cy="26975"/>
            </a:xfrm>
            <a:custGeom>
              <a:avLst/>
              <a:gdLst/>
              <a:ahLst/>
              <a:cxnLst/>
              <a:rect l="l" t="t" r="r" b="b"/>
              <a:pathLst>
                <a:path w="18999" h="1079" extrusionOk="0">
                  <a:moveTo>
                    <a:pt x="0" y="1"/>
                  </a:moveTo>
                  <a:lnTo>
                    <a:pt x="0" y="1079"/>
                  </a:lnTo>
                  <a:lnTo>
                    <a:pt x="18998" y="1079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5" name="Google Shape;575;g13b1fd5f7e5_0_0"/>
            <p:cNvGrpSpPr/>
            <p:nvPr/>
          </p:nvGrpSpPr>
          <p:grpSpPr>
            <a:xfrm>
              <a:off x="3891850" y="3362563"/>
              <a:ext cx="1460550" cy="132225"/>
              <a:chOff x="3891850" y="3325900"/>
              <a:chExt cx="1460550" cy="132225"/>
            </a:xfrm>
          </p:grpSpPr>
          <p:sp>
            <p:nvSpPr>
              <p:cNvPr id="576" name="Google Shape;576;g13b1fd5f7e5_0_0"/>
              <p:cNvSpPr/>
              <p:nvPr/>
            </p:nvSpPr>
            <p:spPr>
              <a:xfrm>
                <a:off x="3891850" y="3325900"/>
                <a:ext cx="6215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g13b1fd5f7e5_0_0"/>
              <p:cNvSpPr/>
              <p:nvPr/>
            </p:nvSpPr>
            <p:spPr>
              <a:xfrm>
                <a:off x="4533450" y="3325900"/>
                <a:ext cx="2738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103" extrusionOk="0">
                    <a:moveTo>
                      <a:pt x="1" y="0"/>
                    </a:moveTo>
                    <a:lnTo>
                      <a:pt x="1" y="1103"/>
                    </a:lnTo>
                    <a:lnTo>
                      <a:pt x="10953" y="1103"/>
                    </a:lnTo>
                    <a:lnTo>
                      <a:pt x="109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g13b1fd5f7e5_0_0"/>
              <p:cNvSpPr/>
              <p:nvPr/>
            </p:nvSpPr>
            <p:spPr>
              <a:xfrm>
                <a:off x="4827325" y="3325900"/>
                <a:ext cx="5250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1003" y="1103"/>
                    </a:lnTo>
                    <a:lnTo>
                      <a:pt x="2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g13b1fd5f7e5_0_0"/>
              <p:cNvSpPr/>
              <p:nvPr/>
            </p:nvSpPr>
            <p:spPr>
              <a:xfrm>
                <a:off x="3891850" y="3379150"/>
                <a:ext cx="6215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4" extrusionOk="0">
                    <a:moveTo>
                      <a:pt x="0" y="1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g13b1fd5f7e5_0_0"/>
              <p:cNvSpPr/>
              <p:nvPr/>
            </p:nvSpPr>
            <p:spPr>
              <a:xfrm>
                <a:off x="4533450" y="337915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20853" y="1103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g13b1fd5f7e5_0_0"/>
              <p:cNvSpPr/>
              <p:nvPr/>
            </p:nvSpPr>
            <p:spPr>
              <a:xfrm>
                <a:off x="3891850" y="3431150"/>
                <a:ext cx="52132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9" extrusionOk="0">
                    <a:moveTo>
                      <a:pt x="0" y="1"/>
                    </a:moveTo>
                    <a:lnTo>
                      <a:pt x="0" y="1078"/>
                    </a:lnTo>
                    <a:lnTo>
                      <a:pt x="20853" y="1078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2" name="Google Shape;582;g13b1fd5f7e5_0_0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13b1fd5f7e5_0_0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13b1fd5f7e5_0_0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13b1fd5f7e5_0_0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13b1fd5f7e5_0_0"/>
            <p:cNvSpPr/>
            <p:nvPr/>
          </p:nvSpPr>
          <p:spPr>
            <a:xfrm>
              <a:off x="3891850" y="205048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13b1fd5f7e5_0_0"/>
            <p:cNvSpPr/>
            <p:nvPr/>
          </p:nvSpPr>
          <p:spPr>
            <a:xfrm>
              <a:off x="3891850" y="212756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8" name="Google Shape;588;g13b1fd5f7e5_0_0"/>
            <p:cNvGrpSpPr/>
            <p:nvPr/>
          </p:nvGrpSpPr>
          <p:grpSpPr>
            <a:xfrm>
              <a:off x="3891850" y="2299863"/>
              <a:ext cx="1460550" cy="132250"/>
              <a:chOff x="3891850" y="2794550"/>
              <a:chExt cx="1460550" cy="132250"/>
            </a:xfrm>
          </p:grpSpPr>
          <p:sp>
            <p:nvSpPr>
              <p:cNvPr id="589" name="Google Shape;589;g13b1fd5f7e5_0_0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g13b1fd5f7e5_0_0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g13b1fd5f7e5_0_0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g13b1fd5f7e5_0_0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g13b1fd5f7e5_0_0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g13b1fd5f7e5_0_0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g13b1fd5f7e5_0_0"/>
            <p:cNvGrpSpPr/>
            <p:nvPr/>
          </p:nvGrpSpPr>
          <p:grpSpPr>
            <a:xfrm>
              <a:off x="3523223" y="2775004"/>
              <a:ext cx="192750" cy="193089"/>
              <a:chOff x="2113017" y="2470600"/>
              <a:chExt cx="257308" cy="257761"/>
            </a:xfrm>
          </p:grpSpPr>
          <p:sp>
            <p:nvSpPr>
              <p:cNvPr id="596" name="Google Shape;596;g13b1fd5f7e5_0_0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g13b1fd5f7e5_0_0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8" name="Google Shape;598;g13b1fd5f7e5_0_0"/>
            <p:cNvGrpSpPr/>
            <p:nvPr/>
          </p:nvGrpSpPr>
          <p:grpSpPr>
            <a:xfrm>
              <a:off x="3421666" y="2615349"/>
              <a:ext cx="144031" cy="55381"/>
              <a:chOff x="5892197" y="1860432"/>
              <a:chExt cx="149892" cy="57634"/>
            </a:xfrm>
          </p:grpSpPr>
          <p:sp>
            <p:nvSpPr>
              <p:cNvPr id="599" name="Google Shape;599;g13b1fd5f7e5_0_0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g13b1fd5f7e5_0_0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1" name="Google Shape;601;g13b1fd5f7e5_0_0"/>
            <p:cNvSpPr/>
            <p:nvPr/>
          </p:nvSpPr>
          <p:spPr>
            <a:xfrm>
              <a:off x="3383700" y="20504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g13b1fd5f7e5_0_0"/>
            <p:cNvGrpSpPr/>
            <p:nvPr/>
          </p:nvGrpSpPr>
          <p:grpSpPr>
            <a:xfrm>
              <a:off x="3421666" y="2083999"/>
              <a:ext cx="144031" cy="55381"/>
              <a:chOff x="5892197" y="1860432"/>
              <a:chExt cx="149892" cy="57634"/>
            </a:xfrm>
          </p:grpSpPr>
          <p:sp>
            <p:nvSpPr>
              <p:cNvPr id="603" name="Google Shape;603;g13b1fd5f7e5_0_0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g13b1fd5f7e5_0_0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g13b1fd5f7e5_0_0"/>
            <p:cNvSpPr/>
            <p:nvPr/>
          </p:nvSpPr>
          <p:spPr>
            <a:xfrm>
              <a:off x="3383700" y="31131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6" name="Google Shape;606;g13b1fd5f7e5_0_0"/>
            <p:cNvGrpSpPr/>
            <p:nvPr/>
          </p:nvGrpSpPr>
          <p:grpSpPr>
            <a:xfrm>
              <a:off x="3421666" y="3146699"/>
              <a:ext cx="144031" cy="55381"/>
              <a:chOff x="5892197" y="1860432"/>
              <a:chExt cx="149892" cy="57634"/>
            </a:xfrm>
          </p:grpSpPr>
          <p:sp>
            <p:nvSpPr>
              <p:cNvPr id="607" name="Google Shape;607;g13b1fd5f7e5_0_0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g13b1fd5f7e5_0_0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09" name="Google Shape;609;g13b1fd5f7e5_0_0"/>
          <p:cNvCxnSpPr/>
          <p:nvPr/>
        </p:nvCxnSpPr>
        <p:spPr>
          <a:xfrm flipH="1">
            <a:off x="1789199" y="1902114"/>
            <a:ext cx="2270400" cy="611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610" name="Google Shape;610;g13b1fd5f7e5_0_0"/>
          <p:cNvCxnSpPr/>
          <p:nvPr/>
        </p:nvCxnSpPr>
        <p:spPr>
          <a:xfrm rot="-5400000" flipH="1">
            <a:off x="4025129" y="2642861"/>
            <a:ext cx="1032900" cy="259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611" name="Google Shape;611;g13b1fd5f7e5_0_0"/>
          <p:cNvCxnSpPr/>
          <p:nvPr/>
        </p:nvCxnSpPr>
        <p:spPr>
          <a:xfrm>
            <a:off x="4863292" y="2026315"/>
            <a:ext cx="2491500" cy="229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diamond" w="med" len="med"/>
          </a:ln>
        </p:spPr>
      </p:cxnSp>
      <p:sp>
        <p:nvSpPr>
          <p:cNvPr id="612" name="Google Shape;612;g13b1fd5f7e5_0_0"/>
          <p:cNvSpPr txBox="1"/>
          <p:nvPr/>
        </p:nvSpPr>
        <p:spPr>
          <a:xfrm>
            <a:off x="376790" y="2436894"/>
            <a:ext cx="28251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Aplikasi berbasis web</a:t>
            </a:r>
            <a:endParaRPr sz="1400" b="1" i="0" u="none" strike="noStrike" cap="none">
              <a:solidFill>
                <a:schemeClr val="lt1"/>
              </a:solidFill>
              <a:highlight>
                <a:srgbClr val="5863E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3b1fd5f7e5_0_0"/>
          <p:cNvSpPr txBox="1"/>
          <p:nvPr/>
        </p:nvSpPr>
        <p:spPr>
          <a:xfrm>
            <a:off x="3252916" y="3232230"/>
            <a:ext cx="29370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 dirty="0" err="1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Menerapkan</a:t>
            </a:r>
            <a:r>
              <a:rPr lang="en-ID" sz="1200" b="1" i="0" u="none" strike="noStrike" cap="none" dirty="0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1200" b="1" i="0" u="none" strike="noStrike" cap="none" dirty="0" err="1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pendekatan</a:t>
            </a:r>
            <a:r>
              <a:rPr lang="en-ID" sz="1200" b="1" i="0" u="none" strike="noStrike" cap="none" dirty="0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 Pre-scaffolded Parsons Problem</a:t>
            </a:r>
            <a:endParaRPr sz="1400" b="1" i="0" u="none" strike="noStrike" cap="none" dirty="0">
              <a:solidFill>
                <a:schemeClr val="lt1"/>
              </a:solidFill>
              <a:highlight>
                <a:srgbClr val="5863E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3b1fd5f7e5_0_0"/>
          <p:cNvSpPr txBox="1"/>
          <p:nvPr/>
        </p:nvSpPr>
        <p:spPr>
          <a:xfrm>
            <a:off x="5881245" y="2283093"/>
            <a:ext cx="29370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</a:pPr>
            <a:r>
              <a:rPr lang="en-ID" sz="1200" b="1" i="0" u="none" strike="noStrike" cap="none">
                <a:solidFill>
                  <a:schemeClr val="lt1"/>
                </a:solidFill>
                <a:highlight>
                  <a:srgbClr val="5863E0"/>
                </a:highlight>
                <a:latin typeface="Quicksand"/>
                <a:ea typeface="Quicksand"/>
                <a:cs typeface="Quicksand"/>
                <a:sym typeface="Quicksand"/>
              </a:rPr>
              <a:t>Terdapat 10 latihan soal dengan topik Flutter Layout</a:t>
            </a:r>
            <a:endParaRPr sz="1400" b="1" i="0" u="none" strike="noStrike" cap="none">
              <a:solidFill>
                <a:schemeClr val="lt1"/>
              </a:solidFill>
              <a:highlight>
                <a:srgbClr val="5863E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13b1fd5f7e5_0_0"/>
          <p:cNvSpPr/>
          <p:nvPr/>
        </p:nvSpPr>
        <p:spPr>
          <a:xfrm>
            <a:off x="586495" y="380450"/>
            <a:ext cx="79644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3b1fd5f7e5_0_0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aplikasi easyFlutter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17" name="Google Shape;617;g13b1fd5f7e5_0_0"/>
          <p:cNvGrpSpPr/>
          <p:nvPr/>
        </p:nvGrpSpPr>
        <p:grpSpPr>
          <a:xfrm>
            <a:off x="7618115" y="555309"/>
            <a:ext cx="636814" cy="120078"/>
            <a:chOff x="8209059" y="198000"/>
            <a:chExt cx="636814" cy="120078"/>
          </a:xfrm>
        </p:grpSpPr>
        <p:sp>
          <p:nvSpPr>
            <p:cNvPr id="618" name="Google Shape;618;g13b1fd5f7e5_0_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13b1fd5f7e5_0_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13b1fd5f7e5_0_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6"/>
          <p:cNvSpPr/>
          <p:nvPr/>
        </p:nvSpPr>
        <p:spPr>
          <a:xfrm>
            <a:off x="586495" y="380450"/>
            <a:ext cx="79644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6"/>
          <p:cNvSpPr txBox="1"/>
          <p:nvPr/>
        </p:nvSpPr>
        <p:spPr>
          <a:xfrm>
            <a:off x="737951" y="416224"/>
            <a:ext cx="429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Fitur code reconstruction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7" name="Google Shape;627;p16"/>
          <p:cNvGrpSpPr/>
          <p:nvPr/>
        </p:nvGrpSpPr>
        <p:grpSpPr>
          <a:xfrm>
            <a:off x="7618115" y="555309"/>
            <a:ext cx="636814" cy="120078"/>
            <a:chOff x="8209059" y="198000"/>
            <a:chExt cx="636814" cy="120078"/>
          </a:xfrm>
        </p:grpSpPr>
        <p:sp>
          <p:nvSpPr>
            <p:cNvPr id="628" name="Google Shape;628;p1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1" name="Google Shape;6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675" y="956625"/>
            <a:ext cx="8360643" cy="39884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2" name="Google Shape;632;p16"/>
          <p:cNvSpPr/>
          <p:nvPr/>
        </p:nvSpPr>
        <p:spPr>
          <a:xfrm>
            <a:off x="644375" y="2082725"/>
            <a:ext cx="3785700" cy="2473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6"/>
          <p:cNvSpPr/>
          <p:nvPr/>
        </p:nvSpPr>
        <p:spPr>
          <a:xfrm>
            <a:off x="4499150" y="3785700"/>
            <a:ext cx="759300" cy="120000"/>
          </a:xfrm>
          <a:prstGeom prst="lef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6"/>
          <p:cNvSpPr txBox="1"/>
          <p:nvPr/>
        </p:nvSpPr>
        <p:spPr>
          <a:xfrm>
            <a:off x="5327525" y="3537900"/>
            <a:ext cx="163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Pre-scaffolded</a:t>
            </a: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Parsons Problem</a:t>
            </a: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" grpId="0" animBg="1"/>
      <p:bldP spid="633" grpId="0" animBg="1"/>
      <p:bldP spid="6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7"/>
          <p:cNvSpPr/>
          <p:nvPr/>
        </p:nvSpPr>
        <p:spPr>
          <a:xfrm>
            <a:off x="586496" y="380450"/>
            <a:ext cx="40005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7"/>
          <p:cNvSpPr txBox="1"/>
          <p:nvPr/>
        </p:nvSpPr>
        <p:spPr>
          <a:xfrm>
            <a:off x="737951" y="416224"/>
            <a:ext cx="4291249" cy="3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</a:pPr>
            <a:r>
              <a:rPr lang="en-ID" sz="2400" b="0" i="0" u="none" strike="noStrike" cap="non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Arsitektur sistem</a:t>
            </a:r>
            <a:endParaRPr sz="2400" b="0" i="0" u="none" strike="noStrike" cap="none">
              <a:solidFill>
                <a:srgbClr val="5863E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41" name="Google Shape;641;p17"/>
          <p:cNvGrpSpPr/>
          <p:nvPr/>
        </p:nvGrpSpPr>
        <p:grpSpPr>
          <a:xfrm>
            <a:off x="3808115" y="555309"/>
            <a:ext cx="636814" cy="120078"/>
            <a:chOff x="8209059" y="198000"/>
            <a:chExt cx="636814" cy="120078"/>
          </a:xfrm>
        </p:grpSpPr>
        <p:sp>
          <p:nvSpPr>
            <p:cNvPr id="642" name="Google Shape;642;p1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5" name="Google Shape;64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550" y="1255775"/>
            <a:ext cx="6717125" cy="32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2494</Words>
  <Application>Microsoft Macintosh PowerPoint</Application>
  <PresentationFormat>On-screen Show (16:9)</PresentationFormat>
  <Paragraphs>279</Paragraphs>
  <Slides>30</Slides>
  <Notes>30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Bebas Neue</vt:lpstr>
      <vt:lpstr>Quicksand</vt:lpstr>
      <vt:lpstr>Arial</vt:lpstr>
      <vt:lpstr>Quicksand Medium</vt:lpstr>
      <vt:lpstr>International Programmers Day by Slidesgo</vt:lpstr>
      <vt:lpstr>Penerapan pendekatan  pre-scaffolded parsons problem pada pembelajaran pemrograman mobile  dengan topik flutter layout</vt:lpstr>
      <vt:lpstr>Masalah</vt:lpstr>
      <vt:lpstr>Gaya penulisan kode flutter berbeda</vt:lpstr>
      <vt:lpstr>Solusi</vt:lpstr>
      <vt:lpstr>2 jenis parsons problem</vt:lpstr>
      <vt:lpstr>rumusan masalah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  <vt:lpstr>Pemrograman itu penting</vt:lpstr>
      <vt:lpstr>Namun, pemrograman itu sulit</vt:lpstr>
      <vt:lpstr>Pemrograman mobile juga penting</vt:lpstr>
      <vt:lpstr>Flutter, salah satu framework pemrograman mobile</vt:lpstr>
      <vt:lpstr>01.</vt:lpstr>
      <vt:lpstr>01.</vt:lpstr>
      <vt:lpstr>01.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pendekatan  pre-scaffolded parsons problem pada pembelajaran pemrograman mobile  dengan topik flutter layout</dc:title>
  <cp:lastModifiedBy>Dharma Yudistira</cp:lastModifiedBy>
  <cp:revision>1</cp:revision>
  <dcterms:modified xsi:type="dcterms:W3CDTF">2022-07-07T13:50:02Z</dcterms:modified>
</cp:coreProperties>
</file>