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F7C30BB-70D7-4F01-A424-B085CF507059}" type="datetimeFigureOut">
              <a:rPr lang="en-US" smtClean="0"/>
              <a:pPr/>
              <a:t>8/2/2021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917AE-2DD9-4912-9074-BE4F8C188EC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7C30BB-70D7-4F01-A424-B085CF507059}" type="datetimeFigureOut">
              <a:rPr lang="en-US" smtClean="0"/>
              <a:pPr/>
              <a:t>8/2/2021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917AE-2DD9-4912-9074-BE4F8C188EC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7C30BB-70D7-4F01-A424-B085CF507059}" type="datetimeFigureOut">
              <a:rPr lang="en-US" smtClean="0"/>
              <a:pPr/>
              <a:t>8/2/2021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917AE-2DD9-4912-9074-BE4F8C188EC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7C30BB-70D7-4F01-A424-B085CF507059}" type="datetimeFigureOut">
              <a:rPr lang="en-US" smtClean="0"/>
              <a:pPr/>
              <a:t>8/2/2021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917AE-2DD9-4912-9074-BE4F8C188EC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7C30BB-70D7-4F01-A424-B085CF507059}" type="datetimeFigureOut">
              <a:rPr lang="en-US" smtClean="0"/>
              <a:pPr/>
              <a:t>8/2/2021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917AE-2DD9-4912-9074-BE4F8C188EC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F7C30BB-70D7-4F01-A424-B085CF507059}" type="datetimeFigureOut">
              <a:rPr lang="en-US" smtClean="0"/>
              <a:pPr/>
              <a:t>8/2/2021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8917AE-2DD9-4912-9074-BE4F8C188EC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F7C30BB-70D7-4F01-A424-B085CF507059}" type="datetimeFigureOut">
              <a:rPr lang="en-US" smtClean="0"/>
              <a:pPr/>
              <a:t>8/2/2021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8917AE-2DD9-4912-9074-BE4F8C188EC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F7C30BB-70D7-4F01-A424-B085CF507059}" type="datetimeFigureOut">
              <a:rPr lang="en-US" smtClean="0"/>
              <a:pPr/>
              <a:t>8/2/2021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8917AE-2DD9-4912-9074-BE4F8C188EC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C30BB-70D7-4F01-A424-B085CF507059}" type="datetimeFigureOut">
              <a:rPr lang="en-US" smtClean="0"/>
              <a:pPr/>
              <a:t>8/2/2021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8917AE-2DD9-4912-9074-BE4F8C188EC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7C30BB-70D7-4F01-A424-B085CF507059}" type="datetimeFigureOut">
              <a:rPr lang="en-US" smtClean="0"/>
              <a:pPr/>
              <a:t>8/2/2021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8917AE-2DD9-4912-9074-BE4F8C188EC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7C30BB-70D7-4F01-A424-B085CF507059}" type="datetimeFigureOut">
              <a:rPr lang="en-US" smtClean="0"/>
              <a:pPr/>
              <a:t>8/2/2021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8917AE-2DD9-4912-9074-BE4F8C188EC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C30BB-70D7-4F01-A424-B085CF507059}" type="datetimeFigureOut">
              <a:rPr lang="en-US" smtClean="0"/>
              <a:pPr/>
              <a:t>8/2/2021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917AE-2DD9-4912-9074-BE4F8C188EC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3%89cole_Polytechnique_F%C3%A9d%C3%A9rale_de_Lausanne" TargetMode="External"/><Relationship Id="rId2" Type="http://schemas.openxmlformats.org/officeDocument/2006/relationships/hyperlink" Target="https://en.wikipedia.org/w/index.php?title=Brain_and_Mind_Institute&amp;action=edit&amp;redlink=1" TargetMode="External"/><Relationship Id="rId1" Type="http://schemas.openxmlformats.org/officeDocument/2006/relationships/slideLayout" Target="../slideLayouts/slideLayout6.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IN"/>
          </a:p>
        </p:txBody>
      </p:sp>
      <p:pic>
        <p:nvPicPr>
          <p:cNvPr id="2051" name="Picture 1"/>
          <p:cNvPicPr>
            <a:picLocks noChangeAspect="1" noChangeArrowheads="1"/>
          </p:cNvPicPr>
          <p:nvPr/>
        </p:nvPicPr>
        <p:blipFill>
          <a:blip r:embed="rId2"/>
          <a:srcRect/>
          <a:stretch>
            <a:fillRect/>
          </a:stretch>
        </p:blipFill>
        <p:spPr bwMode="auto">
          <a:xfrm>
            <a:off x="3786188" y="500063"/>
            <a:ext cx="1128712" cy="928687"/>
          </a:xfrm>
          <a:prstGeom prst="rect">
            <a:avLst/>
          </a:prstGeom>
          <a:noFill/>
          <a:ln w="9525">
            <a:noFill/>
            <a:miter lim="800000"/>
            <a:headEnd/>
            <a:tailEnd/>
          </a:ln>
        </p:spPr>
      </p:pic>
      <p:sp>
        <p:nvSpPr>
          <p:cNvPr id="11267" name="Rectangle 3"/>
          <p:cNvSpPr>
            <a:spLocks noChangeArrowheads="1"/>
          </p:cNvSpPr>
          <p:nvPr/>
        </p:nvSpPr>
        <p:spPr bwMode="auto">
          <a:xfrm>
            <a:off x="285750" y="825466"/>
            <a:ext cx="8501063" cy="5293757"/>
          </a:xfrm>
          <a:prstGeom prst="rect">
            <a:avLst/>
          </a:prstGeom>
          <a:noFill/>
          <a:ln w="9525">
            <a:noFill/>
            <a:miter lim="800000"/>
            <a:headEnd/>
            <a:tailEnd/>
          </a:ln>
          <a:effectLst/>
        </p:spPr>
        <p:txBody>
          <a:bodyPr wrap="square" anchor="ctr">
            <a:spAutoFit/>
          </a:bodyPr>
          <a:lstStyle/>
          <a:p>
            <a:pPr algn="ctr">
              <a:defRPr/>
            </a:pPr>
            <a:endParaRPr lang="en-US" sz="3200" b="1" dirty="0" smtClean="0">
              <a:solidFill>
                <a:srgbClr val="1F497D"/>
              </a:solidFill>
              <a:latin typeface="Times New Roman" pitchFamily="18" charset="0"/>
              <a:ea typeface="Times New Roman" pitchFamily="18" charset="0"/>
              <a:cs typeface="Times New Roman" pitchFamily="18" charset="0"/>
            </a:endParaRPr>
          </a:p>
          <a:p>
            <a:pPr algn="ctr">
              <a:defRPr/>
            </a:pPr>
            <a:r>
              <a:rPr lang="en-US" sz="3200" b="1" dirty="0" smtClean="0">
                <a:solidFill>
                  <a:srgbClr val="1F497D"/>
                </a:solidFill>
                <a:latin typeface="Times New Roman" pitchFamily="18" charset="0"/>
                <a:ea typeface="Times New Roman" pitchFamily="18" charset="0"/>
                <a:cs typeface="Times New Roman" pitchFamily="18" charset="0"/>
              </a:rPr>
              <a:t>KIET Group of </a:t>
            </a:r>
            <a:r>
              <a:rPr lang="en-US" sz="3200" b="1" dirty="0" smtClean="0">
                <a:solidFill>
                  <a:srgbClr val="1F497D"/>
                </a:solidFill>
                <a:latin typeface="Times New Roman" pitchFamily="18" charset="0"/>
                <a:ea typeface="Times New Roman" pitchFamily="18" charset="0"/>
                <a:cs typeface="Times New Roman" pitchFamily="18" charset="0"/>
              </a:rPr>
              <a:t>Institutions</a:t>
            </a:r>
            <a:endParaRPr lang="en-US" sz="2400" b="1" dirty="0">
              <a:solidFill>
                <a:srgbClr val="1F497D"/>
              </a:solidFill>
              <a:latin typeface="Times New Roman" pitchFamily="18" charset="0"/>
              <a:ea typeface="Times New Roman" pitchFamily="18" charset="0"/>
              <a:cs typeface="Times New Roman" pitchFamily="18" charset="0"/>
            </a:endParaRPr>
          </a:p>
          <a:p>
            <a:pPr algn="ctr" eaLnBrk="0" hangingPunct="0">
              <a:defRPr/>
            </a:pPr>
            <a:r>
              <a:rPr lang="en-US" sz="2400" b="1" dirty="0">
                <a:solidFill>
                  <a:srgbClr val="1F497D"/>
                </a:solidFill>
                <a:latin typeface="Times New Roman" pitchFamily="18" charset="0"/>
                <a:ea typeface="Times New Roman" pitchFamily="18" charset="0"/>
                <a:cs typeface="Times New Roman" pitchFamily="18" charset="0"/>
              </a:rPr>
              <a:t>DEPARTMENT OF COMPUTER </a:t>
            </a:r>
            <a:r>
              <a:rPr lang="en-US" sz="2400" b="1" dirty="0" smtClean="0">
                <a:solidFill>
                  <a:srgbClr val="1F497D"/>
                </a:solidFill>
                <a:latin typeface="Times New Roman" pitchFamily="18" charset="0"/>
                <a:ea typeface="Times New Roman" pitchFamily="18" charset="0"/>
                <a:cs typeface="Times New Roman" pitchFamily="18" charset="0"/>
              </a:rPr>
              <a:t>APPICATIONS</a:t>
            </a:r>
            <a:endParaRPr lang="en-US" sz="2000" b="1" dirty="0">
              <a:solidFill>
                <a:srgbClr val="1F497D"/>
              </a:solidFill>
              <a:latin typeface="Times New Roman" pitchFamily="18" charset="0"/>
              <a:ea typeface="Times New Roman" pitchFamily="18" charset="0"/>
              <a:cs typeface="Times New Roman" pitchFamily="18" charset="0"/>
            </a:endParaRPr>
          </a:p>
          <a:p>
            <a:pPr algn="ctr" eaLnBrk="0" hangingPunct="0">
              <a:defRPr/>
            </a:pPr>
            <a:endParaRPr lang="en-US" sz="2000" b="1" dirty="0">
              <a:solidFill>
                <a:srgbClr val="1F497D"/>
              </a:solidFill>
              <a:latin typeface="Times New Roman" pitchFamily="18" charset="0"/>
              <a:ea typeface="Times New Roman" pitchFamily="18" charset="0"/>
              <a:cs typeface="Times New Roman" pitchFamily="18" charset="0"/>
            </a:endParaRPr>
          </a:p>
          <a:p>
            <a:pPr algn="ctr" eaLnBrk="0" hangingPunct="0">
              <a:defRPr/>
            </a:pPr>
            <a:r>
              <a:rPr lang="en-US" sz="2000" b="1" dirty="0">
                <a:solidFill>
                  <a:srgbClr val="1F497D"/>
                </a:solidFill>
                <a:latin typeface="Times New Roman" pitchFamily="18" charset="0"/>
                <a:ea typeface="Times New Roman" pitchFamily="18" charset="0"/>
                <a:cs typeface="Times New Roman" pitchFamily="18" charset="0"/>
              </a:rPr>
              <a:t>PRESENTATION ON</a:t>
            </a:r>
            <a:endParaRPr lang="en-US" sz="800" dirty="0">
              <a:latin typeface="Times New Roman" pitchFamily="18" charset="0"/>
              <a:cs typeface="Times New Roman" pitchFamily="18" charset="0"/>
            </a:endParaRPr>
          </a:p>
          <a:p>
            <a:pPr algn="ctr" eaLnBrk="0" hangingPunct="0">
              <a:defRPr/>
            </a:pPr>
            <a:r>
              <a:rPr lang="en-US" sz="2800" b="1" dirty="0" smtClean="0">
                <a:solidFill>
                  <a:schemeClr val="tx1">
                    <a:lumMod val="95000"/>
                    <a:lumOff val="5000"/>
                  </a:schemeClr>
                </a:solidFill>
                <a:latin typeface="Times New Roman" pitchFamily="18" charset="0"/>
                <a:ea typeface="Times New Roman" pitchFamily="18" charset="0"/>
                <a:cs typeface="Times New Roman" pitchFamily="18" charset="0"/>
              </a:rPr>
              <a:t>Blue Brain</a:t>
            </a:r>
            <a:endParaRPr lang="en-US" sz="2000" b="1" dirty="0">
              <a:solidFill>
                <a:srgbClr val="1F497D"/>
              </a:solidFill>
              <a:latin typeface="Times New Roman" pitchFamily="18" charset="0"/>
              <a:cs typeface="Times New Roman" pitchFamily="18" charset="0"/>
            </a:endParaRPr>
          </a:p>
          <a:p>
            <a:pPr algn="ctr" eaLnBrk="0" hangingPunct="0">
              <a:defRPr/>
            </a:pPr>
            <a:endParaRPr lang="en-US" sz="800" dirty="0">
              <a:latin typeface="Times New Roman" pitchFamily="18" charset="0"/>
              <a:cs typeface="Times New Roman" pitchFamily="18" charset="0"/>
            </a:endParaRPr>
          </a:p>
          <a:p>
            <a:pPr algn="ctr" eaLnBrk="0" hangingPunct="0">
              <a:defRPr/>
            </a:pPr>
            <a:r>
              <a:rPr lang="en-US" sz="2000" b="1" dirty="0">
                <a:latin typeface="Times New Roman" pitchFamily="18" charset="0"/>
                <a:ea typeface="Times New Roman" pitchFamily="18" charset="0"/>
                <a:cs typeface="Times New Roman" pitchFamily="18" charset="0"/>
              </a:rPr>
              <a:t>SUBMITTED </a:t>
            </a:r>
            <a:r>
              <a:rPr lang="en-US" sz="2000" b="1" dirty="0" smtClean="0">
                <a:latin typeface="Times New Roman" pitchFamily="18" charset="0"/>
                <a:ea typeface="Times New Roman" pitchFamily="18" charset="0"/>
                <a:cs typeface="Times New Roman" pitchFamily="18" charset="0"/>
              </a:rPr>
              <a:t>BY:</a:t>
            </a:r>
          </a:p>
          <a:p>
            <a:pPr algn="ctr" eaLnBrk="0" hangingPunct="0">
              <a:defRPr/>
            </a:pPr>
            <a:endParaRPr lang="en-US" sz="2000" b="1" dirty="0">
              <a:latin typeface="Times New Roman" pitchFamily="18" charset="0"/>
              <a:cs typeface="Times New Roman" pitchFamily="18" charset="0"/>
            </a:endParaRPr>
          </a:p>
          <a:p>
            <a:pPr algn="ctr" eaLnBrk="0" hangingPunct="0">
              <a:defRPr/>
            </a:pPr>
            <a:endParaRPr lang="en-US" sz="1000" dirty="0">
              <a:latin typeface="Times New Roman" pitchFamily="18" charset="0"/>
              <a:cs typeface="Times New Roman" pitchFamily="18" charset="0"/>
            </a:endParaRPr>
          </a:p>
          <a:p>
            <a:pPr eaLnBrk="0" hangingPunct="0">
              <a:defRPr/>
            </a:pPr>
            <a:r>
              <a:rPr lang="en-US" sz="2000" b="1" dirty="0">
                <a:latin typeface="Times New Roman" pitchFamily="18" charset="0"/>
                <a:ea typeface="Times New Roman" pitchFamily="18" charset="0"/>
                <a:cs typeface="Times New Roman" pitchFamily="18" charset="0"/>
              </a:rPr>
              <a:t>ROLL NO. :- </a:t>
            </a:r>
            <a:r>
              <a:rPr lang="en-US" sz="2000" b="1" dirty="0" smtClean="0">
                <a:latin typeface="Times New Roman" pitchFamily="18" charset="0"/>
                <a:ea typeface="Times New Roman" pitchFamily="18" charset="0"/>
                <a:cs typeface="Times New Roman" pitchFamily="18" charset="0"/>
              </a:rPr>
              <a:t>1900290149042</a:t>
            </a:r>
            <a:endParaRPr lang="en-US" sz="1000" dirty="0">
              <a:latin typeface="Times New Roman" pitchFamily="18" charset="0"/>
              <a:cs typeface="Times New Roman" pitchFamily="18" charset="0"/>
            </a:endParaRPr>
          </a:p>
          <a:p>
            <a:pPr eaLnBrk="0" hangingPunct="0">
              <a:defRPr/>
            </a:pPr>
            <a:r>
              <a:rPr lang="en-US" sz="2000" b="1" dirty="0">
                <a:latin typeface="Times New Roman" pitchFamily="18" charset="0"/>
                <a:ea typeface="Times New Roman" pitchFamily="18" charset="0"/>
                <a:cs typeface="Times New Roman" pitchFamily="18" charset="0"/>
              </a:rPr>
              <a:t>NAME </a:t>
            </a:r>
            <a:r>
              <a:rPr lang="en-US" sz="2000" b="1" dirty="0" smtClean="0">
                <a:latin typeface="Times New Roman" pitchFamily="18" charset="0"/>
                <a:ea typeface="Times New Roman" pitchFamily="18" charset="0"/>
                <a:cs typeface="Times New Roman" pitchFamily="18" charset="0"/>
              </a:rPr>
              <a:t>:- </a:t>
            </a:r>
            <a:r>
              <a:rPr lang="en-US" sz="2000" b="1" dirty="0" err="1" smtClean="0">
                <a:latin typeface="Times New Roman" pitchFamily="18" charset="0"/>
                <a:ea typeface="Times New Roman" pitchFamily="18" charset="0"/>
                <a:cs typeface="Times New Roman" pitchFamily="18" charset="0"/>
              </a:rPr>
              <a:t>Dharmendra</a:t>
            </a:r>
            <a:r>
              <a:rPr lang="en-US" sz="2000" b="1" dirty="0" smtClean="0">
                <a:latin typeface="Times New Roman" pitchFamily="18" charset="0"/>
                <a:ea typeface="Times New Roman" pitchFamily="18" charset="0"/>
                <a:cs typeface="Times New Roman" pitchFamily="18" charset="0"/>
              </a:rPr>
              <a:t> </a:t>
            </a:r>
            <a:r>
              <a:rPr lang="en-US" sz="2000" b="1" dirty="0" err="1" smtClean="0">
                <a:latin typeface="Times New Roman" pitchFamily="18" charset="0"/>
                <a:ea typeface="Times New Roman" pitchFamily="18" charset="0"/>
                <a:cs typeface="Times New Roman" pitchFamily="18" charset="0"/>
              </a:rPr>
              <a:t>Tomar</a:t>
            </a:r>
            <a:endParaRPr lang="en-US" sz="1000" dirty="0">
              <a:latin typeface="Times New Roman" pitchFamily="18" charset="0"/>
              <a:cs typeface="Times New Roman" pitchFamily="18" charset="0"/>
            </a:endParaRPr>
          </a:p>
          <a:p>
            <a:pPr eaLnBrk="0" hangingPunct="0">
              <a:defRPr/>
            </a:pPr>
            <a:r>
              <a:rPr lang="en-US" sz="2000" b="1" dirty="0">
                <a:latin typeface="Times New Roman" pitchFamily="18" charset="0"/>
                <a:ea typeface="Times New Roman" pitchFamily="18" charset="0"/>
                <a:cs typeface="Times New Roman" pitchFamily="18" charset="0"/>
              </a:rPr>
              <a:t>SEMESTER </a:t>
            </a:r>
            <a:r>
              <a:rPr lang="en-US" sz="2000" b="1" dirty="0" smtClean="0">
                <a:latin typeface="Times New Roman" pitchFamily="18" charset="0"/>
                <a:ea typeface="Times New Roman" pitchFamily="18" charset="0"/>
                <a:cs typeface="Times New Roman" pitchFamily="18" charset="0"/>
              </a:rPr>
              <a:t>:- VI</a:t>
            </a:r>
            <a:endParaRPr lang="en-US" dirty="0">
              <a:latin typeface="Times New Roman" pitchFamily="18" charset="0"/>
              <a:cs typeface="Times New Roman" pitchFamily="18" charset="0"/>
            </a:endParaRPr>
          </a:p>
          <a:p>
            <a:pPr eaLnBrk="0" hangingPunct="0">
              <a:defRPr/>
            </a:pPr>
            <a:r>
              <a:rPr lang="en-US" sz="2000" b="1" dirty="0">
                <a:latin typeface="Times New Roman" pitchFamily="18" charset="0"/>
                <a:ea typeface="Times New Roman" pitchFamily="18" charset="0"/>
                <a:cs typeface="Times New Roman" pitchFamily="18" charset="0"/>
              </a:rPr>
              <a:t>SECTION </a:t>
            </a:r>
            <a:r>
              <a:rPr lang="en-US" sz="2000" b="1" dirty="0" smtClean="0">
                <a:latin typeface="Times New Roman" pitchFamily="18" charset="0"/>
                <a:ea typeface="Times New Roman" pitchFamily="18" charset="0"/>
                <a:cs typeface="Times New Roman" pitchFamily="18" charset="0"/>
              </a:rPr>
              <a:t>:- A</a:t>
            </a:r>
            <a:endParaRPr lang="en-US" sz="2000" b="1" dirty="0" smtClean="0">
              <a:latin typeface="Times New Roman" pitchFamily="18" charset="0"/>
              <a:ea typeface="Times New Roman" pitchFamily="18" charset="0"/>
              <a:cs typeface="Times New Roman" pitchFamily="18" charset="0"/>
            </a:endParaRPr>
          </a:p>
          <a:p>
            <a:pPr eaLnBrk="0" hangingPunct="0">
              <a:defRPr/>
            </a:pPr>
            <a:r>
              <a:rPr lang="en-IN" sz="2000" b="1" dirty="0" smtClean="0">
                <a:latin typeface="Times New Roman" pitchFamily="18" charset="0"/>
                <a:ea typeface="Times New Roman" pitchFamily="18" charset="0"/>
                <a:cs typeface="Times New Roman" pitchFamily="18" charset="0"/>
              </a:rPr>
              <a:t> DATE</a:t>
            </a:r>
            <a:r>
              <a:rPr lang="en-IN" sz="2000" b="1" dirty="0" smtClean="0">
                <a:latin typeface="Times New Roman" pitchFamily="18" charset="0"/>
                <a:ea typeface="Times New Roman" pitchFamily="18" charset="0"/>
                <a:cs typeface="Times New Roman" pitchFamily="18" charset="0"/>
              </a:rPr>
              <a:t>:- 24 April 2021</a:t>
            </a:r>
            <a:endParaRPr lang="en-US" sz="2000" b="1" dirty="0" smtClean="0">
              <a:latin typeface="Times New Roman" pitchFamily="18" charset="0"/>
              <a:ea typeface="Times New Roman" pitchFamily="18" charset="0"/>
              <a:cs typeface="Times New Roman" pitchFamily="18" charset="0"/>
            </a:endParaRPr>
          </a:p>
          <a:p>
            <a:pPr eaLnBrk="0" hangingPunct="0">
              <a:defRPr/>
            </a:pP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5"/>
            <a:ext cx="7772400" cy="1440159"/>
          </a:xfrm>
        </p:spPr>
        <p:txBody>
          <a:bodyPr/>
          <a:lstStyle/>
          <a:p>
            <a:r>
              <a:rPr lang="en-US" b="1" i="1" dirty="0" smtClean="0">
                <a:latin typeface="Times New Roman" pitchFamily="18" charset="0"/>
                <a:cs typeface="Times New Roman" pitchFamily="18" charset="0"/>
              </a:rPr>
              <a:t>APPLICATIONS AREAS :-</a:t>
            </a:r>
            <a:endParaRPr lang="en-IN" b="1" i="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772816"/>
            <a:ext cx="6400800" cy="3865984"/>
          </a:xfrm>
        </p:spPr>
        <p:txBody>
          <a:bodyPr>
            <a:normAutofit fontScale="92500" lnSpcReduction="10000"/>
          </a:bodyPr>
          <a:lstStyle/>
          <a:p>
            <a:pPr algn="l">
              <a:lnSpc>
                <a:spcPct val="110000"/>
              </a:lnSpc>
            </a:pPr>
            <a:r>
              <a:rPr lang="en-US" dirty="0" smtClean="0">
                <a:solidFill>
                  <a:schemeClr val="tx1"/>
                </a:solidFill>
                <a:latin typeface="Times New Roman" pitchFamily="18" charset="0"/>
                <a:cs typeface="Times New Roman" pitchFamily="18" charset="0"/>
              </a:rPr>
              <a:t>1. Data </a:t>
            </a:r>
            <a:r>
              <a:rPr lang="en-US" dirty="0">
                <a:solidFill>
                  <a:schemeClr val="tx1"/>
                </a:solidFill>
                <a:latin typeface="Times New Roman" pitchFamily="18" charset="0"/>
                <a:cs typeface="Times New Roman" pitchFamily="18" charset="0"/>
              </a:rPr>
              <a:t>of 100 years can be tested. </a:t>
            </a:r>
            <a:endParaRPr lang="en-US" dirty="0" smtClean="0">
              <a:solidFill>
                <a:schemeClr val="tx1"/>
              </a:solidFill>
              <a:latin typeface="Times New Roman" pitchFamily="18" charset="0"/>
              <a:cs typeface="Times New Roman" pitchFamily="18" charset="0"/>
            </a:endParaRPr>
          </a:p>
          <a:p>
            <a:pPr algn="l">
              <a:lnSpc>
                <a:spcPct val="110000"/>
              </a:lnSpc>
            </a:pPr>
            <a:r>
              <a:rPr lang="en-US" dirty="0" smtClean="0">
                <a:solidFill>
                  <a:schemeClr val="tx1"/>
                </a:solidFill>
                <a:latin typeface="Times New Roman" pitchFamily="18" charset="0"/>
                <a:cs typeface="Times New Roman" pitchFamily="18" charset="0"/>
              </a:rPr>
              <a:t>2</a:t>
            </a:r>
            <a:r>
              <a:rPr lang="en-US" dirty="0">
                <a:solidFill>
                  <a:schemeClr val="tx1"/>
                </a:solidFill>
                <a:latin typeface="Times New Roman" pitchFamily="18" charset="0"/>
                <a:cs typeface="Times New Roman" pitchFamily="18" charset="0"/>
              </a:rPr>
              <a:t>. Neural Code can be cracked. </a:t>
            </a:r>
            <a:endParaRPr lang="en-US" dirty="0" smtClean="0">
              <a:solidFill>
                <a:schemeClr val="tx1"/>
              </a:solidFill>
              <a:latin typeface="Times New Roman" pitchFamily="18" charset="0"/>
              <a:cs typeface="Times New Roman" pitchFamily="18" charset="0"/>
            </a:endParaRPr>
          </a:p>
          <a:p>
            <a:pPr algn="l">
              <a:lnSpc>
                <a:spcPct val="110000"/>
              </a:lnSpc>
            </a:pPr>
            <a:r>
              <a:rPr lang="en-US" dirty="0" smtClean="0">
                <a:solidFill>
                  <a:schemeClr val="tx1"/>
                </a:solidFill>
                <a:latin typeface="Times New Roman" pitchFamily="18" charset="0"/>
                <a:cs typeface="Times New Roman" pitchFamily="18" charset="0"/>
              </a:rPr>
              <a:t>3</a:t>
            </a:r>
            <a:r>
              <a:rPr lang="en-US" dirty="0">
                <a:solidFill>
                  <a:schemeClr val="tx1"/>
                </a:solidFill>
                <a:latin typeface="Times New Roman" pitchFamily="18" charset="0"/>
                <a:cs typeface="Times New Roman" pitchFamily="18" charset="0"/>
              </a:rPr>
              <a:t>. Information Processing of Neocortical can be understood. </a:t>
            </a:r>
            <a:endParaRPr lang="en-US" dirty="0" smtClean="0">
              <a:solidFill>
                <a:schemeClr val="tx1"/>
              </a:solidFill>
              <a:latin typeface="Times New Roman" pitchFamily="18" charset="0"/>
              <a:cs typeface="Times New Roman" pitchFamily="18" charset="0"/>
            </a:endParaRPr>
          </a:p>
          <a:p>
            <a:pPr algn="l">
              <a:lnSpc>
                <a:spcPct val="110000"/>
              </a:lnSpc>
            </a:pPr>
            <a:r>
              <a:rPr lang="en-US" dirty="0" smtClean="0">
                <a:solidFill>
                  <a:schemeClr val="tx1"/>
                </a:solidFill>
                <a:latin typeface="Times New Roman" pitchFamily="18" charset="0"/>
                <a:cs typeface="Times New Roman" pitchFamily="18" charset="0"/>
              </a:rPr>
              <a:t>4</a:t>
            </a:r>
            <a:r>
              <a:rPr lang="en-US" dirty="0">
                <a:solidFill>
                  <a:schemeClr val="tx1"/>
                </a:solidFill>
                <a:latin typeface="Times New Roman" pitchFamily="18" charset="0"/>
                <a:cs typeface="Times New Roman" pitchFamily="18" charset="0"/>
              </a:rPr>
              <a:t>. Whole brain simulation can be studied. </a:t>
            </a:r>
            <a:endParaRPr lang="en-US" dirty="0" smtClean="0">
              <a:solidFill>
                <a:schemeClr val="tx1"/>
              </a:solidFill>
              <a:latin typeface="Times New Roman" pitchFamily="18" charset="0"/>
              <a:cs typeface="Times New Roman" pitchFamily="18" charset="0"/>
            </a:endParaRPr>
          </a:p>
          <a:p>
            <a:pPr algn="l">
              <a:lnSpc>
                <a:spcPct val="110000"/>
              </a:lnSpc>
            </a:pPr>
            <a:r>
              <a:rPr lang="en-US" dirty="0" smtClean="0">
                <a:solidFill>
                  <a:schemeClr val="tx1"/>
                </a:solidFill>
                <a:latin typeface="Times New Roman" pitchFamily="18" charset="0"/>
                <a:cs typeface="Times New Roman" pitchFamily="18" charset="0"/>
              </a:rPr>
              <a:t>5.  </a:t>
            </a:r>
            <a:r>
              <a:rPr lang="en-US" dirty="0">
                <a:solidFill>
                  <a:schemeClr val="tx1"/>
                </a:solidFill>
                <a:latin typeface="Times New Roman" pitchFamily="18" charset="0"/>
                <a:cs typeface="Times New Roman" pitchFamily="18" charset="0"/>
              </a:rPr>
              <a:t>A drug for the Brain Disorders</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58017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3"/>
            <a:ext cx="7772400" cy="1440159"/>
          </a:xfrm>
        </p:spPr>
        <p:txBody>
          <a:bodyPr/>
          <a:lstStyle/>
          <a:p>
            <a:pPr algn="l"/>
            <a:r>
              <a:rPr lang="en-US" b="1" i="1" dirty="0" smtClean="0">
                <a:latin typeface="Times New Roman" pitchFamily="18" charset="0"/>
                <a:cs typeface="Times New Roman" pitchFamily="18" charset="0"/>
              </a:rPr>
              <a:t>CONCLUSION :-</a:t>
            </a:r>
            <a:endParaRPr lang="en-IN" b="1" i="1" dirty="0">
              <a:latin typeface="Times New Roman" pitchFamily="18" charset="0"/>
              <a:cs typeface="Times New Roman" pitchFamily="18" charset="0"/>
            </a:endParaRPr>
          </a:p>
        </p:txBody>
      </p:sp>
      <p:sp>
        <p:nvSpPr>
          <p:cNvPr id="3" name="Subtitle 2"/>
          <p:cNvSpPr>
            <a:spLocks noGrp="1"/>
          </p:cNvSpPr>
          <p:nvPr>
            <p:ph type="subTitle" idx="1"/>
          </p:nvPr>
        </p:nvSpPr>
        <p:spPr>
          <a:xfrm>
            <a:off x="971600" y="1844824"/>
            <a:ext cx="7272808" cy="4032448"/>
          </a:xfrm>
        </p:spPr>
        <p:txBody>
          <a:bodyPr>
            <a:normAutofit fontScale="77500" lnSpcReduction="20000"/>
          </a:bodyPr>
          <a:lstStyle/>
          <a:p>
            <a:pPr algn="just"/>
            <a:r>
              <a:rPr lang="en-US" dirty="0" smtClean="0">
                <a:solidFill>
                  <a:schemeClr val="tx1"/>
                </a:solidFill>
                <a:latin typeface="Times New Roman" pitchFamily="18" charset="0"/>
                <a:cs typeface="Times New Roman" pitchFamily="18" charset="0"/>
              </a:rPr>
              <a:t>Human </a:t>
            </a:r>
            <a:r>
              <a:rPr lang="en-US" dirty="0">
                <a:solidFill>
                  <a:schemeClr val="tx1"/>
                </a:solidFill>
                <a:latin typeface="Times New Roman" pitchFamily="18" charset="0"/>
                <a:cs typeface="Times New Roman" pitchFamily="18" charset="0"/>
              </a:rPr>
              <a:t>brain is complex than any circuitry in the world. And we are able to scan ourselves in the computer in near future. The only serious threats raised are also overcome as we note the combination of biological and digital technologies. Despite all the problems and complexity faced in the implementation of this project, it is predicted that the project will be capable by the year 2023. As said by Henry </a:t>
            </a:r>
            <a:r>
              <a:rPr lang="en-US" dirty="0" smtClean="0">
                <a:solidFill>
                  <a:schemeClr val="tx1"/>
                </a:solidFill>
                <a:latin typeface="Times New Roman" pitchFamily="18" charset="0"/>
                <a:cs typeface="Times New Roman" pitchFamily="18" charset="0"/>
              </a:rPr>
              <a:t>Markham , </a:t>
            </a:r>
            <a:r>
              <a:rPr lang="en-US" dirty="0">
                <a:solidFill>
                  <a:schemeClr val="tx1"/>
                </a:solidFill>
                <a:latin typeface="Times New Roman" pitchFamily="18" charset="0"/>
                <a:cs typeface="Times New Roman" pitchFamily="18" charset="0"/>
              </a:rPr>
              <a:t>“As with Deep Blue, Blue Brain will allow us to challenge the foundations of our understanding of intelligence and generate new theories of consciousness.”</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312179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330164">
            <a:off x="457200" y="548680"/>
            <a:ext cx="8229600" cy="5472608"/>
          </a:xfrm>
        </p:spPr>
        <p:txBody>
          <a:bodyPr>
            <a:normAutofit/>
          </a:bodyPr>
          <a:lstStyle/>
          <a:p>
            <a:r>
              <a:rPr lang="en-IN" sz="8800" b="1" i="1" dirty="0" smtClean="0">
                <a:latin typeface="Cooper Black" pitchFamily="18" charset="0"/>
                <a:cs typeface="Times New Roman" pitchFamily="18" charset="0"/>
              </a:rPr>
              <a:t>THANK YOU</a:t>
            </a:r>
            <a:endParaRPr lang="en-IN" sz="8800" b="1" i="1" dirty="0">
              <a:latin typeface="Cooper Black" pitchFamily="18" charset="0"/>
              <a:cs typeface="Times New Roman" pitchFamily="18" charset="0"/>
            </a:endParaRPr>
          </a:p>
        </p:txBody>
      </p:sp>
    </p:spTree>
    <p:extLst>
      <p:ext uri="{BB962C8B-B14F-4D97-AF65-F5344CB8AC3E}">
        <p14:creationId xmlns:p14="http://schemas.microsoft.com/office/powerpoint/2010/main" val="140872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772400" cy="1152127"/>
          </a:xfrm>
        </p:spPr>
        <p:txBody>
          <a:bodyPr/>
          <a:lstStyle/>
          <a:p>
            <a:r>
              <a:rPr lang="en-IN" b="1" i="1" dirty="0" smtClean="0">
                <a:latin typeface="Times New Roman" pitchFamily="18" charset="0"/>
                <a:cs typeface="Times New Roman" pitchFamily="18" charset="0"/>
              </a:rPr>
              <a:t>Introduction</a:t>
            </a:r>
            <a:endParaRPr lang="en-IN" b="1" i="1" dirty="0">
              <a:latin typeface="Times New Roman" pitchFamily="18" charset="0"/>
              <a:cs typeface="Times New Roman" pitchFamily="18" charset="0"/>
            </a:endParaRPr>
          </a:p>
        </p:txBody>
      </p:sp>
      <p:sp>
        <p:nvSpPr>
          <p:cNvPr id="3" name="Subtitle 2"/>
          <p:cNvSpPr>
            <a:spLocks noGrp="1"/>
          </p:cNvSpPr>
          <p:nvPr>
            <p:ph type="subTitle" idx="1"/>
          </p:nvPr>
        </p:nvSpPr>
        <p:spPr>
          <a:xfrm>
            <a:off x="1115616" y="1556792"/>
            <a:ext cx="7200800" cy="4464496"/>
          </a:xfrm>
        </p:spPr>
        <p:txBody>
          <a:bodyPr>
            <a:normAutofit lnSpcReduction="10000"/>
          </a:bodyPr>
          <a:lstStyle/>
          <a:p>
            <a:pPr algn="l"/>
            <a:r>
              <a:rPr lang="en-IN" b="1" dirty="0" smtClean="0">
                <a:solidFill>
                  <a:schemeClr val="tx1"/>
                </a:solidFill>
                <a:latin typeface="Times New Roman" pitchFamily="18" charset="0"/>
                <a:cs typeface="Times New Roman" pitchFamily="18" charset="0"/>
              </a:rPr>
              <a:t>Blue Brain:-</a:t>
            </a:r>
          </a:p>
          <a:p>
            <a:pPr marL="342900" indent="-342900" algn="l">
              <a:buFont typeface="Wingdings" pitchFamily="2" charset="2"/>
              <a:buChar char="Ø"/>
            </a:pPr>
            <a:r>
              <a:rPr lang="en-US" sz="2000" dirty="0" smtClean="0">
                <a:solidFill>
                  <a:schemeClr val="tx1"/>
                </a:solidFill>
                <a:latin typeface="Times New Roman" pitchFamily="18" charset="0"/>
                <a:cs typeface="Times New Roman" pitchFamily="18" charset="0"/>
              </a:rPr>
              <a:t>Blue brain is the name of the first virtual brain in the world.</a:t>
            </a:r>
          </a:p>
          <a:p>
            <a:pPr marL="342900" indent="-342900" algn="l">
              <a:buFont typeface="Wingdings" pitchFamily="2" charset="2"/>
              <a:buChar char="Ø"/>
            </a:pPr>
            <a:endParaRPr lang="en-US" sz="2000" dirty="0" smtClean="0">
              <a:solidFill>
                <a:schemeClr val="tx1"/>
              </a:solidFill>
              <a:latin typeface="Times New Roman" pitchFamily="18" charset="0"/>
              <a:cs typeface="Times New Roman" pitchFamily="18" charset="0"/>
            </a:endParaRPr>
          </a:p>
          <a:p>
            <a:pPr marL="342900" indent="-342900" algn="l">
              <a:buFont typeface="Wingdings" pitchFamily="2" charset="2"/>
              <a:buChar char="Ø"/>
            </a:pPr>
            <a:endParaRPr lang="en-US" sz="2000" dirty="0">
              <a:solidFill>
                <a:schemeClr val="tx1"/>
              </a:solidFill>
              <a:latin typeface="Times New Roman" pitchFamily="18" charset="0"/>
              <a:cs typeface="Times New Roman" pitchFamily="18" charset="0"/>
            </a:endParaRPr>
          </a:p>
          <a:p>
            <a:pPr marL="342900" indent="-342900" algn="l">
              <a:buFont typeface="Wingdings" pitchFamily="2" charset="2"/>
              <a:buChar char="Ø"/>
            </a:pPr>
            <a:endParaRPr lang="en-US" sz="2000" dirty="0" smtClean="0">
              <a:solidFill>
                <a:schemeClr val="tx1"/>
              </a:solidFill>
              <a:latin typeface="Times New Roman" pitchFamily="18" charset="0"/>
              <a:cs typeface="Times New Roman" pitchFamily="18" charset="0"/>
            </a:endParaRPr>
          </a:p>
          <a:p>
            <a:pPr marL="342900" indent="-342900" algn="l">
              <a:buFont typeface="Wingdings" pitchFamily="2" charset="2"/>
              <a:buChar char="Ø"/>
            </a:pPr>
            <a:endParaRPr lang="en-US" sz="2000" dirty="0">
              <a:solidFill>
                <a:schemeClr val="tx1"/>
              </a:solidFill>
              <a:latin typeface="Times New Roman" pitchFamily="18" charset="0"/>
              <a:cs typeface="Times New Roman" pitchFamily="18" charset="0"/>
            </a:endParaRPr>
          </a:p>
          <a:p>
            <a:pPr marL="342900" indent="-342900" algn="l">
              <a:buFont typeface="Wingdings" pitchFamily="2" charset="2"/>
              <a:buChar char="Ø"/>
            </a:pPr>
            <a:endParaRPr lang="en-US" sz="2000" dirty="0" smtClean="0">
              <a:solidFill>
                <a:schemeClr val="tx1"/>
              </a:solidFill>
              <a:latin typeface="Times New Roman" pitchFamily="18" charset="0"/>
              <a:cs typeface="Times New Roman" pitchFamily="18" charset="0"/>
            </a:endParaRPr>
          </a:p>
          <a:p>
            <a:pPr marL="342900" indent="-342900" algn="l">
              <a:buFont typeface="Wingdings" pitchFamily="2" charset="2"/>
              <a:buChar char="Ø"/>
            </a:pPr>
            <a:endParaRPr lang="en-US" sz="2000" dirty="0">
              <a:solidFill>
                <a:schemeClr val="tx1"/>
              </a:solidFill>
              <a:latin typeface="Times New Roman" pitchFamily="18" charset="0"/>
              <a:cs typeface="Times New Roman" pitchFamily="18" charset="0"/>
            </a:endParaRPr>
          </a:p>
          <a:p>
            <a:pPr marL="342900" indent="-342900" algn="l">
              <a:buFont typeface="Wingdings" pitchFamily="2" charset="2"/>
              <a:buChar char="Ø"/>
            </a:pPr>
            <a:endParaRPr lang="en-US" sz="2000" dirty="0" smtClean="0">
              <a:solidFill>
                <a:schemeClr val="tx1"/>
              </a:solidFill>
              <a:latin typeface="Times New Roman" pitchFamily="18" charset="0"/>
              <a:cs typeface="Times New Roman" pitchFamily="18" charset="0"/>
            </a:endParaRPr>
          </a:p>
          <a:p>
            <a:pPr marL="342900" indent="-342900" algn="l">
              <a:buFont typeface="Wingdings" pitchFamily="2" charset="2"/>
              <a:buChar char="Ø"/>
            </a:pPr>
            <a:r>
              <a:rPr lang="en-US" sz="2000" dirty="0" smtClean="0">
                <a:solidFill>
                  <a:schemeClr val="tx1"/>
                </a:solidFill>
                <a:latin typeface="Times New Roman" pitchFamily="18" charset="0"/>
                <a:cs typeface="Times New Roman" pitchFamily="18" charset="0"/>
              </a:rPr>
              <a:t>After </a:t>
            </a:r>
            <a:r>
              <a:rPr lang="en-US" sz="2000" dirty="0">
                <a:solidFill>
                  <a:schemeClr val="tx1"/>
                </a:solidFill>
                <a:latin typeface="Times New Roman" pitchFamily="18" charset="0"/>
                <a:cs typeface="Times New Roman" pitchFamily="18" charset="0"/>
              </a:rPr>
              <a:t>death, the human body gets destroyed, brain </a:t>
            </a:r>
            <a:r>
              <a:rPr lang="en-US" sz="2000" dirty="0" smtClean="0">
                <a:solidFill>
                  <a:schemeClr val="tx1"/>
                </a:solidFill>
                <a:latin typeface="Times New Roman" pitchFamily="18" charset="0"/>
                <a:cs typeface="Times New Roman" pitchFamily="18" charset="0"/>
              </a:rPr>
              <a:t>stops working and human eventually loses his/her knowledge of the brain. But this knowledge and information can be preserved and used for thousands of years. </a:t>
            </a:r>
          </a:p>
          <a:p>
            <a:pPr algn="l"/>
            <a:endParaRPr lang="en-IN" b="1" dirty="0" smtClean="0">
              <a:solidFill>
                <a:schemeClr val="tx1"/>
              </a:solidFill>
              <a:latin typeface="Times New Roman" pitchFamily="18" charset="0"/>
              <a:cs typeface="Times New Roman" pitchFamily="18" charset="0"/>
            </a:endParaRPr>
          </a:p>
          <a:p>
            <a:pPr algn="l"/>
            <a:endParaRPr lang="en-IN" b="1" dirty="0" smtClean="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628900"/>
            <a:ext cx="6408712" cy="2096244"/>
          </a:xfrm>
          <a:prstGeom prst="rect">
            <a:avLst/>
          </a:prstGeom>
        </p:spPr>
      </p:pic>
    </p:spTree>
    <p:extLst>
      <p:ext uri="{BB962C8B-B14F-4D97-AF65-F5344CB8AC3E}">
        <p14:creationId xmlns:p14="http://schemas.microsoft.com/office/powerpoint/2010/main" val="1570759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30626"/>
          </a:xfrm>
        </p:spPr>
        <p:txBody>
          <a:bodyPr>
            <a:noAutofit/>
          </a:bodyPr>
          <a:lstStyle/>
          <a:p>
            <a:pPr algn="l"/>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Blue Brain Project</a:t>
            </a:r>
            <a:r>
              <a:rPr lang="en-US" sz="2400" dirty="0">
                <a:latin typeface="Times New Roman" pitchFamily="18" charset="0"/>
                <a:cs typeface="Times New Roman" pitchFamily="18" charset="0"/>
              </a:rPr>
              <a:t> is a Swiss brain research initiative that aims to create a digital reconstruction of the mouse brain. The project was founded in May 2005 by the </a:t>
            </a:r>
            <a:r>
              <a:rPr lang="en-US" sz="2400" dirty="0">
                <a:latin typeface="Times New Roman" pitchFamily="18" charset="0"/>
                <a:cs typeface="Times New Roman" pitchFamily="18" charset="0"/>
                <a:hlinkClick r:id="rId2" tooltip="Brain and Mind Institute (page does not exist)"/>
              </a:rPr>
              <a:t>Brain and Mind Institute</a:t>
            </a:r>
            <a:r>
              <a:rPr lang="en-US" sz="2400" dirty="0">
                <a:latin typeface="Times New Roman" pitchFamily="18" charset="0"/>
                <a:cs typeface="Times New Roman" pitchFamily="18" charset="0"/>
              </a:rPr>
              <a:t> of </a:t>
            </a:r>
            <a:r>
              <a:rPr lang="en-US" sz="2400" i="1" dirty="0" err="1">
                <a:latin typeface="Times New Roman" pitchFamily="18" charset="0"/>
                <a:cs typeface="Times New Roman" pitchFamily="18" charset="0"/>
                <a:hlinkClick r:id="rId3"/>
              </a:rPr>
              <a:t>École</a:t>
            </a:r>
            <a:r>
              <a:rPr lang="en-US" sz="2400" i="1" dirty="0">
                <a:latin typeface="Times New Roman" pitchFamily="18" charset="0"/>
                <a:cs typeface="Times New Roman" pitchFamily="18" charset="0"/>
                <a:hlinkClick r:id="rId3"/>
              </a:rPr>
              <a:t> </a:t>
            </a:r>
            <a:r>
              <a:rPr lang="en-US" sz="2400" i="1" dirty="0" err="1">
                <a:latin typeface="Times New Roman" pitchFamily="18" charset="0"/>
                <a:cs typeface="Times New Roman" pitchFamily="18" charset="0"/>
                <a:hlinkClick r:id="rId3"/>
              </a:rPr>
              <a:t>Polytechnique</a:t>
            </a:r>
            <a:r>
              <a:rPr lang="en-US" sz="2400" i="1" dirty="0">
                <a:latin typeface="Times New Roman" pitchFamily="18" charset="0"/>
                <a:cs typeface="Times New Roman" pitchFamily="18" charset="0"/>
                <a:hlinkClick r:id="rId3"/>
              </a:rPr>
              <a:t> </a:t>
            </a:r>
            <a:r>
              <a:rPr lang="en-US" sz="2400" i="1" dirty="0" err="1">
                <a:latin typeface="Times New Roman" pitchFamily="18" charset="0"/>
                <a:cs typeface="Times New Roman" pitchFamily="18" charset="0"/>
                <a:hlinkClick r:id="rId3"/>
              </a:rPr>
              <a:t>Fédérale</a:t>
            </a:r>
            <a:r>
              <a:rPr lang="en-US" sz="2400" i="1" dirty="0">
                <a:latin typeface="Times New Roman" pitchFamily="18" charset="0"/>
                <a:cs typeface="Times New Roman" pitchFamily="18" charset="0"/>
                <a:hlinkClick r:id="rId3"/>
              </a:rPr>
              <a:t> de Lausanne</a:t>
            </a:r>
            <a:r>
              <a:rPr lang="en-US" sz="2400" dirty="0">
                <a:latin typeface="Times New Roman" pitchFamily="18" charset="0"/>
                <a:cs typeface="Times New Roman" pitchFamily="18" charset="0"/>
              </a:rPr>
              <a:t> (EPFL) in Switzerland</a:t>
            </a:r>
            <a:r>
              <a:rPr lang="en-US" sz="2400" dirty="0" smtClean="0">
                <a:latin typeface="Times New Roman" pitchFamily="18" charset="0"/>
                <a:cs typeface="Times New Roman" pitchFamily="18" charset="0"/>
              </a:rPr>
              <a: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00" y="2708919"/>
            <a:ext cx="3096344" cy="259228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2040" y="2708920"/>
            <a:ext cx="3240360" cy="2592288"/>
          </a:xfrm>
          <a:prstGeom prst="rect">
            <a:avLst/>
          </a:prstGeom>
        </p:spPr>
      </p:pic>
    </p:spTree>
    <p:extLst>
      <p:ext uri="{BB962C8B-B14F-4D97-AF65-F5344CB8AC3E}">
        <p14:creationId xmlns:p14="http://schemas.microsoft.com/office/powerpoint/2010/main" val="354988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1"/>
            <a:ext cx="7772400" cy="1296143"/>
          </a:xfrm>
        </p:spPr>
        <p:txBody>
          <a:bodyPr>
            <a:normAutofit/>
          </a:bodyPr>
          <a:lstStyle/>
          <a:p>
            <a:pPr algn="l"/>
            <a:r>
              <a:rPr lang="en-IN" sz="3600" b="1" i="1" dirty="0" smtClean="0">
                <a:latin typeface="Times New Roman" pitchFamily="18" charset="0"/>
                <a:cs typeface="Times New Roman" pitchFamily="18" charset="0"/>
              </a:rPr>
              <a:t>Working Module of Blue Brain :-</a:t>
            </a:r>
            <a:endParaRPr lang="en-IN" sz="3600" b="1" i="1" dirty="0">
              <a:latin typeface="Times New Roman" pitchFamily="18" charset="0"/>
              <a:cs typeface="Times New Roman" pitchFamily="18" charset="0"/>
            </a:endParaRPr>
          </a:p>
        </p:txBody>
      </p:sp>
      <p:sp>
        <p:nvSpPr>
          <p:cNvPr id="3" name="Subtitle 2"/>
          <p:cNvSpPr>
            <a:spLocks noGrp="1"/>
          </p:cNvSpPr>
          <p:nvPr>
            <p:ph type="subTitle" idx="1"/>
          </p:nvPr>
        </p:nvSpPr>
        <p:spPr>
          <a:xfrm>
            <a:off x="827584" y="1772816"/>
            <a:ext cx="7560840" cy="4176464"/>
          </a:xfrm>
        </p:spPr>
        <p:txBody>
          <a:bodyPr/>
          <a:lstStyle/>
          <a:p>
            <a:pPr algn="just"/>
            <a:r>
              <a:rPr lang="en-US" i="1" dirty="0">
                <a:solidFill>
                  <a:schemeClr val="tx1"/>
                </a:solidFill>
                <a:latin typeface="Times New Roman" pitchFamily="18" charset="0"/>
                <a:cs typeface="Times New Roman" pitchFamily="18" charset="0"/>
              </a:rPr>
              <a:t>Associated with each core is a 64-bit “double” floating point unit (FPU). ... The Blue Brain Projects Blue Gene is a 4-rack system that has 4,096 nodes, equal to 8,192 CPUs, with a peak performance of 22.4 TFLOPS. A 64-rack machine should provide 180 TFLOPS, or 360 TFLOPS at peak performance.</a:t>
            </a:r>
            <a:endParaRPr lang="en-IN" i="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1801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3"/>
            <a:ext cx="7772400" cy="1296143"/>
          </a:xfrm>
        </p:spPr>
        <p:txBody>
          <a:bodyPr>
            <a:normAutofit/>
          </a:bodyPr>
          <a:lstStyle/>
          <a:p>
            <a:pPr algn="l"/>
            <a:r>
              <a:rPr lang="en-IN" sz="4000" b="1" i="1" dirty="0">
                <a:latin typeface="Times New Roman" pitchFamily="18" charset="0"/>
                <a:cs typeface="Times New Roman" pitchFamily="18" charset="0"/>
              </a:rPr>
              <a:t>NEED OF BLUE </a:t>
            </a:r>
            <a:r>
              <a:rPr lang="en-IN" sz="4000" b="1" i="1" dirty="0" smtClean="0">
                <a:latin typeface="Times New Roman" pitchFamily="18" charset="0"/>
                <a:cs typeface="Times New Roman" pitchFamily="18" charset="0"/>
              </a:rPr>
              <a:t>BRAIN :-</a:t>
            </a:r>
            <a:endParaRPr lang="en-IN" sz="4000" b="1" i="1" dirty="0">
              <a:latin typeface="Times New Roman" pitchFamily="18" charset="0"/>
              <a:cs typeface="Times New Roman" pitchFamily="18" charset="0"/>
            </a:endParaRPr>
          </a:p>
        </p:txBody>
      </p:sp>
      <p:sp>
        <p:nvSpPr>
          <p:cNvPr id="3" name="Subtitle 2"/>
          <p:cNvSpPr>
            <a:spLocks noGrp="1"/>
          </p:cNvSpPr>
          <p:nvPr>
            <p:ph type="subTitle" idx="1"/>
          </p:nvPr>
        </p:nvSpPr>
        <p:spPr>
          <a:xfrm>
            <a:off x="827584" y="1700808"/>
            <a:ext cx="7632848" cy="4392488"/>
          </a:xfrm>
        </p:spPr>
        <p:txBody>
          <a:bodyPr>
            <a:normAutofit fontScale="77500" lnSpcReduction="20000"/>
          </a:bodyPr>
          <a:lstStyle/>
          <a:p>
            <a:pPr marL="457200" indent="-457200" algn="l">
              <a:buFont typeface="Wingdings" pitchFamily="2" charset="2"/>
              <a:buChar char="Ø"/>
            </a:pPr>
            <a:r>
              <a:rPr lang="en-US" i="1" dirty="0">
                <a:solidFill>
                  <a:schemeClr val="tx1"/>
                </a:solidFill>
                <a:latin typeface="Times New Roman" pitchFamily="18" charset="0"/>
                <a:cs typeface="Times New Roman" pitchFamily="18" charset="0"/>
              </a:rPr>
              <a:t>Intelligence is the quality through which all of us are different from each other. It is the inborn quality. </a:t>
            </a:r>
            <a:endParaRPr lang="en-US" i="1" dirty="0" smtClean="0">
              <a:solidFill>
                <a:schemeClr val="tx1"/>
              </a:solidFill>
              <a:latin typeface="Times New Roman" pitchFamily="18" charset="0"/>
              <a:cs typeface="Times New Roman" pitchFamily="18" charset="0"/>
            </a:endParaRPr>
          </a:p>
          <a:p>
            <a:pPr marL="457200" indent="-457200" algn="l">
              <a:buFont typeface="Wingdings" pitchFamily="2" charset="2"/>
              <a:buChar char="Ø"/>
            </a:pPr>
            <a:r>
              <a:rPr lang="en-US" i="1" dirty="0" smtClean="0">
                <a:solidFill>
                  <a:schemeClr val="tx1"/>
                </a:solidFill>
                <a:latin typeface="Times New Roman" pitchFamily="18" charset="0"/>
                <a:cs typeface="Times New Roman" pitchFamily="18" charset="0"/>
              </a:rPr>
              <a:t>There </a:t>
            </a:r>
            <a:r>
              <a:rPr lang="en-US" i="1" dirty="0">
                <a:solidFill>
                  <a:schemeClr val="tx1"/>
                </a:solidFill>
                <a:latin typeface="Times New Roman" pitchFamily="18" charset="0"/>
                <a:cs typeface="Times New Roman" pitchFamily="18" charset="0"/>
              </a:rPr>
              <a:t>are some people having a very high level of </a:t>
            </a:r>
            <a:r>
              <a:rPr lang="en-US" i="1" dirty="0" smtClean="0">
                <a:solidFill>
                  <a:schemeClr val="tx1"/>
                </a:solidFill>
                <a:latin typeface="Times New Roman" pitchFamily="18" charset="0"/>
                <a:cs typeface="Times New Roman" pitchFamily="18" charset="0"/>
              </a:rPr>
              <a:t>intelligence. </a:t>
            </a:r>
            <a:r>
              <a:rPr lang="en-US" i="1" dirty="0">
                <a:solidFill>
                  <a:schemeClr val="tx1"/>
                </a:solidFill>
                <a:latin typeface="Times New Roman" pitchFamily="18" charset="0"/>
                <a:cs typeface="Times New Roman" pitchFamily="18" charset="0"/>
              </a:rPr>
              <a:t>Sometimes they think </a:t>
            </a:r>
            <a:r>
              <a:rPr lang="en-US" i="1" dirty="0" smtClean="0">
                <a:solidFill>
                  <a:schemeClr val="tx1"/>
                </a:solidFill>
                <a:latin typeface="Times New Roman" pitchFamily="18" charset="0"/>
                <a:cs typeface="Times New Roman" pitchFamily="18" charset="0"/>
              </a:rPr>
              <a:t>up to </a:t>
            </a:r>
            <a:r>
              <a:rPr lang="en-US" i="1" dirty="0">
                <a:solidFill>
                  <a:schemeClr val="tx1"/>
                </a:solidFill>
                <a:latin typeface="Times New Roman" pitchFamily="18" charset="0"/>
                <a:cs typeface="Times New Roman" pitchFamily="18" charset="0"/>
              </a:rPr>
              <a:t>such extent that other’s cannot reach. </a:t>
            </a:r>
            <a:endParaRPr lang="en-US" i="1" dirty="0" smtClean="0">
              <a:solidFill>
                <a:schemeClr val="tx1"/>
              </a:solidFill>
              <a:latin typeface="Times New Roman" pitchFamily="18" charset="0"/>
              <a:cs typeface="Times New Roman" pitchFamily="18" charset="0"/>
            </a:endParaRPr>
          </a:p>
          <a:p>
            <a:pPr marL="457200" indent="-457200" algn="l">
              <a:buFont typeface="Wingdings" pitchFamily="2" charset="2"/>
              <a:buChar char="Ø"/>
            </a:pPr>
            <a:r>
              <a:rPr lang="en-US" i="1" dirty="0" smtClean="0">
                <a:solidFill>
                  <a:schemeClr val="tx1"/>
                </a:solidFill>
                <a:latin typeface="Times New Roman" pitchFamily="18" charset="0"/>
                <a:cs typeface="Times New Roman" pitchFamily="18" charset="0"/>
              </a:rPr>
              <a:t>Examples </a:t>
            </a:r>
            <a:r>
              <a:rPr lang="en-US" i="1" dirty="0">
                <a:solidFill>
                  <a:schemeClr val="tx1"/>
                </a:solidFill>
                <a:latin typeface="Times New Roman" pitchFamily="18" charset="0"/>
                <a:cs typeface="Times New Roman" pitchFamily="18" charset="0"/>
              </a:rPr>
              <a:t>are Newton etc. </a:t>
            </a:r>
            <a:endParaRPr lang="en-US" i="1" dirty="0" smtClean="0">
              <a:solidFill>
                <a:schemeClr val="tx1"/>
              </a:solidFill>
              <a:latin typeface="Times New Roman" pitchFamily="18" charset="0"/>
              <a:cs typeface="Times New Roman" pitchFamily="18" charset="0"/>
            </a:endParaRPr>
          </a:p>
          <a:p>
            <a:pPr marL="457200" indent="-457200" algn="l">
              <a:buFont typeface="Wingdings" pitchFamily="2" charset="2"/>
              <a:buChar char="Ø"/>
            </a:pPr>
            <a:r>
              <a:rPr lang="en-US" i="1" dirty="0" smtClean="0">
                <a:solidFill>
                  <a:schemeClr val="tx1"/>
                </a:solidFill>
                <a:latin typeface="Times New Roman" pitchFamily="18" charset="0"/>
                <a:cs typeface="Times New Roman" pitchFamily="18" charset="0"/>
              </a:rPr>
              <a:t>But </a:t>
            </a:r>
            <a:r>
              <a:rPr lang="en-US" i="1" dirty="0">
                <a:solidFill>
                  <a:schemeClr val="tx1"/>
                </a:solidFill>
                <a:latin typeface="Times New Roman" pitchFamily="18" charset="0"/>
                <a:cs typeface="Times New Roman" pitchFamily="18" charset="0"/>
              </a:rPr>
              <a:t>after the death the intelligence is lost. The solution to this is the Virtual Brain. Through this it can be preserved even after death</a:t>
            </a:r>
            <a:r>
              <a:rPr lang="en-US" i="1" dirty="0" smtClean="0">
                <a:solidFill>
                  <a:schemeClr val="tx1"/>
                </a:solidFill>
                <a:latin typeface="Times New Roman" pitchFamily="18" charset="0"/>
                <a:cs typeface="Times New Roman" pitchFamily="18" charset="0"/>
              </a:rPr>
              <a:t>.</a:t>
            </a:r>
          </a:p>
          <a:p>
            <a:pPr marL="457200" indent="-457200" algn="l">
              <a:buFont typeface="Wingdings" pitchFamily="2" charset="2"/>
              <a:buChar char="Ø"/>
            </a:pPr>
            <a:r>
              <a:rPr lang="en-US" i="1" dirty="0" smtClean="0">
                <a:solidFill>
                  <a:schemeClr val="tx1"/>
                </a:solidFill>
                <a:latin typeface="Times New Roman" pitchFamily="18" charset="0"/>
                <a:cs typeface="Times New Roman" pitchFamily="18" charset="0"/>
              </a:rPr>
              <a:t> </a:t>
            </a:r>
            <a:r>
              <a:rPr lang="en-US" i="1" dirty="0">
                <a:solidFill>
                  <a:schemeClr val="tx1"/>
                </a:solidFill>
                <a:latin typeface="Times New Roman" pitchFamily="18" charset="0"/>
                <a:cs typeface="Times New Roman" pitchFamily="18" charset="0"/>
              </a:rPr>
              <a:t>We all suffer from a problem of remembering history and important days etc. This all can be done by virtual brain.</a:t>
            </a:r>
            <a:endParaRPr lang="en-IN" i="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0549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3"/>
            <a:ext cx="7772400" cy="1152127"/>
          </a:xfrm>
        </p:spPr>
        <p:txBody>
          <a:bodyPr>
            <a:normAutofit/>
          </a:bodyPr>
          <a:lstStyle/>
          <a:p>
            <a:pPr algn="l"/>
            <a:r>
              <a:rPr lang="en-IN" sz="3600" b="1" i="1" dirty="0">
                <a:latin typeface="Times New Roman" pitchFamily="18" charset="0"/>
                <a:cs typeface="Times New Roman" pitchFamily="18" charset="0"/>
              </a:rPr>
              <a:t>FUNCTIONING OF BLUE </a:t>
            </a:r>
            <a:r>
              <a:rPr lang="en-IN" sz="3600" b="1" i="1" dirty="0" smtClean="0">
                <a:latin typeface="Times New Roman" pitchFamily="18" charset="0"/>
                <a:cs typeface="Times New Roman" pitchFamily="18" charset="0"/>
              </a:rPr>
              <a:t>BRAIN :-</a:t>
            </a:r>
            <a:endParaRPr lang="en-IN" sz="3600" b="1" i="1" dirty="0">
              <a:latin typeface="Times New Roman" pitchFamily="18" charset="0"/>
              <a:cs typeface="Times New Roman" pitchFamily="18" charset="0"/>
            </a:endParaRPr>
          </a:p>
        </p:txBody>
      </p:sp>
      <p:sp>
        <p:nvSpPr>
          <p:cNvPr id="3" name="Subtitle 2"/>
          <p:cNvSpPr>
            <a:spLocks noGrp="1"/>
          </p:cNvSpPr>
          <p:nvPr>
            <p:ph type="subTitle" idx="1"/>
          </p:nvPr>
        </p:nvSpPr>
        <p:spPr>
          <a:xfrm>
            <a:off x="899592" y="1484784"/>
            <a:ext cx="7560840" cy="4464496"/>
          </a:xfrm>
        </p:spPr>
        <p:txBody>
          <a:bodyPr>
            <a:noAutofit/>
          </a:bodyPr>
          <a:lstStyle/>
          <a:p>
            <a:pPr marL="342900" indent="-342900" algn="l">
              <a:buFont typeface="Wingdings" pitchFamily="2" charset="2"/>
              <a:buChar char="Ø"/>
            </a:pPr>
            <a:r>
              <a:rPr lang="en-US" sz="2000" dirty="0">
                <a:latin typeface="Times New Roman" pitchFamily="18" charset="0"/>
                <a:cs typeface="Times New Roman" pitchFamily="18" charset="0"/>
              </a:rPr>
              <a:t>Firstly, it becomes quite important to understand how the person’s brain can be uploaded into a computer. Raymond </a:t>
            </a:r>
            <a:r>
              <a:rPr lang="en-US" sz="2000" dirty="0" smtClean="0">
                <a:latin typeface="Times New Roman" pitchFamily="18" charset="0"/>
                <a:cs typeface="Times New Roman" pitchFamily="18" charset="0"/>
              </a:rPr>
              <a:t>Kurzweil </a:t>
            </a:r>
            <a:r>
              <a:rPr lang="en-US" sz="2000" dirty="0">
                <a:latin typeface="Times New Roman" pitchFamily="18" charset="0"/>
                <a:cs typeface="Times New Roman" pitchFamily="18" charset="0"/>
              </a:rPr>
              <a:t>published a paper on this topic and provided that the use of small robots or </a:t>
            </a:r>
            <a:r>
              <a:rPr lang="en-US" sz="2000" dirty="0" smtClean="0">
                <a:latin typeface="Times New Roman" pitchFamily="18" charset="0"/>
                <a:cs typeface="Times New Roman" pitchFamily="18" charset="0"/>
              </a:rPr>
              <a:t>nabobs </a:t>
            </a:r>
            <a:r>
              <a:rPr lang="en-US" sz="2000" dirty="0">
                <a:latin typeface="Times New Roman" pitchFamily="18" charset="0"/>
                <a:cs typeface="Times New Roman" pitchFamily="18" charset="0"/>
              </a:rPr>
              <a:t>is excellent. </a:t>
            </a:r>
            <a:endParaRPr lang="en-US" sz="2000" dirty="0" smtClean="0">
              <a:latin typeface="Times New Roman" pitchFamily="18" charset="0"/>
              <a:cs typeface="Times New Roman" pitchFamily="18" charset="0"/>
            </a:endParaRPr>
          </a:p>
          <a:p>
            <a:pPr marL="342900" indent="-342900" algn="l">
              <a:buFont typeface="Wingdings" pitchFamily="2" charset="2"/>
              <a:buChar char="Ø"/>
            </a:pPr>
            <a:r>
              <a:rPr lang="en-US" sz="2000" dirty="0" smtClean="0">
                <a:latin typeface="Times New Roman" pitchFamily="18" charset="0"/>
                <a:cs typeface="Times New Roman" pitchFamily="18" charset="0"/>
              </a:rPr>
              <a:t>They </a:t>
            </a:r>
            <a:r>
              <a:rPr lang="en-US" sz="2000" dirty="0">
                <a:latin typeface="Times New Roman" pitchFamily="18" charset="0"/>
                <a:cs typeface="Times New Roman" pitchFamily="18" charset="0"/>
              </a:rPr>
              <a:t>are small enough to travel through our circulatory system. They would be able to monitor the activities of the nervous system. They will provide the interface with computer. By scanning our brain it will provide the clear information of the connections of neurons</a:t>
            </a:r>
            <a:r>
              <a:rPr lang="en-US" sz="2000" dirty="0" smtClean="0">
                <a:latin typeface="Times New Roman" pitchFamily="18" charset="0"/>
                <a:cs typeface="Times New Roman" pitchFamily="18" charset="0"/>
              </a:rPr>
              <a:t>.</a:t>
            </a:r>
          </a:p>
          <a:p>
            <a:pPr marL="342900" indent="-342900" algn="l">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They would record the current state of brain. All these information when entered into computer, it will work as us. All what is required is the super computer with large space and processing power</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3213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18658"/>
          </a:xfrm>
        </p:spPr>
        <p:txBody>
          <a:bodyPr>
            <a:normAutofit/>
          </a:bodyPr>
          <a:lstStyle/>
          <a:p>
            <a:pPr algn="l"/>
            <a:r>
              <a:rPr lang="en-US" sz="3600" b="1" i="1" dirty="0">
                <a:latin typeface="Times New Roman" pitchFamily="18" charset="0"/>
                <a:cs typeface="Times New Roman" pitchFamily="18" charset="0"/>
              </a:rPr>
              <a:t>STEPS OF BUILDING A BLUE </a:t>
            </a:r>
            <a:r>
              <a:rPr lang="en-US" sz="3600" b="1" i="1" dirty="0" smtClean="0">
                <a:latin typeface="Times New Roman" pitchFamily="18" charset="0"/>
                <a:cs typeface="Times New Roman" pitchFamily="18" charset="0"/>
              </a:rPr>
              <a:t>BRAIN</a:t>
            </a:r>
            <a:br>
              <a:rPr lang="en-US" sz="3600" b="1" i="1" dirty="0" smtClean="0">
                <a:latin typeface="Times New Roman" pitchFamily="18" charset="0"/>
                <a:cs typeface="Times New Roman" pitchFamily="18" charset="0"/>
              </a:rPr>
            </a:br>
            <a:r>
              <a:rPr lang="en-US" sz="3600" b="1" i="1"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There are basically three steps of building a blue </a:t>
            </a:r>
            <a:r>
              <a:rPr lang="en-US" sz="2400" dirty="0" smtClean="0">
                <a:latin typeface="Times New Roman" pitchFamily="18" charset="0"/>
                <a:cs typeface="Times New Roman" pitchFamily="18" charset="0"/>
              </a:rPr>
              <a:t>brain :-</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1</a:t>
            </a:r>
            <a:r>
              <a:rPr lang="en-US" sz="4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Collection </a:t>
            </a:r>
            <a:r>
              <a:rPr lang="en-US" sz="2400" dirty="0">
                <a:latin typeface="Times New Roman" pitchFamily="18" charset="0"/>
                <a:cs typeface="Times New Roman" pitchFamily="18" charset="0"/>
              </a:rPr>
              <a:t>of Data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2</a:t>
            </a:r>
            <a:r>
              <a:rPr lang="en-US" sz="2400" dirty="0">
                <a:latin typeface="Times New Roman" pitchFamily="18" charset="0"/>
                <a:cs typeface="Times New Roman" pitchFamily="18" charset="0"/>
              </a:rPr>
              <a:t>. Simulation of Data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3</a:t>
            </a:r>
            <a:r>
              <a:rPr lang="en-US" sz="2400" dirty="0">
                <a:latin typeface="Times New Roman" pitchFamily="18" charset="0"/>
                <a:cs typeface="Times New Roman" pitchFamily="18" charset="0"/>
              </a:rPr>
              <a:t>. Visualization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COLLECTION </a:t>
            </a:r>
            <a:r>
              <a:rPr lang="en-US" sz="1800" b="1" dirty="0">
                <a:latin typeface="Times New Roman" pitchFamily="18" charset="0"/>
                <a:cs typeface="Times New Roman" pitchFamily="18" charset="0"/>
              </a:rPr>
              <a:t>OF DATA: </a:t>
            </a:r>
            <a:r>
              <a:rPr lang="en-US" sz="2200" dirty="0">
                <a:latin typeface="Times New Roman" pitchFamily="18" charset="0"/>
                <a:cs typeface="Times New Roman" pitchFamily="18" charset="0"/>
              </a:rPr>
              <a:t>It involves in the collection of brain portion and </a:t>
            </a:r>
            <a:r>
              <a:rPr lang="en-US" sz="2200" dirty="0" smtClean="0">
                <a:latin typeface="Times New Roman" pitchFamily="18" charset="0"/>
                <a:cs typeface="Times New Roman" pitchFamily="18" charset="0"/>
              </a:rPr>
              <a:t>analyzing </a:t>
            </a:r>
            <a:r>
              <a:rPr lang="en-US" sz="2200" dirty="0">
                <a:latin typeface="Times New Roman" pitchFamily="18" charset="0"/>
                <a:cs typeface="Times New Roman" pitchFamily="18" charset="0"/>
              </a:rPr>
              <a:t>them under a microscope and understanding the electrical </a:t>
            </a:r>
            <a:r>
              <a:rPr lang="en-US" sz="2200" dirty="0" smtClean="0">
                <a:latin typeface="Times New Roman" pitchFamily="18" charset="0"/>
                <a:cs typeface="Times New Roman" pitchFamily="18" charset="0"/>
              </a:rPr>
              <a:t>behavior </a:t>
            </a:r>
            <a:r>
              <a:rPr lang="en-US" sz="2200" dirty="0">
                <a:latin typeface="Times New Roman" pitchFamily="18" charset="0"/>
                <a:cs typeface="Times New Roman" pitchFamily="18" charset="0"/>
              </a:rPr>
              <a:t>individually of the neurons. The observations are transformed into algorithm which are further ready for simulation. </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SIMULATION </a:t>
            </a:r>
            <a:r>
              <a:rPr lang="en-US" sz="2000" b="1" dirty="0">
                <a:latin typeface="Times New Roman" pitchFamily="18" charset="0"/>
                <a:cs typeface="Times New Roman" pitchFamily="18" charset="0"/>
              </a:rPr>
              <a:t>OF DATA</a:t>
            </a:r>
            <a:r>
              <a:rPr lang="en-US" sz="2200" dirty="0">
                <a:latin typeface="Times New Roman" pitchFamily="18" charset="0"/>
                <a:cs typeface="Times New Roman" pitchFamily="18" charset="0"/>
              </a:rPr>
              <a:t>: There are 2 aspects of </a:t>
            </a:r>
            <a:r>
              <a:rPr lang="en-US" sz="2200" dirty="0" smtClean="0">
                <a:latin typeface="Times New Roman" pitchFamily="18" charset="0"/>
                <a:cs typeface="Times New Roman" pitchFamily="18" charset="0"/>
              </a:rPr>
              <a:t>simulation</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1</a:t>
            </a:r>
            <a:r>
              <a:rPr lang="en-US" sz="2200" dirty="0">
                <a:latin typeface="Times New Roman" pitchFamily="18" charset="0"/>
                <a:cs typeface="Times New Roman" pitchFamily="18" charset="0"/>
              </a:rPr>
              <a:t>. Speed of simulation </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2</a:t>
            </a:r>
            <a:r>
              <a:rPr lang="en-US" sz="2200" dirty="0">
                <a:latin typeface="Times New Roman" pitchFamily="18" charset="0"/>
                <a:cs typeface="Times New Roman" pitchFamily="18" charset="0"/>
              </a:rPr>
              <a:t>. Simulation Workflow Speed of </a:t>
            </a:r>
            <a:r>
              <a:rPr lang="en-US" sz="2200" dirty="0" smtClean="0">
                <a:latin typeface="Times New Roman" pitchFamily="18" charset="0"/>
                <a:cs typeface="Times New Roman" pitchFamily="18" charset="0"/>
              </a:rPr>
              <a:t>Simulation</a:t>
            </a:r>
            <a:r>
              <a:rPr lang="en-US" dirty="0"/>
              <a:t/>
            </a:r>
            <a:br>
              <a:rPr lang="en-US" dirty="0"/>
            </a:br>
            <a:endParaRPr lang="en-IN" dirty="0"/>
          </a:p>
        </p:txBody>
      </p:sp>
    </p:spTree>
    <p:extLst>
      <p:ext uri="{BB962C8B-B14F-4D97-AF65-F5344CB8AC3E}">
        <p14:creationId xmlns:p14="http://schemas.microsoft.com/office/powerpoint/2010/main" val="3741292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476673"/>
            <a:ext cx="7270576" cy="1368151"/>
          </a:xfrm>
        </p:spPr>
        <p:txBody>
          <a:bodyPr/>
          <a:lstStyle/>
          <a:p>
            <a:pPr algn="l"/>
            <a:r>
              <a:rPr lang="en-US" b="1" i="1" dirty="0" smtClean="0">
                <a:latin typeface="Times New Roman" pitchFamily="18" charset="0"/>
                <a:cs typeface="Times New Roman" pitchFamily="18" charset="0"/>
              </a:rPr>
              <a:t>MERITS:-</a:t>
            </a:r>
            <a:endParaRPr lang="en-IN" b="1" i="1" dirty="0">
              <a:latin typeface="Times New Roman" pitchFamily="18" charset="0"/>
              <a:cs typeface="Times New Roman" pitchFamily="18" charset="0"/>
            </a:endParaRPr>
          </a:p>
        </p:txBody>
      </p:sp>
      <p:sp>
        <p:nvSpPr>
          <p:cNvPr id="3" name="Subtitle 2"/>
          <p:cNvSpPr>
            <a:spLocks noGrp="1"/>
          </p:cNvSpPr>
          <p:nvPr>
            <p:ph type="subTitle" idx="1"/>
          </p:nvPr>
        </p:nvSpPr>
        <p:spPr>
          <a:xfrm>
            <a:off x="1043608" y="1772816"/>
            <a:ext cx="7344816" cy="3865984"/>
          </a:xfrm>
        </p:spPr>
        <p:txBody>
          <a:bodyPr>
            <a:normAutofit/>
          </a:bodyPr>
          <a:lstStyle/>
          <a:p>
            <a:pPr algn="just"/>
            <a:r>
              <a:rPr lang="en-US" sz="2800" dirty="0" smtClean="0">
                <a:solidFill>
                  <a:schemeClr val="tx1"/>
                </a:solidFill>
                <a:latin typeface="Times New Roman" pitchFamily="18" charset="0"/>
                <a:cs typeface="Times New Roman" pitchFamily="18" charset="0"/>
              </a:rPr>
              <a:t>1.  It </a:t>
            </a:r>
            <a:r>
              <a:rPr lang="en-US" sz="2800" dirty="0">
                <a:solidFill>
                  <a:schemeClr val="tx1"/>
                </a:solidFill>
                <a:latin typeface="Times New Roman" pitchFamily="18" charset="0"/>
                <a:cs typeface="Times New Roman" pitchFamily="18" charset="0"/>
              </a:rPr>
              <a:t>can help deaf people to hear with the help of direct nerve stimulation. </a:t>
            </a:r>
            <a:endParaRPr lang="en-US" sz="2800" dirty="0" smtClean="0">
              <a:solidFill>
                <a:schemeClr val="tx1"/>
              </a:solidFill>
              <a:latin typeface="Times New Roman" pitchFamily="18" charset="0"/>
              <a:cs typeface="Times New Roman" pitchFamily="18" charset="0"/>
            </a:endParaRPr>
          </a:p>
          <a:p>
            <a:pPr algn="just"/>
            <a:r>
              <a:rPr lang="en-US" sz="2800" dirty="0" smtClean="0">
                <a:solidFill>
                  <a:schemeClr val="tx1"/>
                </a:solidFill>
                <a:latin typeface="Times New Roman" pitchFamily="18" charset="0"/>
                <a:cs typeface="Times New Roman" pitchFamily="18" charset="0"/>
              </a:rPr>
              <a:t>2. The </a:t>
            </a:r>
            <a:r>
              <a:rPr lang="en-US" sz="2800" dirty="0">
                <a:solidFill>
                  <a:schemeClr val="tx1"/>
                </a:solidFill>
                <a:latin typeface="Times New Roman" pitchFamily="18" charset="0"/>
                <a:cs typeface="Times New Roman" pitchFamily="18" charset="0"/>
              </a:rPr>
              <a:t>activity and thinking of different animals can be understood by interpretation of electric impulse from their brain. </a:t>
            </a:r>
            <a:endParaRPr lang="en-US" sz="2800" dirty="0" smtClean="0">
              <a:solidFill>
                <a:schemeClr val="tx1"/>
              </a:solidFill>
              <a:latin typeface="Times New Roman" pitchFamily="18" charset="0"/>
              <a:cs typeface="Times New Roman" pitchFamily="18" charset="0"/>
            </a:endParaRPr>
          </a:p>
          <a:p>
            <a:pPr algn="just"/>
            <a:r>
              <a:rPr lang="en-US" sz="2800" dirty="0" smtClean="0">
                <a:solidFill>
                  <a:schemeClr val="tx1"/>
                </a:solidFill>
                <a:latin typeface="Times New Roman" pitchFamily="18" charset="0"/>
                <a:cs typeface="Times New Roman" pitchFamily="18" charset="0"/>
              </a:rPr>
              <a:t>3.  Even </a:t>
            </a:r>
            <a:r>
              <a:rPr lang="en-US" sz="2800" dirty="0">
                <a:solidFill>
                  <a:schemeClr val="tx1"/>
                </a:solidFill>
                <a:latin typeface="Times New Roman" pitchFamily="18" charset="0"/>
                <a:cs typeface="Times New Roman" pitchFamily="18" charset="0"/>
              </a:rPr>
              <a:t>after the death of a person his/her intelligence can be used for development of the society.</a:t>
            </a:r>
            <a:endParaRPr lang="en-US"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74320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1"/>
            <a:ext cx="7772400" cy="1008111"/>
          </a:xfrm>
        </p:spPr>
        <p:txBody>
          <a:bodyPr/>
          <a:lstStyle/>
          <a:p>
            <a:pPr algn="l"/>
            <a:r>
              <a:rPr lang="en-US" b="1" i="1" dirty="0" smtClean="0">
                <a:latin typeface="Times New Roman" pitchFamily="18" charset="0"/>
                <a:cs typeface="Times New Roman" pitchFamily="18" charset="0"/>
              </a:rPr>
              <a:t>DEMERITS :-</a:t>
            </a:r>
            <a:endParaRPr lang="en-IN" b="1" i="1" dirty="0">
              <a:latin typeface="Times New Roman" pitchFamily="18" charset="0"/>
              <a:cs typeface="Times New Roman" pitchFamily="18" charset="0"/>
            </a:endParaRPr>
          </a:p>
        </p:txBody>
      </p:sp>
      <p:sp>
        <p:nvSpPr>
          <p:cNvPr id="3" name="Subtitle 2"/>
          <p:cNvSpPr>
            <a:spLocks noGrp="1"/>
          </p:cNvSpPr>
          <p:nvPr>
            <p:ph type="subTitle" idx="1"/>
          </p:nvPr>
        </p:nvSpPr>
        <p:spPr>
          <a:xfrm>
            <a:off x="899592" y="1628800"/>
            <a:ext cx="7488832" cy="4010000"/>
          </a:xfrm>
        </p:spPr>
        <p:txBody>
          <a:bodyPr>
            <a:normAutofit fontScale="62500" lnSpcReduction="20000"/>
          </a:bodyPr>
          <a:lstStyle/>
          <a:p>
            <a:pPr marL="514350" indent="-514350">
              <a:buAutoNum type="arabicPeriod"/>
            </a:pPr>
            <a:endParaRPr lang="en-US" dirty="0" smtClean="0"/>
          </a:p>
          <a:p>
            <a:pPr algn="just">
              <a:lnSpc>
                <a:spcPct val="170000"/>
              </a:lnSpc>
            </a:pPr>
            <a:r>
              <a:rPr lang="en-US" dirty="0" smtClean="0">
                <a:solidFill>
                  <a:schemeClr val="tx1"/>
                </a:solidFill>
                <a:latin typeface="Times New Roman" pitchFamily="18" charset="0"/>
                <a:cs typeface="Times New Roman" pitchFamily="18" charset="0"/>
              </a:rPr>
              <a:t>1.  Human </a:t>
            </a:r>
            <a:r>
              <a:rPr lang="en-US" dirty="0">
                <a:solidFill>
                  <a:schemeClr val="tx1"/>
                </a:solidFill>
                <a:latin typeface="Times New Roman" pitchFamily="18" charset="0"/>
                <a:cs typeface="Times New Roman" pitchFamily="18" charset="0"/>
              </a:rPr>
              <a:t>will become dependent on machines. </a:t>
            </a:r>
          </a:p>
          <a:p>
            <a:pPr algn="just">
              <a:lnSpc>
                <a:spcPct val="170000"/>
              </a:lnSpc>
            </a:pPr>
            <a:r>
              <a:rPr lang="en-US" dirty="0" smtClean="0">
                <a:solidFill>
                  <a:schemeClr val="tx1"/>
                </a:solidFill>
                <a:latin typeface="Times New Roman" pitchFamily="18" charset="0"/>
                <a:cs typeface="Times New Roman" pitchFamily="18" charset="0"/>
              </a:rPr>
              <a:t>2.  Super </a:t>
            </a:r>
            <a:r>
              <a:rPr lang="en-US" dirty="0">
                <a:solidFill>
                  <a:schemeClr val="tx1"/>
                </a:solidFill>
                <a:latin typeface="Times New Roman" pitchFamily="18" charset="0"/>
                <a:cs typeface="Times New Roman" pitchFamily="18" charset="0"/>
              </a:rPr>
              <a:t>computers use a large amount of power as much as 1MW. </a:t>
            </a:r>
            <a:endParaRPr lang="en-US" dirty="0" smtClean="0">
              <a:solidFill>
                <a:schemeClr val="tx1"/>
              </a:solidFill>
              <a:latin typeface="Times New Roman" pitchFamily="18" charset="0"/>
              <a:cs typeface="Times New Roman" pitchFamily="18" charset="0"/>
            </a:endParaRPr>
          </a:p>
          <a:p>
            <a:pPr algn="just">
              <a:lnSpc>
                <a:spcPct val="170000"/>
              </a:lnSpc>
            </a:pPr>
            <a:r>
              <a:rPr lang="en-US" dirty="0" smtClean="0">
                <a:solidFill>
                  <a:schemeClr val="tx1"/>
                </a:solidFill>
                <a:latin typeface="Times New Roman" pitchFamily="18" charset="0"/>
                <a:cs typeface="Times New Roman" pitchFamily="18" charset="0"/>
              </a:rPr>
              <a:t>3. If </a:t>
            </a:r>
            <a:r>
              <a:rPr lang="en-US" dirty="0">
                <a:solidFill>
                  <a:schemeClr val="tx1"/>
                </a:solidFill>
                <a:latin typeface="Times New Roman" pitchFamily="18" charset="0"/>
                <a:cs typeface="Times New Roman" pitchFamily="18" charset="0"/>
              </a:rPr>
              <a:t>the neural schema of a particular person is hacked which is uploaded on blue brain can be misused</a:t>
            </a:r>
            <a:r>
              <a:rPr lang="en-US" dirty="0" smtClean="0">
                <a:solidFill>
                  <a:schemeClr val="tx1"/>
                </a:solidFill>
                <a:latin typeface="Times New Roman" pitchFamily="18" charset="0"/>
                <a:cs typeface="Times New Roman" pitchFamily="18" charset="0"/>
              </a:rPr>
              <a:t>.</a:t>
            </a:r>
          </a:p>
          <a:p>
            <a:pPr algn="just">
              <a:lnSpc>
                <a:spcPct val="170000"/>
              </a:lnSpc>
            </a:pPr>
            <a:r>
              <a:rPr lang="en-US" dirty="0" smtClean="0">
                <a:solidFill>
                  <a:schemeClr val="tx1"/>
                </a:solidFill>
                <a:latin typeface="Times New Roman" pitchFamily="18" charset="0"/>
                <a:cs typeface="Times New Roman" pitchFamily="18" charset="0"/>
              </a:rPr>
              <a:t>4. </a:t>
            </a:r>
            <a:r>
              <a:rPr lang="en-US" dirty="0">
                <a:solidFill>
                  <a:schemeClr val="tx1"/>
                </a:solidFill>
                <a:latin typeface="Times New Roman" pitchFamily="18" charset="0"/>
                <a:cs typeface="Times New Roman" pitchFamily="18" charset="0"/>
              </a:rPr>
              <a:t>Since we are providing a brain to machine, so thoughtfully it increases the risk of machine taking over the person.</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73967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656</Words>
  <Application>Microsoft Office PowerPoint</Application>
  <PresentationFormat>On-screen Show (4:3)</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Introduction</vt:lpstr>
      <vt:lpstr>The Blue Brain Project is a Swiss brain research initiative that aims to create a digital reconstruction of the mouse brain. The project was founded in May 2005 by the Brain and Mind Institute of École Polytechnique Fédérale de Lausanne (EPFL) in Switzerland.                                                                 </vt:lpstr>
      <vt:lpstr>Working Module of Blue Brain :-</vt:lpstr>
      <vt:lpstr>NEED OF BLUE BRAIN :-</vt:lpstr>
      <vt:lpstr>FUNCTIONING OF BLUE BRAIN :-</vt:lpstr>
      <vt:lpstr>STEPS OF BUILDING A BLUE BRAIN  There are basically three steps of building a blue brain :- 1.Collection of Data  2. Simulation of Data  3. Visualization  COLLECTION OF DATA: It involves in the collection of brain portion and analyzing them under a microscope and understanding the electrical behavior individually of the neurons. The observations are transformed into algorithm which are further ready for simulation.  SIMULATION OF DATA: There are 2 aspects of simulation 1. Speed of simulation  2. Simulation Workflow Speed of Simulation </vt:lpstr>
      <vt:lpstr>MERITS:-</vt:lpstr>
      <vt:lpstr>DEMERITS :-</vt:lpstr>
      <vt:lpstr>APPLICATIONS AREAS :-</vt:lpstr>
      <vt:lpstr>CONCLUSION :-</vt:lpstr>
      <vt:lpstr>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Syllabus for Master of Computer Applications of Sixth Semester</dc:title>
  <dc:creator>Sangeeta</dc:creator>
  <cp:lastModifiedBy>Dharmendra Tomar Ji</cp:lastModifiedBy>
  <cp:revision>55</cp:revision>
  <dcterms:created xsi:type="dcterms:W3CDTF">2018-01-03T09:41:16Z</dcterms:created>
  <dcterms:modified xsi:type="dcterms:W3CDTF">2021-08-02T18:30:36Z</dcterms:modified>
</cp:coreProperties>
</file>