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3"/>
  </p:notesMasterIdLst>
  <p:handoutMasterIdLst>
    <p:handoutMasterId r:id="rId14"/>
  </p:handoutMasterIdLst>
  <p:sldIdLst>
    <p:sldId id="350" r:id="rId5"/>
    <p:sldId id="352" r:id="rId6"/>
    <p:sldId id="366" r:id="rId7"/>
    <p:sldId id="361" r:id="rId8"/>
    <p:sldId id="334" r:id="rId9"/>
    <p:sldId id="367" r:id="rId10"/>
    <p:sldId id="357" r:id="rId11"/>
    <p:sldId id="343" r:id="rId12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6622" autoAdjust="0"/>
  </p:normalViewPr>
  <p:slideViewPr>
    <p:cSldViewPr snapToGrid="0">
      <p:cViewPr varScale="1">
        <p:scale>
          <a:sx n="121" d="100"/>
          <a:sy n="121" d="100"/>
        </p:scale>
        <p:origin x="52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A15AE-E040-4F31-96C6-FD066D034FFB}" type="datetime1">
              <a:rPr lang="en-GB" smtClean="0"/>
              <a:pPr/>
              <a:t>16/04/2025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58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90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FB3BF-F7A9-D858-DEAB-7E79D2106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BD5A2E-89BB-F7E5-9052-9A2B670037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AE5DC3-2719-ADEA-6B05-DAD17F456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2E1A3-341B-4A50-7294-C09A64ED9C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34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152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802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C9E84-3F86-CE49-DFAB-3F8F2CC09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26E8E1-D2D8-7BA6-C40C-F672EA3DB6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42B1C1-F738-C3AD-379A-FCD259FB7A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9849E-4454-9A4F-4810-3A285735F9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245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751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F88F5F63-8808-4375-85CE-D0FAFA3BBE65}" type="datetime3">
              <a:rPr lang="en-GB" noProof="0" smtClean="0">
                <a:latin typeface="+mn-lt"/>
              </a:rPr>
              <a:t>16 April, 2025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6D17C7AE-DC41-4D6E-8CE7-A0296D62536F}" type="datetime3">
              <a:rPr lang="en-GB" noProof="0" smtClean="0">
                <a:latin typeface="+mn-lt"/>
              </a:rPr>
              <a:t>16 April, 2025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0971D3F5-C297-4F98-9679-48877DEF0EC7}" type="datetime3">
              <a:rPr lang="en-GB" noProof="0" smtClean="0">
                <a:latin typeface="+mn-lt"/>
              </a:rPr>
              <a:t>16 April, 2025</a:t>
            </a:fld>
            <a:endParaRPr lang="en-GB" noProof="0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C02CDA83-4160-4EEB-AD7D-1C57C21837F3}" type="datetime3">
              <a:rPr lang="en-GB" noProof="0" smtClean="0">
                <a:latin typeface="+mn-lt"/>
              </a:rPr>
              <a:t>16 April, 2025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94200668-9301-4F8B-89F3-A4E2AEA80049}" type="datetime3">
              <a:rPr lang="en-GB" noProof="0" smtClean="0">
                <a:latin typeface="+mn-lt"/>
              </a:rPr>
              <a:t>16 April, 2025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029ECAD1-3047-43DC-81B7-231597E81F19}" type="datetime3">
              <a:rPr lang="en-GB" noProof="0" smtClean="0">
                <a:latin typeface="+mn-lt"/>
              </a:rPr>
              <a:t>16 April, 2025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1E6A16EE-7FBD-4E62-A186-69A1E1C8758D}" type="datetime3">
              <a:rPr lang="en-GB" noProof="0" smtClean="0">
                <a:latin typeface="+mn-lt"/>
              </a:rPr>
              <a:t>16 April, 2025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GB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D21FA074-9295-430E-9633-F682F8C96958}" type="datetime3">
              <a:rPr lang="en-GB" noProof="0" smtClean="0">
                <a:latin typeface="+mn-lt"/>
              </a:rPr>
              <a:t>16 April, 2025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D33AD83D-9671-4762-AF03-9C719A9CD695}" type="datetime3">
              <a:rPr lang="en-GB" noProof="0" smtClean="0">
                <a:latin typeface="+mn-lt"/>
              </a:rPr>
              <a:t>16 April, 2025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8AC5E797-DDC7-4716-ABC9-2C172A510C23}" type="datetime3">
              <a:rPr lang="en-GB" noProof="0" smtClean="0">
                <a:latin typeface="+mn-lt"/>
              </a:rPr>
              <a:t>16 April, 2025</a:t>
            </a:fld>
            <a:endParaRPr lang="en-GB" noProof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rtl="0"/>
            <a:r>
              <a:rPr lang="en-GB" dirty="0"/>
              <a:t>AutoTrust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2201212" cy="953337"/>
          </a:xfrm>
        </p:spPr>
        <p:txBody>
          <a:bodyPr rtlCol="0"/>
          <a:lstStyle/>
          <a:p>
            <a:pPr rtl="0"/>
            <a:r>
              <a:rPr lang="en-GB" dirty="0">
                <a:latin typeface="+mj-lt"/>
              </a:rPr>
              <a:t>Dharmendra Agarwal</a:t>
            </a:r>
            <a:r>
              <a:rPr lang="en-GB" dirty="0"/>
              <a:t> </a:t>
            </a:r>
          </a:p>
          <a:p>
            <a:pPr rtl="0"/>
            <a:r>
              <a:rPr lang="en-GB" dirty="0"/>
              <a:t>CS23M508</a:t>
            </a:r>
          </a:p>
          <a:p>
            <a:pPr rtl="0"/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2FCA6A-E6A7-56FE-8876-5B0764FF5C98}"/>
              </a:ext>
            </a:extLst>
          </p:cNvPr>
          <p:cNvSpPr txBox="1">
            <a:spLocks/>
          </p:cNvSpPr>
          <p:nvPr/>
        </p:nvSpPr>
        <p:spPr>
          <a:xfrm>
            <a:off x="8985381" y="4549553"/>
            <a:ext cx="2873244" cy="953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+mj-lt"/>
              </a:rPr>
              <a:t>Muzaffar Ahmed</a:t>
            </a:r>
            <a:endParaRPr lang="en-GB" dirty="0"/>
          </a:p>
          <a:p>
            <a:r>
              <a:rPr lang="en-GB" dirty="0"/>
              <a:t>CS23M517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D47830-63ED-D061-1DF0-52DD8B1E1C93}"/>
              </a:ext>
            </a:extLst>
          </p:cNvPr>
          <p:cNvSpPr txBox="1"/>
          <p:nvPr/>
        </p:nvSpPr>
        <p:spPr>
          <a:xfrm>
            <a:off x="6294167" y="36302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 dApp for buying and selling automobiles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/>
          <a:lstStyle/>
          <a:p>
            <a:pPr rtl="0"/>
            <a:r>
              <a:rPr lang="en-GB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499" y="2209800"/>
            <a:ext cx="2427628" cy="205837"/>
          </a:xfrm>
        </p:spPr>
        <p:txBody>
          <a:bodyPr rtlCol="0"/>
          <a:lstStyle/>
          <a:p>
            <a:pPr rtl="0"/>
            <a:r>
              <a:rPr lang="en-GB" dirty="0"/>
              <a:t>01. 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rtlCol="0"/>
          <a:lstStyle/>
          <a:p>
            <a:pPr rtl="0"/>
            <a:r>
              <a:rPr lang="en-GB" dirty="0"/>
              <a:t>What are we trying to solve?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378304" cy="205837"/>
          </a:xfrm>
        </p:spPr>
        <p:txBody>
          <a:bodyPr rtlCol="0"/>
          <a:lstStyle/>
          <a:p>
            <a:pPr rtl="0"/>
            <a:r>
              <a:rPr lang="en-GB" dirty="0"/>
              <a:t>02. Motivation to solve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rtlCol="0"/>
          <a:lstStyle/>
          <a:p>
            <a:pPr rtl="0"/>
            <a:r>
              <a:rPr lang="en-GB" dirty="0"/>
              <a:t>Why solve this problem?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rtlCol="0"/>
          <a:lstStyle/>
          <a:p>
            <a:pPr rtl="0"/>
            <a:r>
              <a:rPr lang="en-GB" dirty="0"/>
              <a:t>03. Architecture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rtlCol="0"/>
          <a:lstStyle/>
          <a:p>
            <a:pPr rtl="0"/>
            <a:r>
              <a:rPr lang="en-GB" dirty="0"/>
              <a:t>How are we solving this?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rtlCol="0"/>
          <a:lstStyle/>
          <a:p>
            <a:pPr rtl="0"/>
            <a:r>
              <a:rPr lang="en-GB" dirty="0"/>
              <a:t>04. Improvements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rtlCol="0"/>
          <a:lstStyle/>
          <a:p>
            <a:pPr rtl="0"/>
            <a:r>
              <a:rPr lang="en-GB" dirty="0"/>
              <a:t>What’s next?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rtlCol="0"/>
          <a:lstStyle/>
          <a:p>
            <a:pPr rtl="0"/>
            <a:r>
              <a:rPr lang="en-GB" dirty="0"/>
              <a:t>05. Closing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en-GB" dirty="0"/>
              <a:t>AutoTrust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42324F96-667B-47DB-96A2-18E9D99D7C82}" type="datetime3">
              <a:rPr lang="en-GB" smtClean="0"/>
              <a:t>16 April, 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4C43C-720B-3BB3-02E3-AEEDEBC55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3F64C6-04F6-A290-0232-B75425A0F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</p:spPr>
        <p:txBody>
          <a:bodyPr rtlCol="0"/>
          <a:lstStyle/>
          <a:p>
            <a:pPr rtl="0"/>
            <a:r>
              <a:rPr lang="en-GB" dirty="0"/>
              <a:t>Problem Statement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78BB3DE-8B80-4AAA-42FF-D1576A6726A0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3</a:t>
            </a:fld>
            <a:endParaRPr lang="en-GB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149A7F4-48F9-DB73-F4FC-F3A8B255E318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en-GB" dirty="0"/>
              <a:t>AutoTrust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5856B1A2-58F7-9079-16EF-C4C7B7AAB3E5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84E8D500-77B0-4D94-A214-E28C82D4040E}" type="datetime3">
              <a:rPr lang="en-GB" smtClean="0"/>
              <a:t>16 April, 2025</a:t>
            </a:fld>
            <a:endParaRPr lang="en-GB"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18E5D114-71D0-0077-075B-2E27971EF9EC}"/>
              </a:ext>
            </a:extLst>
          </p:cNvPr>
          <p:cNvSpPr txBox="1">
            <a:spLocks/>
          </p:cNvSpPr>
          <p:nvPr/>
        </p:nvSpPr>
        <p:spPr>
          <a:xfrm>
            <a:off x="939887" y="1999278"/>
            <a:ext cx="6545581" cy="30078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Vehicle history data is often incomplete, outdated, or manipulated.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Hard for buyers to verify ownership, maintenance, and accident records.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Centralized systems are prone to delays, errors, and tampering.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Leads to a trust gap among buyers, sellers, insurers, and service providers.</a:t>
            </a:r>
          </a:p>
        </p:txBody>
      </p:sp>
    </p:spTree>
    <p:extLst>
      <p:ext uri="{BB962C8B-B14F-4D97-AF65-F5344CB8AC3E}">
        <p14:creationId xmlns:p14="http://schemas.microsoft.com/office/powerpoint/2010/main" val="326875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881" y="948429"/>
            <a:ext cx="5077323" cy="610863"/>
          </a:xfrm>
        </p:spPr>
        <p:txBody>
          <a:bodyPr rtlCol="0"/>
          <a:lstStyle/>
          <a:p>
            <a:pPr rtl="0"/>
            <a:r>
              <a:rPr lang="en-GB" dirty="0"/>
              <a:t>Motivation to solve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7637" y="2270444"/>
            <a:ext cx="4849211" cy="3777209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b="1" dirty="0"/>
              <a:t>Build Trust</a:t>
            </a:r>
            <a:r>
              <a:rPr lang="en-GB" dirty="0"/>
              <a:t>: Enable transparent and tamper-proof vehicle history to increase buyer and seller confidence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b="1" dirty="0"/>
              <a:t>Boost Market Value</a:t>
            </a:r>
            <a:r>
              <a:rPr lang="en-GB" dirty="0"/>
              <a:t>: Reliable records can increase resale value and reduce price disputes.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b="1" dirty="0"/>
              <a:t>Fair Transactions</a:t>
            </a:r>
            <a:r>
              <a:rPr lang="en-GB" dirty="0"/>
              <a:t>: Prevent fraud, odometer rollbacks, and hidden accident histories.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b="1" dirty="0"/>
              <a:t>Enable Ecosystem Growth</a:t>
            </a:r>
            <a:r>
              <a:rPr lang="en-GB" dirty="0"/>
              <a:t>: Improve coordination among dealerships, service centres, and insurance companies.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b="1" dirty="0"/>
              <a:t>Tap Growing Market</a:t>
            </a:r>
            <a:r>
              <a:rPr lang="en-GB" dirty="0"/>
              <a:t>: Used car sales are rising globally—solving this problem unlocks major business potential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en-GB" dirty="0"/>
              <a:t>AutoTrust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7E95D1A8-F167-412C-8772-4FDCBEEA9C1E}" type="datetime3">
              <a:rPr lang="en-GB" smtClean="0"/>
              <a:t>16 April, 2025</a:t>
            </a:fld>
            <a:endParaRPr lang="en-GB"/>
          </a:p>
        </p:txBody>
      </p:sp>
      <p:pic>
        <p:nvPicPr>
          <p:cNvPr id="53" name="Picture Placeholder 52" descr="Hanging Lightbulbs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27530" y="-22543"/>
            <a:ext cx="6096000" cy="6903086"/>
          </a:xfrm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Seedling Black and white close up">
            <a:extLst>
              <a:ext uri="{FF2B5EF4-FFF2-40B4-BE49-F238E27FC236}">
                <a16:creationId xmlns:a16="http://schemas.microsoft.com/office/drawing/2014/main" id="{12F007AF-B3B3-4BBC-9990-D46E31738B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704A28-E62C-2E4A-A2A4-AD85CB61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</p:spPr>
        <p:txBody>
          <a:bodyPr rtlCol="0"/>
          <a:lstStyle/>
          <a:p>
            <a:pPr rtl="0"/>
            <a:r>
              <a:rPr lang="en-GB" dirty="0"/>
              <a:t>Technical Dive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6EE753-BEBB-4348-896E-73627FDDC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94680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465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309F3-8DB4-58EA-C7F7-086D8EE7A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9765AA-6695-9F4F-8E15-1805F073B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304010"/>
            <a:ext cx="8081654" cy="610863"/>
          </a:xfrm>
        </p:spPr>
        <p:txBody>
          <a:bodyPr rtlCol="0"/>
          <a:lstStyle/>
          <a:p>
            <a:pPr rtl="0"/>
            <a:r>
              <a:rPr lang="en-GB" dirty="0"/>
              <a:t>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5D138-728B-9B73-FBE7-855BEC2CF03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6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FD7D7-299B-81A5-1A38-495398642B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en-GB" dirty="0"/>
              <a:t>AutoTrust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71A07-CF52-F5D0-B538-F2BE6524C6D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A7DE502B-E3CB-438D-B6DA-D89E06EA4A78}" type="datetime3">
              <a:rPr lang="en-GB" smtClean="0"/>
              <a:t>16 April, 2025</a:t>
            </a:fld>
            <a:endParaRPr lang="en-GB" dirty="0"/>
          </a:p>
        </p:txBody>
      </p:sp>
      <p:pic>
        <p:nvPicPr>
          <p:cNvPr id="9" name="Picture 8" descr="A diagram of a vehicle&#10;&#10;AI-generated content may be incorrect.">
            <a:extLst>
              <a:ext uri="{FF2B5EF4-FFF2-40B4-BE49-F238E27FC236}">
                <a16:creationId xmlns:a16="http://schemas.microsoft.com/office/drawing/2014/main" id="{69275E75-CB11-035D-C1EC-C6955975D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22" y="1058840"/>
            <a:ext cx="10804634" cy="562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4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9620-6CCC-A34D-9D45-D6B57F80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607720" cy="610863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Potential future works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55189-E7B2-3A4A-99EE-997592791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228154"/>
            <a:ext cx="2133600" cy="205837"/>
          </a:xfrm>
        </p:spPr>
        <p:txBody>
          <a:bodyPr rtlCol="0"/>
          <a:lstStyle/>
          <a:p>
            <a:pPr rtl="0"/>
            <a:r>
              <a:rPr lang="en-GB" dirty="0"/>
              <a:t>Trusted nodes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3C602-BA59-1744-B258-B489E00A3E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594324"/>
            <a:ext cx="2133600" cy="369332"/>
          </a:xfrm>
        </p:spPr>
        <p:txBody>
          <a:bodyPr rtlCol="0"/>
          <a:lstStyle/>
          <a:p>
            <a:pPr rtl="0"/>
            <a:r>
              <a:rPr lang="en-GB" dirty="0"/>
              <a:t>Onboard car manufacturers and government agencies to integrate their data with this system.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284CF-DF13-E947-ADA5-0FD9AAC03C2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8" y="4720826"/>
            <a:ext cx="3221909" cy="205837"/>
          </a:xfrm>
        </p:spPr>
        <p:txBody>
          <a:bodyPr rtlCol="0"/>
          <a:lstStyle/>
          <a:p>
            <a:pPr rtl="0"/>
            <a:r>
              <a:rPr lang="en-GB" dirty="0"/>
              <a:t>Integration with Web3 Storage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FEC49-A0F0-FB4E-9A87-B2EF1136472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106246"/>
            <a:ext cx="2133600" cy="369332"/>
          </a:xfrm>
        </p:spPr>
        <p:txBody>
          <a:bodyPr rtlCol="0"/>
          <a:lstStyle/>
          <a:p>
            <a:pPr rtl="0"/>
            <a:r>
              <a:rPr lang="en-GB" dirty="0"/>
              <a:t>Integration with IPFS, Pinata etc. for document tracking and uploads.</a:t>
            </a:r>
          </a:p>
          <a:p>
            <a:pPr rtl="0"/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C396C20-F6DF-C940-BE16-6E008BFF9CB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64773" y="4752356"/>
            <a:ext cx="2133600" cy="205837"/>
          </a:xfrm>
        </p:spPr>
        <p:txBody>
          <a:bodyPr rtlCol="0"/>
          <a:lstStyle/>
          <a:p>
            <a:pPr rtl="0"/>
            <a:r>
              <a:rPr lang="en-GB" dirty="0"/>
              <a:t>Servicing history	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5F2A68F-70C1-7F46-9A1C-586701744F5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64773" y="5118526"/>
            <a:ext cx="2133600" cy="369332"/>
          </a:xfrm>
        </p:spPr>
        <p:txBody>
          <a:bodyPr rtlCol="0"/>
          <a:lstStyle/>
          <a:p>
            <a:pPr rtl="0"/>
            <a:r>
              <a:rPr lang="en-GB" dirty="0"/>
              <a:t>Add support for more data points like servicing history, kilometres driven etc.</a:t>
            </a:r>
          </a:p>
          <a:p>
            <a:pPr rtl="0"/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554997-3B04-634C-A36E-69B03113315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454002" y="2237912"/>
            <a:ext cx="3371068" cy="205837"/>
          </a:xfrm>
        </p:spPr>
        <p:txBody>
          <a:bodyPr rtlCol="0"/>
          <a:lstStyle/>
          <a:p>
            <a:pPr rtl="0"/>
            <a:r>
              <a:rPr lang="en-GB" dirty="0"/>
              <a:t>Purchasing with cryptocurrency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55B93-F7B4-8649-8BBF-819B529D7E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454003" y="2623332"/>
            <a:ext cx="2133600" cy="369332"/>
          </a:xfrm>
        </p:spPr>
        <p:txBody>
          <a:bodyPr rtlCol="0"/>
          <a:lstStyle/>
          <a:p>
            <a:pPr rtl="0"/>
            <a:r>
              <a:rPr lang="en-GB" dirty="0"/>
              <a:t>Add support for buying and selling using HBAR itself, or any cryptocurrency.</a:t>
            </a:r>
          </a:p>
          <a:p>
            <a:pPr rtl="0"/>
            <a:endParaRPr lang="en-GB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2B0E625-26CC-9744-9B92-56905E797B65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7</a:t>
            </a:fld>
            <a:endParaRPr lang="en-GB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F29C953-E914-EE4E-B001-1E1EAD7BFD8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en-GB" dirty="0"/>
              <a:t>AutoTrust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88C120B-6FFA-9C42-80DF-9F19DE9503F4}"/>
              </a:ext>
            </a:extLst>
          </p:cNvPr>
          <p:cNvSpPr>
            <a:spLocks noGrp="1"/>
          </p:cNvSpPr>
          <p:nvPr>
            <p:ph type="dt" sz="half" idx="36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205C080E-56F7-46D3-85C6-7314A71380FD}" type="datetime3">
              <a:rPr lang="en-GB" smtClean="0"/>
              <a:t>16 April, 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10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Thank you</a:t>
            </a:r>
          </a:p>
        </p:txBody>
      </p:sp>
      <p:pic>
        <p:nvPicPr>
          <p:cNvPr id="13" name="Picture Placeholder 12" descr="Portrait of a team member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n-GB" b="1" dirty="0"/>
              <a:t>Dharmendra and Muzaffar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31_TF78853419_Win32.potx" id="{4B078287-5F8B-4412-8B56-22BABE512007}" vid="{40D3F4AB-D386-4158-AD50-2BEE84BA2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{6788C317-8AC0-417A-A2DA-FF47401B58AB}tf78853419_win32</Template>
  <TotalTime>256</TotalTime>
  <Words>292</Words>
  <Application>Microsoft Office PowerPoint</Application>
  <PresentationFormat>Widescreen</PresentationFormat>
  <Paragraphs>66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Book</vt:lpstr>
      <vt:lpstr>Franklin Gothic Demi</vt:lpstr>
      <vt:lpstr>Wingdings</vt:lpstr>
      <vt:lpstr>Theme1</vt:lpstr>
      <vt:lpstr>AutoTrust</vt:lpstr>
      <vt:lpstr>Agenda</vt:lpstr>
      <vt:lpstr>Problem Statement</vt:lpstr>
      <vt:lpstr>Motivation to solve</vt:lpstr>
      <vt:lpstr>Technical Dive</vt:lpstr>
      <vt:lpstr>Architecture</vt:lpstr>
      <vt:lpstr>Potential future works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Muzaffar Ahmed</dc:creator>
  <cp:lastModifiedBy>Muzaffar Ahmed</cp:lastModifiedBy>
  <cp:revision>3</cp:revision>
  <dcterms:created xsi:type="dcterms:W3CDTF">2025-04-16T08:26:25Z</dcterms:created>
  <dcterms:modified xsi:type="dcterms:W3CDTF">2025-04-16T12:43:05Z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