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9A3BE-A419-47AE-870D-711BF4D2B520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3EAF6-F8C6-4172-8AAF-4F1B8751C3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B3EAF6-F8C6-4172-8AAF-4F1B8751C3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92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772D-5193-549A-DE9B-220392CA6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1C8B2-8659-5471-C2B4-0D3BE39EC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7C32-B93B-5DBC-6FD3-DFD34069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9C4E-F210-C4CD-85C6-621DFE64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E6B7-CF86-AC8F-E044-7139A07F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4467-660C-A4C1-0113-9E9331A0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6155-5299-8ABA-24FF-E05E7B8FB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50444-A388-48C1-66A6-7873BE52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4B4B3-79F2-6C2F-9E32-92376F2D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E0A91-BE97-C007-F1E5-6026B424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3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6B32A-5585-5215-D95C-F88BCC9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6DBE-6BCB-B6D0-6FC5-BDE9F0CE8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48A8-FC99-3276-9411-47D7F0D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2EB1-6423-A451-D280-4447B810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6D81-75E6-9FE2-4A26-C92C3978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3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A524-FC6E-3ACE-5129-E9E02D9E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74A9-88F4-C4C1-5E98-76B63D74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584D-74D1-D3C9-FD20-1C912BC6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5005-5730-D5DC-A8CB-05065412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E396-955B-2AE6-9A6C-C86D68EE1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18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430F-F49B-592F-4A51-D356D40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41-9FEF-5F97-2697-9886793BC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7B6B-81ED-2FEE-7A37-2CB259F9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812F-8CEA-1822-1846-74D641C4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BA34-3942-5C3B-28EC-62706E6B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D1BA-7FB8-D461-A57E-32FA3CFA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721D-7BB1-343C-9D51-35548FA01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C7E39-1A26-C3BF-71A5-CEB085C18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ACF9F-6646-FDCA-CC89-B6E2566C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AC187-5C03-622D-0D9D-202845F41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32413-58F4-1B10-33C6-330F8A7F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21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8000-4470-DA89-63F6-4EEEB76F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297B5-7EC1-6D5B-9A7E-E62F0408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D007B-A853-91C7-816A-AA2ACC6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3BE6-CEED-3D8A-A359-00B4343E5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46182-828B-77EB-DC4C-394A104EC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A65EC-998E-E626-709E-B3310AD3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3C555-9D60-BDF0-0CFB-6ACD9930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88DB8-2A9E-E406-73CB-F5C6791E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0872-F633-E7B9-30FB-46D82F0B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85AEB-E27F-4FED-A9EE-DA0ECE88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B68FF-CB36-6D2E-FE05-51038448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26DA4-774A-E62A-433F-4B0A9E43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2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C7F79-C690-B1C6-71E2-71F8E4A6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CDEA4-D667-EE33-9396-D9B1AB0C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3290A-4C61-D32E-7207-6076AE09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5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99DA-0555-F236-95F1-BA4196BA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C600-C86C-D88F-04A0-DABC8465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127FC-5137-2C8F-9ED0-A033B0D35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A0D9A-686E-6507-5792-102B337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6866-5903-0F0E-9E78-EFA7D57A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20FD-9311-D407-CC3D-D5895DF1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6DCD-EAB9-7245-A329-AFB8AC4C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2CD13-5F8B-5E7D-26B5-D53573525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32B9D-7061-817F-007F-72F0E83A6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215B0-C273-F8A2-B01D-D649001C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68CDB-6B3C-F1CD-1BE5-A93586F1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0D37-66D1-0177-3194-A20319C3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2F775-D51E-BD9B-DE78-F749F40E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17F62-413C-4E30-19B1-E750D7E5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79BC5-A156-A775-B1B6-2B80AFEE4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FB9FA-B4B2-439F-95BF-67D3FEC8B12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9D1A-77AE-68CD-531D-F308CF93E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D7EFD-076E-A95E-0908-2C9505018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6C7E6-8777-4D5F-A545-D9982AA5B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3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515F4-7FC7-38B8-55E8-FFDFDEA3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AI Assignment-2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A0C63-F061-5B81-D258-317009055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6898" y="3877056"/>
            <a:ext cx="4856909" cy="1332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Team Members 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Dharmendra Chauhan (CS24M115)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Kodela Phanindra(CS24M121)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23B97-4A76-404C-8C8E-A8A8A2A68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6899" y="1412489"/>
            <a:ext cx="6350430" cy="2610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Implementations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Branch and Bound, Iterative Deepening A* algorithms on the Frozen Lake environment.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Hill Climbing and Simulated Annealing algorithms on the Traveling Salesman Problem.</a:t>
            </a:r>
          </a:p>
        </p:txBody>
      </p:sp>
    </p:spTree>
    <p:extLst>
      <p:ext uri="{BB962C8B-B14F-4D97-AF65-F5344CB8AC3E}">
        <p14:creationId xmlns:p14="http://schemas.microsoft.com/office/powerpoint/2010/main" val="2202071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F22C-723E-7864-D983-641A72E1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09"/>
            <a:ext cx="10515600" cy="1626680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Branch and Bound algorithm on the Frozen Lake environment</a:t>
            </a:r>
          </a:p>
        </p:txBody>
      </p:sp>
      <p:pic>
        <p:nvPicPr>
          <p:cNvPr id="5" name="Content Placeholder 4" descr="A screenshot of a video game">
            <a:extLst>
              <a:ext uri="{FF2B5EF4-FFF2-40B4-BE49-F238E27FC236}">
                <a16:creationId xmlns:a16="http://schemas.microsoft.com/office/drawing/2014/main" id="{9114512B-9D2B-6BE1-B4E3-8536D6F70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" y="1690688"/>
            <a:ext cx="2438400" cy="2438400"/>
          </a:xfrm>
        </p:spPr>
      </p:pic>
      <p:pic>
        <p:nvPicPr>
          <p:cNvPr id="7" name="Picture 6" descr=" ">
            <a:extLst>
              <a:ext uri="{FF2B5EF4-FFF2-40B4-BE49-F238E27FC236}">
                <a16:creationId xmlns:a16="http://schemas.microsoft.com/office/drawing/2014/main" id="{3B75EF9B-2264-E93B-A320-38E03DCEA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5578" r="3167"/>
          <a:stretch/>
        </p:blipFill>
        <p:spPr>
          <a:xfrm>
            <a:off x="3709416" y="1600626"/>
            <a:ext cx="3593592" cy="2207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705C5-783D-D606-78EC-6830C4FE6589}"/>
              </a:ext>
            </a:extLst>
          </p:cNvPr>
          <p:cNvSpPr txBox="1"/>
          <p:nvPr/>
        </p:nvSpPr>
        <p:spPr>
          <a:xfrm>
            <a:off x="926592" y="4462272"/>
            <a:ext cx="34259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73A41"/>
                </a:solidFill>
                <a:latin typeface="Bookman Old Style" panose="02050604050505020204" pitchFamily="18" charset="0"/>
              </a:rPr>
              <a:t>Heuristic function used:</a:t>
            </a:r>
            <a:endParaRPr lang="en-IN" sz="1800" b="0" i="0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  <a:p>
            <a:r>
              <a:rPr lang="en-IN" sz="1800" b="0" i="0" u="sng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None</a:t>
            </a:r>
          </a:p>
          <a:p>
            <a:pPr algn="just"/>
            <a:r>
              <a:rPr lang="en-IN" sz="1400" b="0" i="0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Because it uses pure cost-based search(uniform cost) with a priority queue(i.e., it explores all paths but prioritizes shorter ones). It doesn’t estimate the cost to goal</a:t>
            </a:r>
            <a:r>
              <a:rPr lang="en-IN" sz="1400" b="0" i="0" strike="noStrike" baseline="0" dirty="0">
                <a:solidFill>
                  <a:srgbClr val="373A41"/>
                </a:solidFill>
                <a:latin typeface="Noto Sans Mono SemiCondensed"/>
              </a:rPr>
              <a:t>.</a:t>
            </a:r>
            <a:endParaRPr lang="en-US" sz="1400" b="0" i="0" strike="noStrike" baseline="0" dirty="0">
              <a:solidFill>
                <a:srgbClr val="373A41"/>
              </a:solidFill>
              <a:latin typeface="Noto Sans Mono SemiCondense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BF9A3-67A1-D850-8E8A-9C6EAF5E3E4A}"/>
              </a:ext>
            </a:extLst>
          </p:cNvPr>
          <p:cNvSpPr txBox="1"/>
          <p:nvPr/>
        </p:nvSpPr>
        <p:spPr>
          <a:xfrm>
            <a:off x="4197859" y="3807981"/>
            <a:ext cx="26167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Bookman Old Style" panose="02050604050505020204" pitchFamily="18" charset="0"/>
              </a:rPr>
              <a:t>Average time = 6.292e-5 sec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Average reward = 1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Average steps =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D3FD2-34D2-C559-458D-D137307E33C4}"/>
              </a:ext>
            </a:extLst>
          </p:cNvPr>
          <p:cNvSpPr txBox="1"/>
          <p:nvPr/>
        </p:nvSpPr>
        <p:spPr>
          <a:xfrm>
            <a:off x="7488936" y="1810512"/>
            <a:ext cx="3977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Explores paths in increasing cost order, avoiding longer paths unless needed.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In this case, the optimal solution is very shallow in the tree (cost 6), and the total state space is small, so B&amp;B is very efficient.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Uses a priority queue, which helps it avoid bad branches early.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3BE75-7883-1407-15A2-8D00F64C33CF}"/>
              </a:ext>
            </a:extLst>
          </p:cNvPr>
          <p:cNvSpPr txBox="1"/>
          <p:nvPr/>
        </p:nvSpPr>
        <p:spPr>
          <a:xfrm>
            <a:off x="7668126" y="4462272"/>
            <a:ext cx="3685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Observation:</a:t>
            </a:r>
          </a:p>
          <a:p>
            <a:pPr algn="just"/>
            <a:r>
              <a:rPr lang="en-IN" dirty="0">
                <a:latin typeface="Bookman Old Style" panose="02050604050505020204" pitchFamily="18" charset="0"/>
              </a:rPr>
              <a:t>For simple and deterministic maps, this algorithm guarantees optimality by cost expansion</a:t>
            </a:r>
            <a:r>
              <a:rPr lang="en-IN" sz="1600" dirty="0">
                <a:latin typeface="Bookman Old Style" panose="02050604050505020204" pitchFamily="18" charset="0"/>
              </a:rPr>
              <a:t>.</a:t>
            </a:r>
            <a:endParaRPr lang="en-IN" sz="1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6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6F76-D2A1-1A5B-D66D-A79CDF8D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94"/>
            <a:ext cx="10515600" cy="1281138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Iterative Deepening A* algorithm on the Frozen Lake environment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E775929-DAF7-38F3-3A06-4CDB7ABA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68" y="1437926"/>
            <a:ext cx="2438400" cy="2438400"/>
          </a:xfrm>
        </p:spPr>
      </p:pic>
      <p:pic>
        <p:nvPicPr>
          <p:cNvPr id="7" name="Picture 6" descr="A graph with a line and a purple line&#10;&#10;AI-generated content may be incorrect.">
            <a:extLst>
              <a:ext uri="{FF2B5EF4-FFF2-40B4-BE49-F238E27FC236}">
                <a16:creationId xmlns:a16="http://schemas.microsoft.com/office/drawing/2014/main" id="{7384ADC2-0B6A-37A1-069C-99EE5342F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0" t="5528" r="3036"/>
          <a:stretch/>
        </p:blipFill>
        <p:spPr>
          <a:xfrm>
            <a:off x="3910987" y="1232139"/>
            <a:ext cx="3733398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FB5AB-9B0D-F218-8D84-F082EBC5932F}"/>
              </a:ext>
            </a:extLst>
          </p:cNvPr>
          <p:cNvSpPr txBox="1"/>
          <p:nvPr/>
        </p:nvSpPr>
        <p:spPr>
          <a:xfrm>
            <a:off x="1010614" y="4393308"/>
            <a:ext cx="316992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73A41"/>
                </a:solidFill>
                <a:latin typeface="Bookman Old Style" panose="02050604050505020204" pitchFamily="18" charset="0"/>
              </a:rPr>
              <a:t>Heuristic function used:</a:t>
            </a:r>
            <a:endParaRPr lang="en-IN" sz="1800" b="0" i="0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  <a:p>
            <a:r>
              <a:rPr lang="en-IN" sz="1400" b="0" i="0" u="sng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Manhattan Distance in 4x4 grid</a:t>
            </a:r>
          </a:p>
          <a:p>
            <a:pPr algn="just"/>
            <a:r>
              <a:rPr lang="en-US" sz="14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def </a:t>
            </a:r>
            <a:r>
              <a:rPr lang="en-US" sz="1400" b="0" i="0" u="none" strike="noStrike" baseline="0" dirty="0">
                <a:solidFill>
                  <a:srgbClr val="4078F1"/>
                </a:solidFill>
                <a:latin typeface="Bookman Old Style" panose="02050604050505020204" pitchFamily="18" charset="0"/>
              </a:rPr>
              <a:t>heuristic</a:t>
            </a:r>
            <a:r>
              <a:rPr lang="en-US" sz="14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(state): </a:t>
            </a:r>
          </a:p>
          <a:p>
            <a:pPr lvl="1" algn="just"/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x1, y1 = state % </a:t>
            </a:r>
            <a:r>
              <a:rPr lang="en-US" sz="12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4</a:t>
            </a:r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, state // </a:t>
            </a:r>
            <a:r>
              <a:rPr lang="en-US" sz="12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4 </a:t>
            </a:r>
          </a:p>
          <a:p>
            <a:pPr lvl="1" algn="just"/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x2, y2 = </a:t>
            </a:r>
            <a:r>
              <a:rPr lang="en-US" sz="12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goal_state</a:t>
            </a:r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 % </a:t>
            </a:r>
            <a:r>
              <a:rPr lang="en-US" sz="12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4</a:t>
            </a:r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goal_state</a:t>
            </a:r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 // </a:t>
            </a:r>
            <a:r>
              <a:rPr lang="en-US" sz="12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4 </a:t>
            </a:r>
          </a:p>
          <a:p>
            <a:pPr lvl="1" algn="just"/>
            <a:r>
              <a:rPr lang="en-US" sz="12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return </a:t>
            </a:r>
            <a:r>
              <a:rPr lang="en-US" sz="1200" b="0" i="0" u="none" strike="noStrike" baseline="0" dirty="0">
                <a:solidFill>
                  <a:srgbClr val="C18300"/>
                </a:solidFill>
                <a:latin typeface="Bookman Old Style" panose="02050604050505020204" pitchFamily="18" charset="0"/>
              </a:rPr>
              <a:t>abs</a:t>
            </a:r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(x1 - x2) + </a:t>
            </a:r>
            <a:r>
              <a:rPr lang="en-US" sz="1200" b="0" i="0" u="none" strike="noStrike" baseline="0" dirty="0">
                <a:solidFill>
                  <a:srgbClr val="C18300"/>
                </a:solidFill>
                <a:latin typeface="Bookman Old Style" panose="02050604050505020204" pitchFamily="18" charset="0"/>
              </a:rPr>
              <a:t>abs</a:t>
            </a:r>
            <a:r>
              <a:rPr lang="en-US" sz="12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(y1 - y2)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1A5E1-5B39-F8B2-92A8-9539E02FC148}"/>
              </a:ext>
            </a:extLst>
          </p:cNvPr>
          <p:cNvSpPr txBox="1"/>
          <p:nvPr/>
        </p:nvSpPr>
        <p:spPr>
          <a:xfrm>
            <a:off x="4496101" y="3670539"/>
            <a:ext cx="2670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Bookman Old Style" panose="02050604050505020204" pitchFamily="18" charset="0"/>
              </a:rPr>
              <a:t>Average time = 3.678e-5 sec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Average reward = 1</a:t>
            </a:r>
          </a:p>
          <a:p>
            <a:r>
              <a:rPr lang="en-IN" sz="1400" dirty="0">
                <a:latin typeface="Bookman Old Style" panose="02050604050505020204" pitchFamily="18" charset="0"/>
              </a:rPr>
              <a:t>Average steps =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FDCFE-68E5-DBC2-F4FF-2DBC987E75AA}"/>
              </a:ext>
            </a:extLst>
          </p:cNvPr>
          <p:cNvSpPr txBox="1"/>
          <p:nvPr/>
        </p:nvSpPr>
        <p:spPr>
          <a:xfrm>
            <a:off x="7644385" y="1269376"/>
            <a:ext cx="395645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Uses a heuristic to guide its search, which is perfectly admissible and consistent in grid-based environments.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Although it performs multiple iterations, the heuristic is so good and the solution is shallow enough that the overhead is minimal.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Recursive depth-limited search incurs some additional function calls, but it’s fast due to the small state space.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13E80-E009-A89F-3190-ED1E67C85A5E}"/>
              </a:ext>
            </a:extLst>
          </p:cNvPr>
          <p:cNvSpPr txBox="1"/>
          <p:nvPr/>
        </p:nvSpPr>
        <p:spPr>
          <a:xfrm>
            <a:off x="7644386" y="4839584"/>
            <a:ext cx="3902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Observation:</a:t>
            </a:r>
          </a:p>
          <a:p>
            <a:pPr algn="just"/>
            <a:r>
              <a:rPr lang="en-IN" dirty="0">
                <a:latin typeface="Bookman Old Style" panose="02050604050505020204" pitchFamily="18" charset="0"/>
              </a:rPr>
              <a:t>For simple, deterministic maps, IDA* benefits from a heuristic and limits memory usage (depth-first nature).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32CE6-59BF-73EE-4751-CCE534944B9F}"/>
              </a:ext>
            </a:extLst>
          </p:cNvPr>
          <p:cNvSpPr txBox="1"/>
          <p:nvPr/>
        </p:nvSpPr>
        <p:spPr>
          <a:xfrm>
            <a:off x="4361688" y="4393308"/>
            <a:ext cx="28008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Bookman Old Style" panose="02050604050505020204" pitchFamily="18" charset="0"/>
              </a:rPr>
              <a:t>Why IDA* faster on avg.</a:t>
            </a:r>
          </a:p>
          <a:p>
            <a:pPr marL="228600" indent="-228600" algn="just">
              <a:buAutoNum type="arabicPeriod"/>
            </a:pPr>
            <a:r>
              <a:rPr lang="en-IN" sz="1200" dirty="0">
                <a:latin typeface="Bookman Old Style" panose="02050604050505020204" pitchFamily="18" charset="0"/>
              </a:rPr>
              <a:t>On a very small graph like this, the heuristic helps prune early, so even though IDA* restarts depth-first searches at increasing thresholds, it spends less time per node.</a:t>
            </a:r>
          </a:p>
          <a:p>
            <a:pPr marL="228600" indent="-228600" algn="just">
              <a:buAutoNum type="arabicPeriod"/>
            </a:pPr>
            <a:r>
              <a:rPr lang="en-IN" sz="1200" dirty="0">
                <a:latin typeface="Bookman Old Style" panose="02050604050505020204" pitchFamily="18" charset="0"/>
              </a:rPr>
              <a:t>B&amp;B still generates all </a:t>
            </a:r>
            <a:r>
              <a:rPr lang="en-IN" sz="1200" dirty="0" err="1">
                <a:latin typeface="Bookman Old Style" panose="02050604050505020204" pitchFamily="18" charset="0"/>
              </a:rPr>
              <a:t>neighbors</a:t>
            </a:r>
            <a:r>
              <a:rPr lang="en-IN" sz="1200" dirty="0">
                <a:latin typeface="Bookman Old Style" panose="02050604050505020204" pitchFamily="18" charset="0"/>
              </a:rPr>
              <a:t> and pushes them into a heap, even though the graph is simple, which might have a tiny overhead.</a:t>
            </a:r>
          </a:p>
        </p:txBody>
      </p:sp>
    </p:spTree>
    <p:extLst>
      <p:ext uri="{BB962C8B-B14F-4D97-AF65-F5344CB8AC3E}">
        <p14:creationId xmlns:p14="http://schemas.microsoft.com/office/powerpoint/2010/main" val="13029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44A46-C41D-A7FC-2964-1BE9106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741"/>
            <a:ext cx="10856495" cy="856672"/>
          </a:xfrm>
        </p:spPr>
        <p:txBody>
          <a:bodyPr>
            <a:no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Hill Climbing algorithm on the Traveling Salesman Problem environment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552834E-682E-A3C1-3F46-E6B4276E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268" y="1962154"/>
            <a:ext cx="3999971" cy="37218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300" u="sng" dirty="0">
                <a:latin typeface="Bookman Old Style" panose="02050604050505020204" pitchFamily="18" charset="0"/>
              </a:rPr>
              <a:t>Heuristic Function used</a:t>
            </a:r>
            <a:r>
              <a:rPr lang="en-US" sz="2300" dirty="0">
                <a:latin typeface="Bookman Old Style" panose="020506040505050202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1900" dirty="0">
                <a:latin typeface="Bookman Old Style" panose="02050604050505020204" pitchFamily="18" charset="0"/>
              </a:rPr>
              <a:t>Total path cost (distance) of a tour</a:t>
            </a:r>
            <a:endParaRPr lang="en-IN" sz="1900" b="0" i="0" u="none" strike="noStrike" baseline="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16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def </a:t>
            </a:r>
            <a:r>
              <a:rPr lang="en-US" sz="1600" b="0" i="0" u="none" strike="noStrike" baseline="0" dirty="0" err="1">
                <a:solidFill>
                  <a:srgbClr val="4078F1"/>
                </a:solidFill>
                <a:latin typeface="Bookman Old Style" panose="02050604050505020204" pitchFamily="18" charset="0"/>
              </a:rPr>
              <a:t>path_cost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(path):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A625A3"/>
                </a:solidFill>
                <a:latin typeface="Bookman Old Style" panose="02050604050505020204" pitchFamily="18" charset="0"/>
              </a:rPr>
              <a:t>      </a:t>
            </a:r>
            <a:r>
              <a:rPr lang="en-US" sz="16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return </a:t>
            </a:r>
            <a:r>
              <a:rPr lang="en-US" sz="1600" b="0" i="0" u="none" strike="noStrike" baseline="0" dirty="0">
                <a:solidFill>
                  <a:srgbClr val="C18300"/>
                </a:solidFill>
                <a:latin typeface="Bookman Old Style" panose="02050604050505020204" pitchFamily="18" charset="0"/>
              </a:rPr>
              <a:t>sum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 </a:t>
            </a:r>
            <a:r>
              <a:rPr lang="en-US" sz="16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dist_matrix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[path[</a:t>
            </a:r>
            <a:r>
              <a:rPr lang="en-US" sz="16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]][path[i+</a:t>
            </a:r>
            <a:r>
              <a:rPr lang="en-US" sz="16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]] </a:t>
            </a:r>
            <a:r>
              <a:rPr lang="en-US" sz="16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for </a:t>
            </a:r>
            <a:r>
              <a:rPr lang="en-US" sz="16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i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in </a:t>
            </a:r>
            <a:r>
              <a:rPr lang="en-US" sz="1600" b="0" i="0" u="none" strike="noStrike" baseline="0" dirty="0">
                <a:solidFill>
                  <a:srgbClr val="C18300"/>
                </a:solidFill>
                <a:latin typeface="Bookman Old Style" panose="02050604050505020204" pitchFamily="18" charset="0"/>
              </a:rPr>
              <a:t>range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</a:t>
            </a:r>
            <a:r>
              <a:rPr lang="en-US" sz="1600" b="0" i="0" u="none" strike="noStrike" baseline="0" dirty="0" err="1">
                <a:solidFill>
                  <a:srgbClr val="C18300"/>
                </a:solidFill>
                <a:latin typeface="Bookman Old Style" panose="02050604050505020204" pitchFamily="18" charset="0"/>
              </a:rPr>
              <a:t>len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(path)-</a:t>
            </a:r>
            <a:r>
              <a:rPr lang="en-US" sz="16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1</a:t>
            </a:r>
            <a:r>
              <a:rPr lang="en-US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)) </a:t>
            </a:r>
          </a:p>
          <a:p>
            <a:pPr marL="0" indent="0">
              <a:buNone/>
            </a:pPr>
            <a:endParaRPr lang="en-US" sz="1200" b="0" i="0" u="none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2300" b="0" i="0" u="sng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2100" dirty="0">
                <a:solidFill>
                  <a:srgbClr val="373A41"/>
                </a:solidFill>
                <a:latin typeface="Bookman Old Style" panose="02050604050505020204" pitchFamily="18" charset="0"/>
              </a:rPr>
              <a:t>Exploitation-focused: always picks the best </a:t>
            </a:r>
            <a:r>
              <a:rPr lang="en-IN" sz="210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neighbor</a:t>
            </a:r>
            <a:r>
              <a:rPr lang="en-IN" sz="2100" dirty="0">
                <a:solidFill>
                  <a:srgbClr val="373A41"/>
                </a:solidFill>
                <a:latin typeface="Bookman Old Style" panose="02050604050505020204" pitchFamily="18" charset="0"/>
              </a:rPr>
              <a:t> (greedy). </a:t>
            </a:r>
          </a:p>
          <a:p>
            <a:pPr marL="342900" indent="-342900" algn="just">
              <a:buAutoNum type="arabicPeriod"/>
            </a:pPr>
            <a:r>
              <a:rPr lang="en-IN" sz="21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If</a:t>
            </a:r>
            <a:r>
              <a:rPr lang="en-IN" sz="2100" dirty="0">
                <a:solidFill>
                  <a:srgbClr val="373A41"/>
                </a:solidFill>
                <a:latin typeface="Bookman Old Style" panose="02050604050505020204" pitchFamily="18" charset="0"/>
              </a:rPr>
              <a:t> it finds a local minimum, it gets stuck – there’s no escape.</a:t>
            </a:r>
          </a:p>
          <a:p>
            <a:pPr marL="0" indent="0">
              <a:buNone/>
            </a:pPr>
            <a:r>
              <a:rPr lang="en-IN" sz="2300" b="0" i="0" u="sng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Observation:</a:t>
            </a:r>
          </a:p>
          <a:p>
            <a:pPr marL="0" indent="0" algn="just">
              <a:buNone/>
            </a:pPr>
            <a:r>
              <a:rPr lang="en-IN" sz="21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It fails once (Run 2), ending up in a worse minimum due to its inability to escape local traps</a:t>
            </a:r>
            <a:r>
              <a:rPr lang="en-IN" sz="16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en-US" sz="1600" dirty="0">
              <a:latin typeface="Bookman Old Style" panose="02050604050505020204" pitchFamily="18" charset="0"/>
            </a:endParaRPr>
          </a:p>
        </p:txBody>
      </p:sp>
      <p:pic>
        <p:nvPicPr>
          <p:cNvPr id="11" name="Picture 10" descr="A graph of a triangle with blue lines&#10;&#10;AI-generated content may be incorrect.">
            <a:extLst>
              <a:ext uri="{FF2B5EF4-FFF2-40B4-BE49-F238E27FC236}">
                <a16:creationId xmlns:a16="http://schemas.microsoft.com/office/drawing/2014/main" id="{5AA08D3D-FE6B-111F-B39F-34AC69FA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33" y="1409413"/>
            <a:ext cx="3325118" cy="2493838"/>
          </a:xfrm>
          <a:prstGeom prst="rect">
            <a:avLst/>
          </a:prstGeom>
        </p:spPr>
      </p:pic>
      <p:pic>
        <p:nvPicPr>
          <p:cNvPr id="13" name="Picture 12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259E00ED-FE0D-882F-B706-55A2DCB1E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9" y="1409413"/>
            <a:ext cx="3325118" cy="2493838"/>
          </a:xfrm>
          <a:prstGeom prst="rect">
            <a:avLst/>
          </a:prstGeom>
        </p:spPr>
      </p:pic>
      <p:pic>
        <p:nvPicPr>
          <p:cNvPr id="5" name="Content Placeholder 4" descr="A graph of a triangle with blue lines&#10;&#10;AI-generated content may be incorrect.">
            <a:extLst>
              <a:ext uri="{FF2B5EF4-FFF2-40B4-BE49-F238E27FC236}">
                <a16:creationId xmlns:a16="http://schemas.microsoft.com/office/drawing/2014/main" id="{1F8BB65E-6B94-578D-B63D-8E70929BA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4" y="4677224"/>
            <a:ext cx="2152419" cy="1614314"/>
          </a:xfrm>
          <a:prstGeom prst="rect">
            <a:avLst/>
          </a:prstGeom>
        </p:spPr>
      </p:pic>
      <p:pic>
        <p:nvPicPr>
          <p:cNvPr id="7" name="Picture 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BC41B55-5802-B2A7-121A-DD813D810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4" y="4675103"/>
            <a:ext cx="2152419" cy="1614314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05FB7C6B-FA09-B07D-4571-6A668A0E32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67" y="4672969"/>
            <a:ext cx="2152419" cy="16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5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FA762-25D7-4FFB-17C4-7DC7C4B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25" y="335652"/>
            <a:ext cx="10856976" cy="1073761"/>
          </a:xfrm>
        </p:spPr>
        <p:txBody>
          <a:bodyPr>
            <a:norm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Simulated Annealing algorithm on the Traveling Salesman Problem environment</a:t>
            </a:r>
            <a:endParaRPr lang="en-IN" sz="32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108199-A08D-AA5A-05F7-B4AADEED3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065"/>
            <a:ext cx="3999971" cy="477728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u="sng" dirty="0">
                <a:latin typeface="Bookman Old Style" panose="02050604050505020204" pitchFamily="18" charset="0"/>
              </a:rPr>
              <a:t>Heuristic Function used</a:t>
            </a:r>
            <a:r>
              <a:rPr lang="en-US" sz="5500" dirty="0">
                <a:latin typeface="Bookman Old Style" panose="02050604050505020204" pitchFamily="18" charset="0"/>
              </a:rPr>
              <a:t>:</a:t>
            </a:r>
            <a:r>
              <a:rPr lang="en-US" sz="4400" dirty="0">
                <a:latin typeface="Bookman Old Style" panose="0205060405050502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4900" dirty="0">
                <a:latin typeface="Bookman Old Style" panose="02050604050505020204" pitchFamily="18" charset="0"/>
              </a:rPr>
              <a:t>Total path cost (distance) of a tour</a:t>
            </a:r>
            <a:endParaRPr lang="en-IN" sz="4900" b="0" i="0" u="none" strike="noStrike" baseline="0" dirty="0">
              <a:latin typeface="Bookman Old Style" panose="02050604050505020204" pitchFamily="18" charset="0"/>
            </a:endParaRPr>
          </a:p>
          <a:p>
            <a:pPr marL="0" indent="0" algn="just">
              <a:buNone/>
            </a:pPr>
            <a:r>
              <a:rPr lang="en-US" sz="37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def </a:t>
            </a:r>
            <a:r>
              <a:rPr lang="en-US" sz="3700" b="0" i="0" u="none" strike="noStrike" baseline="0" dirty="0" err="1">
                <a:solidFill>
                  <a:srgbClr val="4078F1"/>
                </a:solidFill>
                <a:latin typeface="Bookman Old Style" panose="02050604050505020204" pitchFamily="18" charset="0"/>
              </a:rPr>
              <a:t>path_cost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(path): </a:t>
            </a:r>
          </a:p>
          <a:p>
            <a:pPr marL="0" indent="0">
              <a:buNone/>
            </a:pPr>
            <a:r>
              <a:rPr lang="en-US" sz="3700" dirty="0">
                <a:solidFill>
                  <a:srgbClr val="A625A3"/>
                </a:solidFill>
                <a:latin typeface="Bookman Old Style" panose="02050604050505020204" pitchFamily="18" charset="0"/>
              </a:rPr>
              <a:t>      </a:t>
            </a:r>
            <a:r>
              <a:rPr lang="en-US" sz="37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return </a:t>
            </a:r>
            <a:r>
              <a:rPr lang="en-US" sz="3700" b="0" i="0" u="none" strike="noStrike" baseline="0" dirty="0">
                <a:solidFill>
                  <a:srgbClr val="C18300"/>
                </a:solidFill>
                <a:latin typeface="Bookman Old Style" panose="02050604050505020204" pitchFamily="18" charset="0"/>
              </a:rPr>
              <a:t>sum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 </a:t>
            </a:r>
            <a:r>
              <a:rPr lang="en-US" sz="37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dist_matrix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[path[</a:t>
            </a:r>
            <a:r>
              <a:rPr lang="en-US" sz="37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i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]][path[i+</a:t>
            </a:r>
            <a:r>
              <a:rPr lang="en-US" sz="37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1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]] </a:t>
            </a:r>
            <a:r>
              <a:rPr lang="en-US" sz="37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for </a:t>
            </a:r>
            <a:r>
              <a:rPr lang="en-US" sz="3700" b="0" i="0" u="none" strike="noStrike" baseline="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i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 </a:t>
            </a:r>
            <a:r>
              <a:rPr lang="en-US" sz="3700" b="0" i="0" u="none" strike="noStrike" baseline="0" dirty="0">
                <a:solidFill>
                  <a:srgbClr val="A625A3"/>
                </a:solidFill>
                <a:latin typeface="Bookman Old Style" panose="02050604050505020204" pitchFamily="18" charset="0"/>
              </a:rPr>
              <a:t>in </a:t>
            </a:r>
            <a:r>
              <a:rPr lang="en-US" sz="3700" b="0" i="0" u="none" strike="noStrike" baseline="0" dirty="0">
                <a:solidFill>
                  <a:srgbClr val="C18300"/>
                </a:solidFill>
                <a:latin typeface="Bookman Old Style" panose="02050604050505020204" pitchFamily="18" charset="0"/>
              </a:rPr>
              <a:t>range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</a:t>
            </a:r>
            <a:r>
              <a:rPr lang="en-US" sz="3700" b="0" i="0" u="none" strike="noStrike" baseline="0" dirty="0" err="1">
                <a:solidFill>
                  <a:srgbClr val="C18300"/>
                </a:solidFill>
                <a:latin typeface="Bookman Old Style" panose="02050604050505020204" pitchFamily="18" charset="0"/>
              </a:rPr>
              <a:t>len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(path)-</a:t>
            </a:r>
            <a:r>
              <a:rPr lang="en-US" sz="3700" b="0" i="0" u="none" strike="noStrike" baseline="0" dirty="0">
                <a:solidFill>
                  <a:srgbClr val="986700"/>
                </a:solidFill>
                <a:latin typeface="Bookman Old Style" panose="02050604050505020204" pitchFamily="18" charset="0"/>
              </a:rPr>
              <a:t>1</a:t>
            </a:r>
            <a:r>
              <a:rPr lang="en-US" sz="37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)) </a:t>
            </a:r>
            <a:endParaRPr lang="en-US" sz="1600" b="0" i="0" u="none" strike="noStrike" baseline="0" dirty="0">
              <a:solidFill>
                <a:srgbClr val="373A41"/>
              </a:solidFill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5500" b="0" i="0" u="sng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Characteristics:</a:t>
            </a:r>
          </a:p>
          <a:p>
            <a:pPr marL="342900" indent="-342900" algn="just">
              <a:buAutoNum type="arabicPeriod"/>
            </a:pPr>
            <a:r>
              <a:rPr lang="en-IN" sz="4900" dirty="0">
                <a:solidFill>
                  <a:srgbClr val="373A41"/>
                </a:solidFill>
                <a:latin typeface="Bookman Old Style" panose="02050604050505020204" pitchFamily="18" charset="0"/>
              </a:rPr>
              <a:t>Balances exploration and exploitation using a temperature parameter.</a:t>
            </a:r>
          </a:p>
          <a:p>
            <a:pPr marL="342900" indent="-342900" algn="just">
              <a:buAutoNum type="arabicPeriod"/>
            </a:pPr>
            <a:r>
              <a:rPr lang="en-IN" sz="49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Early on, it accepts worse solutions with a high probability -&gt; exploration.</a:t>
            </a:r>
          </a:p>
          <a:p>
            <a:pPr marL="342900" indent="-342900" algn="just">
              <a:buAutoNum type="arabicPeriod"/>
            </a:pPr>
            <a:r>
              <a:rPr lang="en-IN" sz="4900" dirty="0">
                <a:solidFill>
                  <a:srgbClr val="373A41"/>
                </a:solidFill>
                <a:latin typeface="Bookman Old Style" panose="02050604050505020204" pitchFamily="18" charset="0"/>
              </a:rPr>
              <a:t>As temperature cools, </a:t>
            </a:r>
            <a:r>
              <a:rPr lang="en-IN" sz="4900" dirty="0" err="1">
                <a:solidFill>
                  <a:srgbClr val="373A41"/>
                </a:solidFill>
                <a:latin typeface="Bookman Old Style" panose="02050604050505020204" pitchFamily="18" charset="0"/>
              </a:rPr>
              <a:t>behavior</a:t>
            </a:r>
            <a:r>
              <a:rPr lang="en-IN" sz="4900" dirty="0">
                <a:solidFill>
                  <a:srgbClr val="373A41"/>
                </a:solidFill>
                <a:latin typeface="Bookman Old Style" panose="02050604050505020204" pitchFamily="18" charset="0"/>
              </a:rPr>
              <a:t> becomes greedy -&gt; exploitation, which leads to more consistent convergence to global optima, despite running more iteration.</a:t>
            </a:r>
          </a:p>
          <a:p>
            <a:pPr marL="0" indent="0">
              <a:buNone/>
            </a:pPr>
            <a:r>
              <a:rPr lang="en-IN" sz="5500" b="0" i="0" u="sng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Observation:</a:t>
            </a:r>
          </a:p>
          <a:p>
            <a:pPr marL="0" indent="0" algn="just">
              <a:buNone/>
            </a:pPr>
            <a:r>
              <a:rPr lang="en-IN" sz="4900" b="0" i="0" u="none" strike="noStrike" baseline="0" dirty="0">
                <a:solidFill>
                  <a:srgbClr val="373A41"/>
                </a:solidFill>
                <a:latin typeface="Bookman Old Style" panose="02050604050505020204" pitchFamily="18" charset="0"/>
              </a:rPr>
              <a:t>It always find the same best cost which suggests it’s robust local minima.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1" name="Picture 10" descr="A graph of a triangle with blue lines&#10;&#10;AI-generated content may be incorrect.">
            <a:extLst>
              <a:ext uri="{FF2B5EF4-FFF2-40B4-BE49-F238E27FC236}">
                <a16:creationId xmlns:a16="http://schemas.microsoft.com/office/drawing/2014/main" id="{4EA33D29-D3DF-573C-0810-A745BB1B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33" y="1409413"/>
            <a:ext cx="3325118" cy="2493838"/>
          </a:xfrm>
          <a:prstGeom prst="rect">
            <a:avLst/>
          </a:prstGeom>
        </p:spPr>
      </p:pic>
      <p:pic>
        <p:nvPicPr>
          <p:cNvPr id="13" name="Picture 1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8ED6CB0-041B-E830-9D5F-842FA2C12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469" y="1409413"/>
            <a:ext cx="3325118" cy="2493838"/>
          </a:xfrm>
          <a:prstGeom prst="rect">
            <a:avLst/>
          </a:prstGeom>
        </p:spPr>
      </p:pic>
      <p:pic>
        <p:nvPicPr>
          <p:cNvPr id="5" name="Content Placeholder 4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D984F76F-930E-350F-A835-02C7790A9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04" y="4677224"/>
            <a:ext cx="2152419" cy="1614314"/>
          </a:xfrm>
          <a:prstGeom prst="rect">
            <a:avLst/>
          </a:prstGeom>
        </p:spPr>
      </p:pic>
      <p:pic>
        <p:nvPicPr>
          <p:cNvPr id="7" name="Picture 6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1A1B10A9-2E65-5060-B057-8BD9D5B60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164" y="4675103"/>
            <a:ext cx="2152419" cy="1614314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FD65E886-9327-8D20-6118-9F7A28DE4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67" y="4672969"/>
            <a:ext cx="2152419" cy="16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5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1080-C48E-B018-D6C5-21643F9E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43" y="731731"/>
            <a:ext cx="9444037" cy="954194"/>
          </a:xfrm>
        </p:spPr>
        <p:txBody>
          <a:bodyPr anchor="t">
            <a:normAutofit/>
          </a:bodyPr>
          <a:lstStyle/>
          <a:p>
            <a:pPr algn="ctr"/>
            <a:r>
              <a:rPr lang="en-IN" sz="3200" i="1" dirty="0">
                <a:latin typeface="Bookman Old Style" panose="02050604050505020204" pitchFamily="18" charset="0"/>
              </a:rPr>
              <a:t>Performance analysis b/w HC and SA on TSP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7FBEF-8FAD-27A4-3A0C-D5DAAF424C7F}"/>
              </a:ext>
            </a:extLst>
          </p:cNvPr>
          <p:cNvSpPr txBox="1"/>
          <p:nvPr/>
        </p:nvSpPr>
        <p:spPr>
          <a:xfrm>
            <a:off x="7827265" y="2006047"/>
            <a:ext cx="37856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Efficiency </a:t>
            </a:r>
            <a:r>
              <a:rPr lang="en-IN" u="sng" dirty="0" err="1">
                <a:latin typeface="Bookman Old Style" panose="02050604050505020204" pitchFamily="18" charset="0"/>
              </a:rPr>
              <a:t>Tradeoff</a:t>
            </a:r>
            <a:endParaRPr lang="en-IN" u="sng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Hill Climbing is faster with fewer iterations.</a:t>
            </a:r>
          </a:p>
          <a:p>
            <a:pPr marL="457200" indent="-4572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Simulated Annealing takes more time and effort, but it’s worth it due to the higher reliability and better average cost.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BCC05-FA01-4EF9-B98B-B17256AE1919}"/>
              </a:ext>
            </a:extLst>
          </p:cNvPr>
          <p:cNvSpPr txBox="1"/>
          <p:nvPr/>
        </p:nvSpPr>
        <p:spPr>
          <a:xfrm>
            <a:off x="7827265" y="4167225"/>
            <a:ext cx="378561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Key Observation: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If the number of cities are increased, Hill Climbing will likely struggle more and Simulated Annealing will shine even more clearly.</a:t>
            </a:r>
          </a:p>
          <a:p>
            <a:pPr marL="342900" indent="-342900" algn="just">
              <a:buAutoNum type="arabicPeriod"/>
            </a:pPr>
            <a:r>
              <a:rPr lang="en-IN" sz="1600" dirty="0">
                <a:latin typeface="Bookman Old Style" panose="02050604050505020204" pitchFamily="18" charset="0"/>
              </a:rPr>
              <a:t>The complexity of the landscape increases, and greedy strategies usually fall short.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285568-984A-22AD-AB45-EC0DF78C7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46502"/>
              </p:ext>
            </p:extLst>
          </p:nvPr>
        </p:nvGraphicFramePr>
        <p:xfrm>
          <a:off x="934721" y="1685925"/>
          <a:ext cx="6636510" cy="485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170">
                  <a:extLst>
                    <a:ext uri="{9D8B030D-6E8A-4147-A177-3AD203B41FA5}">
                      <a16:colId xmlns:a16="http://schemas.microsoft.com/office/drawing/2014/main" val="753682967"/>
                    </a:ext>
                  </a:extLst>
                </a:gridCol>
                <a:gridCol w="2212170">
                  <a:extLst>
                    <a:ext uri="{9D8B030D-6E8A-4147-A177-3AD203B41FA5}">
                      <a16:colId xmlns:a16="http://schemas.microsoft.com/office/drawing/2014/main" val="1577418049"/>
                    </a:ext>
                  </a:extLst>
                </a:gridCol>
                <a:gridCol w="2212170">
                  <a:extLst>
                    <a:ext uri="{9D8B030D-6E8A-4147-A177-3AD203B41FA5}">
                      <a16:colId xmlns:a16="http://schemas.microsoft.com/office/drawing/2014/main" val="4170147552"/>
                    </a:ext>
                  </a:extLst>
                </a:gridCol>
              </a:tblGrid>
              <a:tr h="36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Preferred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Why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08092"/>
                  </a:ext>
                </a:extLst>
              </a:tr>
              <a:tr h="6432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Need quick approximations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Hill Climbing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Fast, low overhead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3285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Need reliable, better-quality results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Simulated Annealing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Can escape local minima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6188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Very large search space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Simulated Annealing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Better global exploration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38955"/>
                  </a:ext>
                </a:extLst>
              </a:tr>
              <a:tr h="918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Small problem + time-sensitive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Hill Climbing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Bookman Old Style" panose="02050604050505020204" pitchFamily="18" charset="0"/>
                        </a:rPr>
                        <a:t>Less computationally expensive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716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8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769</Words>
  <Application>Microsoft Office PowerPoint</Application>
  <PresentationFormat>Widescreen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Bookman Old Style</vt:lpstr>
      <vt:lpstr>Calibri</vt:lpstr>
      <vt:lpstr>Noto Sans Mono SemiCondensed</vt:lpstr>
      <vt:lpstr>Office Theme</vt:lpstr>
      <vt:lpstr>AI Assignment-2</vt:lpstr>
      <vt:lpstr>Branch and Bound algorithm on the Frozen Lake environment</vt:lpstr>
      <vt:lpstr>Iterative Deepening A* algorithm on the Frozen Lake environment</vt:lpstr>
      <vt:lpstr>Hill Climbing algorithm on the Traveling Salesman Problem environment</vt:lpstr>
      <vt:lpstr>Simulated Annealing algorithm on the Traveling Salesman Problem environment</vt:lpstr>
      <vt:lpstr>Performance analysis b/w HC and SA on TSP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Kodela Phanindra</dc:creator>
  <cp:lastModifiedBy>Kodela Phanindra</cp:lastModifiedBy>
  <cp:revision>2</cp:revision>
  <dcterms:created xsi:type="dcterms:W3CDTF">2025-04-06T05:35:57Z</dcterms:created>
  <dcterms:modified xsi:type="dcterms:W3CDTF">2025-04-06T13:16:05Z</dcterms:modified>
</cp:coreProperties>
</file>