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A3BE-A419-47AE-870D-711BF4D2B52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EAF6-F8C6-4172-8AAF-4F1B8751C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EAF6-F8C6-4172-8AAF-4F1B8751C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2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72D-5193-549A-DE9B-220392CA6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C8B2-8659-5471-C2B4-0D3BE39E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7C32-B93B-5DBC-6FD3-DFD3406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9C4E-F210-C4CD-85C6-621DFE6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E6B7-CF86-AC8F-E044-7139A07F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4467-660C-A4C1-0113-9E9331A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6155-5299-8ABA-24FF-E05E7B8FB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0444-A388-48C1-66A6-7873BE52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B4B3-79F2-6C2F-9E32-92376F2D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0A91-BE97-C007-F1E5-6026B424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B32A-5585-5215-D95C-F88BCC9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6DBE-6BCB-B6D0-6FC5-BDE9F0C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48A8-FC99-3276-9411-47D7F0D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2EB1-6423-A451-D280-4447B81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6D81-75E6-9FE2-4A26-C92C3978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A524-FC6E-3ACE-5129-E9E02D9E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74A9-88F4-C4C1-5E98-76B63D74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584D-74D1-D3C9-FD20-1C912BC6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5005-5730-D5DC-A8CB-05065412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E396-955B-2AE6-9A6C-C86D68EE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30F-F49B-592F-4A51-D356D40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41-9FEF-5F97-2697-9886793B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7B6B-81ED-2FEE-7A37-2CB259F9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812F-8CEA-1822-1846-74D641C4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BA34-3942-5C3B-28EC-62706E6B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D1BA-7FB8-D461-A57E-32FA3CF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721D-7BB1-343C-9D51-35548FA01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C7E39-1A26-C3BF-71A5-CEB085C1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CF9F-6646-FDCA-CC89-B6E2566C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C187-5C03-622D-0D9D-202845F4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2413-58F4-1B10-33C6-330F8A7F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1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000-4470-DA89-63F6-4EEEB76F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97B5-7EC1-6D5B-9A7E-E62F0408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007B-A853-91C7-816A-AA2ACC6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3BE6-CEED-3D8A-A359-00B4343E5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46182-828B-77EB-DC4C-394A104E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A65EC-998E-E626-709E-B3310AD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3C555-9D60-BDF0-0CFB-6ACD9930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88DB8-2A9E-E406-73CB-F5C6791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0872-F633-E7B9-30FB-46D82F0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5AEB-E27F-4FED-A9EE-DA0ECE8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68FF-CB36-6D2E-FE05-5103844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26DA4-774A-E62A-433F-4B0A9E43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C7F79-C690-B1C6-71E2-71F8E4A6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CDEA4-D667-EE33-9396-D9B1AB0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290A-4C61-D32E-7207-6076AE09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5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99DA-0555-F236-95F1-BA4196BA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C600-C86C-D88F-04A0-DABC8465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27FC-5137-2C8F-9ED0-A033B0D35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A0D9A-686E-6507-5792-102B337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6866-5903-0F0E-9E78-EFA7D57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20FD-9311-D407-CC3D-D5895DF1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DCD-EAB9-7245-A329-AFB8AC4C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2CD13-5F8B-5E7D-26B5-D53573525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2B9D-7061-817F-007F-72F0E83A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215B0-C273-F8A2-B01D-D649001C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8CDB-6B3C-F1CD-1BE5-A93586F1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0D37-66D1-0177-3194-A20319C3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2F775-D51E-BD9B-DE78-F749F40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7F62-413C-4E30-19B1-E750D7E5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9BC5-A156-A775-B1B6-2B80AFEE4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FB9FA-B4B2-439F-95BF-67D3FEC8B12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9D1A-77AE-68CD-531D-F308CF93E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7EFD-076E-A95E-0908-2C9505018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3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515F4-7FC7-38B8-55E8-FFDFDE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AI Assignment-3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0C63-F061-5B81-D258-317009055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6898" y="3877056"/>
            <a:ext cx="4856909" cy="133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Team Members 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Dharmendra Chauhan (CS24M115)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Kodela Phanindra(CS24M121)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3B97-4A76-404C-8C8E-A8A8A2A6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6899" y="1412489"/>
            <a:ext cx="6350430" cy="261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Implementations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Minimax and </a:t>
            </a:r>
            <a:r>
              <a:rPr lang="el-GR" sz="1800" b="0" i="0" u="none" strike="noStrike" baseline="0" dirty="0">
                <a:latin typeface="Bookman Old Style" panose="02050604050505020204" pitchFamily="18" charset="0"/>
              </a:rPr>
              <a:t>αβ-</a:t>
            </a:r>
            <a:r>
              <a:rPr lang="en-IN" sz="1800" b="0" i="0" u="none" strike="noStrike" baseline="0" dirty="0">
                <a:latin typeface="Bookman Old Style" panose="02050604050505020204" pitchFamily="18" charset="0"/>
              </a:rPr>
              <a:t>pruning </a:t>
            </a:r>
            <a:r>
              <a:rPr lang="en-IN" sz="2000" dirty="0">
                <a:latin typeface="Bookman Old Style" panose="02050604050505020204" pitchFamily="18" charset="0"/>
              </a:rPr>
              <a:t>algorithms on the Chess environment.</a:t>
            </a:r>
          </a:p>
        </p:txBody>
      </p:sp>
    </p:spTree>
    <p:extLst>
      <p:ext uri="{BB962C8B-B14F-4D97-AF65-F5344CB8AC3E}">
        <p14:creationId xmlns:p14="http://schemas.microsoft.com/office/powerpoint/2010/main" val="220207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F22C-723E-7864-D983-641A72E1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1626680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Minimax Algorithm on the Chess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705C5-783D-D606-78EC-6830C4FE6589}"/>
              </a:ext>
            </a:extLst>
          </p:cNvPr>
          <p:cNvSpPr txBox="1"/>
          <p:nvPr/>
        </p:nvSpPr>
        <p:spPr>
          <a:xfrm>
            <a:off x="7387248" y="1645557"/>
            <a:ext cx="368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373A41"/>
                </a:solidFill>
                <a:latin typeface="Bookman Old Style" panose="02050604050505020204" pitchFamily="18" charset="0"/>
              </a:rPr>
              <a:t>Evaluation function used: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Material-based evaluation: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Pawn = 1, Knight = 3, Bishop = 3, Rook = 5, Queen = 0 and King = 0.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Score  = White’s total – Black’s total</a:t>
            </a:r>
          </a:p>
          <a:p>
            <a:endParaRPr lang="en-IN" sz="1800" b="0" i="0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BF9A3-67A1-D850-8E8A-9C6EAF5E3E4A}"/>
              </a:ext>
            </a:extLst>
          </p:cNvPr>
          <p:cNvSpPr txBox="1"/>
          <p:nvPr/>
        </p:nvSpPr>
        <p:spPr>
          <a:xfrm>
            <a:off x="3655406" y="3807981"/>
            <a:ext cx="3654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first 10 moves)  = 3.9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Max time overall = 12.7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last 10 moves) = 11.8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D3FD2-34D2-C559-458D-D137307E33C4}"/>
              </a:ext>
            </a:extLst>
          </p:cNvPr>
          <p:cNvSpPr txBox="1"/>
          <p:nvPr/>
        </p:nvSpPr>
        <p:spPr>
          <a:xfrm>
            <a:off x="838200" y="4826535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Decision-making for two-player games </a:t>
            </a:r>
            <a:r>
              <a:rPr lang="en-IN" sz="1600" dirty="0">
                <a:latin typeface="Bookman Old Style" panose="02050604050505020204" pitchFamily="18" charset="0"/>
              </a:rPr>
              <a:t>– it helps an AI choose the best move by thinking ahead about all possible moves and counter-moves.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Maximizes win, minimizes loss </a:t>
            </a:r>
            <a:r>
              <a:rPr lang="en-IN" sz="1600" dirty="0">
                <a:latin typeface="Bookman Old Style" panose="02050604050505020204" pitchFamily="18" charset="0"/>
              </a:rPr>
              <a:t>– One player tries to get the highest score (max), the other tries to stop them (min).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Assumes both play perfectly </a:t>
            </a:r>
            <a:r>
              <a:rPr lang="en-IN" sz="1600" dirty="0">
                <a:latin typeface="Bookman Old Style" panose="02050604050505020204" pitchFamily="18" charset="0"/>
              </a:rPr>
              <a:t>– It picks moves based on the idea that both players will always make the best possible move. </a:t>
            </a:r>
          </a:p>
          <a:p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3BE75-7883-1407-15A2-8D00F64C33CF}"/>
              </a:ext>
            </a:extLst>
          </p:cNvPr>
          <p:cNvSpPr txBox="1"/>
          <p:nvPr/>
        </p:nvSpPr>
        <p:spPr>
          <a:xfrm>
            <a:off x="7488935" y="2992373"/>
            <a:ext cx="36856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Observation:</a:t>
            </a:r>
          </a:p>
          <a:p>
            <a:pPr algn="just"/>
            <a:r>
              <a:rPr lang="en-IN" sz="1500" dirty="0">
                <a:latin typeface="Bookman Old Style" panose="02050604050505020204" pitchFamily="18" charset="0"/>
              </a:rPr>
              <a:t>Time per move increases significantly as the game progress, especially after mid-game, likely due to the growing number of possible legal moves and deeper search trees, making later decisions more computationally expensive.</a:t>
            </a:r>
          </a:p>
        </p:txBody>
      </p:sp>
      <p:pic>
        <p:nvPicPr>
          <p:cNvPr id="14" name="Minimax">
            <a:hlinkClick r:id="" action="ppaction://media"/>
            <a:extLst>
              <a:ext uri="{FF2B5EF4-FFF2-40B4-BE49-F238E27FC236}">
                <a16:creationId xmlns:a16="http://schemas.microsoft.com/office/drawing/2014/main" id="{0BDA3A87-4041-4910-FE31-5E0E227507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84432"/>
            <a:ext cx="2688858" cy="2688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CC2328-D939-B654-B030-1449D24F9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1" y="1572323"/>
            <a:ext cx="3731843" cy="22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F22C-723E-7864-D983-641A72E1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1626680"/>
          </a:xfrm>
        </p:spPr>
        <p:txBody>
          <a:bodyPr>
            <a:normAutofit/>
          </a:bodyPr>
          <a:lstStyle/>
          <a:p>
            <a:pPr algn="ctr"/>
            <a:r>
              <a:rPr lang="el-GR" sz="3200" b="0" i="1" u="none" strike="noStrike" baseline="0" dirty="0">
                <a:latin typeface="Bookman Old Style" panose="02050604050505020204" pitchFamily="18" charset="0"/>
              </a:rPr>
              <a:t>αβ-</a:t>
            </a:r>
            <a:r>
              <a:rPr lang="en-IN" sz="3200" b="0" i="1" u="none" strike="noStrike" baseline="0" dirty="0">
                <a:latin typeface="Bookman Old Style" panose="02050604050505020204" pitchFamily="18" charset="0"/>
              </a:rPr>
              <a:t>pruning </a:t>
            </a:r>
            <a:r>
              <a:rPr lang="en-IN" sz="3200" i="1" dirty="0">
                <a:latin typeface="Bookman Old Style" panose="02050604050505020204" pitchFamily="18" charset="0"/>
              </a:rPr>
              <a:t>Algorithm on the Chess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705C5-783D-D606-78EC-6830C4FE6589}"/>
              </a:ext>
            </a:extLst>
          </p:cNvPr>
          <p:cNvSpPr txBox="1"/>
          <p:nvPr/>
        </p:nvSpPr>
        <p:spPr>
          <a:xfrm>
            <a:off x="7387248" y="1645557"/>
            <a:ext cx="368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373A41"/>
                </a:solidFill>
                <a:latin typeface="Bookman Old Style" panose="02050604050505020204" pitchFamily="18" charset="0"/>
              </a:rPr>
              <a:t>Evaluation function used: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Material-based evaluation: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Pawn = 1, Knight = 3, Bishop = 3, Rook = 5, Queen = 0 and King = 0.</a:t>
            </a:r>
          </a:p>
          <a:p>
            <a:pPr algn="just"/>
            <a:r>
              <a:rPr lang="en-IN" sz="1500" dirty="0">
                <a:solidFill>
                  <a:srgbClr val="373A41"/>
                </a:solidFill>
                <a:latin typeface="Bookman Old Style" panose="02050604050505020204" pitchFamily="18" charset="0"/>
              </a:rPr>
              <a:t>Score  = White’s total – Black’s total</a:t>
            </a:r>
          </a:p>
          <a:p>
            <a:endParaRPr lang="en-IN" sz="1800" b="0" i="0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BF9A3-67A1-D850-8E8A-9C6EAF5E3E4A}"/>
              </a:ext>
            </a:extLst>
          </p:cNvPr>
          <p:cNvSpPr txBox="1"/>
          <p:nvPr/>
        </p:nvSpPr>
        <p:spPr>
          <a:xfrm>
            <a:off x="3706248" y="3807981"/>
            <a:ext cx="3654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first 10 moves)  = 0.12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Max time overall = 0.35 sec</a:t>
            </a: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Average time (for last 10 moves) = 0.16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D3FD2-34D2-C559-458D-D137307E33C4}"/>
              </a:ext>
            </a:extLst>
          </p:cNvPr>
          <p:cNvSpPr txBox="1"/>
          <p:nvPr/>
        </p:nvSpPr>
        <p:spPr>
          <a:xfrm>
            <a:off x="838200" y="4826535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It speeds up the Minimax algorithm </a:t>
            </a:r>
            <a:r>
              <a:rPr lang="en-IN" sz="1600" dirty="0">
                <a:latin typeface="Bookman Old Style" panose="02050604050505020204" pitchFamily="18" charset="0"/>
              </a:rPr>
              <a:t>by skipping moves that won’t affect the final decision (pruning unnecessary branches).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Uses two values (Alpha and Beta) </a:t>
            </a:r>
            <a:r>
              <a:rPr lang="en-IN" sz="1600" dirty="0">
                <a:latin typeface="Bookman Old Style" panose="02050604050505020204" pitchFamily="18" charset="0"/>
              </a:rPr>
              <a:t>to keep track of the best options for each player and decide when to stop checking further.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Finds the same best move as Minimax</a:t>
            </a:r>
            <a:r>
              <a:rPr lang="en-IN" sz="1600" dirty="0">
                <a:latin typeface="Bookman Old Style" panose="02050604050505020204" pitchFamily="18" charset="0"/>
              </a:rPr>
              <a:t>, but does it much faster by checking fewer possibilities.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3BE75-7883-1407-15A2-8D00F64C33CF}"/>
              </a:ext>
            </a:extLst>
          </p:cNvPr>
          <p:cNvSpPr txBox="1"/>
          <p:nvPr/>
        </p:nvSpPr>
        <p:spPr>
          <a:xfrm>
            <a:off x="7488935" y="2992373"/>
            <a:ext cx="36856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Observation:</a:t>
            </a:r>
          </a:p>
          <a:p>
            <a:pPr algn="just"/>
            <a:r>
              <a:rPr lang="en-IN" sz="1500" dirty="0">
                <a:latin typeface="Bookman Old Style" panose="02050604050505020204" pitchFamily="18" charset="0"/>
              </a:rPr>
              <a:t>Time per move remains consistently low and stable throughout the game, with all moves taking under 0.35 seconds, demonstrating the significant efficiency improvement over plain Minimax by pruning unnecessary branches.</a:t>
            </a:r>
          </a:p>
        </p:txBody>
      </p:sp>
      <p:pic>
        <p:nvPicPr>
          <p:cNvPr id="4" name="AlphaBeta">
            <a:hlinkClick r:id="" action="ppaction://media"/>
            <a:extLst>
              <a:ext uri="{FF2B5EF4-FFF2-40B4-BE49-F238E27FC236}">
                <a16:creationId xmlns:a16="http://schemas.microsoft.com/office/drawing/2014/main" id="{36634AA5-16B2-8FB9-9F52-F65F509064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199" y="1876611"/>
            <a:ext cx="2739701" cy="273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8B24F-8B49-5065-C674-72653D7B6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91" y="1473204"/>
            <a:ext cx="3349279" cy="23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1080-C48E-B018-D6C5-21643F9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981" y="617418"/>
            <a:ext cx="9444037" cy="95419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Performance analysis b/w Minimax and AlphaBeta on the Chess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7FBEF-8FAD-27A4-3A0C-D5DAAF424C7F}"/>
              </a:ext>
            </a:extLst>
          </p:cNvPr>
          <p:cNvSpPr txBox="1"/>
          <p:nvPr/>
        </p:nvSpPr>
        <p:spPr>
          <a:xfrm>
            <a:off x="7827263" y="1571612"/>
            <a:ext cx="37856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u="sng" dirty="0">
                <a:latin typeface="Bookman Old Style" panose="02050604050505020204" pitchFamily="18" charset="0"/>
              </a:rPr>
              <a:t>Efficiency </a:t>
            </a:r>
            <a:r>
              <a:rPr lang="en-IN" u="sng" dirty="0" err="1">
                <a:latin typeface="Bookman Old Style" panose="02050604050505020204" pitchFamily="18" charset="0"/>
              </a:rPr>
              <a:t>Tradeoff</a:t>
            </a:r>
            <a:endParaRPr lang="en-IN" u="sng" dirty="0">
              <a:latin typeface="Bookman Old Style" panose="02050604050505020204" pitchFamily="18" charset="0"/>
            </a:endParaRPr>
          </a:p>
          <a:p>
            <a:pPr marL="457200" indent="-457200" algn="just">
              <a:spcAft>
                <a:spcPts val="600"/>
              </a:spcAft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AlphaBeta offers </a:t>
            </a:r>
            <a:r>
              <a:rPr lang="en-IN" sz="1600" i="1" dirty="0">
                <a:latin typeface="Bookman Old Style" panose="02050604050505020204" pitchFamily="18" charset="0"/>
              </a:rPr>
              <a:t>over 95% reduction in move computation time,</a:t>
            </a:r>
            <a:r>
              <a:rPr lang="en-IN" sz="1600" dirty="0">
                <a:latin typeface="Bookman Old Style" panose="02050604050505020204" pitchFamily="18" charset="0"/>
              </a:rPr>
              <a:t> with </a:t>
            </a:r>
            <a:r>
              <a:rPr lang="en-IN" sz="1600" dirty="0" err="1">
                <a:latin typeface="Bookman Old Style" panose="02050604050505020204" pitchFamily="18" charset="0"/>
              </a:rPr>
              <a:t>max_time</a:t>
            </a:r>
            <a:r>
              <a:rPr lang="en-IN" sz="1600" dirty="0">
                <a:latin typeface="Bookman Old Style" panose="02050604050505020204" pitchFamily="18" charset="0"/>
              </a:rPr>
              <a:t> = 0.35s vs 12.7s in Minimax.</a:t>
            </a:r>
          </a:p>
          <a:p>
            <a:pPr marL="457200" indent="-4572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Minimax explores </a:t>
            </a:r>
            <a:r>
              <a:rPr lang="en-IN" sz="1600" i="1" dirty="0">
                <a:latin typeface="Bookman Old Style" panose="02050604050505020204" pitchFamily="18" charset="0"/>
              </a:rPr>
              <a:t>all possible states at a given depth</a:t>
            </a:r>
            <a:r>
              <a:rPr lang="en-IN" sz="1600" dirty="0">
                <a:latin typeface="Bookman Old Style" panose="02050604050505020204" pitchFamily="18" charset="0"/>
              </a:rPr>
              <a:t>, making it slower but thorough, useful when computational resources are not a constraint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CC05-FA01-4EF9-B98B-B17256AE1919}"/>
              </a:ext>
            </a:extLst>
          </p:cNvPr>
          <p:cNvSpPr txBox="1"/>
          <p:nvPr/>
        </p:nvSpPr>
        <p:spPr>
          <a:xfrm>
            <a:off x="7827263" y="4365392"/>
            <a:ext cx="378561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u="sng" dirty="0">
                <a:latin typeface="Bookman Old Style" panose="02050604050505020204" pitchFamily="18" charset="0"/>
              </a:rPr>
              <a:t>Key Observation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AlphaBeta remains efficient</a:t>
            </a:r>
            <a:r>
              <a:rPr lang="en-IN" sz="1600" dirty="0">
                <a:latin typeface="Bookman Old Style" panose="02050604050505020204" pitchFamily="18" charset="0"/>
              </a:rPr>
              <a:t> even in the late-game phase where Minimax time spikes drastically.</a:t>
            </a:r>
          </a:p>
          <a:p>
            <a:pPr marL="342900" indent="-342900" algn="just">
              <a:buAutoNum type="arabicPeriod"/>
            </a:pPr>
            <a:r>
              <a:rPr lang="en-IN" sz="1600" i="1" dirty="0">
                <a:latin typeface="Bookman Old Style" panose="02050604050505020204" pitchFamily="18" charset="0"/>
              </a:rPr>
              <a:t>Minimax shows instability </a:t>
            </a:r>
            <a:r>
              <a:rPr lang="en-IN" sz="1600" dirty="0">
                <a:latin typeface="Bookman Old Style" panose="02050604050505020204" pitchFamily="18" charset="0"/>
              </a:rPr>
              <a:t>with erratic spikes and dips in mid-game, indicating inconsistent search complexity.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285568-984A-22AD-AB45-EC0DF78C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74688"/>
              </p:ext>
            </p:extLst>
          </p:nvPr>
        </p:nvGraphicFramePr>
        <p:xfrm>
          <a:off x="934721" y="1685925"/>
          <a:ext cx="6636510" cy="500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170">
                  <a:extLst>
                    <a:ext uri="{9D8B030D-6E8A-4147-A177-3AD203B41FA5}">
                      <a16:colId xmlns:a16="http://schemas.microsoft.com/office/drawing/2014/main" val="753682967"/>
                    </a:ext>
                  </a:extLst>
                </a:gridCol>
                <a:gridCol w="2212170">
                  <a:extLst>
                    <a:ext uri="{9D8B030D-6E8A-4147-A177-3AD203B41FA5}">
                      <a16:colId xmlns:a16="http://schemas.microsoft.com/office/drawing/2014/main" val="1577418049"/>
                    </a:ext>
                  </a:extLst>
                </a:gridCol>
                <a:gridCol w="2212170">
                  <a:extLst>
                    <a:ext uri="{9D8B030D-6E8A-4147-A177-3AD203B41FA5}">
                      <a16:colId xmlns:a16="http://schemas.microsoft.com/office/drawing/2014/main" val="4170147552"/>
                    </a:ext>
                  </a:extLst>
                </a:gridCol>
              </a:tblGrid>
              <a:tr h="47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Preferred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Why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08092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Time Efficiency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AlphaBeta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Significantly lower average and maximum time per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285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Scalability (Late Game)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AlphaBeta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Maintains consistent performance regardless of move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6188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Complex Game States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AlphaBeta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Handles increasing complexity without major time spikes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5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Raw Decision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Minimax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Evaluates all nodes at depth, potentially considering more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1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529</Words>
  <Application>Microsoft Office PowerPoint</Application>
  <PresentationFormat>Widescreen</PresentationFormat>
  <Paragraphs>57</Paragraphs>
  <Slides>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Bookman Old Style</vt:lpstr>
      <vt:lpstr>Calibri</vt:lpstr>
      <vt:lpstr>Office Theme</vt:lpstr>
      <vt:lpstr>AI Assignment-3</vt:lpstr>
      <vt:lpstr>Minimax Algorithm on the Chess Environment</vt:lpstr>
      <vt:lpstr>αβ-pruning Algorithm on the Chess Environment</vt:lpstr>
      <vt:lpstr>Performance analysis b/w Minimax and AlphaBeta on the Chess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Kodela Phanindra</dc:creator>
  <cp:lastModifiedBy>Kodela Phanindra</cp:lastModifiedBy>
  <cp:revision>3</cp:revision>
  <dcterms:created xsi:type="dcterms:W3CDTF">2025-04-06T05:35:57Z</dcterms:created>
  <dcterms:modified xsi:type="dcterms:W3CDTF">2025-04-23T07:34:14Z</dcterms:modified>
</cp:coreProperties>
</file>