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98" r:id="rId3"/>
    <p:sldId id="297" r:id="rId4"/>
    <p:sldId id="296" r:id="rId5"/>
    <p:sldId id="295" r:id="rId6"/>
    <p:sldId id="294" r:id="rId7"/>
    <p:sldId id="293" r:id="rId8"/>
    <p:sldId id="292" r:id="rId9"/>
    <p:sldId id="347" r:id="rId10"/>
    <p:sldId id="345" r:id="rId11"/>
    <p:sldId id="344" r:id="rId12"/>
    <p:sldId id="346" r:id="rId13"/>
    <p:sldId id="300" r:id="rId14"/>
    <p:sldId id="259" r:id="rId15"/>
    <p:sldId id="260" r:id="rId16"/>
    <p:sldId id="262" r:id="rId17"/>
    <p:sldId id="264" r:id="rId18"/>
    <p:sldId id="261" r:id="rId19"/>
    <p:sldId id="266" r:id="rId20"/>
    <p:sldId id="265" r:id="rId21"/>
    <p:sldId id="267" r:id="rId22"/>
    <p:sldId id="263" r:id="rId23"/>
    <p:sldId id="348" r:id="rId24"/>
    <p:sldId id="272" r:id="rId25"/>
    <p:sldId id="273" r:id="rId26"/>
    <p:sldId id="274" r:id="rId27"/>
    <p:sldId id="275" r:id="rId28"/>
    <p:sldId id="268" r:id="rId29"/>
    <p:sldId id="269" r:id="rId30"/>
    <p:sldId id="270" r:id="rId31"/>
    <p:sldId id="271" r:id="rId32"/>
    <p:sldId id="290" r:id="rId33"/>
    <p:sldId id="289" r:id="rId34"/>
    <p:sldId id="288" r:id="rId35"/>
    <p:sldId id="287" r:id="rId36"/>
    <p:sldId id="286" r:id="rId37"/>
    <p:sldId id="285" r:id="rId38"/>
    <p:sldId id="284" r:id="rId39"/>
    <p:sldId id="283" r:id="rId40"/>
    <p:sldId id="282" r:id="rId41"/>
    <p:sldId id="281" r:id="rId42"/>
    <p:sldId id="280" r:id="rId43"/>
    <p:sldId id="279" r:id="rId44"/>
    <p:sldId id="278" r:id="rId45"/>
    <p:sldId id="277" r:id="rId46"/>
    <p:sldId id="276" r:id="rId47"/>
    <p:sldId id="337" r:id="rId48"/>
    <p:sldId id="336" r:id="rId49"/>
    <p:sldId id="335" r:id="rId50"/>
    <p:sldId id="334" r:id="rId51"/>
    <p:sldId id="333" r:id="rId52"/>
    <p:sldId id="332" r:id="rId53"/>
    <p:sldId id="331" r:id="rId54"/>
    <p:sldId id="330" r:id="rId55"/>
    <p:sldId id="338" r:id="rId56"/>
    <p:sldId id="351" r:id="rId57"/>
    <p:sldId id="350" r:id="rId58"/>
    <p:sldId id="339" r:id="rId59"/>
    <p:sldId id="343" r:id="rId60"/>
    <p:sldId id="341" r:id="rId61"/>
    <p:sldId id="342" r:id="rId62"/>
    <p:sldId id="349" r:id="rId63"/>
    <p:sldId id="329" r:id="rId64"/>
    <p:sldId id="328" r:id="rId65"/>
    <p:sldId id="327" r:id="rId66"/>
    <p:sldId id="326" r:id="rId67"/>
    <p:sldId id="325" r:id="rId68"/>
    <p:sldId id="324" r:id="rId69"/>
    <p:sldId id="323" r:id="rId70"/>
    <p:sldId id="322" r:id="rId71"/>
    <p:sldId id="321" r:id="rId72"/>
    <p:sldId id="320" r:id="rId73"/>
    <p:sldId id="319" r:id="rId74"/>
    <p:sldId id="318" r:id="rId75"/>
    <p:sldId id="317" r:id="rId76"/>
    <p:sldId id="316" r:id="rId77"/>
    <p:sldId id="315" r:id="rId78"/>
    <p:sldId id="314" r:id="rId79"/>
    <p:sldId id="313" r:id="rId80"/>
    <p:sldId id="312" r:id="rId81"/>
    <p:sldId id="311" r:id="rId82"/>
    <p:sldId id="310" r:id="rId83"/>
    <p:sldId id="309" r:id="rId84"/>
    <p:sldId id="308" r:id="rId85"/>
    <p:sldId id="307" r:id="rId86"/>
    <p:sldId id="306" r:id="rId87"/>
    <p:sldId id="305" r:id="rId88"/>
    <p:sldId id="304" r:id="rId89"/>
    <p:sldId id="303" r:id="rId90"/>
    <p:sldId id="302"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4660"/>
  </p:normalViewPr>
  <p:slideViewPr>
    <p:cSldViewPr snapToGrid="0">
      <p:cViewPr varScale="1">
        <p:scale>
          <a:sx n="81" d="100"/>
          <a:sy n="81"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5E80-AC34-F405-5068-087282C13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2E8A7-EF9E-FD75-9AE1-64E33885E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321DFA-28CF-9A79-1AF0-5467397AB730}"/>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5" name="Footer Placeholder 4">
            <a:extLst>
              <a:ext uri="{FF2B5EF4-FFF2-40B4-BE49-F238E27FC236}">
                <a16:creationId xmlns:a16="http://schemas.microsoft.com/office/drawing/2014/main" id="{A36A2FD0-6111-3FF7-3DAF-357C077AF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268EB-8496-DE96-F934-E61320E2752A}"/>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398459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8DC-EF38-9989-4D6B-FCBB71B0E3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82E31-A8D3-6316-42A4-F9AB72EA9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87438-4A32-4009-DDD2-11449CD566DE}"/>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5" name="Footer Placeholder 4">
            <a:extLst>
              <a:ext uri="{FF2B5EF4-FFF2-40B4-BE49-F238E27FC236}">
                <a16:creationId xmlns:a16="http://schemas.microsoft.com/office/drawing/2014/main" id="{F74604B4-2EE8-EB25-50A7-FEE185EE7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2A10D-C61F-604F-6C67-C48F753721A3}"/>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402474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BA52E-BD23-A936-2DFA-644AC5239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A739C-8DA6-FF04-F077-B4A46FF3C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A869C-4CD1-719E-9D17-87ECFD1B6B17}"/>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5" name="Footer Placeholder 4">
            <a:extLst>
              <a:ext uri="{FF2B5EF4-FFF2-40B4-BE49-F238E27FC236}">
                <a16:creationId xmlns:a16="http://schemas.microsoft.com/office/drawing/2014/main" id="{CFDDAAED-52E2-F16A-9FB8-2B67CFADE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4A8D0-EE5A-6475-4507-9E4A913B8A84}"/>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4762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5AD4-DFA8-DC39-AF32-0030A3573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4B553-385E-94C8-8B5C-9C39B6EF3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A63AF-AE8A-1212-D227-4FC70B34B2B4}"/>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5" name="Footer Placeholder 4">
            <a:extLst>
              <a:ext uri="{FF2B5EF4-FFF2-40B4-BE49-F238E27FC236}">
                <a16:creationId xmlns:a16="http://schemas.microsoft.com/office/drawing/2014/main" id="{A577B1E0-B1E7-C0EA-E74C-014A8ACAF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056A4-6701-3366-1775-CCC96D7062BC}"/>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369766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59F-22ED-58D7-4425-CC504361A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9117CC-5DE5-D6C1-8040-B069BCB11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1F7B24-048D-C2B8-E020-E1E68B7BE042}"/>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5" name="Footer Placeholder 4">
            <a:extLst>
              <a:ext uri="{FF2B5EF4-FFF2-40B4-BE49-F238E27FC236}">
                <a16:creationId xmlns:a16="http://schemas.microsoft.com/office/drawing/2014/main" id="{17003818-301B-8773-8BB4-23C8F83CB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8BF24-E1E4-A904-0585-229195587926}"/>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230296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6794-6CF0-7D37-040D-ED18EDE13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8F0D-EB62-D016-9038-E07A5269E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8046D6-76F9-C0C5-6ADF-D61E2270C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DDAF02-DE8F-1D01-B0D3-F21E7EECBFA9}"/>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6" name="Footer Placeholder 5">
            <a:extLst>
              <a:ext uri="{FF2B5EF4-FFF2-40B4-BE49-F238E27FC236}">
                <a16:creationId xmlns:a16="http://schemas.microsoft.com/office/drawing/2014/main" id="{B363DD7C-65DE-7971-ED27-79141BAC0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056F3-0E8F-04DC-CDD1-8028393BB842}"/>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146134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DA25-27D9-F7DE-BD56-BD135D0836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82BAE8-37CD-D384-8DFB-D4549FA0F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FF6A1-EF71-34A7-8BB0-4C1BDFD47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D6C64-114D-1C4C-21F2-741BED0B6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B42A9-5568-6819-761E-8B2CD9E3C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7DFC2-3BA6-2EA2-AF4D-118F91284093}"/>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8" name="Footer Placeholder 7">
            <a:extLst>
              <a:ext uri="{FF2B5EF4-FFF2-40B4-BE49-F238E27FC236}">
                <a16:creationId xmlns:a16="http://schemas.microsoft.com/office/drawing/2014/main" id="{01CA6C3D-8EF3-62C2-3059-C4B8A225E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D1C06-86F1-164A-5EDE-7F016188EF41}"/>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92185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B9E8-85B9-C3C8-58C5-78893143E6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9F50B-AFDB-A631-A1CF-06C364691FAC}"/>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4" name="Footer Placeholder 3">
            <a:extLst>
              <a:ext uri="{FF2B5EF4-FFF2-40B4-BE49-F238E27FC236}">
                <a16:creationId xmlns:a16="http://schemas.microsoft.com/office/drawing/2014/main" id="{B70A1D9B-B9BC-56C0-0F5A-3D7BC1D2C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E0848-BCE5-1139-FE67-58F42DDAF5C3}"/>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425463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38856-B1E2-345F-5AAE-C44FEA89D33F}"/>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3" name="Footer Placeholder 2">
            <a:extLst>
              <a:ext uri="{FF2B5EF4-FFF2-40B4-BE49-F238E27FC236}">
                <a16:creationId xmlns:a16="http://schemas.microsoft.com/office/drawing/2014/main" id="{04EAD9A6-2992-F1D4-CE13-2C5BF25AB8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78312-9FE6-ECCA-018D-E19176A82CF4}"/>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215490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C90A-CC1B-F118-954C-2BF0FF98C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5B74C-8184-982E-09F1-4C552A702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57E97C-BF28-1ED5-C55C-7B849A6D2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DBC72-4297-CD56-2DB3-5C6342C44CD7}"/>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6" name="Footer Placeholder 5">
            <a:extLst>
              <a:ext uri="{FF2B5EF4-FFF2-40B4-BE49-F238E27FC236}">
                <a16:creationId xmlns:a16="http://schemas.microsoft.com/office/drawing/2014/main" id="{427C6814-6B1F-6EA5-E42E-672EBABA6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39C98-090B-7150-277D-6C6234FAED08}"/>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361941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366E-889E-3F88-DDB4-F57A80AE8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D448D0-EE5B-FAC3-6E64-45B4FFAD6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2BDBBC-761F-BF4E-28CB-E601B53BA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F8612-3F38-8131-29A9-9D1D0A337DFF}"/>
              </a:ext>
            </a:extLst>
          </p:cNvPr>
          <p:cNvSpPr>
            <a:spLocks noGrp="1"/>
          </p:cNvSpPr>
          <p:nvPr>
            <p:ph type="dt" sz="half" idx="10"/>
          </p:nvPr>
        </p:nvSpPr>
        <p:spPr/>
        <p:txBody>
          <a:bodyPr/>
          <a:lstStyle/>
          <a:p>
            <a:fld id="{1A28BC4D-57AD-4341-8503-952C3DCBCCDC}" type="datetimeFigureOut">
              <a:rPr lang="en-US" smtClean="0"/>
              <a:t>8/25/2023</a:t>
            </a:fld>
            <a:endParaRPr lang="en-US"/>
          </a:p>
        </p:txBody>
      </p:sp>
      <p:sp>
        <p:nvSpPr>
          <p:cNvPr id="6" name="Footer Placeholder 5">
            <a:extLst>
              <a:ext uri="{FF2B5EF4-FFF2-40B4-BE49-F238E27FC236}">
                <a16:creationId xmlns:a16="http://schemas.microsoft.com/office/drawing/2014/main" id="{C251A11D-BFDA-1308-1562-BFC53337D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5BEDB-11E5-863C-C681-E563BAFDDFB2}"/>
              </a:ext>
            </a:extLst>
          </p:cNvPr>
          <p:cNvSpPr>
            <a:spLocks noGrp="1"/>
          </p:cNvSpPr>
          <p:nvPr>
            <p:ph type="sldNum" sz="quarter" idx="12"/>
          </p:nvPr>
        </p:nvSpPr>
        <p:spPr/>
        <p:txBody>
          <a:bodyPr/>
          <a:lstStyle/>
          <a:p>
            <a:fld id="{40AC7796-D1DD-4E1E-939C-736AF5F65490}" type="slidenum">
              <a:rPr lang="en-US" smtClean="0"/>
              <a:t>‹#›</a:t>
            </a:fld>
            <a:endParaRPr lang="en-US"/>
          </a:p>
        </p:txBody>
      </p:sp>
    </p:spTree>
    <p:extLst>
      <p:ext uri="{BB962C8B-B14F-4D97-AF65-F5344CB8AC3E}">
        <p14:creationId xmlns:p14="http://schemas.microsoft.com/office/powerpoint/2010/main" val="146601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C8C61-71EF-9343-4F06-10FF684FA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D01D42-9F85-20D5-8F6B-D27C146CC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4A09A-8A79-3FEB-F3A1-D3FE934ED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8BC4D-57AD-4341-8503-952C3DCBCCDC}" type="datetimeFigureOut">
              <a:rPr lang="en-US" smtClean="0"/>
              <a:t>8/25/2023</a:t>
            </a:fld>
            <a:endParaRPr lang="en-US"/>
          </a:p>
        </p:txBody>
      </p:sp>
      <p:sp>
        <p:nvSpPr>
          <p:cNvPr id="5" name="Footer Placeholder 4">
            <a:extLst>
              <a:ext uri="{FF2B5EF4-FFF2-40B4-BE49-F238E27FC236}">
                <a16:creationId xmlns:a16="http://schemas.microsoft.com/office/drawing/2014/main" id="{578A8F21-9783-7736-2EC7-DAAD44D50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AE39D1-7AA3-0569-35E5-FC7E4C5A8F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C7796-D1DD-4E1E-939C-736AF5F65490}" type="slidenum">
              <a:rPr lang="en-US" smtClean="0"/>
              <a:t>‹#›</a:t>
            </a:fld>
            <a:endParaRPr lang="en-US"/>
          </a:p>
        </p:txBody>
      </p:sp>
    </p:spTree>
    <p:extLst>
      <p:ext uri="{BB962C8B-B14F-4D97-AF65-F5344CB8AC3E}">
        <p14:creationId xmlns:p14="http://schemas.microsoft.com/office/powerpoint/2010/main" val="695708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dbader.org/blog/python-iterator-chains" TargetMode="External"/><Relationship Id="rId2" Type="http://schemas.openxmlformats.org/officeDocument/2006/relationships/hyperlink" Target="https://nvie.com/posts/iterators-vs-generat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518893" y="2155371"/>
            <a:ext cx="3392471" cy="2547257"/>
          </a:xfrm>
          <a:noFill/>
        </p:spPr>
        <p:txBody>
          <a:bodyPr vert="horz" lIns="91440" tIns="45720" rIns="91440" bIns="45720" rtlCol="0" anchor="ctr">
            <a:normAutofit/>
          </a:bodyPr>
          <a:lstStyle/>
          <a:p>
            <a:r>
              <a:rPr lang="en-US" sz="2300" dirty="0">
                <a:ea typeface="+mj-lt"/>
                <a:cs typeface="+mj-lt"/>
              </a:rPr>
              <a:t>Conditional Statement</a:t>
            </a:r>
          </a:p>
          <a:p>
            <a:endParaRPr lang="en-US" sz="2300" dirty="0">
              <a:solidFill>
                <a:srgbClr val="FFFFFF"/>
              </a:solidFill>
              <a:cs typeface="Calibri Light"/>
            </a:endParaRPr>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3504697" y="842221"/>
            <a:ext cx="6780700" cy="4797346"/>
          </a:xfrm>
          <a:prstGeom prst="rect">
            <a:avLst/>
          </a:prstGeom>
        </p:spPr>
      </p:pic>
    </p:spTree>
    <p:extLst>
      <p:ext uri="{BB962C8B-B14F-4D97-AF65-F5344CB8AC3E}">
        <p14:creationId xmlns:p14="http://schemas.microsoft.com/office/powerpoint/2010/main" val="85293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09D7-0F80-AA30-C8E8-0E02386FEFFC}"/>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386550F-3CD2-1F31-863A-03B7B9944EB5}"/>
              </a:ext>
            </a:extLst>
          </p:cNvPr>
          <p:cNvSpPr>
            <a:spLocks noGrp="1"/>
          </p:cNvSpPr>
          <p:nvPr>
            <p:ph idx="1"/>
          </p:nvPr>
        </p:nvSpPr>
        <p:spPr/>
        <p:txBody>
          <a:bodyPr/>
          <a:lstStyle/>
          <a:p>
            <a:r>
              <a:rPr lang="en-US" dirty="0"/>
              <a:t>For the first 30 integers, print the number as it is as otherwise, “Fizz” if the number is a multiple of 3, “Buzz” if the number is a multiple of 5 and “</a:t>
            </a:r>
            <a:r>
              <a:rPr lang="en-US" dirty="0" err="1"/>
              <a:t>FizzBuzz</a:t>
            </a:r>
            <a:r>
              <a:rPr lang="en-US" dirty="0"/>
              <a:t>” if the number is the multiple of both 3 and 5.</a:t>
            </a:r>
          </a:p>
          <a:p>
            <a:endParaRPr lang="en-US" dirty="0"/>
          </a:p>
          <a:p>
            <a:r>
              <a:rPr lang="en-US" dirty="0"/>
              <a:t>Output</a:t>
            </a:r>
          </a:p>
          <a:p>
            <a:pPr marL="914400" lvl="2" indent="0">
              <a:buNone/>
            </a:pPr>
            <a:r>
              <a:rPr lang="en-US" dirty="0" err="1"/>
              <a:t>FizzBuzz</a:t>
            </a:r>
            <a:r>
              <a:rPr lang="en-US" dirty="0"/>
              <a:t>              …</a:t>
            </a:r>
          </a:p>
          <a:p>
            <a:pPr marL="914400" lvl="2" indent="0">
              <a:buNone/>
            </a:pPr>
            <a:r>
              <a:rPr lang="en-US" dirty="0"/>
              <a:t>1              …</a:t>
            </a:r>
          </a:p>
          <a:p>
            <a:pPr marL="914400" lvl="2" indent="0">
              <a:buNone/>
            </a:pPr>
            <a:r>
              <a:rPr lang="en-US" dirty="0"/>
              <a:t>2              14</a:t>
            </a:r>
          </a:p>
          <a:p>
            <a:pPr marL="914400" lvl="2" indent="0">
              <a:buNone/>
            </a:pPr>
            <a:r>
              <a:rPr lang="en-US" dirty="0"/>
              <a:t>Fizz          </a:t>
            </a:r>
            <a:r>
              <a:rPr lang="en-US" dirty="0" err="1"/>
              <a:t>FizzBuzz</a:t>
            </a:r>
            <a:endParaRPr lang="en-US" dirty="0"/>
          </a:p>
          <a:p>
            <a:pPr marL="914400" lvl="2" indent="0">
              <a:buNone/>
            </a:pPr>
            <a:r>
              <a:rPr lang="en-US" dirty="0"/>
              <a:t>4              16</a:t>
            </a:r>
          </a:p>
          <a:p>
            <a:pPr marL="914400" lvl="2" indent="0">
              <a:buNone/>
            </a:pPr>
            <a:r>
              <a:rPr lang="en-US" dirty="0"/>
              <a:t>Buzz	…</a:t>
            </a:r>
          </a:p>
          <a:p>
            <a:endParaRPr lang="en-US" dirty="0"/>
          </a:p>
        </p:txBody>
      </p:sp>
    </p:spTree>
    <p:extLst>
      <p:ext uri="{BB962C8B-B14F-4D97-AF65-F5344CB8AC3E}">
        <p14:creationId xmlns:p14="http://schemas.microsoft.com/office/powerpoint/2010/main" val="53732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2852-CCD5-9408-F865-DF36202BB421}"/>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A03FDF7C-94A7-2A04-E744-0542FF7D5DA3}"/>
              </a:ext>
            </a:extLst>
          </p:cNvPr>
          <p:cNvSpPr>
            <a:spLocks noGrp="1"/>
          </p:cNvSpPr>
          <p:nvPr>
            <p:ph idx="1"/>
          </p:nvPr>
        </p:nvSpPr>
        <p:spPr/>
        <p:txBody>
          <a:bodyPr/>
          <a:lstStyle/>
          <a:p>
            <a:r>
              <a:rPr lang="en-US" dirty="0"/>
              <a:t>Write a Program (WAP) to input three numbers and find the greatest number among three.</a:t>
            </a:r>
          </a:p>
        </p:txBody>
      </p:sp>
    </p:spTree>
    <p:extLst>
      <p:ext uri="{BB962C8B-B14F-4D97-AF65-F5344CB8AC3E}">
        <p14:creationId xmlns:p14="http://schemas.microsoft.com/office/powerpoint/2010/main" val="237525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BD84-615B-1781-1892-AB16158525A6}"/>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B69CCE9-D020-84A7-50B1-8E8E444AE7D4}"/>
              </a:ext>
            </a:extLst>
          </p:cNvPr>
          <p:cNvSpPr>
            <a:spLocks noGrp="1"/>
          </p:cNvSpPr>
          <p:nvPr>
            <p:ph idx="1"/>
          </p:nvPr>
        </p:nvSpPr>
        <p:spPr/>
        <p:txBody>
          <a:bodyPr/>
          <a:lstStyle/>
          <a:p>
            <a:r>
              <a:rPr lang="en-US" dirty="0"/>
              <a:t>Write a program to prompt for a score between 0.0 and 1.0. If the score is between 0.0 and 1.0, print a grade using the following table: </a:t>
            </a:r>
          </a:p>
          <a:p>
            <a:pPr lvl="1"/>
            <a:r>
              <a:rPr lang="en-US" dirty="0"/>
              <a:t>A for &gt;=0.9</a:t>
            </a:r>
          </a:p>
          <a:p>
            <a:pPr lvl="1"/>
            <a:r>
              <a:rPr lang="en-US" dirty="0"/>
              <a:t>B for &gt;=0.8</a:t>
            </a:r>
          </a:p>
          <a:p>
            <a:pPr lvl="1"/>
            <a:r>
              <a:rPr lang="en-US" dirty="0"/>
              <a:t>C for &gt;=0.7</a:t>
            </a:r>
          </a:p>
          <a:p>
            <a:pPr lvl="1"/>
            <a:r>
              <a:rPr lang="en-US" dirty="0"/>
              <a:t>D for &gt;=0.6</a:t>
            </a:r>
          </a:p>
          <a:p>
            <a:pPr lvl="1"/>
            <a:r>
              <a:rPr lang="en-US" dirty="0"/>
              <a:t>F for &lt;0.6</a:t>
            </a:r>
          </a:p>
          <a:p>
            <a:pPr marL="457200" lvl="1" indent="0">
              <a:buNone/>
            </a:pPr>
            <a:endParaRPr lang="en-US" dirty="0"/>
          </a:p>
          <a:p>
            <a:pPr marL="457200" lvl="1" indent="0">
              <a:buNone/>
            </a:pPr>
            <a:r>
              <a:rPr lang="en-US" dirty="0"/>
              <a:t>If the user enters a value out of range, print a suitable error message.</a:t>
            </a:r>
          </a:p>
        </p:txBody>
      </p:sp>
    </p:spTree>
    <p:extLst>
      <p:ext uri="{BB962C8B-B14F-4D97-AF65-F5344CB8AC3E}">
        <p14:creationId xmlns:p14="http://schemas.microsoft.com/office/powerpoint/2010/main" val="42350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839405" y="2154206"/>
            <a:ext cx="2628900" cy="2547257"/>
          </a:xfrm>
          <a:noFill/>
        </p:spPr>
        <p:txBody>
          <a:bodyPr vert="horz" lIns="91440" tIns="45720" rIns="91440" bIns="45720" rtlCol="0" anchor="ctr">
            <a:normAutofit/>
          </a:bodyPr>
          <a:lstStyle/>
          <a:p>
            <a:r>
              <a:rPr lang="en-US" sz="2300" dirty="0"/>
              <a:t>Python Loops</a:t>
            </a:r>
            <a:endParaRPr lang="en-US" dirty="0">
              <a:ea typeface="+mj-ea"/>
              <a:cs typeface="+mj-cs"/>
            </a:endParaRPr>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3702660" y="953747"/>
            <a:ext cx="6780700" cy="4797346"/>
          </a:xfrm>
          <a:prstGeom prst="rect">
            <a:avLst/>
          </a:prstGeom>
        </p:spPr>
      </p:pic>
    </p:spTree>
    <p:extLst>
      <p:ext uri="{BB962C8B-B14F-4D97-AF65-F5344CB8AC3E}">
        <p14:creationId xmlns:p14="http://schemas.microsoft.com/office/powerpoint/2010/main" val="37572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cs typeface="Calibri Light"/>
              </a:rPr>
              <a:t>Loops</a:t>
            </a:r>
            <a:r>
              <a:rPr lang="en-US">
                <a:cs typeface="Calibri Light"/>
              </a:rPr>
              <a:t> in Python world</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p:txBody>
          <a:bodyPr vert="horz" lIns="91440" tIns="45720" rIns="91440" bIns="45720" rtlCol="0" anchor="t">
            <a:normAutofit/>
          </a:bodyPr>
          <a:lstStyle/>
          <a:p>
            <a:r>
              <a:rPr lang="en-US">
                <a:ea typeface="+mn-lt"/>
                <a:cs typeface="+mn-lt"/>
              </a:rPr>
              <a:t>Loops help you to execute a block of code repeatedly</a:t>
            </a:r>
          </a:p>
          <a:p>
            <a:r>
              <a:rPr lang="en-US">
                <a:ea typeface="+mn-lt"/>
                <a:cs typeface="+mn-lt"/>
              </a:rPr>
              <a:t>Python world has two types of loops:</a:t>
            </a:r>
            <a:endParaRPr lang="en-US"/>
          </a:p>
          <a:p>
            <a:pPr lvl="1"/>
            <a:r>
              <a:rPr lang="en-US">
                <a:cs typeface="Calibri"/>
              </a:rPr>
              <a:t>For loop</a:t>
            </a:r>
          </a:p>
          <a:p>
            <a:pPr lvl="1"/>
            <a:r>
              <a:rPr lang="en-US">
                <a:cs typeface="Calibri"/>
              </a:rPr>
              <a:t>While loop</a:t>
            </a:r>
          </a:p>
          <a:p>
            <a:pPr marL="457200" lvl="1" indent="0">
              <a:buNone/>
            </a:pPr>
            <a:endParaRPr lang="en-US">
              <a:cs typeface="Calibri"/>
            </a:endParaRPr>
          </a:p>
        </p:txBody>
      </p:sp>
    </p:spTree>
    <p:extLst>
      <p:ext uri="{BB962C8B-B14F-4D97-AF65-F5344CB8AC3E}">
        <p14:creationId xmlns:p14="http://schemas.microsoft.com/office/powerpoint/2010/main" val="6328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cs typeface="Calibri Light"/>
              </a:rPr>
              <a:t>For</a:t>
            </a:r>
            <a:r>
              <a:rPr lang="en-US">
                <a:cs typeface="Calibri Light"/>
              </a:rPr>
              <a:t> loop</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515600" cy="3679468"/>
          </a:xfrm>
        </p:spPr>
        <p:txBody>
          <a:bodyPr vert="horz" lIns="91440" tIns="45720" rIns="91440" bIns="45720" rtlCol="0" anchor="t">
            <a:normAutofit/>
          </a:bodyPr>
          <a:lstStyle/>
          <a:p>
            <a:r>
              <a:rPr lang="en-US" dirty="0">
                <a:ea typeface="+mn-lt"/>
                <a:cs typeface="+mn-lt"/>
              </a:rPr>
              <a:t>For loop is used for iterating over a sequence (that is either a list, a tuple, a dictionary, a set, or a string).</a:t>
            </a:r>
            <a:endParaRPr lang="en-US" dirty="0">
              <a:cs typeface="Calibri"/>
            </a:endParaRPr>
          </a:p>
          <a:p>
            <a:r>
              <a:rPr lang="en-US" dirty="0">
                <a:cs typeface="Calibri"/>
              </a:rPr>
              <a:t>Syntax: </a:t>
            </a:r>
          </a:p>
          <a:p>
            <a:endParaRPr lang="en-US" dirty="0">
              <a:cs typeface="Calibri"/>
            </a:endParaRPr>
          </a:p>
          <a:p>
            <a:endParaRPr lang="en-US" dirty="0">
              <a:cs typeface="Calibri"/>
            </a:endParaRPr>
          </a:p>
          <a:p>
            <a:pPr lvl="1" indent="0"/>
            <a:r>
              <a:rPr lang="en-US" dirty="0">
                <a:cs typeface="Calibri"/>
              </a:rPr>
              <a:t> var</a:t>
            </a:r>
            <a:r>
              <a:rPr lang="en-US" dirty="0">
                <a:ea typeface="+mn-lt"/>
                <a:cs typeface="+mn-lt"/>
              </a:rPr>
              <a:t> takes the value of the item inside the sequence on each iteration</a:t>
            </a:r>
          </a:p>
          <a:p>
            <a:pPr lvl="1" indent="0"/>
            <a:r>
              <a:rPr lang="en-US" dirty="0">
                <a:ea typeface="+mn-lt"/>
                <a:cs typeface="+mn-lt"/>
              </a:rPr>
              <a:t> Loop continues through every item in the sequence until and unless we break it using the </a:t>
            </a:r>
            <a:r>
              <a:rPr lang="en-US" b="1" dirty="0">
                <a:ea typeface="+mn-lt"/>
                <a:cs typeface="+mn-lt"/>
              </a:rPr>
              <a:t>break</a:t>
            </a:r>
            <a:r>
              <a:rPr lang="en-US" dirty="0">
                <a:ea typeface="+mn-lt"/>
                <a:cs typeface="+mn-lt"/>
              </a:rPr>
              <a:t> keyword </a:t>
            </a:r>
          </a:p>
          <a:p>
            <a:pPr marL="457200" lvl="1" indent="0">
              <a:buNone/>
            </a:pPr>
            <a:endParaRPr lang="en-US" dirty="0">
              <a:cs typeface="Calibri"/>
            </a:endParaRPr>
          </a:p>
        </p:txBody>
      </p:sp>
      <p:sp>
        <p:nvSpPr>
          <p:cNvPr id="4" name="Rectangle: Rounded Corners 3">
            <a:extLst>
              <a:ext uri="{FF2B5EF4-FFF2-40B4-BE49-F238E27FC236}">
                <a16:creationId xmlns:a16="http://schemas.microsoft.com/office/drawing/2014/main" id="{B69D5E7B-0ED3-4AE4-B1B3-0C6DFD7067D9}"/>
              </a:ext>
            </a:extLst>
          </p:cNvPr>
          <p:cNvSpPr/>
          <p:nvPr/>
        </p:nvSpPr>
        <p:spPr>
          <a:xfrm>
            <a:off x="1494459" y="3300599"/>
            <a:ext cx="3100988" cy="692488"/>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solidFill>
                  <a:schemeClr val="tx1"/>
                </a:solidFill>
                <a:latin typeface="Courier New"/>
                <a:ea typeface="+mn-lt"/>
                <a:cs typeface="+mn-lt"/>
              </a:rPr>
              <a:t>for var in sequence:</a:t>
            </a:r>
            <a:endParaRPr lang="en-US" dirty="0">
              <a:solidFill>
                <a:schemeClr val="tx1"/>
              </a:solidFill>
              <a:latin typeface="Calibri" panose="020F0502020204030204"/>
              <a:ea typeface="+mn-lt"/>
              <a:cs typeface="+mn-lt"/>
            </a:endParaRPr>
          </a:p>
          <a:p>
            <a:r>
              <a:rPr lang="en-US" dirty="0">
                <a:solidFill>
                  <a:schemeClr val="tx1"/>
                </a:solidFill>
                <a:latin typeface="Courier New"/>
                <a:ea typeface="+mn-lt"/>
                <a:cs typeface="+mn-lt"/>
              </a:rPr>
              <a:t>    body of loop</a:t>
            </a:r>
            <a:endParaRPr lang="en-US" dirty="0">
              <a:solidFill>
                <a:schemeClr val="tx1"/>
              </a:solidFill>
              <a:cs typeface="Calibri"/>
            </a:endParaRPr>
          </a:p>
        </p:txBody>
      </p:sp>
    </p:spTree>
    <p:extLst>
      <p:ext uri="{BB962C8B-B14F-4D97-AF65-F5344CB8AC3E}">
        <p14:creationId xmlns:p14="http://schemas.microsoft.com/office/powerpoint/2010/main" val="338956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dirty="0">
                <a:cs typeface="Calibri Light"/>
              </a:rPr>
              <a:t>For loop: the difference</a:t>
            </a:r>
            <a:endParaRPr lang="en-US" dirty="0"/>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515600" cy="2507790"/>
          </a:xfrm>
        </p:spPr>
        <p:txBody>
          <a:bodyPr vert="horz" lIns="91440" tIns="45720" rIns="91440" bIns="45720" rtlCol="0" anchor="t">
            <a:normAutofit/>
          </a:bodyPr>
          <a:lstStyle/>
          <a:p>
            <a:r>
              <a:rPr lang="en-US" b="1" dirty="0">
                <a:ea typeface="+mn-lt"/>
                <a:cs typeface="+mn-lt"/>
              </a:rPr>
              <a:t>for</a:t>
            </a:r>
            <a:r>
              <a:rPr lang="en-US" dirty="0">
                <a:ea typeface="+mn-lt"/>
                <a:cs typeface="+mn-lt"/>
              </a:rPr>
              <a:t> statement in Python differs a bit from what we may be used to in C or Pascal.</a:t>
            </a:r>
            <a:endParaRPr lang="en-US" dirty="0">
              <a:cs typeface="Calibri"/>
            </a:endParaRPr>
          </a:p>
          <a:p>
            <a:r>
              <a:rPr lang="en-US" dirty="0">
                <a:cs typeface="Calibri"/>
              </a:rPr>
              <a:t>Unlike needing an arithmetic progression of numbers (as Pascal) or needing</a:t>
            </a:r>
            <a:r>
              <a:rPr lang="en-US" dirty="0">
                <a:ea typeface="+mn-lt"/>
                <a:cs typeface="+mn-lt"/>
              </a:rPr>
              <a:t> iteration step and halting condition (as C), for statement in python iterates over the items of any sequence. </a:t>
            </a:r>
          </a:p>
        </p:txBody>
      </p:sp>
    </p:spTree>
    <p:extLst>
      <p:ext uri="{BB962C8B-B14F-4D97-AF65-F5344CB8AC3E}">
        <p14:creationId xmlns:p14="http://schemas.microsoft.com/office/powerpoint/2010/main" val="418674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logo&#10;&#10;Description generated with very high confidence">
            <a:extLst>
              <a:ext uri="{FF2B5EF4-FFF2-40B4-BE49-F238E27FC236}">
                <a16:creationId xmlns:a16="http://schemas.microsoft.com/office/drawing/2014/main" id="{F337861C-8CE7-425B-A97A-331272BA19F8}"/>
              </a:ext>
            </a:extLst>
          </p:cNvPr>
          <p:cNvPicPr>
            <a:picLocks noGrp="1" noChangeAspect="1"/>
          </p:cNvPicPr>
          <p:nvPr>
            <p:ph idx="1"/>
          </p:nvPr>
        </p:nvPicPr>
        <p:blipFill>
          <a:blip r:embed="rId2"/>
          <a:stretch>
            <a:fillRect/>
          </a:stretch>
        </p:blipFill>
        <p:spPr>
          <a:xfrm>
            <a:off x="3879281" y="1277413"/>
            <a:ext cx="4419060" cy="4728892"/>
          </a:xfrm>
        </p:spPr>
      </p:pic>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a:cs typeface="Calibri Light"/>
              </a:rPr>
              <a:t>Flow chart of for loop:</a:t>
            </a:r>
          </a:p>
        </p:txBody>
      </p:sp>
      <p:sp>
        <p:nvSpPr>
          <p:cNvPr id="4" name="TextBox 3">
            <a:extLst>
              <a:ext uri="{FF2B5EF4-FFF2-40B4-BE49-F238E27FC236}">
                <a16:creationId xmlns:a16="http://schemas.microsoft.com/office/drawing/2014/main" id="{B01B1B41-B49C-4215-ACC9-2585DD15F79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3" name="TextBox 2">
            <a:extLst>
              <a:ext uri="{FF2B5EF4-FFF2-40B4-BE49-F238E27FC236}">
                <a16:creationId xmlns:a16="http://schemas.microsoft.com/office/drawing/2014/main" id="{7C55379B-BB5E-4782-B53F-9E94BD3C0563}"/>
              </a:ext>
            </a:extLst>
          </p:cNvPr>
          <p:cNvSpPr txBox="1"/>
          <p:nvPr/>
        </p:nvSpPr>
        <p:spPr>
          <a:xfrm>
            <a:off x="4652514" y="591772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 for loop flow chart</a:t>
            </a:r>
            <a:endParaRPr lang="en-US" i="1">
              <a:cs typeface="Calibri"/>
            </a:endParaRPr>
          </a:p>
        </p:txBody>
      </p:sp>
    </p:spTree>
    <p:extLst>
      <p:ext uri="{BB962C8B-B14F-4D97-AF65-F5344CB8AC3E}">
        <p14:creationId xmlns:p14="http://schemas.microsoft.com/office/powerpoint/2010/main" val="176055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a:cs typeface="Calibri Light"/>
              </a:rPr>
              <a:t>For loop examples:</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653560"/>
            <a:ext cx="10515600" cy="4351338"/>
          </a:xfrm>
        </p:spPr>
        <p:txBody>
          <a:bodyPr vert="horz" lIns="91440" tIns="45720" rIns="91440" bIns="45720" rtlCol="0" anchor="t">
            <a:normAutofit/>
          </a:bodyPr>
          <a:lstStyle/>
          <a:p>
            <a:r>
              <a:rPr lang="en-US" sz="2400">
                <a:ea typeface="+mn-lt"/>
                <a:cs typeface="+mn-lt"/>
              </a:rPr>
              <a:t>Using any sequence:</a:t>
            </a:r>
            <a:endParaRPr lang="en-US" sz="2400">
              <a:cs typeface="Calibri"/>
            </a:endParaRPr>
          </a:p>
        </p:txBody>
      </p:sp>
      <p:sp>
        <p:nvSpPr>
          <p:cNvPr id="7" name="Rectangle 6">
            <a:extLst>
              <a:ext uri="{FF2B5EF4-FFF2-40B4-BE49-F238E27FC236}">
                <a16:creationId xmlns:a16="http://schemas.microsoft.com/office/drawing/2014/main" id="{B50A02B4-3DFD-4D44-AD49-1772E916D280}"/>
              </a:ext>
            </a:extLst>
          </p:cNvPr>
          <p:cNvSpPr/>
          <p:nvPr/>
        </p:nvSpPr>
        <p:spPr>
          <a:xfrm>
            <a:off x="1176419" y="2231433"/>
            <a:ext cx="6994725" cy="3628879"/>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a:solidFill>
                  <a:srgbClr val="FFFFFF"/>
                </a:solidFill>
                <a:latin typeface="Calibri"/>
                <a:ea typeface="Segoe UI"/>
                <a:cs typeface="Segoe UI"/>
              </a:rPr>
              <a:t>&gt;&gt;&gt; </a:t>
            </a:r>
            <a:r>
              <a:rPr lang="en-US">
                <a:solidFill>
                  <a:srgbClr val="FFFFFF"/>
                </a:solidFill>
                <a:latin typeface="Courier New"/>
                <a:ea typeface="Segoe UI"/>
                <a:cs typeface="Segoe UI"/>
              </a:rPr>
              <a:t>for x in [1,2,'a']:</a:t>
            </a:r>
          </a:p>
          <a:p>
            <a:r>
              <a:rPr lang="en-US">
                <a:latin typeface="Courier New"/>
                <a:cs typeface="Segoe UI"/>
              </a:rPr>
              <a:t>...    print(x) </a:t>
            </a:r>
          </a:p>
          <a:p>
            <a:r>
              <a:rPr lang="en-US">
                <a:latin typeface="Courier New"/>
                <a:cs typeface="Segoe UI"/>
              </a:rPr>
              <a:t>...</a:t>
            </a:r>
          </a:p>
          <a:p>
            <a:r>
              <a:rPr lang="en-US">
                <a:latin typeface="Courier New"/>
                <a:cs typeface="Segoe UI"/>
              </a:rPr>
              <a:t>1</a:t>
            </a:r>
          </a:p>
          <a:p>
            <a:r>
              <a:rPr lang="en-US">
                <a:latin typeface="Courier New"/>
                <a:cs typeface="Segoe UI"/>
              </a:rPr>
              <a:t>2</a:t>
            </a:r>
          </a:p>
          <a:p>
            <a:r>
              <a:rPr lang="en-US">
                <a:latin typeface="Courier New"/>
                <a:cs typeface="Segoe UI"/>
              </a:rPr>
              <a:t>a</a:t>
            </a:r>
          </a:p>
          <a:p>
            <a:r>
              <a:rPr lang="en-US" i="1">
                <a:ea typeface="+mn-lt"/>
                <a:cs typeface="+mn-lt"/>
              </a:rPr>
              <a:t>&gt;&gt;&gt; </a:t>
            </a:r>
            <a:r>
              <a:rPr lang="en-US">
                <a:latin typeface="Courier New"/>
                <a:cs typeface="Courier New"/>
              </a:rPr>
              <a:t>for x in "hey":</a:t>
            </a:r>
            <a:endParaRPr lang="en-US">
              <a:ea typeface="+mn-lt"/>
              <a:cs typeface="+mn-lt"/>
            </a:endParaRPr>
          </a:p>
          <a:p>
            <a:r>
              <a:rPr lang="en-US">
                <a:latin typeface="Courier New"/>
                <a:cs typeface="Courier New"/>
              </a:rPr>
              <a:t>...    print(x) </a:t>
            </a:r>
            <a:endParaRPr lang="en-US">
              <a:ea typeface="+mn-lt"/>
              <a:cs typeface="+mn-lt"/>
            </a:endParaRPr>
          </a:p>
          <a:p>
            <a:r>
              <a:rPr lang="en-US">
                <a:latin typeface="Courier New"/>
                <a:cs typeface="Courier New"/>
              </a:rPr>
              <a:t>... </a:t>
            </a:r>
          </a:p>
          <a:p>
            <a:r>
              <a:rPr lang="en-US">
                <a:latin typeface="Courier New"/>
                <a:cs typeface="Courier New"/>
              </a:rPr>
              <a:t>h</a:t>
            </a:r>
          </a:p>
          <a:p>
            <a:r>
              <a:rPr lang="en-US">
                <a:latin typeface="Courier New"/>
                <a:cs typeface="Courier New"/>
              </a:rPr>
              <a:t>e</a:t>
            </a:r>
          </a:p>
          <a:p>
            <a:r>
              <a:rPr lang="en-US">
                <a:latin typeface="Courier New"/>
                <a:cs typeface="Courier New"/>
              </a:rPr>
              <a:t>y</a:t>
            </a:r>
          </a:p>
        </p:txBody>
      </p:sp>
    </p:spTree>
    <p:extLst>
      <p:ext uri="{BB962C8B-B14F-4D97-AF65-F5344CB8AC3E}">
        <p14:creationId xmlns:p14="http://schemas.microsoft.com/office/powerpoint/2010/main" val="84989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ea typeface="+mj-lt"/>
                <a:cs typeface="+mj-lt"/>
              </a:rPr>
              <a:t>range()</a:t>
            </a:r>
            <a:r>
              <a:rPr lang="en-US">
                <a:ea typeface="+mj-lt"/>
                <a:cs typeface="+mj-lt"/>
              </a:rPr>
              <a:t> function:</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686335"/>
            <a:ext cx="10515600" cy="4105068"/>
          </a:xfrm>
        </p:spPr>
        <p:txBody>
          <a:bodyPr vert="horz" lIns="91440" tIns="45720" rIns="91440" bIns="45720" rtlCol="0" anchor="t">
            <a:normAutofit/>
          </a:bodyPr>
          <a:lstStyle/>
          <a:p>
            <a:r>
              <a:rPr lang="en-US" sz="2400" dirty="0">
                <a:cs typeface="Calibri"/>
              </a:rPr>
              <a:t>Built-in function used</a:t>
            </a:r>
            <a:r>
              <a:rPr lang="en-US" sz="2400" dirty="0">
                <a:ea typeface="+mn-lt"/>
                <a:cs typeface="+mn-lt"/>
              </a:rPr>
              <a:t> to generate a sequence of numbers.</a:t>
            </a:r>
          </a:p>
          <a:p>
            <a:r>
              <a:rPr lang="en-US" sz="2400" b="1" dirty="0">
                <a:ea typeface="+mn-lt"/>
                <a:cs typeface="+mn-lt"/>
              </a:rPr>
              <a:t>range()</a:t>
            </a:r>
            <a:r>
              <a:rPr lang="en-US" sz="2400" dirty="0">
                <a:ea typeface="+mn-lt"/>
                <a:cs typeface="+mn-lt"/>
              </a:rPr>
              <a:t> in Python(3.x) is just a renamed version of a function called </a:t>
            </a:r>
            <a:r>
              <a:rPr lang="en-US" sz="2400" b="1" dirty="0" err="1">
                <a:ea typeface="+mn-lt"/>
                <a:cs typeface="+mn-lt"/>
              </a:rPr>
              <a:t>xrange</a:t>
            </a:r>
            <a:r>
              <a:rPr lang="en-US" sz="2400" b="1" dirty="0">
                <a:ea typeface="+mn-lt"/>
                <a:cs typeface="+mn-lt"/>
              </a:rPr>
              <a:t>()</a:t>
            </a:r>
            <a:r>
              <a:rPr lang="en-US" sz="2400" dirty="0">
                <a:ea typeface="+mn-lt"/>
                <a:cs typeface="+mn-lt"/>
              </a:rPr>
              <a:t> in Python(2.x)</a:t>
            </a:r>
          </a:p>
          <a:p>
            <a:r>
              <a:rPr lang="en-US" sz="2400" dirty="0">
                <a:cs typeface="Calibri"/>
              </a:rPr>
              <a:t>Syntax:</a:t>
            </a:r>
          </a:p>
          <a:p>
            <a:pPr marL="0" indent="0">
              <a:buNone/>
            </a:pPr>
            <a:endParaRPr lang="en-US" sz="2400" dirty="0">
              <a:cs typeface="Calibri"/>
            </a:endParaRPr>
          </a:p>
          <a:p>
            <a:pPr lvl="1" indent="0"/>
            <a:r>
              <a:rPr lang="en-US" dirty="0">
                <a:cs typeface="Calibri"/>
              </a:rPr>
              <a:t> </a:t>
            </a:r>
            <a:r>
              <a:rPr lang="en-US" b="1" dirty="0">
                <a:cs typeface="Calibri"/>
              </a:rPr>
              <a:t>start:</a:t>
            </a:r>
            <a:r>
              <a:rPr lang="en-US" dirty="0">
                <a:cs typeface="Calibri"/>
              </a:rPr>
              <a:t> </a:t>
            </a:r>
            <a:r>
              <a:rPr lang="en-US" dirty="0">
                <a:ea typeface="+mn-lt"/>
                <a:cs typeface="+mn-lt"/>
              </a:rPr>
              <a:t> integer starting from which the sequence of integers is to be returned</a:t>
            </a:r>
          </a:p>
          <a:p>
            <a:pPr lvl="1" indent="0"/>
            <a:r>
              <a:rPr lang="en-US" dirty="0">
                <a:ea typeface="+mn-lt"/>
                <a:cs typeface="+mn-lt"/>
              </a:rPr>
              <a:t> </a:t>
            </a:r>
            <a:r>
              <a:rPr lang="en-US" b="1" dirty="0">
                <a:ea typeface="+mn-lt"/>
                <a:cs typeface="+mn-lt"/>
              </a:rPr>
              <a:t>stop:</a:t>
            </a:r>
            <a:r>
              <a:rPr lang="en-US" dirty="0">
                <a:ea typeface="+mn-lt"/>
                <a:cs typeface="+mn-lt"/>
              </a:rPr>
              <a:t> integer before which the sequence of integers is to be returned, range of integers end at stop – 1.</a:t>
            </a:r>
          </a:p>
          <a:p>
            <a:pPr lvl="1" indent="0"/>
            <a:r>
              <a:rPr lang="en-US" dirty="0"/>
              <a:t> </a:t>
            </a:r>
            <a:r>
              <a:rPr lang="en-US" b="1" dirty="0" err="1"/>
              <a:t>step_size</a:t>
            </a:r>
            <a:r>
              <a:rPr lang="en-US" b="1" dirty="0"/>
              <a:t>:</a:t>
            </a:r>
            <a:r>
              <a:rPr lang="en-US" dirty="0"/>
              <a:t> </a:t>
            </a:r>
            <a:r>
              <a:rPr lang="en-US" dirty="0">
                <a:ea typeface="+mn-lt"/>
                <a:cs typeface="+mn-lt"/>
              </a:rPr>
              <a:t>integer value which determines the increment between each integer in the sequence</a:t>
            </a:r>
            <a:endParaRPr lang="en-US" dirty="0"/>
          </a:p>
        </p:txBody>
      </p:sp>
      <p:sp>
        <p:nvSpPr>
          <p:cNvPr id="5" name="Rectangle: Rounded Corners 4">
            <a:extLst>
              <a:ext uri="{FF2B5EF4-FFF2-40B4-BE49-F238E27FC236}">
                <a16:creationId xmlns:a16="http://schemas.microsoft.com/office/drawing/2014/main" id="{2BD1DE16-D2FD-4D18-9945-3ACE883E4BEF}"/>
              </a:ext>
            </a:extLst>
          </p:cNvPr>
          <p:cNvSpPr/>
          <p:nvPr/>
        </p:nvSpPr>
        <p:spPr>
          <a:xfrm>
            <a:off x="2369467" y="3221446"/>
            <a:ext cx="4222422" cy="505583"/>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solidFill>
                  <a:schemeClr val="tx1"/>
                </a:solidFill>
                <a:latin typeface="Courier New"/>
                <a:ea typeface="+mn-lt"/>
                <a:cs typeface="+mn-lt"/>
              </a:rPr>
              <a:t>range(start, stop, </a:t>
            </a:r>
            <a:r>
              <a:rPr lang="en-US" dirty="0" err="1">
                <a:solidFill>
                  <a:schemeClr val="tx1"/>
                </a:solidFill>
                <a:latin typeface="Courier New"/>
                <a:ea typeface="+mn-lt"/>
                <a:cs typeface="+mn-lt"/>
              </a:rPr>
              <a:t>step_size</a:t>
            </a:r>
            <a:r>
              <a:rPr lang="en-US" dirty="0">
                <a:solidFill>
                  <a:schemeClr val="tx1"/>
                </a:solidFill>
                <a:latin typeface="Courier New"/>
                <a:ea typeface="+mn-lt"/>
                <a:cs typeface="+mn-lt"/>
              </a:rPr>
              <a:t>)</a:t>
            </a:r>
            <a:endParaRPr lang="en-US" dirty="0">
              <a:solidFill>
                <a:schemeClr val="tx1"/>
              </a:solidFill>
              <a:latin typeface="Courier New"/>
            </a:endParaRPr>
          </a:p>
        </p:txBody>
      </p:sp>
    </p:spTree>
    <p:extLst>
      <p:ext uri="{BB962C8B-B14F-4D97-AF65-F5344CB8AC3E}">
        <p14:creationId xmlns:p14="http://schemas.microsoft.com/office/powerpoint/2010/main" val="136216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AB9B-31F6-425C-97EE-9308A49F40D3}"/>
              </a:ext>
            </a:extLst>
          </p:cNvPr>
          <p:cNvSpPr>
            <a:spLocks noGrp="1"/>
          </p:cNvSpPr>
          <p:nvPr>
            <p:ph type="title"/>
          </p:nvPr>
        </p:nvSpPr>
        <p:spPr/>
        <p:txBody>
          <a:bodyPr/>
          <a:lstStyle/>
          <a:p>
            <a:r>
              <a:rPr lang="en-US">
                <a:cs typeface="Calibri Light"/>
              </a:rPr>
              <a:t>Conditional Statement</a:t>
            </a:r>
            <a:endParaRPr lang="en-US"/>
          </a:p>
        </p:txBody>
      </p:sp>
      <p:sp>
        <p:nvSpPr>
          <p:cNvPr id="3" name="Content Placeholder 2">
            <a:extLst>
              <a:ext uri="{FF2B5EF4-FFF2-40B4-BE49-F238E27FC236}">
                <a16:creationId xmlns:a16="http://schemas.microsoft.com/office/drawing/2014/main" id="{22787B64-C965-4270-9E40-159786C1A54D}"/>
              </a:ext>
            </a:extLst>
          </p:cNvPr>
          <p:cNvSpPr>
            <a:spLocks noGrp="1"/>
          </p:cNvSpPr>
          <p:nvPr>
            <p:ph idx="1"/>
          </p:nvPr>
        </p:nvSpPr>
        <p:spPr>
          <a:xfrm>
            <a:off x="838200" y="1620786"/>
            <a:ext cx="10515600" cy="4351338"/>
          </a:xfrm>
        </p:spPr>
        <p:txBody>
          <a:bodyPr vert="horz" lIns="91440" tIns="45720" rIns="91440" bIns="45720" rtlCol="0" anchor="t">
            <a:normAutofit/>
          </a:bodyPr>
          <a:lstStyle/>
          <a:p>
            <a:r>
              <a:rPr lang="en-US" sz="2400" dirty="0">
                <a:cs typeface="Calibri"/>
              </a:rPr>
              <a:t>Conditional expression allows </a:t>
            </a:r>
            <a:r>
              <a:rPr lang="en-US" sz="2400" dirty="0">
                <a:ea typeface="+mn-lt"/>
                <a:cs typeface="+mn-lt"/>
              </a:rPr>
              <a:t>our program</a:t>
            </a:r>
            <a:r>
              <a:rPr lang="en-US" sz="2400" dirty="0">
                <a:cs typeface="Calibri"/>
              </a:rPr>
              <a:t> to make decisions.</a:t>
            </a:r>
          </a:p>
          <a:p>
            <a:r>
              <a:rPr lang="en-US" sz="2400" dirty="0">
                <a:cs typeface="Calibri"/>
              </a:rPr>
              <a:t>Every decision is taken </a:t>
            </a:r>
            <a:r>
              <a:rPr lang="en-US" sz="2400" dirty="0">
                <a:ea typeface="+mn-lt"/>
                <a:cs typeface="+mn-lt"/>
              </a:rPr>
              <a:t>with a Boolean expression which yields either true(1) or false (0) value.</a:t>
            </a:r>
          </a:p>
          <a:p>
            <a:r>
              <a:rPr lang="en-US" sz="2400" dirty="0">
                <a:ea typeface="+mn-lt"/>
                <a:cs typeface="+mn-lt"/>
              </a:rPr>
              <a:t>Conditional statements are handled by </a:t>
            </a:r>
            <a:r>
              <a:rPr lang="en-US" sz="2400" b="1" dirty="0">
                <a:latin typeface="Courier New"/>
                <a:ea typeface="+mn-lt"/>
                <a:cs typeface="+mn-lt"/>
              </a:rPr>
              <a:t>if</a:t>
            </a:r>
            <a:r>
              <a:rPr lang="en-US" sz="2400" dirty="0">
                <a:ea typeface="+mn-lt"/>
                <a:cs typeface="+mn-lt"/>
              </a:rPr>
              <a:t> statements in Python.</a:t>
            </a:r>
            <a:endParaRPr lang="en-US" sz="2400" dirty="0">
              <a:cs typeface="Calibri"/>
            </a:endParaRPr>
          </a:p>
          <a:p>
            <a:r>
              <a:rPr lang="en-US" sz="2400" dirty="0">
                <a:ea typeface="+mn-lt"/>
                <a:cs typeface="+mn-lt"/>
              </a:rPr>
              <a:t>The form of the if statement is in figure (a).  </a:t>
            </a:r>
            <a:endParaRPr lang="en-US" sz="2400" dirty="0">
              <a:cs typeface="Calibri"/>
            </a:endParaRPr>
          </a:p>
        </p:txBody>
      </p:sp>
      <p:graphicFrame>
        <p:nvGraphicFramePr>
          <p:cNvPr id="4" name="Table 4">
            <a:extLst>
              <a:ext uri="{FF2B5EF4-FFF2-40B4-BE49-F238E27FC236}">
                <a16:creationId xmlns:a16="http://schemas.microsoft.com/office/drawing/2014/main" id="{777C4AF1-52D0-4B47-9C2E-E079FFB95EF6}"/>
              </a:ext>
            </a:extLst>
          </p:cNvPr>
          <p:cNvGraphicFramePr>
            <a:graphicFrameLocks noGrp="1"/>
          </p:cNvGraphicFramePr>
          <p:nvPr>
            <p:extLst>
              <p:ext uri="{D42A27DB-BD31-4B8C-83A1-F6EECF244321}">
                <p14:modId xmlns:p14="http://schemas.microsoft.com/office/powerpoint/2010/main" val="1655717084"/>
              </p:ext>
            </p:extLst>
          </p:nvPr>
        </p:nvGraphicFramePr>
        <p:xfrm>
          <a:off x="1395167" y="4109663"/>
          <a:ext cx="3520391" cy="1275707"/>
        </p:xfrm>
        <a:graphic>
          <a:graphicData uri="http://schemas.openxmlformats.org/drawingml/2006/table">
            <a:tbl>
              <a:tblPr firstRow="1" bandRow="1">
                <a:tableStyleId>{073A0DAA-6AF3-43AB-8588-CEC1D06C72B9}</a:tableStyleId>
              </a:tblPr>
              <a:tblGrid>
                <a:gridCol w="3520391">
                  <a:extLst>
                    <a:ext uri="{9D8B030D-6E8A-4147-A177-3AD203B41FA5}">
                      <a16:colId xmlns:a16="http://schemas.microsoft.com/office/drawing/2014/main" val="2794957252"/>
                    </a:ext>
                  </a:extLst>
                </a:gridCol>
              </a:tblGrid>
              <a:tr h="1275707">
                <a:tc>
                  <a:txBody>
                    <a:bodyPr/>
                    <a:lstStyle/>
                    <a:p>
                      <a:pPr lvl="0">
                        <a:buNone/>
                      </a:pPr>
                      <a:r>
                        <a:rPr lang="en-US" sz="1800" b="0" u="none" strike="noStrike" noProof="0" dirty="0">
                          <a:latin typeface="Courier New"/>
                        </a:rPr>
                        <a:t>if condition:
   statement1
else:
   statement2</a:t>
                      </a:r>
                      <a:endParaRPr lang="en-US" b="0" dirty="0">
                        <a:latin typeface="Courier New"/>
                      </a:endParaRPr>
                    </a:p>
                  </a:txBody>
                  <a:tcPr/>
                </a:tc>
                <a:extLst>
                  <a:ext uri="{0D108BD9-81ED-4DB2-BD59-A6C34878D82A}">
                    <a16:rowId xmlns:a16="http://schemas.microsoft.com/office/drawing/2014/main" val="3450090468"/>
                  </a:ext>
                </a:extLst>
              </a:tr>
            </a:tbl>
          </a:graphicData>
        </a:graphic>
      </p:graphicFrame>
      <p:graphicFrame>
        <p:nvGraphicFramePr>
          <p:cNvPr id="5" name="Table 4">
            <a:extLst>
              <a:ext uri="{FF2B5EF4-FFF2-40B4-BE49-F238E27FC236}">
                <a16:creationId xmlns:a16="http://schemas.microsoft.com/office/drawing/2014/main" id="{83E17F6C-7360-4F53-8F03-CBC8F658338A}"/>
              </a:ext>
            </a:extLst>
          </p:cNvPr>
          <p:cNvGraphicFramePr>
            <a:graphicFrameLocks noGrp="1"/>
          </p:cNvGraphicFramePr>
          <p:nvPr/>
        </p:nvGraphicFramePr>
        <p:xfrm>
          <a:off x="5702158" y="4118224"/>
          <a:ext cx="3734029" cy="1198651"/>
        </p:xfrm>
        <a:graphic>
          <a:graphicData uri="http://schemas.openxmlformats.org/drawingml/2006/table">
            <a:tbl>
              <a:tblPr firstRow="1" bandRow="1">
                <a:tableStyleId>{073A0DAA-6AF3-43AB-8588-CEC1D06C72B9}</a:tableStyleId>
              </a:tblPr>
              <a:tblGrid>
                <a:gridCol w="3734029">
                  <a:extLst>
                    <a:ext uri="{9D8B030D-6E8A-4147-A177-3AD203B41FA5}">
                      <a16:colId xmlns:a16="http://schemas.microsoft.com/office/drawing/2014/main" val="2794957252"/>
                    </a:ext>
                  </a:extLst>
                </a:gridCol>
              </a:tblGrid>
              <a:tr h="1198651">
                <a:tc>
                  <a:txBody>
                    <a:bodyPr/>
                    <a:lstStyle/>
                    <a:p>
                      <a:pPr lvl="0" algn="l">
                        <a:lnSpc>
                          <a:spcPct val="100000"/>
                        </a:lnSpc>
                        <a:spcBef>
                          <a:spcPts val="0"/>
                        </a:spcBef>
                        <a:spcAft>
                          <a:spcPts val="0"/>
                        </a:spcAft>
                        <a:buNone/>
                      </a:pPr>
                      <a:r>
                        <a:rPr lang="en-US" sz="1800" b="0" i="0" u="none" strike="noStrike" noProof="0" dirty="0">
                          <a:latin typeface="Courier New"/>
                        </a:rPr>
                        <a:t>&gt;&gt;&gt; 5 &gt;=3</a:t>
                      </a:r>
                      <a:endParaRPr lang="en-US" dirty="0">
                        <a:latin typeface="Courier New"/>
                      </a:endParaRPr>
                    </a:p>
                    <a:p>
                      <a:pPr lvl="0" algn="l">
                        <a:lnSpc>
                          <a:spcPct val="100000"/>
                        </a:lnSpc>
                        <a:spcBef>
                          <a:spcPts val="0"/>
                        </a:spcBef>
                        <a:spcAft>
                          <a:spcPts val="0"/>
                        </a:spcAft>
                        <a:buNone/>
                      </a:pPr>
                      <a:r>
                        <a:rPr lang="en-US" sz="1800" b="0" i="0" u="none" strike="noStrike" noProof="0" dirty="0">
                          <a:latin typeface="Courier New"/>
                        </a:rPr>
                        <a:t>True</a:t>
                      </a:r>
                      <a:endParaRPr lang="en-US" dirty="0">
                        <a:latin typeface="Courier New"/>
                      </a:endParaRPr>
                    </a:p>
                    <a:p>
                      <a:pPr lvl="0" algn="l">
                        <a:lnSpc>
                          <a:spcPct val="100000"/>
                        </a:lnSpc>
                        <a:spcBef>
                          <a:spcPts val="0"/>
                        </a:spcBef>
                        <a:spcAft>
                          <a:spcPts val="0"/>
                        </a:spcAft>
                        <a:buNone/>
                      </a:pPr>
                      <a:r>
                        <a:rPr lang="en-US" sz="1800" b="0" i="0" u="none" strike="noStrike" noProof="0" dirty="0">
                          <a:latin typeface="Courier New"/>
                        </a:rPr>
                        <a:t>&gt;&gt;&gt; 4 &gt; 8</a:t>
                      </a:r>
                      <a:endParaRPr lang="en-US" dirty="0">
                        <a:latin typeface="Courier New"/>
                      </a:endParaRPr>
                    </a:p>
                    <a:p>
                      <a:pPr lvl="0" algn="l">
                        <a:lnSpc>
                          <a:spcPct val="100000"/>
                        </a:lnSpc>
                        <a:spcBef>
                          <a:spcPts val="0"/>
                        </a:spcBef>
                        <a:spcAft>
                          <a:spcPts val="0"/>
                        </a:spcAft>
                        <a:buNone/>
                      </a:pPr>
                      <a:r>
                        <a:rPr lang="en-US" sz="1800" b="0" i="0" u="none" strike="noStrike" noProof="0" dirty="0">
                          <a:latin typeface="Courier New"/>
                        </a:rPr>
                        <a:t>False</a:t>
                      </a:r>
                      <a:endParaRPr lang="en-US" dirty="0">
                        <a:latin typeface="Courier New"/>
                      </a:endParaRPr>
                    </a:p>
                  </a:txBody>
                  <a:tcPr/>
                </a:tc>
                <a:extLst>
                  <a:ext uri="{0D108BD9-81ED-4DB2-BD59-A6C34878D82A}">
                    <a16:rowId xmlns:a16="http://schemas.microsoft.com/office/drawing/2014/main" val="3450090468"/>
                  </a:ext>
                </a:extLst>
              </a:tr>
            </a:tbl>
          </a:graphicData>
        </a:graphic>
      </p:graphicFrame>
      <p:sp>
        <p:nvSpPr>
          <p:cNvPr id="6" name="TextBox 5">
            <a:extLst>
              <a:ext uri="{FF2B5EF4-FFF2-40B4-BE49-F238E27FC236}">
                <a16:creationId xmlns:a16="http://schemas.microsoft.com/office/drawing/2014/main" id="{AE75C82F-04B6-4640-890E-F4C589F3B7CF}"/>
              </a:ext>
            </a:extLst>
          </p:cNvPr>
          <p:cNvSpPr txBox="1"/>
          <p:nvPr/>
        </p:nvSpPr>
        <p:spPr>
          <a:xfrm>
            <a:off x="2224355" y="5400781"/>
            <a:ext cx="1210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(a)</a:t>
            </a:r>
          </a:p>
        </p:txBody>
      </p:sp>
      <p:sp>
        <p:nvSpPr>
          <p:cNvPr id="7" name="TextBox 6">
            <a:extLst>
              <a:ext uri="{FF2B5EF4-FFF2-40B4-BE49-F238E27FC236}">
                <a16:creationId xmlns:a16="http://schemas.microsoft.com/office/drawing/2014/main" id="{425D17DD-7C98-4B70-8AB6-E9162C39C9A4}"/>
              </a:ext>
            </a:extLst>
          </p:cNvPr>
          <p:cNvSpPr txBox="1"/>
          <p:nvPr/>
        </p:nvSpPr>
        <p:spPr>
          <a:xfrm>
            <a:off x="7036085" y="5400780"/>
            <a:ext cx="1210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(b)</a:t>
            </a:r>
          </a:p>
        </p:txBody>
      </p:sp>
    </p:spTree>
    <p:extLst>
      <p:ext uri="{BB962C8B-B14F-4D97-AF65-F5344CB8AC3E}">
        <p14:creationId xmlns:p14="http://schemas.microsoft.com/office/powerpoint/2010/main" val="2856221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a:ea typeface="+mj-lt"/>
                <a:cs typeface="+mj-lt"/>
              </a:rPr>
              <a:t>range() function examples:</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515600" cy="4940809"/>
          </a:xfrm>
        </p:spPr>
        <p:txBody>
          <a:bodyPr vert="horz" lIns="91440" tIns="45720" rIns="91440" bIns="45720" rtlCol="0" anchor="t">
            <a:normAutofit/>
          </a:bodyPr>
          <a:lstStyle/>
          <a:p>
            <a:pPr marL="0" indent="0">
              <a:buNone/>
            </a:pPr>
            <a:br>
              <a:rPr lang="en-US"/>
            </a:br>
            <a:endParaRPr lang="en-US">
              <a:cs typeface="Calibri"/>
            </a:endParaRPr>
          </a:p>
        </p:txBody>
      </p:sp>
      <p:sp>
        <p:nvSpPr>
          <p:cNvPr id="7" name="Rectangle 6">
            <a:extLst>
              <a:ext uri="{FF2B5EF4-FFF2-40B4-BE49-F238E27FC236}">
                <a16:creationId xmlns:a16="http://schemas.microsoft.com/office/drawing/2014/main" id="{915F4638-752F-432F-9C1E-0F678F7FB481}"/>
              </a:ext>
            </a:extLst>
          </p:cNvPr>
          <p:cNvSpPr/>
          <p:nvPr/>
        </p:nvSpPr>
        <p:spPr>
          <a:xfrm>
            <a:off x="940712" y="2102523"/>
            <a:ext cx="10483321" cy="2652869"/>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a:solidFill>
                  <a:srgbClr val="FFFFFF"/>
                </a:solidFill>
                <a:latin typeface="Calibri"/>
                <a:ea typeface="Segoe UI"/>
                <a:cs typeface="Segoe UI"/>
              </a:rPr>
              <a:t>&gt;&gt;&gt; </a:t>
            </a:r>
            <a:r>
              <a:rPr lang="en-US">
                <a:solidFill>
                  <a:srgbClr val="FFFFFF"/>
                </a:solidFill>
                <a:latin typeface="Courier New"/>
                <a:ea typeface="Segoe UI"/>
                <a:cs typeface="Segoe UI"/>
              </a:rPr>
              <a:t>range(5) # this gives you a range object</a:t>
            </a:r>
          </a:p>
          <a:p>
            <a:r>
              <a:rPr lang="en-US">
                <a:latin typeface="Courier New"/>
                <a:cs typeface="Segoe UI"/>
              </a:rPr>
              <a:t>range(0,5)</a:t>
            </a:r>
          </a:p>
          <a:p>
            <a:r>
              <a:rPr lang="en-US" i="1">
                <a:ea typeface="+mn-lt"/>
                <a:cs typeface="+mn-lt"/>
              </a:rPr>
              <a:t>&gt;&gt;&gt; </a:t>
            </a:r>
            <a:r>
              <a:rPr lang="en-US">
                <a:latin typeface="Courier New"/>
                <a:cs typeface="Courier New"/>
              </a:rPr>
              <a:t>list(range(5)) #lets convert it to a list to see the items</a:t>
            </a:r>
          </a:p>
          <a:p>
            <a:r>
              <a:rPr lang="en-US">
                <a:latin typeface="Courier New"/>
                <a:cs typeface="Courier New"/>
              </a:rPr>
              <a:t>[0, 1, 2, 3, 4] # default start arg is 0 and stop arg is 5 i.e stops at 5-1</a:t>
            </a:r>
          </a:p>
          <a:p>
            <a:r>
              <a:rPr lang="en-US" i="1">
                <a:ea typeface="+mn-lt"/>
                <a:cs typeface="+mn-lt"/>
              </a:rPr>
              <a:t>&gt;&gt;&gt;</a:t>
            </a:r>
            <a:r>
              <a:rPr lang="en-US" i="1">
                <a:latin typeface="Calibri"/>
                <a:ea typeface="+mn-lt"/>
                <a:cs typeface="Calibri"/>
              </a:rPr>
              <a:t> </a:t>
            </a:r>
            <a:r>
              <a:rPr lang="en-US">
                <a:latin typeface="Courier New"/>
                <a:ea typeface="+mn-lt"/>
                <a:cs typeface="Courier New"/>
              </a:rPr>
              <a:t>list(range(5, 10)) #start arg is 5, stop is 10</a:t>
            </a:r>
          </a:p>
          <a:p>
            <a:r>
              <a:rPr lang="en-US">
                <a:latin typeface="Courier New"/>
                <a:cs typeface="Courier New"/>
              </a:rPr>
              <a:t>[5, 6, 7, 8, 9]</a:t>
            </a:r>
          </a:p>
          <a:p>
            <a:r>
              <a:rPr lang="en-US" i="1">
                <a:ea typeface="+mn-lt"/>
                <a:cs typeface="+mn-lt"/>
              </a:rPr>
              <a:t>&gt;&gt;&gt; </a:t>
            </a:r>
            <a:r>
              <a:rPr lang="en-US">
                <a:latin typeface="Courier New"/>
                <a:cs typeface="Courier New"/>
              </a:rPr>
              <a:t>list(range(5, 10, 2)) #using 2 as step_size</a:t>
            </a:r>
            <a:endParaRPr lang="en-US">
              <a:latin typeface="Calibri" panose="020F0502020204030204"/>
              <a:cs typeface="Calibri" panose="020F0502020204030204"/>
            </a:endParaRPr>
          </a:p>
          <a:p>
            <a:r>
              <a:rPr lang="en-US">
                <a:latin typeface="Courier New"/>
                <a:cs typeface="Courier New"/>
              </a:rPr>
              <a:t>[5, 7, 9]</a:t>
            </a:r>
          </a:p>
        </p:txBody>
      </p:sp>
    </p:spTree>
    <p:extLst>
      <p:ext uri="{BB962C8B-B14F-4D97-AF65-F5344CB8AC3E}">
        <p14:creationId xmlns:p14="http://schemas.microsoft.com/office/powerpoint/2010/main" val="230606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a:cs typeface="Calibri Light"/>
              </a:rPr>
              <a:t>For loop and range() function:</a:t>
            </a:r>
            <a:endParaRPr lang="en-US"/>
          </a:p>
        </p:txBody>
      </p:sp>
      <p:sp>
        <p:nvSpPr>
          <p:cNvPr id="6" name="Rectangle 5">
            <a:extLst>
              <a:ext uri="{FF2B5EF4-FFF2-40B4-BE49-F238E27FC236}">
                <a16:creationId xmlns:a16="http://schemas.microsoft.com/office/drawing/2014/main" id="{D55C72E6-F4EB-49BB-8AB2-047B24F7CF8E}"/>
              </a:ext>
            </a:extLst>
          </p:cNvPr>
          <p:cNvSpPr/>
          <p:nvPr/>
        </p:nvSpPr>
        <p:spPr>
          <a:xfrm>
            <a:off x="1156361" y="1808098"/>
            <a:ext cx="7368536" cy="3804294"/>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dirty="0">
                <a:solidFill>
                  <a:srgbClr val="FFFFFF"/>
                </a:solidFill>
                <a:latin typeface="Calibri"/>
                <a:ea typeface="Segoe UI"/>
                <a:cs typeface="Segoe UI"/>
              </a:rPr>
              <a:t>&gt;&gt;&gt; </a:t>
            </a:r>
            <a:r>
              <a:rPr lang="en-US" dirty="0">
                <a:solidFill>
                  <a:srgbClr val="FFFFFF"/>
                </a:solidFill>
                <a:latin typeface="Courier New"/>
                <a:ea typeface="Segoe UI"/>
                <a:cs typeface="Segoe UI"/>
              </a:rPr>
              <a:t>for x in range(5): </a:t>
            </a:r>
          </a:p>
          <a:p>
            <a:r>
              <a:rPr lang="en-US" dirty="0">
                <a:latin typeface="Courier New"/>
                <a:cs typeface="Segoe UI"/>
              </a:rPr>
              <a:t>...    print(x) </a:t>
            </a:r>
          </a:p>
          <a:p>
            <a:r>
              <a:rPr lang="en-US" dirty="0">
                <a:latin typeface="Courier New"/>
                <a:cs typeface="Segoe UI"/>
              </a:rPr>
              <a:t>...</a:t>
            </a:r>
          </a:p>
          <a:p>
            <a:r>
              <a:rPr lang="en-US" dirty="0">
                <a:latin typeface="Courier New"/>
                <a:cs typeface="Segoe UI"/>
              </a:rPr>
              <a:t>0</a:t>
            </a:r>
          </a:p>
          <a:p>
            <a:r>
              <a:rPr lang="en-US" dirty="0">
                <a:latin typeface="Courier New"/>
                <a:cs typeface="Segoe UI"/>
              </a:rPr>
              <a:t>1</a:t>
            </a:r>
          </a:p>
          <a:p>
            <a:r>
              <a:rPr lang="en-US" dirty="0">
                <a:latin typeface="Courier New"/>
                <a:cs typeface="Segoe UI"/>
              </a:rPr>
              <a:t>2</a:t>
            </a:r>
          </a:p>
          <a:p>
            <a:r>
              <a:rPr lang="en-US" dirty="0">
                <a:latin typeface="Courier New"/>
                <a:cs typeface="Segoe UI"/>
              </a:rPr>
              <a:t>3</a:t>
            </a:r>
          </a:p>
          <a:p>
            <a:r>
              <a:rPr lang="en-US" dirty="0">
                <a:latin typeface="Courier New"/>
                <a:cs typeface="Segoe UI"/>
              </a:rPr>
              <a:t>4</a:t>
            </a:r>
          </a:p>
          <a:p>
            <a:r>
              <a:rPr lang="en-US" i="1" dirty="0">
                <a:ea typeface="+mn-lt"/>
                <a:cs typeface="+mn-lt"/>
              </a:rPr>
              <a:t>&gt;&gt;&gt; </a:t>
            </a:r>
            <a:r>
              <a:rPr lang="en-US" dirty="0">
                <a:latin typeface="Courier New"/>
                <a:cs typeface="Courier New"/>
              </a:rPr>
              <a:t>for _ in range(2):</a:t>
            </a:r>
          </a:p>
          <a:p>
            <a:r>
              <a:rPr lang="en-US" dirty="0">
                <a:latin typeface="Courier New"/>
                <a:cs typeface="Courier New"/>
              </a:rPr>
              <a:t>...    print("hello world")</a:t>
            </a:r>
          </a:p>
          <a:p>
            <a:r>
              <a:rPr lang="en-US" dirty="0">
                <a:latin typeface="Courier New"/>
                <a:cs typeface="Courier New"/>
              </a:rPr>
              <a:t>...</a:t>
            </a:r>
          </a:p>
          <a:p>
            <a:r>
              <a:rPr lang="en-US" dirty="0">
                <a:latin typeface="Courier New"/>
                <a:cs typeface="Courier New"/>
              </a:rPr>
              <a:t>hello world</a:t>
            </a:r>
          </a:p>
          <a:p>
            <a:r>
              <a:rPr lang="en-US" dirty="0">
                <a:latin typeface="Courier New"/>
                <a:cs typeface="Courier New"/>
              </a:rPr>
              <a:t>hello world</a:t>
            </a:r>
          </a:p>
        </p:txBody>
      </p:sp>
    </p:spTree>
    <p:extLst>
      <p:ext uri="{BB962C8B-B14F-4D97-AF65-F5344CB8AC3E}">
        <p14:creationId xmlns:p14="http://schemas.microsoft.com/office/powerpoint/2010/main" val="168686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a:cs typeface="Calibri Light"/>
              </a:rPr>
              <a:t>For loop and range() function:</a:t>
            </a:r>
            <a:endParaRPr lang="en-US"/>
          </a:p>
        </p:txBody>
      </p:sp>
      <p:sp>
        <p:nvSpPr>
          <p:cNvPr id="6" name="Rectangle 5">
            <a:extLst>
              <a:ext uri="{FF2B5EF4-FFF2-40B4-BE49-F238E27FC236}">
                <a16:creationId xmlns:a16="http://schemas.microsoft.com/office/drawing/2014/main" id="{D55C72E6-F4EB-49BB-8AB2-047B24F7CF8E}"/>
              </a:ext>
            </a:extLst>
          </p:cNvPr>
          <p:cNvSpPr/>
          <p:nvPr/>
        </p:nvSpPr>
        <p:spPr>
          <a:xfrm>
            <a:off x="1002087" y="1841566"/>
            <a:ext cx="6951593" cy="2696000"/>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dirty="0">
                <a:solidFill>
                  <a:srgbClr val="FFFFFF"/>
                </a:solidFill>
                <a:latin typeface="Calibri"/>
                <a:ea typeface="Segoe UI"/>
                <a:cs typeface="Segoe UI"/>
              </a:rPr>
              <a:t>&gt;&gt;&gt; </a:t>
            </a:r>
            <a:r>
              <a:rPr lang="en-US" dirty="0">
                <a:solidFill>
                  <a:srgbClr val="FFFFFF"/>
                </a:solidFill>
                <a:latin typeface="Courier New"/>
                <a:ea typeface="Segoe UI"/>
                <a:cs typeface="Segoe UI"/>
              </a:rPr>
              <a:t>for x in range(5, 10):</a:t>
            </a:r>
          </a:p>
          <a:p>
            <a:r>
              <a:rPr lang="en-US" dirty="0">
                <a:latin typeface="Courier New"/>
                <a:cs typeface="Segoe UI"/>
              </a:rPr>
              <a:t>...    print(x**2)  #prints squares from 5 to 9</a:t>
            </a:r>
          </a:p>
          <a:p>
            <a:r>
              <a:rPr lang="en-US" dirty="0">
                <a:latin typeface="Courier New"/>
                <a:cs typeface="Segoe UI"/>
              </a:rPr>
              <a:t>...</a:t>
            </a:r>
          </a:p>
          <a:p>
            <a:r>
              <a:rPr lang="en-US" dirty="0">
                <a:latin typeface="Courier New"/>
                <a:cs typeface="Segoe UI"/>
              </a:rPr>
              <a:t>25</a:t>
            </a:r>
          </a:p>
          <a:p>
            <a:r>
              <a:rPr lang="en-US" dirty="0">
                <a:latin typeface="Courier New"/>
                <a:cs typeface="Segoe UI"/>
              </a:rPr>
              <a:t>36</a:t>
            </a:r>
          </a:p>
          <a:p>
            <a:r>
              <a:rPr lang="en-US" dirty="0">
                <a:latin typeface="Courier New"/>
                <a:cs typeface="Segoe UI"/>
              </a:rPr>
              <a:t>49</a:t>
            </a:r>
          </a:p>
          <a:p>
            <a:r>
              <a:rPr lang="en-US" dirty="0">
                <a:latin typeface="Courier New"/>
                <a:cs typeface="Segoe UI"/>
              </a:rPr>
              <a:t>64</a:t>
            </a:r>
          </a:p>
          <a:p>
            <a:r>
              <a:rPr lang="en-US" dirty="0">
                <a:latin typeface="Courier New"/>
                <a:cs typeface="Segoe UI"/>
              </a:rPr>
              <a:t>81</a:t>
            </a:r>
          </a:p>
        </p:txBody>
      </p:sp>
    </p:spTree>
    <p:extLst>
      <p:ext uri="{BB962C8B-B14F-4D97-AF65-F5344CB8AC3E}">
        <p14:creationId xmlns:p14="http://schemas.microsoft.com/office/powerpoint/2010/main" val="379737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4DB6-F301-7347-0C9B-7FB7E978CA8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516F1543-A87A-5EE1-37CD-050EE1023CDE}"/>
              </a:ext>
            </a:extLst>
          </p:cNvPr>
          <p:cNvSpPr>
            <a:spLocks noGrp="1"/>
          </p:cNvSpPr>
          <p:nvPr>
            <p:ph idx="1"/>
          </p:nvPr>
        </p:nvSpPr>
        <p:spPr/>
        <p:txBody>
          <a:bodyPr/>
          <a:lstStyle/>
          <a:p>
            <a:r>
              <a:rPr lang="en-US" dirty="0"/>
              <a:t>WAP to prompt the user for hours and rate per hour using input to compute gross pay. Pay the hourly rate for the hours up to 40 and 1.5 times the hourly rate for all hours worked above 40 hours. </a:t>
            </a:r>
          </a:p>
          <a:p>
            <a:pPr marL="0" indent="0">
              <a:buNone/>
            </a:pPr>
            <a:r>
              <a:rPr lang="en-US" dirty="0"/>
              <a:t>Use 45 hours and a rate of 10.50 per hour to test the program (the pay should be 498.75). You should use input to read a string and float() to convert the string to a number.</a:t>
            </a:r>
          </a:p>
        </p:txBody>
      </p:sp>
    </p:spTree>
    <p:extLst>
      <p:ext uri="{BB962C8B-B14F-4D97-AF65-F5344CB8AC3E}">
        <p14:creationId xmlns:p14="http://schemas.microsoft.com/office/powerpoint/2010/main" val="29576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ea typeface="+mj-lt"/>
                <a:cs typeface="+mj-lt"/>
              </a:rPr>
              <a:t>enumerate()</a:t>
            </a:r>
            <a:r>
              <a:rPr lang="en-US">
                <a:ea typeface="+mj-lt"/>
                <a:cs typeface="+mj-lt"/>
              </a:rPr>
              <a:t> function:</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835148" cy="4129648"/>
          </a:xfrm>
        </p:spPr>
        <p:txBody>
          <a:bodyPr vert="horz" lIns="91440" tIns="45720" rIns="91440" bIns="45720" rtlCol="0" anchor="t">
            <a:normAutofit/>
          </a:bodyPr>
          <a:lstStyle/>
          <a:p>
            <a:r>
              <a:rPr lang="en-US" sz="2400">
                <a:cs typeface="Calibri"/>
              </a:rPr>
              <a:t>Built-in function </a:t>
            </a:r>
            <a:r>
              <a:rPr lang="en-US" sz="2400">
                <a:ea typeface="+mn-lt"/>
                <a:cs typeface="+mn-lt"/>
              </a:rPr>
              <a:t>adds a counter to an </a:t>
            </a:r>
            <a:r>
              <a:rPr lang="en-US" sz="2400" err="1">
                <a:ea typeface="+mn-lt"/>
                <a:cs typeface="+mn-lt"/>
              </a:rPr>
              <a:t>iterable</a:t>
            </a:r>
            <a:r>
              <a:rPr lang="en-US" sz="2400">
                <a:ea typeface="+mn-lt"/>
                <a:cs typeface="+mn-lt"/>
              </a:rPr>
              <a:t> and returns it in a form of enumerate object</a:t>
            </a:r>
          </a:p>
          <a:p>
            <a:r>
              <a:rPr lang="en-US" sz="2400">
                <a:ea typeface="+mn-lt"/>
                <a:cs typeface="+mn-lt"/>
              </a:rPr>
              <a:t>allows you to loop over a collection of items while keeping track of the current item’s index in a counter variable.</a:t>
            </a:r>
          </a:p>
          <a:p>
            <a:r>
              <a:rPr lang="en-US" sz="2400">
                <a:cs typeface="Calibri"/>
              </a:rPr>
              <a:t>Syntax:</a:t>
            </a:r>
          </a:p>
          <a:p>
            <a:pPr marL="0" indent="0">
              <a:buNone/>
            </a:pPr>
            <a:endParaRPr lang="en-US" sz="2400">
              <a:cs typeface="Calibri"/>
            </a:endParaRPr>
          </a:p>
          <a:p>
            <a:pPr marL="0" indent="0">
              <a:buNone/>
            </a:pPr>
            <a:endParaRPr lang="en-US">
              <a:cs typeface="Calibri"/>
            </a:endParaRPr>
          </a:p>
          <a:p>
            <a:pPr lvl="1" indent="0"/>
            <a:r>
              <a:rPr lang="en-US">
                <a:cs typeface="Calibri"/>
              </a:rPr>
              <a:t> </a:t>
            </a:r>
            <a:r>
              <a:rPr lang="en-US" b="1" err="1">
                <a:ea typeface="+mn-lt"/>
                <a:cs typeface="+mn-lt"/>
              </a:rPr>
              <a:t>Iterable</a:t>
            </a:r>
            <a:r>
              <a:rPr lang="en-US" b="1">
                <a:ea typeface="+mn-lt"/>
                <a:cs typeface="+mn-lt"/>
              </a:rPr>
              <a:t>: </a:t>
            </a:r>
            <a:r>
              <a:rPr lang="en-US">
                <a:ea typeface="+mn-lt"/>
                <a:cs typeface="+mn-lt"/>
              </a:rPr>
              <a:t>any object that supports iteration</a:t>
            </a:r>
          </a:p>
          <a:p>
            <a:pPr lvl="1" indent="0"/>
            <a:r>
              <a:rPr lang="en-US" b="1">
                <a:ea typeface="+mn-lt"/>
                <a:cs typeface="+mn-lt"/>
              </a:rPr>
              <a:t> start</a:t>
            </a:r>
            <a:r>
              <a:rPr lang="en-US" sz="2400" b="1">
                <a:ea typeface="+mn-lt"/>
                <a:cs typeface="+mn-lt"/>
              </a:rPr>
              <a:t>:</a:t>
            </a:r>
            <a:r>
              <a:rPr lang="en-US" sz="2400">
                <a:ea typeface="+mn-lt"/>
                <a:cs typeface="+mn-lt"/>
              </a:rPr>
              <a:t> the index value from which the counter is</a:t>
            </a:r>
            <a:r>
              <a:rPr lang="en-US">
                <a:ea typeface="+mn-lt"/>
                <a:cs typeface="+mn-lt"/>
              </a:rPr>
              <a:t> </a:t>
            </a:r>
            <a:r>
              <a:rPr lang="en-US" sz="2400">
                <a:ea typeface="+mn-lt"/>
                <a:cs typeface="+mn-lt"/>
              </a:rPr>
              <a:t>to be started, by default it is 0</a:t>
            </a:r>
            <a:r>
              <a:rPr lang="en-US">
                <a:ea typeface="+mn-lt"/>
                <a:cs typeface="+mn-lt"/>
              </a:rPr>
              <a:t> </a:t>
            </a:r>
            <a:endParaRPr lang="en-US"/>
          </a:p>
        </p:txBody>
      </p:sp>
      <p:sp>
        <p:nvSpPr>
          <p:cNvPr id="5" name="Rectangle: Rounded Corners 4">
            <a:extLst>
              <a:ext uri="{FF2B5EF4-FFF2-40B4-BE49-F238E27FC236}">
                <a16:creationId xmlns:a16="http://schemas.microsoft.com/office/drawing/2014/main" id="{2BD1DE16-D2FD-4D18-9945-3ACE883E4BEF}"/>
              </a:ext>
            </a:extLst>
          </p:cNvPr>
          <p:cNvSpPr/>
          <p:nvPr/>
        </p:nvSpPr>
        <p:spPr>
          <a:xfrm>
            <a:off x="1656628" y="4060680"/>
            <a:ext cx="4435454" cy="505583"/>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solidFill>
                  <a:schemeClr val="tx1"/>
                </a:solidFill>
                <a:latin typeface="Courier New"/>
                <a:ea typeface="+mn-lt"/>
                <a:cs typeface="+mn-lt"/>
              </a:rPr>
              <a:t>enumerate(</a:t>
            </a:r>
            <a:r>
              <a:rPr lang="en-US" err="1">
                <a:solidFill>
                  <a:schemeClr val="tx1"/>
                </a:solidFill>
                <a:latin typeface="Courier New"/>
                <a:ea typeface="+mn-lt"/>
                <a:cs typeface="+mn-lt"/>
              </a:rPr>
              <a:t>iterable</a:t>
            </a:r>
            <a:r>
              <a:rPr lang="en-US">
                <a:solidFill>
                  <a:schemeClr val="tx1"/>
                </a:solidFill>
                <a:latin typeface="Courier New"/>
                <a:ea typeface="+mn-lt"/>
                <a:cs typeface="+mn-lt"/>
              </a:rPr>
              <a:t>, start = 0)</a:t>
            </a:r>
          </a:p>
        </p:txBody>
      </p:sp>
    </p:spTree>
    <p:extLst>
      <p:ext uri="{BB962C8B-B14F-4D97-AF65-F5344CB8AC3E}">
        <p14:creationId xmlns:p14="http://schemas.microsoft.com/office/powerpoint/2010/main" val="1977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ea typeface="+mj-lt"/>
                <a:cs typeface="+mj-lt"/>
              </a:rPr>
              <a:t>enumerate()</a:t>
            </a:r>
            <a:r>
              <a:rPr lang="en-US">
                <a:ea typeface="+mj-lt"/>
                <a:cs typeface="+mj-lt"/>
              </a:rPr>
              <a:t> function examples:</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515600" cy="4940809"/>
          </a:xfrm>
        </p:spPr>
        <p:txBody>
          <a:bodyPr vert="horz" lIns="91440" tIns="45720" rIns="91440" bIns="45720" rtlCol="0" anchor="t">
            <a:normAutofit/>
          </a:bodyPr>
          <a:lstStyle/>
          <a:p>
            <a:pPr marL="0" indent="0">
              <a:buNone/>
            </a:pPr>
            <a:br>
              <a:rPr lang="en-US"/>
            </a:br>
            <a:endParaRPr lang="en-US">
              <a:cs typeface="Calibri"/>
            </a:endParaRPr>
          </a:p>
        </p:txBody>
      </p:sp>
      <p:sp>
        <p:nvSpPr>
          <p:cNvPr id="7" name="Rectangle 6">
            <a:extLst>
              <a:ext uri="{FF2B5EF4-FFF2-40B4-BE49-F238E27FC236}">
                <a16:creationId xmlns:a16="http://schemas.microsoft.com/office/drawing/2014/main" id="{915F4638-752F-432F-9C1E-0F678F7FB481}"/>
              </a:ext>
            </a:extLst>
          </p:cNvPr>
          <p:cNvSpPr/>
          <p:nvPr/>
        </p:nvSpPr>
        <p:spPr>
          <a:xfrm>
            <a:off x="835271" y="1531392"/>
            <a:ext cx="10606224" cy="1778443"/>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a:solidFill>
                  <a:srgbClr val="FFFFFF"/>
                </a:solidFill>
                <a:latin typeface="Calibri"/>
                <a:ea typeface="Segoe UI"/>
                <a:cs typeface="Segoe UI"/>
              </a:rPr>
              <a:t>&gt;&gt;&gt; </a:t>
            </a:r>
            <a:r>
              <a:rPr lang="en-US">
                <a:solidFill>
                  <a:srgbClr val="FFFFFF"/>
                </a:solidFill>
                <a:latin typeface="Courier New"/>
                <a:ea typeface="Segoe UI"/>
                <a:cs typeface="Segoe UI"/>
              </a:rPr>
              <a:t>seq = ['a', 'b', 'c', 1, 2, 3]</a:t>
            </a:r>
          </a:p>
          <a:p>
            <a:r>
              <a:rPr lang="en-US" i="1">
                <a:ea typeface="+mn-lt"/>
                <a:cs typeface="+mn-lt"/>
              </a:rPr>
              <a:t>&gt;&gt;&gt; </a:t>
            </a:r>
            <a:r>
              <a:rPr lang="en-US">
                <a:latin typeface="Courier New"/>
                <a:cs typeface="Segoe UI"/>
              </a:rPr>
              <a:t>enumerate(seq) #returns enumerate object</a:t>
            </a:r>
            <a:endParaRPr lang="en-US"/>
          </a:p>
          <a:p>
            <a:r>
              <a:rPr lang="en-US">
                <a:latin typeface="Courier New"/>
                <a:ea typeface="+mn-lt"/>
                <a:cs typeface="+mn-lt"/>
              </a:rPr>
              <a:t>&lt;enumerate object at 0x7ff641987990&gt;</a:t>
            </a:r>
          </a:p>
          <a:p>
            <a:r>
              <a:rPr lang="en-US" i="1">
                <a:ea typeface="+mn-lt"/>
                <a:cs typeface="+mn-lt"/>
              </a:rPr>
              <a:t>&gt;&gt;&gt; </a:t>
            </a:r>
            <a:r>
              <a:rPr lang="en-US">
                <a:latin typeface="Courier New"/>
                <a:ea typeface="+mn-lt"/>
                <a:cs typeface="Courier New"/>
              </a:rPr>
              <a:t>list(enumerate(seq)) # convert into a list</a:t>
            </a:r>
            <a:endParaRPr lang="en-US">
              <a:latin typeface="Calibri" panose="020F0502020204030204"/>
              <a:ea typeface="+mn-lt"/>
              <a:cs typeface="+mn-lt"/>
            </a:endParaRPr>
          </a:p>
          <a:p>
            <a:r>
              <a:rPr lang="en-US">
                <a:latin typeface="Courier New"/>
                <a:ea typeface="+mn-lt"/>
                <a:cs typeface="+mn-lt"/>
              </a:rPr>
              <a:t>[(0, 'a'), (1, 'b'), (2, 'c'), (3, 1), (4, 2), (5, 3)]</a:t>
            </a:r>
            <a:endParaRPr lang="en-US">
              <a:latin typeface="Courier New"/>
            </a:endParaRPr>
          </a:p>
        </p:txBody>
      </p:sp>
      <p:sp>
        <p:nvSpPr>
          <p:cNvPr id="6" name="Content Placeholder 2">
            <a:extLst>
              <a:ext uri="{FF2B5EF4-FFF2-40B4-BE49-F238E27FC236}">
                <a16:creationId xmlns:a16="http://schemas.microsoft.com/office/drawing/2014/main" id="{9C3AE69B-A842-4735-B5B9-1B3C46345352}"/>
              </a:ext>
            </a:extLst>
          </p:cNvPr>
          <p:cNvSpPr txBox="1">
            <a:spLocks/>
          </p:cNvSpPr>
          <p:nvPr/>
        </p:nvSpPr>
        <p:spPr>
          <a:xfrm>
            <a:off x="753256" y="3463071"/>
            <a:ext cx="10220632" cy="14016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a:rPr>
              <a:t>As</a:t>
            </a:r>
            <a:r>
              <a:rPr lang="en-US" sz="2400">
                <a:ea typeface="+mn-lt"/>
                <a:cs typeface="+mn-lt"/>
              </a:rPr>
              <a:t> we can see, enumerate returns an enumerate object</a:t>
            </a:r>
          </a:p>
          <a:p>
            <a:r>
              <a:rPr lang="en-US" sz="2400"/>
              <a:t>When we convert the enumerate object to a list, we can see that it has added a counter in each of the element in the sequence</a:t>
            </a:r>
          </a:p>
        </p:txBody>
      </p:sp>
      <p:sp>
        <p:nvSpPr>
          <p:cNvPr id="9" name="Rectangle 8">
            <a:extLst>
              <a:ext uri="{FF2B5EF4-FFF2-40B4-BE49-F238E27FC236}">
                <a16:creationId xmlns:a16="http://schemas.microsoft.com/office/drawing/2014/main" id="{24024481-09B8-42D7-B24D-8E239B060BFA}"/>
              </a:ext>
            </a:extLst>
          </p:cNvPr>
          <p:cNvSpPr/>
          <p:nvPr/>
        </p:nvSpPr>
        <p:spPr>
          <a:xfrm>
            <a:off x="756021" y="4864824"/>
            <a:ext cx="10737321" cy="86654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a:ea typeface="+mn-lt"/>
                <a:cs typeface="+mn-lt"/>
              </a:rPr>
              <a:t>&gt;&gt;&gt; </a:t>
            </a:r>
            <a:r>
              <a:rPr lang="en-US">
                <a:latin typeface="Courier New"/>
                <a:ea typeface="+mn-lt"/>
                <a:cs typeface="Courier New"/>
              </a:rPr>
              <a:t>list(enumerate(seq, 1)) # index starts from 1 instead of 0</a:t>
            </a:r>
            <a:endParaRPr lang="en-US">
              <a:latin typeface="Calibri" panose="020F0502020204030204"/>
              <a:ea typeface="+mn-lt"/>
              <a:cs typeface="+mn-lt"/>
            </a:endParaRPr>
          </a:p>
          <a:p>
            <a:r>
              <a:rPr lang="en-US">
                <a:latin typeface="Courier New"/>
                <a:ea typeface="+mn-lt"/>
                <a:cs typeface="+mn-lt"/>
              </a:rPr>
              <a:t>[(1, 'a'), (2, 'b'), (3, 'c'), (4, 1), (5, 2), (6, 3)]</a:t>
            </a:r>
          </a:p>
        </p:txBody>
      </p:sp>
    </p:spTree>
    <p:extLst>
      <p:ext uri="{BB962C8B-B14F-4D97-AF65-F5344CB8AC3E}">
        <p14:creationId xmlns:p14="http://schemas.microsoft.com/office/powerpoint/2010/main" val="219841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ea typeface="+mj-lt"/>
                <a:cs typeface="+mj-lt"/>
              </a:rPr>
              <a:t>enumerate()</a:t>
            </a:r>
            <a:r>
              <a:rPr lang="en-US">
                <a:ea typeface="+mj-lt"/>
                <a:cs typeface="+mj-lt"/>
              </a:rPr>
              <a:t> function with loop:</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515600" cy="4940809"/>
          </a:xfrm>
        </p:spPr>
        <p:txBody>
          <a:bodyPr vert="horz" lIns="91440" tIns="45720" rIns="91440" bIns="45720" rtlCol="0" anchor="t">
            <a:normAutofit/>
          </a:bodyPr>
          <a:lstStyle/>
          <a:p>
            <a:pPr marL="0" indent="0">
              <a:buNone/>
            </a:pPr>
            <a:br>
              <a:rPr lang="en-US"/>
            </a:br>
            <a:endParaRPr lang="en-US">
              <a:cs typeface="Calibri"/>
            </a:endParaRPr>
          </a:p>
        </p:txBody>
      </p:sp>
      <p:sp>
        <p:nvSpPr>
          <p:cNvPr id="7" name="Rectangle 6">
            <a:extLst>
              <a:ext uri="{FF2B5EF4-FFF2-40B4-BE49-F238E27FC236}">
                <a16:creationId xmlns:a16="http://schemas.microsoft.com/office/drawing/2014/main" id="{915F4638-752F-432F-9C1E-0F678F7FB481}"/>
              </a:ext>
            </a:extLst>
          </p:cNvPr>
          <p:cNvSpPr/>
          <p:nvPr/>
        </p:nvSpPr>
        <p:spPr>
          <a:xfrm>
            <a:off x="843464" y="1531392"/>
            <a:ext cx="10876611" cy="2815263"/>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a:solidFill>
                  <a:srgbClr val="FFFFFF"/>
                </a:solidFill>
                <a:latin typeface="Calibri"/>
                <a:ea typeface="Segoe UI"/>
                <a:cs typeface="Segoe UI"/>
              </a:rPr>
              <a:t>&gt;&gt;&gt; </a:t>
            </a:r>
            <a:r>
              <a:rPr lang="en-US">
                <a:solidFill>
                  <a:srgbClr val="FFFFFF"/>
                </a:solidFill>
                <a:latin typeface="Courier New"/>
                <a:ea typeface="Segoe UI"/>
                <a:cs typeface="Segoe UI"/>
              </a:rPr>
              <a:t>seq = ['a', 'b', 'c', 'd', 'e']</a:t>
            </a:r>
          </a:p>
          <a:p>
            <a:r>
              <a:rPr lang="en-US" i="1">
                <a:ea typeface="+mn-lt"/>
                <a:cs typeface="+mn-lt"/>
              </a:rPr>
              <a:t>&gt;&gt;&gt; </a:t>
            </a:r>
            <a:r>
              <a:rPr lang="en-US">
                <a:latin typeface="Courier New"/>
                <a:cs typeface="Segoe UI"/>
              </a:rPr>
              <a:t>for index, value in enumerate(seq):</a:t>
            </a:r>
            <a:endParaRPr lang="en-US">
              <a:latin typeface="Calibri" panose="020F0502020204030204"/>
              <a:cs typeface="Calibri" panose="020F0502020204030204"/>
            </a:endParaRPr>
          </a:p>
          <a:p>
            <a:r>
              <a:rPr lang="en-US">
                <a:latin typeface="Courier New"/>
                <a:cs typeface="Segoe UI"/>
              </a:rPr>
              <a:t>...    print(f"index: {index}, value: {value}")</a:t>
            </a:r>
          </a:p>
          <a:p>
            <a:r>
              <a:rPr lang="en-US">
                <a:latin typeface="Courier New"/>
                <a:ea typeface="+mn-lt"/>
                <a:cs typeface="Courier New"/>
              </a:rPr>
              <a:t>...   </a:t>
            </a:r>
            <a:endParaRPr lang="en-US">
              <a:latin typeface="Courier New"/>
              <a:cs typeface="Courier New"/>
            </a:endParaRPr>
          </a:p>
          <a:p>
            <a:r>
              <a:rPr lang="en-US">
                <a:latin typeface="Courier New"/>
                <a:ea typeface="+mn-lt"/>
                <a:cs typeface="+mn-lt"/>
              </a:rPr>
              <a:t>index: 0, value: a</a:t>
            </a:r>
            <a:endParaRPr lang="en-US">
              <a:latin typeface="Courier New"/>
              <a:cs typeface="Courier New"/>
            </a:endParaRPr>
          </a:p>
          <a:p>
            <a:r>
              <a:rPr lang="en-US">
                <a:latin typeface="Courier New"/>
                <a:ea typeface="+mn-lt"/>
                <a:cs typeface="+mn-lt"/>
              </a:rPr>
              <a:t>index: 1, value: b</a:t>
            </a:r>
            <a:endParaRPr lang="en-US">
              <a:latin typeface="Courier New"/>
              <a:cs typeface="Courier New"/>
            </a:endParaRPr>
          </a:p>
          <a:p>
            <a:r>
              <a:rPr lang="en-US">
                <a:latin typeface="Courier New"/>
                <a:ea typeface="+mn-lt"/>
                <a:cs typeface="+mn-lt"/>
              </a:rPr>
              <a:t>index: 2, value: c</a:t>
            </a:r>
            <a:endParaRPr lang="en-US">
              <a:latin typeface="Courier New"/>
              <a:cs typeface="Courier New"/>
            </a:endParaRPr>
          </a:p>
          <a:p>
            <a:r>
              <a:rPr lang="en-US">
                <a:latin typeface="Courier New"/>
                <a:ea typeface="+mn-lt"/>
                <a:cs typeface="+mn-lt"/>
              </a:rPr>
              <a:t>index: 3, value: d</a:t>
            </a:r>
            <a:endParaRPr lang="en-US">
              <a:latin typeface="Courier New"/>
              <a:cs typeface="Courier New"/>
            </a:endParaRPr>
          </a:p>
          <a:p>
            <a:r>
              <a:rPr lang="en-US">
                <a:latin typeface="Courier New"/>
                <a:ea typeface="+mn-lt"/>
                <a:cs typeface="+mn-lt"/>
              </a:rPr>
              <a:t>index: 4, value: e</a:t>
            </a:r>
            <a:endParaRPr lang="en-US">
              <a:latin typeface="Courier New"/>
            </a:endParaRPr>
          </a:p>
        </p:txBody>
      </p:sp>
      <p:sp>
        <p:nvSpPr>
          <p:cNvPr id="6" name="Content Placeholder 2">
            <a:extLst>
              <a:ext uri="{FF2B5EF4-FFF2-40B4-BE49-F238E27FC236}">
                <a16:creationId xmlns:a16="http://schemas.microsoft.com/office/drawing/2014/main" id="{9C3AE69B-A842-4735-B5B9-1B3C46345352}"/>
              </a:ext>
            </a:extLst>
          </p:cNvPr>
          <p:cNvSpPr txBox="1">
            <a:spLocks/>
          </p:cNvSpPr>
          <p:nvPr/>
        </p:nvSpPr>
        <p:spPr>
          <a:xfrm>
            <a:off x="802686" y="4601705"/>
            <a:ext cx="10515600" cy="8854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ea typeface="+mn-lt"/>
                <a:cs typeface="+mn-lt"/>
              </a:rPr>
              <a:t>As you can see, it iterated over the list named seq and generated an index for each element by increasing a counter variable starting at zero.</a:t>
            </a:r>
            <a:endParaRPr lang="en-US" sz="2400"/>
          </a:p>
        </p:txBody>
      </p:sp>
    </p:spTree>
    <p:extLst>
      <p:ext uri="{BB962C8B-B14F-4D97-AF65-F5344CB8AC3E}">
        <p14:creationId xmlns:p14="http://schemas.microsoft.com/office/powerpoint/2010/main" val="212392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ea typeface="+mj-lt"/>
                <a:cs typeface="+mj-lt"/>
              </a:rPr>
              <a:t>enumerate()</a:t>
            </a:r>
            <a:r>
              <a:rPr lang="en-US">
                <a:ea typeface="+mj-lt"/>
                <a:cs typeface="+mj-lt"/>
              </a:rPr>
              <a:t> function with loop:</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825625"/>
            <a:ext cx="10515600" cy="4940809"/>
          </a:xfrm>
        </p:spPr>
        <p:txBody>
          <a:bodyPr vert="horz" lIns="91440" tIns="45720" rIns="91440" bIns="45720" rtlCol="0" anchor="t">
            <a:normAutofit/>
          </a:bodyPr>
          <a:lstStyle/>
          <a:p>
            <a:pPr marL="0" indent="0">
              <a:buNone/>
            </a:pPr>
            <a:br>
              <a:rPr lang="en-US"/>
            </a:br>
            <a:endParaRPr lang="en-US">
              <a:cs typeface="Calibri"/>
            </a:endParaRPr>
          </a:p>
        </p:txBody>
      </p:sp>
      <p:sp>
        <p:nvSpPr>
          <p:cNvPr id="7" name="Rectangle 6">
            <a:extLst>
              <a:ext uri="{FF2B5EF4-FFF2-40B4-BE49-F238E27FC236}">
                <a16:creationId xmlns:a16="http://schemas.microsoft.com/office/drawing/2014/main" id="{915F4638-752F-432F-9C1E-0F678F7FB481}"/>
              </a:ext>
            </a:extLst>
          </p:cNvPr>
          <p:cNvSpPr/>
          <p:nvPr/>
        </p:nvSpPr>
        <p:spPr>
          <a:xfrm>
            <a:off x="767036" y="2599642"/>
            <a:ext cx="11151430" cy="2815263"/>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dirty="0">
                <a:solidFill>
                  <a:srgbClr val="FFFFFF"/>
                </a:solidFill>
                <a:latin typeface="Calibri"/>
                <a:ea typeface="Segoe UI"/>
                <a:cs typeface="Segoe UI"/>
              </a:rPr>
              <a:t>&gt;&gt;&gt; </a:t>
            </a:r>
            <a:r>
              <a:rPr lang="en-US" dirty="0">
                <a:solidFill>
                  <a:srgbClr val="FFFFFF"/>
                </a:solidFill>
                <a:latin typeface="Courier New"/>
                <a:ea typeface="Segoe UI"/>
                <a:cs typeface="Segoe UI"/>
              </a:rPr>
              <a:t>seq = ['a', 'b', 'c', 'd', 'e']</a:t>
            </a:r>
          </a:p>
          <a:p>
            <a:r>
              <a:rPr lang="en-US" i="1" dirty="0">
                <a:ea typeface="+mn-lt"/>
                <a:cs typeface="+mn-lt"/>
              </a:rPr>
              <a:t>&gt;&gt;&gt; </a:t>
            </a:r>
            <a:r>
              <a:rPr lang="en-US" dirty="0">
                <a:latin typeface="Courier New"/>
                <a:cs typeface="Segoe UI"/>
              </a:rPr>
              <a:t>for index, value in enumerate(seq, 2):  #indexing starts from 2 instead of 0</a:t>
            </a:r>
            <a:endParaRPr lang="en-US" dirty="0">
              <a:latin typeface="Calibri" panose="020F0502020204030204"/>
              <a:cs typeface="Calibri" panose="020F0502020204030204"/>
            </a:endParaRPr>
          </a:p>
          <a:p>
            <a:r>
              <a:rPr lang="en-US" dirty="0">
                <a:latin typeface="Courier New"/>
                <a:cs typeface="Segoe UI"/>
              </a:rPr>
              <a:t>...    print(</a:t>
            </a:r>
            <a:r>
              <a:rPr lang="en-US" dirty="0" err="1">
                <a:latin typeface="Courier New"/>
                <a:cs typeface="Segoe UI"/>
              </a:rPr>
              <a:t>f"index</a:t>
            </a:r>
            <a:r>
              <a:rPr lang="en-US" dirty="0">
                <a:latin typeface="Courier New"/>
                <a:cs typeface="Segoe UI"/>
              </a:rPr>
              <a:t>: {index}, value: {value}")</a:t>
            </a:r>
          </a:p>
          <a:p>
            <a:r>
              <a:rPr lang="en-US" dirty="0">
                <a:latin typeface="Courier New"/>
                <a:ea typeface="+mn-lt"/>
                <a:cs typeface="Courier New"/>
              </a:rPr>
              <a:t>...   </a:t>
            </a:r>
            <a:endParaRPr lang="en-US" dirty="0">
              <a:latin typeface="Courier New"/>
              <a:cs typeface="Courier New"/>
            </a:endParaRPr>
          </a:p>
          <a:p>
            <a:r>
              <a:rPr lang="en-US" dirty="0">
                <a:latin typeface="Courier New"/>
                <a:ea typeface="+mn-lt"/>
                <a:cs typeface="+mn-lt"/>
              </a:rPr>
              <a:t>index: 2, value: a</a:t>
            </a:r>
            <a:endParaRPr lang="en-US" dirty="0">
              <a:latin typeface="Courier New"/>
              <a:cs typeface="Courier New"/>
            </a:endParaRPr>
          </a:p>
          <a:p>
            <a:r>
              <a:rPr lang="en-US" dirty="0">
                <a:latin typeface="Courier New"/>
                <a:ea typeface="+mn-lt"/>
                <a:cs typeface="+mn-lt"/>
              </a:rPr>
              <a:t>index: 3, value: b</a:t>
            </a:r>
            <a:endParaRPr lang="en-US" dirty="0">
              <a:latin typeface="Courier New"/>
              <a:cs typeface="Courier New"/>
            </a:endParaRPr>
          </a:p>
          <a:p>
            <a:r>
              <a:rPr lang="en-US" dirty="0">
                <a:latin typeface="Courier New"/>
                <a:ea typeface="+mn-lt"/>
                <a:cs typeface="+mn-lt"/>
              </a:rPr>
              <a:t>index: 4, value: c</a:t>
            </a:r>
            <a:endParaRPr lang="en-US" dirty="0">
              <a:latin typeface="Courier New"/>
              <a:cs typeface="Courier New"/>
            </a:endParaRPr>
          </a:p>
          <a:p>
            <a:r>
              <a:rPr lang="en-US" dirty="0">
                <a:latin typeface="Courier New"/>
                <a:ea typeface="+mn-lt"/>
                <a:cs typeface="+mn-lt"/>
              </a:rPr>
              <a:t>index: 5, value: d</a:t>
            </a:r>
            <a:endParaRPr lang="en-US" dirty="0">
              <a:latin typeface="Courier New"/>
              <a:cs typeface="Courier New"/>
            </a:endParaRPr>
          </a:p>
          <a:p>
            <a:r>
              <a:rPr lang="en-US" dirty="0">
                <a:latin typeface="Courier New"/>
                <a:ea typeface="+mn-lt"/>
                <a:cs typeface="+mn-lt"/>
              </a:rPr>
              <a:t>index: 6, value: e</a:t>
            </a:r>
            <a:endParaRPr lang="en-US" dirty="0">
              <a:latin typeface="Courier New"/>
            </a:endParaRPr>
          </a:p>
        </p:txBody>
      </p:sp>
      <p:sp>
        <p:nvSpPr>
          <p:cNvPr id="6" name="Content Placeholder 2">
            <a:extLst>
              <a:ext uri="{FF2B5EF4-FFF2-40B4-BE49-F238E27FC236}">
                <a16:creationId xmlns:a16="http://schemas.microsoft.com/office/drawing/2014/main" id="{9C3AE69B-A842-4735-B5B9-1B3C46345352}"/>
              </a:ext>
            </a:extLst>
          </p:cNvPr>
          <p:cNvSpPr txBox="1">
            <a:spLocks/>
          </p:cNvSpPr>
          <p:nvPr/>
        </p:nvSpPr>
        <p:spPr>
          <a:xfrm>
            <a:off x="658828" y="1627716"/>
            <a:ext cx="11252615" cy="10230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ea typeface="+mn-lt"/>
                <a:cs typeface="+mn-lt"/>
              </a:rPr>
              <a:t>We can change the default start index as shown in previous example, let's set it to 2 in this example</a:t>
            </a:r>
            <a:endParaRPr lang="en-US" sz="2400">
              <a:cs typeface="Calibri"/>
            </a:endParaRPr>
          </a:p>
        </p:txBody>
      </p:sp>
    </p:spTree>
    <p:extLst>
      <p:ext uri="{BB962C8B-B14F-4D97-AF65-F5344CB8AC3E}">
        <p14:creationId xmlns:p14="http://schemas.microsoft.com/office/powerpoint/2010/main" val="4215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cs typeface="Calibri Light"/>
              </a:rPr>
              <a:t>while</a:t>
            </a:r>
            <a:r>
              <a:rPr lang="en-US">
                <a:cs typeface="Calibri Light"/>
              </a:rPr>
              <a:t> loop </a:t>
            </a:r>
            <a:r>
              <a:rPr lang="en-US">
                <a:ea typeface="+mj-lt"/>
                <a:cs typeface="+mj-lt"/>
              </a:rPr>
              <a:t>(Indefinite Iteration)</a:t>
            </a:r>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p:txBody>
          <a:bodyPr vert="horz" lIns="91440" tIns="45720" rIns="91440" bIns="45720" rtlCol="0" anchor="t">
            <a:normAutofit/>
          </a:bodyPr>
          <a:lstStyle/>
          <a:p>
            <a:r>
              <a:rPr lang="en-US">
                <a:ea typeface="+mn-lt"/>
                <a:cs typeface="+mn-lt"/>
              </a:rPr>
              <a:t>while loop executes a set of statements as long as a condition is true.</a:t>
            </a:r>
            <a:endParaRPr lang="en-US">
              <a:cs typeface="Calibri"/>
            </a:endParaRPr>
          </a:p>
          <a:p>
            <a:r>
              <a:rPr lang="en-US">
                <a:cs typeface="Calibri"/>
              </a:rPr>
              <a:t>Syntax: </a:t>
            </a:r>
          </a:p>
          <a:p>
            <a:endParaRPr lang="en-US">
              <a:cs typeface="Calibri"/>
            </a:endParaRPr>
          </a:p>
          <a:p>
            <a:endParaRPr lang="en-US">
              <a:cs typeface="Calibri"/>
            </a:endParaRPr>
          </a:p>
          <a:p>
            <a:pPr lvl="1" indent="0"/>
            <a:r>
              <a:rPr lang="en-US">
                <a:ea typeface="+mn-lt"/>
                <a:cs typeface="+mn-lt"/>
              </a:rPr>
              <a:t> expression is condition that translates to either True or False</a:t>
            </a:r>
          </a:p>
          <a:p>
            <a:pPr lvl="1" indent="0"/>
            <a:r>
              <a:rPr lang="en-US">
                <a:cs typeface="Calibri"/>
              </a:rPr>
              <a:t> body of loop contains the code block you want to execute if expression satisfies</a:t>
            </a:r>
          </a:p>
          <a:p>
            <a:pPr marL="457200" lvl="1" indent="0">
              <a:buNone/>
            </a:pPr>
            <a:endParaRPr lang="en-US">
              <a:cs typeface="Calibri"/>
            </a:endParaRPr>
          </a:p>
        </p:txBody>
      </p:sp>
      <p:sp>
        <p:nvSpPr>
          <p:cNvPr id="4" name="Rectangle: Rounded Corners 3">
            <a:extLst>
              <a:ext uri="{FF2B5EF4-FFF2-40B4-BE49-F238E27FC236}">
                <a16:creationId xmlns:a16="http://schemas.microsoft.com/office/drawing/2014/main" id="{B69D5E7B-0ED3-4AE4-B1B3-0C6DFD7067D9}"/>
              </a:ext>
            </a:extLst>
          </p:cNvPr>
          <p:cNvSpPr/>
          <p:nvPr/>
        </p:nvSpPr>
        <p:spPr>
          <a:xfrm>
            <a:off x="2438415" y="2736512"/>
            <a:ext cx="3100988" cy="692488"/>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solidFill>
                  <a:schemeClr val="tx1"/>
                </a:solidFill>
                <a:latin typeface="Courier New"/>
                <a:ea typeface="+mn-lt"/>
                <a:cs typeface="+mn-lt"/>
              </a:rPr>
              <a:t>while condition:</a:t>
            </a:r>
            <a:endParaRPr lang="en-US" dirty="0">
              <a:solidFill>
                <a:schemeClr val="tx1"/>
              </a:solidFill>
            </a:endParaRPr>
          </a:p>
          <a:p>
            <a:r>
              <a:rPr lang="en-US" dirty="0">
                <a:solidFill>
                  <a:schemeClr val="tx1"/>
                </a:solidFill>
                <a:latin typeface="Courier New"/>
                <a:ea typeface="+mn-lt"/>
                <a:cs typeface="+mn-lt"/>
              </a:rPr>
              <a:t>    body of loop</a:t>
            </a:r>
            <a:endParaRPr lang="en-US" dirty="0">
              <a:solidFill>
                <a:schemeClr val="tx1"/>
              </a:solidFill>
              <a:cs typeface="Calibri"/>
            </a:endParaRPr>
          </a:p>
        </p:txBody>
      </p:sp>
    </p:spTree>
    <p:extLst>
      <p:ext uri="{BB962C8B-B14F-4D97-AF65-F5344CB8AC3E}">
        <p14:creationId xmlns:p14="http://schemas.microsoft.com/office/powerpoint/2010/main" val="2307971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A close up of text on a black background&#10;&#10;Description generated with high confidence">
            <a:extLst>
              <a:ext uri="{FF2B5EF4-FFF2-40B4-BE49-F238E27FC236}">
                <a16:creationId xmlns:a16="http://schemas.microsoft.com/office/drawing/2014/main" id="{3BDC7F50-3249-43DE-B12D-8E2471DC49FF}"/>
              </a:ext>
            </a:extLst>
          </p:cNvPr>
          <p:cNvPicPr>
            <a:picLocks noChangeAspect="1"/>
          </p:cNvPicPr>
          <p:nvPr/>
        </p:nvPicPr>
        <p:blipFill>
          <a:blip r:embed="rId2"/>
          <a:stretch>
            <a:fillRect/>
          </a:stretch>
        </p:blipFill>
        <p:spPr>
          <a:xfrm>
            <a:off x="3999876" y="1260137"/>
            <a:ext cx="4329658" cy="4662511"/>
          </a:xfrm>
          <a:prstGeom prst="rect">
            <a:avLst/>
          </a:prstGeom>
        </p:spPr>
      </p:pic>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a:cs typeface="Calibri Light"/>
              </a:rPr>
              <a:t>Flow chart of while loop:</a:t>
            </a:r>
          </a:p>
        </p:txBody>
      </p:sp>
      <p:sp>
        <p:nvSpPr>
          <p:cNvPr id="4" name="TextBox 3">
            <a:extLst>
              <a:ext uri="{FF2B5EF4-FFF2-40B4-BE49-F238E27FC236}">
                <a16:creationId xmlns:a16="http://schemas.microsoft.com/office/drawing/2014/main" id="{B01B1B41-B49C-4215-ACC9-2585DD15F79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3" name="TextBox 2">
            <a:extLst>
              <a:ext uri="{FF2B5EF4-FFF2-40B4-BE49-F238E27FC236}">
                <a16:creationId xmlns:a16="http://schemas.microsoft.com/office/drawing/2014/main" id="{7C55379B-BB5E-4782-B53F-9E94BD3C0563}"/>
              </a:ext>
            </a:extLst>
          </p:cNvPr>
          <p:cNvSpPr txBox="1"/>
          <p:nvPr/>
        </p:nvSpPr>
        <p:spPr>
          <a:xfrm>
            <a:off x="4652514" y="591772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 while loop flow chart</a:t>
            </a:r>
            <a:endParaRPr lang="en-US" i="1">
              <a:cs typeface="Calibri"/>
            </a:endParaRPr>
          </a:p>
        </p:txBody>
      </p:sp>
    </p:spTree>
    <p:extLst>
      <p:ext uri="{BB962C8B-B14F-4D97-AF65-F5344CB8AC3E}">
        <p14:creationId xmlns:p14="http://schemas.microsoft.com/office/powerpoint/2010/main" val="282016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0620-9930-4575-93F9-E67EF09C7577}"/>
              </a:ext>
            </a:extLst>
          </p:cNvPr>
          <p:cNvSpPr>
            <a:spLocks noGrp="1"/>
          </p:cNvSpPr>
          <p:nvPr>
            <p:ph type="title"/>
          </p:nvPr>
        </p:nvSpPr>
        <p:spPr/>
        <p:txBody>
          <a:bodyPr/>
          <a:lstStyle/>
          <a:p>
            <a:r>
              <a:rPr lang="en-US" b="1">
                <a:latin typeface="Courier New"/>
                <a:cs typeface="Calibri Light"/>
              </a:rPr>
              <a:t>if</a:t>
            </a:r>
            <a:r>
              <a:rPr lang="en-US">
                <a:cs typeface="Calibri Light"/>
              </a:rPr>
              <a:t> statement</a:t>
            </a:r>
            <a:endParaRPr lang="en-US"/>
          </a:p>
        </p:txBody>
      </p:sp>
      <p:sp>
        <p:nvSpPr>
          <p:cNvPr id="3" name="Content Placeholder 2">
            <a:extLst>
              <a:ext uri="{FF2B5EF4-FFF2-40B4-BE49-F238E27FC236}">
                <a16:creationId xmlns:a16="http://schemas.microsoft.com/office/drawing/2014/main" id="{8BB0BC63-EC55-4FE6-A7DB-A0611BD704AE}"/>
              </a:ext>
            </a:extLst>
          </p:cNvPr>
          <p:cNvSpPr>
            <a:spLocks noGrp="1"/>
          </p:cNvSpPr>
          <p:nvPr>
            <p:ph idx="1"/>
          </p:nvPr>
        </p:nvSpPr>
        <p:spPr>
          <a:xfrm>
            <a:off x="838200" y="1825625"/>
            <a:ext cx="5599471" cy="3704048"/>
          </a:xfrm>
        </p:spPr>
        <p:txBody>
          <a:bodyPr vert="horz" lIns="91440" tIns="45720" rIns="91440" bIns="45720" rtlCol="0" anchor="t">
            <a:normAutofit/>
          </a:bodyPr>
          <a:lstStyle/>
          <a:p>
            <a:r>
              <a:rPr lang="en-US" sz="2400" dirty="0">
                <a:cs typeface="Calibri"/>
              </a:rPr>
              <a:t>Logical conditions such as equals (==), not equals (!=), less than (&lt;), greater than (&gt;) and so on are used by if statements.</a:t>
            </a:r>
          </a:p>
          <a:p>
            <a:r>
              <a:rPr lang="en-US" sz="2400" dirty="0">
                <a:cs typeface="Calibri"/>
              </a:rPr>
              <a:t>If statements can further be implemented with else, </a:t>
            </a:r>
            <a:r>
              <a:rPr lang="en-US" sz="2400" dirty="0" err="1">
                <a:cs typeface="Calibri"/>
              </a:rPr>
              <a:t>elif</a:t>
            </a:r>
            <a:r>
              <a:rPr lang="en-US" sz="2400" dirty="0">
                <a:cs typeface="Calibri"/>
              </a:rPr>
              <a:t> and nested conditions.</a:t>
            </a:r>
          </a:p>
          <a:p>
            <a:r>
              <a:rPr lang="en-US" sz="2400" dirty="0">
                <a:cs typeface="Calibri"/>
              </a:rPr>
              <a:t>The simple example using conditional </a:t>
            </a:r>
          </a:p>
          <a:p>
            <a:pPr marL="0" indent="0">
              <a:buNone/>
            </a:pPr>
            <a:r>
              <a:rPr lang="en-US" sz="2400" dirty="0">
                <a:cs typeface="Calibri"/>
              </a:rPr>
              <a:t>   if statement to compare whether the </a:t>
            </a:r>
          </a:p>
          <a:p>
            <a:pPr marL="0" indent="0">
              <a:buNone/>
            </a:pPr>
            <a:r>
              <a:rPr lang="en-US" sz="2400" dirty="0">
                <a:cs typeface="Calibri"/>
              </a:rPr>
              <a:t>   value of variable satisfies the criteria or</a:t>
            </a:r>
          </a:p>
          <a:p>
            <a:pPr marL="0" indent="0">
              <a:buNone/>
            </a:pPr>
            <a:r>
              <a:rPr lang="en-US" sz="2400" dirty="0">
                <a:cs typeface="Calibri"/>
              </a:rPr>
              <a:t>   not.</a:t>
            </a:r>
          </a:p>
        </p:txBody>
      </p:sp>
      <p:graphicFrame>
        <p:nvGraphicFramePr>
          <p:cNvPr id="5" name="Table 4">
            <a:extLst>
              <a:ext uri="{FF2B5EF4-FFF2-40B4-BE49-F238E27FC236}">
                <a16:creationId xmlns:a16="http://schemas.microsoft.com/office/drawing/2014/main" id="{5FD7D108-5396-4C07-B2B7-7047A690ABD6}"/>
              </a:ext>
            </a:extLst>
          </p:cNvPr>
          <p:cNvGraphicFramePr>
            <a:graphicFrameLocks noGrp="1"/>
          </p:cNvGraphicFramePr>
          <p:nvPr/>
        </p:nvGraphicFramePr>
        <p:xfrm>
          <a:off x="6694129" y="1982838"/>
          <a:ext cx="4595382" cy="2560320"/>
        </p:xfrm>
        <a:graphic>
          <a:graphicData uri="http://schemas.openxmlformats.org/drawingml/2006/table">
            <a:tbl>
              <a:tblPr firstRow="1" bandRow="1">
                <a:tableStyleId>{073A0DAA-6AF3-43AB-8588-CEC1D06C72B9}</a:tableStyleId>
              </a:tblPr>
              <a:tblGrid>
                <a:gridCol w="4595382">
                  <a:extLst>
                    <a:ext uri="{9D8B030D-6E8A-4147-A177-3AD203B41FA5}">
                      <a16:colId xmlns:a16="http://schemas.microsoft.com/office/drawing/2014/main" val="2794957252"/>
                    </a:ext>
                  </a:extLst>
                </a:gridCol>
              </a:tblGrid>
              <a:tr h="1808676">
                <a:tc>
                  <a:txBody>
                    <a:bodyPr/>
                    <a:lstStyle/>
                    <a:p>
                      <a:pPr lvl="0" algn="l">
                        <a:lnSpc>
                          <a:spcPct val="100000"/>
                        </a:lnSpc>
                        <a:spcBef>
                          <a:spcPts val="0"/>
                        </a:spcBef>
                        <a:spcAft>
                          <a:spcPts val="0"/>
                        </a:spcAft>
                        <a:buNone/>
                      </a:pPr>
                      <a:r>
                        <a:rPr lang="en-US" sz="1800" b="0" i="0" u="none" strike="noStrike" noProof="0" dirty="0"/>
                        <a:t>&gt;&gt;&gt; </a:t>
                      </a:r>
                      <a:r>
                        <a:rPr lang="en-US" sz="1800" b="0" i="0" u="none" strike="noStrike" noProof="0" dirty="0" err="1"/>
                        <a:t>pcr_test</a:t>
                      </a:r>
                      <a:r>
                        <a:rPr lang="en-US" sz="1800" b="0" i="0" u="none" strike="noStrike" noProof="0" dirty="0"/>
                        <a:t> = '-</a:t>
                      </a:r>
                      <a:r>
                        <a:rPr lang="en-US" sz="1800" b="0" i="0" u="none" strike="noStrike" noProof="0" dirty="0" err="1"/>
                        <a:t>ve</a:t>
                      </a:r>
                      <a:r>
                        <a:rPr lang="en-US" sz="1800" b="0" i="0" u="none" strike="noStrike" noProof="0" dirty="0"/>
                        <a:t>'</a:t>
                      </a:r>
                      <a:endParaRPr lang="en-US" sz="1800" i="0" dirty="0"/>
                    </a:p>
                    <a:p>
                      <a:pPr lvl="0" algn="l">
                        <a:lnSpc>
                          <a:spcPct val="100000"/>
                        </a:lnSpc>
                        <a:spcBef>
                          <a:spcPts val="0"/>
                        </a:spcBef>
                        <a:spcAft>
                          <a:spcPts val="0"/>
                        </a:spcAft>
                        <a:buNone/>
                      </a:pPr>
                      <a:r>
                        <a:rPr lang="en-US" sz="1800" b="0" i="0" u="none" strike="noStrike" noProof="0" dirty="0"/>
                        <a:t>&gt;&gt;&gt; if </a:t>
                      </a:r>
                      <a:r>
                        <a:rPr lang="en-US" sz="1800" b="0" i="0" u="none" strike="noStrike" noProof="0" dirty="0" err="1"/>
                        <a:t>pcr_test</a:t>
                      </a:r>
                      <a:r>
                        <a:rPr lang="en-US" sz="1800" b="0" i="0" u="none" strike="noStrike" noProof="0" dirty="0"/>
                        <a:t> == '+</a:t>
                      </a:r>
                      <a:r>
                        <a:rPr lang="en-US" sz="1800" b="0" i="0" u="none" strike="noStrike" noProof="0" dirty="0" err="1"/>
                        <a:t>ve</a:t>
                      </a:r>
                      <a:r>
                        <a:rPr lang="en-US" sz="1800" b="0" i="0" u="none" strike="noStrike" noProof="0" dirty="0"/>
                        <a:t>':</a:t>
                      </a:r>
                      <a:endParaRPr lang="en-US" sz="1800" i="0" dirty="0"/>
                    </a:p>
                    <a:p>
                      <a:pPr lvl="0" algn="l">
                        <a:lnSpc>
                          <a:spcPct val="100000"/>
                        </a:lnSpc>
                        <a:spcBef>
                          <a:spcPts val="0"/>
                        </a:spcBef>
                        <a:spcAft>
                          <a:spcPts val="0"/>
                        </a:spcAft>
                        <a:buNone/>
                      </a:pPr>
                      <a:r>
                        <a:rPr lang="en-US" sz="1800" b="0" i="0" u="none" strike="noStrike" noProof="0" dirty="0"/>
                        <a:t>...     print("Patient is infected by virus")</a:t>
                      </a:r>
                      <a:endParaRPr lang="en-US" sz="1800" dirty="0"/>
                    </a:p>
                    <a:p>
                      <a:pPr lvl="0" algn="l">
                        <a:lnSpc>
                          <a:spcPct val="100000"/>
                        </a:lnSpc>
                        <a:spcBef>
                          <a:spcPts val="0"/>
                        </a:spcBef>
                        <a:spcAft>
                          <a:spcPts val="0"/>
                        </a:spcAft>
                        <a:buNone/>
                      </a:pPr>
                      <a:r>
                        <a:rPr lang="en-US" sz="1800" b="0" i="0" u="none" strike="noStrike" noProof="0" dirty="0"/>
                        <a:t>... else:</a:t>
                      </a:r>
                      <a:endParaRPr lang="en-US" sz="1800" i="0" dirty="0"/>
                    </a:p>
                    <a:p>
                      <a:pPr lvl="0" algn="l">
                        <a:lnSpc>
                          <a:spcPct val="100000"/>
                        </a:lnSpc>
                        <a:spcBef>
                          <a:spcPts val="0"/>
                        </a:spcBef>
                        <a:spcAft>
                          <a:spcPts val="0"/>
                        </a:spcAft>
                        <a:buNone/>
                      </a:pPr>
                      <a:r>
                        <a:rPr lang="en-US" sz="1800" b="0" i="0" u="none" strike="noStrike" noProof="0" dirty="0"/>
                        <a:t>...     print("Test result is found negative")</a:t>
                      </a:r>
                      <a:endParaRPr lang="en-US" sz="1800" i="0" dirty="0"/>
                    </a:p>
                    <a:p>
                      <a:pPr lvl="0" algn="l">
                        <a:lnSpc>
                          <a:spcPct val="100000"/>
                        </a:lnSpc>
                        <a:spcBef>
                          <a:spcPts val="0"/>
                        </a:spcBef>
                        <a:spcAft>
                          <a:spcPts val="0"/>
                        </a:spcAft>
                        <a:buNone/>
                      </a:pPr>
                      <a:r>
                        <a:rPr lang="en-US" sz="1800" b="0" i="0" u="none" strike="noStrike" noProof="0" dirty="0"/>
                        <a:t>... </a:t>
                      </a:r>
                    </a:p>
                    <a:p>
                      <a:pPr lvl="0" algn="l">
                        <a:lnSpc>
                          <a:spcPct val="100000"/>
                        </a:lnSpc>
                        <a:spcBef>
                          <a:spcPts val="0"/>
                        </a:spcBef>
                        <a:spcAft>
                          <a:spcPts val="0"/>
                        </a:spcAft>
                        <a:buNone/>
                      </a:pPr>
                      <a:endParaRPr lang="en-US" sz="1800" b="0" i="0" u="none" strike="noStrike" noProof="0" dirty="0"/>
                    </a:p>
                    <a:p>
                      <a:pPr lvl="0" algn="l">
                        <a:lnSpc>
                          <a:spcPct val="100000"/>
                        </a:lnSpc>
                        <a:spcBef>
                          <a:spcPts val="0"/>
                        </a:spcBef>
                        <a:spcAft>
                          <a:spcPts val="0"/>
                        </a:spcAft>
                        <a:buNone/>
                      </a:pPr>
                      <a:r>
                        <a:rPr lang="en-US" sz="1800" b="0" i="0" u="none" strike="noStrike" noProof="0" dirty="0"/>
                        <a:t>Output:</a:t>
                      </a:r>
                    </a:p>
                    <a:p>
                      <a:pPr lvl="0" algn="l">
                        <a:lnSpc>
                          <a:spcPct val="100000"/>
                        </a:lnSpc>
                        <a:spcBef>
                          <a:spcPts val="0"/>
                        </a:spcBef>
                        <a:spcAft>
                          <a:spcPts val="0"/>
                        </a:spcAft>
                        <a:buNone/>
                      </a:pPr>
                      <a:r>
                        <a:rPr lang="en-US" sz="1800" b="0" i="0" u="none" strike="noStrike" noProof="0" dirty="0"/>
                        <a:t>Test result is found negative</a:t>
                      </a:r>
                      <a:endParaRPr lang="en-US" sz="1800" i="0" dirty="0"/>
                    </a:p>
                  </a:txBody>
                  <a:tcPr/>
                </a:tc>
                <a:extLst>
                  <a:ext uri="{0D108BD9-81ED-4DB2-BD59-A6C34878D82A}">
                    <a16:rowId xmlns:a16="http://schemas.microsoft.com/office/drawing/2014/main" val="3450090468"/>
                  </a:ext>
                </a:extLst>
              </a:tr>
            </a:tbl>
          </a:graphicData>
        </a:graphic>
      </p:graphicFrame>
      <p:sp>
        <p:nvSpPr>
          <p:cNvPr id="6" name="TextBox 5">
            <a:extLst>
              <a:ext uri="{FF2B5EF4-FFF2-40B4-BE49-F238E27FC236}">
                <a16:creationId xmlns:a16="http://schemas.microsoft.com/office/drawing/2014/main" id="{2E7E324E-D0EB-4446-A7AA-156D7BD4A899}"/>
              </a:ext>
            </a:extLst>
          </p:cNvPr>
          <p:cNvSpPr txBox="1"/>
          <p:nvPr/>
        </p:nvSpPr>
        <p:spPr>
          <a:xfrm>
            <a:off x="6990117" y="4558753"/>
            <a:ext cx="40062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A simple example for if statement</a:t>
            </a:r>
          </a:p>
        </p:txBody>
      </p:sp>
    </p:spTree>
    <p:extLst>
      <p:ext uri="{BB962C8B-B14F-4D97-AF65-F5344CB8AC3E}">
        <p14:creationId xmlns:p14="http://schemas.microsoft.com/office/powerpoint/2010/main" val="418339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cs typeface="Calibri Light"/>
              </a:rPr>
              <a:t>while </a:t>
            </a:r>
            <a:r>
              <a:rPr lang="en-US">
                <a:cs typeface="Calibri Light"/>
              </a:rPr>
              <a:t>loop example:</a:t>
            </a:r>
          </a:p>
        </p:txBody>
      </p:sp>
      <p:sp>
        <p:nvSpPr>
          <p:cNvPr id="4" name="TextBox 3">
            <a:extLst>
              <a:ext uri="{FF2B5EF4-FFF2-40B4-BE49-F238E27FC236}">
                <a16:creationId xmlns:a16="http://schemas.microsoft.com/office/drawing/2014/main" id="{B01B1B41-B49C-4215-ACC9-2585DD15F79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6" name="Rectangle 5">
            <a:extLst>
              <a:ext uri="{FF2B5EF4-FFF2-40B4-BE49-F238E27FC236}">
                <a16:creationId xmlns:a16="http://schemas.microsoft.com/office/drawing/2014/main" id="{F9071CDC-A134-4C8E-B1E6-24DDDD644C01}"/>
              </a:ext>
            </a:extLst>
          </p:cNvPr>
          <p:cNvSpPr/>
          <p:nvPr/>
        </p:nvSpPr>
        <p:spPr>
          <a:xfrm>
            <a:off x="1018991" y="1773700"/>
            <a:ext cx="5198280" cy="322287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latin typeface="Courier New"/>
                <a:ea typeface="+mn-lt"/>
                <a:cs typeface="+mn-lt"/>
              </a:rPr>
              <a:t>&gt;&gt;&gt; counter = 0</a:t>
            </a:r>
          </a:p>
          <a:p>
            <a:r>
              <a:rPr lang="en-US" dirty="0">
                <a:latin typeface="Courier New"/>
                <a:ea typeface="+mn-lt"/>
                <a:cs typeface="+mn-lt"/>
              </a:rPr>
              <a:t>&gt;&gt;&gt; while counter &lt; 5:</a:t>
            </a:r>
          </a:p>
          <a:p>
            <a:r>
              <a:rPr lang="en-US" dirty="0">
                <a:latin typeface="Courier New"/>
                <a:ea typeface="+mn-lt"/>
                <a:cs typeface="+mn-lt"/>
              </a:rPr>
              <a:t>...     counter += 1</a:t>
            </a:r>
          </a:p>
          <a:p>
            <a:r>
              <a:rPr lang="en-US" dirty="0">
                <a:latin typeface="Courier New"/>
                <a:ea typeface="+mn-lt"/>
                <a:cs typeface="+mn-lt"/>
              </a:rPr>
              <a:t>...     print(counter)</a:t>
            </a:r>
          </a:p>
          <a:p>
            <a:r>
              <a:rPr lang="en-US" dirty="0">
                <a:latin typeface="Courier New"/>
                <a:ea typeface="+mn-lt"/>
                <a:cs typeface="+mn-lt"/>
              </a:rPr>
              <a:t>... </a:t>
            </a:r>
            <a:endParaRPr lang="en-US" dirty="0">
              <a:latin typeface="Courier New"/>
              <a:cs typeface="Courier New"/>
            </a:endParaRPr>
          </a:p>
          <a:p>
            <a:r>
              <a:rPr lang="en-US" dirty="0">
                <a:latin typeface="Courier New"/>
                <a:ea typeface="+mn-lt"/>
                <a:cs typeface="+mn-lt"/>
              </a:rPr>
              <a:t>1</a:t>
            </a:r>
          </a:p>
          <a:p>
            <a:r>
              <a:rPr lang="en-US" dirty="0">
                <a:latin typeface="Courier New"/>
                <a:ea typeface="+mn-lt"/>
                <a:cs typeface="+mn-lt"/>
              </a:rPr>
              <a:t>2</a:t>
            </a:r>
          </a:p>
          <a:p>
            <a:r>
              <a:rPr lang="en-US" dirty="0">
                <a:latin typeface="Courier New"/>
                <a:ea typeface="+mn-lt"/>
                <a:cs typeface="+mn-lt"/>
              </a:rPr>
              <a:t>3</a:t>
            </a:r>
          </a:p>
          <a:p>
            <a:r>
              <a:rPr lang="en-US" dirty="0">
                <a:latin typeface="Courier New"/>
                <a:ea typeface="+mn-lt"/>
                <a:cs typeface="+mn-lt"/>
              </a:rPr>
              <a:t>4</a:t>
            </a:r>
          </a:p>
          <a:p>
            <a:r>
              <a:rPr lang="en-US" dirty="0">
                <a:latin typeface="Courier New"/>
                <a:ea typeface="+mn-lt"/>
                <a:cs typeface="+mn-lt"/>
              </a:rPr>
              <a:t>5</a:t>
            </a:r>
          </a:p>
        </p:txBody>
      </p:sp>
    </p:spTree>
    <p:extLst>
      <p:ext uri="{BB962C8B-B14F-4D97-AF65-F5344CB8AC3E}">
        <p14:creationId xmlns:p14="http://schemas.microsoft.com/office/powerpoint/2010/main" val="296938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185-EB56-4186-BB7E-2CEA7A896B48}"/>
              </a:ext>
            </a:extLst>
          </p:cNvPr>
          <p:cNvSpPr>
            <a:spLocks noGrp="1"/>
          </p:cNvSpPr>
          <p:nvPr>
            <p:ph type="title"/>
          </p:nvPr>
        </p:nvSpPr>
        <p:spPr/>
        <p:txBody>
          <a:bodyPr/>
          <a:lstStyle/>
          <a:p>
            <a:r>
              <a:rPr lang="en-US" b="1">
                <a:ea typeface="+mj-lt"/>
                <a:cs typeface="+mj-lt"/>
              </a:rPr>
              <a:t>while </a:t>
            </a:r>
            <a:r>
              <a:rPr lang="en-US">
                <a:ea typeface="+mj-lt"/>
                <a:cs typeface="+mj-lt"/>
              </a:rPr>
              <a:t>loop example:</a:t>
            </a:r>
            <a:endParaRPr lang="en-US"/>
          </a:p>
        </p:txBody>
      </p:sp>
      <p:sp>
        <p:nvSpPr>
          <p:cNvPr id="3" name="Content Placeholder 2">
            <a:extLst>
              <a:ext uri="{FF2B5EF4-FFF2-40B4-BE49-F238E27FC236}">
                <a16:creationId xmlns:a16="http://schemas.microsoft.com/office/drawing/2014/main" id="{EDE37FC8-BB65-4826-9346-B115DF1D5016}"/>
              </a:ext>
            </a:extLst>
          </p:cNvPr>
          <p:cNvSpPr>
            <a:spLocks noGrp="1"/>
          </p:cNvSpPr>
          <p:nvPr>
            <p:ph idx="1"/>
          </p:nvPr>
        </p:nvSpPr>
        <p:spPr>
          <a:xfrm>
            <a:off x="838200" y="1735496"/>
            <a:ext cx="10515600" cy="4195197"/>
          </a:xfrm>
        </p:spPr>
        <p:txBody>
          <a:bodyPr vert="horz" lIns="91440" tIns="45720" rIns="91440" bIns="45720" rtlCol="0" anchor="t">
            <a:normAutofit/>
          </a:bodyPr>
          <a:lstStyle/>
          <a:p>
            <a:r>
              <a:rPr lang="en-US" dirty="0">
                <a:cs typeface="Calibri"/>
              </a:rPr>
              <a:t>Sequences can also be used:</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a:cs typeface="Calibri"/>
              </a:rPr>
              <a:t>In each iteration, an item is popped</a:t>
            </a:r>
          </a:p>
          <a:p>
            <a:r>
              <a:rPr lang="en-US" dirty="0">
                <a:cs typeface="Calibri"/>
              </a:rPr>
              <a:t>In the last iteration, the sequence is empty, hence loop stops.</a:t>
            </a:r>
          </a:p>
        </p:txBody>
      </p:sp>
      <p:sp>
        <p:nvSpPr>
          <p:cNvPr id="4" name="Rectangle 3">
            <a:extLst>
              <a:ext uri="{FF2B5EF4-FFF2-40B4-BE49-F238E27FC236}">
                <a16:creationId xmlns:a16="http://schemas.microsoft.com/office/drawing/2014/main" id="{9E72D8DE-9618-4D15-81F1-8AC7B42AC16D}"/>
              </a:ext>
            </a:extLst>
          </p:cNvPr>
          <p:cNvSpPr/>
          <p:nvPr/>
        </p:nvSpPr>
        <p:spPr>
          <a:xfrm>
            <a:off x="993604" y="2268000"/>
            <a:ext cx="6322542" cy="2523334"/>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latin typeface="Courier New"/>
                <a:ea typeface="+mn-lt"/>
                <a:cs typeface="+mn-lt"/>
              </a:rPr>
              <a:t>&gt;&gt;&gt; seq = [1,2,3, 'loop', 'testing'] </a:t>
            </a:r>
          </a:p>
          <a:p>
            <a:r>
              <a:rPr lang="en-US" dirty="0">
                <a:latin typeface="Courier New"/>
                <a:ea typeface="+mn-lt"/>
                <a:cs typeface="+mn-lt"/>
              </a:rPr>
              <a:t>&gt;&gt;&gt; while seq:</a:t>
            </a:r>
          </a:p>
          <a:p>
            <a:r>
              <a:rPr lang="en-US" dirty="0">
                <a:latin typeface="Courier New"/>
                <a:ea typeface="+mn-lt"/>
                <a:cs typeface="+mn-lt"/>
              </a:rPr>
              <a:t>...     </a:t>
            </a:r>
            <a:r>
              <a:rPr lang="en-US" dirty="0" err="1">
                <a:latin typeface="Courier New"/>
                <a:ea typeface="+mn-lt"/>
                <a:cs typeface="+mn-lt"/>
              </a:rPr>
              <a:t>seq.pop</a:t>
            </a:r>
            <a:r>
              <a:rPr lang="en-US" dirty="0">
                <a:latin typeface="Courier New"/>
                <a:ea typeface="+mn-lt"/>
                <a:cs typeface="+mn-lt"/>
              </a:rPr>
              <a:t>()</a:t>
            </a:r>
          </a:p>
          <a:p>
            <a:r>
              <a:rPr lang="en-US" dirty="0">
                <a:latin typeface="Courier New"/>
                <a:ea typeface="+mn-lt"/>
                <a:cs typeface="+mn-lt"/>
              </a:rPr>
              <a:t>... </a:t>
            </a:r>
            <a:endParaRPr lang="en-US" dirty="0">
              <a:latin typeface="Courier New"/>
              <a:cs typeface="Courier New"/>
            </a:endParaRPr>
          </a:p>
          <a:p>
            <a:r>
              <a:rPr lang="en-US" dirty="0">
                <a:latin typeface="Courier New"/>
                <a:ea typeface="+mn-lt"/>
                <a:cs typeface="+mn-lt"/>
              </a:rPr>
              <a:t>'testing'</a:t>
            </a:r>
          </a:p>
          <a:p>
            <a:r>
              <a:rPr lang="en-US" dirty="0">
                <a:latin typeface="Courier New"/>
                <a:ea typeface="+mn-lt"/>
                <a:cs typeface="+mn-lt"/>
              </a:rPr>
              <a:t>'loop'</a:t>
            </a:r>
          </a:p>
          <a:p>
            <a:r>
              <a:rPr lang="en-US" dirty="0">
                <a:latin typeface="Courier New"/>
                <a:ea typeface="+mn-lt"/>
                <a:cs typeface="+mn-lt"/>
              </a:rPr>
              <a:t>3</a:t>
            </a:r>
          </a:p>
          <a:p>
            <a:r>
              <a:rPr lang="en-US" dirty="0">
                <a:latin typeface="Courier New"/>
                <a:ea typeface="+mn-lt"/>
                <a:cs typeface="+mn-lt"/>
              </a:rPr>
              <a:t>2</a:t>
            </a:r>
          </a:p>
          <a:p>
            <a:r>
              <a:rPr lang="en-US" dirty="0">
                <a:latin typeface="Courier New"/>
                <a:ea typeface="+mn-lt"/>
                <a:cs typeface="+mn-lt"/>
              </a:rPr>
              <a:t>1</a:t>
            </a:r>
          </a:p>
        </p:txBody>
      </p:sp>
    </p:spTree>
    <p:extLst>
      <p:ext uri="{BB962C8B-B14F-4D97-AF65-F5344CB8AC3E}">
        <p14:creationId xmlns:p14="http://schemas.microsoft.com/office/powerpoint/2010/main" val="426181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603735" y="2154206"/>
            <a:ext cx="2628900" cy="2547257"/>
          </a:xfrm>
          <a:noFill/>
        </p:spPr>
        <p:txBody>
          <a:bodyPr vert="horz" lIns="91440" tIns="45720" rIns="91440" bIns="45720" rtlCol="0" anchor="ctr">
            <a:normAutofit/>
          </a:bodyPr>
          <a:lstStyle/>
          <a:p>
            <a:r>
              <a:rPr lang="en-US" sz="2300" dirty="0"/>
              <a:t>Control Statement</a:t>
            </a:r>
            <a:endParaRPr lang="en-US" dirty="0">
              <a:ea typeface="+mj-ea"/>
              <a:cs typeface="+mj-cs"/>
            </a:endParaRPr>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3269028" y="925466"/>
            <a:ext cx="6780700" cy="4797346"/>
          </a:xfrm>
          <a:prstGeom prst="rect">
            <a:avLst/>
          </a:prstGeom>
        </p:spPr>
      </p:pic>
    </p:spTree>
    <p:extLst>
      <p:ext uri="{BB962C8B-B14F-4D97-AF65-F5344CB8AC3E}">
        <p14:creationId xmlns:p14="http://schemas.microsoft.com/office/powerpoint/2010/main" val="333108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latin typeface="Calibri"/>
                <a:cs typeface="Calibri Light"/>
              </a:rPr>
              <a:t>Control Statement in Python</a:t>
            </a:r>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pPr marL="457200" indent="-457200"/>
            <a:r>
              <a:rPr lang="en-US" sz="2400" dirty="0">
                <a:cs typeface="Calibri" panose="020F0502020204030204"/>
              </a:rPr>
              <a:t>Used to alter the flow of code block in which it is being used</a:t>
            </a:r>
          </a:p>
          <a:p>
            <a:pPr marL="457200" indent="-457200"/>
            <a:r>
              <a:rPr lang="en-US" sz="2400" dirty="0">
                <a:cs typeface="Calibri" panose="020F0502020204030204"/>
              </a:rPr>
              <a:t>Supported control statements in Python are:</a:t>
            </a:r>
          </a:p>
          <a:p>
            <a:pPr marL="914400" lvl="1" indent="-457200"/>
            <a:r>
              <a:rPr lang="en-US" sz="2000" dirty="0">
                <a:cs typeface="Calibri" panose="020F0502020204030204"/>
              </a:rPr>
              <a:t>Break Statement</a:t>
            </a:r>
          </a:p>
          <a:p>
            <a:pPr marL="914400" lvl="1" indent="-457200"/>
            <a:r>
              <a:rPr lang="en-US" sz="2000" dirty="0">
                <a:cs typeface="Calibri" panose="020F0502020204030204"/>
              </a:rPr>
              <a:t>Continue Statement</a:t>
            </a:r>
          </a:p>
          <a:p>
            <a:pPr marL="914400" lvl="1" indent="-457200"/>
            <a:r>
              <a:rPr lang="en-US" sz="2000" dirty="0">
                <a:cs typeface="Calibri" panose="020F0502020204030204"/>
              </a:rPr>
              <a:t>Pass Statement</a:t>
            </a:r>
          </a:p>
          <a:p>
            <a:pPr marL="457200" indent="-457200"/>
            <a:endParaRPr lang="en-US" sz="2400" dirty="0">
              <a:cs typeface="Calibri" panose="020F0502020204030204"/>
            </a:endParaRPr>
          </a:p>
        </p:txBody>
      </p:sp>
    </p:spTree>
    <p:extLst>
      <p:ext uri="{BB962C8B-B14F-4D97-AF65-F5344CB8AC3E}">
        <p14:creationId xmlns:p14="http://schemas.microsoft.com/office/powerpoint/2010/main" val="445115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latin typeface="Calibri"/>
                <a:cs typeface="Calibri Light"/>
              </a:rPr>
              <a:t>Break Statement</a:t>
            </a:r>
            <a:endParaRPr lang="en-US"/>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pPr marL="457200" indent="-457200"/>
            <a:r>
              <a:rPr lang="en-US" sz="2400">
                <a:cs typeface="Calibri" panose="020F0502020204030204"/>
              </a:rPr>
              <a:t>Used to terminate the loop or statement in which it is present</a:t>
            </a:r>
          </a:p>
          <a:p>
            <a:pPr marL="457200" indent="-457200"/>
            <a:r>
              <a:rPr lang="en-US" sz="2400">
                <a:cs typeface="Calibri" panose="020F0502020204030204"/>
              </a:rPr>
              <a:t>Syntax: </a:t>
            </a:r>
            <a:endParaRPr lang="en-US" sz="2400" b="1">
              <a:latin typeface="Courier New"/>
              <a:cs typeface="Calibri" panose="020F0502020204030204"/>
            </a:endParaRPr>
          </a:p>
          <a:p>
            <a:pPr marL="457200" indent="-457200"/>
            <a:r>
              <a:rPr lang="en-US" sz="2400">
                <a:cs typeface="Calibri" panose="020F0502020204030204"/>
              </a:rPr>
              <a:t>After the execution of                 statement, control is passed to the available code block </a:t>
            </a:r>
          </a:p>
          <a:p>
            <a:pPr marL="457200" indent="-457200"/>
            <a:r>
              <a:rPr lang="en-US" sz="2400">
                <a:cs typeface="Calibri" panose="020F0502020204030204"/>
              </a:rPr>
              <a:t>In case of nested loops only the loops containing                statement will terminate</a:t>
            </a:r>
          </a:p>
        </p:txBody>
      </p:sp>
      <p:sp>
        <p:nvSpPr>
          <p:cNvPr id="4" name="Rectangle: Rounded Corners 3">
            <a:extLst>
              <a:ext uri="{FF2B5EF4-FFF2-40B4-BE49-F238E27FC236}">
                <a16:creationId xmlns:a16="http://schemas.microsoft.com/office/drawing/2014/main" id="{979BC971-C184-4CD8-B84F-07D2FA77E22C}"/>
              </a:ext>
            </a:extLst>
          </p:cNvPr>
          <p:cNvSpPr/>
          <p:nvPr/>
        </p:nvSpPr>
        <p:spPr>
          <a:xfrm>
            <a:off x="2324392" y="2329813"/>
            <a:ext cx="985288" cy="347222"/>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latin typeface="Courier New"/>
                <a:ea typeface="+mn-lt"/>
                <a:cs typeface="+mn-lt"/>
              </a:rPr>
              <a:t>break</a:t>
            </a:r>
            <a:endParaRPr lang="en-US"/>
          </a:p>
        </p:txBody>
      </p:sp>
      <p:sp>
        <p:nvSpPr>
          <p:cNvPr id="5" name="Rectangle: Rounded Corners 4">
            <a:extLst>
              <a:ext uri="{FF2B5EF4-FFF2-40B4-BE49-F238E27FC236}">
                <a16:creationId xmlns:a16="http://schemas.microsoft.com/office/drawing/2014/main" id="{0FC3B8D6-070A-4D8D-B5EF-55B96E63915E}"/>
              </a:ext>
            </a:extLst>
          </p:cNvPr>
          <p:cNvSpPr/>
          <p:nvPr/>
        </p:nvSpPr>
        <p:spPr>
          <a:xfrm>
            <a:off x="7447412" y="3587330"/>
            <a:ext cx="985288" cy="347222"/>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latin typeface="Courier New"/>
                <a:ea typeface="+mn-lt"/>
                <a:cs typeface="+mn-lt"/>
              </a:rPr>
              <a:t>break</a:t>
            </a:r>
            <a:endParaRPr lang="en-US"/>
          </a:p>
        </p:txBody>
      </p:sp>
      <p:sp>
        <p:nvSpPr>
          <p:cNvPr id="6" name="Rectangle: Rounded Corners 5">
            <a:extLst>
              <a:ext uri="{FF2B5EF4-FFF2-40B4-BE49-F238E27FC236}">
                <a16:creationId xmlns:a16="http://schemas.microsoft.com/office/drawing/2014/main" id="{890504A4-6010-4991-90B4-24677730B7F8}"/>
              </a:ext>
            </a:extLst>
          </p:cNvPr>
          <p:cNvSpPr/>
          <p:nvPr/>
        </p:nvSpPr>
        <p:spPr>
          <a:xfrm>
            <a:off x="4186760" y="2789887"/>
            <a:ext cx="985288" cy="347222"/>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latin typeface="Courier New"/>
                <a:ea typeface="+mn-lt"/>
                <a:cs typeface="+mn-lt"/>
              </a:rPr>
              <a:t>break</a:t>
            </a:r>
            <a:endParaRPr lang="en-US"/>
          </a:p>
        </p:txBody>
      </p:sp>
    </p:spTree>
    <p:extLst>
      <p:ext uri="{BB962C8B-B14F-4D97-AF65-F5344CB8AC3E}">
        <p14:creationId xmlns:p14="http://schemas.microsoft.com/office/powerpoint/2010/main" val="3053553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0381-BA1E-4145-934A-8DD0C3183CD2}"/>
              </a:ext>
            </a:extLst>
          </p:cNvPr>
          <p:cNvSpPr>
            <a:spLocks noGrp="1"/>
          </p:cNvSpPr>
          <p:nvPr>
            <p:ph type="title"/>
          </p:nvPr>
        </p:nvSpPr>
        <p:spPr/>
        <p:txBody>
          <a:bodyPr/>
          <a:lstStyle/>
          <a:p>
            <a:r>
              <a:rPr lang="en-US">
                <a:latin typeface="Calibri"/>
                <a:cs typeface="Calibri Light"/>
              </a:rPr>
              <a:t>Break Statement </a:t>
            </a:r>
            <a:r>
              <a:rPr lang="en-US" sz="3000">
                <a:latin typeface="Calibri"/>
                <a:cs typeface="Calibri Light"/>
              </a:rPr>
              <a:t>(Flowchart) ...</a:t>
            </a:r>
            <a:endParaRPr lang="en-US" sz="3000">
              <a:latin typeface="Calibri"/>
              <a:cs typeface="Calibri"/>
            </a:endParaRPr>
          </a:p>
        </p:txBody>
      </p:sp>
      <p:pic>
        <p:nvPicPr>
          <p:cNvPr id="12" name="Picture 12" descr="A close up of text on a black background&#10;&#10;Description generated with very high confidence">
            <a:extLst>
              <a:ext uri="{FF2B5EF4-FFF2-40B4-BE49-F238E27FC236}">
                <a16:creationId xmlns:a16="http://schemas.microsoft.com/office/drawing/2014/main" id="{03EF7FFA-C993-4A28-A960-32007965C99D}"/>
              </a:ext>
            </a:extLst>
          </p:cNvPr>
          <p:cNvPicPr>
            <a:picLocks noGrp="1" noChangeAspect="1"/>
          </p:cNvPicPr>
          <p:nvPr>
            <p:ph idx="1"/>
          </p:nvPr>
        </p:nvPicPr>
        <p:blipFill>
          <a:blip r:embed="rId2"/>
          <a:stretch>
            <a:fillRect/>
          </a:stretch>
        </p:blipFill>
        <p:spPr>
          <a:xfrm>
            <a:off x="4244104" y="1482598"/>
            <a:ext cx="3646436" cy="4652296"/>
          </a:xfrm>
        </p:spPr>
      </p:pic>
    </p:spTree>
    <p:extLst>
      <p:ext uri="{BB962C8B-B14F-4D97-AF65-F5344CB8AC3E}">
        <p14:creationId xmlns:p14="http://schemas.microsoft.com/office/powerpoint/2010/main" val="1472911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D7E3-69FE-438B-83C4-DCEEDA0C1F26}"/>
              </a:ext>
            </a:extLst>
          </p:cNvPr>
          <p:cNvSpPr>
            <a:spLocks noGrp="1"/>
          </p:cNvSpPr>
          <p:nvPr>
            <p:ph type="title"/>
          </p:nvPr>
        </p:nvSpPr>
        <p:spPr/>
        <p:txBody>
          <a:bodyPr/>
          <a:lstStyle/>
          <a:p>
            <a:r>
              <a:rPr lang="en-US">
                <a:latin typeface="Calibri"/>
                <a:cs typeface="Calibri Light"/>
              </a:rPr>
              <a:t>Break Statement </a:t>
            </a:r>
            <a:r>
              <a:rPr lang="en-US" sz="3000">
                <a:latin typeface="Calibri"/>
                <a:cs typeface="Calibri Light"/>
              </a:rPr>
              <a:t>(example) ...</a:t>
            </a:r>
            <a:endParaRPr lang="en-US" sz="3000">
              <a:latin typeface="Calibri"/>
              <a:cs typeface="Calibri"/>
            </a:endParaRPr>
          </a:p>
        </p:txBody>
      </p:sp>
      <p:sp>
        <p:nvSpPr>
          <p:cNvPr id="3" name="Content Placeholder 2">
            <a:extLst>
              <a:ext uri="{FF2B5EF4-FFF2-40B4-BE49-F238E27FC236}">
                <a16:creationId xmlns:a16="http://schemas.microsoft.com/office/drawing/2014/main" id="{77FD5085-7BE6-4083-B3FF-F8A1E392ECCE}"/>
              </a:ext>
            </a:extLst>
          </p:cNvPr>
          <p:cNvSpPr>
            <a:spLocks noGrp="1"/>
          </p:cNvSpPr>
          <p:nvPr>
            <p:ph idx="1"/>
          </p:nvPr>
        </p:nvSpPr>
        <p:spPr>
          <a:xfrm>
            <a:off x="838200" y="1653561"/>
            <a:ext cx="10515600" cy="4523402"/>
          </a:xfrm>
        </p:spPr>
        <p:txBody>
          <a:bodyPr vert="horz" lIns="91440" tIns="45720" rIns="91440" bIns="45720" rtlCol="0" anchor="t">
            <a:normAutofit/>
          </a:bodyPr>
          <a:lstStyle/>
          <a:p>
            <a:pPr marL="0" indent="0">
              <a:buNone/>
            </a:pPr>
            <a:r>
              <a:rPr lang="en-US" sz="2000">
                <a:cs typeface="Calibri"/>
              </a:rPr>
              <a:t>To illustrate the break statement example, let's investigate the following problem:</a:t>
            </a:r>
          </a:p>
          <a:p>
            <a:pPr lvl="1"/>
            <a:r>
              <a:rPr lang="en-US" sz="1800">
                <a:cs typeface="Calibri"/>
              </a:rPr>
              <a:t>You are told to scan each character of the word "PYTHON" and print it in the console. Later you are told to skip the scanning of character once the vowel letter was found in the word.</a:t>
            </a:r>
          </a:p>
          <a:p>
            <a:r>
              <a:rPr lang="en-US" sz="1800">
                <a:cs typeface="Calibri"/>
              </a:rPr>
              <a:t>Let's get into the solution:</a:t>
            </a:r>
          </a:p>
          <a:p>
            <a:endParaRPr lang="en-US" sz="1800">
              <a:cs typeface="Calibri"/>
            </a:endParaRPr>
          </a:p>
        </p:txBody>
      </p:sp>
      <p:sp>
        <p:nvSpPr>
          <p:cNvPr id="4" name="Rectangle 3">
            <a:extLst>
              <a:ext uri="{FF2B5EF4-FFF2-40B4-BE49-F238E27FC236}">
                <a16:creationId xmlns:a16="http://schemas.microsoft.com/office/drawing/2014/main" id="{CEADAEA1-5666-4C95-A72D-223118B5B077}"/>
              </a:ext>
            </a:extLst>
          </p:cNvPr>
          <p:cNvSpPr/>
          <p:nvPr/>
        </p:nvSpPr>
        <p:spPr>
          <a:xfrm>
            <a:off x="1005890" y="2936768"/>
            <a:ext cx="7082168" cy="2824514"/>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word = "PYTHON"</a:t>
            </a:r>
            <a:endParaRPr lang="en-US" sz="1400" dirty="0">
              <a:latin typeface="Courier New"/>
              <a:cs typeface="Courier New"/>
            </a:endParaRPr>
          </a:p>
          <a:p>
            <a:r>
              <a:rPr lang="en-US" sz="1400" dirty="0">
                <a:latin typeface="Courier New"/>
                <a:ea typeface="+mn-lt"/>
                <a:cs typeface="+mn-lt"/>
              </a:rPr>
              <a:t>&gt;&gt;&gt; for _ in word:</a:t>
            </a:r>
            <a:endParaRPr lang="en-US" sz="1400" dirty="0">
              <a:latin typeface="Courier New"/>
              <a:cs typeface="Courier New"/>
            </a:endParaRPr>
          </a:p>
          <a:p>
            <a:r>
              <a:rPr lang="en-US" sz="1400" dirty="0">
                <a:latin typeface="Courier New"/>
                <a:ea typeface="+mn-lt"/>
                <a:cs typeface="+mn-lt"/>
              </a:rPr>
              <a:t>...     if _.lower() in ['a', 'e', '</a:t>
            </a:r>
            <a:r>
              <a:rPr lang="en-US" sz="1400" dirty="0" err="1">
                <a:latin typeface="Courier New"/>
                <a:ea typeface="+mn-lt"/>
                <a:cs typeface="+mn-lt"/>
              </a:rPr>
              <a:t>i</a:t>
            </a:r>
            <a:r>
              <a:rPr lang="en-US" sz="1400" dirty="0">
                <a:latin typeface="Courier New"/>
                <a:ea typeface="+mn-lt"/>
                <a:cs typeface="+mn-lt"/>
              </a:rPr>
              <a:t>', 'o', 'u']:</a:t>
            </a:r>
            <a:endParaRPr lang="en-US" sz="1400" dirty="0">
              <a:latin typeface="Courier New"/>
              <a:cs typeface="Courier New"/>
            </a:endParaRPr>
          </a:p>
          <a:p>
            <a:r>
              <a:rPr lang="en-US" sz="1400" dirty="0">
                <a:latin typeface="Courier New"/>
                <a:ea typeface="+mn-lt"/>
                <a:cs typeface="+mn-lt"/>
              </a:rPr>
              <a:t>...         break</a:t>
            </a:r>
            <a:endParaRPr lang="en-US" sz="1400" dirty="0">
              <a:latin typeface="Courier New"/>
              <a:cs typeface="Courier New"/>
            </a:endParaRPr>
          </a:p>
          <a:p>
            <a:r>
              <a:rPr lang="en-US" sz="1400" dirty="0">
                <a:latin typeface="Courier New"/>
                <a:ea typeface="+mn-lt"/>
                <a:cs typeface="+mn-lt"/>
              </a:rPr>
              <a:t>...     print(</a:t>
            </a:r>
            <a:r>
              <a:rPr lang="en-US" sz="1400" dirty="0" err="1">
                <a:latin typeface="Courier New"/>
                <a:ea typeface="+mn-lt"/>
                <a:cs typeface="+mn-lt"/>
              </a:rPr>
              <a:t>i</a:t>
            </a:r>
            <a:r>
              <a:rPr lang="en-US" sz="1400" dirty="0">
                <a:latin typeface="Courier New"/>
                <a:ea typeface="+mn-lt"/>
                <a:cs typeface="+mn-lt"/>
              </a:rPr>
              <a:t>)</a:t>
            </a:r>
            <a:endParaRPr lang="en-US" sz="1400" dirty="0">
              <a:latin typeface="Courier New"/>
              <a:cs typeface="Courier New"/>
            </a:endParaRPr>
          </a:p>
          <a:p>
            <a:r>
              <a:rPr lang="en-US" sz="1400" dirty="0">
                <a:latin typeface="Courier New"/>
                <a:cs typeface="Calibri"/>
              </a:rPr>
              <a:t>... </a:t>
            </a:r>
          </a:p>
          <a:p>
            <a:r>
              <a:rPr lang="en-US" sz="1400" dirty="0">
                <a:latin typeface="Courier New"/>
                <a:cs typeface="Calibri"/>
              </a:rPr>
              <a:t>&gt;&gt;&gt; </a:t>
            </a:r>
          </a:p>
          <a:p>
            <a:r>
              <a:rPr lang="en-US" sz="1400" dirty="0">
                <a:latin typeface="Courier New"/>
                <a:cs typeface="Calibri"/>
              </a:rPr>
              <a:t>&gt;&gt;&gt; # The result printed in console is:</a:t>
            </a:r>
          </a:p>
          <a:p>
            <a:r>
              <a:rPr lang="en-US" sz="1400" dirty="0">
                <a:latin typeface="Courier New"/>
                <a:ea typeface="+mn-lt"/>
                <a:cs typeface="+mn-lt"/>
              </a:rPr>
              <a:t>P</a:t>
            </a:r>
            <a:endParaRPr lang="en-US" sz="1400" dirty="0">
              <a:latin typeface="Courier New"/>
              <a:cs typeface="Courier New"/>
            </a:endParaRPr>
          </a:p>
          <a:p>
            <a:r>
              <a:rPr lang="en-US" sz="1400" dirty="0">
                <a:latin typeface="Courier New"/>
                <a:ea typeface="+mn-lt"/>
                <a:cs typeface="+mn-lt"/>
              </a:rPr>
              <a:t>Y</a:t>
            </a:r>
            <a:endParaRPr lang="en-US" sz="1400" dirty="0">
              <a:latin typeface="Courier New"/>
              <a:cs typeface="Courier New"/>
            </a:endParaRPr>
          </a:p>
          <a:p>
            <a:r>
              <a:rPr lang="en-US" sz="1400" dirty="0">
                <a:latin typeface="Courier New"/>
                <a:ea typeface="+mn-lt"/>
                <a:cs typeface="+mn-lt"/>
              </a:rPr>
              <a:t>T</a:t>
            </a:r>
            <a:endParaRPr lang="en-US" sz="1400" dirty="0">
              <a:latin typeface="Courier New"/>
              <a:cs typeface="Courier New"/>
            </a:endParaRPr>
          </a:p>
          <a:p>
            <a:r>
              <a:rPr lang="en-US" sz="1400" dirty="0">
                <a:latin typeface="Courier New"/>
                <a:ea typeface="+mn-lt"/>
                <a:cs typeface="+mn-lt"/>
              </a:rPr>
              <a:t>H</a:t>
            </a:r>
            <a:endParaRPr lang="en-US" sz="1400" dirty="0">
              <a:latin typeface="Courier New"/>
              <a:cs typeface="Courier New"/>
            </a:endParaRPr>
          </a:p>
        </p:txBody>
      </p:sp>
    </p:spTree>
    <p:extLst>
      <p:ext uri="{BB962C8B-B14F-4D97-AF65-F5344CB8AC3E}">
        <p14:creationId xmlns:p14="http://schemas.microsoft.com/office/powerpoint/2010/main" val="312181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D7E3-69FE-438B-83C4-DCEEDA0C1F26}"/>
              </a:ext>
            </a:extLst>
          </p:cNvPr>
          <p:cNvSpPr>
            <a:spLocks noGrp="1"/>
          </p:cNvSpPr>
          <p:nvPr>
            <p:ph type="title"/>
          </p:nvPr>
        </p:nvSpPr>
        <p:spPr/>
        <p:txBody>
          <a:bodyPr/>
          <a:lstStyle/>
          <a:p>
            <a:r>
              <a:rPr lang="en-US">
                <a:latin typeface="Calibri"/>
                <a:cs typeface="Calibri Light"/>
              </a:rPr>
              <a:t>Break Statement </a:t>
            </a:r>
            <a:r>
              <a:rPr lang="en-US" sz="3000">
                <a:latin typeface="Calibri"/>
                <a:cs typeface="Calibri Light"/>
              </a:rPr>
              <a:t>(example) ...</a:t>
            </a:r>
            <a:endParaRPr lang="en-US" sz="3000">
              <a:latin typeface="Calibri"/>
              <a:cs typeface="Calibri"/>
            </a:endParaRPr>
          </a:p>
        </p:txBody>
      </p:sp>
      <p:sp>
        <p:nvSpPr>
          <p:cNvPr id="3" name="Content Placeholder 2">
            <a:extLst>
              <a:ext uri="{FF2B5EF4-FFF2-40B4-BE49-F238E27FC236}">
                <a16:creationId xmlns:a16="http://schemas.microsoft.com/office/drawing/2014/main" id="{77FD5085-7BE6-4083-B3FF-F8A1E392ECCE}"/>
              </a:ext>
            </a:extLst>
          </p:cNvPr>
          <p:cNvSpPr>
            <a:spLocks noGrp="1"/>
          </p:cNvSpPr>
          <p:nvPr>
            <p:ph idx="1"/>
          </p:nvPr>
        </p:nvSpPr>
        <p:spPr>
          <a:xfrm>
            <a:off x="838200" y="1645367"/>
            <a:ext cx="10515600" cy="4351338"/>
          </a:xfrm>
        </p:spPr>
        <p:txBody>
          <a:bodyPr vert="horz" lIns="91440" tIns="45720" rIns="91440" bIns="45720" rtlCol="0" anchor="t">
            <a:normAutofit/>
          </a:bodyPr>
          <a:lstStyle/>
          <a:p>
            <a:pPr marL="0" indent="0">
              <a:buNone/>
            </a:pPr>
            <a:r>
              <a:rPr lang="en-US" sz="2000">
                <a:cs typeface="Calibri"/>
              </a:rPr>
              <a:t>Using </a:t>
            </a:r>
            <a:r>
              <a:rPr lang="en-US" sz="2000" b="1">
                <a:latin typeface="Courier New"/>
                <a:cs typeface="Calibri"/>
              </a:rPr>
              <a:t>break</a:t>
            </a:r>
            <a:r>
              <a:rPr lang="en-US" sz="2000">
                <a:cs typeface="Calibri"/>
              </a:rPr>
              <a:t> statement in while loop</a:t>
            </a:r>
          </a:p>
        </p:txBody>
      </p:sp>
      <p:sp>
        <p:nvSpPr>
          <p:cNvPr id="4" name="Rectangle 3">
            <a:extLst>
              <a:ext uri="{FF2B5EF4-FFF2-40B4-BE49-F238E27FC236}">
                <a16:creationId xmlns:a16="http://schemas.microsoft.com/office/drawing/2014/main" id="{CEADAEA1-5666-4C95-A72D-223118B5B077}"/>
              </a:ext>
            </a:extLst>
          </p:cNvPr>
          <p:cNvSpPr/>
          <p:nvPr/>
        </p:nvSpPr>
        <p:spPr>
          <a:xfrm>
            <a:off x="956263" y="2051180"/>
            <a:ext cx="5753099" cy="402067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counter = 0</a:t>
            </a:r>
            <a:endParaRPr lang="en-US" dirty="0">
              <a:latin typeface="Courier New"/>
              <a:ea typeface="+mn-lt"/>
              <a:cs typeface="+mn-lt"/>
            </a:endParaRPr>
          </a:p>
          <a:p>
            <a:r>
              <a:rPr lang="en-US" sz="1400" dirty="0">
                <a:latin typeface="Courier New"/>
                <a:ea typeface="+mn-lt"/>
                <a:cs typeface="+mn-lt"/>
              </a:rPr>
              <a:t>&gt;&gt;&gt; while True:</a:t>
            </a:r>
            <a:endParaRPr lang="en-US" dirty="0">
              <a:latin typeface="Courier New"/>
              <a:ea typeface="+mn-lt"/>
              <a:cs typeface="+mn-lt"/>
            </a:endParaRPr>
          </a:p>
          <a:p>
            <a:r>
              <a:rPr lang="en-US" sz="1400" dirty="0">
                <a:latin typeface="Courier New"/>
                <a:ea typeface="+mn-lt"/>
                <a:cs typeface="+mn-lt"/>
              </a:rPr>
              <a:t>...   print(counter)</a:t>
            </a:r>
            <a:endParaRPr lang="en-US" dirty="0">
              <a:latin typeface="Courier New"/>
              <a:ea typeface="+mn-lt"/>
              <a:cs typeface="Courier New"/>
            </a:endParaRPr>
          </a:p>
          <a:p>
            <a:r>
              <a:rPr lang="en-US" sz="1400" dirty="0">
                <a:latin typeface="Courier New"/>
                <a:ea typeface="+mn-lt"/>
                <a:cs typeface="+mn-lt"/>
              </a:rPr>
              <a:t>...   counter += 1</a:t>
            </a:r>
            <a:endParaRPr lang="en-US" dirty="0">
              <a:latin typeface="Courier New"/>
              <a:ea typeface="+mn-lt"/>
              <a:cs typeface="Courier New"/>
            </a:endParaRPr>
          </a:p>
          <a:p>
            <a:r>
              <a:rPr lang="en-US" sz="1400" dirty="0">
                <a:latin typeface="Courier New"/>
                <a:ea typeface="+mn-lt"/>
                <a:cs typeface="+mn-lt"/>
              </a:rPr>
              <a:t>...   if counter == 5:</a:t>
            </a:r>
            <a:endParaRPr lang="en-US" dirty="0">
              <a:latin typeface="Courier New"/>
              <a:ea typeface="+mn-lt"/>
              <a:cs typeface="Courier New"/>
            </a:endParaRPr>
          </a:p>
          <a:p>
            <a:r>
              <a:rPr lang="en-US" sz="1400" dirty="0">
                <a:latin typeface="Courier New"/>
                <a:ea typeface="+mn-lt"/>
                <a:cs typeface="+mn-lt"/>
              </a:rPr>
              <a:t>...       break</a:t>
            </a:r>
            <a:endParaRPr lang="en-US" dirty="0">
              <a:latin typeface="Courier New"/>
              <a:cs typeface="Courier New"/>
            </a:endParaRPr>
          </a:p>
          <a:p>
            <a:r>
              <a:rPr lang="en-US" sz="1400" dirty="0">
                <a:latin typeface="Courier New"/>
                <a:ea typeface="+mn-lt"/>
                <a:cs typeface="+mn-lt"/>
              </a:rPr>
              <a:t>...   print('Inside while loop')</a:t>
            </a:r>
            <a:endParaRPr lang="en-US" dirty="0">
              <a:latin typeface="Courier New"/>
              <a:cs typeface="Calibri"/>
            </a:endParaRPr>
          </a:p>
          <a:p>
            <a:r>
              <a:rPr lang="en-US" sz="1400" dirty="0">
                <a:latin typeface="Courier New"/>
                <a:ea typeface="+mn-lt"/>
                <a:cs typeface="+mn-lt"/>
              </a:rPr>
              <a:t>... </a:t>
            </a:r>
            <a:endParaRPr lang="en-US" dirty="0">
              <a:latin typeface="Courier New"/>
              <a:cs typeface="Courier New"/>
            </a:endParaRPr>
          </a:p>
          <a:p>
            <a:endParaRPr lang="en-US" sz="1400" dirty="0">
              <a:latin typeface="Courier New"/>
              <a:ea typeface="+mn-lt"/>
              <a:cs typeface="+mn-lt"/>
            </a:endParaRPr>
          </a:p>
          <a:p>
            <a:r>
              <a:rPr lang="en-US" sz="1400" dirty="0">
                <a:latin typeface="Courier New"/>
                <a:ea typeface="+mn-lt"/>
                <a:cs typeface="+mn-lt"/>
              </a:rPr>
              <a:t>0</a:t>
            </a:r>
            <a:endParaRPr lang="en-US" dirty="0">
              <a:latin typeface="Courier New"/>
              <a:ea typeface="+mn-lt"/>
              <a:cs typeface="Courier New"/>
            </a:endParaRPr>
          </a:p>
          <a:p>
            <a:r>
              <a:rPr lang="en-US" sz="1400" dirty="0">
                <a:latin typeface="Courier New"/>
                <a:ea typeface="+mn-lt"/>
                <a:cs typeface="+mn-lt"/>
              </a:rPr>
              <a:t>Inside while loop</a:t>
            </a:r>
            <a:endParaRPr lang="en-US" dirty="0">
              <a:latin typeface="Courier New"/>
              <a:ea typeface="+mn-lt"/>
              <a:cs typeface="Courier New"/>
            </a:endParaRPr>
          </a:p>
          <a:p>
            <a:r>
              <a:rPr lang="en-US" sz="1400" dirty="0">
                <a:latin typeface="Courier New"/>
                <a:ea typeface="+mn-lt"/>
                <a:cs typeface="+mn-lt"/>
              </a:rPr>
              <a:t>1</a:t>
            </a:r>
            <a:endParaRPr lang="en-US" dirty="0">
              <a:latin typeface="Courier New"/>
              <a:ea typeface="+mn-lt"/>
              <a:cs typeface="Courier New"/>
            </a:endParaRPr>
          </a:p>
          <a:p>
            <a:r>
              <a:rPr lang="en-US" sz="1400" dirty="0">
                <a:latin typeface="Courier New"/>
                <a:ea typeface="+mn-lt"/>
                <a:cs typeface="+mn-lt"/>
              </a:rPr>
              <a:t>Inside while loop</a:t>
            </a:r>
            <a:endParaRPr lang="en-US" dirty="0">
              <a:latin typeface="Courier New"/>
              <a:ea typeface="+mn-lt"/>
              <a:cs typeface="Courier New"/>
            </a:endParaRPr>
          </a:p>
          <a:p>
            <a:r>
              <a:rPr lang="en-US" sz="1400" dirty="0">
                <a:latin typeface="Courier New"/>
                <a:ea typeface="+mn-lt"/>
                <a:cs typeface="+mn-lt"/>
              </a:rPr>
              <a:t>2</a:t>
            </a:r>
            <a:endParaRPr lang="en-US" dirty="0">
              <a:latin typeface="Courier New"/>
              <a:ea typeface="+mn-lt"/>
              <a:cs typeface="Courier New"/>
            </a:endParaRPr>
          </a:p>
          <a:p>
            <a:r>
              <a:rPr lang="en-US" sz="1400" dirty="0">
                <a:latin typeface="Courier New"/>
                <a:ea typeface="+mn-lt"/>
                <a:cs typeface="+mn-lt"/>
              </a:rPr>
              <a:t>Inside while loop</a:t>
            </a:r>
            <a:endParaRPr lang="en-US" dirty="0">
              <a:latin typeface="Courier New"/>
              <a:ea typeface="+mn-lt"/>
              <a:cs typeface="Courier New"/>
            </a:endParaRPr>
          </a:p>
          <a:p>
            <a:r>
              <a:rPr lang="en-US" sz="1400" dirty="0">
                <a:latin typeface="Courier New"/>
                <a:ea typeface="+mn-lt"/>
                <a:cs typeface="+mn-lt"/>
              </a:rPr>
              <a:t>3</a:t>
            </a:r>
            <a:endParaRPr lang="en-US" dirty="0">
              <a:latin typeface="Courier New"/>
              <a:cs typeface="Courier New"/>
            </a:endParaRPr>
          </a:p>
          <a:p>
            <a:r>
              <a:rPr lang="en-US" sz="1400" dirty="0">
                <a:latin typeface="Courier New"/>
                <a:ea typeface="+mn-lt"/>
                <a:cs typeface="+mn-lt"/>
              </a:rPr>
              <a:t>Inside while loop</a:t>
            </a:r>
            <a:endParaRPr lang="en-US" dirty="0">
              <a:latin typeface="Courier New"/>
              <a:cs typeface="Courier New"/>
            </a:endParaRPr>
          </a:p>
          <a:p>
            <a:r>
              <a:rPr lang="en-US" sz="1400" dirty="0">
                <a:latin typeface="Courier New"/>
                <a:cs typeface="Calibri"/>
              </a:rPr>
              <a:t>4</a:t>
            </a:r>
            <a:endParaRPr lang="en-US" dirty="0">
              <a:latin typeface="Courier New"/>
              <a:cs typeface="Courier New"/>
            </a:endParaRPr>
          </a:p>
        </p:txBody>
      </p:sp>
    </p:spTree>
    <p:extLst>
      <p:ext uri="{BB962C8B-B14F-4D97-AF65-F5344CB8AC3E}">
        <p14:creationId xmlns:p14="http://schemas.microsoft.com/office/powerpoint/2010/main" val="2820367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1A06-7610-498F-8C1D-DA5CCB08629A}"/>
              </a:ext>
            </a:extLst>
          </p:cNvPr>
          <p:cNvSpPr>
            <a:spLocks noGrp="1"/>
          </p:cNvSpPr>
          <p:nvPr>
            <p:ph type="title"/>
          </p:nvPr>
        </p:nvSpPr>
        <p:spPr/>
        <p:txBody>
          <a:bodyPr/>
          <a:lstStyle/>
          <a:p>
            <a:r>
              <a:rPr lang="en-US">
                <a:latin typeface="Calibri"/>
                <a:cs typeface="Calibri Light"/>
              </a:rPr>
              <a:t>Continue Statement</a:t>
            </a:r>
            <a:endParaRPr lang="en-US">
              <a:latin typeface="Calibri"/>
              <a:cs typeface="Calibri"/>
            </a:endParaRPr>
          </a:p>
        </p:txBody>
      </p:sp>
      <p:sp>
        <p:nvSpPr>
          <p:cNvPr id="3" name="Content Placeholder 2">
            <a:extLst>
              <a:ext uri="{FF2B5EF4-FFF2-40B4-BE49-F238E27FC236}">
                <a16:creationId xmlns:a16="http://schemas.microsoft.com/office/drawing/2014/main" id="{5E71431E-33F3-4ACD-B7CB-260E1E9A440A}"/>
              </a:ext>
            </a:extLst>
          </p:cNvPr>
          <p:cNvSpPr>
            <a:spLocks noGrp="1"/>
          </p:cNvSpPr>
          <p:nvPr>
            <p:ph idx="1"/>
          </p:nvPr>
        </p:nvSpPr>
        <p:spPr/>
        <p:txBody>
          <a:bodyPr vert="horz" lIns="91440" tIns="45720" rIns="91440" bIns="45720" rtlCol="0" anchor="t">
            <a:normAutofit/>
          </a:bodyPr>
          <a:lstStyle/>
          <a:p>
            <a:pPr marL="457200" indent="-457200"/>
            <a:r>
              <a:rPr lang="en-US" sz="2400">
                <a:ea typeface="+mn-lt"/>
                <a:cs typeface="+mn-lt"/>
              </a:rPr>
              <a:t>Used to skip the current execution of loop or statement following the </a:t>
            </a:r>
            <a:r>
              <a:rPr lang="en-US" sz="2400" b="1">
                <a:latin typeface="Courier New"/>
                <a:ea typeface="+mn-lt"/>
                <a:cs typeface="+mn-lt"/>
              </a:rPr>
              <a:t>continue </a:t>
            </a:r>
            <a:r>
              <a:rPr lang="en-US" sz="2400">
                <a:ea typeface="+mn-lt"/>
                <a:cs typeface="+mn-lt"/>
              </a:rPr>
              <a:t>statement and the next iteration of the loop or statement will start</a:t>
            </a:r>
          </a:p>
          <a:p>
            <a:pPr marL="457200" indent="-457200"/>
            <a:r>
              <a:rPr lang="en-US" sz="2400">
                <a:ea typeface="+mn-lt"/>
                <a:cs typeface="+mn-lt"/>
              </a:rPr>
              <a:t>Syntax: </a:t>
            </a:r>
          </a:p>
          <a:p>
            <a:pPr marL="457200" indent="-457200"/>
            <a:r>
              <a:rPr lang="en-US" sz="2400">
                <a:cs typeface="Calibri"/>
              </a:rPr>
              <a:t>Forces to execute next iteration rather than terminating</a:t>
            </a:r>
          </a:p>
          <a:p>
            <a:endParaRPr lang="en-US">
              <a:cs typeface="Calibri"/>
            </a:endParaRPr>
          </a:p>
        </p:txBody>
      </p:sp>
      <p:sp>
        <p:nvSpPr>
          <p:cNvPr id="5" name="Rectangle: Rounded Corners 4">
            <a:extLst>
              <a:ext uri="{FF2B5EF4-FFF2-40B4-BE49-F238E27FC236}">
                <a16:creationId xmlns:a16="http://schemas.microsoft.com/office/drawing/2014/main" id="{77EDE605-ABD7-4D5D-8841-DD8DF7FA22B3}"/>
              </a:ext>
            </a:extLst>
          </p:cNvPr>
          <p:cNvSpPr/>
          <p:nvPr/>
        </p:nvSpPr>
        <p:spPr>
          <a:xfrm>
            <a:off x="2329073" y="3019927"/>
            <a:ext cx="1434162" cy="320305"/>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latin typeface="Courier New"/>
                <a:ea typeface="+mn-lt"/>
                <a:cs typeface="+mn-lt"/>
              </a:rPr>
              <a:t>continue</a:t>
            </a:r>
            <a:endParaRPr lang="en-US"/>
          </a:p>
        </p:txBody>
      </p:sp>
    </p:spTree>
    <p:extLst>
      <p:ext uri="{BB962C8B-B14F-4D97-AF65-F5344CB8AC3E}">
        <p14:creationId xmlns:p14="http://schemas.microsoft.com/office/powerpoint/2010/main" val="3463584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0381-BA1E-4145-934A-8DD0C3183CD2}"/>
              </a:ext>
            </a:extLst>
          </p:cNvPr>
          <p:cNvSpPr>
            <a:spLocks noGrp="1"/>
          </p:cNvSpPr>
          <p:nvPr>
            <p:ph type="title"/>
          </p:nvPr>
        </p:nvSpPr>
        <p:spPr/>
        <p:txBody>
          <a:bodyPr/>
          <a:lstStyle/>
          <a:p>
            <a:r>
              <a:rPr lang="en-US">
                <a:latin typeface="Calibri"/>
                <a:cs typeface="Calibri Light"/>
              </a:rPr>
              <a:t>Continue Statement </a:t>
            </a:r>
            <a:r>
              <a:rPr lang="en-US" sz="3000">
                <a:latin typeface="Calibri"/>
                <a:cs typeface="Calibri Light"/>
              </a:rPr>
              <a:t>(Flowchart) ...</a:t>
            </a:r>
            <a:endParaRPr lang="en-US" sz="3000">
              <a:latin typeface="Calibri"/>
              <a:cs typeface="Calibri"/>
            </a:endParaRPr>
          </a:p>
        </p:txBody>
      </p:sp>
      <p:pic>
        <p:nvPicPr>
          <p:cNvPr id="6" name="Picture 6" descr="A close up of a map&#10;&#10;Description generated with high confidence">
            <a:extLst>
              <a:ext uri="{FF2B5EF4-FFF2-40B4-BE49-F238E27FC236}">
                <a16:creationId xmlns:a16="http://schemas.microsoft.com/office/drawing/2014/main" id="{592444D8-10F3-43ED-91C0-5B0EB1B1833F}"/>
              </a:ext>
            </a:extLst>
          </p:cNvPr>
          <p:cNvPicPr>
            <a:picLocks noGrp="1" noChangeAspect="1"/>
          </p:cNvPicPr>
          <p:nvPr>
            <p:ph idx="1"/>
          </p:nvPr>
        </p:nvPicPr>
        <p:blipFill>
          <a:blip r:embed="rId2"/>
          <a:stretch>
            <a:fillRect/>
          </a:stretch>
        </p:blipFill>
        <p:spPr>
          <a:xfrm>
            <a:off x="4422106" y="1825625"/>
            <a:ext cx="3440715" cy="4351338"/>
          </a:xfrm>
        </p:spPr>
      </p:pic>
    </p:spTree>
    <p:extLst>
      <p:ext uri="{BB962C8B-B14F-4D97-AF65-F5344CB8AC3E}">
        <p14:creationId xmlns:p14="http://schemas.microsoft.com/office/powerpoint/2010/main" val="414767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0D6F-46B8-442D-AE6F-324623BB7C56}"/>
              </a:ext>
            </a:extLst>
          </p:cNvPr>
          <p:cNvSpPr>
            <a:spLocks noGrp="1"/>
          </p:cNvSpPr>
          <p:nvPr>
            <p:ph type="title"/>
          </p:nvPr>
        </p:nvSpPr>
        <p:spPr/>
        <p:txBody>
          <a:bodyPr/>
          <a:lstStyle/>
          <a:p>
            <a:r>
              <a:rPr lang="en-US" b="1">
                <a:ea typeface="+mj-lt"/>
                <a:cs typeface="+mj-lt"/>
              </a:rPr>
              <a:t>if</a:t>
            </a:r>
            <a:r>
              <a:rPr lang="en-US">
                <a:cs typeface="Calibri Light"/>
              </a:rPr>
              <a:t> Statement Flow Chart</a:t>
            </a:r>
          </a:p>
        </p:txBody>
      </p:sp>
      <p:pic>
        <p:nvPicPr>
          <p:cNvPr id="4" name="Picture 4" descr="A close up of a logo&#10;&#10;Description generated with very high confidence">
            <a:extLst>
              <a:ext uri="{FF2B5EF4-FFF2-40B4-BE49-F238E27FC236}">
                <a16:creationId xmlns:a16="http://schemas.microsoft.com/office/drawing/2014/main" id="{3BE3B1B3-C763-4003-BD1F-70F2870D7C61}"/>
              </a:ext>
            </a:extLst>
          </p:cNvPr>
          <p:cNvPicPr>
            <a:picLocks noGrp="1" noChangeAspect="1"/>
          </p:cNvPicPr>
          <p:nvPr>
            <p:ph idx="1"/>
          </p:nvPr>
        </p:nvPicPr>
        <p:blipFill>
          <a:blip r:embed="rId2"/>
          <a:stretch>
            <a:fillRect/>
          </a:stretch>
        </p:blipFill>
        <p:spPr>
          <a:xfrm>
            <a:off x="3858968" y="1635745"/>
            <a:ext cx="4345667" cy="3365499"/>
          </a:xfrm>
        </p:spPr>
      </p:pic>
      <p:sp>
        <p:nvSpPr>
          <p:cNvPr id="5" name="TextBox 4">
            <a:extLst>
              <a:ext uri="{FF2B5EF4-FFF2-40B4-BE49-F238E27FC236}">
                <a16:creationId xmlns:a16="http://schemas.microsoft.com/office/drawing/2014/main" id="{FD97D806-A6BE-49C0-9931-799C58590F16}"/>
              </a:ext>
            </a:extLst>
          </p:cNvPr>
          <p:cNvSpPr txBox="1"/>
          <p:nvPr/>
        </p:nvSpPr>
        <p:spPr>
          <a:xfrm>
            <a:off x="4298043" y="5295899"/>
            <a:ext cx="33237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Flow Chart of If statement</a:t>
            </a:r>
          </a:p>
        </p:txBody>
      </p:sp>
    </p:spTree>
    <p:extLst>
      <p:ext uri="{BB962C8B-B14F-4D97-AF65-F5344CB8AC3E}">
        <p14:creationId xmlns:p14="http://schemas.microsoft.com/office/powerpoint/2010/main" val="3459154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29BF-5C65-4BD8-B30B-D2406A4ACAD4}"/>
              </a:ext>
            </a:extLst>
          </p:cNvPr>
          <p:cNvSpPr>
            <a:spLocks noGrp="1"/>
          </p:cNvSpPr>
          <p:nvPr>
            <p:ph type="title"/>
          </p:nvPr>
        </p:nvSpPr>
        <p:spPr/>
        <p:txBody>
          <a:bodyPr/>
          <a:lstStyle/>
          <a:p>
            <a:r>
              <a:rPr lang="en-US">
                <a:latin typeface="Calibri"/>
                <a:cs typeface="Calibri"/>
              </a:rPr>
              <a:t>Continue Statement </a:t>
            </a:r>
            <a:r>
              <a:rPr lang="en-US" sz="3000">
                <a:latin typeface="Calibri"/>
                <a:cs typeface="Calibri"/>
              </a:rPr>
              <a:t>(example)...</a:t>
            </a:r>
            <a:endParaRPr lang="en-US" sz="3000"/>
          </a:p>
        </p:txBody>
      </p:sp>
      <p:sp>
        <p:nvSpPr>
          <p:cNvPr id="3" name="Content Placeholder 2">
            <a:extLst>
              <a:ext uri="{FF2B5EF4-FFF2-40B4-BE49-F238E27FC236}">
                <a16:creationId xmlns:a16="http://schemas.microsoft.com/office/drawing/2014/main" id="{74A829BA-C004-4309-9631-84CB225964EE}"/>
              </a:ext>
            </a:extLst>
          </p:cNvPr>
          <p:cNvSpPr>
            <a:spLocks noGrp="1"/>
          </p:cNvSpPr>
          <p:nvPr>
            <p:ph idx="1"/>
          </p:nvPr>
        </p:nvSpPr>
        <p:spPr/>
        <p:txBody>
          <a:bodyPr vert="horz" lIns="91440" tIns="45720" rIns="91440" bIns="45720" rtlCol="0" anchor="t">
            <a:normAutofit/>
          </a:bodyPr>
          <a:lstStyle/>
          <a:p>
            <a:r>
              <a:rPr lang="en-US" sz="2000">
                <a:ea typeface="+mn-lt"/>
                <a:cs typeface="+mn-lt"/>
              </a:rPr>
              <a:t>We will follow the same structure as in the previous slide for the example.</a:t>
            </a:r>
          </a:p>
          <a:p>
            <a:r>
              <a:rPr lang="en-US" sz="2000">
                <a:ea typeface="+mn-lt"/>
                <a:cs typeface="+mn-lt"/>
              </a:rPr>
              <a:t>To illustrate the </a:t>
            </a:r>
            <a:r>
              <a:rPr lang="en-US" sz="2000" b="1">
                <a:latin typeface="Courier New"/>
                <a:ea typeface="+mn-lt"/>
                <a:cs typeface="+mn-lt"/>
              </a:rPr>
              <a:t>continue</a:t>
            </a:r>
            <a:r>
              <a:rPr lang="en-US" sz="2000">
                <a:ea typeface="+mn-lt"/>
                <a:cs typeface="+mn-lt"/>
              </a:rPr>
              <a:t> statement example, let's investigate the following problem:</a:t>
            </a:r>
          </a:p>
          <a:p>
            <a:pPr lvl="1" indent="0">
              <a:buNone/>
            </a:pPr>
            <a:r>
              <a:rPr lang="en-US" sz="1800">
                <a:ea typeface="+mn-lt"/>
                <a:cs typeface="+mn-lt"/>
              </a:rPr>
              <a:t>You are told to scan each character of the word "PYTHON" and print it in the console. Later you are told not to print vowel letters in the word.</a:t>
            </a:r>
          </a:p>
          <a:p>
            <a:pPr>
              <a:buFont typeface="Arial"/>
            </a:pPr>
            <a:r>
              <a:rPr lang="en-US" sz="2000">
                <a:ea typeface="+mn-lt"/>
                <a:cs typeface="+mn-lt"/>
              </a:rPr>
              <a:t>Let's get into the solution:</a:t>
            </a:r>
          </a:p>
          <a:p>
            <a:pPr>
              <a:buFont typeface="Arial"/>
            </a:pPr>
            <a:endParaRPr lang="en-US" sz="2000">
              <a:ea typeface="+mn-lt"/>
              <a:cs typeface="+mn-lt"/>
            </a:endParaRPr>
          </a:p>
          <a:p>
            <a:pPr marL="0" indent="0">
              <a:buNone/>
            </a:pPr>
            <a:endParaRPr lang="en-US" sz="2000">
              <a:cs typeface="Calibri"/>
            </a:endParaRPr>
          </a:p>
        </p:txBody>
      </p:sp>
      <p:sp>
        <p:nvSpPr>
          <p:cNvPr id="5" name="Rectangle 4">
            <a:extLst>
              <a:ext uri="{FF2B5EF4-FFF2-40B4-BE49-F238E27FC236}">
                <a16:creationId xmlns:a16="http://schemas.microsoft.com/office/drawing/2014/main" id="{6481C208-2C51-43B2-96F2-5734BCCFD7D4}"/>
              </a:ext>
            </a:extLst>
          </p:cNvPr>
          <p:cNvSpPr/>
          <p:nvPr/>
        </p:nvSpPr>
        <p:spPr>
          <a:xfrm>
            <a:off x="4081685" y="3218839"/>
            <a:ext cx="5920583" cy="295461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word = "PYTHON"</a:t>
            </a:r>
            <a:endParaRPr lang="en-US" sz="1400" dirty="0">
              <a:latin typeface="Courier New"/>
              <a:cs typeface="Courier New"/>
            </a:endParaRPr>
          </a:p>
          <a:p>
            <a:r>
              <a:rPr lang="en-US" sz="1400" dirty="0">
                <a:latin typeface="Courier New"/>
                <a:ea typeface="+mn-lt"/>
                <a:cs typeface="+mn-lt"/>
              </a:rPr>
              <a:t>&gt;&gt;&gt; for c in word:</a:t>
            </a:r>
            <a:endParaRPr lang="en-US" sz="1400" dirty="0">
              <a:latin typeface="Courier New"/>
              <a:cs typeface="Courier New"/>
            </a:endParaRPr>
          </a:p>
          <a:p>
            <a:r>
              <a:rPr lang="en-US" sz="1400" dirty="0">
                <a:latin typeface="Courier New"/>
                <a:ea typeface="+mn-lt"/>
                <a:cs typeface="+mn-lt"/>
              </a:rPr>
              <a:t>...     if </a:t>
            </a:r>
            <a:r>
              <a:rPr lang="en-US" sz="1400" dirty="0" err="1">
                <a:latin typeface="Courier New"/>
                <a:ea typeface="+mn-lt"/>
                <a:cs typeface="+mn-lt"/>
              </a:rPr>
              <a:t>c.lower</a:t>
            </a:r>
            <a:r>
              <a:rPr lang="en-US" sz="1400" dirty="0">
                <a:latin typeface="Courier New"/>
                <a:ea typeface="+mn-lt"/>
                <a:cs typeface="+mn-lt"/>
              </a:rPr>
              <a:t>() in ['a', 'e', '</a:t>
            </a:r>
            <a:r>
              <a:rPr lang="en-US" sz="1400" dirty="0" err="1">
                <a:latin typeface="Courier New"/>
                <a:ea typeface="+mn-lt"/>
                <a:cs typeface="+mn-lt"/>
              </a:rPr>
              <a:t>i</a:t>
            </a:r>
            <a:r>
              <a:rPr lang="en-US" sz="1400" dirty="0">
                <a:latin typeface="Courier New"/>
                <a:ea typeface="+mn-lt"/>
                <a:cs typeface="+mn-lt"/>
              </a:rPr>
              <a:t>', 'o', 'u']:</a:t>
            </a:r>
            <a:endParaRPr lang="en-US" sz="1400" dirty="0">
              <a:latin typeface="Courier New"/>
              <a:cs typeface="Courier New"/>
            </a:endParaRPr>
          </a:p>
          <a:p>
            <a:r>
              <a:rPr lang="en-US" sz="1400" dirty="0">
                <a:latin typeface="Courier New"/>
                <a:ea typeface="+mn-lt"/>
                <a:cs typeface="+mn-lt"/>
              </a:rPr>
              <a:t>...         continue</a:t>
            </a:r>
            <a:endParaRPr lang="en-US" sz="1400" dirty="0">
              <a:latin typeface="Courier New"/>
              <a:cs typeface="Courier New"/>
            </a:endParaRPr>
          </a:p>
          <a:p>
            <a:r>
              <a:rPr lang="en-US" sz="1400" dirty="0">
                <a:latin typeface="Courier New"/>
                <a:ea typeface="+mn-lt"/>
                <a:cs typeface="+mn-lt"/>
              </a:rPr>
              <a:t>...     print(c)</a:t>
            </a:r>
            <a:endParaRPr lang="en-US" sz="1400" dirty="0">
              <a:latin typeface="Courier New"/>
              <a:cs typeface="Courier New"/>
            </a:endParaRPr>
          </a:p>
          <a:p>
            <a:r>
              <a:rPr lang="en-US" sz="1400" dirty="0">
                <a:latin typeface="Courier New"/>
                <a:cs typeface="Calibri"/>
              </a:rPr>
              <a:t>... </a:t>
            </a:r>
          </a:p>
          <a:p>
            <a:r>
              <a:rPr lang="en-US" sz="1400" dirty="0">
                <a:latin typeface="Courier New"/>
                <a:cs typeface="Calibri"/>
              </a:rPr>
              <a:t>&gt;&gt;&gt; # The result printed in console is:</a:t>
            </a:r>
          </a:p>
          <a:p>
            <a:r>
              <a:rPr lang="en-US" sz="1400" dirty="0">
                <a:latin typeface="Courier New"/>
                <a:ea typeface="+mn-lt"/>
                <a:cs typeface="+mn-lt"/>
              </a:rPr>
              <a:t>P</a:t>
            </a:r>
            <a:endParaRPr lang="en-US" sz="1400" dirty="0">
              <a:latin typeface="Courier New"/>
              <a:cs typeface="Courier New"/>
            </a:endParaRPr>
          </a:p>
          <a:p>
            <a:r>
              <a:rPr lang="en-US" sz="1400" dirty="0">
                <a:latin typeface="Courier New"/>
                <a:ea typeface="+mn-lt"/>
                <a:cs typeface="+mn-lt"/>
              </a:rPr>
              <a:t>Y</a:t>
            </a:r>
            <a:endParaRPr lang="en-US" sz="1400" dirty="0">
              <a:latin typeface="Courier New"/>
              <a:cs typeface="Courier New"/>
            </a:endParaRPr>
          </a:p>
          <a:p>
            <a:r>
              <a:rPr lang="en-US" sz="1400" dirty="0">
                <a:latin typeface="Courier New"/>
                <a:ea typeface="+mn-lt"/>
                <a:cs typeface="+mn-lt"/>
              </a:rPr>
              <a:t>T</a:t>
            </a:r>
            <a:endParaRPr lang="en-US" sz="1400" dirty="0">
              <a:latin typeface="Courier New"/>
              <a:cs typeface="Courier New"/>
            </a:endParaRPr>
          </a:p>
          <a:p>
            <a:r>
              <a:rPr lang="en-US" sz="1400" dirty="0">
                <a:latin typeface="Courier New"/>
                <a:ea typeface="+mn-lt"/>
                <a:cs typeface="+mn-lt"/>
              </a:rPr>
              <a:t>H</a:t>
            </a:r>
          </a:p>
          <a:p>
            <a:r>
              <a:rPr lang="en-US" sz="1400" dirty="0">
                <a:latin typeface="Courier New"/>
                <a:cs typeface="Calibri"/>
              </a:rPr>
              <a:t>N</a:t>
            </a:r>
          </a:p>
        </p:txBody>
      </p:sp>
    </p:spTree>
    <p:extLst>
      <p:ext uri="{BB962C8B-B14F-4D97-AF65-F5344CB8AC3E}">
        <p14:creationId xmlns:p14="http://schemas.microsoft.com/office/powerpoint/2010/main" val="1349233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D7E3-69FE-438B-83C4-DCEEDA0C1F26}"/>
              </a:ext>
            </a:extLst>
          </p:cNvPr>
          <p:cNvSpPr>
            <a:spLocks noGrp="1"/>
          </p:cNvSpPr>
          <p:nvPr>
            <p:ph type="title"/>
          </p:nvPr>
        </p:nvSpPr>
        <p:spPr/>
        <p:txBody>
          <a:bodyPr/>
          <a:lstStyle/>
          <a:p>
            <a:r>
              <a:rPr lang="en-US">
                <a:latin typeface="Calibri"/>
                <a:cs typeface="Calibri Light"/>
              </a:rPr>
              <a:t>Continue Statement </a:t>
            </a:r>
            <a:r>
              <a:rPr lang="en-US" sz="3000">
                <a:latin typeface="Calibri"/>
                <a:cs typeface="Calibri Light"/>
              </a:rPr>
              <a:t>(example) ...</a:t>
            </a:r>
            <a:endParaRPr lang="en-US" sz="3000">
              <a:latin typeface="Calibri"/>
              <a:cs typeface="Calibri"/>
            </a:endParaRPr>
          </a:p>
        </p:txBody>
      </p:sp>
      <p:sp>
        <p:nvSpPr>
          <p:cNvPr id="3" name="Content Placeholder 2">
            <a:extLst>
              <a:ext uri="{FF2B5EF4-FFF2-40B4-BE49-F238E27FC236}">
                <a16:creationId xmlns:a16="http://schemas.microsoft.com/office/drawing/2014/main" id="{77FD5085-7BE6-4083-B3FF-F8A1E392ECCE}"/>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Using </a:t>
            </a:r>
            <a:r>
              <a:rPr lang="en-US" sz="2000" b="1">
                <a:latin typeface="Courier New"/>
                <a:cs typeface="Calibri"/>
              </a:rPr>
              <a:t>continue</a:t>
            </a:r>
            <a:r>
              <a:rPr lang="en-US" sz="2000">
                <a:cs typeface="Calibri"/>
              </a:rPr>
              <a:t> statement in while loop</a:t>
            </a:r>
          </a:p>
        </p:txBody>
      </p:sp>
      <p:sp>
        <p:nvSpPr>
          <p:cNvPr id="4" name="Rectangle 3">
            <a:extLst>
              <a:ext uri="{FF2B5EF4-FFF2-40B4-BE49-F238E27FC236}">
                <a16:creationId xmlns:a16="http://schemas.microsoft.com/office/drawing/2014/main" id="{CEADAEA1-5666-4C95-A72D-223118B5B077}"/>
              </a:ext>
            </a:extLst>
          </p:cNvPr>
          <p:cNvSpPr/>
          <p:nvPr/>
        </p:nvSpPr>
        <p:spPr>
          <a:xfrm>
            <a:off x="1218457" y="2342950"/>
            <a:ext cx="5623002" cy="343523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latin typeface="Courier New"/>
                <a:ea typeface="+mn-lt"/>
                <a:cs typeface="+mn-lt"/>
              </a:rPr>
              <a:t>&gt;&gt;&gt; counter = 0</a:t>
            </a:r>
          </a:p>
          <a:p>
            <a:r>
              <a:rPr lang="en-US" dirty="0">
                <a:latin typeface="Courier New"/>
                <a:ea typeface="+mn-lt"/>
                <a:cs typeface="+mn-lt"/>
              </a:rPr>
              <a:t>&gt;&gt;&gt; while counter &lt; 5:</a:t>
            </a:r>
          </a:p>
          <a:p>
            <a:r>
              <a:rPr lang="en-US" dirty="0">
                <a:latin typeface="Courier New"/>
                <a:ea typeface="+mn-lt"/>
                <a:cs typeface="+mn-lt"/>
              </a:rPr>
              <a:t>...     counter += 1</a:t>
            </a:r>
          </a:p>
          <a:p>
            <a:r>
              <a:rPr lang="en-US" dirty="0">
                <a:latin typeface="Courier New"/>
                <a:ea typeface="+mn-lt"/>
                <a:cs typeface="+mn-lt"/>
              </a:rPr>
              <a:t>...     if counter == 3:</a:t>
            </a:r>
          </a:p>
          <a:p>
            <a:r>
              <a:rPr lang="en-US" dirty="0">
                <a:latin typeface="Courier New"/>
                <a:ea typeface="+mn-lt"/>
                <a:cs typeface="+mn-lt"/>
              </a:rPr>
              <a:t>...         continue</a:t>
            </a:r>
          </a:p>
          <a:p>
            <a:r>
              <a:rPr lang="en-US" dirty="0">
                <a:latin typeface="Courier New"/>
                <a:ea typeface="+mn-lt"/>
                <a:cs typeface="+mn-lt"/>
              </a:rPr>
              <a:t>...     print(counter)</a:t>
            </a:r>
          </a:p>
          <a:p>
            <a:r>
              <a:rPr lang="en-US" dirty="0">
                <a:latin typeface="Courier New"/>
                <a:ea typeface="+mn-lt"/>
                <a:cs typeface="+mn-lt"/>
              </a:rPr>
              <a:t>... </a:t>
            </a:r>
            <a:endParaRPr lang="en-US" dirty="0">
              <a:latin typeface="Courier New"/>
              <a:cs typeface="Courier New"/>
            </a:endParaRPr>
          </a:p>
          <a:p>
            <a:r>
              <a:rPr lang="en-US" dirty="0">
                <a:latin typeface="Courier New"/>
                <a:ea typeface="+mn-lt"/>
                <a:cs typeface="+mn-lt"/>
              </a:rPr>
              <a:t>1</a:t>
            </a:r>
          </a:p>
          <a:p>
            <a:r>
              <a:rPr lang="en-US" dirty="0">
                <a:latin typeface="Courier New"/>
                <a:ea typeface="+mn-lt"/>
                <a:cs typeface="+mn-lt"/>
              </a:rPr>
              <a:t>2</a:t>
            </a:r>
          </a:p>
          <a:p>
            <a:r>
              <a:rPr lang="en-US" dirty="0">
                <a:latin typeface="Courier New"/>
                <a:ea typeface="+mn-lt"/>
                <a:cs typeface="+mn-lt"/>
              </a:rPr>
              <a:t>4</a:t>
            </a:r>
          </a:p>
          <a:p>
            <a:r>
              <a:rPr lang="en-US" dirty="0">
                <a:latin typeface="Courier New"/>
                <a:ea typeface="+mn-lt"/>
                <a:cs typeface="+mn-lt"/>
              </a:rPr>
              <a:t>5</a:t>
            </a:r>
          </a:p>
        </p:txBody>
      </p:sp>
    </p:spTree>
    <p:extLst>
      <p:ext uri="{BB962C8B-B14F-4D97-AF65-F5344CB8AC3E}">
        <p14:creationId xmlns:p14="http://schemas.microsoft.com/office/powerpoint/2010/main" val="2848143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626C-3DC4-4953-BFB2-B48C7863B1CC}"/>
              </a:ext>
            </a:extLst>
          </p:cNvPr>
          <p:cNvSpPr>
            <a:spLocks noGrp="1"/>
          </p:cNvSpPr>
          <p:nvPr>
            <p:ph type="title"/>
          </p:nvPr>
        </p:nvSpPr>
        <p:spPr/>
        <p:txBody>
          <a:bodyPr/>
          <a:lstStyle/>
          <a:p>
            <a:r>
              <a:rPr lang="en-US">
                <a:latin typeface="Calibri"/>
                <a:cs typeface="Calibri"/>
              </a:rPr>
              <a:t>Pass Statement</a:t>
            </a:r>
          </a:p>
        </p:txBody>
      </p:sp>
      <p:sp>
        <p:nvSpPr>
          <p:cNvPr id="3" name="Content Placeholder 2">
            <a:extLst>
              <a:ext uri="{FF2B5EF4-FFF2-40B4-BE49-F238E27FC236}">
                <a16:creationId xmlns:a16="http://schemas.microsoft.com/office/drawing/2014/main" id="{4C73A64C-EE5E-4287-ACC3-D698FC943560}"/>
              </a:ext>
            </a:extLst>
          </p:cNvPr>
          <p:cNvSpPr>
            <a:spLocks noGrp="1"/>
          </p:cNvSpPr>
          <p:nvPr>
            <p:ph idx="1"/>
          </p:nvPr>
        </p:nvSpPr>
        <p:spPr/>
        <p:txBody>
          <a:bodyPr vert="horz" lIns="91440" tIns="45720" rIns="91440" bIns="45720" rtlCol="0" anchor="t">
            <a:normAutofit/>
          </a:bodyPr>
          <a:lstStyle/>
          <a:p>
            <a:r>
              <a:rPr lang="en-US" sz="2400" dirty="0">
                <a:cs typeface="Calibri"/>
              </a:rPr>
              <a:t>Placeholder for future code </a:t>
            </a:r>
          </a:p>
          <a:p>
            <a:r>
              <a:rPr lang="en-US" sz="2400" dirty="0">
                <a:cs typeface="Calibri"/>
              </a:rPr>
              <a:t>Used when statement is required syntactically but execution of the code is not wanted</a:t>
            </a:r>
          </a:p>
          <a:p>
            <a:r>
              <a:rPr lang="en-US" sz="2400" dirty="0">
                <a:cs typeface="Calibri"/>
              </a:rPr>
              <a:t>Like </a:t>
            </a:r>
            <a:r>
              <a:rPr lang="en-US" sz="2400" b="1" dirty="0">
                <a:latin typeface="Courier New"/>
                <a:cs typeface="Calibri"/>
              </a:rPr>
              <a:t>null</a:t>
            </a:r>
            <a:r>
              <a:rPr lang="en-US" sz="2400" dirty="0">
                <a:cs typeface="Calibri"/>
              </a:rPr>
              <a:t> operation (as nothing happens when executed, no errors will raise)</a:t>
            </a:r>
          </a:p>
          <a:p>
            <a:r>
              <a:rPr lang="en-US" sz="2400" dirty="0">
                <a:cs typeface="Calibri"/>
              </a:rPr>
              <a:t>Used to create empty control statement, function and classes.</a:t>
            </a:r>
          </a:p>
          <a:p>
            <a:r>
              <a:rPr lang="en-US" sz="2400" dirty="0">
                <a:cs typeface="Calibri"/>
              </a:rPr>
              <a:t>Syntax: </a:t>
            </a:r>
          </a:p>
        </p:txBody>
      </p:sp>
      <p:sp>
        <p:nvSpPr>
          <p:cNvPr id="5" name="Rectangle: Rounded Corners 4">
            <a:extLst>
              <a:ext uri="{FF2B5EF4-FFF2-40B4-BE49-F238E27FC236}">
                <a16:creationId xmlns:a16="http://schemas.microsoft.com/office/drawing/2014/main" id="{653FAA9C-B021-42AE-A360-DE9EBC501BA0}"/>
              </a:ext>
            </a:extLst>
          </p:cNvPr>
          <p:cNvSpPr/>
          <p:nvPr/>
        </p:nvSpPr>
        <p:spPr>
          <a:xfrm>
            <a:off x="2116422" y="4045067"/>
            <a:ext cx="787349" cy="329166"/>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latin typeface="Courier New"/>
                <a:ea typeface="+mn-lt"/>
                <a:cs typeface="+mn-lt"/>
              </a:rPr>
              <a:t>pass</a:t>
            </a:r>
            <a:endParaRPr lang="en-US"/>
          </a:p>
        </p:txBody>
      </p:sp>
    </p:spTree>
    <p:extLst>
      <p:ext uri="{BB962C8B-B14F-4D97-AF65-F5344CB8AC3E}">
        <p14:creationId xmlns:p14="http://schemas.microsoft.com/office/powerpoint/2010/main" val="3852268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B67E-3A4B-402E-B008-7F2702AF087D}"/>
              </a:ext>
            </a:extLst>
          </p:cNvPr>
          <p:cNvSpPr>
            <a:spLocks noGrp="1"/>
          </p:cNvSpPr>
          <p:nvPr>
            <p:ph type="title"/>
          </p:nvPr>
        </p:nvSpPr>
        <p:spPr/>
        <p:txBody>
          <a:bodyPr/>
          <a:lstStyle/>
          <a:p>
            <a:r>
              <a:rPr lang="en-US">
                <a:latin typeface="Calibri"/>
                <a:cs typeface="Calibri Light"/>
              </a:rPr>
              <a:t>Pass Statement </a:t>
            </a:r>
            <a:r>
              <a:rPr lang="en-US" sz="3000">
                <a:latin typeface="Calibri"/>
                <a:cs typeface="Calibri Light"/>
              </a:rPr>
              <a:t>(example)...</a:t>
            </a:r>
            <a:endParaRPr lang="en-US" sz="3000">
              <a:latin typeface="Calibri"/>
              <a:cs typeface="Calibri"/>
            </a:endParaRPr>
          </a:p>
        </p:txBody>
      </p:sp>
      <p:sp>
        <p:nvSpPr>
          <p:cNvPr id="3" name="Content Placeholder 2">
            <a:extLst>
              <a:ext uri="{FF2B5EF4-FFF2-40B4-BE49-F238E27FC236}">
                <a16:creationId xmlns:a16="http://schemas.microsoft.com/office/drawing/2014/main" id="{A305FEA9-1607-402B-868B-BF6791A38477}"/>
              </a:ext>
            </a:extLst>
          </p:cNvPr>
          <p:cNvSpPr>
            <a:spLocks noGrp="1"/>
          </p:cNvSpPr>
          <p:nvPr>
            <p:ph idx="1"/>
          </p:nvPr>
        </p:nvSpPr>
        <p:spPr>
          <a:xfrm>
            <a:off x="838200" y="1869927"/>
            <a:ext cx="10515600" cy="4351338"/>
          </a:xfrm>
        </p:spPr>
        <p:txBody>
          <a:bodyPr vert="horz" lIns="91440" tIns="45720" rIns="91440" bIns="45720" rtlCol="0" anchor="t">
            <a:normAutofit fontScale="85000" lnSpcReduction="20000"/>
          </a:bodyPr>
          <a:lstStyle/>
          <a:p>
            <a:endParaRPr lang="en-US"/>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cs typeface="Calibri"/>
            </a:endParaRPr>
          </a:p>
          <a:p>
            <a:pPr marL="0" indent="0">
              <a:buNone/>
            </a:pPr>
            <a:r>
              <a:rPr lang="en-US">
                <a:cs typeface="Calibri"/>
              </a:rPr>
              <a:t>Same thing will happen if we use inside </a:t>
            </a:r>
            <a:r>
              <a:rPr lang="en-US" b="1">
                <a:latin typeface="Courier New"/>
                <a:cs typeface="Calibri"/>
              </a:rPr>
              <a:t>while</a:t>
            </a:r>
            <a:r>
              <a:rPr lang="en-US">
                <a:cs typeface="Calibri"/>
              </a:rPr>
              <a:t> </a:t>
            </a:r>
            <a:r>
              <a:rPr lang="en-US">
                <a:latin typeface="Calibri"/>
                <a:cs typeface="Calibri"/>
              </a:rPr>
              <a:t>loop</a:t>
            </a:r>
            <a:r>
              <a:rPr lang="en-US">
                <a:cs typeface="Calibri"/>
              </a:rPr>
              <a:t>.</a:t>
            </a:r>
          </a:p>
        </p:txBody>
      </p:sp>
      <p:sp>
        <p:nvSpPr>
          <p:cNvPr id="5" name="Rectangle 4">
            <a:extLst>
              <a:ext uri="{FF2B5EF4-FFF2-40B4-BE49-F238E27FC236}">
                <a16:creationId xmlns:a16="http://schemas.microsoft.com/office/drawing/2014/main" id="{AB1945D4-C390-4C6D-97E1-7A1EA62F0113}"/>
              </a:ext>
            </a:extLst>
          </p:cNvPr>
          <p:cNvSpPr/>
          <p:nvPr/>
        </p:nvSpPr>
        <p:spPr>
          <a:xfrm>
            <a:off x="889286" y="1750443"/>
            <a:ext cx="7093839" cy="3683328"/>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latin typeface="Courier New"/>
                <a:ea typeface="+mn-lt"/>
                <a:cs typeface="Courier New"/>
              </a:rPr>
              <a:t>&gt;&gt;&gt; word = "PYTHON"</a:t>
            </a:r>
            <a:endParaRPr lang="en-US" dirty="0">
              <a:ea typeface="+mn-lt"/>
              <a:cs typeface="+mn-lt"/>
            </a:endParaRPr>
          </a:p>
          <a:p>
            <a:r>
              <a:rPr lang="en-US" dirty="0">
                <a:latin typeface="Courier New"/>
                <a:ea typeface="+mn-lt"/>
                <a:cs typeface="Courier New"/>
              </a:rPr>
              <a:t>&gt;&gt;&gt; for c in word:</a:t>
            </a:r>
            <a:endParaRPr lang="en-US" dirty="0">
              <a:ea typeface="+mn-lt"/>
              <a:cs typeface="+mn-lt"/>
            </a:endParaRPr>
          </a:p>
          <a:p>
            <a:r>
              <a:rPr lang="en-US" dirty="0">
                <a:latin typeface="Courier New"/>
                <a:ea typeface="+mn-lt"/>
                <a:cs typeface="Courier New"/>
              </a:rPr>
              <a:t>...     if </a:t>
            </a:r>
            <a:r>
              <a:rPr lang="en-US" dirty="0" err="1">
                <a:latin typeface="Courier New"/>
                <a:ea typeface="+mn-lt"/>
                <a:cs typeface="Courier New"/>
              </a:rPr>
              <a:t>c.lower</a:t>
            </a:r>
            <a:r>
              <a:rPr lang="en-US" dirty="0">
                <a:latin typeface="Courier New"/>
                <a:ea typeface="+mn-lt"/>
                <a:cs typeface="Courier New"/>
              </a:rPr>
              <a:t>() in ['a', 'e', '</a:t>
            </a:r>
            <a:r>
              <a:rPr lang="en-US" dirty="0" err="1">
                <a:latin typeface="Courier New"/>
                <a:ea typeface="+mn-lt"/>
                <a:cs typeface="Courier New"/>
              </a:rPr>
              <a:t>i</a:t>
            </a:r>
            <a:r>
              <a:rPr lang="en-US" dirty="0">
                <a:latin typeface="Courier New"/>
                <a:ea typeface="+mn-lt"/>
                <a:cs typeface="Courier New"/>
              </a:rPr>
              <a:t>', 'o', 'u']:</a:t>
            </a:r>
            <a:endParaRPr lang="en-US" dirty="0">
              <a:ea typeface="+mn-lt"/>
              <a:cs typeface="+mn-lt"/>
            </a:endParaRPr>
          </a:p>
          <a:p>
            <a:r>
              <a:rPr lang="en-US" dirty="0">
                <a:latin typeface="Courier New"/>
                <a:ea typeface="+mn-lt"/>
                <a:cs typeface="Courier New"/>
              </a:rPr>
              <a:t>...         pass</a:t>
            </a:r>
            <a:endParaRPr lang="en-US" dirty="0">
              <a:ea typeface="+mn-lt"/>
              <a:cs typeface="+mn-lt"/>
            </a:endParaRPr>
          </a:p>
          <a:p>
            <a:r>
              <a:rPr lang="en-US" dirty="0">
                <a:latin typeface="Courier New"/>
                <a:ea typeface="+mn-lt"/>
                <a:cs typeface="Courier New"/>
              </a:rPr>
              <a:t>...     print(c)</a:t>
            </a:r>
            <a:endParaRPr lang="en-US" dirty="0">
              <a:ea typeface="+mn-lt"/>
              <a:cs typeface="+mn-lt"/>
            </a:endParaRPr>
          </a:p>
          <a:p>
            <a:r>
              <a:rPr lang="en-US" dirty="0">
                <a:latin typeface="Courier New"/>
                <a:ea typeface="+mn-lt"/>
                <a:cs typeface="Courier New"/>
              </a:rPr>
              <a:t>... </a:t>
            </a:r>
            <a:endParaRPr lang="en-US" dirty="0">
              <a:latin typeface="Calibri" panose="020F0502020204030204"/>
              <a:ea typeface="+mn-lt"/>
              <a:cs typeface="Calibri" panose="020F0502020204030204"/>
            </a:endParaRPr>
          </a:p>
          <a:p>
            <a:r>
              <a:rPr lang="en-US" dirty="0">
                <a:latin typeface="Courier New"/>
                <a:ea typeface="+mn-lt"/>
                <a:cs typeface="Courier New"/>
              </a:rPr>
              <a:t>&gt;&gt;&gt; # The result printed in console is:</a:t>
            </a:r>
            <a:endParaRPr lang="en-US" dirty="0">
              <a:ea typeface="+mn-lt"/>
              <a:cs typeface="+mn-lt"/>
            </a:endParaRPr>
          </a:p>
          <a:p>
            <a:r>
              <a:rPr lang="en-US" dirty="0">
                <a:latin typeface="Courier New"/>
                <a:ea typeface="+mn-lt"/>
                <a:cs typeface="Courier New"/>
              </a:rPr>
              <a:t>P</a:t>
            </a:r>
            <a:endParaRPr lang="en-US" dirty="0">
              <a:ea typeface="+mn-lt"/>
              <a:cs typeface="+mn-lt"/>
            </a:endParaRPr>
          </a:p>
          <a:p>
            <a:r>
              <a:rPr lang="en-US" dirty="0">
                <a:latin typeface="Courier New"/>
                <a:ea typeface="+mn-lt"/>
                <a:cs typeface="Courier New"/>
              </a:rPr>
              <a:t>Y</a:t>
            </a:r>
            <a:endParaRPr lang="en-US" dirty="0">
              <a:ea typeface="+mn-lt"/>
              <a:cs typeface="+mn-lt"/>
            </a:endParaRPr>
          </a:p>
          <a:p>
            <a:r>
              <a:rPr lang="en-US" dirty="0">
                <a:latin typeface="Courier New"/>
                <a:ea typeface="+mn-lt"/>
                <a:cs typeface="Courier New"/>
              </a:rPr>
              <a:t>T</a:t>
            </a:r>
            <a:endParaRPr lang="en-US" dirty="0">
              <a:ea typeface="+mn-lt"/>
              <a:cs typeface="+mn-lt"/>
            </a:endParaRPr>
          </a:p>
          <a:p>
            <a:r>
              <a:rPr lang="en-US" dirty="0">
                <a:latin typeface="Courier New"/>
                <a:ea typeface="+mn-lt"/>
                <a:cs typeface="Courier New"/>
              </a:rPr>
              <a:t>H</a:t>
            </a:r>
            <a:endParaRPr lang="en-US" dirty="0">
              <a:ea typeface="+mn-lt"/>
              <a:cs typeface="+mn-lt"/>
            </a:endParaRPr>
          </a:p>
          <a:p>
            <a:r>
              <a:rPr lang="en-US" dirty="0">
                <a:latin typeface="Courier New"/>
                <a:ea typeface="+mn-lt"/>
                <a:cs typeface="Courier New"/>
              </a:rPr>
              <a:t>O</a:t>
            </a:r>
          </a:p>
          <a:p>
            <a:r>
              <a:rPr lang="en-US" dirty="0">
                <a:latin typeface="Courier New"/>
                <a:ea typeface="+mn-lt"/>
                <a:cs typeface="Courier New"/>
              </a:rPr>
              <a:t>N</a:t>
            </a:r>
            <a:endParaRPr lang="en-US" dirty="0"/>
          </a:p>
        </p:txBody>
      </p:sp>
    </p:spTree>
    <p:extLst>
      <p:ext uri="{BB962C8B-B14F-4D97-AF65-F5344CB8AC3E}">
        <p14:creationId xmlns:p14="http://schemas.microsoft.com/office/powerpoint/2010/main" val="1989222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B67E-3A4B-402E-B008-7F2702AF087D}"/>
              </a:ext>
            </a:extLst>
          </p:cNvPr>
          <p:cNvSpPr>
            <a:spLocks noGrp="1"/>
          </p:cNvSpPr>
          <p:nvPr>
            <p:ph type="title"/>
          </p:nvPr>
        </p:nvSpPr>
        <p:spPr/>
        <p:txBody>
          <a:bodyPr/>
          <a:lstStyle/>
          <a:p>
            <a:r>
              <a:rPr lang="en-US">
                <a:latin typeface="Calibri"/>
                <a:cs typeface="Calibri Light"/>
              </a:rPr>
              <a:t>Pass Statement </a:t>
            </a:r>
            <a:r>
              <a:rPr lang="en-US" sz="3000">
                <a:latin typeface="Calibri"/>
                <a:cs typeface="Calibri Light"/>
              </a:rPr>
              <a:t>(example)...</a:t>
            </a:r>
            <a:endParaRPr lang="en-US" sz="3000">
              <a:latin typeface="Calibri"/>
              <a:cs typeface="Calibri"/>
            </a:endParaRPr>
          </a:p>
        </p:txBody>
      </p:sp>
      <p:sp>
        <p:nvSpPr>
          <p:cNvPr id="3" name="Content Placeholder 2">
            <a:extLst>
              <a:ext uri="{FF2B5EF4-FFF2-40B4-BE49-F238E27FC236}">
                <a16:creationId xmlns:a16="http://schemas.microsoft.com/office/drawing/2014/main" id="{A305FEA9-1607-402B-868B-BF6791A38477}"/>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Using </a:t>
            </a:r>
            <a:r>
              <a:rPr lang="en-US" sz="2000" b="1">
                <a:latin typeface="Courier New"/>
                <a:cs typeface="Calibri"/>
              </a:rPr>
              <a:t>pass</a:t>
            </a:r>
            <a:r>
              <a:rPr lang="en-US" sz="2000">
                <a:cs typeface="Calibri"/>
              </a:rPr>
              <a:t> statement to create empty class and function</a:t>
            </a:r>
            <a:endParaRPr lang="en-US"/>
          </a:p>
        </p:txBody>
      </p:sp>
      <p:sp>
        <p:nvSpPr>
          <p:cNvPr id="5" name="Rectangle 4">
            <a:extLst>
              <a:ext uri="{FF2B5EF4-FFF2-40B4-BE49-F238E27FC236}">
                <a16:creationId xmlns:a16="http://schemas.microsoft.com/office/drawing/2014/main" id="{AB1945D4-C390-4C6D-97E1-7A1EA62F0113}"/>
              </a:ext>
            </a:extLst>
          </p:cNvPr>
          <p:cNvSpPr/>
          <p:nvPr/>
        </p:nvSpPr>
        <p:spPr>
          <a:xfrm>
            <a:off x="1369085" y="2280926"/>
            <a:ext cx="5259723" cy="343523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cs typeface="Calibri"/>
              </a:rPr>
              <a:t>&gt;&gt;&gt; # creating empty function</a:t>
            </a:r>
          </a:p>
          <a:p>
            <a:r>
              <a:rPr lang="en-US" sz="1600" dirty="0">
                <a:latin typeface="Courier New"/>
                <a:cs typeface="Calibri"/>
              </a:rPr>
              <a:t>&gt;&gt;&gt; def </a:t>
            </a:r>
            <a:r>
              <a:rPr lang="en-US" sz="1600" dirty="0" err="1">
                <a:latin typeface="Courier New"/>
                <a:cs typeface="Calibri"/>
              </a:rPr>
              <a:t>func</a:t>
            </a:r>
            <a:r>
              <a:rPr lang="en-US" sz="1600" dirty="0">
                <a:latin typeface="Courier New"/>
                <a:cs typeface="Calibri"/>
              </a:rPr>
              <a:t>():</a:t>
            </a:r>
          </a:p>
          <a:p>
            <a:r>
              <a:rPr lang="en-US" sz="1600" dirty="0">
                <a:latin typeface="Courier New"/>
                <a:cs typeface="Calibri"/>
              </a:rPr>
              <a:t>...     pass </a:t>
            </a:r>
          </a:p>
          <a:p>
            <a:r>
              <a:rPr lang="en-US" sz="1600" dirty="0">
                <a:latin typeface="Courier New"/>
                <a:cs typeface="Calibri"/>
              </a:rPr>
              <a:t>&gt;&gt;&gt;</a:t>
            </a:r>
          </a:p>
          <a:p>
            <a:r>
              <a:rPr lang="en-US" sz="1600" dirty="0">
                <a:latin typeface="Courier New"/>
                <a:cs typeface="Calibri"/>
              </a:rPr>
              <a:t>&gt;&gt;&gt; print(help(</a:t>
            </a:r>
            <a:r>
              <a:rPr lang="en-US" sz="1600" dirty="0" err="1">
                <a:latin typeface="Courier New"/>
                <a:cs typeface="Calibri"/>
              </a:rPr>
              <a:t>func</a:t>
            </a:r>
            <a:r>
              <a:rPr lang="en-US" sz="1600" dirty="0">
                <a:latin typeface="Courier New"/>
                <a:cs typeface="Calibri"/>
              </a:rPr>
              <a:t>))</a:t>
            </a:r>
          </a:p>
          <a:p>
            <a:endParaRPr lang="en-US" dirty="0">
              <a:latin typeface="Courier New"/>
              <a:cs typeface="Calibri"/>
            </a:endParaRPr>
          </a:p>
          <a:p>
            <a:r>
              <a:rPr lang="en-US" sz="1400" dirty="0">
                <a:latin typeface="Courier New"/>
                <a:cs typeface="Calibri"/>
              </a:rPr>
              <a:t>Help on function </a:t>
            </a:r>
            <a:r>
              <a:rPr lang="en-US" sz="1400" dirty="0" err="1">
                <a:latin typeface="Courier New"/>
                <a:cs typeface="Calibri"/>
              </a:rPr>
              <a:t>func</a:t>
            </a:r>
            <a:r>
              <a:rPr lang="en-US" sz="1400" dirty="0">
                <a:latin typeface="Courier New"/>
                <a:cs typeface="Calibri"/>
              </a:rPr>
              <a:t> in module __main__:</a:t>
            </a:r>
          </a:p>
          <a:p>
            <a:endParaRPr lang="en-US" sz="1400" dirty="0">
              <a:latin typeface="Courier New"/>
              <a:cs typeface="Calibri"/>
            </a:endParaRPr>
          </a:p>
          <a:p>
            <a:r>
              <a:rPr lang="en-US" sz="1400" dirty="0" err="1">
                <a:latin typeface="Courier New"/>
                <a:cs typeface="Calibri"/>
              </a:rPr>
              <a:t>func</a:t>
            </a:r>
            <a:r>
              <a:rPr lang="en-US" sz="1400" dirty="0">
                <a:latin typeface="Courier New"/>
                <a:cs typeface="Calibri"/>
              </a:rPr>
              <a:t>()</a:t>
            </a:r>
          </a:p>
          <a:p>
            <a:endParaRPr lang="en-US" sz="1400" dirty="0">
              <a:latin typeface="Courier New"/>
              <a:cs typeface="Calibri"/>
            </a:endParaRPr>
          </a:p>
          <a:p>
            <a:r>
              <a:rPr lang="en-US" sz="1400" dirty="0">
                <a:latin typeface="Courier New"/>
                <a:cs typeface="Calibri"/>
              </a:rPr>
              <a:t>None</a:t>
            </a:r>
          </a:p>
        </p:txBody>
      </p:sp>
    </p:spTree>
    <p:extLst>
      <p:ext uri="{BB962C8B-B14F-4D97-AF65-F5344CB8AC3E}">
        <p14:creationId xmlns:p14="http://schemas.microsoft.com/office/powerpoint/2010/main" val="2645572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B67E-3A4B-402E-B008-7F2702AF087D}"/>
              </a:ext>
            </a:extLst>
          </p:cNvPr>
          <p:cNvSpPr>
            <a:spLocks noGrp="1"/>
          </p:cNvSpPr>
          <p:nvPr>
            <p:ph type="title"/>
          </p:nvPr>
        </p:nvSpPr>
        <p:spPr/>
        <p:txBody>
          <a:bodyPr/>
          <a:lstStyle/>
          <a:p>
            <a:r>
              <a:rPr lang="en-US">
                <a:latin typeface="Calibri"/>
                <a:cs typeface="Calibri Light"/>
              </a:rPr>
              <a:t>Pass Statement </a:t>
            </a:r>
            <a:r>
              <a:rPr lang="en-US" sz="3000">
                <a:latin typeface="Calibri"/>
                <a:cs typeface="Calibri Light"/>
              </a:rPr>
              <a:t>(example)...</a:t>
            </a:r>
            <a:endParaRPr lang="en-US" sz="3000">
              <a:latin typeface="Calibri"/>
              <a:cs typeface="Calibri"/>
            </a:endParaRPr>
          </a:p>
        </p:txBody>
      </p:sp>
      <p:sp>
        <p:nvSpPr>
          <p:cNvPr id="3" name="Content Placeholder 2">
            <a:extLst>
              <a:ext uri="{FF2B5EF4-FFF2-40B4-BE49-F238E27FC236}">
                <a16:creationId xmlns:a16="http://schemas.microsoft.com/office/drawing/2014/main" id="{A305FEA9-1607-402B-868B-BF6791A38477}"/>
              </a:ext>
            </a:extLst>
          </p:cNvPr>
          <p:cNvSpPr>
            <a:spLocks noGrp="1"/>
          </p:cNvSpPr>
          <p:nvPr>
            <p:ph idx="1"/>
          </p:nvPr>
        </p:nvSpPr>
        <p:spPr/>
        <p:txBody>
          <a:bodyPr vert="horz" lIns="91440" tIns="45720" rIns="91440" bIns="45720" rtlCol="0" anchor="t">
            <a:normAutofit/>
          </a:bodyPr>
          <a:lstStyle/>
          <a:p>
            <a:pPr marL="0" indent="0">
              <a:buNone/>
            </a:pPr>
            <a:endParaRPr lang="en-US" sz="2000">
              <a:cs typeface="Calibri"/>
            </a:endParaRPr>
          </a:p>
        </p:txBody>
      </p:sp>
      <p:sp>
        <p:nvSpPr>
          <p:cNvPr id="7" name="Rectangle 6">
            <a:extLst>
              <a:ext uri="{FF2B5EF4-FFF2-40B4-BE49-F238E27FC236}">
                <a16:creationId xmlns:a16="http://schemas.microsoft.com/office/drawing/2014/main" id="{BC2F9049-7DB5-4CF0-BD40-8A753FB1D64F}"/>
              </a:ext>
            </a:extLst>
          </p:cNvPr>
          <p:cNvSpPr/>
          <p:nvPr/>
        </p:nvSpPr>
        <p:spPr>
          <a:xfrm>
            <a:off x="846317" y="1829042"/>
            <a:ext cx="6571072" cy="431242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ea typeface="+mn-lt"/>
                <a:cs typeface="+mn-lt"/>
              </a:rPr>
              <a:t>&gt;&gt;&gt; # creating empty class</a:t>
            </a:r>
          </a:p>
          <a:p>
            <a:r>
              <a:rPr lang="en-US" sz="1600">
                <a:latin typeface="Courier New"/>
                <a:ea typeface="+mn-lt"/>
                <a:cs typeface="+mn-lt"/>
              </a:rPr>
              <a:t>&gt;&gt;&gt; class A:</a:t>
            </a:r>
            <a:endParaRPr lang="en-US" sz="1600">
              <a:latin typeface="Calibri" panose="020F0502020204030204"/>
              <a:ea typeface="+mn-lt"/>
              <a:cs typeface="+mn-lt"/>
            </a:endParaRPr>
          </a:p>
          <a:p>
            <a:r>
              <a:rPr lang="en-US" sz="1600">
                <a:latin typeface="Courier New"/>
                <a:cs typeface="Calibri"/>
              </a:rPr>
              <a:t>...     pass</a:t>
            </a:r>
          </a:p>
          <a:p>
            <a:r>
              <a:rPr lang="en-US" sz="1600">
                <a:latin typeface="Courier New"/>
                <a:cs typeface="Calibri"/>
              </a:rPr>
              <a:t>&gt;&gt;&gt; </a:t>
            </a:r>
          </a:p>
          <a:p>
            <a:r>
              <a:rPr lang="en-US" sz="1600">
                <a:latin typeface="Courier New"/>
                <a:cs typeface="Calibri"/>
              </a:rPr>
              <a:t>&gt;&gt;&gt; print(help(A))</a:t>
            </a:r>
          </a:p>
          <a:p>
            <a:endParaRPr lang="en-US">
              <a:latin typeface="Courier New"/>
              <a:cs typeface="Calibri"/>
            </a:endParaRPr>
          </a:p>
          <a:p>
            <a:r>
              <a:rPr lang="en-US" sz="1400">
                <a:latin typeface="Courier New"/>
                <a:cs typeface="Calibri"/>
              </a:rPr>
              <a:t>Help on class A in module __main__:</a:t>
            </a:r>
          </a:p>
          <a:p>
            <a:endParaRPr lang="en-US" sz="1400">
              <a:cs typeface="Calibri"/>
            </a:endParaRPr>
          </a:p>
          <a:p>
            <a:r>
              <a:rPr lang="en-US" sz="1400">
                <a:latin typeface="Courier New"/>
                <a:cs typeface="Calibri"/>
              </a:rPr>
              <a:t>class A(builtins.object)</a:t>
            </a:r>
          </a:p>
          <a:p>
            <a:r>
              <a:rPr lang="en-US" sz="1400">
                <a:latin typeface="Courier New"/>
                <a:cs typeface="Calibri"/>
              </a:rPr>
              <a:t>|  Data descriptors defined here:</a:t>
            </a:r>
          </a:p>
          <a:p>
            <a:r>
              <a:rPr lang="en-US" sz="1400">
                <a:latin typeface="Courier New"/>
                <a:cs typeface="Calibri"/>
              </a:rPr>
              <a:t>|  </a:t>
            </a:r>
          </a:p>
          <a:p>
            <a:r>
              <a:rPr lang="en-US" sz="1400">
                <a:latin typeface="Courier New"/>
                <a:cs typeface="Calibri"/>
              </a:rPr>
              <a:t>|  __dict__</a:t>
            </a:r>
          </a:p>
          <a:p>
            <a:r>
              <a:rPr lang="en-US" sz="1400">
                <a:latin typeface="Courier New"/>
                <a:cs typeface="Calibri"/>
              </a:rPr>
              <a:t>|      dictionary for instance variables (if defined)</a:t>
            </a:r>
          </a:p>
          <a:p>
            <a:r>
              <a:rPr lang="en-US" sz="1400">
                <a:latin typeface="Courier New"/>
                <a:cs typeface="Calibri"/>
              </a:rPr>
              <a:t>|  </a:t>
            </a:r>
          </a:p>
          <a:p>
            <a:r>
              <a:rPr lang="en-US" sz="1400">
                <a:latin typeface="Courier New"/>
                <a:cs typeface="Calibri"/>
              </a:rPr>
              <a:t>|  __weakref__</a:t>
            </a:r>
          </a:p>
          <a:p>
            <a:r>
              <a:rPr lang="en-US" sz="1400">
                <a:latin typeface="Courier New"/>
                <a:cs typeface="Calibri"/>
              </a:rPr>
              <a:t>|      list of weak references to the object (if defined)</a:t>
            </a:r>
          </a:p>
          <a:p>
            <a:endParaRPr lang="en-US" sz="1400">
              <a:cs typeface="Calibri"/>
            </a:endParaRPr>
          </a:p>
          <a:p>
            <a:r>
              <a:rPr lang="en-US" sz="1400">
                <a:ea typeface="+mn-lt"/>
                <a:cs typeface="+mn-lt"/>
              </a:rPr>
              <a:t>None</a:t>
            </a:r>
          </a:p>
        </p:txBody>
      </p:sp>
    </p:spTree>
    <p:extLst>
      <p:ext uri="{BB962C8B-B14F-4D97-AF65-F5344CB8AC3E}">
        <p14:creationId xmlns:p14="http://schemas.microsoft.com/office/powerpoint/2010/main" val="1952179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4185-76AC-402A-A9C6-70ADF563D049}"/>
              </a:ext>
            </a:extLst>
          </p:cNvPr>
          <p:cNvSpPr>
            <a:spLocks noGrp="1"/>
          </p:cNvSpPr>
          <p:nvPr>
            <p:ph type="title"/>
          </p:nvPr>
        </p:nvSpPr>
        <p:spPr/>
        <p:txBody>
          <a:bodyPr/>
          <a:lstStyle/>
          <a:p>
            <a:r>
              <a:rPr lang="en-US">
                <a:latin typeface="Calibri"/>
                <a:cs typeface="Calibri Light"/>
              </a:rPr>
              <a:t>More on Control Statement</a:t>
            </a:r>
            <a:endParaRPr lang="en-US">
              <a:latin typeface="Calibri"/>
              <a:cs typeface="Calibri"/>
            </a:endParaRPr>
          </a:p>
        </p:txBody>
      </p:sp>
      <p:sp>
        <p:nvSpPr>
          <p:cNvPr id="3" name="Content Placeholder 2">
            <a:extLst>
              <a:ext uri="{FF2B5EF4-FFF2-40B4-BE49-F238E27FC236}">
                <a16:creationId xmlns:a16="http://schemas.microsoft.com/office/drawing/2014/main" id="{7E3BDB1C-C06C-4E4A-8EAD-215696534D94}"/>
              </a:ext>
            </a:extLst>
          </p:cNvPr>
          <p:cNvSpPr>
            <a:spLocks noGrp="1"/>
          </p:cNvSpPr>
          <p:nvPr>
            <p:ph idx="1"/>
          </p:nvPr>
        </p:nvSpPr>
        <p:spPr/>
        <p:txBody>
          <a:bodyPr vert="horz" lIns="91440" tIns="45720" rIns="91440" bIns="45720" rtlCol="0" anchor="t">
            <a:normAutofit/>
          </a:bodyPr>
          <a:lstStyle/>
          <a:p>
            <a:r>
              <a:rPr lang="en-US" sz="2400" b="1" dirty="0">
                <a:latin typeface="Courier New"/>
                <a:cs typeface="Calibri"/>
              </a:rPr>
              <a:t>else</a:t>
            </a:r>
            <a:r>
              <a:rPr lang="en-US" sz="2400" dirty="0">
                <a:latin typeface="Calibri"/>
                <a:cs typeface="Calibri"/>
              </a:rPr>
              <a:t> </a:t>
            </a:r>
            <a:r>
              <a:rPr lang="en-US" sz="2400" dirty="0">
                <a:cs typeface="Calibri"/>
              </a:rPr>
              <a:t>statement supported in python with a loop statement</a:t>
            </a:r>
          </a:p>
          <a:p>
            <a:r>
              <a:rPr lang="en-US" sz="2400" b="1" dirty="0">
                <a:latin typeface="Courier New"/>
                <a:cs typeface="Calibri"/>
              </a:rPr>
              <a:t>else</a:t>
            </a:r>
            <a:r>
              <a:rPr lang="en-US" sz="2400" dirty="0">
                <a:cs typeface="Calibri"/>
              </a:rPr>
              <a:t> statement is executed once the </a:t>
            </a:r>
            <a:r>
              <a:rPr lang="en-US" sz="2400" dirty="0">
                <a:latin typeface="Calibri"/>
                <a:cs typeface="Calibri"/>
              </a:rPr>
              <a:t>for</a:t>
            </a:r>
            <a:r>
              <a:rPr lang="en-US" sz="2400" dirty="0">
                <a:cs typeface="Calibri"/>
              </a:rPr>
              <a:t> loop gets exhausted iteration and </a:t>
            </a:r>
            <a:r>
              <a:rPr lang="en-US" sz="2400" dirty="0">
                <a:ea typeface="+mn-lt"/>
                <a:cs typeface="+mn-lt"/>
              </a:rPr>
              <a:t>in case of </a:t>
            </a:r>
            <a:r>
              <a:rPr lang="en-US" sz="2400" dirty="0">
                <a:latin typeface="Calibri"/>
                <a:cs typeface="Calibri"/>
              </a:rPr>
              <a:t>while </a:t>
            </a:r>
            <a:r>
              <a:rPr lang="en-US" sz="2400" dirty="0">
                <a:ea typeface="+mn-lt"/>
                <a:cs typeface="+mn-lt"/>
              </a:rPr>
              <a:t>loop, </a:t>
            </a:r>
            <a:r>
              <a:rPr lang="en-US" sz="2400" dirty="0">
                <a:cs typeface="Calibri"/>
              </a:rPr>
              <a:t>when the condition becomes false.</a:t>
            </a:r>
          </a:p>
          <a:p>
            <a:endParaRPr lang="en-US" sz="2400" dirty="0">
              <a:cs typeface="Calibri"/>
            </a:endParaRPr>
          </a:p>
        </p:txBody>
      </p:sp>
      <p:sp>
        <p:nvSpPr>
          <p:cNvPr id="5" name="Rectangle 4">
            <a:extLst>
              <a:ext uri="{FF2B5EF4-FFF2-40B4-BE49-F238E27FC236}">
                <a16:creationId xmlns:a16="http://schemas.microsoft.com/office/drawing/2014/main" id="{E7A580FF-AF51-4FA4-9E3C-9A3B05831128}"/>
              </a:ext>
            </a:extLst>
          </p:cNvPr>
          <p:cNvSpPr/>
          <p:nvPr/>
        </p:nvSpPr>
        <p:spPr>
          <a:xfrm>
            <a:off x="1147573" y="3034065"/>
            <a:ext cx="4648353" cy="308081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word = 'PYTHON'</a:t>
            </a:r>
            <a:endParaRPr lang="en-US" sz="1400" dirty="0">
              <a:latin typeface="Courier New"/>
              <a:cs typeface="Courier New"/>
            </a:endParaRPr>
          </a:p>
          <a:p>
            <a:r>
              <a:rPr lang="en-US" sz="1400" dirty="0">
                <a:latin typeface="Courier New"/>
                <a:ea typeface="+mn-lt"/>
                <a:cs typeface="+mn-lt"/>
              </a:rPr>
              <a:t>&gt;&gt;&gt; for c in word:</a:t>
            </a:r>
          </a:p>
          <a:p>
            <a:r>
              <a:rPr lang="en-US" sz="1400" dirty="0">
                <a:latin typeface="Courier New"/>
                <a:ea typeface="+mn-lt"/>
                <a:cs typeface="+mn-lt"/>
              </a:rPr>
              <a:t>...     print(c)</a:t>
            </a:r>
            <a:endParaRPr lang="en-US" sz="1400" dirty="0">
              <a:latin typeface="Courier New"/>
              <a:cs typeface="Courier New"/>
            </a:endParaRPr>
          </a:p>
          <a:p>
            <a:r>
              <a:rPr lang="en-US" sz="1400" dirty="0">
                <a:latin typeface="Courier New"/>
                <a:ea typeface="+mn-lt"/>
                <a:cs typeface="+mn-lt"/>
              </a:rPr>
              <a:t>... else:</a:t>
            </a:r>
            <a:endParaRPr lang="en-US" sz="1400" dirty="0">
              <a:latin typeface="Courier New"/>
              <a:cs typeface="Courier New"/>
            </a:endParaRPr>
          </a:p>
          <a:p>
            <a:r>
              <a:rPr lang="en-US" sz="1400" dirty="0">
                <a:latin typeface="Courier New"/>
                <a:ea typeface="+mn-lt"/>
                <a:cs typeface="+mn-lt"/>
              </a:rPr>
              <a:t>...     print('Inside else, outside for')</a:t>
            </a:r>
            <a:endParaRPr lang="en-US" sz="1400" dirty="0">
              <a:latin typeface="Courier New"/>
              <a:cs typeface="Courier New"/>
            </a:endParaRPr>
          </a:p>
          <a:p>
            <a:r>
              <a:rPr lang="en-US" sz="1400" dirty="0">
                <a:latin typeface="Courier New"/>
                <a:ea typeface="+mn-lt"/>
                <a:cs typeface="+mn-lt"/>
              </a:rPr>
              <a:t>... </a:t>
            </a:r>
            <a:endParaRPr lang="en-US" sz="1400" dirty="0">
              <a:latin typeface="Courier New"/>
              <a:cs typeface="Courier New"/>
            </a:endParaRPr>
          </a:p>
          <a:p>
            <a:r>
              <a:rPr lang="en-US" sz="1400" dirty="0">
                <a:latin typeface="Courier New"/>
                <a:ea typeface="+mn-lt"/>
                <a:cs typeface="+mn-lt"/>
              </a:rPr>
              <a:t>P</a:t>
            </a:r>
            <a:endParaRPr lang="en-US" sz="1400" dirty="0">
              <a:latin typeface="Courier New"/>
              <a:cs typeface="Courier New"/>
            </a:endParaRPr>
          </a:p>
          <a:p>
            <a:r>
              <a:rPr lang="en-US" sz="1400" dirty="0">
                <a:latin typeface="Courier New"/>
                <a:ea typeface="+mn-lt"/>
                <a:cs typeface="+mn-lt"/>
              </a:rPr>
              <a:t>Y</a:t>
            </a:r>
            <a:endParaRPr lang="en-US" sz="1400" dirty="0">
              <a:latin typeface="Courier New"/>
              <a:cs typeface="Courier New"/>
            </a:endParaRPr>
          </a:p>
          <a:p>
            <a:r>
              <a:rPr lang="en-US" sz="1400" dirty="0">
                <a:latin typeface="Courier New"/>
                <a:ea typeface="+mn-lt"/>
                <a:cs typeface="+mn-lt"/>
              </a:rPr>
              <a:t>T</a:t>
            </a:r>
            <a:endParaRPr lang="en-US" sz="1400" dirty="0">
              <a:latin typeface="Courier New"/>
              <a:cs typeface="Courier New"/>
            </a:endParaRPr>
          </a:p>
          <a:p>
            <a:r>
              <a:rPr lang="en-US" sz="1400" dirty="0">
                <a:latin typeface="Courier New"/>
                <a:ea typeface="+mn-lt"/>
                <a:cs typeface="+mn-lt"/>
              </a:rPr>
              <a:t>H</a:t>
            </a:r>
            <a:endParaRPr lang="en-US" sz="1400" dirty="0">
              <a:latin typeface="Courier New"/>
              <a:cs typeface="Courier New"/>
            </a:endParaRPr>
          </a:p>
          <a:p>
            <a:r>
              <a:rPr lang="en-US" sz="1400" dirty="0">
                <a:latin typeface="Courier New"/>
                <a:ea typeface="+mn-lt"/>
                <a:cs typeface="+mn-lt"/>
              </a:rPr>
              <a:t>O</a:t>
            </a:r>
            <a:endParaRPr lang="en-US" sz="1400" dirty="0">
              <a:latin typeface="Courier New"/>
              <a:cs typeface="Courier New"/>
            </a:endParaRPr>
          </a:p>
          <a:p>
            <a:r>
              <a:rPr lang="en-US" sz="1400" dirty="0">
                <a:latin typeface="Courier New"/>
                <a:ea typeface="+mn-lt"/>
                <a:cs typeface="+mn-lt"/>
              </a:rPr>
              <a:t>N</a:t>
            </a:r>
            <a:endParaRPr lang="en-US" sz="1400" dirty="0">
              <a:latin typeface="Courier New"/>
              <a:cs typeface="Courier New"/>
            </a:endParaRPr>
          </a:p>
          <a:p>
            <a:r>
              <a:rPr lang="en-US" sz="1400" dirty="0">
                <a:latin typeface="Courier New"/>
                <a:ea typeface="+mn-lt"/>
                <a:cs typeface="+mn-lt"/>
              </a:rPr>
              <a:t>Inside else, outside for</a:t>
            </a:r>
          </a:p>
        </p:txBody>
      </p:sp>
      <p:sp>
        <p:nvSpPr>
          <p:cNvPr id="6" name="Rectangle 5">
            <a:extLst>
              <a:ext uri="{FF2B5EF4-FFF2-40B4-BE49-F238E27FC236}">
                <a16:creationId xmlns:a16="http://schemas.microsoft.com/office/drawing/2014/main" id="{465B9FFE-71E6-4CA4-AD92-57A122B603C9}"/>
              </a:ext>
            </a:extLst>
          </p:cNvPr>
          <p:cNvSpPr/>
          <p:nvPr/>
        </p:nvSpPr>
        <p:spPr>
          <a:xfrm>
            <a:off x="6091712" y="3096088"/>
            <a:ext cx="4949608" cy="308081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a:latin typeface="Courier New"/>
                <a:cs typeface="Courier New"/>
              </a:rPr>
              <a:t>&gt;&gt;&gt; counter = 0</a:t>
            </a:r>
          </a:p>
          <a:p>
            <a:r>
              <a:rPr lang="en-US" sz="1400">
                <a:latin typeface="Courier New"/>
                <a:cs typeface="Courier New"/>
              </a:rPr>
              <a:t>&gt;&gt;&gt; while counter &lt; 4:</a:t>
            </a:r>
          </a:p>
          <a:p>
            <a:r>
              <a:rPr lang="en-US" sz="1400">
                <a:latin typeface="Courier New"/>
                <a:cs typeface="Courier New"/>
              </a:rPr>
              <a:t>...     print(counter)</a:t>
            </a:r>
          </a:p>
          <a:p>
            <a:r>
              <a:rPr lang="en-US" sz="1400">
                <a:latin typeface="Courier New"/>
                <a:cs typeface="Courier New"/>
              </a:rPr>
              <a:t>...     counter += 1</a:t>
            </a:r>
          </a:p>
          <a:p>
            <a:r>
              <a:rPr lang="en-US" sz="1400">
                <a:latin typeface="Courier New"/>
                <a:cs typeface="Courier New"/>
              </a:rPr>
              <a:t>... else:</a:t>
            </a:r>
          </a:p>
          <a:p>
            <a:r>
              <a:rPr lang="en-US" sz="1400">
                <a:latin typeface="Courier New"/>
                <a:cs typeface="Courier New"/>
              </a:rPr>
              <a:t>...     print("Inside else, outside while")</a:t>
            </a:r>
          </a:p>
          <a:p>
            <a:r>
              <a:rPr lang="en-US" sz="1400">
                <a:latin typeface="Courier New"/>
                <a:cs typeface="Courier New"/>
              </a:rPr>
              <a:t>... </a:t>
            </a:r>
          </a:p>
          <a:p>
            <a:r>
              <a:rPr lang="en-US" sz="1400">
                <a:latin typeface="Courier New"/>
                <a:cs typeface="Courier New"/>
              </a:rPr>
              <a:t>0</a:t>
            </a:r>
          </a:p>
          <a:p>
            <a:r>
              <a:rPr lang="en-US" sz="1400">
                <a:latin typeface="Courier New"/>
                <a:cs typeface="Courier New"/>
              </a:rPr>
              <a:t>1</a:t>
            </a:r>
          </a:p>
          <a:p>
            <a:r>
              <a:rPr lang="en-US" sz="1400">
                <a:latin typeface="Courier New"/>
                <a:cs typeface="Courier New"/>
              </a:rPr>
              <a:t>2</a:t>
            </a:r>
          </a:p>
          <a:p>
            <a:r>
              <a:rPr lang="en-US" sz="1400">
                <a:latin typeface="Courier New"/>
                <a:cs typeface="Courier New"/>
              </a:rPr>
              <a:t>3</a:t>
            </a:r>
          </a:p>
          <a:p>
            <a:r>
              <a:rPr lang="en-US" sz="1400">
                <a:latin typeface="Courier New"/>
                <a:cs typeface="Courier New"/>
              </a:rPr>
              <a:t>Inside else, outside while</a:t>
            </a:r>
          </a:p>
        </p:txBody>
      </p:sp>
    </p:spTree>
    <p:extLst>
      <p:ext uri="{BB962C8B-B14F-4D97-AF65-F5344CB8AC3E}">
        <p14:creationId xmlns:p14="http://schemas.microsoft.com/office/powerpoint/2010/main" val="2446725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2148416" y="2154206"/>
            <a:ext cx="2628900" cy="2547257"/>
          </a:xfrm>
          <a:noFill/>
        </p:spPr>
        <p:txBody>
          <a:bodyPr vert="horz" lIns="91440" tIns="45720" rIns="91440" bIns="45720" rtlCol="0" anchor="ctr">
            <a:normAutofit/>
          </a:bodyPr>
          <a:lstStyle/>
          <a:p>
            <a:r>
              <a:rPr lang="en-US" sz="3600" dirty="0"/>
              <a:t>Iterators</a:t>
            </a:r>
            <a:br>
              <a:rPr lang="en-US" sz="3600" dirty="0"/>
            </a:br>
            <a:r>
              <a:rPr lang="en-US" sz="3600" dirty="0"/>
              <a:t>And </a:t>
            </a:r>
            <a:br>
              <a:rPr lang="en-US" sz="3600" dirty="0"/>
            </a:br>
            <a:r>
              <a:rPr lang="en-US" sz="3600" dirty="0" err="1"/>
              <a:t>Iterables</a:t>
            </a:r>
            <a:endParaRPr lang="en-US" dirty="0">
              <a:ea typeface="+mj-ea"/>
              <a:cs typeface="+mj-cs"/>
            </a:endParaRPr>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4777316" y="1029162"/>
            <a:ext cx="6780700" cy="4797346"/>
          </a:xfrm>
          <a:prstGeom prst="rect">
            <a:avLst/>
          </a:prstGeom>
        </p:spPr>
      </p:pic>
    </p:spTree>
    <p:extLst>
      <p:ext uri="{BB962C8B-B14F-4D97-AF65-F5344CB8AC3E}">
        <p14:creationId xmlns:p14="http://schemas.microsoft.com/office/powerpoint/2010/main" val="2976370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0620-9930-4575-93F9-E67EF09C7577}"/>
              </a:ext>
            </a:extLst>
          </p:cNvPr>
          <p:cNvSpPr>
            <a:spLocks noGrp="1"/>
          </p:cNvSpPr>
          <p:nvPr>
            <p:ph type="title"/>
          </p:nvPr>
        </p:nvSpPr>
        <p:spPr/>
        <p:txBody>
          <a:bodyPr/>
          <a:lstStyle/>
          <a:p>
            <a:r>
              <a:rPr lang="en-US">
                <a:cs typeface="Calibri Light"/>
              </a:rPr>
              <a:t>Introduction (Iterator)</a:t>
            </a:r>
          </a:p>
        </p:txBody>
      </p:sp>
      <p:sp>
        <p:nvSpPr>
          <p:cNvPr id="3" name="Content Placeholder 2">
            <a:extLst>
              <a:ext uri="{FF2B5EF4-FFF2-40B4-BE49-F238E27FC236}">
                <a16:creationId xmlns:a16="http://schemas.microsoft.com/office/drawing/2014/main" id="{8BB0BC63-EC55-4FE6-A7DB-A0611BD704AE}"/>
              </a:ext>
            </a:extLst>
          </p:cNvPr>
          <p:cNvSpPr>
            <a:spLocks noGrp="1"/>
          </p:cNvSpPr>
          <p:nvPr>
            <p:ph idx="1"/>
          </p:nvPr>
        </p:nvSpPr>
        <p:spPr/>
        <p:txBody>
          <a:bodyPr vert="horz" lIns="91440" tIns="45720" rIns="91440" bIns="45720" rtlCol="0" anchor="t">
            <a:normAutofit/>
          </a:bodyPr>
          <a:lstStyle/>
          <a:p>
            <a:r>
              <a:rPr lang="en-US" sz="2400" dirty="0">
                <a:cs typeface="Calibri"/>
              </a:rPr>
              <a:t>In Python iterators are objects which can be iterated upon.</a:t>
            </a:r>
          </a:p>
          <a:p>
            <a:r>
              <a:rPr lang="en-US" sz="2400" dirty="0">
                <a:cs typeface="Calibri"/>
              </a:rPr>
              <a:t>We can define iterators as objects that can be used with 'for in loop'.</a:t>
            </a:r>
          </a:p>
          <a:p>
            <a:r>
              <a:rPr lang="en-US" sz="2400" dirty="0">
                <a:cs typeface="Calibri"/>
              </a:rPr>
              <a:t>Iterator follows the iterator protocol:</a:t>
            </a:r>
          </a:p>
          <a:p>
            <a:pPr lvl="1"/>
            <a:r>
              <a:rPr lang="en-US" sz="2000" dirty="0">
                <a:cs typeface="Calibri"/>
              </a:rPr>
              <a:t>Iterator must implement </a:t>
            </a:r>
            <a:r>
              <a:rPr lang="en-US" sz="2000" dirty="0">
                <a:latin typeface="Courier New"/>
                <a:cs typeface="Calibri"/>
              </a:rPr>
              <a:t>__</a:t>
            </a:r>
            <a:r>
              <a:rPr lang="en-US" sz="2000" dirty="0" err="1">
                <a:latin typeface="Courier New"/>
                <a:cs typeface="Calibri"/>
              </a:rPr>
              <a:t>iter</a:t>
            </a:r>
            <a:r>
              <a:rPr lang="en-US" sz="2000" dirty="0">
                <a:latin typeface="Courier New"/>
                <a:cs typeface="Calibri"/>
              </a:rPr>
              <a:t>__()</a:t>
            </a:r>
            <a:r>
              <a:rPr lang="en-US" sz="2000" dirty="0">
                <a:cs typeface="Calibri"/>
              </a:rPr>
              <a:t> method</a:t>
            </a:r>
          </a:p>
          <a:p>
            <a:pPr lvl="1"/>
            <a:r>
              <a:rPr lang="en-US" sz="2000" dirty="0">
                <a:ea typeface="+mn-lt"/>
                <a:cs typeface="+mn-lt"/>
              </a:rPr>
              <a:t>Iterator must implement </a:t>
            </a:r>
            <a:r>
              <a:rPr lang="en-US" sz="2000" dirty="0">
                <a:latin typeface="Courier New"/>
                <a:cs typeface="Calibri"/>
              </a:rPr>
              <a:t>__next__()</a:t>
            </a:r>
            <a:r>
              <a:rPr lang="en-US" sz="2000" dirty="0">
                <a:ea typeface="+mn-lt"/>
                <a:cs typeface="+mn-lt"/>
              </a:rPr>
              <a:t> method</a:t>
            </a:r>
          </a:p>
          <a:p>
            <a:pPr marL="457200" lvl="1" indent="0">
              <a:buNone/>
            </a:pPr>
            <a:r>
              <a:rPr lang="en-US" sz="2000" dirty="0">
                <a:ea typeface="+mn-lt"/>
                <a:cs typeface="+mn-lt"/>
              </a:rPr>
              <a:t>(we will cover these magic methods later)</a:t>
            </a:r>
          </a:p>
          <a:p>
            <a:endParaRPr lang="en-US" sz="2400" dirty="0">
              <a:cs typeface="Calibri"/>
            </a:endParaRPr>
          </a:p>
          <a:p>
            <a:pPr lvl="1"/>
            <a:endParaRPr lang="en-US" sz="2000" dirty="0">
              <a:cs typeface="Calibri"/>
            </a:endParaRPr>
          </a:p>
        </p:txBody>
      </p:sp>
    </p:spTree>
    <p:extLst>
      <p:ext uri="{BB962C8B-B14F-4D97-AF65-F5344CB8AC3E}">
        <p14:creationId xmlns:p14="http://schemas.microsoft.com/office/powerpoint/2010/main" val="2926613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0620-9930-4575-93F9-E67EF09C7577}"/>
              </a:ext>
            </a:extLst>
          </p:cNvPr>
          <p:cNvSpPr>
            <a:spLocks noGrp="1"/>
          </p:cNvSpPr>
          <p:nvPr>
            <p:ph type="title"/>
          </p:nvPr>
        </p:nvSpPr>
        <p:spPr/>
        <p:txBody>
          <a:bodyPr/>
          <a:lstStyle/>
          <a:p>
            <a:r>
              <a:rPr lang="en-US">
                <a:cs typeface="Calibri Light"/>
              </a:rPr>
              <a:t>Introduction (</a:t>
            </a:r>
            <a:r>
              <a:rPr lang="en-US" err="1">
                <a:cs typeface="Calibri Light"/>
              </a:rPr>
              <a:t>Iterable</a:t>
            </a:r>
            <a:r>
              <a:rPr lang="en-US">
                <a:cs typeface="Calibri Light"/>
              </a:rPr>
              <a:t>)</a:t>
            </a:r>
          </a:p>
        </p:txBody>
      </p:sp>
      <p:sp>
        <p:nvSpPr>
          <p:cNvPr id="3" name="Content Placeholder 2">
            <a:extLst>
              <a:ext uri="{FF2B5EF4-FFF2-40B4-BE49-F238E27FC236}">
                <a16:creationId xmlns:a16="http://schemas.microsoft.com/office/drawing/2014/main" id="{8BB0BC63-EC55-4FE6-A7DB-A0611BD704AE}"/>
              </a:ext>
            </a:extLst>
          </p:cNvPr>
          <p:cNvSpPr>
            <a:spLocks noGrp="1"/>
          </p:cNvSpPr>
          <p:nvPr>
            <p:ph idx="1"/>
          </p:nvPr>
        </p:nvSpPr>
        <p:spPr/>
        <p:txBody>
          <a:bodyPr vert="horz" lIns="91440" tIns="45720" rIns="91440" bIns="45720" rtlCol="0" anchor="t">
            <a:normAutofit/>
          </a:bodyPr>
          <a:lstStyle/>
          <a:p>
            <a:r>
              <a:rPr lang="en-US" sz="2000" dirty="0" err="1">
                <a:cs typeface="Calibri"/>
              </a:rPr>
              <a:t>Iterable</a:t>
            </a:r>
            <a:r>
              <a:rPr lang="en-US" sz="2000" dirty="0">
                <a:cs typeface="Calibri"/>
              </a:rPr>
              <a:t> objects in Python are objects from which we can get iterator.</a:t>
            </a:r>
          </a:p>
          <a:p>
            <a:r>
              <a:rPr lang="en-US" sz="2000" dirty="0">
                <a:cs typeface="Calibri"/>
              </a:rPr>
              <a:t>Strings, Lists, Tuples, Dictionaries, and Sets are the built-in </a:t>
            </a:r>
            <a:r>
              <a:rPr lang="en-US" sz="2000" dirty="0" err="1">
                <a:cs typeface="Calibri"/>
              </a:rPr>
              <a:t>iterable</a:t>
            </a:r>
            <a:r>
              <a:rPr lang="en-US" sz="2000" dirty="0">
                <a:cs typeface="Calibri"/>
              </a:rPr>
              <a:t> objects.</a:t>
            </a:r>
          </a:p>
          <a:p>
            <a:r>
              <a:rPr lang="en-US" sz="2000" dirty="0">
                <a:cs typeface="Calibri"/>
              </a:rPr>
              <a:t>All the </a:t>
            </a:r>
            <a:r>
              <a:rPr lang="en-US" sz="2000" dirty="0" err="1">
                <a:cs typeface="Calibri"/>
              </a:rPr>
              <a:t>iterable</a:t>
            </a:r>
            <a:r>
              <a:rPr lang="en-US" sz="2000" dirty="0">
                <a:cs typeface="Calibri"/>
              </a:rPr>
              <a:t> objects have </a:t>
            </a:r>
            <a:r>
              <a:rPr lang="en-US" sz="2000" dirty="0">
                <a:latin typeface="Courier New"/>
                <a:cs typeface="Calibri"/>
              </a:rPr>
              <a:t>__</a:t>
            </a:r>
            <a:r>
              <a:rPr lang="en-US" sz="2000" dirty="0" err="1">
                <a:latin typeface="Courier New"/>
                <a:cs typeface="Calibri"/>
              </a:rPr>
              <a:t>iter</a:t>
            </a:r>
            <a:r>
              <a:rPr lang="en-US" sz="2000" dirty="0">
                <a:latin typeface="Courier New"/>
                <a:cs typeface="Calibri"/>
              </a:rPr>
              <a:t>__()</a:t>
            </a:r>
            <a:r>
              <a:rPr lang="en-US" sz="2000" dirty="0">
                <a:cs typeface="Calibri"/>
              </a:rPr>
              <a:t> method. </a:t>
            </a:r>
            <a:endParaRPr lang="en-US" dirty="0">
              <a:cs typeface="Calibri"/>
            </a:endParaRPr>
          </a:p>
          <a:p>
            <a:r>
              <a:rPr lang="en-US" sz="2000" dirty="0">
                <a:cs typeface="Calibri"/>
              </a:rPr>
              <a:t>We can use the function </a:t>
            </a:r>
            <a:r>
              <a:rPr lang="en-US" sz="2000" dirty="0" err="1">
                <a:latin typeface="Courier New"/>
                <a:cs typeface="Calibri"/>
              </a:rPr>
              <a:t>iter</a:t>
            </a:r>
            <a:r>
              <a:rPr lang="en-US" sz="2000" dirty="0">
                <a:latin typeface="Courier New"/>
                <a:cs typeface="Calibri"/>
              </a:rPr>
              <a:t>()</a:t>
            </a:r>
            <a:r>
              <a:rPr lang="en-US" sz="2000" dirty="0">
                <a:cs typeface="Calibri"/>
              </a:rPr>
              <a:t> (which will call </a:t>
            </a:r>
            <a:r>
              <a:rPr lang="en-US" sz="2000" dirty="0">
                <a:latin typeface="Courier New"/>
                <a:cs typeface="Calibri"/>
              </a:rPr>
              <a:t>__</a:t>
            </a:r>
            <a:r>
              <a:rPr lang="en-US" sz="2000" dirty="0" err="1">
                <a:latin typeface="Courier New"/>
                <a:cs typeface="Calibri"/>
              </a:rPr>
              <a:t>iter</a:t>
            </a:r>
            <a:r>
              <a:rPr lang="en-US" sz="2000" dirty="0">
                <a:latin typeface="Courier New"/>
                <a:cs typeface="Calibri"/>
              </a:rPr>
              <a:t>__()</a:t>
            </a:r>
            <a:r>
              <a:rPr lang="en-US" sz="2000" dirty="0">
                <a:cs typeface="Calibri"/>
              </a:rPr>
              <a:t> eventually) on </a:t>
            </a:r>
            <a:r>
              <a:rPr lang="en-US" sz="2000" dirty="0" err="1">
                <a:cs typeface="Calibri"/>
              </a:rPr>
              <a:t>iterable</a:t>
            </a:r>
            <a:r>
              <a:rPr lang="en-US" sz="2000" dirty="0">
                <a:cs typeface="Calibri"/>
              </a:rPr>
              <a:t> object to get an iterator.</a:t>
            </a:r>
            <a:endParaRPr lang="en-US" dirty="0">
              <a:cs typeface="Calibri"/>
            </a:endParaRPr>
          </a:p>
          <a:p>
            <a:endParaRPr lang="en-US" sz="2600" dirty="0">
              <a:cs typeface="Calibri"/>
            </a:endParaRPr>
          </a:p>
        </p:txBody>
      </p:sp>
    </p:spTree>
    <p:extLst>
      <p:ext uri="{BB962C8B-B14F-4D97-AF65-F5344CB8AC3E}">
        <p14:creationId xmlns:p14="http://schemas.microsoft.com/office/powerpoint/2010/main" val="185161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F83B-FCD8-4B46-930A-2C1B95FED37B}"/>
              </a:ext>
            </a:extLst>
          </p:cNvPr>
          <p:cNvSpPr>
            <a:spLocks noGrp="1"/>
          </p:cNvSpPr>
          <p:nvPr>
            <p:ph type="title"/>
          </p:nvPr>
        </p:nvSpPr>
        <p:spPr/>
        <p:txBody>
          <a:bodyPr/>
          <a:lstStyle/>
          <a:p>
            <a:r>
              <a:rPr lang="en-US" b="1">
                <a:latin typeface="Courier New"/>
                <a:cs typeface="Calibri Light"/>
              </a:rPr>
              <a:t>if</a:t>
            </a:r>
            <a:r>
              <a:rPr lang="en-US">
                <a:cs typeface="Calibri Light"/>
              </a:rPr>
              <a:t>/</a:t>
            </a:r>
            <a:r>
              <a:rPr lang="en-US" b="1">
                <a:latin typeface="Courier New"/>
                <a:cs typeface="Calibri Light"/>
              </a:rPr>
              <a:t>else</a:t>
            </a:r>
            <a:r>
              <a:rPr lang="en-US">
                <a:cs typeface="Calibri Light"/>
              </a:rPr>
              <a:t>, </a:t>
            </a:r>
            <a:r>
              <a:rPr lang="en-US" b="1">
                <a:latin typeface="Courier New"/>
                <a:cs typeface="Calibri Light"/>
              </a:rPr>
              <a:t>if</a:t>
            </a:r>
            <a:r>
              <a:rPr lang="en-US">
                <a:cs typeface="Calibri Light"/>
              </a:rPr>
              <a:t>/</a:t>
            </a:r>
            <a:r>
              <a:rPr lang="en-US" b="1" err="1">
                <a:latin typeface="Courier New"/>
                <a:cs typeface="Calibri Light"/>
              </a:rPr>
              <a:t>elif</a:t>
            </a:r>
            <a:r>
              <a:rPr lang="en-US">
                <a:cs typeface="Calibri Light"/>
              </a:rPr>
              <a:t>/</a:t>
            </a:r>
            <a:r>
              <a:rPr lang="en-US" b="1">
                <a:latin typeface="Courier New"/>
                <a:cs typeface="Calibri Light"/>
              </a:rPr>
              <a:t>else</a:t>
            </a:r>
            <a:r>
              <a:rPr lang="en-US">
                <a:cs typeface="Calibri Light"/>
              </a:rPr>
              <a:t> statement</a:t>
            </a:r>
          </a:p>
        </p:txBody>
      </p:sp>
      <p:sp>
        <p:nvSpPr>
          <p:cNvPr id="3" name="Content Placeholder 2">
            <a:extLst>
              <a:ext uri="{FF2B5EF4-FFF2-40B4-BE49-F238E27FC236}">
                <a16:creationId xmlns:a16="http://schemas.microsoft.com/office/drawing/2014/main" id="{03D5528F-9BA4-4B09-89F9-71636E4BFD64}"/>
              </a:ext>
            </a:extLst>
          </p:cNvPr>
          <p:cNvSpPr>
            <a:spLocks noGrp="1"/>
          </p:cNvSpPr>
          <p:nvPr>
            <p:ph idx="1"/>
          </p:nvPr>
        </p:nvSpPr>
        <p:spPr>
          <a:xfrm>
            <a:off x="5652422" y="1713568"/>
            <a:ext cx="5679133" cy="3824766"/>
          </a:xfrm>
        </p:spPr>
        <p:txBody>
          <a:bodyPr vert="horz" lIns="91440" tIns="45720" rIns="91440" bIns="45720" rtlCol="0" anchor="t">
            <a:normAutofit/>
          </a:bodyPr>
          <a:lstStyle/>
          <a:p>
            <a:r>
              <a:rPr lang="en-US" sz="2400">
                <a:ea typeface="+mn-lt"/>
                <a:cs typeface="+mn-lt"/>
              </a:rPr>
              <a:t>We can easily create a chain of if statements.</a:t>
            </a:r>
          </a:p>
          <a:p>
            <a:r>
              <a:rPr lang="en-US" sz="2400">
                <a:cs typeface="Calibri" panose="020F0502020204030204"/>
              </a:rPr>
              <a:t>Once a condition satisfies the criteria then </a:t>
            </a:r>
            <a:r>
              <a:rPr lang="en-US" sz="2400">
                <a:ea typeface="+mn-lt"/>
                <a:cs typeface="+mn-lt"/>
              </a:rPr>
              <a:t>no other code blocks are executed. (in order from top to bottom)</a:t>
            </a:r>
          </a:p>
          <a:p>
            <a:r>
              <a:rPr lang="en-US" sz="2400">
                <a:cs typeface="Calibri" panose="020F0502020204030204"/>
              </a:rPr>
              <a:t>In a figure, each statement is mutually exclusive which means it cannot occur at the same time.</a:t>
            </a:r>
          </a:p>
          <a:p>
            <a:r>
              <a:rPr lang="en-US" sz="2400">
                <a:cs typeface="Calibri" panose="020F0502020204030204"/>
              </a:rPr>
              <a:t>It is either condition1 or condition2 or condition 3 and so on.</a:t>
            </a:r>
          </a:p>
        </p:txBody>
      </p:sp>
      <p:graphicFrame>
        <p:nvGraphicFramePr>
          <p:cNvPr id="5" name="Table 4">
            <a:extLst>
              <a:ext uri="{FF2B5EF4-FFF2-40B4-BE49-F238E27FC236}">
                <a16:creationId xmlns:a16="http://schemas.microsoft.com/office/drawing/2014/main" id="{3D40E13A-40CD-48A3-B2D7-2C807AD5F6FA}"/>
              </a:ext>
            </a:extLst>
          </p:cNvPr>
          <p:cNvGraphicFramePr>
            <a:graphicFrameLocks noGrp="1"/>
          </p:cNvGraphicFramePr>
          <p:nvPr>
            <p:extLst>
              <p:ext uri="{D42A27DB-BD31-4B8C-83A1-F6EECF244321}">
                <p14:modId xmlns:p14="http://schemas.microsoft.com/office/powerpoint/2010/main" val="1815360090"/>
              </p:ext>
            </p:extLst>
          </p:nvPr>
        </p:nvGraphicFramePr>
        <p:xfrm>
          <a:off x="1010276" y="2233359"/>
          <a:ext cx="4291201" cy="2371907"/>
        </p:xfrm>
        <a:graphic>
          <a:graphicData uri="http://schemas.openxmlformats.org/drawingml/2006/table">
            <a:tbl>
              <a:tblPr firstRow="1" bandRow="1">
                <a:tableStyleId>{073A0DAA-6AF3-43AB-8588-CEC1D06C72B9}</a:tableStyleId>
              </a:tblPr>
              <a:tblGrid>
                <a:gridCol w="4291201">
                  <a:extLst>
                    <a:ext uri="{9D8B030D-6E8A-4147-A177-3AD203B41FA5}">
                      <a16:colId xmlns:a16="http://schemas.microsoft.com/office/drawing/2014/main" val="2794957252"/>
                    </a:ext>
                  </a:extLst>
                </a:gridCol>
              </a:tblGrid>
              <a:tr h="2371907">
                <a:tc>
                  <a:txBody>
                    <a:bodyPr/>
                    <a:lstStyle/>
                    <a:p>
                      <a:pPr lvl="0">
                        <a:buNone/>
                      </a:pPr>
                      <a:r>
                        <a:rPr lang="en-US" sz="1800" b="0" i="0" u="none" strike="noStrike" noProof="0" dirty="0">
                          <a:latin typeface="Courier New"/>
                        </a:rPr>
                        <a:t>if (condition1):</a:t>
                      </a:r>
                      <a:br>
                        <a:rPr lang="en-US" sz="1800" b="0" i="0" u="none" strike="noStrike" noProof="0" dirty="0">
                          <a:latin typeface="Courier New"/>
                        </a:rPr>
                      </a:br>
                      <a:r>
                        <a:rPr lang="en-US" sz="1800" b="0" i="0" u="none" strike="noStrike" noProof="0" dirty="0">
                          <a:latin typeface="Courier New"/>
                        </a:rPr>
                        <a:t>    condition 1 statements</a:t>
                      </a:r>
                      <a:br>
                        <a:rPr lang="en-US" sz="1800" b="0" i="0" u="none" strike="noStrike" noProof="0" dirty="0">
                          <a:latin typeface="Courier New"/>
                        </a:rPr>
                      </a:br>
                      <a:r>
                        <a:rPr lang="en-US" sz="1800" b="0" i="0" u="none" strike="noStrike" noProof="0" dirty="0" err="1">
                          <a:latin typeface="Courier New"/>
                        </a:rPr>
                        <a:t>elif</a:t>
                      </a:r>
                      <a:r>
                        <a:rPr lang="en-US" sz="1800" b="0" i="0" u="none" strike="noStrike" noProof="0" dirty="0">
                          <a:latin typeface="Courier New"/>
                        </a:rPr>
                        <a:t> (condition2):</a:t>
                      </a:r>
                      <a:br>
                        <a:rPr lang="en-US" sz="1800" b="0" i="0" u="none" strike="noStrike" noProof="0" dirty="0">
                          <a:latin typeface="Courier New"/>
                        </a:rPr>
                      </a:br>
                      <a:r>
                        <a:rPr lang="en-US" sz="1800" b="0" i="0" u="none" strike="noStrike" noProof="0" dirty="0">
                          <a:latin typeface="Courier New"/>
                        </a:rPr>
                        <a:t>    condition 2 statements</a:t>
                      </a:r>
                      <a:br>
                        <a:rPr lang="en-US" sz="1800" b="0" i="0" u="none" strike="noStrike" noProof="0" dirty="0">
                          <a:latin typeface="Courier New"/>
                        </a:rPr>
                      </a:br>
                      <a:r>
                        <a:rPr lang="en-US" sz="1800" b="0" i="0" u="none" strike="noStrike" noProof="0" dirty="0" err="1">
                          <a:latin typeface="Courier New"/>
                        </a:rPr>
                        <a:t>elif</a:t>
                      </a:r>
                      <a:r>
                        <a:rPr lang="en-US" sz="1800" b="0" i="0" u="none" strike="noStrike" noProof="0" dirty="0">
                          <a:latin typeface="Courier New"/>
                        </a:rPr>
                        <a:t> (condition3):</a:t>
                      </a:r>
                      <a:br>
                        <a:rPr lang="en-US" sz="1800" b="0" i="0" u="none" strike="noStrike" noProof="0" dirty="0">
                          <a:latin typeface="Courier New"/>
                        </a:rPr>
                      </a:br>
                      <a:r>
                        <a:rPr lang="en-US" sz="1800" b="0" i="0" u="none" strike="noStrike" noProof="0" dirty="0">
                          <a:latin typeface="Courier New"/>
                        </a:rPr>
                        <a:t>    condition 3 statements</a:t>
                      </a:r>
                      <a:br>
                        <a:rPr lang="en-US" sz="1800" b="0" i="0" u="none" strike="noStrike" noProof="0" dirty="0">
                          <a:latin typeface="Courier New"/>
                        </a:rPr>
                      </a:br>
                      <a:r>
                        <a:rPr lang="en-US" sz="1800" b="0" i="0" u="none" strike="noStrike" noProof="0" dirty="0">
                          <a:latin typeface="Courier New"/>
                        </a:rPr>
                        <a:t>else:</a:t>
                      </a:r>
                      <a:endParaRPr lang="en-US" dirty="0">
                        <a:latin typeface="Courier New"/>
                      </a:endParaRPr>
                    </a:p>
                    <a:p>
                      <a:pPr lvl="0">
                        <a:buNone/>
                      </a:pPr>
                      <a:r>
                        <a:rPr lang="en-US" sz="1800" b="0" i="0" u="none" strike="noStrike" noProof="0" dirty="0">
                          <a:latin typeface="Courier New"/>
                        </a:rPr>
                        <a:t>    statement 4</a:t>
                      </a:r>
                    </a:p>
                  </a:txBody>
                  <a:tcPr/>
                </a:tc>
                <a:extLst>
                  <a:ext uri="{0D108BD9-81ED-4DB2-BD59-A6C34878D82A}">
                    <a16:rowId xmlns:a16="http://schemas.microsoft.com/office/drawing/2014/main" val="3450090468"/>
                  </a:ext>
                </a:extLst>
              </a:tr>
            </a:tbl>
          </a:graphicData>
        </a:graphic>
      </p:graphicFrame>
      <p:sp>
        <p:nvSpPr>
          <p:cNvPr id="6" name="TextBox 5">
            <a:extLst>
              <a:ext uri="{FF2B5EF4-FFF2-40B4-BE49-F238E27FC236}">
                <a16:creationId xmlns:a16="http://schemas.microsoft.com/office/drawing/2014/main" id="{DA6AB2F2-516C-4EC8-AC3C-3F18429CBDBD}"/>
              </a:ext>
            </a:extLst>
          </p:cNvPr>
          <p:cNvSpPr txBox="1"/>
          <p:nvPr/>
        </p:nvSpPr>
        <p:spPr>
          <a:xfrm>
            <a:off x="1629759" y="478490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if-else if-else chain</a:t>
            </a:r>
          </a:p>
        </p:txBody>
      </p:sp>
    </p:spTree>
    <p:extLst>
      <p:ext uri="{BB962C8B-B14F-4D97-AF65-F5344CB8AC3E}">
        <p14:creationId xmlns:p14="http://schemas.microsoft.com/office/powerpoint/2010/main" val="797340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9A5A-14B0-4606-983F-3970D28CF7B4}"/>
              </a:ext>
            </a:extLst>
          </p:cNvPr>
          <p:cNvSpPr>
            <a:spLocks noGrp="1"/>
          </p:cNvSpPr>
          <p:nvPr>
            <p:ph type="title"/>
          </p:nvPr>
        </p:nvSpPr>
        <p:spPr/>
        <p:txBody>
          <a:bodyPr/>
          <a:lstStyle/>
          <a:p>
            <a:r>
              <a:rPr lang="en-US">
                <a:cs typeface="Calibri Light"/>
              </a:rPr>
              <a:t>Iterating through an Iterator</a:t>
            </a:r>
            <a:endParaRPr lang="en-US"/>
          </a:p>
        </p:txBody>
      </p:sp>
      <p:sp>
        <p:nvSpPr>
          <p:cNvPr id="9" name="Content Placeholder 8">
            <a:extLst>
              <a:ext uri="{FF2B5EF4-FFF2-40B4-BE49-F238E27FC236}">
                <a16:creationId xmlns:a16="http://schemas.microsoft.com/office/drawing/2014/main" id="{2B974E2D-F35F-46A0-96C4-72F6E8AD180B}"/>
              </a:ext>
            </a:extLst>
          </p:cNvPr>
          <p:cNvSpPr>
            <a:spLocks noGrp="1"/>
          </p:cNvSpPr>
          <p:nvPr>
            <p:ph idx="1"/>
          </p:nvPr>
        </p:nvSpPr>
        <p:spPr/>
        <p:txBody>
          <a:bodyPr vert="horz" lIns="91440" tIns="45720" rIns="91440" bIns="45720" rtlCol="0" anchor="t">
            <a:normAutofit/>
          </a:bodyPr>
          <a:lstStyle/>
          <a:p>
            <a:r>
              <a:rPr lang="en-US" sz="2000">
                <a:latin typeface="Courier New"/>
                <a:cs typeface="Calibri"/>
              </a:rPr>
              <a:t>next()</a:t>
            </a:r>
            <a:r>
              <a:rPr lang="en-US" sz="2000">
                <a:cs typeface="Calibri"/>
              </a:rPr>
              <a:t> function is used on iterator (which will call </a:t>
            </a:r>
            <a:r>
              <a:rPr lang="en-US" sz="2000">
                <a:latin typeface="Courier New"/>
                <a:cs typeface="Calibri"/>
              </a:rPr>
              <a:t>__next__()</a:t>
            </a:r>
            <a:r>
              <a:rPr lang="en-US" sz="2000">
                <a:cs typeface="Calibri"/>
              </a:rPr>
              <a:t> method eventually) to manually iterate through all the items of an iterator.</a:t>
            </a:r>
          </a:p>
          <a:p>
            <a:r>
              <a:rPr lang="en-US" sz="2000">
                <a:cs typeface="Calibri"/>
              </a:rPr>
              <a:t>Once all the items have been returned by </a:t>
            </a:r>
            <a:r>
              <a:rPr lang="en-US" sz="2000">
                <a:latin typeface="Courier New"/>
                <a:cs typeface="Calibri"/>
              </a:rPr>
              <a:t>next()</a:t>
            </a:r>
            <a:r>
              <a:rPr lang="en-US" sz="2000">
                <a:cs typeface="Calibri"/>
              </a:rPr>
              <a:t> (no data for iteration), then it will raise </a:t>
            </a:r>
            <a:r>
              <a:rPr lang="en-US" sz="2000" err="1">
                <a:latin typeface="Courier New"/>
                <a:cs typeface="Calibri"/>
              </a:rPr>
              <a:t>StopIteration</a:t>
            </a:r>
            <a:r>
              <a:rPr lang="en-US" sz="2000">
                <a:cs typeface="Calibri"/>
              </a:rPr>
              <a:t>.</a:t>
            </a:r>
          </a:p>
        </p:txBody>
      </p:sp>
      <p:pic>
        <p:nvPicPr>
          <p:cNvPr id="10" name="Picture 10" descr="A screen shot of a smart phone&#10;&#10;Description generated with high confidence">
            <a:extLst>
              <a:ext uri="{FF2B5EF4-FFF2-40B4-BE49-F238E27FC236}">
                <a16:creationId xmlns:a16="http://schemas.microsoft.com/office/drawing/2014/main" id="{12136097-EC06-480B-A951-E6AFD5443813}"/>
              </a:ext>
            </a:extLst>
          </p:cNvPr>
          <p:cNvPicPr>
            <a:picLocks noChangeAspect="1"/>
          </p:cNvPicPr>
          <p:nvPr/>
        </p:nvPicPr>
        <p:blipFill>
          <a:blip r:embed="rId2"/>
          <a:stretch>
            <a:fillRect/>
          </a:stretch>
        </p:blipFill>
        <p:spPr>
          <a:xfrm>
            <a:off x="1071214" y="3367632"/>
            <a:ext cx="4187455" cy="2127577"/>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112274A7-AACA-458C-A70D-FFF0EAFC6719}"/>
              </a:ext>
            </a:extLst>
          </p:cNvPr>
          <p:cNvPicPr>
            <a:picLocks noChangeAspect="1"/>
          </p:cNvPicPr>
          <p:nvPr/>
        </p:nvPicPr>
        <p:blipFill>
          <a:blip r:embed="rId3"/>
          <a:stretch>
            <a:fillRect/>
          </a:stretch>
        </p:blipFill>
        <p:spPr>
          <a:xfrm>
            <a:off x="5865888" y="3002714"/>
            <a:ext cx="4134292" cy="2847255"/>
          </a:xfrm>
          <a:prstGeom prst="rect">
            <a:avLst/>
          </a:prstGeom>
        </p:spPr>
      </p:pic>
      <p:sp>
        <p:nvSpPr>
          <p:cNvPr id="3" name="TextBox 2">
            <a:extLst>
              <a:ext uri="{FF2B5EF4-FFF2-40B4-BE49-F238E27FC236}">
                <a16:creationId xmlns:a16="http://schemas.microsoft.com/office/drawing/2014/main" id="{719D70AC-A608-4755-AA0C-559BC4964093}"/>
              </a:ext>
            </a:extLst>
          </p:cNvPr>
          <p:cNvSpPr txBox="1"/>
          <p:nvPr/>
        </p:nvSpPr>
        <p:spPr>
          <a:xfrm>
            <a:off x="1071214" y="5522641"/>
            <a:ext cx="290257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Iterating through an Iterator (list) example</a:t>
            </a:r>
            <a:endParaRPr lang="en-US"/>
          </a:p>
        </p:txBody>
      </p:sp>
      <p:sp>
        <p:nvSpPr>
          <p:cNvPr id="12" name="TextBox 11">
            <a:extLst>
              <a:ext uri="{FF2B5EF4-FFF2-40B4-BE49-F238E27FC236}">
                <a16:creationId xmlns:a16="http://schemas.microsoft.com/office/drawing/2014/main" id="{8321DA99-01AE-40A2-A29A-4C01734F4F8C}"/>
              </a:ext>
            </a:extLst>
          </p:cNvPr>
          <p:cNvSpPr txBox="1"/>
          <p:nvPr/>
        </p:nvSpPr>
        <p:spPr>
          <a:xfrm>
            <a:off x="6005163" y="5846491"/>
            <a:ext cx="31883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Iterating through an Iterator (string) example</a:t>
            </a:r>
            <a:endParaRPr lang="en-US"/>
          </a:p>
        </p:txBody>
      </p:sp>
    </p:spTree>
    <p:extLst>
      <p:ext uri="{BB962C8B-B14F-4D97-AF65-F5344CB8AC3E}">
        <p14:creationId xmlns:p14="http://schemas.microsoft.com/office/powerpoint/2010/main" val="3312152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F3EB-11A6-4E08-A43E-BCE8FB0DD5A7}"/>
              </a:ext>
            </a:extLst>
          </p:cNvPr>
          <p:cNvSpPr>
            <a:spLocks noGrp="1"/>
          </p:cNvSpPr>
          <p:nvPr>
            <p:ph type="title"/>
          </p:nvPr>
        </p:nvSpPr>
        <p:spPr/>
        <p:txBody>
          <a:bodyPr/>
          <a:lstStyle/>
          <a:p>
            <a:r>
              <a:rPr lang="en-US" err="1">
                <a:cs typeface="Calibri Light"/>
              </a:rPr>
              <a:t>Iterable</a:t>
            </a:r>
            <a:r>
              <a:rPr lang="en-US">
                <a:cs typeface="Calibri Light"/>
              </a:rPr>
              <a:t> and Iterator in a nutshell</a:t>
            </a:r>
            <a:endParaRPr lang="en-US"/>
          </a:p>
        </p:txBody>
      </p:sp>
      <p:pic>
        <p:nvPicPr>
          <p:cNvPr id="4" name="Picture 4" descr="A picture containing drawing&#10;&#10;Description generated with very high confidence">
            <a:extLst>
              <a:ext uri="{FF2B5EF4-FFF2-40B4-BE49-F238E27FC236}">
                <a16:creationId xmlns:a16="http://schemas.microsoft.com/office/drawing/2014/main" id="{2A45E161-C451-4C65-A1A0-56AA9AFEFB97}"/>
              </a:ext>
            </a:extLst>
          </p:cNvPr>
          <p:cNvPicPr>
            <a:picLocks noGrp="1" noChangeAspect="1"/>
          </p:cNvPicPr>
          <p:nvPr>
            <p:ph idx="1"/>
          </p:nvPr>
        </p:nvPicPr>
        <p:blipFill>
          <a:blip r:embed="rId2"/>
          <a:stretch>
            <a:fillRect/>
          </a:stretch>
        </p:blipFill>
        <p:spPr>
          <a:xfrm>
            <a:off x="838200" y="2245693"/>
            <a:ext cx="9632796" cy="3213837"/>
          </a:xfrm>
        </p:spPr>
      </p:pic>
    </p:spTree>
    <p:extLst>
      <p:ext uri="{BB962C8B-B14F-4D97-AF65-F5344CB8AC3E}">
        <p14:creationId xmlns:p14="http://schemas.microsoft.com/office/powerpoint/2010/main" val="4263975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E010-820D-49DF-975A-A2124B453182}"/>
              </a:ext>
            </a:extLst>
          </p:cNvPr>
          <p:cNvSpPr>
            <a:spLocks noGrp="1"/>
          </p:cNvSpPr>
          <p:nvPr>
            <p:ph type="title"/>
          </p:nvPr>
        </p:nvSpPr>
        <p:spPr/>
        <p:txBody>
          <a:bodyPr/>
          <a:lstStyle/>
          <a:p>
            <a:r>
              <a:rPr lang="en-US">
                <a:cs typeface="Calibri Light"/>
              </a:rPr>
              <a:t>How for loop works in Python? </a:t>
            </a:r>
            <a:endParaRPr lang="en-US"/>
          </a:p>
        </p:txBody>
      </p:sp>
      <p:sp>
        <p:nvSpPr>
          <p:cNvPr id="3" name="Content Placeholder 2">
            <a:extLst>
              <a:ext uri="{FF2B5EF4-FFF2-40B4-BE49-F238E27FC236}">
                <a16:creationId xmlns:a16="http://schemas.microsoft.com/office/drawing/2014/main" id="{81E16223-C07D-4559-BED8-03BD5BA7B892}"/>
              </a:ext>
            </a:extLst>
          </p:cNvPr>
          <p:cNvSpPr>
            <a:spLocks noGrp="1"/>
          </p:cNvSpPr>
          <p:nvPr>
            <p:ph idx="1"/>
          </p:nvPr>
        </p:nvSpPr>
        <p:spPr/>
        <p:txBody>
          <a:bodyPr vert="horz" lIns="91440" tIns="45720" rIns="91440" bIns="45720" rtlCol="0" anchor="t">
            <a:normAutofit/>
          </a:bodyPr>
          <a:lstStyle/>
          <a:p>
            <a:r>
              <a:rPr lang="en-US" sz="2000">
                <a:cs typeface="Calibri"/>
              </a:rPr>
              <a:t>One thing before starting, for loop is </a:t>
            </a:r>
            <a:r>
              <a:rPr lang="en-US" sz="2000">
                <a:ea typeface="+mn-lt"/>
                <a:cs typeface="+mn-lt"/>
              </a:rPr>
              <a:t>just syntactic sugar for a simple while loop</a:t>
            </a:r>
            <a:r>
              <a:rPr lang="en-US" sz="2000">
                <a:cs typeface="Calibri"/>
              </a:rPr>
              <a:t>. </a:t>
            </a:r>
            <a:endParaRPr lang="en-US">
              <a:cs typeface="Calibri" panose="020F0502020204030204"/>
            </a:endParaRPr>
          </a:p>
        </p:txBody>
      </p:sp>
      <p:pic>
        <p:nvPicPr>
          <p:cNvPr id="5" name="Picture 5" descr="A person smiling for the camera&#10;&#10;Description generated with high confidence">
            <a:extLst>
              <a:ext uri="{FF2B5EF4-FFF2-40B4-BE49-F238E27FC236}">
                <a16:creationId xmlns:a16="http://schemas.microsoft.com/office/drawing/2014/main" id="{2146B166-9DF4-4684-8E22-9BA4879258A7}"/>
              </a:ext>
            </a:extLst>
          </p:cNvPr>
          <p:cNvPicPr>
            <a:picLocks noChangeAspect="1"/>
          </p:cNvPicPr>
          <p:nvPr/>
        </p:nvPicPr>
        <p:blipFill>
          <a:blip r:embed="rId2"/>
          <a:stretch>
            <a:fillRect/>
          </a:stretch>
        </p:blipFill>
        <p:spPr>
          <a:xfrm>
            <a:off x="3051055" y="2382149"/>
            <a:ext cx="4876800" cy="3667125"/>
          </a:xfrm>
          <a:prstGeom prst="rect">
            <a:avLst/>
          </a:prstGeom>
        </p:spPr>
      </p:pic>
    </p:spTree>
    <p:extLst>
      <p:ext uri="{BB962C8B-B14F-4D97-AF65-F5344CB8AC3E}">
        <p14:creationId xmlns:p14="http://schemas.microsoft.com/office/powerpoint/2010/main" val="2087358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E010-820D-49DF-975A-A2124B453182}"/>
              </a:ext>
            </a:extLst>
          </p:cNvPr>
          <p:cNvSpPr>
            <a:spLocks noGrp="1"/>
          </p:cNvSpPr>
          <p:nvPr>
            <p:ph type="title"/>
          </p:nvPr>
        </p:nvSpPr>
        <p:spPr/>
        <p:txBody>
          <a:bodyPr/>
          <a:lstStyle/>
          <a:p>
            <a:r>
              <a:rPr lang="en-US">
                <a:cs typeface="Calibri Light"/>
              </a:rPr>
              <a:t>How for loop works in Python? ...</a:t>
            </a:r>
            <a:endParaRPr lang="en-US"/>
          </a:p>
        </p:txBody>
      </p:sp>
      <p:pic>
        <p:nvPicPr>
          <p:cNvPr id="7" name="Picture 7" descr="A screenshot of a cell phone screen with text&#10;&#10;Description generated with high confidence">
            <a:extLst>
              <a:ext uri="{FF2B5EF4-FFF2-40B4-BE49-F238E27FC236}">
                <a16:creationId xmlns:a16="http://schemas.microsoft.com/office/drawing/2014/main" id="{A115FC43-20CB-490A-85C1-54463BB7F057}"/>
              </a:ext>
            </a:extLst>
          </p:cNvPr>
          <p:cNvPicPr>
            <a:picLocks noGrp="1" noChangeAspect="1"/>
          </p:cNvPicPr>
          <p:nvPr>
            <p:ph idx="1"/>
          </p:nvPr>
        </p:nvPicPr>
        <p:blipFill>
          <a:blip r:embed="rId2"/>
          <a:stretch>
            <a:fillRect/>
          </a:stretch>
        </p:blipFill>
        <p:spPr>
          <a:xfrm>
            <a:off x="5579182" y="1690688"/>
            <a:ext cx="4848002" cy="4527899"/>
          </a:xfrm>
        </p:spPr>
      </p:pic>
      <p:pic>
        <p:nvPicPr>
          <p:cNvPr id="4" name="Picture 4" descr="A screenshot of a cell phone&#10;&#10;Description generated with very high confidence">
            <a:extLst>
              <a:ext uri="{FF2B5EF4-FFF2-40B4-BE49-F238E27FC236}">
                <a16:creationId xmlns:a16="http://schemas.microsoft.com/office/drawing/2014/main" id="{216F907E-6CEB-45B8-9BD2-510FC91EEE02}"/>
              </a:ext>
            </a:extLst>
          </p:cNvPr>
          <p:cNvPicPr>
            <a:picLocks noChangeAspect="1"/>
          </p:cNvPicPr>
          <p:nvPr/>
        </p:nvPicPr>
        <p:blipFill>
          <a:blip r:embed="rId3"/>
          <a:stretch>
            <a:fillRect/>
          </a:stretch>
        </p:blipFill>
        <p:spPr>
          <a:xfrm>
            <a:off x="906225" y="2439839"/>
            <a:ext cx="3046374" cy="2467568"/>
          </a:xfrm>
          <a:prstGeom prst="rect">
            <a:avLst/>
          </a:prstGeom>
        </p:spPr>
      </p:pic>
      <p:sp>
        <p:nvSpPr>
          <p:cNvPr id="8" name="Arrow: Right 7">
            <a:extLst>
              <a:ext uri="{FF2B5EF4-FFF2-40B4-BE49-F238E27FC236}">
                <a16:creationId xmlns:a16="http://schemas.microsoft.com/office/drawing/2014/main" id="{178252C2-B6A5-45E8-938C-10AE57B44588}"/>
              </a:ext>
            </a:extLst>
          </p:cNvPr>
          <p:cNvSpPr/>
          <p:nvPr/>
        </p:nvSpPr>
        <p:spPr>
          <a:xfrm>
            <a:off x="4441319" y="3426996"/>
            <a:ext cx="975731" cy="483219"/>
          </a:xfrm>
          <a:prstGeom prst="rightArrow">
            <a:avLst/>
          </a:prstGeom>
          <a:solidFill>
            <a:schemeClr val="accent3">
              <a:lumMod val="20000"/>
              <a:lumOff val="8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038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E010-820D-49DF-975A-A2124B453182}"/>
              </a:ext>
            </a:extLst>
          </p:cNvPr>
          <p:cNvSpPr>
            <a:spLocks noGrp="1"/>
          </p:cNvSpPr>
          <p:nvPr>
            <p:ph type="title"/>
          </p:nvPr>
        </p:nvSpPr>
        <p:spPr/>
        <p:txBody>
          <a:bodyPr/>
          <a:lstStyle/>
          <a:p>
            <a:r>
              <a:rPr lang="en-US">
                <a:ea typeface="+mj-lt"/>
                <a:cs typeface="+mj-lt"/>
              </a:rPr>
              <a:t>How for loop works in Python? ...</a:t>
            </a:r>
          </a:p>
        </p:txBody>
      </p:sp>
      <p:sp>
        <p:nvSpPr>
          <p:cNvPr id="5" name="Content Placeholder 4">
            <a:extLst>
              <a:ext uri="{FF2B5EF4-FFF2-40B4-BE49-F238E27FC236}">
                <a16:creationId xmlns:a16="http://schemas.microsoft.com/office/drawing/2014/main" id="{6FB9D254-ABA3-4ABB-B383-E5E819E3396A}"/>
              </a:ext>
            </a:extLst>
          </p:cNvPr>
          <p:cNvSpPr>
            <a:spLocks noGrp="1"/>
          </p:cNvSpPr>
          <p:nvPr>
            <p:ph idx="1"/>
          </p:nvPr>
        </p:nvSpPr>
        <p:spPr/>
        <p:txBody>
          <a:bodyPr vert="horz" lIns="91440" tIns="45720" rIns="91440" bIns="45720" rtlCol="0" anchor="t">
            <a:normAutofit/>
          </a:bodyPr>
          <a:lstStyle/>
          <a:p>
            <a:r>
              <a:rPr lang="en-US">
                <a:cs typeface="Calibri"/>
              </a:rPr>
              <a:t>At first, </a:t>
            </a:r>
            <a:r>
              <a:rPr lang="en-US">
                <a:latin typeface="Courier New"/>
                <a:cs typeface="Calibri"/>
              </a:rPr>
              <a:t>for</a:t>
            </a:r>
            <a:r>
              <a:rPr lang="en-US">
                <a:cs typeface="Calibri"/>
              </a:rPr>
              <a:t> loop creates an iterator object internally, by calling </a:t>
            </a:r>
            <a:r>
              <a:rPr lang="en-US" err="1">
                <a:latin typeface="Courier New"/>
                <a:cs typeface="Calibri"/>
              </a:rPr>
              <a:t>iter</a:t>
            </a:r>
            <a:r>
              <a:rPr lang="en-US">
                <a:latin typeface="Courier New"/>
                <a:cs typeface="Calibri"/>
              </a:rPr>
              <a:t>()</a:t>
            </a:r>
            <a:r>
              <a:rPr lang="en-US">
                <a:cs typeface="Calibri"/>
              </a:rPr>
              <a:t> function on </a:t>
            </a:r>
            <a:r>
              <a:rPr lang="en-US" err="1">
                <a:cs typeface="Calibri"/>
              </a:rPr>
              <a:t>iterable</a:t>
            </a:r>
            <a:r>
              <a:rPr lang="en-US">
                <a:cs typeface="Calibri"/>
              </a:rPr>
              <a:t>.</a:t>
            </a:r>
          </a:p>
          <a:p>
            <a:r>
              <a:rPr lang="en-US">
                <a:cs typeface="Calibri"/>
              </a:rPr>
              <a:t>After that, the </a:t>
            </a:r>
            <a:r>
              <a:rPr lang="en-US">
                <a:latin typeface="Courier New"/>
                <a:cs typeface="Calibri"/>
              </a:rPr>
              <a:t>while</a:t>
            </a:r>
            <a:r>
              <a:rPr lang="en-US">
                <a:cs typeface="Calibri"/>
              </a:rPr>
              <a:t> loop repeatedly calls </a:t>
            </a:r>
            <a:r>
              <a:rPr lang="en-US">
                <a:latin typeface="Courier New"/>
                <a:cs typeface="Calibri"/>
              </a:rPr>
              <a:t>next()</a:t>
            </a:r>
            <a:r>
              <a:rPr lang="en-US">
                <a:cs typeface="Calibri"/>
              </a:rPr>
              <a:t> function on iterator to retrieve values from it</a:t>
            </a:r>
          </a:p>
          <a:p>
            <a:r>
              <a:rPr lang="en-US">
                <a:cs typeface="Calibri"/>
              </a:rPr>
              <a:t>When the </a:t>
            </a:r>
            <a:r>
              <a:rPr lang="en-US">
                <a:latin typeface="Courier New"/>
                <a:cs typeface="Calibri"/>
              </a:rPr>
              <a:t>next()</a:t>
            </a:r>
            <a:r>
              <a:rPr lang="en-US">
                <a:cs typeface="Calibri"/>
              </a:rPr>
              <a:t> function finishes returning items from iterator, it raises </a:t>
            </a:r>
            <a:r>
              <a:rPr lang="en-US" err="1">
                <a:latin typeface="Courier New"/>
                <a:cs typeface="Calibri"/>
              </a:rPr>
              <a:t>StopIteration</a:t>
            </a:r>
            <a:r>
              <a:rPr lang="en-US">
                <a:cs typeface="Calibri"/>
              </a:rPr>
              <a:t>.</a:t>
            </a:r>
          </a:p>
          <a:p>
            <a:r>
              <a:rPr lang="en-US">
                <a:cs typeface="Calibri"/>
              </a:rPr>
              <a:t>After the raise of </a:t>
            </a:r>
            <a:r>
              <a:rPr lang="en-US" err="1">
                <a:latin typeface="Courier New"/>
                <a:cs typeface="Calibri"/>
              </a:rPr>
              <a:t>StopIteration</a:t>
            </a:r>
            <a:r>
              <a:rPr lang="en-US">
                <a:cs typeface="Calibri"/>
              </a:rPr>
              <a:t>, the loop ends there.</a:t>
            </a:r>
          </a:p>
        </p:txBody>
      </p:sp>
    </p:spTree>
    <p:extLst>
      <p:ext uri="{BB962C8B-B14F-4D97-AF65-F5344CB8AC3E}">
        <p14:creationId xmlns:p14="http://schemas.microsoft.com/office/powerpoint/2010/main" val="2249512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food&#10;&#10;Description generated with very high confidence">
            <a:extLst>
              <a:ext uri="{FF2B5EF4-FFF2-40B4-BE49-F238E27FC236}">
                <a16:creationId xmlns:a16="http://schemas.microsoft.com/office/drawing/2014/main" id="{17E7DB9A-E9E9-40F2-A2CD-DE31050FD6FA}"/>
              </a:ext>
            </a:extLst>
          </p:cNvPr>
          <p:cNvPicPr>
            <a:picLocks noGrp="1" noChangeAspect="1"/>
          </p:cNvPicPr>
          <p:nvPr>
            <p:ph idx="1"/>
          </p:nvPr>
        </p:nvPicPr>
        <p:blipFill rotWithShape="1">
          <a:blip r:embed="rId2"/>
          <a:srcRect t="10876" b="6707"/>
          <a:stretch/>
        </p:blipFill>
        <p:spPr>
          <a:xfrm>
            <a:off x="1" y="10"/>
            <a:ext cx="12192000" cy="6003842"/>
          </a:xfrm>
          <a:custGeom>
            <a:avLst/>
            <a:gdLst/>
            <a:ahLst/>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Tree>
    <p:extLst>
      <p:ext uri="{BB962C8B-B14F-4D97-AF65-F5344CB8AC3E}">
        <p14:creationId xmlns:p14="http://schemas.microsoft.com/office/powerpoint/2010/main" val="2313957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BC37-DE1A-F345-94B4-71E5B75D8728}"/>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89EAF97A-4B2A-8CFA-C20D-2B25FB0C1ECA}"/>
              </a:ext>
            </a:extLst>
          </p:cNvPr>
          <p:cNvSpPr>
            <a:spLocks noGrp="1"/>
          </p:cNvSpPr>
          <p:nvPr>
            <p:ph idx="1"/>
          </p:nvPr>
        </p:nvSpPr>
        <p:spPr/>
        <p:txBody>
          <a:bodyPr/>
          <a:lstStyle/>
          <a:p>
            <a:r>
              <a:rPr lang="en-US" dirty="0"/>
              <a:t>Print first 20 multiples of 3</a:t>
            </a:r>
          </a:p>
        </p:txBody>
      </p:sp>
    </p:spTree>
    <p:extLst>
      <p:ext uri="{BB962C8B-B14F-4D97-AF65-F5344CB8AC3E}">
        <p14:creationId xmlns:p14="http://schemas.microsoft.com/office/powerpoint/2010/main" val="1016590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1949-3D77-5E84-FAD6-5D92D35BE23E}"/>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6D04A502-D314-1F85-8453-BAC54AF6EB75}"/>
              </a:ext>
            </a:extLst>
          </p:cNvPr>
          <p:cNvSpPr>
            <a:spLocks noGrp="1"/>
          </p:cNvSpPr>
          <p:nvPr>
            <p:ph idx="1"/>
          </p:nvPr>
        </p:nvSpPr>
        <p:spPr/>
        <p:txBody>
          <a:bodyPr/>
          <a:lstStyle/>
          <a:p>
            <a:r>
              <a:rPr lang="en-US" dirty="0"/>
              <a:t>Print first 50  positive even numbers</a:t>
            </a:r>
          </a:p>
        </p:txBody>
      </p:sp>
    </p:spTree>
    <p:extLst>
      <p:ext uri="{BB962C8B-B14F-4D97-AF65-F5344CB8AC3E}">
        <p14:creationId xmlns:p14="http://schemas.microsoft.com/office/powerpoint/2010/main" val="837942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1BF5-C06C-9FE0-B41B-920A8C2671CE}"/>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5AD953EC-979C-1916-3F10-3994EB2F03E5}"/>
              </a:ext>
            </a:extLst>
          </p:cNvPr>
          <p:cNvSpPr>
            <a:spLocks noGrp="1"/>
          </p:cNvSpPr>
          <p:nvPr>
            <p:ph idx="1"/>
          </p:nvPr>
        </p:nvSpPr>
        <p:spPr/>
        <p:txBody>
          <a:bodyPr/>
          <a:lstStyle/>
          <a:p>
            <a:r>
              <a:rPr lang="en-US" dirty="0"/>
              <a:t>WAP to delete all the occurrences of a specified character in a given string </a:t>
            </a:r>
          </a:p>
          <a:p>
            <a:pPr lvl="1"/>
            <a:r>
              <a:rPr lang="en-US" dirty="0"/>
              <a:t>S = “All the occurrences of a specified character in a given string”</a:t>
            </a:r>
          </a:p>
          <a:p>
            <a:pPr lvl="1"/>
            <a:r>
              <a:rPr lang="en-US" dirty="0"/>
              <a:t>Input = “a”</a:t>
            </a:r>
          </a:p>
          <a:p>
            <a:pPr lvl="1"/>
            <a:r>
              <a:rPr lang="en-US" dirty="0"/>
              <a:t>Output = “</a:t>
            </a:r>
            <a:r>
              <a:rPr lang="en-US" dirty="0" err="1"/>
              <a:t>ll</a:t>
            </a:r>
            <a:r>
              <a:rPr lang="en-US" dirty="0"/>
              <a:t> occurrences of  specified </a:t>
            </a:r>
            <a:r>
              <a:rPr lang="en-US" dirty="0" err="1"/>
              <a:t>chrcter</a:t>
            </a:r>
            <a:r>
              <a:rPr lang="en-US" dirty="0"/>
              <a:t> in  given string”</a:t>
            </a:r>
          </a:p>
        </p:txBody>
      </p:sp>
    </p:spTree>
    <p:extLst>
      <p:ext uri="{BB962C8B-B14F-4D97-AF65-F5344CB8AC3E}">
        <p14:creationId xmlns:p14="http://schemas.microsoft.com/office/powerpoint/2010/main" val="296929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0A18-327F-CDD6-FF07-0A2516C7F78E}"/>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A731907D-C9C7-87D6-8EC1-2D009CE5E8FC}"/>
              </a:ext>
            </a:extLst>
          </p:cNvPr>
          <p:cNvSpPr>
            <a:spLocks noGrp="1"/>
          </p:cNvSpPr>
          <p:nvPr>
            <p:ph idx="1"/>
          </p:nvPr>
        </p:nvSpPr>
        <p:spPr/>
        <p:txBody>
          <a:bodyPr/>
          <a:lstStyle/>
          <a:p>
            <a:r>
              <a:rPr lang="en-US" dirty="0"/>
              <a:t>From the given list of integers create a number whose digits are the elements of the list.</a:t>
            </a:r>
          </a:p>
          <a:p>
            <a:pPr lvl="1"/>
            <a:r>
              <a:rPr lang="en-US" dirty="0"/>
              <a:t>A = [4, 2, 3, 1, 2, 5]</a:t>
            </a:r>
          </a:p>
          <a:p>
            <a:pPr lvl="1"/>
            <a:r>
              <a:rPr lang="en-US" dirty="0"/>
              <a:t>Result = 423125 </a:t>
            </a:r>
          </a:p>
        </p:txBody>
      </p:sp>
    </p:spTree>
    <p:extLst>
      <p:ext uri="{BB962C8B-B14F-4D97-AF65-F5344CB8AC3E}">
        <p14:creationId xmlns:p14="http://schemas.microsoft.com/office/powerpoint/2010/main" val="77686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434D-88F3-47B2-9E18-F5C892DD7905}"/>
              </a:ext>
            </a:extLst>
          </p:cNvPr>
          <p:cNvSpPr>
            <a:spLocks noGrp="1"/>
          </p:cNvSpPr>
          <p:nvPr>
            <p:ph type="title"/>
          </p:nvPr>
        </p:nvSpPr>
        <p:spPr/>
        <p:txBody>
          <a:bodyPr/>
          <a:lstStyle/>
          <a:p>
            <a:r>
              <a:rPr lang="en-US" b="1">
                <a:latin typeface="Courier New"/>
                <a:ea typeface="+mj-lt"/>
                <a:cs typeface="Courier New"/>
              </a:rPr>
              <a:t>if</a:t>
            </a:r>
            <a:r>
              <a:rPr lang="en-US">
                <a:ea typeface="+mj-lt"/>
                <a:cs typeface="+mj-lt"/>
              </a:rPr>
              <a:t>/</a:t>
            </a:r>
            <a:r>
              <a:rPr lang="en-US" b="1">
                <a:latin typeface="Courier New"/>
                <a:ea typeface="+mj-lt"/>
                <a:cs typeface="Courier New"/>
              </a:rPr>
              <a:t>else</a:t>
            </a:r>
            <a:r>
              <a:rPr lang="en-US">
                <a:ea typeface="+mj-lt"/>
                <a:cs typeface="+mj-lt"/>
              </a:rPr>
              <a:t>, </a:t>
            </a:r>
            <a:r>
              <a:rPr lang="en-US" b="1">
                <a:latin typeface="Courier New"/>
                <a:ea typeface="+mj-lt"/>
                <a:cs typeface="Courier New"/>
              </a:rPr>
              <a:t>if</a:t>
            </a:r>
            <a:r>
              <a:rPr lang="en-US">
                <a:ea typeface="+mj-lt"/>
                <a:cs typeface="+mj-lt"/>
              </a:rPr>
              <a:t>/</a:t>
            </a:r>
            <a:r>
              <a:rPr lang="en-US" b="1" err="1">
                <a:latin typeface="Courier New"/>
                <a:ea typeface="+mj-lt"/>
                <a:cs typeface="Courier New"/>
              </a:rPr>
              <a:t>elif</a:t>
            </a:r>
            <a:r>
              <a:rPr lang="en-US">
                <a:ea typeface="+mj-lt"/>
                <a:cs typeface="+mj-lt"/>
              </a:rPr>
              <a:t>/</a:t>
            </a:r>
            <a:r>
              <a:rPr lang="en-US" b="1">
                <a:latin typeface="Courier New"/>
                <a:ea typeface="+mj-lt"/>
                <a:cs typeface="Courier New"/>
              </a:rPr>
              <a:t>else</a:t>
            </a:r>
            <a:r>
              <a:rPr lang="en-US">
                <a:ea typeface="+mj-lt"/>
                <a:cs typeface="+mj-lt"/>
              </a:rPr>
              <a:t> statement ...</a:t>
            </a:r>
          </a:p>
        </p:txBody>
      </p:sp>
      <p:sp>
        <p:nvSpPr>
          <p:cNvPr id="3" name="Content Placeholder 2">
            <a:extLst>
              <a:ext uri="{FF2B5EF4-FFF2-40B4-BE49-F238E27FC236}">
                <a16:creationId xmlns:a16="http://schemas.microsoft.com/office/drawing/2014/main" id="{3C90F56E-31CF-477B-8271-CCBDCC8A129E}"/>
              </a:ext>
            </a:extLst>
          </p:cNvPr>
          <p:cNvSpPr>
            <a:spLocks noGrp="1"/>
          </p:cNvSpPr>
          <p:nvPr>
            <p:ph idx="1"/>
          </p:nvPr>
        </p:nvSpPr>
        <p:spPr>
          <a:xfrm>
            <a:off x="838200" y="1825625"/>
            <a:ext cx="5630450" cy="3273270"/>
          </a:xfrm>
        </p:spPr>
        <p:txBody>
          <a:bodyPr vert="horz" lIns="91440" tIns="45720" rIns="91440" bIns="45720" rtlCol="0" anchor="t">
            <a:normAutofit/>
          </a:bodyPr>
          <a:lstStyle/>
          <a:p>
            <a:r>
              <a:rPr lang="en-US" sz="2400">
                <a:cs typeface="Calibri" panose="020F0502020204030204"/>
              </a:rPr>
              <a:t>It is also possible to create non mutually exclusive statements.</a:t>
            </a:r>
          </a:p>
          <a:p>
            <a:r>
              <a:rPr lang="en-US" sz="2400">
                <a:cs typeface="Calibri" panose="020F0502020204030204"/>
              </a:rPr>
              <a:t>Here, condition 1 and condition 2 can satisfy at the same time.</a:t>
            </a:r>
          </a:p>
          <a:p>
            <a:r>
              <a:rPr lang="en-US" sz="2400">
                <a:cs typeface="Calibri" panose="020F0502020204030204"/>
              </a:rPr>
              <a:t>The else binds to the nearest if only. For example condition 3 </a:t>
            </a:r>
            <a:r>
              <a:rPr lang="en-US" sz="2400" b="1">
                <a:ea typeface="+mn-lt"/>
                <a:cs typeface="+mn-lt"/>
              </a:rPr>
              <a:t>if</a:t>
            </a:r>
            <a:r>
              <a:rPr lang="en-US" sz="2400">
                <a:ea typeface="+mn-lt"/>
                <a:cs typeface="+mn-lt"/>
              </a:rPr>
              <a:t> </a:t>
            </a:r>
            <a:r>
              <a:rPr lang="en-US" sz="2400">
                <a:cs typeface="Calibri" panose="020F0502020204030204"/>
              </a:rPr>
              <a:t>is bounded to the else condition.</a:t>
            </a:r>
          </a:p>
        </p:txBody>
      </p:sp>
      <p:graphicFrame>
        <p:nvGraphicFramePr>
          <p:cNvPr id="5" name="Table 4">
            <a:extLst>
              <a:ext uri="{FF2B5EF4-FFF2-40B4-BE49-F238E27FC236}">
                <a16:creationId xmlns:a16="http://schemas.microsoft.com/office/drawing/2014/main" id="{72E63759-A54E-4792-9F9C-AA5E6494C392}"/>
              </a:ext>
            </a:extLst>
          </p:cNvPr>
          <p:cNvGraphicFramePr>
            <a:graphicFrameLocks noGrp="1"/>
          </p:cNvGraphicFramePr>
          <p:nvPr/>
        </p:nvGraphicFramePr>
        <p:xfrm>
          <a:off x="6874953" y="1975368"/>
          <a:ext cx="4291201" cy="2419155"/>
        </p:xfrm>
        <a:graphic>
          <a:graphicData uri="http://schemas.openxmlformats.org/drawingml/2006/table">
            <a:tbl>
              <a:tblPr firstRow="1" bandRow="1">
                <a:tableStyleId>{073A0DAA-6AF3-43AB-8588-CEC1D06C72B9}</a:tableStyleId>
              </a:tblPr>
              <a:tblGrid>
                <a:gridCol w="4291201">
                  <a:extLst>
                    <a:ext uri="{9D8B030D-6E8A-4147-A177-3AD203B41FA5}">
                      <a16:colId xmlns:a16="http://schemas.microsoft.com/office/drawing/2014/main" val="2794957252"/>
                    </a:ext>
                  </a:extLst>
                </a:gridCol>
              </a:tblGrid>
              <a:tr h="2419155">
                <a:tc>
                  <a:txBody>
                    <a:bodyPr/>
                    <a:lstStyle/>
                    <a:p>
                      <a:pPr lvl="0">
                        <a:buNone/>
                      </a:pPr>
                      <a:r>
                        <a:rPr lang="en-US" sz="1800" b="0" i="0" u="none" strike="noStrike" noProof="0" dirty="0">
                          <a:latin typeface="Courier New"/>
                        </a:rPr>
                        <a:t>if (condition1):</a:t>
                      </a:r>
                      <a:br>
                        <a:rPr lang="en-US" sz="1800" b="0" i="0" u="none" strike="noStrike" noProof="0" dirty="0">
                          <a:latin typeface="Courier New"/>
                        </a:rPr>
                      </a:br>
                      <a:r>
                        <a:rPr lang="en-US" sz="1800" b="0" i="0" u="none" strike="noStrike" noProof="0" dirty="0">
                          <a:latin typeface="Courier New"/>
                        </a:rPr>
                        <a:t>    condition 1 statements</a:t>
                      </a:r>
                      <a:br>
                        <a:rPr lang="en-US" sz="1800" b="0" i="0" u="none" strike="noStrike" noProof="0" dirty="0">
                          <a:latin typeface="Courier New"/>
                        </a:rPr>
                      </a:br>
                      <a:r>
                        <a:rPr lang="en-US" sz="1800" b="0" i="0" u="none" strike="noStrike" noProof="0" dirty="0">
                          <a:latin typeface="Courier New"/>
                        </a:rPr>
                        <a:t>if (condition2):</a:t>
                      </a:r>
                      <a:br>
                        <a:rPr lang="en-US" sz="1800" b="0" i="0" u="none" strike="noStrike" noProof="0" dirty="0">
                          <a:latin typeface="Courier New"/>
                        </a:rPr>
                      </a:br>
                      <a:r>
                        <a:rPr lang="en-US" sz="1800" b="0" i="0" u="none" strike="noStrike" noProof="0" dirty="0">
                          <a:latin typeface="Courier New"/>
                        </a:rPr>
                        <a:t>    condition 2 statements</a:t>
                      </a:r>
                      <a:br>
                        <a:rPr lang="en-US" sz="1800" b="0" i="0" u="none" strike="noStrike" noProof="0" dirty="0">
                          <a:latin typeface="Courier New"/>
                        </a:rPr>
                      </a:br>
                      <a:r>
                        <a:rPr lang="en-US" sz="1800" b="0" i="0" u="none" strike="noStrike" noProof="0" dirty="0">
                          <a:latin typeface="Courier New"/>
                        </a:rPr>
                        <a:t>if (condition3):</a:t>
                      </a:r>
                      <a:br>
                        <a:rPr lang="en-US" sz="1800" b="0" i="0" u="none" strike="noStrike" noProof="0" dirty="0">
                          <a:latin typeface="Courier New"/>
                        </a:rPr>
                      </a:br>
                      <a:r>
                        <a:rPr lang="en-US" sz="1800" b="0" i="0" u="none" strike="noStrike" noProof="0" dirty="0">
                          <a:latin typeface="Courier New"/>
                        </a:rPr>
                        <a:t>    condition 3 statements</a:t>
                      </a:r>
                      <a:br>
                        <a:rPr lang="en-US" sz="1800" b="0" i="0" u="none" strike="noStrike" noProof="0" dirty="0">
                          <a:latin typeface="Courier New"/>
                        </a:rPr>
                      </a:br>
                      <a:r>
                        <a:rPr lang="en-US" sz="1800" b="0" i="0" u="none" strike="noStrike" noProof="0" dirty="0">
                          <a:latin typeface="Courier New"/>
                        </a:rPr>
                        <a:t>else:</a:t>
                      </a:r>
                      <a:endParaRPr lang="en-US" dirty="0">
                        <a:latin typeface="Courier New"/>
                      </a:endParaRPr>
                    </a:p>
                    <a:p>
                      <a:pPr lvl="0">
                        <a:buNone/>
                      </a:pPr>
                      <a:r>
                        <a:rPr lang="en-US" sz="1800" b="0" i="0" u="none" strike="noStrike" noProof="0" dirty="0">
                          <a:latin typeface="Courier New"/>
                        </a:rPr>
                        <a:t>    statement 4</a:t>
                      </a:r>
                    </a:p>
                  </a:txBody>
                  <a:tcPr/>
                </a:tc>
                <a:extLst>
                  <a:ext uri="{0D108BD9-81ED-4DB2-BD59-A6C34878D82A}">
                    <a16:rowId xmlns:a16="http://schemas.microsoft.com/office/drawing/2014/main" val="3450090468"/>
                  </a:ext>
                </a:extLst>
              </a:tr>
            </a:tbl>
          </a:graphicData>
        </a:graphic>
      </p:graphicFrame>
      <p:sp>
        <p:nvSpPr>
          <p:cNvPr id="7" name="TextBox 6">
            <a:extLst>
              <a:ext uri="{FF2B5EF4-FFF2-40B4-BE49-F238E27FC236}">
                <a16:creationId xmlns:a16="http://schemas.microsoft.com/office/drawing/2014/main" id="{37FF96B9-067E-4532-BC5E-8A328890AB2F}"/>
              </a:ext>
            </a:extLst>
          </p:cNvPr>
          <p:cNvSpPr txBox="1"/>
          <p:nvPr/>
        </p:nvSpPr>
        <p:spPr>
          <a:xfrm>
            <a:off x="7728565" y="447646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if and if-else</a:t>
            </a:r>
          </a:p>
        </p:txBody>
      </p:sp>
    </p:spTree>
    <p:extLst>
      <p:ext uri="{BB962C8B-B14F-4D97-AF65-F5344CB8AC3E}">
        <p14:creationId xmlns:p14="http://schemas.microsoft.com/office/powerpoint/2010/main" val="1351246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F698-9CE6-848F-0E5B-82428830F031}"/>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4D7FDE06-D981-3E16-1D8E-23E72584679C}"/>
              </a:ext>
            </a:extLst>
          </p:cNvPr>
          <p:cNvSpPr>
            <a:spLocks noGrp="1"/>
          </p:cNvSpPr>
          <p:nvPr>
            <p:ph idx="1"/>
          </p:nvPr>
        </p:nvSpPr>
        <p:spPr/>
        <p:txBody>
          <a:bodyPr/>
          <a:lstStyle/>
          <a:p>
            <a:r>
              <a:rPr lang="en-US" dirty="0"/>
              <a:t>Create a new list of repeated items from a provided list:</a:t>
            </a:r>
          </a:p>
          <a:p>
            <a:pPr lvl="1"/>
            <a:r>
              <a:rPr lang="en-US" dirty="0" err="1"/>
              <a:t>nums</a:t>
            </a:r>
            <a:r>
              <a:rPr lang="en-US" dirty="0"/>
              <a:t> = [3, 4, 2, 2, 1, 3, 3, 3]</a:t>
            </a:r>
          </a:p>
          <a:p>
            <a:pPr lvl="1"/>
            <a:r>
              <a:rPr lang="en-US" dirty="0"/>
              <a:t>Output = [3, 2]</a:t>
            </a:r>
          </a:p>
        </p:txBody>
      </p:sp>
    </p:spTree>
    <p:extLst>
      <p:ext uri="{BB962C8B-B14F-4D97-AF65-F5344CB8AC3E}">
        <p14:creationId xmlns:p14="http://schemas.microsoft.com/office/powerpoint/2010/main" val="24831858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199B-AA56-65C4-1085-72D815A3ADB1}"/>
              </a:ext>
            </a:extLst>
          </p:cNvPr>
          <p:cNvSpPr>
            <a:spLocks noGrp="1"/>
          </p:cNvSpPr>
          <p:nvPr>
            <p:ph type="title"/>
          </p:nvPr>
        </p:nvSpPr>
        <p:spPr/>
        <p:txBody>
          <a:bodyPr/>
          <a:lstStyle/>
          <a:p>
            <a:r>
              <a:rPr lang="en-US" dirty="0"/>
              <a:t>Task 5</a:t>
            </a:r>
          </a:p>
        </p:txBody>
      </p:sp>
      <p:sp>
        <p:nvSpPr>
          <p:cNvPr id="3" name="Content Placeholder 2">
            <a:extLst>
              <a:ext uri="{FF2B5EF4-FFF2-40B4-BE49-F238E27FC236}">
                <a16:creationId xmlns:a16="http://schemas.microsoft.com/office/drawing/2014/main" id="{B0C3373F-A6CF-76BE-04FE-457968D83CCD}"/>
              </a:ext>
            </a:extLst>
          </p:cNvPr>
          <p:cNvSpPr>
            <a:spLocks noGrp="1"/>
          </p:cNvSpPr>
          <p:nvPr>
            <p:ph idx="1"/>
          </p:nvPr>
        </p:nvSpPr>
        <p:spPr/>
        <p:txBody>
          <a:bodyPr/>
          <a:lstStyle/>
          <a:p>
            <a:r>
              <a:rPr lang="en-US" dirty="0"/>
              <a:t>Check whether a number is palindrome or not</a:t>
            </a:r>
          </a:p>
          <a:p>
            <a:pPr lvl="1"/>
            <a:r>
              <a:rPr lang="en-US" dirty="0"/>
              <a:t>a = 121</a:t>
            </a:r>
          </a:p>
          <a:p>
            <a:pPr lvl="1"/>
            <a:r>
              <a:rPr lang="en-US" dirty="0"/>
              <a:t>Output = “It is a palindrome </a:t>
            </a:r>
            <a:r>
              <a:rPr lang="en-US"/>
              <a:t>number”</a:t>
            </a:r>
            <a:endParaRPr lang="en-US" dirty="0"/>
          </a:p>
          <a:p>
            <a:pPr lvl="1"/>
            <a:r>
              <a:rPr lang="en-US" dirty="0"/>
              <a:t>A = 321</a:t>
            </a:r>
          </a:p>
          <a:p>
            <a:pPr lvl="1"/>
            <a:r>
              <a:rPr lang="en-US" dirty="0"/>
              <a:t>output = “It is not a palindrome number”</a:t>
            </a:r>
          </a:p>
        </p:txBody>
      </p:sp>
    </p:spTree>
    <p:extLst>
      <p:ext uri="{BB962C8B-B14F-4D97-AF65-F5344CB8AC3E}">
        <p14:creationId xmlns:p14="http://schemas.microsoft.com/office/powerpoint/2010/main" val="4025069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food&#10;&#10;Description generated with very high confidence">
            <a:extLst>
              <a:ext uri="{FF2B5EF4-FFF2-40B4-BE49-F238E27FC236}">
                <a16:creationId xmlns:a16="http://schemas.microsoft.com/office/drawing/2014/main" id="{17E7DB9A-E9E9-40F2-A2CD-DE31050FD6FA}"/>
              </a:ext>
            </a:extLst>
          </p:cNvPr>
          <p:cNvPicPr>
            <a:picLocks noGrp="1" noChangeAspect="1"/>
          </p:cNvPicPr>
          <p:nvPr>
            <p:ph idx="1"/>
          </p:nvPr>
        </p:nvPicPr>
        <p:blipFill rotWithShape="1">
          <a:blip r:embed="rId2"/>
          <a:srcRect t="10876" b="6707"/>
          <a:stretch/>
        </p:blipFill>
        <p:spPr>
          <a:xfrm>
            <a:off x="1" y="10"/>
            <a:ext cx="12192000" cy="6003842"/>
          </a:xfrm>
          <a:custGeom>
            <a:avLst/>
            <a:gdLst/>
            <a:ahLst/>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Tree>
    <p:extLst>
      <p:ext uri="{BB962C8B-B14F-4D97-AF65-F5344CB8AC3E}">
        <p14:creationId xmlns:p14="http://schemas.microsoft.com/office/powerpoint/2010/main" val="335996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BC0E-36B6-446A-B8D2-12BDA7CF2FFD}"/>
              </a:ext>
            </a:extLst>
          </p:cNvPr>
          <p:cNvSpPr>
            <a:spLocks noGrp="1"/>
          </p:cNvSpPr>
          <p:nvPr>
            <p:ph type="title"/>
          </p:nvPr>
        </p:nvSpPr>
        <p:spPr>
          <a:xfrm>
            <a:off x="648929" y="629266"/>
            <a:ext cx="6586491" cy="1676603"/>
          </a:xfrm>
        </p:spPr>
        <p:txBody>
          <a:bodyPr>
            <a:normAutofit/>
          </a:bodyPr>
          <a:lstStyle/>
          <a:p>
            <a:r>
              <a:rPr lang="en-US">
                <a:cs typeface="Calibri Light"/>
              </a:rPr>
              <a:t>Custom Iterator in Python</a:t>
            </a:r>
            <a:endParaRPr lang="en-US"/>
          </a:p>
        </p:txBody>
      </p:sp>
      <p:sp>
        <p:nvSpPr>
          <p:cNvPr id="10" name="Content Placeholder 7">
            <a:extLst>
              <a:ext uri="{FF2B5EF4-FFF2-40B4-BE49-F238E27FC236}">
                <a16:creationId xmlns:a16="http://schemas.microsoft.com/office/drawing/2014/main" id="{2942308A-D2FE-4981-BF76-9DBB8DA92E88}"/>
              </a:ext>
            </a:extLst>
          </p:cNvPr>
          <p:cNvSpPr>
            <a:spLocks noGrp="1"/>
          </p:cNvSpPr>
          <p:nvPr>
            <p:ph idx="1"/>
          </p:nvPr>
        </p:nvSpPr>
        <p:spPr>
          <a:xfrm>
            <a:off x="648930" y="1976203"/>
            <a:ext cx="6586489" cy="3785419"/>
          </a:xfrm>
        </p:spPr>
        <p:txBody>
          <a:bodyPr vert="horz" lIns="91440" tIns="45720" rIns="91440" bIns="45720" rtlCol="0" anchor="t">
            <a:normAutofit/>
          </a:bodyPr>
          <a:lstStyle/>
          <a:p>
            <a:r>
              <a:rPr lang="en-US" sz="2000">
                <a:cs typeface="Calibri"/>
              </a:rPr>
              <a:t>Create a class from which we will be defining our iterator objects. In this case 'Duplicator'.</a:t>
            </a:r>
          </a:p>
          <a:p>
            <a:r>
              <a:rPr lang="en-US" sz="2000">
                <a:cs typeface="Calibri"/>
              </a:rPr>
              <a:t>As mentioned in the beginning, this class must need to implement </a:t>
            </a:r>
            <a:r>
              <a:rPr lang="en-US" sz="2000">
                <a:latin typeface="Courier New"/>
                <a:cs typeface="Calibri"/>
              </a:rPr>
              <a:t>__</a:t>
            </a:r>
            <a:r>
              <a:rPr lang="en-US" sz="2000" err="1">
                <a:latin typeface="Courier New"/>
                <a:cs typeface="Calibri"/>
              </a:rPr>
              <a:t>iter</a:t>
            </a:r>
            <a:r>
              <a:rPr lang="en-US" sz="2000">
                <a:latin typeface="Courier New"/>
                <a:cs typeface="Calibri"/>
              </a:rPr>
              <a:t>__()</a:t>
            </a:r>
            <a:r>
              <a:rPr lang="en-US" sz="2000">
                <a:cs typeface="Calibri"/>
              </a:rPr>
              <a:t> and </a:t>
            </a:r>
            <a:r>
              <a:rPr lang="en-US" sz="2000">
                <a:latin typeface="Courier New"/>
                <a:cs typeface="Calibri"/>
              </a:rPr>
              <a:t>__next__()</a:t>
            </a:r>
            <a:r>
              <a:rPr lang="en-US" sz="2000">
                <a:cs typeface="Calibri"/>
              </a:rPr>
              <a:t> method</a:t>
            </a:r>
          </a:p>
          <a:p>
            <a:r>
              <a:rPr lang="en-US" sz="2000">
                <a:latin typeface="Courier New"/>
                <a:cs typeface="Calibri"/>
              </a:rPr>
              <a:t>__</a:t>
            </a:r>
            <a:r>
              <a:rPr lang="en-US" sz="2000" err="1">
                <a:latin typeface="Courier New"/>
                <a:cs typeface="Calibri"/>
              </a:rPr>
              <a:t>iter</a:t>
            </a:r>
            <a:r>
              <a:rPr lang="en-US" sz="2000">
                <a:latin typeface="Courier New"/>
                <a:cs typeface="Calibri"/>
              </a:rPr>
              <a:t>__()</a:t>
            </a:r>
            <a:r>
              <a:rPr lang="en-US" sz="2000">
                <a:cs typeface="Calibri"/>
              </a:rPr>
              <a:t> method makes the object </a:t>
            </a:r>
            <a:r>
              <a:rPr lang="en-US" sz="2000" err="1">
                <a:cs typeface="Calibri"/>
              </a:rPr>
              <a:t>iterable</a:t>
            </a:r>
            <a:r>
              <a:rPr lang="en-US" sz="2000">
                <a:cs typeface="Calibri"/>
              </a:rPr>
              <a:t> and in this example it points to the class itself.</a:t>
            </a:r>
          </a:p>
          <a:p>
            <a:r>
              <a:rPr lang="en-US" sz="2000">
                <a:latin typeface="Courier New"/>
                <a:cs typeface="Calibri"/>
              </a:rPr>
              <a:t>__next__()</a:t>
            </a:r>
            <a:r>
              <a:rPr lang="en-US" sz="2000">
                <a:cs typeface="Calibri"/>
              </a:rPr>
              <a:t> method preserves the previous states and returns the value w.r.t the state. In this case it is returning initialized value every time. (So, this will never stop from returning value.)</a:t>
            </a:r>
          </a:p>
          <a:p>
            <a:r>
              <a:rPr lang="en-US" sz="2000">
                <a:cs typeface="Calibri"/>
              </a:rPr>
              <a:t>So defined class will make an infinite iterator</a:t>
            </a:r>
          </a:p>
        </p:txBody>
      </p:sp>
      <p:pic>
        <p:nvPicPr>
          <p:cNvPr id="4" name="Picture 4" descr="A screenshot of a cell phone&#10;&#10;Description generated with very high confidence">
            <a:extLst>
              <a:ext uri="{FF2B5EF4-FFF2-40B4-BE49-F238E27FC236}">
                <a16:creationId xmlns:a16="http://schemas.microsoft.com/office/drawing/2014/main" id="{4D7B7D7E-6922-44A3-9FBB-9636F3A6E182}"/>
              </a:ext>
            </a:extLst>
          </p:cNvPr>
          <p:cNvPicPr>
            <a:picLocks noChangeAspect="1"/>
          </p:cNvPicPr>
          <p:nvPr/>
        </p:nvPicPr>
        <p:blipFill rotWithShape="1">
          <a:blip r:embed="rId2"/>
          <a:srcRect r="25956" b="3"/>
          <a:stretch/>
        </p:blipFill>
        <p:spPr>
          <a:xfrm>
            <a:off x="7556409" y="640082"/>
            <a:ext cx="3995928" cy="5577837"/>
          </a:xfrm>
          <a:prstGeom prst="rect">
            <a:avLst/>
          </a:prstGeom>
          <a:effectLst/>
        </p:spPr>
      </p:pic>
    </p:spTree>
    <p:extLst>
      <p:ext uri="{BB962C8B-B14F-4D97-AF65-F5344CB8AC3E}">
        <p14:creationId xmlns:p14="http://schemas.microsoft.com/office/powerpoint/2010/main" val="22317115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2856-6651-42FC-98EB-343FF5D0F1E5}"/>
              </a:ext>
            </a:extLst>
          </p:cNvPr>
          <p:cNvSpPr>
            <a:spLocks noGrp="1"/>
          </p:cNvSpPr>
          <p:nvPr>
            <p:ph type="title"/>
          </p:nvPr>
        </p:nvSpPr>
        <p:spPr/>
        <p:txBody>
          <a:bodyPr/>
          <a:lstStyle/>
          <a:p>
            <a:r>
              <a:rPr lang="en-US">
                <a:ea typeface="+mj-lt"/>
                <a:cs typeface="+mj-lt"/>
              </a:rPr>
              <a:t>Custom Iterator in Python ...</a:t>
            </a:r>
            <a:endParaRPr lang="en-US"/>
          </a:p>
        </p:txBody>
      </p:sp>
      <p:sp>
        <p:nvSpPr>
          <p:cNvPr id="3" name="Content Placeholder 2">
            <a:extLst>
              <a:ext uri="{FF2B5EF4-FFF2-40B4-BE49-F238E27FC236}">
                <a16:creationId xmlns:a16="http://schemas.microsoft.com/office/drawing/2014/main" id="{79EB697F-357D-48BB-9E2D-19085DD951D6}"/>
              </a:ext>
            </a:extLst>
          </p:cNvPr>
          <p:cNvSpPr>
            <a:spLocks noGrp="1"/>
          </p:cNvSpPr>
          <p:nvPr>
            <p:ph idx="1"/>
          </p:nvPr>
        </p:nvSpPr>
        <p:spPr/>
        <p:txBody>
          <a:bodyPr vert="horz" lIns="91440" tIns="45720" rIns="91440" bIns="45720" rtlCol="0" anchor="t">
            <a:normAutofit/>
          </a:bodyPr>
          <a:lstStyle/>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A66DE830-9ACD-46E5-BEA3-EA06EF6C1299}"/>
              </a:ext>
            </a:extLst>
          </p:cNvPr>
          <p:cNvPicPr>
            <a:picLocks noChangeAspect="1"/>
          </p:cNvPicPr>
          <p:nvPr/>
        </p:nvPicPr>
        <p:blipFill>
          <a:blip r:embed="rId2"/>
          <a:stretch>
            <a:fillRect/>
          </a:stretch>
        </p:blipFill>
        <p:spPr>
          <a:xfrm>
            <a:off x="1337914" y="1828401"/>
            <a:ext cx="10195931" cy="3964125"/>
          </a:xfrm>
          <a:prstGeom prst="rect">
            <a:avLst/>
          </a:prstGeom>
        </p:spPr>
      </p:pic>
      <p:sp>
        <p:nvSpPr>
          <p:cNvPr id="6" name="TextBox 5">
            <a:extLst>
              <a:ext uri="{FF2B5EF4-FFF2-40B4-BE49-F238E27FC236}">
                <a16:creationId xmlns:a16="http://schemas.microsoft.com/office/drawing/2014/main" id="{3C24A246-5EF8-4B0D-9C60-03386627A771}"/>
              </a:ext>
            </a:extLst>
          </p:cNvPr>
          <p:cNvSpPr txBox="1"/>
          <p:nvPr/>
        </p:nvSpPr>
        <p:spPr>
          <a:xfrm>
            <a:off x="4614514" y="5789341"/>
            <a:ext cx="18643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User defined iterator class </a:t>
            </a:r>
            <a:endParaRPr lang="en-US" sz="1200">
              <a:cs typeface="Calibri"/>
            </a:endParaRPr>
          </a:p>
        </p:txBody>
      </p:sp>
    </p:spTree>
    <p:extLst>
      <p:ext uri="{BB962C8B-B14F-4D97-AF65-F5344CB8AC3E}">
        <p14:creationId xmlns:p14="http://schemas.microsoft.com/office/powerpoint/2010/main" val="3202038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2856-6651-42FC-98EB-343FF5D0F1E5}"/>
              </a:ext>
            </a:extLst>
          </p:cNvPr>
          <p:cNvSpPr>
            <a:spLocks noGrp="1"/>
          </p:cNvSpPr>
          <p:nvPr>
            <p:ph type="title"/>
          </p:nvPr>
        </p:nvSpPr>
        <p:spPr/>
        <p:txBody>
          <a:bodyPr/>
          <a:lstStyle/>
          <a:p>
            <a:r>
              <a:rPr lang="en-US">
                <a:ea typeface="+mj-lt"/>
                <a:cs typeface="+mj-lt"/>
              </a:rPr>
              <a:t>Custom Iterator in Python ...</a:t>
            </a:r>
            <a:endParaRPr lang="en-US"/>
          </a:p>
        </p:txBody>
      </p:sp>
      <p:sp>
        <p:nvSpPr>
          <p:cNvPr id="3" name="Content Placeholder 2">
            <a:extLst>
              <a:ext uri="{FF2B5EF4-FFF2-40B4-BE49-F238E27FC236}">
                <a16:creationId xmlns:a16="http://schemas.microsoft.com/office/drawing/2014/main" id="{79EB697F-357D-48BB-9E2D-19085DD951D6}"/>
              </a:ext>
            </a:extLst>
          </p:cNvPr>
          <p:cNvSpPr>
            <a:spLocks noGrp="1"/>
          </p:cNvSpPr>
          <p:nvPr>
            <p:ph idx="1"/>
          </p:nvPr>
        </p:nvSpPr>
        <p:spPr/>
        <p:txBody>
          <a:bodyPr vert="horz" lIns="91440" tIns="45720" rIns="91440" bIns="45720" rtlCol="0" anchor="t">
            <a:normAutofit/>
          </a:bodyPr>
          <a:lstStyle/>
          <a:p>
            <a:r>
              <a:rPr lang="en-US" sz="2000">
                <a:cs typeface="Calibri"/>
              </a:rPr>
              <a:t>Once the total count of </a:t>
            </a:r>
            <a:r>
              <a:rPr lang="en-US" sz="2000" err="1">
                <a:latin typeface="Courier New"/>
                <a:cs typeface="Calibri"/>
              </a:rPr>
              <a:t>max_repeats</a:t>
            </a:r>
            <a:r>
              <a:rPr lang="en-US" sz="2000">
                <a:cs typeface="Calibri"/>
              </a:rPr>
              <a:t> reached, then the </a:t>
            </a:r>
            <a:r>
              <a:rPr lang="en-US" sz="2000">
                <a:latin typeface="Courier New"/>
                <a:cs typeface="Calibri"/>
              </a:rPr>
              <a:t>__next__()</a:t>
            </a:r>
            <a:r>
              <a:rPr lang="en-US" sz="2000">
                <a:cs typeface="Calibri"/>
              </a:rPr>
              <a:t> method will raise </a:t>
            </a:r>
            <a:r>
              <a:rPr lang="en-US" sz="2000" err="1">
                <a:latin typeface="Courier New"/>
                <a:cs typeface="Calibri"/>
              </a:rPr>
              <a:t>StopIteration</a:t>
            </a:r>
            <a:r>
              <a:rPr lang="en-US" sz="2000">
                <a:cs typeface="Calibri"/>
              </a:rPr>
              <a:t> and this exception is caught by for loop internally and terminates the loop.</a:t>
            </a:r>
          </a:p>
        </p:txBody>
      </p:sp>
      <p:pic>
        <p:nvPicPr>
          <p:cNvPr id="6" name="Picture 8" descr="A screenshot of a cell phone&#10;&#10;Description generated with very high confidence">
            <a:extLst>
              <a:ext uri="{FF2B5EF4-FFF2-40B4-BE49-F238E27FC236}">
                <a16:creationId xmlns:a16="http://schemas.microsoft.com/office/drawing/2014/main" id="{1A34B3D4-0AF9-4A64-B6E1-3144CFBAC4C5}"/>
              </a:ext>
            </a:extLst>
          </p:cNvPr>
          <p:cNvPicPr>
            <a:picLocks noChangeAspect="1"/>
          </p:cNvPicPr>
          <p:nvPr/>
        </p:nvPicPr>
        <p:blipFill>
          <a:blip r:embed="rId2"/>
          <a:stretch>
            <a:fillRect/>
          </a:stretch>
        </p:blipFill>
        <p:spPr>
          <a:xfrm>
            <a:off x="1079919" y="3080137"/>
            <a:ext cx="3991919" cy="2269778"/>
          </a:xfrm>
          <a:prstGeom prst="rect">
            <a:avLst/>
          </a:prstGeom>
        </p:spPr>
      </p:pic>
      <p:sp>
        <p:nvSpPr>
          <p:cNvPr id="4" name="TextBox 3">
            <a:extLst>
              <a:ext uri="{FF2B5EF4-FFF2-40B4-BE49-F238E27FC236}">
                <a16:creationId xmlns:a16="http://schemas.microsoft.com/office/drawing/2014/main" id="{944B3CE7-8400-4BD3-B030-4174E263189F}"/>
              </a:ext>
            </a:extLst>
          </p:cNvPr>
          <p:cNvSpPr txBox="1"/>
          <p:nvPr/>
        </p:nvSpPr>
        <p:spPr>
          <a:xfrm>
            <a:off x="1080739" y="5522641"/>
            <a:ext cx="38074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Iterating through a user defined iterator class Duplicator</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3961FF18-CF41-4C0E-88C6-526333B8ECE1}"/>
              </a:ext>
            </a:extLst>
          </p:cNvPr>
          <p:cNvPicPr>
            <a:picLocks noChangeAspect="1"/>
          </p:cNvPicPr>
          <p:nvPr/>
        </p:nvPicPr>
        <p:blipFill>
          <a:blip r:embed="rId3"/>
          <a:stretch>
            <a:fillRect/>
          </a:stretch>
        </p:blipFill>
        <p:spPr>
          <a:xfrm>
            <a:off x="5782733" y="2667436"/>
            <a:ext cx="5071533" cy="3597462"/>
          </a:xfrm>
          <a:prstGeom prst="rect">
            <a:avLst/>
          </a:prstGeom>
        </p:spPr>
      </p:pic>
    </p:spTree>
    <p:extLst>
      <p:ext uri="{BB962C8B-B14F-4D97-AF65-F5344CB8AC3E}">
        <p14:creationId xmlns:p14="http://schemas.microsoft.com/office/powerpoint/2010/main" val="3800453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26F9-8807-40E9-B83B-B497816D9FEF}"/>
              </a:ext>
            </a:extLst>
          </p:cNvPr>
          <p:cNvSpPr>
            <a:spLocks noGrp="1"/>
          </p:cNvSpPr>
          <p:nvPr>
            <p:ph type="title"/>
          </p:nvPr>
        </p:nvSpPr>
        <p:spPr>
          <a:xfrm>
            <a:off x="460570" y="646389"/>
            <a:ext cx="4317734" cy="1659480"/>
          </a:xfrm>
        </p:spPr>
        <p:txBody>
          <a:bodyPr>
            <a:normAutofit/>
          </a:bodyPr>
          <a:lstStyle/>
          <a:p>
            <a:r>
              <a:rPr lang="en-US" sz="3700" dirty="0">
                <a:cs typeface="Calibri Light"/>
              </a:rPr>
              <a:t>User Defined Iterator </a:t>
            </a:r>
            <a:br>
              <a:rPr lang="en-US" sz="3700" dirty="0">
                <a:cs typeface="Calibri Light"/>
              </a:rPr>
            </a:br>
            <a:r>
              <a:rPr lang="en-US" sz="3700" dirty="0">
                <a:cs typeface="Calibri Light"/>
              </a:rPr>
              <a:t>(Fibonacci series)</a:t>
            </a:r>
            <a:endParaRPr lang="en-US" sz="3700" dirty="0"/>
          </a:p>
        </p:txBody>
      </p:sp>
      <p:sp>
        <p:nvSpPr>
          <p:cNvPr id="11" name="Content Placeholder 7">
            <a:extLst>
              <a:ext uri="{FF2B5EF4-FFF2-40B4-BE49-F238E27FC236}">
                <a16:creationId xmlns:a16="http://schemas.microsoft.com/office/drawing/2014/main" id="{8F019C2C-194A-4DCA-AD5B-4FFF5A925633}"/>
              </a:ext>
            </a:extLst>
          </p:cNvPr>
          <p:cNvSpPr>
            <a:spLocks noGrp="1"/>
          </p:cNvSpPr>
          <p:nvPr>
            <p:ph idx="1"/>
          </p:nvPr>
        </p:nvSpPr>
        <p:spPr>
          <a:xfrm>
            <a:off x="648930" y="2438400"/>
            <a:ext cx="3667037" cy="3785419"/>
          </a:xfrm>
        </p:spPr>
        <p:txBody>
          <a:bodyPr>
            <a:normAutofit/>
          </a:bodyPr>
          <a:lstStyle/>
          <a:p>
            <a:endParaRPr lang="en-US" sz="1800"/>
          </a:p>
        </p:txBody>
      </p:sp>
      <p:pic>
        <p:nvPicPr>
          <p:cNvPr id="4" name="Picture 4" descr="A screenshot of a cell phone&#10;&#10;Description generated with high confidence">
            <a:extLst>
              <a:ext uri="{FF2B5EF4-FFF2-40B4-BE49-F238E27FC236}">
                <a16:creationId xmlns:a16="http://schemas.microsoft.com/office/drawing/2014/main" id="{12180F8E-32EB-4076-B797-D7E48A191A75}"/>
              </a:ext>
            </a:extLst>
          </p:cNvPr>
          <p:cNvPicPr>
            <a:picLocks noChangeAspect="1"/>
          </p:cNvPicPr>
          <p:nvPr/>
        </p:nvPicPr>
        <p:blipFill rotWithShape="1">
          <a:blip r:embed="rId2"/>
          <a:srcRect r="1" b="5122"/>
          <a:stretch/>
        </p:blipFill>
        <p:spPr>
          <a:xfrm>
            <a:off x="4858615" y="674329"/>
            <a:ext cx="6916329" cy="5577837"/>
          </a:xfrm>
          <a:prstGeom prst="rect">
            <a:avLst/>
          </a:prstGeom>
          <a:effectLst/>
        </p:spPr>
      </p:pic>
    </p:spTree>
    <p:extLst>
      <p:ext uri="{BB962C8B-B14F-4D97-AF65-F5344CB8AC3E}">
        <p14:creationId xmlns:p14="http://schemas.microsoft.com/office/powerpoint/2010/main" val="92568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73EC-0931-4E07-8BDF-6FA09A0ABC1B}"/>
              </a:ext>
            </a:extLst>
          </p:cNvPr>
          <p:cNvSpPr>
            <a:spLocks noGrp="1"/>
          </p:cNvSpPr>
          <p:nvPr>
            <p:ph type="title"/>
          </p:nvPr>
        </p:nvSpPr>
        <p:spPr/>
        <p:txBody>
          <a:bodyPr/>
          <a:lstStyle/>
          <a:p>
            <a:r>
              <a:rPr lang="en-US">
                <a:cs typeface="Calibri Light"/>
              </a:rPr>
              <a:t>Generator in Python</a:t>
            </a:r>
            <a:endParaRPr lang="en-US"/>
          </a:p>
        </p:txBody>
      </p:sp>
      <p:sp>
        <p:nvSpPr>
          <p:cNvPr id="3" name="Content Placeholder 2">
            <a:extLst>
              <a:ext uri="{FF2B5EF4-FFF2-40B4-BE49-F238E27FC236}">
                <a16:creationId xmlns:a16="http://schemas.microsoft.com/office/drawing/2014/main" id="{8908121A-F1E1-44C9-9581-A876956C30F4}"/>
              </a:ext>
            </a:extLst>
          </p:cNvPr>
          <p:cNvSpPr>
            <a:spLocks noGrp="1"/>
          </p:cNvSpPr>
          <p:nvPr>
            <p:ph idx="1"/>
          </p:nvPr>
        </p:nvSpPr>
        <p:spPr/>
        <p:txBody>
          <a:bodyPr vert="horz" lIns="91440" tIns="45720" rIns="91440" bIns="45720" rtlCol="0" anchor="t">
            <a:normAutofit/>
          </a:bodyPr>
          <a:lstStyle/>
          <a:p>
            <a:r>
              <a:rPr lang="en-US">
                <a:cs typeface="Calibri"/>
              </a:rPr>
              <a:t>Generator are simplified iterators (elegant kind of iterator)</a:t>
            </a:r>
          </a:p>
          <a:p>
            <a:r>
              <a:rPr lang="en-US">
                <a:cs typeface="Calibri"/>
              </a:rPr>
              <a:t>Generator allows you to write iterators in an elegant syntax, it avoid writing classes with </a:t>
            </a:r>
            <a:r>
              <a:rPr lang="en-US">
                <a:latin typeface="Courier New"/>
                <a:cs typeface="Calibri"/>
              </a:rPr>
              <a:t>__</a:t>
            </a:r>
            <a:r>
              <a:rPr lang="en-US" err="1">
                <a:latin typeface="Courier New"/>
                <a:cs typeface="Calibri"/>
              </a:rPr>
              <a:t>iter</a:t>
            </a:r>
            <a:r>
              <a:rPr lang="en-US">
                <a:latin typeface="Courier New"/>
                <a:cs typeface="Calibri"/>
              </a:rPr>
              <a:t>__()</a:t>
            </a:r>
            <a:r>
              <a:rPr lang="en-US">
                <a:cs typeface="Calibri"/>
              </a:rPr>
              <a:t> and </a:t>
            </a:r>
            <a:r>
              <a:rPr lang="en-US">
                <a:latin typeface="Courier New"/>
                <a:cs typeface="Calibri"/>
              </a:rPr>
              <a:t>__next__()</a:t>
            </a:r>
            <a:r>
              <a:rPr lang="en-US">
                <a:cs typeface="Calibri"/>
              </a:rPr>
              <a:t> methods.</a:t>
            </a:r>
          </a:p>
          <a:p>
            <a:r>
              <a:rPr lang="en-US">
                <a:cs typeface="Calibri"/>
              </a:rPr>
              <a:t>NOTE: Any generator also is an iterator(not vice versa)</a:t>
            </a:r>
          </a:p>
          <a:p>
            <a:pPr marL="0" indent="0">
              <a:buNone/>
            </a:pPr>
            <a:endParaRPr lang="en-US">
              <a:cs typeface="Calibri"/>
            </a:endParaRPr>
          </a:p>
          <a:p>
            <a:endParaRPr lang="en-US">
              <a:cs typeface="Calibri"/>
            </a:endParaRPr>
          </a:p>
          <a:p>
            <a:pPr lvl="2"/>
            <a:endParaRPr lang="en-US">
              <a:cs typeface="Calibri"/>
            </a:endParaRPr>
          </a:p>
        </p:txBody>
      </p:sp>
    </p:spTree>
    <p:extLst>
      <p:ext uri="{BB962C8B-B14F-4D97-AF65-F5344CB8AC3E}">
        <p14:creationId xmlns:p14="http://schemas.microsoft.com/office/powerpoint/2010/main" val="842682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488-4AD3-44F2-AB9F-1CFF4EA30F83}"/>
              </a:ext>
            </a:extLst>
          </p:cNvPr>
          <p:cNvSpPr>
            <a:spLocks noGrp="1"/>
          </p:cNvSpPr>
          <p:nvPr>
            <p:ph type="title"/>
          </p:nvPr>
        </p:nvSpPr>
        <p:spPr/>
        <p:txBody>
          <a:bodyPr/>
          <a:lstStyle/>
          <a:p>
            <a:r>
              <a:rPr lang="en-US">
                <a:cs typeface="Calibri Light"/>
              </a:rPr>
              <a:t>Creating Generators in Python</a:t>
            </a:r>
            <a:endParaRPr lang="en-US"/>
          </a:p>
        </p:txBody>
      </p:sp>
      <p:sp>
        <p:nvSpPr>
          <p:cNvPr id="3" name="Content Placeholder 2">
            <a:extLst>
              <a:ext uri="{FF2B5EF4-FFF2-40B4-BE49-F238E27FC236}">
                <a16:creationId xmlns:a16="http://schemas.microsoft.com/office/drawing/2014/main" id="{EE99AC10-F265-4AC8-90D6-8FE9480708F0}"/>
              </a:ext>
            </a:extLst>
          </p:cNvPr>
          <p:cNvSpPr>
            <a:spLocks noGrp="1"/>
          </p:cNvSpPr>
          <p:nvPr>
            <p:ph idx="1"/>
          </p:nvPr>
        </p:nvSpPr>
        <p:spPr/>
        <p:txBody>
          <a:bodyPr vert="horz" lIns="91440" tIns="45720" rIns="91440" bIns="45720" rtlCol="0" anchor="t">
            <a:normAutofit/>
          </a:bodyPr>
          <a:lstStyle/>
          <a:p>
            <a:r>
              <a:rPr lang="en-US" sz="2400">
                <a:cs typeface="Calibri"/>
              </a:rPr>
              <a:t>A generator can be created by defining a function which will use </a:t>
            </a:r>
            <a:r>
              <a:rPr lang="en-US" sz="2400">
                <a:latin typeface="Courier New"/>
                <a:cs typeface="Calibri"/>
              </a:rPr>
              <a:t>yield</a:t>
            </a:r>
            <a:r>
              <a:rPr lang="en-US" sz="2400">
                <a:cs typeface="Calibri"/>
              </a:rPr>
              <a:t> statement instead of return statement. </a:t>
            </a:r>
          </a:p>
          <a:p>
            <a:r>
              <a:rPr lang="en-US" sz="2400">
                <a:latin typeface="Courier New"/>
                <a:cs typeface="Calibri"/>
              </a:rPr>
              <a:t>yield</a:t>
            </a:r>
            <a:r>
              <a:rPr lang="en-US" sz="2400">
                <a:cs typeface="Calibri"/>
              </a:rPr>
              <a:t> statement also returns value but in a slightly different way than the </a:t>
            </a:r>
            <a:r>
              <a:rPr lang="en-US" sz="2400">
                <a:latin typeface="Courier New"/>
                <a:cs typeface="Calibri"/>
              </a:rPr>
              <a:t>return</a:t>
            </a:r>
            <a:r>
              <a:rPr lang="en-US" sz="2400">
                <a:cs typeface="Calibri"/>
              </a:rPr>
              <a:t> statement</a:t>
            </a:r>
          </a:p>
          <a:p>
            <a:r>
              <a:rPr lang="en-US" sz="2400">
                <a:latin typeface="Courier New"/>
                <a:cs typeface="Calibri"/>
              </a:rPr>
              <a:t>return</a:t>
            </a:r>
            <a:r>
              <a:rPr lang="en-US" sz="2400">
                <a:cs typeface="Calibri"/>
              </a:rPr>
              <a:t> statement terminates a function on one function call whereas </a:t>
            </a:r>
            <a:r>
              <a:rPr lang="en-US" sz="2400">
                <a:latin typeface="Courier New"/>
                <a:cs typeface="Calibri"/>
              </a:rPr>
              <a:t>yield</a:t>
            </a:r>
            <a:r>
              <a:rPr lang="en-US" sz="2400">
                <a:cs typeface="Calibri"/>
              </a:rPr>
              <a:t> statement keeps track of current states and resumes from the place where it left on successive function call.</a:t>
            </a:r>
          </a:p>
          <a:p>
            <a:r>
              <a:rPr lang="en-US" sz="2400">
                <a:cs typeface="Calibri"/>
              </a:rPr>
              <a:t>A generator function contains at least one yield statement and can have any number of other yield statements or return statements.</a:t>
            </a:r>
          </a:p>
          <a:p>
            <a:r>
              <a:rPr lang="en-US" sz="2400" err="1">
                <a:latin typeface="Courier New"/>
                <a:cs typeface="Calibri"/>
              </a:rPr>
              <a:t>StopIteration</a:t>
            </a:r>
            <a:r>
              <a:rPr lang="en-US" sz="2400">
                <a:cs typeface="Calibri"/>
              </a:rPr>
              <a:t> is raised on further function call once the function terminates.</a:t>
            </a:r>
          </a:p>
        </p:txBody>
      </p:sp>
    </p:spTree>
    <p:extLst>
      <p:ext uri="{BB962C8B-B14F-4D97-AF65-F5344CB8AC3E}">
        <p14:creationId xmlns:p14="http://schemas.microsoft.com/office/powerpoint/2010/main" val="1588512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45BB-B45C-4DF9-8A52-32D1301B426C}"/>
              </a:ext>
            </a:extLst>
          </p:cNvPr>
          <p:cNvSpPr>
            <a:spLocks noGrp="1"/>
          </p:cNvSpPr>
          <p:nvPr>
            <p:ph type="title"/>
          </p:nvPr>
        </p:nvSpPr>
        <p:spPr/>
        <p:txBody>
          <a:bodyPr/>
          <a:lstStyle/>
          <a:p>
            <a:r>
              <a:rPr lang="en-US">
                <a:ea typeface="+mj-lt"/>
                <a:cs typeface="+mj-lt"/>
              </a:rPr>
              <a:t>Creating Generators in Python ...</a:t>
            </a:r>
          </a:p>
        </p:txBody>
      </p:sp>
      <p:sp>
        <p:nvSpPr>
          <p:cNvPr id="3" name="Content Placeholder 2">
            <a:extLst>
              <a:ext uri="{FF2B5EF4-FFF2-40B4-BE49-F238E27FC236}">
                <a16:creationId xmlns:a16="http://schemas.microsoft.com/office/drawing/2014/main" id="{4C070B13-EE86-4BA6-BC20-7041AD3B8023}"/>
              </a:ext>
            </a:extLst>
          </p:cNvPr>
          <p:cNvSpPr>
            <a:spLocks noGrp="1"/>
          </p:cNvSpPr>
          <p:nvPr>
            <p:ph idx="1"/>
          </p:nvPr>
        </p:nvSpPr>
        <p:spPr/>
        <p:txBody>
          <a:bodyPr vert="horz" lIns="91440" tIns="45720" rIns="91440" bIns="45720" rtlCol="0" anchor="t">
            <a:normAutofit/>
          </a:bodyPr>
          <a:lstStyle/>
          <a:p>
            <a:r>
              <a:rPr lang="en-US" sz="2400">
                <a:cs typeface="Calibri"/>
              </a:rPr>
              <a:t>We will get started by creating a simplest infinite generator:</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latin typeface="Courier New"/>
                <a:cs typeface="Calibri"/>
              </a:rPr>
              <a:t>next()</a:t>
            </a:r>
            <a:r>
              <a:rPr lang="en-US">
                <a:cs typeface="Calibri"/>
              </a:rPr>
              <a:t> function works just like in the iterators from previous topics.</a:t>
            </a: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C91DC57E-CEE1-4641-BD39-B9B822F971DF}"/>
              </a:ext>
            </a:extLst>
          </p:cNvPr>
          <p:cNvPicPr>
            <a:picLocks noChangeAspect="1"/>
          </p:cNvPicPr>
          <p:nvPr/>
        </p:nvPicPr>
        <p:blipFill>
          <a:blip r:embed="rId2"/>
          <a:stretch>
            <a:fillRect/>
          </a:stretch>
        </p:blipFill>
        <p:spPr>
          <a:xfrm>
            <a:off x="907562" y="2292568"/>
            <a:ext cx="3774687" cy="1635701"/>
          </a:xfrm>
          <a:prstGeom prst="rect">
            <a:avLst/>
          </a:prstGeom>
        </p:spPr>
      </p:pic>
      <p:pic>
        <p:nvPicPr>
          <p:cNvPr id="5" name="Picture 5" descr="A picture containing bird&#10;&#10;Description generated with very high confidence">
            <a:extLst>
              <a:ext uri="{FF2B5EF4-FFF2-40B4-BE49-F238E27FC236}">
                <a16:creationId xmlns:a16="http://schemas.microsoft.com/office/drawing/2014/main" id="{297D5CD1-8A1B-4F44-A576-401D656F32E6}"/>
              </a:ext>
            </a:extLst>
          </p:cNvPr>
          <p:cNvPicPr>
            <a:picLocks noChangeAspect="1"/>
          </p:cNvPicPr>
          <p:nvPr/>
        </p:nvPicPr>
        <p:blipFill>
          <a:blip r:embed="rId3"/>
          <a:stretch>
            <a:fillRect/>
          </a:stretch>
        </p:blipFill>
        <p:spPr>
          <a:xfrm>
            <a:off x="5003181" y="2710253"/>
            <a:ext cx="2743200" cy="1995055"/>
          </a:xfrm>
          <a:prstGeom prst="rect">
            <a:avLst/>
          </a:prstGeom>
        </p:spPr>
      </p:pic>
      <p:pic>
        <p:nvPicPr>
          <p:cNvPr id="6" name="Picture 6" descr="A picture containing flower&#10;&#10;Description generated with very high confidence">
            <a:extLst>
              <a:ext uri="{FF2B5EF4-FFF2-40B4-BE49-F238E27FC236}">
                <a16:creationId xmlns:a16="http://schemas.microsoft.com/office/drawing/2014/main" id="{4B2499A9-A045-4B6D-AFFC-88DBDFBF6692}"/>
              </a:ext>
            </a:extLst>
          </p:cNvPr>
          <p:cNvPicPr>
            <a:picLocks noChangeAspect="1"/>
          </p:cNvPicPr>
          <p:nvPr/>
        </p:nvPicPr>
        <p:blipFill>
          <a:blip r:embed="rId4"/>
          <a:stretch>
            <a:fillRect/>
          </a:stretch>
        </p:blipFill>
        <p:spPr>
          <a:xfrm>
            <a:off x="932985" y="4005718"/>
            <a:ext cx="3765395" cy="1225490"/>
          </a:xfrm>
          <a:prstGeom prst="rect">
            <a:avLst/>
          </a:prstGeom>
        </p:spPr>
      </p:pic>
      <p:pic>
        <p:nvPicPr>
          <p:cNvPr id="7" name="Picture 7" descr="A picture containing table, black, laptop, red&#10;&#10;Description generated with very high confidence">
            <a:extLst>
              <a:ext uri="{FF2B5EF4-FFF2-40B4-BE49-F238E27FC236}">
                <a16:creationId xmlns:a16="http://schemas.microsoft.com/office/drawing/2014/main" id="{33591271-82B5-4B00-8776-08288F0BCBCC}"/>
              </a:ext>
            </a:extLst>
          </p:cNvPr>
          <p:cNvPicPr>
            <a:picLocks noChangeAspect="1"/>
          </p:cNvPicPr>
          <p:nvPr/>
        </p:nvPicPr>
        <p:blipFill>
          <a:blip r:embed="rId5"/>
          <a:stretch>
            <a:fillRect/>
          </a:stretch>
        </p:blipFill>
        <p:spPr>
          <a:xfrm>
            <a:off x="8060473" y="2214812"/>
            <a:ext cx="2798956" cy="3013817"/>
          </a:xfrm>
          <a:prstGeom prst="rect">
            <a:avLst/>
          </a:prstGeom>
        </p:spPr>
      </p:pic>
    </p:spTree>
    <p:extLst>
      <p:ext uri="{BB962C8B-B14F-4D97-AF65-F5344CB8AC3E}">
        <p14:creationId xmlns:p14="http://schemas.microsoft.com/office/powerpoint/2010/main" val="57174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E787-32D3-4126-B212-EA8FF2F80941}"/>
              </a:ext>
            </a:extLst>
          </p:cNvPr>
          <p:cNvSpPr>
            <a:spLocks noGrp="1"/>
          </p:cNvSpPr>
          <p:nvPr>
            <p:ph type="title"/>
          </p:nvPr>
        </p:nvSpPr>
        <p:spPr/>
        <p:txBody>
          <a:bodyPr/>
          <a:lstStyle/>
          <a:p>
            <a:r>
              <a:rPr lang="en-US">
                <a:cs typeface="Calibri Light"/>
              </a:rPr>
              <a:t>Ternary </a:t>
            </a:r>
            <a:r>
              <a:rPr lang="en-US" b="1">
                <a:latin typeface="Courier New"/>
                <a:cs typeface="Calibri Light"/>
              </a:rPr>
              <a:t>if</a:t>
            </a:r>
            <a:r>
              <a:rPr lang="en-US">
                <a:cs typeface="Calibri Light"/>
              </a:rPr>
              <a:t> statement</a:t>
            </a:r>
            <a:endParaRPr lang="en-US"/>
          </a:p>
        </p:txBody>
      </p:sp>
      <p:sp>
        <p:nvSpPr>
          <p:cNvPr id="3" name="Content Placeholder 2">
            <a:extLst>
              <a:ext uri="{FF2B5EF4-FFF2-40B4-BE49-F238E27FC236}">
                <a16:creationId xmlns:a16="http://schemas.microsoft.com/office/drawing/2014/main" id="{CC3A63C2-7571-4588-B20F-C7779C98E4FE}"/>
              </a:ext>
            </a:extLst>
          </p:cNvPr>
          <p:cNvSpPr>
            <a:spLocks noGrp="1"/>
          </p:cNvSpPr>
          <p:nvPr>
            <p:ph idx="1"/>
          </p:nvPr>
        </p:nvSpPr>
        <p:spPr/>
        <p:txBody>
          <a:bodyPr vert="horz" lIns="91440" tIns="45720" rIns="91440" bIns="45720" rtlCol="0" anchor="t">
            <a:normAutofit/>
          </a:bodyPr>
          <a:lstStyle/>
          <a:p>
            <a:r>
              <a:rPr lang="en-US">
                <a:cs typeface="Calibri"/>
              </a:rPr>
              <a:t>We can simply create a one line if else statement.</a:t>
            </a:r>
          </a:p>
          <a:p>
            <a:r>
              <a:rPr lang="en-US">
                <a:ea typeface="+mn-lt"/>
                <a:cs typeface="+mn-lt"/>
              </a:rPr>
              <a:t>[</a:t>
            </a:r>
            <a:r>
              <a:rPr lang="en-US" err="1">
                <a:ea typeface="+mn-lt"/>
                <a:cs typeface="+mn-lt"/>
              </a:rPr>
              <a:t>on_true</a:t>
            </a:r>
            <a:r>
              <a:rPr lang="en-US">
                <a:ea typeface="+mn-lt"/>
                <a:cs typeface="+mn-lt"/>
              </a:rPr>
              <a:t>] if [condition] else [</a:t>
            </a:r>
            <a:r>
              <a:rPr lang="en-US" err="1">
                <a:ea typeface="+mn-lt"/>
                <a:cs typeface="+mn-lt"/>
              </a:rPr>
              <a:t>on_false</a:t>
            </a:r>
            <a:r>
              <a:rPr lang="en-US">
                <a:ea typeface="+mn-lt"/>
                <a:cs typeface="+mn-lt"/>
              </a:rPr>
              <a:t>]</a:t>
            </a:r>
          </a:p>
          <a:p>
            <a:pPr marL="0" indent="0">
              <a:buNone/>
            </a:pPr>
            <a:endParaRPr lang="en-US">
              <a:cs typeface="Calibri"/>
            </a:endParaRPr>
          </a:p>
        </p:txBody>
      </p:sp>
      <p:graphicFrame>
        <p:nvGraphicFramePr>
          <p:cNvPr id="5" name="Table 4">
            <a:extLst>
              <a:ext uri="{FF2B5EF4-FFF2-40B4-BE49-F238E27FC236}">
                <a16:creationId xmlns:a16="http://schemas.microsoft.com/office/drawing/2014/main" id="{3224ACE1-B237-4E68-90A9-760047B8C4F5}"/>
              </a:ext>
            </a:extLst>
          </p:cNvPr>
          <p:cNvGraphicFramePr>
            <a:graphicFrameLocks noGrp="1"/>
          </p:cNvGraphicFramePr>
          <p:nvPr>
            <p:extLst>
              <p:ext uri="{D42A27DB-BD31-4B8C-83A1-F6EECF244321}">
                <p14:modId xmlns:p14="http://schemas.microsoft.com/office/powerpoint/2010/main" val="2305448352"/>
              </p:ext>
            </p:extLst>
          </p:nvPr>
        </p:nvGraphicFramePr>
        <p:xfrm>
          <a:off x="2684164" y="3111207"/>
          <a:ext cx="6377835" cy="1706880"/>
        </p:xfrm>
        <a:graphic>
          <a:graphicData uri="http://schemas.openxmlformats.org/drawingml/2006/table">
            <a:tbl>
              <a:tblPr firstRow="1" bandRow="1">
                <a:tableStyleId>{073A0DAA-6AF3-43AB-8588-CEC1D06C72B9}</a:tableStyleId>
              </a:tblPr>
              <a:tblGrid>
                <a:gridCol w="6377835">
                  <a:extLst>
                    <a:ext uri="{9D8B030D-6E8A-4147-A177-3AD203B41FA5}">
                      <a16:colId xmlns:a16="http://schemas.microsoft.com/office/drawing/2014/main" val="2794957252"/>
                    </a:ext>
                  </a:extLst>
                </a:gridCol>
              </a:tblGrid>
              <a:tr h="1275707">
                <a:tc>
                  <a:txBody>
                    <a:bodyPr/>
                    <a:lstStyle/>
                    <a:p>
                      <a:pPr marL="228600" marR="0" lvl="0" indent="-228600" algn="l">
                        <a:lnSpc>
                          <a:spcPct val="90000"/>
                        </a:lnSpc>
                        <a:spcBef>
                          <a:spcPts val="1000"/>
                        </a:spcBef>
                        <a:spcAft>
                          <a:spcPts val="0"/>
                        </a:spcAft>
                        <a:buNone/>
                      </a:pPr>
                      <a:r>
                        <a:rPr lang="en-US" sz="1800" b="0" i="0" u="none" strike="noStrike" noProof="0" dirty="0">
                          <a:latin typeface="Calibri"/>
                        </a:rPr>
                        <a:t>&gt;&gt;&gt; person = 69</a:t>
                      </a:r>
                    </a:p>
                    <a:p>
                      <a:pPr marL="228600" marR="0" lvl="0" indent="-228600" algn="l">
                        <a:lnSpc>
                          <a:spcPct val="90000"/>
                        </a:lnSpc>
                        <a:spcBef>
                          <a:spcPts val="1000"/>
                        </a:spcBef>
                        <a:spcAft>
                          <a:spcPts val="0"/>
                        </a:spcAft>
                        <a:buNone/>
                      </a:pPr>
                      <a:r>
                        <a:rPr lang="en-US" sz="1800" b="0" i="0" u="none" strike="noStrike" noProof="0" dirty="0">
                          <a:latin typeface="Calibri"/>
                        </a:rPr>
                        <a:t>&gt;&gt;&gt; print("</a:t>
                      </a:r>
                      <a:r>
                        <a:rPr lang="en-US" sz="1800" b="0" i="0" u="none" strike="noStrike" noProof="0" dirty="0"/>
                        <a:t>The </a:t>
                      </a:r>
                      <a:r>
                        <a:rPr lang="en-US" sz="1800" b="0" i="0" u="none" strike="noStrike" noProof="0" dirty="0">
                          <a:latin typeface="Calibri"/>
                        </a:rPr>
                        <a:t>person's </a:t>
                      </a:r>
                      <a:r>
                        <a:rPr lang="en-US" sz="1800" b="0" i="0" u="none" strike="noStrike" noProof="0" dirty="0"/>
                        <a:t>age is more vulnerable to virus infection</a:t>
                      </a:r>
                      <a:r>
                        <a:rPr lang="en-US" sz="1800" b="0" i="0" u="none" strike="noStrike" noProof="0" dirty="0">
                          <a:latin typeface="Calibri"/>
                        </a:rPr>
                        <a:t>") if person&gt;=65 else print("The person can </a:t>
                      </a:r>
                      <a:r>
                        <a:rPr lang="en-US" sz="1800" b="0" i="0" u="none" strike="noStrike" noProof="0" dirty="0"/>
                        <a:t>still</a:t>
                      </a:r>
                      <a:r>
                        <a:rPr lang="en-US" sz="1800" b="0" i="0" u="none" strike="noStrike" noProof="0" dirty="0">
                          <a:latin typeface="Calibri"/>
                        </a:rPr>
                        <a:t> get infected")</a:t>
                      </a:r>
                    </a:p>
                    <a:p>
                      <a:pPr marL="228600" marR="0" lvl="0" indent="-228600" algn="l">
                        <a:lnSpc>
                          <a:spcPct val="90000"/>
                        </a:lnSpc>
                        <a:spcBef>
                          <a:spcPts val="1000"/>
                        </a:spcBef>
                        <a:spcAft>
                          <a:spcPts val="0"/>
                        </a:spcAft>
                        <a:buNone/>
                      </a:pPr>
                      <a:r>
                        <a:rPr lang="en-US" sz="1800" b="0" i="0" u="none" strike="noStrike" noProof="0" dirty="0">
                          <a:latin typeface="Calibri"/>
                        </a:rPr>
                        <a:t>Output:</a:t>
                      </a:r>
                    </a:p>
                    <a:p>
                      <a:pPr marL="228600" marR="0" lvl="0" indent="-228600" algn="l">
                        <a:lnSpc>
                          <a:spcPct val="90000"/>
                        </a:lnSpc>
                        <a:spcBef>
                          <a:spcPts val="1000"/>
                        </a:spcBef>
                        <a:spcAft>
                          <a:spcPts val="0"/>
                        </a:spcAft>
                        <a:buNone/>
                      </a:pPr>
                      <a:r>
                        <a:rPr lang="en-US" sz="1800" b="0" i="0" u="none" strike="noStrike" noProof="0" dirty="0">
                          <a:latin typeface="Calibri"/>
                        </a:rPr>
                        <a:t>The person's age is more vulnerable to virus infection</a:t>
                      </a:r>
                      <a:endParaRPr lang="en-US" dirty="0"/>
                    </a:p>
                  </a:txBody>
                  <a:tcPr/>
                </a:tc>
                <a:extLst>
                  <a:ext uri="{0D108BD9-81ED-4DB2-BD59-A6C34878D82A}">
                    <a16:rowId xmlns:a16="http://schemas.microsoft.com/office/drawing/2014/main" val="3450090468"/>
                  </a:ext>
                </a:extLst>
              </a:tr>
            </a:tbl>
          </a:graphicData>
        </a:graphic>
      </p:graphicFrame>
      <p:pic>
        <p:nvPicPr>
          <p:cNvPr id="6" name="Graphic 6" descr="Arrow: Rotate left">
            <a:extLst>
              <a:ext uri="{FF2B5EF4-FFF2-40B4-BE49-F238E27FC236}">
                <a16:creationId xmlns:a16="http://schemas.microsoft.com/office/drawing/2014/main" id="{E35CC9C5-4667-460D-AA79-5D4F1379A1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8935" y="2584343"/>
            <a:ext cx="1121044" cy="991893"/>
          </a:xfrm>
          <a:prstGeom prst="rect">
            <a:avLst/>
          </a:prstGeom>
        </p:spPr>
      </p:pic>
      <p:sp>
        <p:nvSpPr>
          <p:cNvPr id="7" name="Rectangle: Rounded Corners 6">
            <a:extLst>
              <a:ext uri="{FF2B5EF4-FFF2-40B4-BE49-F238E27FC236}">
                <a16:creationId xmlns:a16="http://schemas.microsoft.com/office/drawing/2014/main" id="{5B75BA61-77A9-4EF5-A926-4CFFBBF67C87}"/>
              </a:ext>
            </a:extLst>
          </p:cNvPr>
          <p:cNvSpPr/>
          <p:nvPr/>
        </p:nvSpPr>
        <p:spPr>
          <a:xfrm>
            <a:off x="9151748" y="3023459"/>
            <a:ext cx="2027693" cy="113654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Action 1 Statement applies</a:t>
            </a:r>
          </a:p>
          <a:p>
            <a:pPr algn="ctr"/>
            <a:r>
              <a:rPr lang="en-US">
                <a:cs typeface="Calibri"/>
              </a:rPr>
              <a:t>If condition is true</a:t>
            </a:r>
          </a:p>
        </p:txBody>
      </p:sp>
      <p:sp>
        <p:nvSpPr>
          <p:cNvPr id="8" name="Rectangle: Rounded Corners 7">
            <a:extLst>
              <a:ext uri="{FF2B5EF4-FFF2-40B4-BE49-F238E27FC236}">
                <a16:creationId xmlns:a16="http://schemas.microsoft.com/office/drawing/2014/main" id="{95412810-7176-4B15-8106-702E77B551E8}"/>
              </a:ext>
            </a:extLst>
          </p:cNvPr>
          <p:cNvSpPr/>
          <p:nvPr/>
        </p:nvSpPr>
        <p:spPr>
          <a:xfrm>
            <a:off x="8208934" y="4909086"/>
            <a:ext cx="2027692" cy="10848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Action 2 Statement applies</a:t>
            </a:r>
          </a:p>
          <a:p>
            <a:pPr algn="ctr"/>
            <a:r>
              <a:rPr lang="en-US">
                <a:cs typeface="Calibri"/>
              </a:rPr>
              <a:t>If condition is false</a:t>
            </a:r>
          </a:p>
        </p:txBody>
      </p:sp>
      <p:pic>
        <p:nvPicPr>
          <p:cNvPr id="10" name="Graphic 10" descr="Arrow: Clockwise curve">
            <a:extLst>
              <a:ext uri="{FF2B5EF4-FFF2-40B4-BE49-F238E27FC236}">
                <a16:creationId xmlns:a16="http://schemas.microsoft.com/office/drawing/2014/main" id="{0446133E-1469-4B28-B351-2E7D2CEFB8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98597" y="4005021"/>
            <a:ext cx="1017722" cy="1159789"/>
          </a:xfrm>
          <a:prstGeom prst="rect">
            <a:avLst/>
          </a:prstGeom>
        </p:spPr>
      </p:pic>
      <p:pic>
        <p:nvPicPr>
          <p:cNvPr id="11" name="Graphic 11" descr="Arrow: Slight curve">
            <a:extLst>
              <a:ext uri="{FF2B5EF4-FFF2-40B4-BE49-F238E27FC236}">
                <a16:creationId xmlns:a16="http://schemas.microsoft.com/office/drawing/2014/main" id="{910B4B48-0250-4F4A-9809-8FF87F4A60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64595" y="3591732"/>
            <a:ext cx="720672" cy="669011"/>
          </a:xfrm>
          <a:prstGeom prst="rect">
            <a:avLst/>
          </a:prstGeom>
        </p:spPr>
      </p:pic>
      <p:sp>
        <p:nvSpPr>
          <p:cNvPr id="12" name="Rectangle: Rounded Corners 11">
            <a:extLst>
              <a:ext uri="{FF2B5EF4-FFF2-40B4-BE49-F238E27FC236}">
                <a16:creationId xmlns:a16="http://schemas.microsoft.com/office/drawing/2014/main" id="{40720C5F-2E62-4F2C-AE3D-FB1CBD521EF2}"/>
              </a:ext>
            </a:extLst>
          </p:cNvPr>
          <p:cNvSpPr/>
          <p:nvPr/>
        </p:nvSpPr>
        <p:spPr>
          <a:xfrm>
            <a:off x="705171" y="3423831"/>
            <a:ext cx="1459420" cy="77491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 Condition</a:t>
            </a:r>
          </a:p>
          <a:p>
            <a:pPr algn="ctr"/>
            <a:r>
              <a:rPr lang="en-US">
                <a:cs typeface="Calibri"/>
              </a:rPr>
              <a:t>Person &gt;= 65</a:t>
            </a:r>
          </a:p>
        </p:txBody>
      </p:sp>
    </p:spTree>
    <p:extLst>
      <p:ext uri="{BB962C8B-B14F-4D97-AF65-F5344CB8AC3E}">
        <p14:creationId xmlns:p14="http://schemas.microsoft.com/office/powerpoint/2010/main" val="3244250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E9C2-4B07-4240-A59E-3C5F119FDD05}"/>
              </a:ext>
            </a:extLst>
          </p:cNvPr>
          <p:cNvSpPr>
            <a:spLocks noGrp="1"/>
          </p:cNvSpPr>
          <p:nvPr>
            <p:ph type="title"/>
          </p:nvPr>
        </p:nvSpPr>
        <p:spPr/>
        <p:txBody>
          <a:bodyPr/>
          <a:lstStyle/>
          <a:p>
            <a:r>
              <a:rPr lang="en-US">
                <a:cs typeface="Calibri Light"/>
              </a:rPr>
              <a:t>Python Generators (example)...</a:t>
            </a:r>
            <a:endParaRPr lang="en-US"/>
          </a:p>
        </p:txBody>
      </p:sp>
      <p:sp>
        <p:nvSpPr>
          <p:cNvPr id="3" name="Content Placeholder 2">
            <a:extLst>
              <a:ext uri="{FF2B5EF4-FFF2-40B4-BE49-F238E27FC236}">
                <a16:creationId xmlns:a16="http://schemas.microsoft.com/office/drawing/2014/main" id="{6E031A86-0BB2-4543-82F5-881382CE6653}"/>
              </a:ext>
            </a:extLst>
          </p:cNvPr>
          <p:cNvSpPr>
            <a:spLocks noGrp="1"/>
          </p:cNvSpPr>
          <p:nvPr>
            <p:ph idx="1"/>
          </p:nvPr>
        </p:nvSpPr>
        <p:spPr/>
        <p:txBody>
          <a:bodyPr vert="horz" lIns="91440" tIns="45720" rIns="91440" bIns="45720" rtlCol="0" anchor="t">
            <a:normAutofit/>
          </a:bodyPr>
          <a:lstStyle/>
          <a:p>
            <a:r>
              <a:rPr lang="en-US">
                <a:cs typeface="Calibri"/>
              </a:rPr>
              <a:t>We have seen how we can create a simple infinite generators. In this example we will create  finite generator:</a:t>
            </a:r>
          </a:p>
          <a:p>
            <a:endParaRPr lang="en-US">
              <a:cs typeface="Calibri"/>
            </a:endParaRPr>
          </a:p>
          <a:p>
            <a:endParaRPr lang="en-US">
              <a:cs typeface="Calibri"/>
            </a:endParaRPr>
          </a:p>
          <a:p>
            <a:endParaRPr lang="en-US">
              <a:cs typeface="Calibri"/>
            </a:endParaRPr>
          </a:p>
          <a:p>
            <a:r>
              <a:rPr lang="en-US">
                <a:cs typeface="Calibri"/>
              </a:rPr>
              <a:t>Creating finite generator this way is not </a:t>
            </a:r>
          </a:p>
          <a:p>
            <a:pPr marL="0" indent="0">
              <a:buNone/>
            </a:pPr>
            <a:r>
              <a:rPr lang="en-US">
                <a:cs typeface="Calibri"/>
              </a:rPr>
              <a:t>   recommended. We will have a look into</a:t>
            </a:r>
          </a:p>
          <a:p>
            <a:pPr marL="0" indent="0">
              <a:buNone/>
            </a:pPr>
            <a:r>
              <a:rPr lang="en-US">
                <a:cs typeface="Calibri"/>
              </a:rPr>
              <a:t>   next slide for a proper use case.</a:t>
            </a:r>
            <a:endParaRPr lang="en-US"/>
          </a:p>
          <a:p>
            <a:endParaRPr lang="en-US">
              <a:cs typeface="Calibri"/>
            </a:endParaRPr>
          </a:p>
          <a:p>
            <a:endParaRPr lang="en-US">
              <a:cs typeface="Calibri"/>
            </a:endParaRPr>
          </a:p>
        </p:txBody>
      </p:sp>
      <p:pic>
        <p:nvPicPr>
          <p:cNvPr id="4" name="Picture 4" descr="A picture containing black, screen&#10;&#10;Description generated with very high confidence">
            <a:extLst>
              <a:ext uri="{FF2B5EF4-FFF2-40B4-BE49-F238E27FC236}">
                <a16:creationId xmlns:a16="http://schemas.microsoft.com/office/drawing/2014/main" id="{7CD56652-8324-4A0C-88A6-9D30DD8C3408}"/>
              </a:ext>
            </a:extLst>
          </p:cNvPr>
          <p:cNvPicPr>
            <a:picLocks noChangeAspect="1"/>
          </p:cNvPicPr>
          <p:nvPr/>
        </p:nvPicPr>
        <p:blipFill>
          <a:blip r:embed="rId2"/>
          <a:stretch>
            <a:fillRect/>
          </a:stretch>
        </p:blipFill>
        <p:spPr>
          <a:xfrm>
            <a:off x="7516312" y="2587260"/>
            <a:ext cx="2743200" cy="3062689"/>
          </a:xfrm>
          <a:prstGeom prst="rect">
            <a:avLst/>
          </a:prstGeom>
        </p:spPr>
      </p:pic>
    </p:spTree>
    <p:extLst>
      <p:ext uri="{BB962C8B-B14F-4D97-AF65-F5344CB8AC3E}">
        <p14:creationId xmlns:p14="http://schemas.microsoft.com/office/powerpoint/2010/main" val="32735269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E9C2-4B07-4240-A59E-3C5F119FDD05}"/>
              </a:ext>
            </a:extLst>
          </p:cNvPr>
          <p:cNvSpPr>
            <a:spLocks noGrp="1"/>
          </p:cNvSpPr>
          <p:nvPr>
            <p:ph type="title"/>
          </p:nvPr>
        </p:nvSpPr>
        <p:spPr/>
        <p:txBody>
          <a:bodyPr/>
          <a:lstStyle/>
          <a:p>
            <a:r>
              <a:rPr lang="en-US">
                <a:cs typeface="Calibri Light"/>
              </a:rPr>
              <a:t>Python Generators (example)...</a:t>
            </a:r>
            <a:endParaRPr lang="en-US"/>
          </a:p>
        </p:txBody>
      </p:sp>
      <p:sp>
        <p:nvSpPr>
          <p:cNvPr id="3" name="Content Placeholder 2">
            <a:extLst>
              <a:ext uri="{FF2B5EF4-FFF2-40B4-BE49-F238E27FC236}">
                <a16:creationId xmlns:a16="http://schemas.microsoft.com/office/drawing/2014/main" id="{6E031A86-0BB2-4543-82F5-881382CE6653}"/>
              </a:ext>
            </a:extLst>
          </p:cNvPr>
          <p:cNvSpPr>
            <a:spLocks noGrp="1"/>
          </p:cNvSpPr>
          <p:nvPr>
            <p:ph idx="1"/>
          </p:nvPr>
        </p:nvSpPr>
        <p:spPr/>
        <p:txBody>
          <a:bodyPr vert="horz" lIns="91440" tIns="45720" rIns="91440" bIns="45720" rtlCol="0" anchor="t">
            <a:normAutofit/>
          </a:bodyPr>
          <a:lstStyle/>
          <a:p>
            <a:r>
              <a:rPr lang="en-US" sz="2000">
                <a:cs typeface="Calibri"/>
              </a:rPr>
              <a:t>We will compare the Duplicator iterator class from the slide on Python Iterators with our new user defined generator side by side as below:</a:t>
            </a:r>
          </a:p>
          <a:p>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endParaRPr lang="en-US">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4B4DF62F-A755-4B41-A66C-0A67E8DCECF9}"/>
              </a:ext>
            </a:extLst>
          </p:cNvPr>
          <p:cNvPicPr>
            <a:picLocks noChangeAspect="1"/>
          </p:cNvPicPr>
          <p:nvPr/>
        </p:nvPicPr>
        <p:blipFill>
          <a:blip r:embed="rId2"/>
          <a:stretch>
            <a:fillRect/>
          </a:stretch>
        </p:blipFill>
        <p:spPr>
          <a:xfrm>
            <a:off x="7958255" y="2588542"/>
            <a:ext cx="3523785" cy="2888964"/>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AC6F19F3-5803-4E42-A833-1D70EF315D81}"/>
              </a:ext>
            </a:extLst>
          </p:cNvPr>
          <p:cNvPicPr>
            <a:picLocks noChangeAspect="1"/>
          </p:cNvPicPr>
          <p:nvPr/>
        </p:nvPicPr>
        <p:blipFill>
          <a:blip r:embed="rId3"/>
          <a:stretch>
            <a:fillRect/>
          </a:stretch>
        </p:blipFill>
        <p:spPr>
          <a:xfrm>
            <a:off x="1081668" y="2555467"/>
            <a:ext cx="3347223" cy="3354698"/>
          </a:xfrm>
          <a:prstGeom prst="rect">
            <a:avLst/>
          </a:prstGeom>
        </p:spPr>
      </p:pic>
      <p:sp>
        <p:nvSpPr>
          <p:cNvPr id="11" name="TextBox 10">
            <a:extLst>
              <a:ext uri="{FF2B5EF4-FFF2-40B4-BE49-F238E27FC236}">
                <a16:creationId xmlns:a16="http://schemas.microsoft.com/office/drawing/2014/main" id="{54DD49EB-8B42-45A7-8485-44ACAB8B9200}"/>
              </a:ext>
            </a:extLst>
          </p:cNvPr>
          <p:cNvSpPr txBox="1"/>
          <p:nvPr/>
        </p:nvSpPr>
        <p:spPr>
          <a:xfrm>
            <a:off x="1499839" y="5941741"/>
            <a:ext cx="20834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User defined Iterator in action</a:t>
            </a:r>
          </a:p>
        </p:txBody>
      </p:sp>
      <p:sp>
        <p:nvSpPr>
          <p:cNvPr id="12" name="TextBox 11">
            <a:extLst>
              <a:ext uri="{FF2B5EF4-FFF2-40B4-BE49-F238E27FC236}">
                <a16:creationId xmlns:a16="http://schemas.microsoft.com/office/drawing/2014/main" id="{4F68761A-9C6A-42F7-8F7B-C29A7D2A4124}"/>
              </a:ext>
            </a:extLst>
          </p:cNvPr>
          <p:cNvSpPr txBox="1"/>
          <p:nvPr/>
        </p:nvSpPr>
        <p:spPr>
          <a:xfrm>
            <a:off x="8590156" y="5579326"/>
            <a:ext cx="22692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User defined generator in action</a:t>
            </a:r>
          </a:p>
        </p:txBody>
      </p:sp>
      <p:sp>
        <p:nvSpPr>
          <p:cNvPr id="15" name="TextBox 14">
            <a:extLst>
              <a:ext uri="{FF2B5EF4-FFF2-40B4-BE49-F238E27FC236}">
                <a16:creationId xmlns:a16="http://schemas.microsoft.com/office/drawing/2014/main" id="{3E8B3824-1180-4FD7-8148-8D0666C3E7ED}"/>
              </a:ext>
            </a:extLst>
          </p:cNvPr>
          <p:cNvSpPr txBox="1"/>
          <p:nvPr/>
        </p:nvSpPr>
        <p:spPr>
          <a:xfrm>
            <a:off x="4687229" y="4891667"/>
            <a:ext cx="30870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Output of User defined iterator and generator</a:t>
            </a:r>
          </a:p>
        </p:txBody>
      </p:sp>
      <p:sp>
        <p:nvSpPr>
          <p:cNvPr id="16" name="Arrow: Right 15">
            <a:extLst>
              <a:ext uri="{FF2B5EF4-FFF2-40B4-BE49-F238E27FC236}">
                <a16:creationId xmlns:a16="http://schemas.microsoft.com/office/drawing/2014/main" id="{FDFA1E13-2D89-4A24-AED3-8EAA4DC27090}"/>
              </a:ext>
            </a:extLst>
          </p:cNvPr>
          <p:cNvSpPr/>
          <p:nvPr/>
        </p:nvSpPr>
        <p:spPr>
          <a:xfrm>
            <a:off x="4439401" y="3812777"/>
            <a:ext cx="343828" cy="2973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03B98E5-2F85-41A3-AFA4-E89C92BA1FE1}"/>
              </a:ext>
            </a:extLst>
          </p:cNvPr>
          <p:cNvSpPr/>
          <p:nvPr/>
        </p:nvSpPr>
        <p:spPr>
          <a:xfrm flipH="1">
            <a:off x="7561742" y="3840654"/>
            <a:ext cx="343829" cy="26948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close up of a logo&#10;&#10;Description generated with very high confidence">
            <a:extLst>
              <a:ext uri="{FF2B5EF4-FFF2-40B4-BE49-F238E27FC236}">
                <a16:creationId xmlns:a16="http://schemas.microsoft.com/office/drawing/2014/main" id="{A6EF3DF9-6EEC-405A-AA15-8C75AD226FE3}"/>
              </a:ext>
            </a:extLst>
          </p:cNvPr>
          <p:cNvPicPr>
            <a:picLocks noChangeAspect="1"/>
          </p:cNvPicPr>
          <p:nvPr/>
        </p:nvPicPr>
        <p:blipFill>
          <a:blip r:embed="rId4"/>
          <a:stretch>
            <a:fillRect/>
          </a:stretch>
        </p:blipFill>
        <p:spPr>
          <a:xfrm>
            <a:off x="4848225" y="3159891"/>
            <a:ext cx="2571750" cy="1690743"/>
          </a:xfrm>
          <a:prstGeom prst="rect">
            <a:avLst/>
          </a:prstGeom>
        </p:spPr>
      </p:pic>
    </p:spTree>
    <p:extLst>
      <p:ext uri="{BB962C8B-B14F-4D97-AF65-F5344CB8AC3E}">
        <p14:creationId xmlns:p14="http://schemas.microsoft.com/office/powerpoint/2010/main" val="1545533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24A6-70CE-4B73-A553-7C7E87BF105A}"/>
              </a:ext>
            </a:extLst>
          </p:cNvPr>
          <p:cNvSpPr>
            <a:spLocks noGrp="1"/>
          </p:cNvSpPr>
          <p:nvPr>
            <p:ph type="title"/>
          </p:nvPr>
        </p:nvSpPr>
        <p:spPr>
          <a:xfrm>
            <a:off x="648929" y="629266"/>
            <a:ext cx="5127031" cy="1676603"/>
          </a:xfrm>
        </p:spPr>
        <p:txBody>
          <a:bodyPr>
            <a:normAutofit/>
          </a:bodyPr>
          <a:lstStyle/>
          <a:p>
            <a:r>
              <a:rPr lang="en-US">
                <a:cs typeface="Calibri Light"/>
              </a:rPr>
              <a:t>Generator function (Fibonacci series)</a:t>
            </a:r>
            <a:endParaRPr lang="en-US"/>
          </a:p>
        </p:txBody>
      </p:sp>
      <p:sp>
        <p:nvSpPr>
          <p:cNvPr id="26" name="Content Placeholder 25">
            <a:extLst>
              <a:ext uri="{FF2B5EF4-FFF2-40B4-BE49-F238E27FC236}">
                <a16:creationId xmlns:a16="http://schemas.microsoft.com/office/drawing/2014/main" id="{05D58B60-B3F6-44A8-A173-5BECE03FC4DE}"/>
              </a:ext>
            </a:extLst>
          </p:cNvPr>
          <p:cNvSpPr>
            <a:spLocks noGrp="1"/>
          </p:cNvSpPr>
          <p:nvPr>
            <p:ph idx="1"/>
          </p:nvPr>
        </p:nvSpPr>
        <p:spPr>
          <a:xfrm>
            <a:off x="648930" y="2438400"/>
            <a:ext cx="5127029" cy="3785419"/>
          </a:xfrm>
        </p:spPr>
        <p:txBody>
          <a:bodyPr vert="horz" lIns="91440" tIns="45720" rIns="91440" bIns="45720" rtlCol="0" anchor="t">
            <a:normAutofit/>
          </a:bodyPr>
          <a:lstStyle/>
          <a:p>
            <a:r>
              <a:rPr lang="en-US" sz="2000">
                <a:cs typeface="Calibri"/>
              </a:rPr>
              <a:t>Similar way we did in the user defined iterators, we can easily create the generators for Fibonacci series:</a:t>
            </a:r>
            <a:endParaRPr lang="en-US" sz="2000"/>
          </a:p>
        </p:txBody>
      </p:sp>
      <p:pic>
        <p:nvPicPr>
          <p:cNvPr id="3" name="Picture 4" descr="A picture containing black&#10;&#10;Description generated with very high confidence">
            <a:extLst>
              <a:ext uri="{FF2B5EF4-FFF2-40B4-BE49-F238E27FC236}">
                <a16:creationId xmlns:a16="http://schemas.microsoft.com/office/drawing/2014/main" id="{3A05C673-2BAC-46C9-B98B-351CDDC0EE07}"/>
              </a:ext>
            </a:extLst>
          </p:cNvPr>
          <p:cNvPicPr>
            <a:picLocks noChangeAspect="1"/>
          </p:cNvPicPr>
          <p:nvPr/>
        </p:nvPicPr>
        <p:blipFill rotWithShape="1">
          <a:blip r:embed="rId2"/>
          <a:srcRect r="2" b="3338"/>
          <a:stretch/>
        </p:blipFill>
        <p:spPr>
          <a:xfrm>
            <a:off x="6508782" y="10"/>
            <a:ext cx="5683217" cy="6857990"/>
          </a:xfrm>
          <a:prstGeom prst="rect">
            <a:avLst/>
          </a:prstGeom>
          <a:effectLst/>
        </p:spPr>
      </p:pic>
    </p:spTree>
    <p:extLst>
      <p:ext uri="{BB962C8B-B14F-4D97-AF65-F5344CB8AC3E}">
        <p14:creationId xmlns:p14="http://schemas.microsoft.com/office/powerpoint/2010/main" val="3031354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912A-8205-46BC-904D-2D0575AFA8D3}"/>
              </a:ext>
            </a:extLst>
          </p:cNvPr>
          <p:cNvSpPr>
            <a:spLocks noGrp="1"/>
          </p:cNvSpPr>
          <p:nvPr>
            <p:ph type="title"/>
          </p:nvPr>
        </p:nvSpPr>
        <p:spPr/>
        <p:txBody>
          <a:bodyPr/>
          <a:lstStyle/>
          <a:p>
            <a:r>
              <a:rPr lang="en-US">
                <a:cs typeface="Calibri Light"/>
              </a:rPr>
              <a:t>Generator expression</a:t>
            </a:r>
            <a:endParaRPr lang="en-US"/>
          </a:p>
        </p:txBody>
      </p:sp>
      <p:sp>
        <p:nvSpPr>
          <p:cNvPr id="3" name="Content Placeholder 2">
            <a:extLst>
              <a:ext uri="{FF2B5EF4-FFF2-40B4-BE49-F238E27FC236}">
                <a16:creationId xmlns:a16="http://schemas.microsoft.com/office/drawing/2014/main" id="{8683362F-264E-4000-8BD6-885ED59BB292}"/>
              </a:ext>
            </a:extLst>
          </p:cNvPr>
          <p:cNvSpPr>
            <a:spLocks noGrp="1"/>
          </p:cNvSpPr>
          <p:nvPr>
            <p:ph idx="1"/>
          </p:nvPr>
        </p:nvSpPr>
        <p:spPr/>
        <p:txBody>
          <a:bodyPr vert="horz" lIns="91440" tIns="45720" rIns="91440" bIns="45720" rtlCol="0" anchor="t">
            <a:normAutofit/>
          </a:bodyPr>
          <a:lstStyle/>
          <a:p>
            <a:r>
              <a:rPr lang="en-US">
                <a:cs typeface="Calibri"/>
              </a:rPr>
              <a:t>Generator expressions provide an effective shortcut for writing iterators.</a:t>
            </a:r>
          </a:p>
          <a:p>
            <a:r>
              <a:rPr lang="en-US">
                <a:ea typeface="+mn-lt"/>
                <a:cs typeface="+mn-lt"/>
              </a:rPr>
              <a:t>All generator topics covered till this slide were basically the generator functions.</a:t>
            </a:r>
            <a:endParaRPr lang="en-US">
              <a:cs typeface="Calibri"/>
            </a:endParaRPr>
          </a:p>
          <a:p>
            <a:r>
              <a:rPr lang="en-US">
                <a:cs typeface="Calibri"/>
              </a:rPr>
              <a:t>Generator expression adds another layer of syntactic sugar on top of generator function.</a:t>
            </a:r>
          </a:p>
          <a:p>
            <a:r>
              <a:rPr lang="en-US">
                <a:ea typeface="+mn-lt"/>
                <a:cs typeface="+mn-lt"/>
              </a:rPr>
              <a:t>Generator expressions generate values “just in time” like a class-based iterator or a generator function would, they are very memory efficient.</a:t>
            </a:r>
            <a:endParaRPr lang="en-US">
              <a:cs typeface="Calibri"/>
            </a:endParaRPr>
          </a:p>
        </p:txBody>
      </p:sp>
    </p:spTree>
    <p:extLst>
      <p:ext uri="{BB962C8B-B14F-4D97-AF65-F5344CB8AC3E}">
        <p14:creationId xmlns:p14="http://schemas.microsoft.com/office/powerpoint/2010/main" val="1809363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B6D4-2B5E-46E4-B0AB-0BCCE79AE484}"/>
              </a:ext>
            </a:extLst>
          </p:cNvPr>
          <p:cNvSpPr>
            <a:spLocks noGrp="1"/>
          </p:cNvSpPr>
          <p:nvPr>
            <p:ph type="title"/>
          </p:nvPr>
        </p:nvSpPr>
        <p:spPr/>
        <p:txBody>
          <a:bodyPr/>
          <a:lstStyle/>
          <a:p>
            <a:r>
              <a:rPr lang="en-US">
                <a:cs typeface="Calibri Light"/>
              </a:rPr>
              <a:t>Generator expression ...</a:t>
            </a:r>
            <a:endParaRPr lang="en-US"/>
          </a:p>
        </p:txBody>
      </p:sp>
      <p:sp>
        <p:nvSpPr>
          <p:cNvPr id="3" name="Content Placeholder 2">
            <a:extLst>
              <a:ext uri="{FF2B5EF4-FFF2-40B4-BE49-F238E27FC236}">
                <a16:creationId xmlns:a16="http://schemas.microsoft.com/office/drawing/2014/main" id="{399933BC-95C1-4DDD-B4D6-0251B89FDCB7}"/>
              </a:ext>
            </a:extLst>
          </p:cNvPr>
          <p:cNvSpPr>
            <a:spLocks noGrp="1"/>
          </p:cNvSpPr>
          <p:nvPr>
            <p:ph idx="1"/>
          </p:nvPr>
        </p:nvSpPr>
        <p:spPr/>
        <p:txBody>
          <a:bodyPr vert="horz" lIns="91440" tIns="45720" rIns="91440" bIns="45720" rtlCol="0" anchor="t">
            <a:normAutofit/>
          </a:bodyPr>
          <a:lstStyle/>
          <a:p>
            <a:r>
              <a:rPr lang="en-US">
                <a:ea typeface="+mn-lt"/>
                <a:cs typeface="+mn-lt"/>
              </a:rPr>
              <a:t>Like the lambda function creates anonymous function, generator expression creates an anonymous generator function.</a:t>
            </a:r>
          </a:p>
          <a:p>
            <a:r>
              <a:rPr lang="en-US">
                <a:ea typeface="+mn-lt"/>
                <a:cs typeface="+mn-lt"/>
              </a:rPr>
              <a:t>In simple generator expression is a type of generator which is equivalent of list comprehension.</a:t>
            </a:r>
          </a:p>
          <a:p>
            <a:r>
              <a:rPr lang="en-US">
                <a:ea typeface="+mn-lt"/>
                <a:cs typeface="+mn-lt"/>
              </a:rPr>
              <a:t>A generator expression is like the list comprehension but, the square brackets are replaced by round parenthesis.</a:t>
            </a:r>
          </a:p>
          <a:p>
            <a:r>
              <a:rPr lang="en-US">
                <a:ea typeface="+mn-lt"/>
                <a:cs typeface="+mn-lt"/>
              </a:rPr>
              <a:t>Generator expressions are memory efficient than an equivalent list comprehension</a:t>
            </a:r>
            <a:endParaRPr lang="en-US"/>
          </a:p>
        </p:txBody>
      </p:sp>
    </p:spTree>
    <p:extLst>
      <p:ext uri="{BB962C8B-B14F-4D97-AF65-F5344CB8AC3E}">
        <p14:creationId xmlns:p14="http://schemas.microsoft.com/office/powerpoint/2010/main" val="72377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B6D4-2B5E-46E4-B0AB-0BCCE79AE484}"/>
              </a:ext>
            </a:extLst>
          </p:cNvPr>
          <p:cNvSpPr>
            <a:spLocks noGrp="1"/>
          </p:cNvSpPr>
          <p:nvPr>
            <p:ph type="title"/>
          </p:nvPr>
        </p:nvSpPr>
        <p:spPr/>
        <p:txBody>
          <a:bodyPr/>
          <a:lstStyle/>
          <a:p>
            <a:r>
              <a:rPr lang="en-US">
                <a:cs typeface="Calibri Light"/>
              </a:rPr>
              <a:t>Generator expression (example)...</a:t>
            </a:r>
            <a:endParaRPr lang="en-US"/>
          </a:p>
        </p:txBody>
      </p:sp>
      <p:pic>
        <p:nvPicPr>
          <p:cNvPr id="10" name="Picture 10" descr="Screen of a cell phone&#10;&#10;Description generated with high confidence">
            <a:extLst>
              <a:ext uri="{FF2B5EF4-FFF2-40B4-BE49-F238E27FC236}">
                <a16:creationId xmlns:a16="http://schemas.microsoft.com/office/drawing/2014/main" id="{A233C861-D075-4286-A44D-6430BFC856F3}"/>
              </a:ext>
            </a:extLst>
          </p:cNvPr>
          <p:cNvPicPr>
            <a:picLocks noGrp="1" noChangeAspect="1"/>
          </p:cNvPicPr>
          <p:nvPr>
            <p:ph idx="1"/>
          </p:nvPr>
        </p:nvPicPr>
        <p:blipFill>
          <a:blip r:embed="rId2"/>
          <a:stretch>
            <a:fillRect/>
          </a:stretch>
        </p:blipFill>
        <p:spPr>
          <a:xfrm>
            <a:off x="2416814" y="1558925"/>
            <a:ext cx="5377172" cy="4351338"/>
          </a:xfrm>
        </p:spPr>
      </p:pic>
      <p:sp>
        <p:nvSpPr>
          <p:cNvPr id="12" name="TextBox 11">
            <a:extLst>
              <a:ext uri="{FF2B5EF4-FFF2-40B4-BE49-F238E27FC236}">
                <a16:creationId xmlns:a16="http://schemas.microsoft.com/office/drawing/2014/main" id="{EF57FD50-2A30-4EBA-A5AD-393F39C6C669}"/>
              </a:ext>
            </a:extLst>
          </p:cNvPr>
          <p:cNvSpPr txBox="1"/>
          <p:nvPr/>
        </p:nvSpPr>
        <p:spPr>
          <a:xfrm>
            <a:off x="2414239" y="5960791"/>
            <a:ext cx="47885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Generator expression example with its type and class name</a:t>
            </a:r>
            <a:endParaRPr lang="en-US" sz="1200">
              <a:cs typeface="Calibri"/>
            </a:endParaRPr>
          </a:p>
        </p:txBody>
      </p:sp>
    </p:spTree>
    <p:extLst>
      <p:ext uri="{BB962C8B-B14F-4D97-AF65-F5344CB8AC3E}">
        <p14:creationId xmlns:p14="http://schemas.microsoft.com/office/powerpoint/2010/main" val="38800822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A4C5-8715-42D1-938B-C7D8FE8346AF}"/>
              </a:ext>
            </a:extLst>
          </p:cNvPr>
          <p:cNvSpPr>
            <a:spLocks noGrp="1"/>
          </p:cNvSpPr>
          <p:nvPr>
            <p:ph type="title"/>
          </p:nvPr>
        </p:nvSpPr>
        <p:spPr/>
        <p:txBody>
          <a:bodyPr/>
          <a:lstStyle/>
          <a:p>
            <a:r>
              <a:rPr lang="en-US">
                <a:ea typeface="+mj-lt"/>
                <a:cs typeface="+mj-lt"/>
              </a:rPr>
              <a:t>Generator expression (example)...</a:t>
            </a:r>
          </a:p>
        </p:txBody>
      </p:sp>
      <p:pic>
        <p:nvPicPr>
          <p:cNvPr id="5" name="Picture 5" descr="A screenshot of a cell phone&#10;&#10;Description generated with very high confidence">
            <a:extLst>
              <a:ext uri="{FF2B5EF4-FFF2-40B4-BE49-F238E27FC236}">
                <a16:creationId xmlns:a16="http://schemas.microsoft.com/office/drawing/2014/main" id="{E6E917B3-5442-456C-9577-F8995F5D0E3C}"/>
              </a:ext>
            </a:extLst>
          </p:cNvPr>
          <p:cNvPicPr>
            <a:picLocks noChangeAspect="1"/>
          </p:cNvPicPr>
          <p:nvPr/>
        </p:nvPicPr>
        <p:blipFill>
          <a:blip r:embed="rId2"/>
          <a:stretch>
            <a:fillRect/>
          </a:stretch>
        </p:blipFill>
        <p:spPr>
          <a:xfrm>
            <a:off x="604955" y="2036092"/>
            <a:ext cx="3942885" cy="3231864"/>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id="{2A5F2B99-BF9D-477E-9411-F02A5309FDE9}"/>
              </a:ext>
            </a:extLst>
          </p:cNvPr>
          <p:cNvPicPr>
            <a:picLocks noGrp="1" noChangeAspect="1"/>
          </p:cNvPicPr>
          <p:nvPr>
            <p:ph idx="1"/>
          </p:nvPr>
        </p:nvPicPr>
        <p:blipFill>
          <a:blip r:embed="rId3"/>
          <a:stretch>
            <a:fillRect/>
          </a:stretch>
        </p:blipFill>
        <p:spPr>
          <a:xfrm>
            <a:off x="8353425" y="3067639"/>
            <a:ext cx="3324225" cy="1171985"/>
          </a:xfrm>
        </p:spPr>
      </p:pic>
      <p:pic>
        <p:nvPicPr>
          <p:cNvPr id="10" name="Picture 10" descr="A close up of a logo&#10;&#10;Description generated with very high confidence">
            <a:extLst>
              <a:ext uri="{FF2B5EF4-FFF2-40B4-BE49-F238E27FC236}">
                <a16:creationId xmlns:a16="http://schemas.microsoft.com/office/drawing/2014/main" id="{FC7B3881-04DC-43B6-8E67-F0E82293A5DB}"/>
              </a:ext>
            </a:extLst>
          </p:cNvPr>
          <p:cNvPicPr>
            <a:picLocks noChangeAspect="1"/>
          </p:cNvPicPr>
          <p:nvPr/>
        </p:nvPicPr>
        <p:blipFill>
          <a:blip r:embed="rId4"/>
          <a:stretch>
            <a:fillRect/>
          </a:stretch>
        </p:blipFill>
        <p:spPr>
          <a:xfrm>
            <a:off x="5067300" y="2900548"/>
            <a:ext cx="2743200" cy="1514104"/>
          </a:xfrm>
          <a:prstGeom prst="rect">
            <a:avLst/>
          </a:prstGeom>
        </p:spPr>
      </p:pic>
      <p:sp>
        <p:nvSpPr>
          <p:cNvPr id="12" name="Arrow: Right 11">
            <a:extLst>
              <a:ext uri="{FF2B5EF4-FFF2-40B4-BE49-F238E27FC236}">
                <a16:creationId xmlns:a16="http://schemas.microsoft.com/office/drawing/2014/main" id="{989DEE30-DF08-49C2-8965-D07F7438331B}"/>
              </a:ext>
            </a:extLst>
          </p:cNvPr>
          <p:cNvSpPr/>
          <p:nvPr/>
        </p:nvSpPr>
        <p:spPr>
          <a:xfrm>
            <a:off x="4582276" y="3574652"/>
            <a:ext cx="420028" cy="24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95DEA5C-E86A-41A6-B1AC-02C187B60570}"/>
              </a:ext>
            </a:extLst>
          </p:cNvPr>
          <p:cNvSpPr/>
          <p:nvPr/>
        </p:nvSpPr>
        <p:spPr>
          <a:xfrm flipH="1">
            <a:off x="7878854" y="3565127"/>
            <a:ext cx="408647" cy="24974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257F824-7EC8-4383-870A-5AC69AD189A9}"/>
              </a:ext>
            </a:extLst>
          </p:cNvPr>
          <p:cNvSpPr txBox="1"/>
          <p:nvPr/>
        </p:nvSpPr>
        <p:spPr>
          <a:xfrm>
            <a:off x="928339" y="5379766"/>
            <a:ext cx="20834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Generator function</a:t>
            </a:r>
            <a:endParaRPr lang="en-US"/>
          </a:p>
        </p:txBody>
      </p:sp>
      <p:sp>
        <p:nvSpPr>
          <p:cNvPr id="16" name="TextBox 15">
            <a:extLst>
              <a:ext uri="{FF2B5EF4-FFF2-40B4-BE49-F238E27FC236}">
                <a16:creationId xmlns:a16="http://schemas.microsoft.com/office/drawing/2014/main" id="{E91420F9-42E4-4C06-8329-5DC2831B9552}"/>
              </a:ext>
            </a:extLst>
          </p:cNvPr>
          <p:cNvSpPr txBox="1"/>
          <p:nvPr/>
        </p:nvSpPr>
        <p:spPr>
          <a:xfrm>
            <a:off x="9062688" y="4341541"/>
            <a:ext cx="20834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Generator expression</a:t>
            </a:r>
            <a:endParaRPr lang="en-US"/>
          </a:p>
        </p:txBody>
      </p:sp>
      <p:sp>
        <p:nvSpPr>
          <p:cNvPr id="18" name="TextBox 17">
            <a:extLst>
              <a:ext uri="{FF2B5EF4-FFF2-40B4-BE49-F238E27FC236}">
                <a16:creationId xmlns:a16="http://schemas.microsoft.com/office/drawing/2014/main" id="{2218CA3C-368D-424C-B431-CCECB517A51A}"/>
              </a:ext>
            </a:extLst>
          </p:cNvPr>
          <p:cNvSpPr txBox="1"/>
          <p:nvPr/>
        </p:nvSpPr>
        <p:spPr>
          <a:xfrm>
            <a:off x="5306354" y="4386842"/>
            <a:ext cx="30870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Output of generator function </a:t>
            </a:r>
            <a:endParaRPr lang="en-US"/>
          </a:p>
          <a:p>
            <a:r>
              <a:rPr lang="en-US" sz="1200">
                <a:cs typeface="Calibri"/>
              </a:rPr>
              <a:t>&amp;  generator expression</a:t>
            </a:r>
            <a:endParaRPr lang="en-US"/>
          </a:p>
        </p:txBody>
      </p:sp>
    </p:spTree>
    <p:extLst>
      <p:ext uri="{BB962C8B-B14F-4D97-AF65-F5344CB8AC3E}">
        <p14:creationId xmlns:p14="http://schemas.microsoft.com/office/powerpoint/2010/main" val="1007633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0E67-13E4-471A-97BE-527A10539FC7}"/>
              </a:ext>
            </a:extLst>
          </p:cNvPr>
          <p:cNvSpPr>
            <a:spLocks noGrp="1"/>
          </p:cNvSpPr>
          <p:nvPr>
            <p:ph type="title"/>
          </p:nvPr>
        </p:nvSpPr>
        <p:spPr/>
        <p:txBody>
          <a:bodyPr/>
          <a:lstStyle/>
          <a:p>
            <a:r>
              <a:rPr lang="en-US">
                <a:cs typeface="Calibri Light"/>
              </a:rPr>
              <a:t>Generator expression (conditional)</a:t>
            </a:r>
            <a:endParaRPr lang="en-US"/>
          </a:p>
        </p:txBody>
      </p:sp>
      <p:pic>
        <p:nvPicPr>
          <p:cNvPr id="4" name="Picture 4" descr="A screenshot of a cell phone&#10;&#10;Description generated with high confidence">
            <a:extLst>
              <a:ext uri="{FF2B5EF4-FFF2-40B4-BE49-F238E27FC236}">
                <a16:creationId xmlns:a16="http://schemas.microsoft.com/office/drawing/2014/main" id="{44FBA73D-5AE6-41C0-8CF5-CE7EAAA2A4A2}"/>
              </a:ext>
            </a:extLst>
          </p:cNvPr>
          <p:cNvPicPr>
            <a:picLocks noGrp="1" noChangeAspect="1"/>
          </p:cNvPicPr>
          <p:nvPr>
            <p:ph idx="1"/>
          </p:nvPr>
        </p:nvPicPr>
        <p:blipFill>
          <a:blip r:embed="rId2"/>
          <a:stretch>
            <a:fillRect/>
          </a:stretch>
        </p:blipFill>
        <p:spPr>
          <a:xfrm>
            <a:off x="1228725" y="1815012"/>
            <a:ext cx="9182100" cy="3553413"/>
          </a:xfrm>
        </p:spPr>
      </p:pic>
    </p:spTree>
    <p:extLst>
      <p:ext uri="{BB962C8B-B14F-4D97-AF65-F5344CB8AC3E}">
        <p14:creationId xmlns:p14="http://schemas.microsoft.com/office/powerpoint/2010/main" val="2454597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DC9D-82EA-48E8-8147-36358F8EB77D}"/>
              </a:ext>
            </a:extLst>
          </p:cNvPr>
          <p:cNvSpPr>
            <a:spLocks noGrp="1"/>
          </p:cNvSpPr>
          <p:nvPr>
            <p:ph type="title"/>
          </p:nvPr>
        </p:nvSpPr>
        <p:spPr/>
        <p:txBody>
          <a:bodyPr>
            <a:normAutofit/>
          </a:bodyPr>
          <a:lstStyle/>
          <a:p>
            <a:r>
              <a:rPr lang="en-US" sz="4200">
                <a:cs typeface="Calibri Light"/>
              </a:rPr>
              <a:t>Generator expressions and Generator functions</a:t>
            </a:r>
          </a:p>
        </p:txBody>
      </p:sp>
      <p:pic>
        <p:nvPicPr>
          <p:cNvPr id="4" name="Picture 4" descr="A screenshot of a cell phone&#10;&#10;Description generated with very high confidence">
            <a:extLst>
              <a:ext uri="{FF2B5EF4-FFF2-40B4-BE49-F238E27FC236}">
                <a16:creationId xmlns:a16="http://schemas.microsoft.com/office/drawing/2014/main" id="{FDED9469-915C-4541-AC91-640E66741DFD}"/>
              </a:ext>
            </a:extLst>
          </p:cNvPr>
          <p:cNvPicPr>
            <a:picLocks noGrp="1" noChangeAspect="1"/>
          </p:cNvPicPr>
          <p:nvPr>
            <p:ph idx="1"/>
          </p:nvPr>
        </p:nvPicPr>
        <p:blipFill>
          <a:blip r:embed="rId2"/>
          <a:stretch>
            <a:fillRect/>
          </a:stretch>
        </p:blipFill>
        <p:spPr>
          <a:xfrm>
            <a:off x="1304925" y="1882004"/>
            <a:ext cx="8972550" cy="3648029"/>
          </a:xfrm>
        </p:spPr>
      </p:pic>
      <p:sp>
        <p:nvSpPr>
          <p:cNvPr id="6" name="TextBox 5">
            <a:extLst>
              <a:ext uri="{FF2B5EF4-FFF2-40B4-BE49-F238E27FC236}">
                <a16:creationId xmlns:a16="http://schemas.microsoft.com/office/drawing/2014/main" id="{649836CF-057C-466E-826E-B5316615CDEF}"/>
              </a:ext>
            </a:extLst>
          </p:cNvPr>
          <p:cNvSpPr txBox="1"/>
          <p:nvPr/>
        </p:nvSpPr>
        <p:spPr>
          <a:xfrm>
            <a:off x="3709639" y="5636941"/>
            <a:ext cx="41503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Generator function and Generator expression templates</a:t>
            </a:r>
            <a:endParaRPr lang="en-US"/>
          </a:p>
        </p:txBody>
      </p:sp>
    </p:spTree>
    <p:extLst>
      <p:ext uri="{BB962C8B-B14F-4D97-AF65-F5344CB8AC3E}">
        <p14:creationId xmlns:p14="http://schemas.microsoft.com/office/powerpoint/2010/main" val="4165328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DC9D-82EA-48E8-8147-36358F8EB77D}"/>
              </a:ext>
            </a:extLst>
          </p:cNvPr>
          <p:cNvSpPr>
            <a:spLocks noGrp="1"/>
          </p:cNvSpPr>
          <p:nvPr>
            <p:ph type="title"/>
          </p:nvPr>
        </p:nvSpPr>
        <p:spPr>
          <a:xfrm>
            <a:off x="323850" y="365125"/>
            <a:ext cx="11868150" cy="1344613"/>
          </a:xfrm>
        </p:spPr>
        <p:txBody>
          <a:bodyPr>
            <a:normAutofit/>
          </a:bodyPr>
          <a:lstStyle/>
          <a:p>
            <a:r>
              <a:rPr lang="en-US" sz="3800">
                <a:cs typeface="Calibri Light"/>
              </a:rPr>
              <a:t>Generator expressions and Generator functions</a:t>
            </a:r>
            <a:r>
              <a:rPr lang="en-US" sz="4000">
                <a:cs typeface="Calibri Light"/>
              </a:rPr>
              <a:t> </a:t>
            </a:r>
            <a:r>
              <a:rPr lang="en-US" sz="3000">
                <a:cs typeface="Calibri Light"/>
              </a:rPr>
              <a:t>(conditional)</a:t>
            </a:r>
          </a:p>
        </p:txBody>
      </p:sp>
      <p:pic>
        <p:nvPicPr>
          <p:cNvPr id="6" name="Picture 6" descr="A screenshot of a cell phone&#10;&#10;Description generated with high confidence">
            <a:extLst>
              <a:ext uri="{FF2B5EF4-FFF2-40B4-BE49-F238E27FC236}">
                <a16:creationId xmlns:a16="http://schemas.microsoft.com/office/drawing/2014/main" id="{9E1B724E-F369-4088-9A7D-CFB7A632E5DA}"/>
              </a:ext>
            </a:extLst>
          </p:cNvPr>
          <p:cNvPicPr>
            <a:picLocks noGrp="1" noChangeAspect="1"/>
          </p:cNvPicPr>
          <p:nvPr>
            <p:ph idx="1"/>
          </p:nvPr>
        </p:nvPicPr>
        <p:blipFill>
          <a:blip r:embed="rId2"/>
          <a:stretch>
            <a:fillRect/>
          </a:stretch>
        </p:blipFill>
        <p:spPr>
          <a:xfrm>
            <a:off x="1447800" y="2129198"/>
            <a:ext cx="9420225" cy="3353666"/>
          </a:xfrm>
        </p:spPr>
      </p:pic>
      <p:sp>
        <p:nvSpPr>
          <p:cNvPr id="8" name="TextBox 7">
            <a:extLst>
              <a:ext uri="{FF2B5EF4-FFF2-40B4-BE49-F238E27FC236}">
                <a16:creationId xmlns:a16="http://schemas.microsoft.com/office/drawing/2014/main" id="{FD71050F-8BF1-4DBF-B229-07686AD8C1E1}"/>
              </a:ext>
            </a:extLst>
          </p:cNvPr>
          <p:cNvSpPr txBox="1"/>
          <p:nvPr/>
        </p:nvSpPr>
        <p:spPr>
          <a:xfrm>
            <a:off x="3452464" y="5646466"/>
            <a:ext cx="47885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Generator function and Generator expression templates</a:t>
            </a:r>
            <a:r>
              <a:rPr lang="en-US" sz="1200">
                <a:cs typeface="Calibri"/>
              </a:rPr>
              <a:t> (conditional)</a:t>
            </a:r>
          </a:p>
        </p:txBody>
      </p:sp>
    </p:spTree>
    <p:extLst>
      <p:ext uri="{BB962C8B-B14F-4D97-AF65-F5344CB8AC3E}">
        <p14:creationId xmlns:p14="http://schemas.microsoft.com/office/powerpoint/2010/main" val="65543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6E8-5518-43B9-AF61-5C88747A4AA1}"/>
              </a:ext>
            </a:extLst>
          </p:cNvPr>
          <p:cNvSpPr>
            <a:spLocks noGrp="1"/>
          </p:cNvSpPr>
          <p:nvPr>
            <p:ph type="title"/>
          </p:nvPr>
        </p:nvSpPr>
        <p:spPr/>
        <p:txBody>
          <a:bodyPr/>
          <a:lstStyle/>
          <a:p>
            <a:r>
              <a:rPr lang="en-US">
                <a:cs typeface="Calibri Light"/>
              </a:rPr>
              <a:t>Nested </a:t>
            </a:r>
            <a:r>
              <a:rPr lang="en-US" b="1">
                <a:latin typeface="Courier New"/>
                <a:cs typeface="Courier New"/>
              </a:rPr>
              <a:t>if</a:t>
            </a:r>
            <a:r>
              <a:rPr lang="en-US">
                <a:cs typeface="Calibri Light"/>
              </a:rPr>
              <a:t> statement</a:t>
            </a:r>
            <a:endParaRPr lang="en-US"/>
          </a:p>
        </p:txBody>
      </p:sp>
      <p:sp>
        <p:nvSpPr>
          <p:cNvPr id="3" name="Content Placeholder 2">
            <a:extLst>
              <a:ext uri="{FF2B5EF4-FFF2-40B4-BE49-F238E27FC236}">
                <a16:creationId xmlns:a16="http://schemas.microsoft.com/office/drawing/2014/main" id="{073EECC3-8375-4109-BF2B-08FF50663360}"/>
              </a:ext>
            </a:extLst>
          </p:cNvPr>
          <p:cNvSpPr>
            <a:spLocks noGrp="1"/>
          </p:cNvSpPr>
          <p:nvPr>
            <p:ph idx="1"/>
          </p:nvPr>
        </p:nvSpPr>
        <p:spPr>
          <a:xfrm>
            <a:off x="5802368" y="2228343"/>
            <a:ext cx="5640888" cy="2545503"/>
          </a:xfrm>
        </p:spPr>
        <p:txBody>
          <a:bodyPr vert="horz" lIns="91440" tIns="45720" rIns="91440" bIns="45720" rtlCol="0" anchor="t">
            <a:normAutofit/>
          </a:bodyPr>
          <a:lstStyle/>
          <a:p>
            <a:r>
              <a:rPr lang="en-US" sz="2400">
                <a:ea typeface="+mn-lt"/>
                <a:cs typeface="+mn-lt"/>
              </a:rPr>
              <a:t>Nested scenario occurs when an if else statement is present inside the body of another “if” or “else”.</a:t>
            </a:r>
          </a:p>
          <a:p>
            <a:r>
              <a:rPr lang="en-US" sz="2400">
                <a:ea typeface="+mn-lt"/>
                <a:cs typeface="+mn-lt"/>
              </a:rPr>
              <a:t>It is better used to test a combination of conditions before making a proper decision.</a:t>
            </a:r>
            <a:endParaRPr lang="en-US" sz="2400">
              <a:cs typeface="Calibri" panose="020F0502020204030204"/>
            </a:endParaRPr>
          </a:p>
        </p:txBody>
      </p:sp>
      <p:graphicFrame>
        <p:nvGraphicFramePr>
          <p:cNvPr id="5" name="Table 4">
            <a:extLst>
              <a:ext uri="{FF2B5EF4-FFF2-40B4-BE49-F238E27FC236}">
                <a16:creationId xmlns:a16="http://schemas.microsoft.com/office/drawing/2014/main" id="{CABE59E6-F16B-44D4-8628-28F7A7DAAE67}"/>
              </a:ext>
            </a:extLst>
          </p:cNvPr>
          <p:cNvGraphicFramePr>
            <a:graphicFrameLocks noGrp="1"/>
          </p:cNvGraphicFramePr>
          <p:nvPr/>
        </p:nvGraphicFramePr>
        <p:xfrm>
          <a:off x="1122067" y="2300478"/>
          <a:ext cx="4291201" cy="2090351"/>
        </p:xfrm>
        <a:graphic>
          <a:graphicData uri="http://schemas.openxmlformats.org/drawingml/2006/table">
            <a:tbl>
              <a:tblPr firstRow="1" bandRow="1">
                <a:tableStyleId>{073A0DAA-6AF3-43AB-8588-CEC1D06C72B9}</a:tableStyleId>
              </a:tblPr>
              <a:tblGrid>
                <a:gridCol w="4291201">
                  <a:extLst>
                    <a:ext uri="{9D8B030D-6E8A-4147-A177-3AD203B41FA5}">
                      <a16:colId xmlns:a16="http://schemas.microsoft.com/office/drawing/2014/main" val="2794957252"/>
                    </a:ext>
                  </a:extLst>
                </a:gridCol>
              </a:tblGrid>
              <a:tr h="2090351">
                <a:tc>
                  <a:txBody>
                    <a:bodyPr/>
                    <a:lstStyle/>
                    <a:p>
                      <a:pPr lvl="0">
                        <a:buNone/>
                      </a:pPr>
                      <a:r>
                        <a:rPr lang="en-US" sz="1800" b="0" i="0" u="none" strike="noStrike" noProof="0" dirty="0">
                          <a:latin typeface="Courier New"/>
                        </a:rPr>
                        <a:t>if(condition1):
    if(condition2):
        Statement 1
    else:
        Statement 2
else:
    Statement 3</a:t>
                      </a:r>
                    </a:p>
                  </a:txBody>
                  <a:tcPr/>
                </a:tc>
                <a:extLst>
                  <a:ext uri="{0D108BD9-81ED-4DB2-BD59-A6C34878D82A}">
                    <a16:rowId xmlns:a16="http://schemas.microsoft.com/office/drawing/2014/main" val="3450090468"/>
                  </a:ext>
                </a:extLst>
              </a:tr>
            </a:tbl>
          </a:graphicData>
        </a:graphic>
      </p:graphicFrame>
      <p:sp>
        <p:nvSpPr>
          <p:cNvPr id="7" name="TextBox 6">
            <a:extLst>
              <a:ext uri="{FF2B5EF4-FFF2-40B4-BE49-F238E27FC236}">
                <a16:creationId xmlns:a16="http://schemas.microsoft.com/office/drawing/2014/main" id="{55B602CD-FC71-4A26-893E-8F162717323C}"/>
              </a:ext>
            </a:extLst>
          </p:cNvPr>
          <p:cNvSpPr txBox="1"/>
          <p:nvPr/>
        </p:nvSpPr>
        <p:spPr>
          <a:xfrm>
            <a:off x="2068620" y="4430451"/>
            <a:ext cx="21899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Nested if-else</a:t>
            </a:r>
          </a:p>
        </p:txBody>
      </p:sp>
    </p:spTree>
    <p:extLst>
      <p:ext uri="{BB962C8B-B14F-4D97-AF65-F5344CB8AC3E}">
        <p14:creationId xmlns:p14="http://schemas.microsoft.com/office/powerpoint/2010/main" val="3450592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633B-9A6F-44ED-A6EB-E7A4EF6F4C9C}"/>
              </a:ext>
            </a:extLst>
          </p:cNvPr>
          <p:cNvSpPr>
            <a:spLocks noGrp="1"/>
          </p:cNvSpPr>
          <p:nvPr>
            <p:ph type="title"/>
          </p:nvPr>
        </p:nvSpPr>
        <p:spPr/>
        <p:txBody>
          <a:bodyPr/>
          <a:lstStyle/>
          <a:p>
            <a:r>
              <a:rPr lang="en-US">
                <a:cs typeface="Calibri Light"/>
              </a:rPr>
              <a:t>One last look at Generator expressions</a:t>
            </a:r>
          </a:p>
        </p:txBody>
      </p:sp>
      <p:sp>
        <p:nvSpPr>
          <p:cNvPr id="3" name="Content Placeholder 2">
            <a:extLst>
              <a:ext uri="{FF2B5EF4-FFF2-40B4-BE49-F238E27FC236}">
                <a16:creationId xmlns:a16="http://schemas.microsoft.com/office/drawing/2014/main" id="{7EACEF15-26C8-4CF5-9331-DCB8616BA95E}"/>
              </a:ext>
            </a:extLst>
          </p:cNvPr>
          <p:cNvSpPr>
            <a:spLocks noGrp="1"/>
          </p:cNvSpPr>
          <p:nvPr>
            <p:ph idx="1"/>
          </p:nvPr>
        </p:nvSpPr>
        <p:spPr/>
        <p:txBody>
          <a:bodyPr vert="horz" lIns="91440" tIns="45720" rIns="91440" bIns="45720" rtlCol="0" anchor="t">
            <a:normAutofit/>
          </a:bodyPr>
          <a:lstStyle/>
          <a:p>
            <a:r>
              <a:rPr lang="en-US">
                <a:cs typeface="Calibri"/>
              </a:rPr>
              <a:t>If a generator expression is used as the single argument to a function, then the parenthesis surrounding a generator expression can be ignored.</a:t>
            </a:r>
          </a:p>
        </p:txBody>
      </p:sp>
      <p:pic>
        <p:nvPicPr>
          <p:cNvPr id="4" name="Picture 4" descr="A close up of a logo&#10;&#10;Description generated with very high confidence">
            <a:extLst>
              <a:ext uri="{FF2B5EF4-FFF2-40B4-BE49-F238E27FC236}">
                <a16:creationId xmlns:a16="http://schemas.microsoft.com/office/drawing/2014/main" id="{D53AD38C-CE56-487B-9282-5DD91414523C}"/>
              </a:ext>
            </a:extLst>
          </p:cNvPr>
          <p:cNvPicPr>
            <a:picLocks noChangeAspect="1"/>
          </p:cNvPicPr>
          <p:nvPr/>
        </p:nvPicPr>
        <p:blipFill>
          <a:blip r:embed="rId2"/>
          <a:stretch>
            <a:fillRect/>
          </a:stretch>
        </p:blipFill>
        <p:spPr>
          <a:xfrm>
            <a:off x="1066800" y="3432246"/>
            <a:ext cx="4962525" cy="1631808"/>
          </a:xfrm>
          <a:prstGeom prst="rect">
            <a:avLst/>
          </a:prstGeom>
        </p:spPr>
      </p:pic>
      <p:pic>
        <p:nvPicPr>
          <p:cNvPr id="5" name="Picture 5" descr="A close up of a logo&#10;&#10;Description generated with very high confidence">
            <a:extLst>
              <a:ext uri="{FF2B5EF4-FFF2-40B4-BE49-F238E27FC236}">
                <a16:creationId xmlns:a16="http://schemas.microsoft.com/office/drawing/2014/main" id="{461C1801-6E07-41DB-855F-DD6022D7A0F6}"/>
              </a:ext>
            </a:extLst>
          </p:cNvPr>
          <p:cNvPicPr>
            <a:picLocks noChangeAspect="1"/>
          </p:cNvPicPr>
          <p:nvPr/>
        </p:nvPicPr>
        <p:blipFill>
          <a:blip r:embed="rId3"/>
          <a:stretch>
            <a:fillRect/>
          </a:stretch>
        </p:blipFill>
        <p:spPr>
          <a:xfrm>
            <a:off x="6772275" y="3430504"/>
            <a:ext cx="4810125" cy="1635292"/>
          </a:xfrm>
          <a:prstGeom prst="rect">
            <a:avLst/>
          </a:prstGeom>
        </p:spPr>
      </p:pic>
      <p:sp>
        <p:nvSpPr>
          <p:cNvPr id="7" name="TextBox 6">
            <a:extLst>
              <a:ext uri="{FF2B5EF4-FFF2-40B4-BE49-F238E27FC236}">
                <a16:creationId xmlns:a16="http://schemas.microsoft.com/office/drawing/2014/main" id="{B91177AC-E455-4B44-847A-23C393406DC3}"/>
              </a:ext>
            </a:extLst>
          </p:cNvPr>
          <p:cNvSpPr txBox="1"/>
          <p:nvPr/>
        </p:nvSpPr>
        <p:spPr>
          <a:xfrm>
            <a:off x="1014064" y="5084491"/>
            <a:ext cx="507427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Generator expression with double parenthesis passed as function argument</a:t>
            </a:r>
            <a:endParaRPr lang="en-US" sz="1200">
              <a:cs typeface="Calibri"/>
            </a:endParaRPr>
          </a:p>
        </p:txBody>
      </p:sp>
      <p:sp>
        <p:nvSpPr>
          <p:cNvPr id="9" name="TextBox 8">
            <a:extLst>
              <a:ext uri="{FF2B5EF4-FFF2-40B4-BE49-F238E27FC236}">
                <a16:creationId xmlns:a16="http://schemas.microsoft.com/office/drawing/2014/main" id="{93D68722-48FE-4C9B-B24F-FF14E9558A11}"/>
              </a:ext>
            </a:extLst>
          </p:cNvPr>
          <p:cNvSpPr txBox="1"/>
          <p:nvPr/>
        </p:nvSpPr>
        <p:spPr>
          <a:xfrm>
            <a:off x="6700489" y="5074966"/>
            <a:ext cx="4883770" cy="4711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Generator expression with removed a pair of parenthesis to make beautiful and clean function argument</a:t>
            </a:r>
            <a:endParaRPr lang="en-US" sz="1200">
              <a:cs typeface="Calibri"/>
            </a:endParaRPr>
          </a:p>
        </p:txBody>
      </p:sp>
    </p:spTree>
    <p:extLst>
      <p:ext uri="{BB962C8B-B14F-4D97-AF65-F5344CB8AC3E}">
        <p14:creationId xmlns:p14="http://schemas.microsoft.com/office/powerpoint/2010/main" val="18393730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031B-6732-4B7A-BA4C-9E4B60C6CC96}"/>
              </a:ext>
            </a:extLst>
          </p:cNvPr>
          <p:cNvSpPr>
            <a:spLocks noGrp="1"/>
          </p:cNvSpPr>
          <p:nvPr>
            <p:ph type="title"/>
          </p:nvPr>
        </p:nvSpPr>
        <p:spPr>
          <a:xfrm>
            <a:off x="571500" y="365125"/>
            <a:ext cx="11315700" cy="1344613"/>
          </a:xfrm>
        </p:spPr>
        <p:txBody>
          <a:bodyPr>
            <a:normAutofit/>
          </a:bodyPr>
          <a:lstStyle/>
          <a:p>
            <a:r>
              <a:rPr lang="en-US" sz="3800">
                <a:cs typeface="Calibri Light"/>
              </a:rPr>
              <a:t>Good practice on writing  beautiful generator expression</a:t>
            </a:r>
          </a:p>
        </p:txBody>
      </p:sp>
      <p:sp>
        <p:nvSpPr>
          <p:cNvPr id="3" name="Content Placeholder 2">
            <a:extLst>
              <a:ext uri="{FF2B5EF4-FFF2-40B4-BE49-F238E27FC236}">
                <a16:creationId xmlns:a16="http://schemas.microsoft.com/office/drawing/2014/main" id="{79792A70-FE4F-4021-A279-F4AE39FE58C8}"/>
              </a:ext>
            </a:extLst>
          </p:cNvPr>
          <p:cNvSpPr>
            <a:spLocks noGrp="1"/>
          </p:cNvSpPr>
          <p:nvPr>
            <p:ph idx="1"/>
          </p:nvPr>
        </p:nvSpPr>
        <p:spPr/>
        <p:txBody>
          <a:bodyPr vert="horz" lIns="91440" tIns="45720" rIns="91440" bIns="45720" rtlCol="0" anchor="t">
            <a:normAutofit/>
          </a:bodyPr>
          <a:lstStyle/>
          <a:p>
            <a:r>
              <a:rPr lang="en-US">
                <a:cs typeface="Calibri"/>
              </a:rPr>
              <a:t>There is no specific rule to follow how deep your generator expression can be nested.</a:t>
            </a:r>
          </a:p>
          <a:p>
            <a:r>
              <a:rPr lang="en-US">
                <a:cs typeface="Calibri"/>
              </a:rPr>
              <a:t>We would recommend generator expression that is not more than two levels of nesting.</a:t>
            </a:r>
          </a:p>
          <a:p>
            <a:pPr lvl="1"/>
            <a:r>
              <a:rPr lang="en-US">
                <a:cs typeface="Calibri"/>
              </a:rPr>
              <a:t>It would be easy to maintain in the future </a:t>
            </a:r>
          </a:p>
          <a:p>
            <a:pPr lvl="1"/>
            <a:r>
              <a:rPr lang="en-US">
                <a:cs typeface="Calibri"/>
              </a:rPr>
              <a:t>It would be easy to understand what we are going to do with the generator expression</a:t>
            </a:r>
          </a:p>
          <a:p>
            <a:r>
              <a:rPr lang="en-US">
                <a:cs typeface="Calibri"/>
              </a:rPr>
              <a:t>For complex iterators, it is better to write a generator function or even a class-based iterator chains.</a:t>
            </a:r>
          </a:p>
          <a:p>
            <a:pPr lvl="1"/>
            <a:r>
              <a:rPr lang="en-US">
                <a:cs typeface="Calibri"/>
              </a:rPr>
              <a:t>We will cover chaining of generator in next slide.</a:t>
            </a:r>
          </a:p>
        </p:txBody>
      </p:sp>
    </p:spTree>
    <p:extLst>
      <p:ext uri="{BB962C8B-B14F-4D97-AF65-F5344CB8AC3E}">
        <p14:creationId xmlns:p14="http://schemas.microsoft.com/office/powerpoint/2010/main" val="37772970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6BAD-FCB0-4D4E-8CF6-88EC021B2463}"/>
              </a:ext>
            </a:extLst>
          </p:cNvPr>
          <p:cNvSpPr>
            <a:spLocks noGrp="1"/>
          </p:cNvSpPr>
          <p:nvPr>
            <p:ph type="title"/>
          </p:nvPr>
        </p:nvSpPr>
        <p:spPr/>
        <p:txBody>
          <a:bodyPr/>
          <a:lstStyle/>
          <a:p>
            <a:r>
              <a:rPr lang="en-US">
                <a:cs typeface="Calibri Light"/>
              </a:rPr>
              <a:t>Chain of generators</a:t>
            </a:r>
            <a:endParaRPr lang="en-US"/>
          </a:p>
        </p:txBody>
      </p:sp>
      <p:sp>
        <p:nvSpPr>
          <p:cNvPr id="3" name="Content Placeholder 2">
            <a:extLst>
              <a:ext uri="{FF2B5EF4-FFF2-40B4-BE49-F238E27FC236}">
                <a16:creationId xmlns:a16="http://schemas.microsoft.com/office/drawing/2014/main" id="{27F4BF3F-E7A5-4EB4-8027-95625C94AC78}"/>
              </a:ext>
            </a:extLst>
          </p:cNvPr>
          <p:cNvSpPr>
            <a:spLocks noGrp="1"/>
          </p:cNvSpPr>
          <p:nvPr>
            <p:ph idx="1"/>
          </p:nvPr>
        </p:nvSpPr>
        <p:spPr/>
        <p:txBody>
          <a:bodyPr vert="horz" lIns="91440" tIns="45720" rIns="91440" bIns="45720" rtlCol="0" anchor="t">
            <a:normAutofit/>
          </a:bodyPr>
          <a:lstStyle/>
          <a:p>
            <a:r>
              <a:rPr lang="en-US">
                <a:cs typeface="Calibri"/>
              </a:rPr>
              <a:t>Chaining together multiple generators</a:t>
            </a:r>
          </a:p>
          <a:p>
            <a:r>
              <a:rPr lang="en-US">
                <a:cs typeface="Calibri"/>
              </a:rPr>
              <a:t>Generators can be chained together to form highly efficient and maintainable data processing pipelines.</a:t>
            </a:r>
          </a:p>
          <a:p>
            <a:r>
              <a:rPr lang="en-US">
                <a:cs typeface="Calibri"/>
              </a:rPr>
              <a:t>We chain multiple generators in a sequence so that the yielded result of a generator is passed to another generator for processing.</a:t>
            </a:r>
          </a:p>
          <a:p>
            <a:r>
              <a:rPr lang="en-US">
                <a:cs typeface="Calibri"/>
              </a:rPr>
              <a:t>Inside chaining of generators, the data processing happens one element at a time.</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052797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8AEE-033A-4A7E-9377-908C95C85C44}"/>
              </a:ext>
            </a:extLst>
          </p:cNvPr>
          <p:cNvSpPr>
            <a:spLocks noGrp="1"/>
          </p:cNvSpPr>
          <p:nvPr>
            <p:ph type="title"/>
          </p:nvPr>
        </p:nvSpPr>
        <p:spPr/>
        <p:txBody>
          <a:bodyPr/>
          <a:lstStyle/>
          <a:p>
            <a:r>
              <a:rPr lang="en-US">
                <a:ea typeface="+mj-lt"/>
                <a:cs typeface="+mj-lt"/>
              </a:rPr>
              <a:t>Chain of generators</a:t>
            </a:r>
            <a:r>
              <a:rPr lang="en-US">
                <a:cs typeface="Calibri Light"/>
              </a:rPr>
              <a:t> (example)</a:t>
            </a:r>
          </a:p>
        </p:txBody>
      </p:sp>
      <p:sp>
        <p:nvSpPr>
          <p:cNvPr id="3" name="Content Placeholder 2">
            <a:extLst>
              <a:ext uri="{FF2B5EF4-FFF2-40B4-BE49-F238E27FC236}">
                <a16:creationId xmlns:a16="http://schemas.microsoft.com/office/drawing/2014/main" id="{9AEC26D2-926E-4489-A9AB-1B8966E854B4}"/>
              </a:ext>
            </a:extLst>
          </p:cNvPr>
          <p:cNvSpPr>
            <a:spLocks noGrp="1"/>
          </p:cNvSpPr>
          <p:nvPr>
            <p:ph idx="1"/>
          </p:nvPr>
        </p:nvSpPr>
        <p:spPr/>
        <p:txBody>
          <a:bodyPr vert="horz" lIns="91440" tIns="45720" rIns="91440" bIns="45720" rtlCol="0" anchor="t">
            <a:normAutofit/>
          </a:bodyPr>
          <a:lstStyle/>
          <a:p>
            <a:r>
              <a:rPr lang="en-US">
                <a:cs typeface="Calibri"/>
              </a:rPr>
              <a:t>We will define three generator function to illustrate the example:</a:t>
            </a:r>
          </a:p>
          <a:p>
            <a:endParaRPr lang="en-US">
              <a:cs typeface="Calibri"/>
            </a:endParaRPr>
          </a:p>
        </p:txBody>
      </p:sp>
      <p:pic>
        <p:nvPicPr>
          <p:cNvPr id="5" name="Picture 5" descr="A picture containing clock, mounted, large, street&#10;&#10;Description generated with very high confidence">
            <a:extLst>
              <a:ext uri="{FF2B5EF4-FFF2-40B4-BE49-F238E27FC236}">
                <a16:creationId xmlns:a16="http://schemas.microsoft.com/office/drawing/2014/main" id="{B2DE8BEF-B582-4F00-8A5A-6B2AD239E0B3}"/>
              </a:ext>
            </a:extLst>
          </p:cNvPr>
          <p:cNvPicPr>
            <a:picLocks noChangeAspect="1"/>
          </p:cNvPicPr>
          <p:nvPr/>
        </p:nvPicPr>
        <p:blipFill>
          <a:blip r:embed="rId2"/>
          <a:stretch>
            <a:fillRect/>
          </a:stretch>
        </p:blipFill>
        <p:spPr>
          <a:xfrm>
            <a:off x="3270050" y="2429035"/>
            <a:ext cx="3327340" cy="3227283"/>
          </a:xfrm>
          <a:prstGeom prst="rect">
            <a:avLst/>
          </a:prstGeom>
        </p:spPr>
      </p:pic>
      <p:sp>
        <p:nvSpPr>
          <p:cNvPr id="8" name="TextBox 7">
            <a:extLst>
              <a:ext uri="{FF2B5EF4-FFF2-40B4-BE49-F238E27FC236}">
                <a16:creationId xmlns:a16="http://schemas.microsoft.com/office/drawing/2014/main" id="{1D11CB36-F7A0-438F-AD10-5148A43FE406}"/>
              </a:ext>
            </a:extLst>
          </p:cNvPr>
          <p:cNvSpPr txBox="1"/>
          <p:nvPr/>
        </p:nvSpPr>
        <p:spPr>
          <a:xfrm>
            <a:off x="3580891" y="5689275"/>
            <a:ext cx="21001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Generator function definition</a:t>
            </a:r>
            <a:endParaRPr lang="en-US" err="1"/>
          </a:p>
        </p:txBody>
      </p:sp>
    </p:spTree>
    <p:extLst>
      <p:ext uri="{BB962C8B-B14F-4D97-AF65-F5344CB8AC3E}">
        <p14:creationId xmlns:p14="http://schemas.microsoft.com/office/powerpoint/2010/main" val="31593185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8AEE-033A-4A7E-9377-908C95C85C44}"/>
              </a:ext>
            </a:extLst>
          </p:cNvPr>
          <p:cNvSpPr>
            <a:spLocks noGrp="1"/>
          </p:cNvSpPr>
          <p:nvPr>
            <p:ph type="title"/>
          </p:nvPr>
        </p:nvSpPr>
        <p:spPr/>
        <p:txBody>
          <a:bodyPr/>
          <a:lstStyle/>
          <a:p>
            <a:r>
              <a:rPr lang="en-US">
                <a:ea typeface="+mj-lt"/>
                <a:cs typeface="+mj-lt"/>
              </a:rPr>
              <a:t>Chain of generators</a:t>
            </a:r>
            <a:r>
              <a:rPr lang="en-US">
                <a:cs typeface="Calibri Light"/>
              </a:rPr>
              <a:t> (example)</a:t>
            </a:r>
          </a:p>
        </p:txBody>
      </p:sp>
      <p:pic>
        <p:nvPicPr>
          <p:cNvPr id="4" name="Picture 6" descr="A screenshot of a cell phone&#10;&#10;Description generated with very high confidence">
            <a:extLst>
              <a:ext uri="{FF2B5EF4-FFF2-40B4-BE49-F238E27FC236}">
                <a16:creationId xmlns:a16="http://schemas.microsoft.com/office/drawing/2014/main" id="{CBA76F7F-48E1-428B-8BC3-8C9AA3BF6A81}"/>
              </a:ext>
            </a:extLst>
          </p:cNvPr>
          <p:cNvPicPr>
            <a:picLocks noGrp="1" noChangeAspect="1"/>
          </p:cNvPicPr>
          <p:nvPr>
            <p:ph idx="1"/>
          </p:nvPr>
        </p:nvPicPr>
        <p:blipFill>
          <a:blip r:embed="rId2"/>
          <a:stretch>
            <a:fillRect/>
          </a:stretch>
        </p:blipFill>
        <p:spPr>
          <a:xfrm>
            <a:off x="5266426" y="1877500"/>
            <a:ext cx="4247073" cy="1717175"/>
          </a:xfrm>
        </p:spPr>
      </p:pic>
      <p:pic>
        <p:nvPicPr>
          <p:cNvPr id="6" name="Picture 6" descr="A screenshot of a cell phone&#10;&#10;Description generated with very high confidence">
            <a:extLst>
              <a:ext uri="{FF2B5EF4-FFF2-40B4-BE49-F238E27FC236}">
                <a16:creationId xmlns:a16="http://schemas.microsoft.com/office/drawing/2014/main" id="{B7A08044-6054-4A0D-8657-60156CF85CD7}"/>
              </a:ext>
            </a:extLst>
          </p:cNvPr>
          <p:cNvPicPr>
            <a:picLocks noChangeAspect="1"/>
          </p:cNvPicPr>
          <p:nvPr/>
        </p:nvPicPr>
        <p:blipFill>
          <a:blip r:embed="rId3"/>
          <a:stretch>
            <a:fillRect/>
          </a:stretch>
        </p:blipFill>
        <p:spPr>
          <a:xfrm>
            <a:off x="951394" y="1899856"/>
            <a:ext cx="3325402" cy="1724425"/>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13B3D7BA-4BEE-4BD7-AB3D-E3F1A478F3AD}"/>
              </a:ext>
            </a:extLst>
          </p:cNvPr>
          <p:cNvPicPr>
            <a:picLocks noChangeAspect="1"/>
          </p:cNvPicPr>
          <p:nvPr/>
        </p:nvPicPr>
        <p:blipFill>
          <a:blip r:embed="rId4"/>
          <a:stretch>
            <a:fillRect/>
          </a:stretch>
        </p:blipFill>
        <p:spPr>
          <a:xfrm>
            <a:off x="900023" y="4247746"/>
            <a:ext cx="3496637" cy="1383045"/>
          </a:xfrm>
          <a:prstGeom prst="rect">
            <a:avLst/>
          </a:prstGeom>
        </p:spPr>
      </p:pic>
      <p:pic>
        <p:nvPicPr>
          <p:cNvPr id="10" name="Picture 10" descr="A picture containing black, red&#10;&#10;Description generated with very high confidence">
            <a:extLst>
              <a:ext uri="{FF2B5EF4-FFF2-40B4-BE49-F238E27FC236}">
                <a16:creationId xmlns:a16="http://schemas.microsoft.com/office/drawing/2014/main" id="{9F6E0C2E-17F5-497A-A3EA-B989D67701B9}"/>
              </a:ext>
            </a:extLst>
          </p:cNvPr>
          <p:cNvPicPr>
            <a:picLocks noChangeAspect="1"/>
          </p:cNvPicPr>
          <p:nvPr/>
        </p:nvPicPr>
        <p:blipFill>
          <a:blip r:embed="rId5"/>
          <a:stretch>
            <a:fillRect/>
          </a:stretch>
        </p:blipFill>
        <p:spPr>
          <a:xfrm>
            <a:off x="5263793" y="4167166"/>
            <a:ext cx="3034301" cy="1554544"/>
          </a:xfrm>
          <a:prstGeom prst="rect">
            <a:avLst/>
          </a:prstGeom>
        </p:spPr>
      </p:pic>
      <p:sp>
        <p:nvSpPr>
          <p:cNvPr id="12" name="TextBox 11">
            <a:extLst>
              <a:ext uri="{FF2B5EF4-FFF2-40B4-BE49-F238E27FC236}">
                <a16:creationId xmlns:a16="http://schemas.microsoft.com/office/drawing/2014/main" id="{9321871A-3ECB-4333-9D36-2FA440DE2D6D}"/>
              </a:ext>
            </a:extLst>
          </p:cNvPr>
          <p:cNvSpPr txBox="1"/>
          <p:nvPr/>
        </p:nvSpPr>
        <p:spPr>
          <a:xfrm>
            <a:off x="1911341" y="3617320"/>
            <a:ext cx="4391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ea typeface="+mn-lt"/>
                <a:cs typeface="+mn-lt"/>
              </a:rPr>
              <a:t>i</a:t>
            </a:r>
            <a:r>
              <a:rPr lang="en-US" sz="1200">
                <a:ea typeface="+mn-lt"/>
                <a:cs typeface="+mn-lt"/>
              </a:rPr>
              <a:t>.</a:t>
            </a:r>
            <a:endParaRPr lang="en-US"/>
          </a:p>
        </p:txBody>
      </p:sp>
      <p:sp>
        <p:nvSpPr>
          <p:cNvPr id="13" name="TextBox 12">
            <a:extLst>
              <a:ext uri="{FF2B5EF4-FFF2-40B4-BE49-F238E27FC236}">
                <a16:creationId xmlns:a16="http://schemas.microsoft.com/office/drawing/2014/main" id="{398F36D1-7E8B-43A5-8AB7-4F9BBDDDE599}"/>
              </a:ext>
            </a:extLst>
          </p:cNvPr>
          <p:cNvSpPr txBox="1"/>
          <p:nvPr/>
        </p:nvSpPr>
        <p:spPr>
          <a:xfrm>
            <a:off x="7005610" y="3574510"/>
            <a:ext cx="4391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ii.</a:t>
            </a:r>
            <a:endParaRPr lang="en-US"/>
          </a:p>
        </p:txBody>
      </p:sp>
      <p:sp>
        <p:nvSpPr>
          <p:cNvPr id="14" name="TextBox 13">
            <a:extLst>
              <a:ext uri="{FF2B5EF4-FFF2-40B4-BE49-F238E27FC236}">
                <a16:creationId xmlns:a16="http://schemas.microsoft.com/office/drawing/2014/main" id="{F4EBC636-86BC-477B-AF4D-0FE2E0DE60C6}"/>
              </a:ext>
            </a:extLst>
          </p:cNvPr>
          <p:cNvSpPr txBox="1"/>
          <p:nvPr/>
        </p:nvSpPr>
        <p:spPr>
          <a:xfrm>
            <a:off x="2014082" y="5637904"/>
            <a:ext cx="4391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iii.</a:t>
            </a:r>
            <a:endParaRPr lang="en-US"/>
          </a:p>
        </p:txBody>
      </p:sp>
      <p:sp>
        <p:nvSpPr>
          <p:cNvPr id="15" name="TextBox 14">
            <a:extLst>
              <a:ext uri="{FF2B5EF4-FFF2-40B4-BE49-F238E27FC236}">
                <a16:creationId xmlns:a16="http://schemas.microsoft.com/office/drawing/2014/main" id="{C9C29199-97DD-4F15-BB54-CE8A87983829}"/>
              </a:ext>
            </a:extLst>
          </p:cNvPr>
          <p:cNvSpPr txBox="1"/>
          <p:nvPr/>
        </p:nvSpPr>
        <p:spPr>
          <a:xfrm>
            <a:off x="6509026" y="5714960"/>
            <a:ext cx="4391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iv.</a:t>
            </a:r>
            <a:endParaRPr lang="en-US"/>
          </a:p>
        </p:txBody>
      </p:sp>
    </p:spTree>
    <p:extLst>
      <p:ext uri="{BB962C8B-B14F-4D97-AF65-F5344CB8AC3E}">
        <p14:creationId xmlns:p14="http://schemas.microsoft.com/office/powerpoint/2010/main" val="20799885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169F-7E90-4017-B936-DA6511132A14}"/>
              </a:ext>
            </a:extLst>
          </p:cNvPr>
          <p:cNvSpPr>
            <a:spLocks noGrp="1"/>
          </p:cNvSpPr>
          <p:nvPr>
            <p:ph type="title"/>
          </p:nvPr>
        </p:nvSpPr>
        <p:spPr/>
        <p:txBody>
          <a:bodyPr/>
          <a:lstStyle/>
          <a:p>
            <a:r>
              <a:rPr lang="en-US">
                <a:ea typeface="+mj-lt"/>
                <a:cs typeface="+mj-lt"/>
              </a:rPr>
              <a:t>Chain of generators (example)...</a:t>
            </a:r>
            <a:endParaRPr lang="en-US">
              <a:cs typeface="Calibri Light"/>
            </a:endParaRPr>
          </a:p>
        </p:txBody>
      </p:sp>
      <p:sp>
        <p:nvSpPr>
          <p:cNvPr id="3" name="Content Placeholder 2">
            <a:extLst>
              <a:ext uri="{FF2B5EF4-FFF2-40B4-BE49-F238E27FC236}">
                <a16:creationId xmlns:a16="http://schemas.microsoft.com/office/drawing/2014/main" id="{D4540C03-2B8E-42AD-B8B3-6DC5062D99E8}"/>
              </a:ext>
            </a:extLst>
          </p:cNvPr>
          <p:cNvSpPr>
            <a:spLocks noGrp="1"/>
          </p:cNvSpPr>
          <p:nvPr>
            <p:ph idx="1"/>
          </p:nvPr>
        </p:nvSpPr>
        <p:spPr/>
        <p:txBody>
          <a:bodyPr vert="horz" lIns="91440" tIns="45720" rIns="91440" bIns="45720" rtlCol="0" anchor="t">
            <a:normAutofit/>
          </a:bodyPr>
          <a:lstStyle/>
          <a:p>
            <a:pPr marL="0" indent="0">
              <a:buNone/>
            </a:pPr>
            <a:r>
              <a:rPr lang="en-US" err="1">
                <a:cs typeface="Calibri" panose="020F0502020204030204"/>
              </a:rPr>
              <a:t>i</a:t>
            </a:r>
            <a:r>
              <a:rPr lang="en-US">
                <a:cs typeface="Calibri" panose="020F0502020204030204"/>
              </a:rPr>
              <a:t>. At this moment we hadn't introduced to the chaining of generators yet. </a:t>
            </a:r>
          </a:p>
          <a:p>
            <a:pPr marL="914400" lvl="1" indent="-457200"/>
            <a:r>
              <a:rPr lang="en-US">
                <a:cs typeface="Calibri" panose="020F0502020204030204"/>
              </a:rPr>
              <a:t>We will feed the data stream coming from </a:t>
            </a:r>
            <a:r>
              <a:rPr lang="en-US">
                <a:latin typeface="Courier New"/>
                <a:cs typeface="Calibri"/>
              </a:rPr>
              <a:t>integers()</a:t>
            </a:r>
            <a:r>
              <a:rPr lang="en-US">
                <a:cs typeface="Calibri" panose="020F0502020204030204"/>
              </a:rPr>
              <a:t> generator into another generator</a:t>
            </a:r>
          </a:p>
          <a:p>
            <a:pPr marL="0" indent="0">
              <a:buNone/>
            </a:pPr>
            <a:r>
              <a:rPr lang="en-US">
                <a:cs typeface="Calibri" panose="020F0502020204030204"/>
              </a:rPr>
              <a:t>ii. We will divide things down how the </a:t>
            </a:r>
            <a:r>
              <a:rPr lang="en-US" sz="2400">
                <a:latin typeface="Courier New"/>
                <a:cs typeface="Calibri" panose="020F0502020204030204"/>
              </a:rPr>
              <a:t>squared </a:t>
            </a:r>
            <a:r>
              <a:rPr lang="en-US">
                <a:cs typeface="Calibri" panose="020F0502020204030204"/>
              </a:rPr>
              <a:t>generator</a:t>
            </a:r>
            <a:r>
              <a:rPr lang="en-US">
                <a:latin typeface="Calibri"/>
                <a:cs typeface="Calibri" panose="020F0502020204030204"/>
              </a:rPr>
              <a:t> </a:t>
            </a:r>
            <a:r>
              <a:rPr lang="en-US">
                <a:cs typeface="Calibri" panose="020F0502020204030204"/>
              </a:rPr>
              <a:t>works:</a:t>
            </a:r>
          </a:p>
          <a:p>
            <a:pPr marL="914400" lvl="1" indent="-457200"/>
            <a:r>
              <a:rPr lang="en-US">
                <a:cs typeface="Calibri" panose="020F0502020204030204"/>
              </a:rPr>
              <a:t>At first </a:t>
            </a:r>
            <a:r>
              <a:rPr lang="en-US">
                <a:latin typeface="Courier New"/>
                <a:cs typeface="Calibri"/>
              </a:rPr>
              <a:t>integers</a:t>
            </a:r>
            <a:r>
              <a:rPr lang="en-US">
                <a:cs typeface="Calibri" panose="020F0502020204030204"/>
              </a:rPr>
              <a:t> generator yields a single value, let's say 2</a:t>
            </a:r>
          </a:p>
          <a:p>
            <a:pPr marL="914400" lvl="1" indent="-457200"/>
            <a:r>
              <a:rPr lang="en-US">
                <a:cs typeface="Calibri" panose="020F0502020204030204"/>
              </a:rPr>
              <a:t>This </a:t>
            </a:r>
            <a:r>
              <a:rPr lang="en-US">
                <a:ea typeface="+mn-lt"/>
                <a:cs typeface="+mn-lt"/>
              </a:rPr>
              <a:t>“activates” the </a:t>
            </a:r>
            <a:r>
              <a:rPr lang="en-US">
                <a:latin typeface="Courier New"/>
                <a:cs typeface="Calibri"/>
              </a:rPr>
              <a:t>squared</a:t>
            </a:r>
            <a:r>
              <a:rPr lang="en-US">
                <a:ea typeface="+mn-lt"/>
                <a:cs typeface="+mn-lt"/>
              </a:rPr>
              <a:t> generator, which processes the value and passes it on to the next stage as 2 × 2 = 4</a:t>
            </a:r>
          </a:p>
          <a:p>
            <a:pPr marL="914400" lvl="1" indent="-457200"/>
            <a:endParaRPr lang="en-US">
              <a:cs typeface="Calibri" panose="020F0502020204030204"/>
            </a:endParaRPr>
          </a:p>
        </p:txBody>
      </p:sp>
    </p:spTree>
    <p:extLst>
      <p:ext uri="{BB962C8B-B14F-4D97-AF65-F5344CB8AC3E}">
        <p14:creationId xmlns:p14="http://schemas.microsoft.com/office/powerpoint/2010/main" val="1009014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169F-7E90-4017-B936-DA6511132A14}"/>
              </a:ext>
            </a:extLst>
          </p:cNvPr>
          <p:cNvSpPr>
            <a:spLocks noGrp="1"/>
          </p:cNvSpPr>
          <p:nvPr>
            <p:ph type="title"/>
          </p:nvPr>
        </p:nvSpPr>
        <p:spPr/>
        <p:txBody>
          <a:bodyPr/>
          <a:lstStyle/>
          <a:p>
            <a:r>
              <a:rPr lang="en-US">
                <a:ea typeface="+mj-lt"/>
                <a:cs typeface="+mj-lt"/>
              </a:rPr>
              <a:t>Chain of generators (example)...</a:t>
            </a:r>
            <a:endParaRPr lang="en-US">
              <a:cs typeface="Calibri Light"/>
            </a:endParaRPr>
          </a:p>
        </p:txBody>
      </p:sp>
      <p:sp>
        <p:nvSpPr>
          <p:cNvPr id="3" name="Content Placeholder 2">
            <a:extLst>
              <a:ext uri="{FF2B5EF4-FFF2-40B4-BE49-F238E27FC236}">
                <a16:creationId xmlns:a16="http://schemas.microsoft.com/office/drawing/2014/main" id="{D4540C03-2B8E-42AD-B8B3-6DC5062D99E8}"/>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iii. We will divide things down how the </a:t>
            </a:r>
            <a:r>
              <a:rPr lang="en-US" sz="2400">
                <a:latin typeface="Courier New"/>
                <a:cs typeface="Calibri"/>
              </a:rPr>
              <a:t>negated</a:t>
            </a:r>
            <a:r>
              <a:rPr lang="en-US">
                <a:cs typeface="Calibri" panose="020F0502020204030204"/>
              </a:rPr>
              <a:t> generator works:</a:t>
            </a:r>
          </a:p>
          <a:p>
            <a:pPr marL="914400" lvl="1" indent="-457200">
              <a:buFont typeface="Arial"/>
              <a:buChar char="•"/>
            </a:pPr>
            <a:r>
              <a:rPr lang="en-US">
                <a:ea typeface="+mn-lt"/>
                <a:cs typeface="+mn-lt"/>
              </a:rPr>
              <a:t>The same flow goes as mentioned in </a:t>
            </a:r>
            <a:r>
              <a:rPr lang="en-US">
                <a:latin typeface="Courier New"/>
                <a:cs typeface="Calibri"/>
              </a:rPr>
              <a:t>step (ii</a:t>
            </a:r>
            <a:r>
              <a:rPr lang="en-US">
                <a:latin typeface="Courier New"/>
                <a:ea typeface="+mn-lt"/>
                <a:cs typeface="+mn-lt"/>
              </a:rPr>
              <a:t>)</a:t>
            </a:r>
            <a:r>
              <a:rPr lang="en-US">
                <a:ea typeface="+mn-lt"/>
                <a:cs typeface="+mn-lt"/>
              </a:rPr>
              <a:t> up to squared generator</a:t>
            </a:r>
          </a:p>
          <a:p>
            <a:pPr marL="914400" lvl="1" indent="-457200">
              <a:buFont typeface="Arial"/>
              <a:buChar char="•"/>
            </a:pPr>
            <a:r>
              <a:rPr lang="en-US">
                <a:ea typeface="+mn-lt"/>
                <a:cs typeface="+mn-lt"/>
              </a:rPr>
              <a:t>The square number yielded by the </a:t>
            </a:r>
            <a:r>
              <a:rPr lang="en-US">
                <a:latin typeface="Courier New"/>
                <a:cs typeface="Calibri"/>
              </a:rPr>
              <a:t>squared</a:t>
            </a:r>
            <a:r>
              <a:rPr lang="en-US">
                <a:ea typeface="+mn-lt"/>
                <a:cs typeface="+mn-lt"/>
              </a:rPr>
              <a:t> generator from above point is passed to the </a:t>
            </a:r>
            <a:r>
              <a:rPr lang="en-US">
                <a:latin typeface="Courier New"/>
                <a:cs typeface="Calibri"/>
              </a:rPr>
              <a:t>negated</a:t>
            </a:r>
            <a:r>
              <a:rPr lang="en-US">
                <a:ea typeface="+mn-lt"/>
                <a:cs typeface="+mn-lt"/>
              </a:rPr>
              <a:t> generator immediately, which modifies it to –4 and yields it again.</a:t>
            </a:r>
            <a:endParaRPr lang="en-US"/>
          </a:p>
          <a:p>
            <a:pPr marL="0" indent="0">
              <a:buNone/>
            </a:pPr>
            <a:r>
              <a:rPr lang="en-US">
                <a:cs typeface="Calibri" panose="020F0502020204030204"/>
              </a:rPr>
              <a:t>iv. A generator expression is built based on previous expressions and it replaces the individual processing steps in the chain.</a:t>
            </a:r>
          </a:p>
          <a:p>
            <a:pPr marL="914400" lvl="1" indent="-457200"/>
            <a:r>
              <a:rPr lang="en-US">
                <a:cs typeface="Calibri" panose="020F0502020204030204"/>
              </a:rPr>
              <a:t>This code is equivalent to that of </a:t>
            </a:r>
            <a:r>
              <a:rPr lang="en-US">
                <a:latin typeface="Courier New"/>
                <a:cs typeface="Calibri"/>
              </a:rPr>
              <a:t>step(iii)</a:t>
            </a:r>
          </a:p>
        </p:txBody>
      </p:sp>
    </p:spTree>
    <p:extLst>
      <p:ext uri="{BB962C8B-B14F-4D97-AF65-F5344CB8AC3E}">
        <p14:creationId xmlns:p14="http://schemas.microsoft.com/office/powerpoint/2010/main" val="37033684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EE32-E971-4C34-9A80-91160376F600}"/>
              </a:ext>
            </a:extLst>
          </p:cNvPr>
          <p:cNvSpPr>
            <a:spLocks noGrp="1"/>
          </p:cNvSpPr>
          <p:nvPr>
            <p:ph type="title"/>
          </p:nvPr>
        </p:nvSpPr>
        <p:spPr/>
        <p:txBody>
          <a:bodyPr>
            <a:normAutofit/>
          </a:bodyPr>
          <a:lstStyle/>
          <a:p>
            <a:r>
              <a:rPr lang="en-US">
                <a:ea typeface="+mj-lt"/>
                <a:cs typeface="+mj-lt"/>
              </a:rPr>
              <a:t>Is generator expression better than generator function in generator chaining?</a:t>
            </a:r>
          </a:p>
        </p:txBody>
      </p:sp>
      <p:sp>
        <p:nvSpPr>
          <p:cNvPr id="3" name="Content Placeholder 2">
            <a:extLst>
              <a:ext uri="{FF2B5EF4-FFF2-40B4-BE49-F238E27FC236}">
                <a16:creationId xmlns:a16="http://schemas.microsoft.com/office/drawing/2014/main" id="{95457875-CBA8-457D-8C84-2771CD0BA1E7}"/>
              </a:ext>
            </a:extLst>
          </p:cNvPr>
          <p:cNvSpPr>
            <a:spLocks noGrp="1"/>
          </p:cNvSpPr>
          <p:nvPr>
            <p:ph idx="1"/>
          </p:nvPr>
        </p:nvSpPr>
        <p:spPr/>
        <p:txBody>
          <a:bodyPr vert="horz" lIns="91440" tIns="45720" rIns="91440" bIns="45720" rtlCol="0" anchor="t">
            <a:normAutofit/>
          </a:bodyPr>
          <a:lstStyle/>
          <a:p>
            <a:r>
              <a:rPr lang="en-US">
                <a:cs typeface="Calibri"/>
              </a:rPr>
              <a:t>Generator expression cannot be configured with function arguments</a:t>
            </a:r>
          </a:p>
          <a:p>
            <a:r>
              <a:rPr lang="en-US">
                <a:cs typeface="Calibri"/>
              </a:rPr>
              <a:t>We can't reuse the same generator expression multiple times in the same processing pipeline.</a:t>
            </a:r>
          </a:p>
          <a:p>
            <a:r>
              <a:rPr lang="en-US">
                <a:cs typeface="Calibri"/>
              </a:rPr>
              <a:t>We can use the mix of generator expression and generator function</a:t>
            </a:r>
            <a:br>
              <a:rPr lang="en-US">
                <a:cs typeface="Calibri"/>
              </a:rPr>
            </a:br>
            <a:endParaRPr lang="en-US">
              <a:cs typeface="Calibri"/>
            </a:endParaRPr>
          </a:p>
        </p:txBody>
      </p:sp>
    </p:spTree>
    <p:extLst>
      <p:ext uri="{BB962C8B-B14F-4D97-AF65-F5344CB8AC3E}">
        <p14:creationId xmlns:p14="http://schemas.microsoft.com/office/powerpoint/2010/main" val="448551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9D9C-29DB-4E21-AC9D-8CF29925E418}"/>
              </a:ext>
            </a:extLst>
          </p:cNvPr>
          <p:cNvSpPr>
            <a:spLocks noGrp="1"/>
          </p:cNvSpPr>
          <p:nvPr>
            <p:ph type="title"/>
          </p:nvPr>
        </p:nvSpPr>
        <p:spPr/>
        <p:txBody>
          <a:bodyPr/>
          <a:lstStyle/>
          <a:p>
            <a:r>
              <a:rPr lang="en-US">
                <a:cs typeface="Calibri Light"/>
              </a:rPr>
              <a:t>Iterators, </a:t>
            </a:r>
            <a:r>
              <a:rPr lang="en-US" err="1">
                <a:cs typeface="Calibri Light"/>
              </a:rPr>
              <a:t>Iterables</a:t>
            </a:r>
            <a:r>
              <a:rPr lang="en-US">
                <a:cs typeface="Calibri Light"/>
              </a:rPr>
              <a:t>, Generators in a nutshell</a:t>
            </a:r>
            <a:endParaRPr lang="en-US"/>
          </a:p>
        </p:txBody>
      </p:sp>
      <p:pic>
        <p:nvPicPr>
          <p:cNvPr id="4" name="Picture 4" descr="A close up of text on a white background&#10;&#10;Description generated with high confidence">
            <a:extLst>
              <a:ext uri="{FF2B5EF4-FFF2-40B4-BE49-F238E27FC236}">
                <a16:creationId xmlns:a16="http://schemas.microsoft.com/office/drawing/2014/main" id="{A2B4547A-ADA9-42E3-A0C1-47508D593D08}"/>
              </a:ext>
            </a:extLst>
          </p:cNvPr>
          <p:cNvPicPr>
            <a:picLocks noGrp="1" noChangeAspect="1"/>
          </p:cNvPicPr>
          <p:nvPr>
            <p:ph idx="1"/>
          </p:nvPr>
        </p:nvPicPr>
        <p:blipFill>
          <a:blip r:embed="rId2"/>
          <a:stretch>
            <a:fillRect/>
          </a:stretch>
        </p:blipFill>
        <p:spPr>
          <a:xfrm>
            <a:off x="1274657" y="1825625"/>
            <a:ext cx="9642686" cy="4351338"/>
          </a:xfrm>
        </p:spPr>
      </p:pic>
    </p:spTree>
    <p:extLst>
      <p:ext uri="{BB962C8B-B14F-4D97-AF65-F5344CB8AC3E}">
        <p14:creationId xmlns:p14="http://schemas.microsoft.com/office/powerpoint/2010/main" val="14993835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1347-A210-415D-83C6-D3DE8934D541}"/>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258460A6-2823-4143-BA50-A07CBCBA5092}"/>
              </a:ext>
            </a:extLst>
          </p:cNvPr>
          <p:cNvSpPr>
            <a:spLocks noGrp="1"/>
          </p:cNvSpPr>
          <p:nvPr>
            <p:ph idx="1"/>
          </p:nvPr>
        </p:nvSpPr>
        <p:spPr/>
        <p:txBody>
          <a:bodyPr vert="horz" lIns="91440" tIns="45720" rIns="91440" bIns="45720" rtlCol="0" anchor="t">
            <a:normAutofit/>
          </a:bodyPr>
          <a:lstStyle/>
          <a:p>
            <a:r>
              <a:rPr lang="en-US"/>
              <a:t>Python Tricks: A Buffet of Awesome Python Features</a:t>
            </a:r>
            <a:endParaRPr lang="en-US">
              <a:ea typeface="+mn-lt"/>
              <a:cs typeface="+mn-lt"/>
            </a:endParaRPr>
          </a:p>
          <a:p>
            <a:r>
              <a:rPr lang="en-US">
                <a:ea typeface="+mn-lt"/>
                <a:cs typeface="+mn-lt"/>
                <a:hlinkClick r:id="rId2"/>
              </a:rPr>
              <a:t>https://nvie.com/posts/iterators-vs-generators/</a:t>
            </a:r>
          </a:p>
          <a:p>
            <a:r>
              <a:rPr lang="en-US">
                <a:ea typeface="+mn-lt"/>
                <a:cs typeface="+mn-lt"/>
                <a:hlinkClick r:id="rId3"/>
              </a:rPr>
              <a:t>https://dbader.org/blog/python-iterator-chains</a:t>
            </a:r>
            <a:endParaRPr lang="en-US">
              <a:cs typeface="Calibri"/>
            </a:endParaRPr>
          </a:p>
        </p:txBody>
      </p:sp>
    </p:spTree>
    <p:extLst>
      <p:ext uri="{BB962C8B-B14F-4D97-AF65-F5344CB8AC3E}">
        <p14:creationId xmlns:p14="http://schemas.microsoft.com/office/powerpoint/2010/main" val="343274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3EE6-CEA6-E4BC-631C-54FAB03E94D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EA7A3F4A-B009-F856-2486-6395FC1DF88A}"/>
              </a:ext>
            </a:extLst>
          </p:cNvPr>
          <p:cNvSpPr>
            <a:spLocks noGrp="1"/>
          </p:cNvSpPr>
          <p:nvPr>
            <p:ph idx="1"/>
          </p:nvPr>
        </p:nvSpPr>
        <p:spPr/>
        <p:txBody>
          <a:bodyPr/>
          <a:lstStyle/>
          <a:p>
            <a:r>
              <a:rPr lang="en-US" dirty="0"/>
              <a:t>Write a program to input a number and check whether the number is odd or even.</a:t>
            </a:r>
          </a:p>
        </p:txBody>
      </p:sp>
    </p:spTree>
    <p:extLst>
      <p:ext uri="{BB962C8B-B14F-4D97-AF65-F5344CB8AC3E}">
        <p14:creationId xmlns:p14="http://schemas.microsoft.com/office/powerpoint/2010/main" val="7194564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food&#10;&#10;Description generated with very high confidence">
            <a:extLst>
              <a:ext uri="{FF2B5EF4-FFF2-40B4-BE49-F238E27FC236}">
                <a16:creationId xmlns:a16="http://schemas.microsoft.com/office/drawing/2014/main" id="{17E7DB9A-E9E9-40F2-A2CD-DE31050FD6FA}"/>
              </a:ext>
            </a:extLst>
          </p:cNvPr>
          <p:cNvPicPr>
            <a:picLocks noGrp="1" noChangeAspect="1"/>
          </p:cNvPicPr>
          <p:nvPr>
            <p:ph idx="1"/>
          </p:nvPr>
        </p:nvPicPr>
        <p:blipFill rotWithShape="1">
          <a:blip r:embed="rId2"/>
          <a:srcRect t="10876" b="6707"/>
          <a:stretch/>
        </p:blipFill>
        <p:spPr>
          <a:xfrm>
            <a:off x="1" y="10"/>
            <a:ext cx="12192000" cy="6003842"/>
          </a:xfrm>
          <a:custGeom>
            <a:avLst/>
            <a:gdLst/>
            <a:ahLst/>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Tree>
    <p:extLst>
      <p:ext uri="{BB962C8B-B14F-4D97-AF65-F5344CB8AC3E}">
        <p14:creationId xmlns:p14="http://schemas.microsoft.com/office/powerpoint/2010/main" val="2267161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4495</Words>
  <Application>Microsoft Office PowerPoint</Application>
  <PresentationFormat>Widescreen</PresentationFormat>
  <Paragraphs>599</Paragraphs>
  <Slides>90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Calibri Light</vt:lpstr>
      <vt:lpstr>Courier New</vt:lpstr>
      <vt:lpstr>Office Theme</vt:lpstr>
      <vt:lpstr>Conditional Statement </vt:lpstr>
      <vt:lpstr>Conditional Statement</vt:lpstr>
      <vt:lpstr>if statement</vt:lpstr>
      <vt:lpstr>if Statement Flow Chart</vt:lpstr>
      <vt:lpstr>if/else, if/elif/else statement</vt:lpstr>
      <vt:lpstr>if/else, if/elif/else statement ...</vt:lpstr>
      <vt:lpstr>Ternary if statement</vt:lpstr>
      <vt:lpstr>Nested if statement</vt:lpstr>
      <vt:lpstr>Task</vt:lpstr>
      <vt:lpstr>Task</vt:lpstr>
      <vt:lpstr>Task</vt:lpstr>
      <vt:lpstr>Task</vt:lpstr>
      <vt:lpstr>Python Loops</vt:lpstr>
      <vt:lpstr>Loops in Python world</vt:lpstr>
      <vt:lpstr>For loop</vt:lpstr>
      <vt:lpstr>For loop: the difference</vt:lpstr>
      <vt:lpstr>Flow chart of for loop:</vt:lpstr>
      <vt:lpstr>For loop examples:</vt:lpstr>
      <vt:lpstr>range() function:</vt:lpstr>
      <vt:lpstr>range() function examples:</vt:lpstr>
      <vt:lpstr>For loop and range() function:</vt:lpstr>
      <vt:lpstr>For loop and range() function:</vt:lpstr>
      <vt:lpstr>Task</vt:lpstr>
      <vt:lpstr>enumerate() function:</vt:lpstr>
      <vt:lpstr>enumerate() function examples:</vt:lpstr>
      <vt:lpstr>enumerate() function with loop:</vt:lpstr>
      <vt:lpstr>enumerate() function with loop:</vt:lpstr>
      <vt:lpstr>while loop (Indefinite Iteration)</vt:lpstr>
      <vt:lpstr>Flow chart of while loop:</vt:lpstr>
      <vt:lpstr>while loop example:</vt:lpstr>
      <vt:lpstr>while loop example:</vt:lpstr>
      <vt:lpstr>Control Statement</vt:lpstr>
      <vt:lpstr>Control Statement in Python</vt:lpstr>
      <vt:lpstr>Break Statement</vt:lpstr>
      <vt:lpstr>Break Statement (Flowchart) ...</vt:lpstr>
      <vt:lpstr>Break Statement (example) ...</vt:lpstr>
      <vt:lpstr>Break Statement (example) ...</vt:lpstr>
      <vt:lpstr>Continue Statement</vt:lpstr>
      <vt:lpstr>Continue Statement (Flowchart) ...</vt:lpstr>
      <vt:lpstr>Continue Statement (example)...</vt:lpstr>
      <vt:lpstr>Continue Statement (example) ...</vt:lpstr>
      <vt:lpstr>Pass Statement</vt:lpstr>
      <vt:lpstr>Pass Statement (example)...</vt:lpstr>
      <vt:lpstr>Pass Statement (example)...</vt:lpstr>
      <vt:lpstr>Pass Statement (example)...</vt:lpstr>
      <vt:lpstr>More on Control Statement</vt:lpstr>
      <vt:lpstr>Iterators And  Iterables</vt:lpstr>
      <vt:lpstr>Introduction (Iterator)</vt:lpstr>
      <vt:lpstr>Introduction (Iterable)</vt:lpstr>
      <vt:lpstr>Iterating through an Iterator</vt:lpstr>
      <vt:lpstr>Iterable and Iterator in a nutshell</vt:lpstr>
      <vt:lpstr>How for loop works in Python? </vt:lpstr>
      <vt:lpstr>How for loop works in Python? ...</vt:lpstr>
      <vt:lpstr>How for loop works in Python? ...</vt:lpstr>
      <vt:lpstr>PowerPoint Presentation</vt:lpstr>
      <vt:lpstr>Task</vt:lpstr>
      <vt:lpstr>Task</vt:lpstr>
      <vt:lpstr>Task 1</vt:lpstr>
      <vt:lpstr>Task 2</vt:lpstr>
      <vt:lpstr>Task 4</vt:lpstr>
      <vt:lpstr>Task 5</vt:lpstr>
      <vt:lpstr>PowerPoint Presentation</vt:lpstr>
      <vt:lpstr>Custom Iterator in Python</vt:lpstr>
      <vt:lpstr>Custom Iterator in Python ...</vt:lpstr>
      <vt:lpstr>Custom Iterator in Python ...</vt:lpstr>
      <vt:lpstr>User Defined Iterator  (Fibonacci series)</vt:lpstr>
      <vt:lpstr>Generator in Python</vt:lpstr>
      <vt:lpstr>Creating Generators in Python</vt:lpstr>
      <vt:lpstr>Creating Generators in Python ...</vt:lpstr>
      <vt:lpstr>Python Generators (example)...</vt:lpstr>
      <vt:lpstr>Python Generators (example)...</vt:lpstr>
      <vt:lpstr>Generator function (Fibonacci series)</vt:lpstr>
      <vt:lpstr>Generator expression</vt:lpstr>
      <vt:lpstr>Generator expression ...</vt:lpstr>
      <vt:lpstr>Generator expression (example)...</vt:lpstr>
      <vt:lpstr>Generator expression (example)...</vt:lpstr>
      <vt:lpstr>Generator expression (conditional)</vt:lpstr>
      <vt:lpstr>Generator expressions and Generator functions</vt:lpstr>
      <vt:lpstr>Generator expressions and Generator functions (conditional)</vt:lpstr>
      <vt:lpstr>One last look at Generator expressions</vt:lpstr>
      <vt:lpstr>Good practice on writing  beautiful generator expression</vt:lpstr>
      <vt:lpstr>Chain of generators</vt:lpstr>
      <vt:lpstr>Chain of generators (example)</vt:lpstr>
      <vt:lpstr>Chain of generators (example)</vt:lpstr>
      <vt:lpstr>Chain of generators (example)...</vt:lpstr>
      <vt:lpstr>Chain of generators (example)...</vt:lpstr>
      <vt:lpstr>Is generator expression better than generator function in generator chaining?</vt:lpstr>
      <vt:lpstr>Iterators, Iterables, Generators in a nutshell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Poudel</dc:creator>
  <cp:lastModifiedBy>Navin Poudel</cp:lastModifiedBy>
  <cp:revision>25</cp:revision>
  <dcterms:created xsi:type="dcterms:W3CDTF">2023-02-27T16:46:01Z</dcterms:created>
  <dcterms:modified xsi:type="dcterms:W3CDTF">2023-08-25T12:09:59Z</dcterms:modified>
</cp:coreProperties>
</file>