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303" r:id="rId8"/>
    <p:sldId id="263" r:id="rId9"/>
    <p:sldId id="265" r:id="rId10"/>
    <p:sldId id="266" r:id="rId11"/>
    <p:sldId id="290" r:id="rId12"/>
    <p:sldId id="304" r:id="rId13"/>
    <p:sldId id="301" r:id="rId14"/>
    <p:sldId id="292" r:id="rId15"/>
    <p:sldId id="293" r:id="rId16"/>
    <p:sldId id="302" r:id="rId17"/>
    <p:sldId id="291" r:id="rId18"/>
    <p:sldId id="306" r:id="rId19"/>
    <p:sldId id="294" r:id="rId20"/>
    <p:sldId id="307" r:id="rId21"/>
    <p:sldId id="305" r:id="rId22"/>
    <p:sldId id="295" r:id="rId23"/>
    <p:sldId id="257" r:id="rId24"/>
    <p:sldId id="298" r:id="rId25"/>
    <p:sldId id="296" r:id="rId26"/>
    <p:sldId id="297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DE72-75B3-04C2-11B4-21483E437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8A2F-2C51-AFA8-B5FF-7D94EEDA1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D2D6-E883-F230-908F-378FEDD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AAFA-3AC7-78C4-E77B-FDDB242A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4AE4-64DE-56B0-5D32-B0383050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8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00A-2C81-BAD4-7BAC-E647B46D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A33C3-90AA-B6B6-8FF3-F7C13E21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7865-A6F6-712D-DCD6-93832BC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9FB40-4A86-F942-ADCF-D1B124ED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5EE1-1099-06E5-9311-AEA032BD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4DB76-D217-D5B0-4DA2-47CE8441A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5003-8D9C-3649-5773-A923475F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6000E-D2EF-3FFB-6E2A-FDB3598E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3DCD-F3D9-D2DE-0129-9566EA61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B4A8B-9CD3-8C20-6805-60E351B6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E572-D740-458A-FC3B-E4C217A7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E9AE-311E-C671-2ED5-58BBE6F9D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E8A0-F547-1236-C1D2-AA7C83DD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AA11-3CC0-B66C-9C02-3C2D51F7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8CA-2EEE-2A26-D871-70E1DE0A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8612-660E-9C4C-B915-FAD0ECA7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E1A4-1068-D118-1E80-A91F161C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66DDB-6CF1-CA74-B3EC-BBB16A56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8C4D5-8BD5-25B3-A42A-CDDA2E51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1858-13C6-E4AD-11CE-380D3416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ABA7-50B6-8D89-A2A2-FDEDB3B6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CEE5-E14C-1818-418E-D23DE032B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B9E66-BE87-CE2A-284B-AD08BC2EC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9366A-4A85-99F3-80C8-343035BC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0C51F-11E2-B327-3B56-BCD75DE9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DAEE-C034-D9AC-59C5-6E2925A7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0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8EC2-09D1-CA2F-49CF-A642EC40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FFE6-EA14-6F9A-0FC7-841A1599D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56808-28DC-9882-FCF4-080AC8763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51659-8DE2-2963-8B1C-83EEE96A6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91A9A-05FA-8B9C-43D2-100C7E8B6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AFD3-D320-2A59-7BA0-07E99D0D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D31AC-57DF-8B69-84C6-47F5E4F7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B42D4-610A-6B40-DF44-5155FCFB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03FA-76CE-62B2-504D-B03FA411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CDDE3-56C0-5169-C46D-F094010A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89C15-A94E-F7F7-7083-BECA8AF9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1E2A1-110A-D3C9-6C0E-FC2A867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2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7B6D6-5106-27E6-E758-0FEEF63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F8D4-1547-E009-D19C-7D180E33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F2DC1-472C-6C74-2BD8-43E087D0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3753-A2EC-F2E5-E0C6-3749B38F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DD0F-9210-5C48-3C84-DA932B55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1BA50-3F14-6A31-7F41-D64CD432D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B9FDB-B8A0-82B9-4359-DF519BDE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BD67-F3B9-803E-C1C2-6DFD7ABA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2FA5C-9F76-4315-DC4C-78B5A9F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73D5-A8AC-A8B9-35E9-6E174F7D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7602A-4557-005B-CB3B-AF176CA28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34E12-8AFF-52F3-0397-E7B48C44D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6B2E5-C254-0058-3CCC-4ED1298D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7D137-7F93-D06F-E663-A714896F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FD1F-528D-70FD-D884-3B25F017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BA1D-515E-E3F1-10E3-7C775CBA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A710-6055-EF6C-ED7C-ECD3F104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9149-1CEF-C711-3661-4C3A2AF9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63C4E-40E2-468A-AE6D-73B98E99EAD0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BCAE-468E-CEAF-B0EC-6C0432EDC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7ED5-3385-2F9C-EF59-B9D12A4F0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EAD9B-B79C-4187-9D4A-32873C255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instation.io/career-guides/who-uses-python-toda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E648-8BAA-C45E-E5EA-4B19218416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FF24D-203F-DCDE-B555-430533071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F2CF-6D44-3018-CD92-EF504F07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to Choose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D6B8-CC99-28E4-CCD3-BB29AA96B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get started with programming using Python i.e. beginner friendly.</a:t>
            </a:r>
          </a:p>
          <a:p>
            <a:r>
              <a:rPr lang="en-US" dirty="0"/>
              <a:t>Very easy to create a prototype or an MVP or a POC.</a:t>
            </a:r>
          </a:p>
          <a:p>
            <a:r>
              <a:rPr lang="en-US" dirty="0"/>
              <a:t>It is a general purpose multi-paradigm language. You can direct your career to software engineer, data scientist or an ML engineer.</a:t>
            </a:r>
          </a:p>
          <a:p>
            <a:r>
              <a:rPr lang="en-US" dirty="0"/>
              <a:t>It is not the discussion that Python is a good language and PHP, C#, Rust are the bad languages. </a:t>
            </a:r>
          </a:p>
          <a:p>
            <a:r>
              <a:rPr lang="en-US" dirty="0"/>
              <a:t>Every languages has their own Pros and Cons.</a:t>
            </a:r>
          </a:p>
        </p:txBody>
      </p:sp>
    </p:spTree>
    <p:extLst>
      <p:ext uri="{BB962C8B-B14F-4D97-AF65-F5344CB8AC3E}">
        <p14:creationId xmlns:p14="http://schemas.microsoft.com/office/powerpoint/2010/main" val="13496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81E3-FDD3-45CE-933A-3935B972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Python and It's History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B6D3-08F3-455D-89C5-5FC0FF79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6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Python is a high-level interpreted language, designed by Guido Van Rossum.</a:t>
            </a:r>
          </a:p>
          <a:p>
            <a:r>
              <a:rPr lang="en-US" dirty="0">
                <a:cs typeface="Calibri"/>
              </a:rPr>
              <a:t>It was first officially released in 1991.</a:t>
            </a:r>
          </a:p>
          <a:p>
            <a:r>
              <a:rPr lang="en-US" dirty="0">
                <a:cs typeface="Calibri"/>
              </a:rPr>
              <a:t>It is a dynamically typed and garbage collected.</a:t>
            </a:r>
          </a:p>
          <a:p>
            <a:r>
              <a:rPr lang="en-US" dirty="0">
                <a:ea typeface="+mn-lt"/>
                <a:cs typeface="+mn-lt"/>
              </a:rPr>
              <a:t>Python 2.0 was released on October 16, 2000.</a:t>
            </a:r>
          </a:p>
          <a:p>
            <a:r>
              <a:rPr lang="en-US" dirty="0">
                <a:cs typeface="Calibri"/>
              </a:rPr>
              <a:t>On </a:t>
            </a:r>
            <a:r>
              <a:rPr lang="en-US" dirty="0">
                <a:ea typeface="+mn-lt"/>
                <a:cs typeface="+mn-lt"/>
              </a:rPr>
              <a:t>December 3, 2008, a backward incompatible version Python 3.0 was officially released.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 support for the Python 2.x version has been officially deceased by its creators since January 1, 2020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516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6C97-3AC2-B35E-C958-E111E5B4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48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Python Slow or Fast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4775-10E3-0E7E-288F-907B72F8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89" y="42550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6D2E-AD71-1820-AFAD-0AA5727E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Python Slow?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DFB2-9233-BFE3-232B-154CAE93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execution time is comparatively slower than other compiled languages like C and C++.</a:t>
            </a:r>
          </a:p>
          <a:p>
            <a:r>
              <a:rPr lang="en-US" dirty="0"/>
              <a:t>The main reasons for this are; python being an interpreted language and a dynamically typed language.</a:t>
            </a:r>
          </a:p>
          <a:p>
            <a:r>
              <a:rPr lang="en-US" dirty="0"/>
              <a:t>Speed is compromised over flexibility.</a:t>
            </a:r>
          </a:p>
          <a:p>
            <a:r>
              <a:rPr lang="en-US" dirty="0"/>
              <a:t>But to what extent does it matter?</a:t>
            </a:r>
          </a:p>
          <a:p>
            <a:pPr lvl="1"/>
            <a:r>
              <a:rPr lang="en-US" dirty="0"/>
              <a:t>It matters in the fields where fast execution and limited resources are important factors. For example, in aero science.</a:t>
            </a:r>
          </a:p>
          <a:p>
            <a:pPr lvl="1"/>
            <a:r>
              <a:rPr lang="en-US" dirty="0"/>
              <a:t>Execution time is not significantly important for other general apps like educational apps, social media apps etc.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4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C117-386F-E16A-8696-FA849D8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Companies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177A-C896-6F11-59F3-ADD8AAD2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</a:t>
            </a:r>
          </a:p>
          <a:p>
            <a:r>
              <a:rPr lang="en-US" dirty="0"/>
              <a:t>PayPal</a:t>
            </a:r>
          </a:p>
          <a:p>
            <a:r>
              <a:rPr lang="en-US" dirty="0" err="1"/>
              <a:t>NetFlix</a:t>
            </a:r>
            <a:endParaRPr lang="en-US" dirty="0"/>
          </a:p>
          <a:p>
            <a:r>
              <a:rPr lang="en-US" dirty="0"/>
              <a:t>Google</a:t>
            </a:r>
          </a:p>
          <a:p>
            <a:r>
              <a:rPr lang="en-US" dirty="0"/>
              <a:t>Facebook and many more</a:t>
            </a:r>
          </a:p>
          <a:p>
            <a:r>
              <a:rPr lang="en-US" dirty="0"/>
              <a:t>Source : </a:t>
            </a:r>
            <a:r>
              <a:rPr lang="en-US" dirty="0">
                <a:hlinkClick r:id="rId2"/>
              </a:rPr>
              <a:t>https://brainstation.io/career-guides/who-uses-python-today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4828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0ED8-87DD-FCFC-DB89-FB3030A6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Python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26C-53EC-CC48-74E9-CD65BB67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Logpoint</a:t>
            </a:r>
            <a:endParaRPr lang="en-US" dirty="0"/>
          </a:p>
          <a:p>
            <a:r>
              <a:rPr lang="en-US" dirty="0" err="1"/>
              <a:t>FuseMachines</a:t>
            </a:r>
            <a:endParaRPr lang="en-US" dirty="0"/>
          </a:p>
          <a:p>
            <a:r>
              <a:rPr lang="en-US" dirty="0"/>
              <a:t>Janaki Technology (Khalti)</a:t>
            </a:r>
          </a:p>
          <a:p>
            <a:r>
              <a:rPr lang="en-US" dirty="0" err="1"/>
              <a:t>Aayulogic</a:t>
            </a:r>
            <a:r>
              <a:rPr lang="en-US" dirty="0"/>
              <a:t> (Mero Job)</a:t>
            </a:r>
          </a:p>
          <a:p>
            <a:r>
              <a:rPr lang="en-US" dirty="0" err="1"/>
              <a:t>Programiz</a:t>
            </a:r>
            <a:endParaRPr lang="en-US" dirty="0"/>
          </a:p>
          <a:p>
            <a:r>
              <a:rPr lang="en-US" dirty="0"/>
              <a:t>Insight Workshop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90971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814E-D36B-DC63-48A3-0EDEC991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A901A-949A-7420-043C-9D8C75ECE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16" y="1690687"/>
            <a:ext cx="7582460" cy="4667881"/>
          </a:xfrm>
        </p:spPr>
      </p:pic>
    </p:spTree>
    <p:extLst>
      <p:ext uri="{BB962C8B-B14F-4D97-AF65-F5344CB8AC3E}">
        <p14:creationId xmlns:p14="http://schemas.microsoft.com/office/powerpoint/2010/main" val="311439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77D9-B13D-5EA3-D6A3-2DD9C90B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64" y="2471831"/>
            <a:ext cx="10515600" cy="1325563"/>
          </a:xfrm>
        </p:spPr>
        <p:txBody>
          <a:bodyPr/>
          <a:lstStyle/>
          <a:p>
            <a:r>
              <a:rPr lang="en-US" dirty="0"/>
              <a:t>Let’s Solve 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5BB2-92EF-1C8D-DFD1-1191A39E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18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20BB-C9E6-6730-17DF-24220BD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8D91-20B5-7CF3-2E27-4AC6233F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 Number</a:t>
            </a:r>
          </a:p>
          <a:p>
            <a:r>
              <a:rPr lang="en-US" dirty="0"/>
              <a:t>Find if the number is odd or even</a:t>
            </a:r>
          </a:p>
        </p:txBody>
      </p:sp>
    </p:spTree>
    <p:extLst>
      <p:ext uri="{BB962C8B-B14F-4D97-AF65-F5344CB8AC3E}">
        <p14:creationId xmlns:p14="http://schemas.microsoft.com/office/powerpoint/2010/main" val="4101273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D29-5226-566C-DECC-72263654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3382-2939-4CCD-540A-E2E1DA58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47" y="1395319"/>
            <a:ext cx="10515600" cy="4351338"/>
          </a:xfrm>
        </p:spPr>
        <p:txBody>
          <a:bodyPr/>
          <a:lstStyle/>
          <a:p>
            <a:r>
              <a:rPr lang="en-US" dirty="0"/>
              <a:t>For the first 30 integers, print the number as it is as otherwise, “Fizz” if the number is a multiple of 3, “Buzz” if the number is a multiple of 5 and “</a:t>
            </a:r>
            <a:r>
              <a:rPr lang="en-US" dirty="0" err="1"/>
              <a:t>FizzBuzz</a:t>
            </a:r>
            <a:r>
              <a:rPr lang="en-US" dirty="0"/>
              <a:t>” if the number is the multiple of both 3 and 5.</a:t>
            </a:r>
          </a:p>
          <a:p>
            <a:endParaRPr lang="en-US" dirty="0"/>
          </a:p>
          <a:p>
            <a:r>
              <a:rPr lang="en-US" dirty="0"/>
              <a:t>Output</a:t>
            </a:r>
          </a:p>
          <a:p>
            <a:pPr marL="914400" lvl="2" indent="0">
              <a:buNone/>
            </a:pPr>
            <a:r>
              <a:rPr lang="en-US" dirty="0" err="1"/>
              <a:t>FizzBuzz</a:t>
            </a:r>
            <a:r>
              <a:rPr lang="en-US" dirty="0"/>
              <a:t>              …</a:t>
            </a:r>
          </a:p>
          <a:p>
            <a:pPr marL="914400" lvl="2" indent="0">
              <a:buNone/>
            </a:pPr>
            <a:r>
              <a:rPr lang="en-US" dirty="0"/>
              <a:t>1              …</a:t>
            </a:r>
          </a:p>
          <a:p>
            <a:pPr marL="914400" lvl="2" indent="0">
              <a:buNone/>
            </a:pPr>
            <a:r>
              <a:rPr lang="en-US" dirty="0"/>
              <a:t>2              14</a:t>
            </a:r>
          </a:p>
          <a:p>
            <a:pPr marL="914400" lvl="2" indent="0">
              <a:buNone/>
            </a:pPr>
            <a:r>
              <a:rPr lang="en-US" dirty="0"/>
              <a:t>Fizz          </a:t>
            </a:r>
            <a:r>
              <a:rPr lang="en-US" dirty="0" err="1"/>
              <a:t>FizzBuzz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4              16</a:t>
            </a:r>
          </a:p>
          <a:p>
            <a:pPr marL="914400" lvl="2" indent="0">
              <a:buNone/>
            </a:pPr>
            <a:r>
              <a:rPr lang="en-US" dirty="0"/>
              <a:t>Buzz	…</a:t>
            </a:r>
          </a:p>
        </p:txBody>
      </p:sp>
    </p:spTree>
    <p:extLst>
      <p:ext uri="{BB962C8B-B14F-4D97-AF65-F5344CB8AC3E}">
        <p14:creationId xmlns:p14="http://schemas.microsoft.com/office/powerpoint/2010/main" val="416843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C269-7AEB-2870-1FEB-4EC7F93A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Programmer, Coder, Developer and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CEDA-6A48-867E-21AA-63448DDF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 are those who writes program.</a:t>
            </a:r>
          </a:p>
          <a:p>
            <a:r>
              <a:rPr lang="en-US" dirty="0"/>
              <a:t>Coder is an unofficial way of saying Programmer.</a:t>
            </a:r>
          </a:p>
          <a:p>
            <a:r>
              <a:rPr lang="en-US" dirty="0"/>
              <a:t>Developers are the overall system developer who creates and knows a system end-to-end.</a:t>
            </a:r>
          </a:p>
          <a:p>
            <a:r>
              <a:rPr lang="en-US" dirty="0"/>
              <a:t>Engineer are the architecture designer.</a:t>
            </a:r>
          </a:p>
        </p:txBody>
      </p:sp>
    </p:spTree>
    <p:extLst>
      <p:ext uri="{BB962C8B-B14F-4D97-AF65-F5344CB8AC3E}">
        <p14:creationId xmlns:p14="http://schemas.microsoft.com/office/powerpoint/2010/main" val="273197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3AB-6BA6-76A5-4298-741DEF1C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67C1-9E12-6158-A523-FA8B6D88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3</a:t>
            </a:r>
          </a:p>
          <a:p>
            <a:r>
              <a:rPr lang="en-US" dirty="0"/>
              <a:t>If remainder of A/3 and A/5 are 0 then </a:t>
            </a:r>
            <a:r>
              <a:rPr lang="en-US" dirty="0" err="1"/>
              <a:t>FizzBuzz</a:t>
            </a:r>
            <a:endParaRPr lang="en-US" dirty="0"/>
          </a:p>
          <a:p>
            <a:r>
              <a:rPr lang="en-US" dirty="0"/>
              <a:t>Else if remainder of A/3 is 0 then Fizz</a:t>
            </a:r>
          </a:p>
          <a:p>
            <a:r>
              <a:rPr lang="en-US" dirty="0"/>
              <a:t>Else if A/5 0 then Buzz</a:t>
            </a:r>
          </a:p>
          <a:p>
            <a:r>
              <a:rPr lang="en-US" dirty="0"/>
              <a:t>Else A</a:t>
            </a:r>
          </a:p>
        </p:txBody>
      </p:sp>
    </p:spTree>
    <p:extLst>
      <p:ext uri="{BB962C8B-B14F-4D97-AF65-F5344CB8AC3E}">
        <p14:creationId xmlns:p14="http://schemas.microsoft.com/office/powerpoint/2010/main" val="84629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FE7D-2392-6DFA-00B2-808CC9A1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C99C-E230-721B-BFA9-4D210FA1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</a:p>
          <a:p>
            <a:pPr marL="0" indent="0">
              <a:buNone/>
            </a:pPr>
            <a:r>
              <a:rPr lang="en-US" dirty="0"/>
              <a:t>If N is divided by 5 and 3</a:t>
            </a:r>
          </a:p>
          <a:p>
            <a:pPr marL="0" indent="0">
              <a:buNone/>
            </a:pPr>
            <a:r>
              <a:rPr lang="en-US" dirty="0"/>
              <a:t>	print </a:t>
            </a:r>
            <a:r>
              <a:rPr lang="en-US" dirty="0" err="1"/>
              <a:t>FizzBuzz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N is divided by 3</a:t>
            </a:r>
          </a:p>
          <a:p>
            <a:pPr marL="0" indent="0">
              <a:buNone/>
            </a:pPr>
            <a:r>
              <a:rPr lang="en-US" dirty="0"/>
              <a:t>	print Fizz</a:t>
            </a:r>
          </a:p>
          <a:p>
            <a:pPr marL="0" indent="0">
              <a:buNone/>
            </a:pPr>
            <a:r>
              <a:rPr lang="en-US" dirty="0"/>
              <a:t>If N is divided by 5</a:t>
            </a:r>
          </a:p>
          <a:p>
            <a:pPr marL="0" indent="0">
              <a:buNone/>
            </a:pPr>
            <a:r>
              <a:rPr lang="en-US" dirty="0"/>
              <a:t>	print Buzz</a:t>
            </a:r>
          </a:p>
        </p:txBody>
      </p:sp>
    </p:spTree>
    <p:extLst>
      <p:ext uri="{BB962C8B-B14F-4D97-AF65-F5344CB8AC3E}">
        <p14:creationId xmlns:p14="http://schemas.microsoft.com/office/powerpoint/2010/main" val="97380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9C98-2B76-9BC4-A9D2-383107B1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3A27-8B1F-80A8-1F4E-B08B07ED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an integer (not string) is palindrome or not.</a:t>
            </a:r>
          </a:p>
          <a:p>
            <a:pPr marL="0" indent="0">
              <a:buNone/>
            </a:pPr>
            <a:r>
              <a:rPr lang="en-US" dirty="0"/>
              <a:t>	Input: 123</a:t>
            </a:r>
          </a:p>
          <a:p>
            <a:pPr marL="0" indent="0">
              <a:buNone/>
            </a:pPr>
            <a:r>
              <a:rPr lang="en-US" dirty="0"/>
              <a:t>	Output: “Not Palindrome”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Input: 121</a:t>
            </a:r>
          </a:p>
          <a:p>
            <a:pPr marL="0" indent="0">
              <a:buNone/>
            </a:pPr>
            <a:r>
              <a:rPr lang="en-US" dirty="0"/>
              <a:t>	Output: “Palindrome”</a:t>
            </a:r>
          </a:p>
        </p:txBody>
      </p:sp>
    </p:spTree>
    <p:extLst>
      <p:ext uri="{BB962C8B-B14F-4D97-AF65-F5344CB8AC3E}">
        <p14:creationId xmlns:p14="http://schemas.microsoft.com/office/powerpoint/2010/main" val="64888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F60-B010-5F33-08D8-9770AABA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D987-8887-9E90-0519-2B70425F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684"/>
            <a:ext cx="10515600" cy="4351338"/>
          </a:xfrm>
        </p:spPr>
        <p:txBody>
          <a:bodyPr/>
          <a:lstStyle/>
          <a:p>
            <a:r>
              <a:rPr lang="en-US" dirty="0"/>
              <a:t>Given an array of integers ‘</a:t>
            </a:r>
            <a:r>
              <a:rPr lang="en-US" dirty="0" err="1"/>
              <a:t>nums</a:t>
            </a:r>
            <a:r>
              <a:rPr lang="en-US" dirty="0"/>
              <a:t>’, find the integers which are at least repeated once.</a:t>
            </a:r>
          </a:p>
          <a:p>
            <a:pPr marL="0" indent="0">
              <a:buNone/>
            </a:pPr>
            <a:r>
              <a:rPr lang="en-US" dirty="0"/>
              <a:t>	input: [3, 4, 2, 2, 1, 3, 3, 3]</a:t>
            </a:r>
          </a:p>
          <a:p>
            <a:pPr marL="0" indent="0">
              <a:buNone/>
            </a:pPr>
            <a:r>
              <a:rPr lang="en-US" dirty="0"/>
              <a:t>	output: [3, 2]</a:t>
            </a:r>
          </a:p>
        </p:txBody>
      </p:sp>
    </p:spTree>
    <p:extLst>
      <p:ext uri="{BB962C8B-B14F-4D97-AF65-F5344CB8AC3E}">
        <p14:creationId xmlns:p14="http://schemas.microsoft.com/office/powerpoint/2010/main" val="335373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22A7-E1B8-EBD9-EB5A-80395EB0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12" y="22840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Bonus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1F8A-6758-B7FE-6F09-3F932FCA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7087-3C70-8CC8-7EFB-A501D1DF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an efficient learner?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5CFA-389D-D9A9-AB78-9F779D30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Growth</a:t>
            </a:r>
          </a:p>
          <a:p>
            <a:pPr lvl="1"/>
            <a:r>
              <a:rPr lang="en-US" dirty="0"/>
              <a:t>Programming language is your weapon. Keep it sharpened.</a:t>
            </a:r>
          </a:p>
          <a:p>
            <a:pPr lvl="1"/>
            <a:r>
              <a:rPr lang="en-US" dirty="0"/>
              <a:t>Be proficient in Data Structure and Algorithms.</a:t>
            </a:r>
          </a:p>
          <a:p>
            <a:pPr lvl="1"/>
            <a:r>
              <a:rPr lang="en-US" dirty="0"/>
              <a:t>Be proficient in Design Patterns.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LeetCode</a:t>
            </a:r>
            <a:r>
              <a:rPr lang="en-US" dirty="0"/>
              <a:t> Problems, </a:t>
            </a:r>
            <a:r>
              <a:rPr lang="en-US" dirty="0" err="1"/>
              <a:t>Hackerrank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 active on GitHub and LinkedIn.</a:t>
            </a:r>
          </a:p>
          <a:p>
            <a:pPr lvl="1"/>
            <a:r>
              <a:rPr lang="en-US" dirty="0"/>
              <a:t>2-3 hours of deep work everyday (No distractions).</a:t>
            </a:r>
          </a:p>
          <a:p>
            <a:pPr lvl="1"/>
            <a:r>
              <a:rPr lang="en-US" dirty="0"/>
              <a:t>Master your IDE (</a:t>
            </a:r>
            <a:r>
              <a:rPr lang="en-US" dirty="0" err="1"/>
              <a:t>Pycharm</a:t>
            </a:r>
            <a:r>
              <a:rPr lang="en-US" dirty="0"/>
              <a:t>, VS code, Vim).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33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D971-F34B-A184-B5F4-A7A26C99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an efficient learner?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4B6C-A51B-951D-63CB-6C803793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Growth</a:t>
            </a:r>
          </a:p>
          <a:p>
            <a:pPr lvl="1"/>
            <a:r>
              <a:rPr lang="en-US" dirty="0"/>
              <a:t>Have proper sleep and meal timing.</a:t>
            </a:r>
          </a:p>
          <a:p>
            <a:pPr lvl="1"/>
            <a:r>
              <a:rPr lang="en-US" dirty="0"/>
              <a:t>Don’t overwork to the point of burn out. Take rest in between work.</a:t>
            </a:r>
          </a:p>
          <a:p>
            <a:pPr lvl="1"/>
            <a:r>
              <a:rPr lang="en-US" dirty="0"/>
              <a:t>Go for a walk or jogging everyday.</a:t>
            </a:r>
          </a:p>
          <a:p>
            <a:pPr lvl="1"/>
            <a:r>
              <a:rPr lang="en-US" dirty="0"/>
              <a:t>Listen to podcast (Spotify, Google Podcast).</a:t>
            </a:r>
          </a:p>
          <a:p>
            <a:pPr lvl="1"/>
            <a:r>
              <a:rPr lang="en-US" dirty="0"/>
              <a:t>Make your English better. It will be useful to crack interviews.</a:t>
            </a:r>
          </a:p>
          <a:p>
            <a:pPr lvl="1"/>
            <a:r>
              <a:rPr lang="en-US" dirty="0"/>
              <a:t>Read Books.</a:t>
            </a:r>
          </a:p>
          <a:p>
            <a:pPr lvl="1"/>
            <a:r>
              <a:rPr lang="en-US" dirty="0"/>
              <a:t>Network with the people in the industry.</a:t>
            </a:r>
          </a:p>
          <a:p>
            <a:pPr lvl="1"/>
            <a:r>
              <a:rPr lang="en-US" dirty="0"/>
              <a:t>Be the leader, mentor, </a:t>
            </a:r>
            <a:r>
              <a:rPr lang="en-US" dirty="0" err="1"/>
              <a:t>presentator</a:t>
            </a:r>
            <a:r>
              <a:rPr lang="en-US" dirty="0"/>
              <a:t> or teacher whenever you get a platform.</a:t>
            </a:r>
          </a:p>
        </p:txBody>
      </p:sp>
    </p:spTree>
    <p:extLst>
      <p:ext uri="{BB962C8B-B14F-4D97-AF65-F5344CB8AC3E}">
        <p14:creationId xmlns:p14="http://schemas.microsoft.com/office/powerpoint/2010/main" val="1693865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ood&#10;&#10;Description generated with very high confidence">
            <a:extLst>
              <a:ext uri="{FF2B5EF4-FFF2-40B4-BE49-F238E27FC236}">
                <a16:creationId xmlns:a16="http://schemas.microsoft.com/office/drawing/2014/main" id="{581787E7-CD3A-4183-8F1A-3AE661C69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55" r="1" b="2888"/>
          <a:stretch/>
        </p:blipFill>
        <p:spPr>
          <a:xfrm>
            <a:off x="1479970" y="1051022"/>
            <a:ext cx="8838502" cy="47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E6D8-43E8-55C9-DE44-6EA1A563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4DC38-AC2C-AD08-D179-F9C7C8D7E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13" y="365125"/>
            <a:ext cx="11474484" cy="56509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478DDC-AC70-C7B6-D42E-210A76438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52" y="1380567"/>
            <a:ext cx="2682348" cy="2728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812D37-9E3B-5B46-D444-87EE47F9DE25}"/>
              </a:ext>
            </a:extLst>
          </p:cNvPr>
          <p:cNvSpPr txBox="1"/>
          <p:nvPr/>
        </p:nvSpPr>
        <p:spPr>
          <a:xfrm>
            <a:off x="8608698" y="4209855"/>
            <a:ext cx="26823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Nabin Paudyal</a:t>
            </a:r>
          </a:p>
          <a:p>
            <a:pPr algn="ctr"/>
            <a:r>
              <a:rPr lang="en-US" dirty="0"/>
              <a:t>Python Developer</a:t>
            </a:r>
          </a:p>
        </p:txBody>
      </p:sp>
    </p:spTree>
    <p:extLst>
      <p:ext uri="{BB962C8B-B14F-4D97-AF65-F5344CB8AC3E}">
        <p14:creationId xmlns:p14="http://schemas.microsoft.com/office/powerpoint/2010/main" val="417883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EBB8-D369-4F91-DB7E-E1FA649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374552"/>
            <a:ext cx="10515600" cy="1325563"/>
          </a:xfrm>
        </p:spPr>
        <p:txBody>
          <a:bodyPr/>
          <a:lstStyle/>
          <a:p>
            <a:r>
              <a:rPr lang="en-US" dirty="0"/>
              <a:t>CS / IT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8BD2-219D-B07F-5924-97C957745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Software Engineer (web developer, mobile developer, desktop app developers)</a:t>
            </a:r>
          </a:p>
          <a:p>
            <a:r>
              <a:rPr lang="en-US" dirty="0"/>
              <a:t>Backend Developer</a:t>
            </a:r>
          </a:p>
          <a:p>
            <a:r>
              <a:rPr lang="en-US" dirty="0"/>
              <a:t>Frontend Developer</a:t>
            </a:r>
          </a:p>
          <a:p>
            <a:r>
              <a:rPr lang="en-US" dirty="0"/>
              <a:t>Web Designer (Figma, Adobe XD, HTML, CSS)</a:t>
            </a:r>
          </a:p>
          <a:p>
            <a:r>
              <a:rPr lang="en-US" dirty="0"/>
              <a:t>Full Stack Web Developer</a:t>
            </a:r>
          </a:p>
          <a:p>
            <a:r>
              <a:rPr lang="en-US" dirty="0"/>
              <a:t>DevOps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Cloud Engineer (</a:t>
            </a:r>
            <a:r>
              <a:rPr lang="en-US" dirty="0" err="1"/>
              <a:t>PaS</a:t>
            </a:r>
            <a:r>
              <a:rPr lang="en-US" dirty="0"/>
              <a:t>= Platform as Service = Heroku, PythonAnywhere)</a:t>
            </a:r>
          </a:p>
          <a:p>
            <a:r>
              <a:rPr lang="en-US" dirty="0"/>
              <a:t>Machine Learning Engineer</a:t>
            </a:r>
          </a:p>
          <a:p>
            <a:r>
              <a:rPr lang="en-US" dirty="0"/>
              <a:t>Data Scientist</a:t>
            </a:r>
          </a:p>
          <a:p>
            <a:r>
              <a:rPr lang="en-US" dirty="0"/>
              <a:t>Network and Security Engineer</a:t>
            </a:r>
          </a:p>
          <a:p>
            <a:r>
              <a:rPr lang="en-US" dirty="0"/>
              <a:t>Ethical Hacker</a:t>
            </a:r>
          </a:p>
          <a:p>
            <a:r>
              <a:rPr lang="en-US" dirty="0"/>
              <a:t>Graphics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64AB-27A0-41A0-AC2A-7F59F099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348"/>
            <a:ext cx="10515600" cy="1325563"/>
          </a:xfrm>
        </p:spPr>
        <p:txBody>
          <a:bodyPr/>
          <a:lstStyle/>
          <a:p>
            <a:r>
              <a:rPr lang="en-US" dirty="0"/>
              <a:t>Full Stack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B382-6C1B-11C7-6317-0DF56B590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620"/>
            <a:ext cx="10515600" cy="2952563"/>
          </a:xfrm>
        </p:spPr>
        <p:txBody>
          <a:bodyPr/>
          <a:lstStyle/>
          <a:p>
            <a:r>
              <a:rPr lang="en-US" dirty="0"/>
              <a:t>Backend + Frontend + Database + Cloud.</a:t>
            </a:r>
          </a:p>
          <a:p>
            <a:r>
              <a:rPr lang="en-US" dirty="0"/>
              <a:t>Has core strength on either FE or BE.</a:t>
            </a:r>
          </a:p>
        </p:txBody>
      </p:sp>
    </p:spTree>
    <p:extLst>
      <p:ext uri="{BB962C8B-B14F-4D97-AF65-F5344CB8AC3E}">
        <p14:creationId xmlns:p14="http://schemas.microsoft.com/office/powerpoint/2010/main" val="111625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2DE7-4F7C-ED62-AC04-634F5408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Developer 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0EE5-E9BF-DE26-ACD8-121DF843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Basic HTML, CSS, JS</a:t>
            </a:r>
          </a:p>
          <a:p>
            <a:r>
              <a:rPr lang="en-US" dirty="0"/>
              <a:t>Proficiency in any server-side scripting language (Python, JavaScript, Ruby, PHP etc., C#)</a:t>
            </a:r>
          </a:p>
          <a:p>
            <a:r>
              <a:rPr lang="en-US" dirty="0"/>
              <a:t>Proficiency in data structures and algorithms.</a:t>
            </a:r>
          </a:p>
          <a:p>
            <a:r>
              <a:rPr lang="en-US" dirty="0"/>
              <a:t>Proficiency in Web Frameworks (Django, NodeJS, </a:t>
            </a:r>
            <a:r>
              <a:rPr lang="en-US" dirty="0" err="1"/>
              <a:t>RoR</a:t>
            </a:r>
            <a:r>
              <a:rPr lang="en-US" dirty="0"/>
              <a:t>, Laravel,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Proficiency in creating REST APIs (Application Programmable Interface).</a:t>
            </a:r>
          </a:p>
          <a:p>
            <a:r>
              <a:rPr lang="en-US" dirty="0"/>
              <a:t>Database Query Language (SQL, NoSQL)</a:t>
            </a:r>
          </a:p>
          <a:p>
            <a:r>
              <a:rPr lang="en-US" dirty="0"/>
              <a:t>Cloud Knowledge (AWS, EC2, S3, Lambda, Azure)</a:t>
            </a:r>
          </a:p>
          <a:p>
            <a:r>
              <a:rPr lang="en-US" dirty="0"/>
              <a:t>Web Server (Nginx, Apache)</a:t>
            </a:r>
          </a:p>
          <a:p>
            <a:r>
              <a:rPr lang="en-US" dirty="0"/>
              <a:t>DNS and Web Hosting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69770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341F-8738-9EB5-FBFC-B469D4B7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Developer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FF97-7AC7-8EFF-EC05-7F862FF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Proficiency in HTML, CSS, SCSS, JS.</a:t>
            </a:r>
          </a:p>
          <a:p>
            <a:r>
              <a:rPr lang="en-US" dirty="0"/>
              <a:t>Proficiency in CSS frameworks (Material, Bootstrap).</a:t>
            </a:r>
          </a:p>
          <a:p>
            <a:r>
              <a:rPr lang="en-US" dirty="0"/>
              <a:t>Proficiency in data structures and algorithms.</a:t>
            </a:r>
          </a:p>
          <a:p>
            <a:r>
              <a:rPr lang="en-US" dirty="0"/>
              <a:t>Proficiency in any of the JS frameworks (Angular, React, Vue).</a:t>
            </a:r>
          </a:p>
          <a:p>
            <a:r>
              <a:rPr lang="en-US" dirty="0"/>
              <a:t>Consuming REST APIs.</a:t>
            </a:r>
          </a:p>
          <a:p>
            <a:r>
              <a:rPr lang="en-US" dirty="0"/>
              <a:t>Cloud Knowledge (AWS, Azure)</a:t>
            </a:r>
          </a:p>
          <a:p>
            <a:r>
              <a:rPr lang="en-US" dirty="0"/>
              <a:t>Web Server (Nginx, Apache)</a:t>
            </a:r>
          </a:p>
          <a:p>
            <a:r>
              <a:rPr lang="en-US" dirty="0"/>
              <a:t>DNS and Web Hosting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1263-C754-0866-57D8-56224B0A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 and ML Engineer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F9CD-6336-98C7-1E86-338119188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Proficiency in a programming language (Python, R).</a:t>
            </a:r>
          </a:p>
          <a:p>
            <a:r>
              <a:rPr lang="en-US" dirty="0"/>
              <a:t>Proficiency in data structures and algorithms.</a:t>
            </a:r>
          </a:p>
          <a:p>
            <a:r>
              <a:rPr lang="en-US" dirty="0"/>
              <a:t>Proficiency in Linear Algebra, Calculus, Statistics and Probability.</a:t>
            </a:r>
          </a:p>
          <a:p>
            <a:r>
              <a:rPr lang="en-US" dirty="0"/>
              <a:t>Libraries like NumPy, Pandas, Matplotlib, Seaborn etc.</a:t>
            </a:r>
          </a:p>
          <a:p>
            <a:r>
              <a:rPr lang="en-US" dirty="0"/>
              <a:t>Data Wrangling; clean and structure data.</a:t>
            </a:r>
          </a:p>
          <a:p>
            <a:r>
              <a:rPr lang="en-US" dirty="0"/>
              <a:t>Proficiency in SQL.</a:t>
            </a:r>
          </a:p>
          <a:p>
            <a:r>
              <a:rPr lang="en-US" dirty="0"/>
              <a:t>ML Algorithms; Supervised and Unsupervised learnings (Linear Regression, K Means Clustering)</a:t>
            </a:r>
          </a:p>
          <a:p>
            <a:r>
              <a:rPr lang="en-US" dirty="0"/>
              <a:t>Data Modeling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5C9-EF98-59D5-064F-1DDC774B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867148"/>
            <a:ext cx="10515600" cy="1325563"/>
          </a:xfrm>
        </p:spPr>
        <p:txBody>
          <a:bodyPr/>
          <a:lstStyle/>
          <a:p>
            <a:r>
              <a:rPr lang="en-US" dirty="0"/>
              <a:t>Common Tools in a life of a Software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0C69-F8E7-3F39-A42B-52AA3109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2659343"/>
            <a:ext cx="10515600" cy="4351338"/>
          </a:xfrm>
        </p:spPr>
        <p:txBody>
          <a:bodyPr/>
          <a:lstStyle/>
          <a:p>
            <a:r>
              <a:rPr lang="en-US" dirty="0"/>
              <a:t>Git and GitHub (Version Control)</a:t>
            </a:r>
          </a:p>
          <a:p>
            <a:r>
              <a:rPr lang="en-US" dirty="0"/>
              <a:t>Trello, Jira Board</a:t>
            </a:r>
          </a:p>
          <a:p>
            <a:r>
              <a:rPr lang="en-US" dirty="0"/>
              <a:t>Slack, Skype, Teams</a:t>
            </a:r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09116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299C-49C7-00C9-A9C3-AB12F980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Server Side Scripting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D278-08AA-4FFD-DF24-2256DCE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(Laravel)</a:t>
            </a:r>
          </a:p>
          <a:p>
            <a:r>
              <a:rPr lang="en-US" dirty="0"/>
              <a:t>Python (Flask, Django, Pyramid, 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r>
              <a:rPr lang="en-US" dirty="0"/>
              <a:t>JavaScript (NodeJS)</a:t>
            </a:r>
          </a:p>
          <a:p>
            <a:r>
              <a:rPr lang="en-US" dirty="0"/>
              <a:t>Ruby (Ruby on Rails)</a:t>
            </a:r>
          </a:p>
          <a:p>
            <a:r>
              <a:rPr lang="en-US" dirty="0"/>
              <a:t>C# (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Rust (Rocket)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1138</Words>
  <Application>Microsoft Office PowerPoint</Application>
  <PresentationFormat>Widescreen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DAY 0</vt:lpstr>
      <vt:lpstr>Programmer, Coder, Developer and Engineer</vt:lpstr>
      <vt:lpstr>CS / IT Fields</vt:lpstr>
      <vt:lpstr>Full Stack Developer</vt:lpstr>
      <vt:lpstr>Backend Developer Road Map</vt:lpstr>
      <vt:lpstr>Frontend Developer Roadmap</vt:lpstr>
      <vt:lpstr>Data Scientist and ML Engineer Roadmap</vt:lpstr>
      <vt:lpstr>Common Tools in a life of a Software Engineer</vt:lpstr>
      <vt:lpstr>Some Server Side Scripting Languages</vt:lpstr>
      <vt:lpstr>So Why to Choose Python?</vt:lpstr>
      <vt:lpstr>Python and It's History</vt:lpstr>
      <vt:lpstr>Python Slow or Fast ?</vt:lpstr>
      <vt:lpstr>Is Python Slow?</vt:lpstr>
      <vt:lpstr>Top Companies Using Python</vt:lpstr>
      <vt:lpstr>Companies Using Python in Nepal</vt:lpstr>
      <vt:lpstr>Python Installation</vt:lpstr>
      <vt:lpstr>Let’s Solve Some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Tips</vt:lpstr>
      <vt:lpstr>How to be an efficient learner?</vt:lpstr>
      <vt:lpstr>How to be an efficient learner?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0</dc:title>
  <dc:creator>Navin Poudel</dc:creator>
  <cp:lastModifiedBy>Navin Poudel</cp:lastModifiedBy>
  <cp:revision>19</cp:revision>
  <dcterms:created xsi:type="dcterms:W3CDTF">2023-02-15T10:35:47Z</dcterms:created>
  <dcterms:modified xsi:type="dcterms:W3CDTF">2024-03-03T12:10:01Z</dcterms:modified>
</cp:coreProperties>
</file>