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5" r:id="rId6"/>
    <p:sldId id="274" r:id="rId7"/>
    <p:sldId id="273" r:id="rId8"/>
    <p:sldId id="272" r:id="rId9"/>
    <p:sldId id="271" r:id="rId10"/>
    <p:sldId id="270" r:id="rId11"/>
    <p:sldId id="269" r:id="rId12"/>
    <p:sldId id="265" r:id="rId13"/>
    <p:sldId id="263" r:id="rId14"/>
    <p:sldId id="262" r:id="rId15"/>
    <p:sldId id="279" r:id="rId16"/>
    <p:sldId id="289" r:id="rId17"/>
    <p:sldId id="288" r:id="rId18"/>
    <p:sldId id="287" r:id="rId19"/>
    <p:sldId id="286" r:id="rId20"/>
    <p:sldId id="285" r:id="rId21"/>
    <p:sldId id="284" r:id="rId22"/>
    <p:sldId id="283" r:id="rId23"/>
    <p:sldId id="282" r:id="rId24"/>
    <p:sldId id="281" r:id="rId25"/>
    <p:sldId id="28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175F-3281-2A25-20EA-2CE6B526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AFFF4-30FA-9B80-0037-B9FFE935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E99D-92DB-AB1C-2DD5-530ECE4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6ECDB-1F59-CB16-053A-5E4711CA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E090-C052-2128-8E17-AF52597E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92FF-753F-4F79-5A01-5B6FC730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48D64-9107-370B-7680-862C8D3D9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1051-98F5-206A-B04A-9A112B2E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96BA-8AD3-7736-5FA8-7925FAE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5B0E-62F3-B77F-C0DA-4C35AC85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9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3B72-F993-D236-E014-8DFB9652A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46AC-B253-9F35-18EF-AF6799B7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2CDF-8404-4C7F-5FC6-2612D67C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785-58D1-2A47-1B42-2B2F8084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9D36-6771-7050-816B-30EE82EA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6A1A-A526-A83C-77AB-5D02A6CA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4E25-E72A-50D1-D803-C8B28CFC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13CF-F563-FE01-8DC0-BC8A1EDA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8EC1-ECC2-5730-AA29-4BCAB1A6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E818-A6F2-7221-0041-D55224B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C790-70B9-B574-68C1-714B749A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318F8-64FE-57D8-3E80-28482E6E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A25D-3CFB-3AFC-61FB-BF28DDA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7219-135D-C4D5-410A-7DF2976B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6D13-1537-0C39-AAA6-1EFF23A6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491-6210-A5BE-40BE-D8A81420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45F3-97AA-F41D-369F-2D7EDA73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3F38-B6BC-54B0-EA5E-91C4BE467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0B01-E29B-A899-C30B-86D567EB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2CF8-E253-592C-CA1E-46D5BE96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A293-7C47-67A7-1C95-EC4835E6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11C5-D365-3688-3C9B-A1F3132B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6227-32A1-7B34-70A0-C954DA37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76563-EF4B-9E25-E68E-4C093D94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6EEB6-8EA9-AC25-7120-F58D61BE7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8F9C8-5681-1494-36E8-B3BBFA9F8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2FF81-ADD1-B4E9-083F-C73E8C86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D99E-4DD7-48A6-4588-77E3CB88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01078-5CDC-250A-BD1F-E5B494A8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07AA-18D7-98B1-76E2-5E8462E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99AF5-D0DF-18E4-E62A-4532F380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AF792-E362-4EAE-32F2-9900D85F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719E-328D-2E6D-CABC-B93506B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6304-2194-454C-88D0-DAC2E4C9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07BEA-F12A-1341-D92B-3F2E6D2C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0FDBE-1BFE-44B1-3A35-FF0D7F20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1F44-B065-2181-52C7-53E41CC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C139-75D6-62BD-7D11-A14AD92C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29C20-644F-DDAF-C7D0-CC4AC206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282A-BD08-DC83-5264-001455B5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F2D0F-D3BC-26B2-0821-AA0D6AED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A434-D238-B44E-B9E6-1976A9F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25DE-34E6-E588-0BCB-92AB29C5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BEB4A-CDAB-1717-4D9E-75886BE25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1AE71-1E87-C263-185E-FD24F39A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85D3-BF15-74BC-81F9-4219FB98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8C8A-24C1-74CF-F76A-7DC89262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DCBC-D15E-A2FF-941E-CC62F3FF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B07B4-3297-D93E-5F3B-234B820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D5B9-076F-7519-6CA7-46CE63FB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8204-0ED8-1005-0F19-5A219E0FD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78CC-9A3D-4F5D-8829-BA0F66C8E301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BBEB-962B-FC91-FE4E-C6016160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DB0C-F1C2-0B7D-CFA5-3E7EE21A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8254-868B-4D6A-B4EA-6917E1BD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5243AA-2ABE-E9B4-0264-1D46F0EC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256" y="2608979"/>
            <a:ext cx="6314744" cy="97242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j-lt"/>
                <a:cs typeface="Calibri Light"/>
              </a:rPr>
              <a:t>Getting Started with Python</a:t>
            </a:r>
            <a:endParaRPr lang="en-US" sz="5400" dirty="0">
              <a:latin typeface="+mj-lt"/>
            </a:endParaRPr>
          </a:p>
        </p:txBody>
      </p: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3395AEB-A278-E80A-5299-B6A2C002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298" y="202639"/>
            <a:ext cx="8039657" cy="57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1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277A-C663-47EC-B499-3BBAB980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Identity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75144-E9FC-4326-A918-84EC8D594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14488"/>
              </p:ext>
            </p:extLst>
          </p:nvPr>
        </p:nvGraphicFramePr>
        <p:xfrm>
          <a:off x="602134" y="3375598"/>
          <a:ext cx="10732376" cy="2472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967">
                  <a:extLst>
                    <a:ext uri="{9D8B030D-6E8A-4147-A177-3AD203B41FA5}">
                      <a16:colId xmlns:a16="http://schemas.microsoft.com/office/drawing/2014/main" val="2913269785"/>
                    </a:ext>
                  </a:extLst>
                </a:gridCol>
                <a:gridCol w="6682996">
                  <a:extLst>
                    <a:ext uri="{9D8B030D-6E8A-4147-A177-3AD203B41FA5}">
                      <a16:colId xmlns:a16="http://schemas.microsoft.com/office/drawing/2014/main" val="2947718996"/>
                    </a:ext>
                  </a:extLst>
                </a:gridCol>
                <a:gridCol w="2609413">
                  <a:extLst>
                    <a:ext uri="{9D8B030D-6E8A-4147-A177-3AD203B41FA5}">
                      <a16:colId xmlns:a16="http://schemas.microsoft.com/office/drawing/2014/main" val="2972849915"/>
                    </a:ext>
                  </a:extLst>
                </a:gridCol>
              </a:tblGrid>
              <a:tr h="6432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3798"/>
                  </a:ext>
                </a:extLst>
              </a:tr>
              <a:tr h="6432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Returns True if both variables are the same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 = 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B=1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 is B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3573"/>
                  </a:ext>
                </a:extLst>
              </a:tr>
              <a:tr h="618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Returns True if both variables are not the same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A = 123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B = ‘123’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A is not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4153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867B80-3FA5-49C1-BB6D-C79F1C32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8" y="1825625"/>
            <a:ext cx="9397181" cy="1868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Identity operators are used to compare the objects</a:t>
            </a:r>
          </a:p>
          <a:p>
            <a:r>
              <a:rPr lang="en-US">
                <a:ea typeface="+mn-lt"/>
                <a:cs typeface="+mn-lt"/>
              </a:rPr>
              <a:t>Not if they are equal, but if they are the same object, with the same memory location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05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277A-C663-47EC-B499-3BBAB980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Membership Operators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75144-E9FC-4326-A918-84EC8D594142}"/>
              </a:ext>
            </a:extLst>
          </p:cNvPr>
          <p:cNvGraphicFramePr>
            <a:graphicFrameLocks/>
          </p:cNvGraphicFramePr>
          <p:nvPr/>
        </p:nvGraphicFramePr>
        <p:xfrm>
          <a:off x="626715" y="3019179"/>
          <a:ext cx="10732376" cy="1926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967">
                  <a:extLst>
                    <a:ext uri="{9D8B030D-6E8A-4147-A177-3AD203B41FA5}">
                      <a16:colId xmlns:a16="http://schemas.microsoft.com/office/drawing/2014/main" val="2913269785"/>
                    </a:ext>
                  </a:extLst>
                </a:gridCol>
                <a:gridCol w="6682996">
                  <a:extLst>
                    <a:ext uri="{9D8B030D-6E8A-4147-A177-3AD203B41FA5}">
                      <a16:colId xmlns:a16="http://schemas.microsoft.com/office/drawing/2014/main" val="2947718996"/>
                    </a:ext>
                  </a:extLst>
                </a:gridCol>
                <a:gridCol w="2609413">
                  <a:extLst>
                    <a:ext uri="{9D8B030D-6E8A-4147-A177-3AD203B41FA5}">
                      <a16:colId xmlns:a16="http://schemas.microsoft.com/office/drawing/2014/main" val="2972849915"/>
                    </a:ext>
                  </a:extLst>
                </a:gridCol>
              </a:tblGrid>
              <a:tr h="6432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3798"/>
                  </a:ext>
                </a:extLst>
              </a:tr>
              <a:tr h="6432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 True if a sequence with the specified value is present in the object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in 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2 in [1,2,3] returns 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3573"/>
                  </a:ext>
                </a:extLst>
              </a:tr>
              <a:tr h="6185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 True if a sequence with the specified value is not present in the object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 x not in 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2 in [1,2,3] returns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4153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867B80-3FA5-49C1-BB6D-C79F1C32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8" y="1825625"/>
            <a:ext cx="9397181" cy="1868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to test whether a value or variable is found in a sequence (string, list, tuple, set and dictionary).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21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1363-19AF-4CE7-B4A9-83830EE1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Assignment operators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A68DB1-0F60-4CFC-A070-B9F4609CB160}"/>
              </a:ext>
            </a:extLst>
          </p:cNvPr>
          <p:cNvGraphicFramePr>
            <a:graphicFrameLocks/>
          </p:cNvGraphicFramePr>
          <p:nvPr/>
        </p:nvGraphicFramePr>
        <p:xfrm>
          <a:off x="751936" y="1624342"/>
          <a:ext cx="9313260" cy="379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262">
                  <a:extLst>
                    <a:ext uri="{9D8B030D-6E8A-4147-A177-3AD203B41FA5}">
                      <a16:colId xmlns:a16="http://schemas.microsoft.com/office/drawing/2014/main" val="2913269785"/>
                    </a:ext>
                  </a:extLst>
                </a:gridCol>
                <a:gridCol w="3797499">
                  <a:extLst>
                    <a:ext uri="{9D8B030D-6E8A-4147-A177-3AD203B41FA5}">
                      <a16:colId xmlns:a16="http://schemas.microsoft.com/office/drawing/2014/main" val="2972849915"/>
                    </a:ext>
                  </a:extLst>
                </a:gridCol>
                <a:gridCol w="3797499">
                  <a:extLst>
                    <a:ext uri="{9D8B030D-6E8A-4147-A177-3AD203B41FA5}">
                      <a16:colId xmlns:a16="http://schemas.microsoft.com/office/drawing/2014/main" val="3131260870"/>
                    </a:ext>
                  </a:extLst>
                </a:gridCol>
              </a:tblGrid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Equivalent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3798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3573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+=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x + 5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41534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-=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x - 5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6612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*=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x *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36928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/=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x /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5859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%=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 x %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15984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//=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x = x //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1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8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D56C-C9E6-4408-8820-3CBB9ABA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56" y="365125"/>
            <a:ext cx="10595344" cy="99772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Operator Precedence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7BDF38-0B18-44A1-B4D5-0D095B10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63" y="1364881"/>
            <a:ext cx="10515600" cy="4776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Precedence order of Python operators in ascending order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513B62-51C4-4C28-B73C-5760CAF7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29443"/>
              </p:ext>
            </p:extLst>
          </p:nvPr>
        </p:nvGraphicFramePr>
        <p:xfrm>
          <a:off x="891363" y="2232212"/>
          <a:ext cx="9949241" cy="41203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9666">
                  <a:extLst>
                    <a:ext uri="{9D8B030D-6E8A-4147-A177-3AD203B41FA5}">
                      <a16:colId xmlns:a16="http://schemas.microsoft.com/office/drawing/2014/main" val="1295780956"/>
                    </a:ext>
                  </a:extLst>
                </a:gridCol>
                <a:gridCol w="6639575">
                  <a:extLst>
                    <a:ext uri="{9D8B030D-6E8A-4147-A177-3AD203B41FA5}">
                      <a16:colId xmlns:a16="http://schemas.microsoft.com/office/drawing/2014/main" val="201686144"/>
                    </a:ext>
                  </a:extLst>
                </a:gridCol>
              </a:tblGrid>
              <a:tr h="2913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Operator​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1642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>
                          <a:effectLst/>
                        </a:rPr>
                        <a:t>Parenthesis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23492"/>
                  </a:ext>
                </a:extLst>
              </a:tr>
              <a:tr h="3327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**​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>
                          <a:effectLst/>
                        </a:rPr>
                        <a:t>Exponentiation​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8977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/>
                        <a:t>+x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1000" dirty="0"/>
                        <a:t>-x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1000" dirty="0"/>
                        <a:t>~x</a:t>
                      </a:r>
                      <a:endParaRPr lang="en-US" sz="1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plus, unary minus, and bitwise NOT</a:t>
                      </a:r>
                      <a:endParaRPr lang="en-US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910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*, @, /, //, %</a:t>
                      </a:r>
                      <a:r>
                        <a:rPr lang="en-US" sz="10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Multiplication, matrix multiplication, division, floor division, remainder 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3945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+, -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Addition and subtraction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6804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&lt;&lt;, &gt;&gt;</a:t>
                      </a:r>
                      <a:r>
                        <a:rPr lang="en-US" sz="10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Shifts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7036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&amp;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Bitwise AND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5008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^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Bitwise XOR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1452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|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Bitwise OR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25989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in, not in, is, is not, &lt;, &lt;=, &gt;, &gt;=, !=, ==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Comparisons, including membership tests and identity tests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086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Not x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Boolean NOT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637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and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Boolean AND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8586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or</a:t>
                      </a:r>
                      <a:r>
                        <a:rPr lang="en-US" sz="1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Boolean OR</a:t>
                      </a:r>
                      <a:r>
                        <a:rPr lang="en-US" sz="10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2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0B0D-F6C4-448B-97BF-9DF6D67E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Associativity</a:t>
            </a:r>
            <a:r>
              <a:rPr lang="en-US">
                <a:ea typeface="+mj-lt"/>
                <a:cs typeface="+mj-lt"/>
              </a:rPr>
              <a:t> of </a:t>
            </a:r>
            <a:r>
              <a:rPr lang="en-US" b="1">
                <a:ea typeface="+mj-lt"/>
                <a:cs typeface="+mj-lt"/>
              </a:rPr>
              <a:t>Python Operators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B04-C19B-40D5-80FE-4E507696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The order in which an expression having multiple operators of same precedence is evaluated</a:t>
            </a:r>
          </a:p>
          <a:p>
            <a:r>
              <a:rPr lang="en-US" sz="2000" dirty="0">
                <a:cs typeface="Calibri"/>
              </a:rPr>
              <a:t>Almost all the operators have left-right associativity while the exponent '**' operator has right-left associativity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B6A18-9FF0-4E56-9A93-968B10A0B803}"/>
              </a:ext>
            </a:extLst>
          </p:cNvPr>
          <p:cNvSpPr/>
          <p:nvPr/>
        </p:nvSpPr>
        <p:spPr>
          <a:xfrm>
            <a:off x="1092490" y="3511247"/>
            <a:ext cx="4333768" cy="135013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# left-right associativity</a:t>
            </a:r>
            <a:endParaRPr lang="en-US" dirty="0"/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print(3 * 4 // 5)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# prints 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D83E7-BFEF-4657-BD23-78308A050CCB}"/>
              </a:ext>
            </a:extLst>
          </p:cNvPr>
          <p:cNvSpPr/>
          <p:nvPr/>
        </p:nvSpPr>
        <p:spPr>
          <a:xfrm>
            <a:off x="6160676" y="3174550"/>
            <a:ext cx="4333768" cy="165139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# right-left associativity</a:t>
            </a:r>
            <a:endParaRPr lang="en-US" dirty="0"/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print(2**3**2)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i="1" dirty="0">
              <a:solidFill>
                <a:srgbClr val="FFFFFF"/>
              </a:solidFill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cs typeface="Calibri"/>
              </a:rPr>
              <a:t># prints 512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# since 2 ** (3**2) = 2 ** 9</a:t>
            </a:r>
          </a:p>
        </p:txBody>
      </p:sp>
    </p:spTree>
    <p:extLst>
      <p:ext uri="{BB962C8B-B14F-4D97-AF65-F5344CB8AC3E}">
        <p14:creationId xmlns:p14="http://schemas.microsoft.com/office/powerpoint/2010/main" val="26122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773" y="1208627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Python Syntax</a:t>
            </a:r>
            <a:endParaRPr lang="en-US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075" y="-658635"/>
            <a:ext cx="9934893" cy="70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680-D437-4F95-9D78-AD569B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Keywords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BFF3-79B6-47F7-B592-6A8FFB13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are two ways to write and execute a python program</a:t>
            </a:r>
          </a:p>
          <a:p>
            <a:pPr lvl="1"/>
            <a:r>
              <a:rPr lang="en-US" dirty="0">
                <a:ea typeface="+mn-lt"/>
                <a:cs typeface="+mn-lt"/>
              </a:rPr>
              <a:t>In interactive mode (Writing python code in command line/ interactive shell/ terminal and executing the code there)</a:t>
            </a:r>
          </a:p>
          <a:p>
            <a:pPr lvl="1"/>
            <a:r>
              <a:rPr lang="en-US" dirty="0">
                <a:ea typeface="+mn-lt"/>
                <a:cs typeface="+mn-lt"/>
              </a:rPr>
              <a:t>Using script mode (Save python code in file with '.</a:t>
            </a:r>
            <a:r>
              <a:rPr lang="en-US" dirty="0" err="1">
                <a:ea typeface="+mn-lt"/>
                <a:cs typeface="+mn-lt"/>
              </a:rPr>
              <a:t>py</a:t>
            </a:r>
            <a:r>
              <a:rPr lang="en-US" dirty="0">
                <a:ea typeface="+mn-lt"/>
                <a:cs typeface="+mn-lt"/>
              </a:rPr>
              <a:t>' extension and execute the saved file)</a:t>
            </a:r>
          </a:p>
          <a:p>
            <a:r>
              <a:rPr lang="en-US" dirty="0">
                <a:ea typeface="+mn-lt"/>
                <a:cs typeface="+mn-lt"/>
              </a:rPr>
              <a:t>Python language has a set of predefined words just like other computer programming languages, which are called keywords.</a:t>
            </a:r>
          </a:p>
          <a:p>
            <a:r>
              <a:rPr lang="en-US" dirty="0">
                <a:ea typeface="+mn-lt"/>
                <a:cs typeface="+mn-lt"/>
              </a:rPr>
              <a:t>Before Python 3.7 there were 33 keywords and afterwards two keywords 'async' and 'await' were added and total number of keywords became 35 in the later versions of Python.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497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C4A9-6834-4037-88B2-8EB987F0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Keywords in Python ...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B98124-8485-4137-B66F-FF77FE26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You can use help("keywords") in interactive shell to see a list of keywords</a:t>
            </a:r>
          </a:p>
          <a:p>
            <a:r>
              <a:rPr lang="en-US" sz="2000" dirty="0">
                <a:cs typeface="Calibri"/>
              </a:rPr>
              <a:t>Python keywords in version 3.7 + are:</a:t>
            </a:r>
            <a:endParaRPr lang="en-US" sz="2000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E5DCC4-14EA-467F-8D41-B4C679A5FC2D}"/>
              </a:ext>
            </a:extLst>
          </p:cNvPr>
          <p:cNvGraphicFramePr>
            <a:graphicFrameLocks noGrp="1"/>
          </p:cNvGraphicFramePr>
          <p:nvPr/>
        </p:nvGraphicFramePr>
        <p:xfrm>
          <a:off x="1267046" y="2737882"/>
          <a:ext cx="8102258" cy="32918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42129">
                  <a:extLst>
                    <a:ext uri="{9D8B030D-6E8A-4147-A177-3AD203B41FA5}">
                      <a16:colId xmlns:a16="http://schemas.microsoft.com/office/drawing/2014/main" val="4192918582"/>
                    </a:ext>
                  </a:extLst>
                </a:gridCol>
                <a:gridCol w="2020043">
                  <a:extLst>
                    <a:ext uri="{9D8B030D-6E8A-4147-A177-3AD203B41FA5}">
                      <a16:colId xmlns:a16="http://schemas.microsoft.com/office/drawing/2014/main" val="1637434198"/>
                    </a:ext>
                  </a:extLst>
                </a:gridCol>
                <a:gridCol w="2020043">
                  <a:extLst>
                    <a:ext uri="{9D8B030D-6E8A-4147-A177-3AD203B41FA5}">
                      <a16:colId xmlns:a16="http://schemas.microsoft.com/office/drawing/2014/main" val="1034981705"/>
                    </a:ext>
                  </a:extLst>
                </a:gridCol>
                <a:gridCol w="2020043">
                  <a:extLst>
                    <a:ext uri="{9D8B030D-6E8A-4147-A177-3AD203B41FA5}">
                      <a16:colId xmlns:a16="http://schemas.microsoft.com/office/drawing/2014/main" val="3456058714"/>
                    </a:ext>
                  </a:extLst>
                </a:gridCol>
              </a:tblGrid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42517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3011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18225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54119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09502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40540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53948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nonlocal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53216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1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1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93C1-8B45-400F-A7FF-266CC11F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Identifiers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B11C-CF85-46B0-B312-4815CB11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Identifier in Python is a name which can be used to identify a variable, function, class, module, or other object</a:t>
            </a:r>
          </a:p>
          <a:p>
            <a:r>
              <a:rPr lang="en-US" dirty="0">
                <a:cs typeface="Calibri"/>
              </a:rPr>
              <a:t>Python is a case sensitive programming language</a:t>
            </a:r>
          </a:p>
          <a:p>
            <a:r>
              <a:rPr lang="en-US" dirty="0">
                <a:cs typeface="Calibri"/>
              </a:rPr>
              <a:t>Rules to define a proper Python identifiers:</a:t>
            </a:r>
          </a:p>
          <a:p>
            <a:pPr lvl="1"/>
            <a:r>
              <a:rPr lang="en-US" dirty="0">
                <a:ea typeface="+mn-lt"/>
                <a:cs typeface="+mn-lt"/>
              </a:rPr>
              <a:t>Python identifier can be combination of lowercase/ uppercase letters, digits, or an underscore.</a:t>
            </a:r>
          </a:p>
          <a:p>
            <a:pPr lvl="2"/>
            <a:r>
              <a:rPr lang="en-US" dirty="0">
                <a:ea typeface="+mn-lt"/>
                <a:cs typeface="+mn-lt"/>
              </a:rPr>
              <a:t>A-Z and a-z both lower and upper case</a:t>
            </a:r>
          </a:p>
          <a:p>
            <a:pPr lvl="2"/>
            <a:r>
              <a:rPr lang="en-US" dirty="0">
                <a:ea typeface="+mn-lt"/>
                <a:cs typeface="+mn-lt"/>
              </a:rPr>
              <a:t>Digits 0-9</a:t>
            </a:r>
          </a:p>
          <a:p>
            <a:pPr lvl="2"/>
            <a:r>
              <a:rPr lang="en-US" dirty="0">
                <a:ea typeface="+mn-lt"/>
                <a:cs typeface="+mn-lt"/>
              </a:rPr>
              <a:t>Underscore _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Identifier cannot begin with a digit</a:t>
            </a:r>
          </a:p>
          <a:p>
            <a:pPr lvl="1"/>
            <a:r>
              <a:rPr lang="en-US" dirty="0">
                <a:cs typeface="Calibri"/>
              </a:rPr>
              <a:t>We cannot use special characters (@, #, $, !, %, .) in the identifier name.</a:t>
            </a:r>
          </a:p>
          <a:p>
            <a:pPr lvl="1"/>
            <a:r>
              <a:rPr lang="en-US" dirty="0">
                <a:cs typeface="Calibri"/>
              </a:rPr>
              <a:t>We cannot use keyword as an identifier</a:t>
            </a: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16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6A01-CBDE-46CE-8943-34969A69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Identifiers in Python 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8D86-3BC4-4997-B970-0D4E238B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valid identifiers</a:t>
            </a:r>
          </a:p>
          <a:p>
            <a:pPr lvl="1"/>
            <a:r>
              <a:rPr lang="en-US" dirty="0">
                <a:cs typeface="Calibri"/>
              </a:rPr>
              <a:t>var1 </a:t>
            </a:r>
          </a:p>
          <a:p>
            <a:pPr lvl="1"/>
            <a:r>
              <a:rPr lang="en-US" dirty="0">
                <a:cs typeface="Calibri"/>
              </a:rPr>
              <a:t>_</a:t>
            </a:r>
            <a:r>
              <a:rPr lang="en-US" dirty="0" err="1">
                <a:cs typeface="Calibri"/>
              </a:rPr>
              <a:t>myVar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AreaCircle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Some invalid identifiers</a:t>
            </a:r>
          </a:p>
          <a:p>
            <a:pPr lvl="1"/>
            <a:r>
              <a:rPr lang="en-US" dirty="0">
                <a:cs typeface="Calibri"/>
              </a:rPr>
              <a:t>5name</a:t>
            </a:r>
          </a:p>
          <a:p>
            <a:pPr lvl="1"/>
            <a:r>
              <a:rPr lang="en-US" dirty="0" err="1">
                <a:cs typeface="Calibri"/>
              </a:rPr>
              <a:t>N@me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def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75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49" y="215298"/>
            <a:ext cx="9144000" cy="921580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Compilers and the Interpreters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C24E-78E1-4BCC-8037-D9EAC09E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45" y="1358403"/>
            <a:ext cx="9144000" cy="4430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Both the compilers and the interpreters convert the code written in high-level language to the machine code during program execution.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Compiler converts the code into the machine code (exe) before the program runs. If there is any error in the code, then the code will not compile.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Interpreter converts the code into the machine code one by one during the program execution.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Compiler converts the source code to the object code which is later converted to the machine code during runtime.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Interpreter directly converts the source code to the machine code</a:t>
            </a:r>
          </a:p>
        </p:txBody>
      </p:sp>
    </p:spTree>
    <p:extLst>
      <p:ext uri="{BB962C8B-B14F-4D97-AF65-F5344CB8AC3E}">
        <p14:creationId xmlns:p14="http://schemas.microsoft.com/office/powerpoint/2010/main" val="406270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6B27-B049-4517-A53D-247C6960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Identifiers in Python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2F9F-3106-4B40-94C3-A1F6E120D85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Check validity of an identifier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9D1FD4-D56B-4B1F-8AE9-34BBE1F73CDF}"/>
              </a:ext>
            </a:extLst>
          </p:cNvPr>
          <p:cNvSpPr/>
          <p:nvPr/>
        </p:nvSpPr>
        <p:spPr>
          <a:xfrm>
            <a:off x="1359195" y="2387009"/>
            <a:ext cx="3633791" cy="12703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a typeface="+mn-lt"/>
                <a:cs typeface="+mn-lt"/>
              </a:rPr>
              <a:t>&gt;&gt;&gt; </a:t>
            </a:r>
            <a:r>
              <a:rPr lang="en-US" i="1" dirty="0">
                <a:ea typeface="+mn-lt"/>
                <a:cs typeface="+mn-lt"/>
              </a:rPr>
              <a:t>import </a:t>
            </a:r>
            <a:r>
              <a:rPr lang="en-US" dirty="0">
                <a:ea typeface="+mn-lt"/>
                <a:cs typeface="+mn-lt"/>
              </a:rPr>
              <a:t>keyword</a:t>
            </a:r>
            <a:br>
              <a:rPr lang="en-US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 err="1">
                <a:ea typeface="+mn-lt"/>
                <a:cs typeface="+mn-lt"/>
              </a:rPr>
              <a:t>keyword.iskeyword</a:t>
            </a:r>
            <a:r>
              <a:rPr lang="en-US" dirty="0">
                <a:ea typeface="+mn-lt"/>
                <a:cs typeface="+mn-lt"/>
              </a:rPr>
              <a:t>("name")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13150-2639-4BEC-8351-55A9668B4624}"/>
              </a:ext>
            </a:extLst>
          </p:cNvPr>
          <p:cNvSpPr/>
          <p:nvPr/>
        </p:nvSpPr>
        <p:spPr>
          <a:xfrm>
            <a:off x="5778895" y="2385337"/>
            <a:ext cx="3278371" cy="12759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ea typeface="+mn-lt"/>
                <a:cs typeface="+mn-lt"/>
              </a:rPr>
              <a:t>&gt;&gt;&gt; </a:t>
            </a:r>
            <a:r>
              <a:rPr lang="en-US" i="1">
                <a:ea typeface="+mn-lt"/>
                <a:cs typeface="+mn-lt"/>
              </a:rPr>
              <a:t>import </a:t>
            </a:r>
            <a:r>
              <a:rPr lang="en-US">
                <a:ea typeface="+mn-lt"/>
                <a:cs typeface="+mn-lt"/>
              </a:rPr>
              <a:t>keyword</a:t>
            </a:r>
            <a:br>
              <a:rPr lang="en-US">
                <a:ea typeface="+mn-lt"/>
                <a:cs typeface="+mn-lt"/>
              </a:rPr>
            </a:br>
            <a:r>
              <a:rPr lang="en-US" i="1">
                <a:ea typeface="+mn-lt"/>
                <a:cs typeface="+mn-lt"/>
              </a:rPr>
              <a:t>&gt;&gt;&gt; </a:t>
            </a:r>
            <a:r>
              <a:rPr lang="en-US">
                <a:ea typeface="+mn-lt"/>
                <a:cs typeface="+mn-lt"/>
              </a:rPr>
              <a:t>keyword.iskeyword("def")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43AB4-AFCE-43CE-86B1-4729A16950B8}"/>
              </a:ext>
            </a:extLst>
          </p:cNvPr>
          <p:cNvSpPr/>
          <p:nvPr/>
        </p:nvSpPr>
        <p:spPr>
          <a:xfrm>
            <a:off x="1359193" y="4548962"/>
            <a:ext cx="3270514" cy="10665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"name".</a:t>
            </a:r>
            <a:r>
              <a:rPr lang="en-US" dirty="0" err="1">
                <a:ea typeface="+mn-lt"/>
                <a:cs typeface="+mn-lt"/>
              </a:rPr>
              <a:t>isidentifier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CC01C-9D0C-4342-ADD1-466B06F54FFA}"/>
              </a:ext>
            </a:extLst>
          </p:cNvPr>
          <p:cNvSpPr/>
          <p:nvPr/>
        </p:nvSpPr>
        <p:spPr>
          <a:xfrm>
            <a:off x="5780566" y="4548961"/>
            <a:ext cx="3270513" cy="10665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>
                <a:ea typeface="+mn-lt"/>
                <a:cs typeface="+mn-lt"/>
              </a:rPr>
            </a:br>
            <a:r>
              <a:rPr lang="en-US" i="1">
                <a:ea typeface="+mn-lt"/>
                <a:cs typeface="+mn-lt"/>
              </a:rPr>
              <a:t>&gt;&gt;&gt; </a:t>
            </a:r>
            <a:r>
              <a:rPr lang="en-US">
                <a:ea typeface="+mn-lt"/>
                <a:cs typeface="+mn-lt"/>
              </a:rPr>
              <a:t>'9name'.isidentifier()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2940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FCE6-2B57-4EF8-B791-CA72C651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E413-B270-4FA1-B655-BC7964B4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Each line in a python script is a statement.</a:t>
            </a:r>
          </a:p>
          <a:p>
            <a:r>
              <a:rPr lang="en-US" sz="1800">
                <a:cs typeface="Calibri"/>
              </a:rPr>
              <a:t>Example of continuation of statement:</a:t>
            </a:r>
          </a:p>
          <a:p>
            <a:endParaRPr lang="en-US" sz="1800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sz="1800">
                <a:cs typeface="Calibri"/>
              </a:rPr>
              <a:t>You can use semicolon ';' for multiple statements in single line.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A436B-4FA2-485D-9630-C01596EDBFF2}"/>
              </a:ext>
            </a:extLst>
          </p:cNvPr>
          <p:cNvSpPr/>
          <p:nvPr/>
        </p:nvSpPr>
        <p:spPr>
          <a:xfrm>
            <a:off x="1237363" y="2579060"/>
            <a:ext cx="4165419" cy="12703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message = "Hello all, welcome to \</a:t>
            </a:r>
            <a:endParaRPr lang="en-US" i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                   Broadway."</a:t>
            </a:r>
            <a:endParaRPr lang="en-US" dirty="0"/>
          </a:p>
        </p:txBody>
      </p:sp>
      <p:pic>
        <p:nvPicPr>
          <p:cNvPr id="7" name="Picture 4" descr="A picture containing indoor, dog, sitting, black&#10;&#10;Description generated with very high confidence">
            <a:extLst>
              <a:ext uri="{FF2B5EF4-FFF2-40B4-BE49-F238E27FC236}">
                <a16:creationId xmlns:a16="http://schemas.microsoft.com/office/drawing/2014/main" id="{B56BF1BE-9A30-4C41-96C8-49E94F2A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098" y="4370997"/>
            <a:ext cx="3562350" cy="182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56A201-8931-4B7A-B7D0-EB8E4ADC2E33}"/>
              </a:ext>
            </a:extLst>
          </p:cNvPr>
          <p:cNvSpPr/>
          <p:nvPr/>
        </p:nvSpPr>
        <p:spPr>
          <a:xfrm>
            <a:off x="1237363" y="4445959"/>
            <a:ext cx="4864289" cy="12703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message = "Hello, all"; name=" Broadway "</a:t>
            </a:r>
            <a:endParaRPr lang="en-US" i="1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29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440E-1D94-42D5-BAF7-4BD882D9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Lines and Indentation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ED88-7D26-4C87-BE4C-58AB58C1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cs typeface="Calibri"/>
              </a:rPr>
              <a:t>No braces to indicate blocks of code for class, function definitions or for flow control.</a:t>
            </a:r>
          </a:p>
          <a:p>
            <a:r>
              <a:rPr lang="en-US" sz="2600">
                <a:cs typeface="Calibri"/>
              </a:rPr>
              <a:t>Blocks of code are denoted by line indentation</a:t>
            </a: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r>
              <a:rPr lang="en-US" sz="2600">
                <a:cs typeface="Calibri"/>
              </a:rPr>
              <a:t>Left one in the above example is valid because of correct indentation while the right one is invalid because of wrong indentation.</a:t>
            </a:r>
          </a:p>
          <a:p>
            <a:pPr marL="0" indent="0">
              <a:buNone/>
            </a:pPr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42071-9FA3-411F-AB19-6FC896C4E33E}"/>
              </a:ext>
            </a:extLst>
          </p:cNvPr>
          <p:cNvSpPr/>
          <p:nvPr/>
        </p:nvSpPr>
        <p:spPr>
          <a:xfrm>
            <a:off x="1154514" y="3289736"/>
            <a:ext cx="3864164" cy="1677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= 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  <a:cs typeface="Calibri"/>
              </a:rPr>
              <a:t>&gt;&gt;&gt; </a:t>
            </a:r>
            <a:r>
              <a:rPr lang="en-US" dirty="0">
                <a:solidFill>
                  <a:schemeClr val="tx1"/>
                </a:solidFill>
                <a:cs typeface="Calibri"/>
              </a:rPr>
              <a:t>if a &lt; 3:</a:t>
            </a: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     </a:t>
            </a:r>
            <a:r>
              <a:rPr lang="en-US" dirty="0">
                <a:solidFill>
                  <a:schemeClr val="tx1"/>
                </a:solidFill>
                <a:cs typeface="Calibri"/>
              </a:rPr>
              <a:t>print(a)</a:t>
            </a: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chemeClr val="tx1"/>
                </a:solidFill>
                <a:cs typeface="Calibri"/>
              </a:rPr>
              <a:t>else:</a:t>
            </a: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i="1" dirty="0">
                <a:solidFill>
                  <a:schemeClr val="tx1"/>
                </a:solidFill>
                <a:cs typeface="Calibri"/>
              </a:rPr>
              <a:t>    </a:t>
            </a:r>
            <a:r>
              <a:rPr lang="en-US" dirty="0">
                <a:solidFill>
                  <a:schemeClr val="tx1"/>
                </a:solidFill>
                <a:cs typeface="Calibri"/>
              </a:rPr>
              <a:t>print(3)</a:t>
            </a:r>
          </a:p>
          <a:p>
            <a:r>
              <a:rPr lang="en-US" dirty="0">
                <a:cs typeface="Calibri"/>
              </a:rPr>
              <a:t>        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5099F-AF64-4AC9-86F6-6B44034D815D}"/>
              </a:ext>
            </a:extLst>
          </p:cNvPr>
          <p:cNvSpPr/>
          <p:nvPr/>
        </p:nvSpPr>
        <p:spPr>
          <a:xfrm>
            <a:off x="5371431" y="3289736"/>
            <a:ext cx="3864164" cy="1677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= 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  <a:cs typeface="Calibri"/>
              </a:rPr>
              <a:t>&gt;&gt;&gt; </a:t>
            </a:r>
            <a:r>
              <a:rPr lang="en-US" dirty="0">
                <a:solidFill>
                  <a:schemeClr val="tx1"/>
                </a:solidFill>
                <a:cs typeface="Calibri"/>
              </a:rPr>
              <a:t>if a &lt; 3:</a:t>
            </a: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chemeClr val="tx1"/>
                </a:solidFill>
                <a:cs typeface="Calibri"/>
              </a:rPr>
              <a:t>print(a)</a:t>
            </a: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chemeClr val="tx1"/>
                </a:solidFill>
                <a:cs typeface="Calibri"/>
              </a:rPr>
              <a:t>else:</a:t>
            </a: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chemeClr val="tx1"/>
                </a:solidFill>
                <a:cs typeface="Calibri"/>
              </a:rPr>
              <a:t>print(3)</a:t>
            </a:r>
          </a:p>
          <a:p>
            <a:r>
              <a:rPr lang="en-US" dirty="0">
                <a:cs typeface="Calibri"/>
              </a:rPr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94281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78C0-B7F2-4907-9434-EF0D5BFA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Comments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2BED-F33D-4B9D-9346-712AEEFD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Python interpreter will ignore the commented part in a python code.</a:t>
            </a:r>
          </a:p>
          <a:p>
            <a:r>
              <a:rPr lang="en-US" sz="2400">
                <a:cs typeface="Calibri"/>
              </a:rPr>
              <a:t>Hash sign '#' indicates the start of a comment line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If # is used in the middle of the line then the text before it is a valid python expression, while the text following is treated as a comment.</a:t>
            </a:r>
          </a:p>
          <a:p>
            <a:r>
              <a:rPr lang="en-US" sz="2400">
                <a:cs typeface="Calibri"/>
              </a:rPr>
              <a:t>Python doesn't support multiline comments like c/</a:t>
            </a:r>
            <a:r>
              <a:rPr lang="en-US" sz="2400" err="1">
                <a:cs typeface="Calibri"/>
              </a:rPr>
              <a:t>c++</a:t>
            </a:r>
            <a:r>
              <a:rPr lang="en-US" sz="2400">
                <a:cs typeface="Calibri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7EE58-55D5-434B-9279-356B5CF28EAE}"/>
              </a:ext>
            </a:extLst>
          </p:cNvPr>
          <p:cNvSpPr/>
          <p:nvPr/>
        </p:nvSpPr>
        <p:spPr>
          <a:xfrm>
            <a:off x="1277946" y="2803619"/>
            <a:ext cx="6607318" cy="15494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# This is a comment</a:t>
            </a:r>
            <a:br>
              <a:rPr lang="en-US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print("Welcome to Broadway")</a:t>
            </a:r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print("Hey there, How are you?") # This is also a valid comment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711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ACB-BC79-4048-8C37-C1841666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Quotation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3A22-BA3C-4218-BA59-436C21D1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Python accepts single ('), double (") and triple (''' or """) quotes to denote string literals</a:t>
            </a:r>
          </a:p>
          <a:p>
            <a:r>
              <a:rPr lang="en-US" sz="2400">
                <a:cs typeface="Calibri"/>
              </a:rPr>
              <a:t>String literal must end with same quote as in the beginning of the literal.</a:t>
            </a:r>
          </a:p>
          <a:p>
            <a:r>
              <a:rPr lang="en-US" sz="2400">
                <a:cs typeface="Calibri"/>
              </a:rPr>
              <a:t>The triple quotes are used for multiple line strings.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8922C-3F05-4E4B-9B80-D86D06F45BBD}"/>
              </a:ext>
            </a:extLst>
          </p:cNvPr>
          <p:cNvSpPr/>
          <p:nvPr/>
        </p:nvSpPr>
        <p:spPr>
          <a:xfrm>
            <a:off x="1045590" y="3657602"/>
            <a:ext cx="3959414" cy="214848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ea typeface="+mn-lt"/>
                <a:cs typeface="+mn-lt"/>
              </a:rPr>
              <a:t>str1 = 'Single </a:t>
            </a:r>
            <a:r>
              <a:rPr lang="en-US" dirty="0" err="1">
                <a:ea typeface="+mn-lt"/>
                <a:cs typeface="+mn-lt"/>
              </a:rPr>
              <a:t>quot”e</a:t>
            </a:r>
            <a:r>
              <a:rPr lang="en-US" dirty="0">
                <a:ea typeface="+mn-lt"/>
                <a:cs typeface="+mn-lt"/>
              </a:rPr>
              <a:t> example'</a:t>
            </a:r>
          </a:p>
          <a:p>
            <a:r>
              <a:rPr lang="en-US" i="1" dirty="0">
                <a:cs typeface="Calibri" panose="020F0502020204030204"/>
              </a:rPr>
              <a:t>&gt;&gt;&gt; </a:t>
            </a:r>
            <a:r>
              <a:rPr lang="en-US" dirty="0">
                <a:cs typeface="Calibri" panose="020F0502020204030204"/>
              </a:rPr>
              <a:t>str2 = "Double quote example"</a:t>
            </a:r>
          </a:p>
          <a:p>
            <a:r>
              <a:rPr lang="en-US" dirty="0">
                <a:cs typeface="Calibri" panose="020F0502020204030204"/>
              </a:rPr>
              <a:t>&gt;&gt;&gt; str3 = """Triple quote example</a:t>
            </a:r>
          </a:p>
          <a:p>
            <a:r>
              <a:rPr lang="en-US" dirty="0">
                <a:cs typeface="Calibri" panose="020F0502020204030204"/>
              </a:rPr>
              <a:t>                         continue in multiple</a:t>
            </a:r>
          </a:p>
          <a:p>
            <a:r>
              <a:rPr lang="en-US" dirty="0">
                <a:cs typeface="Calibri" panose="020F0502020204030204"/>
              </a:rPr>
              <a:t>                         lines without any </a:t>
            </a:r>
          </a:p>
          <a:p>
            <a:r>
              <a:rPr lang="en-US" dirty="0">
                <a:cs typeface="Calibri" panose="020F0502020204030204"/>
              </a:rPr>
              <a:t>                         escape character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                   """</a:t>
            </a:r>
          </a:p>
        </p:txBody>
      </p:sp>
    </p:spTree>
    <p:extLst>
      <p:ext uri="{BB962C8B-B14F-4D97-AF65-F5344CB8AC3E}">
        <p14:creationId xmlns:p14="http://schemas.microsoft.com/office/powerpoint/2010/main" val="407609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F5E3-659A-4431-8029-22006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Quotation in Python 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BEB9-8942-4D74-ADD6-09FE2EE0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can use single quote inside double quote string and vice versa instead of escape character when needed.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2F68F6-232D-4540-9044-925959BE5A9F}"/>
              </a:ext>
            </a:extLst>
          </p:cNvPr>
          <p:cNvSpPr/>
          <p:nvPr/>
        </p:nvSpPr>
        <p:spPr>
          <a:xfrm>
            <a:off x="1207676" y="2749247"/>
            <a:ext cx="5662837" cy="135013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# using escape character to avoid possible error</a:t>
            </a:r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str1 =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'I\'m here' 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&gt;&gt;&gt; str2 =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"He says, \"Hello world\""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EBB7B-4F33-4DB5-BB34-82EB2722C0F4}"/>
              </a:ext>
            </a:extLst>
          </p:cNvPr>
          <p:cNvSpPr/>
          <p:nvPr/>
        </p:nvSpPr>
        <p:spPr>
          <a:xfrm>
            <a:off x="1207675" y="4547921"/>
            <a:ext cx="5662838" cy="129697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&gt;&gt;&gt; # using alternate quotes instead of escape character</a:t>
            </a:r>
            <a:endParaRPr lang="en-US" dirty="0"/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str3 = "I'm here"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&gt;&gt;&gt; str4 = 'He says, "Hello world"' </a:t>
            </a:r>
          </a:p>
        </p:txBody>
      </p:sp>
    </p:spTree>
    <p:extLst>
      <p:ext uri="{BB962C8B-B14F-4D97-AF65-F5344CB8AC3E}">
        <p14:creationId xmlns:p14="http://schemas.microsoft.com/office/powerpoint/2010/main" val="317640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581787E7-CD3A-4183-8F1A-3AE661C6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55" r="1" b="2888"/>
          <a:stretch/>
        </p:blipFill>
        <p:spPr>
          <a:xfrm>
            <a:off x="2680352" y="1591056"/>
            <a:ext cx="6831296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1A6D-914C-4535-8F1B-F967D695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86"/>
            <a:ext cx="4681742" cy="1273760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Python Interpreted or Compiled?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2BD5-487E-4DA8-B940-6D3E2137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44" y="1942909"/>
            <a:ext cx="4681742" cy="3531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cs typeface="Calibri"/>
              </a:rPr>
              <a:t>Python is an interpreted language.</a:t>
            </a:r>
          </a:p>
          <a:p>
            <a:r>
              <a:rPr lang="en-US" sz="1700" dirty="0">
                <a:cs typeface="Calibri"/>
              </a:rPr>
              <a:t>But, first the source code is compiled to give you the byte code.</a:t>
            </a:r>
          </a:p>
          <a:p>
            <a:r>
              <a:rPr lang="en-US" sz="1700" dirty="0">
                <a:cs typeface="Calibri"/>
              </a:rPr>
              <a:t>And the byte code is interpreted into the machine language by the PVM (Python Virtual machine).</a:t>
            </a:r>
          </a:p>
          <a:p>
            <a:r>
              <a:rPr lang="en-US" sz="1700" dirty="0">
                <a:cs typeface="Calibri"/>
              </a:rPr>
              <a:t>The concept of compiling the source code into the byte code is for portability.</a:t>
            </a:r>
          </a:p>
          <a:p>
            <a:r>
              <a:rPr lang="en-US" sz="1700" dirty="0">
                <a:cs typeface="Calibri"/>
              </a:rPr>
              <a:t>The architecture of the CPU may differ. So, the PVM make it possible to interpret the byte code into any machine.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16FBED-CB2C-4F97-BC66-9E7C5DFD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62" y="1940173"/>
            <a:ext cx="5438638" cy="29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773" y="1208627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Python Operators</a:t>
            </a:r>
            <a:endParaRPr lang="en-US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1394" y="-667197"/>
            <a:ext cx="9934893" cy="70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680-D437-4F95-9D78-AD569B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are operators?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BFF3-79B6-47F7-B592-6A8FFB13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Operators are special symbols in Python that carry out arithmetic or logical computation.</a:t>
            </a:r>
          </a:p>
          <a:p>
            <a:r>
              <a:rPr lang="en-US" dirty="0">
                <a:ea typeface="+mn-lt"/>
                <a:cs typeface="+mn-lt"/>
              </a:rPr>
              <a:t>Operators are used to perform operations on variables and values.</a:t>
            </a:r>
          </a:p>
          <a:p>
            <a:r>
              <a:rPr lang="en-US" dirty="0">
                <a:ea typeface="+mn-lt"/>
                <a:cs typeface="+mn-lt"/>
              </a:rPr>
              <a:t>Consider the expression 3 + 5 = 8. Here, 3 and 5 are called operands and + is called operator.</a:t>
            </a:r>
          </a:p>
        </p:txBody>
      </p:sp>
    </p:spTree>
    <p:extLst>
      <p:ext uri="{BB962C8B-B14F-4D97-AF65-F5344CB8AC3E}">
        <p14:creationId xmlns:p14="http://schemas.microsoft.com/office/powerpoint/2010/main" val="7235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135F-0BBC-4F0F-8BA7-F6391F98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Python operator groups: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4AD7-0200-45B9-846A-D055D1F5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Arithmetic operators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Assignment operators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Comparison / Relational operators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Logical operators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Identity operators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Membership operators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58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755-8172-4F94-9C94-CC691F4B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352F80-D274-4886-AD77-F5174F2FD4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1936" y="1624342"/>
          <a:ext cx="10624942" cy="4290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302">
                  <a:extLst>
                    <a:ext uri="{9D8B030D-6E8A-4147-A177-3AD203B41FA5}">
                      <a16:colId xmlns:a16="http://schemas.microsoft.com/office/drawing/2014/main" val="2913269785"/>
                    </a:ext>
                  </a:extLst>
                </a:gridCol>
                <a:gridCol w="1924808">
                  <a:extLst>
                    <a:ext uri="{9D8B030D-6E8A-4147-A177-3AD203B41FA5}">
                      <a16:colId xmlns:a16="http://schemas.microsoft.com/office/drawing/2014/main" val="3232050576"/>
                    </a:ext>
                  </a:extLst>
                </a:gridCol>
                <a:gridCol w="4876596">
                  <a:extLst>
                    <a:ext uri="{9D8B030D-6E8A-4147-A177-3AD203B41FA5}">
                      <a16:colId xmlns:a16="http://schemas.microsoft.com/office/drawing/2014/main" val="2947718996"/>
                    </a:ext>
                  </a:extLst>
                </a:gridCol>
                <a:gridCol w="2656236">
                  <a:extLst>
                    <a:ext uri="{9D8B030D-6E8A-4147-A177-3AD203B41FA5}">
                      <a16:colId xmlns:a16="http://schemas.microsoft.com/office/drawing/2014/main" val="2972849915"/>
                    </a:ext>
                  </a:extLst>
                </a:gridCol>
              </a:tblGrid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3798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Addition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Add two operands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x+y+1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3573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Subtraction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Subtract right operand from the left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x-y-1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41534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Multiplication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Multiply two operands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* 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6612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Division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Divide left operand by the right one (always results into float)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/ 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36928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Remainder of the division of left operand by the right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% y (remainder of x/y)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5859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Exponent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Left operand raised to the power of right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x**y (x to the power y)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15984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Floor Division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Division that results into whole number adjusted to the left in the number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x //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1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9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755-8172-4F94-9C94-CC691F4B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106333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352F80-D274-4886-AD77-F5174F2FD4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408" y="1379928"/>
          <a:ext cx="11262962" cy="4698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7396">
                  <a:extLst>
                    <a:ext uri="{9D8B030D-6E8A-4147-A177-3AD203B41FA5}">
                      <a16:colId xmlns:a16="http://schemas.microsoft.com/office/drawing/2014/main" val="2913269785"/>
                    </a:ext>
                  </a:extLst>
                </a:gridCol>
                <a:gridCol w="2040390">
                  <a:extLst>
                    <a:ext uri="{9D8B030D-6E8A-4147-A177-3AD203B41FA5}">
                      <a16:colId xmlns:a16="http://schemas.microsoft.com/office/drawing/2014/main" val="3232050576"/>
                    </a:ext>
                  </a:extLst>
                </a:gridCol>
                <a:gridCol w="6109874">
                  <a:extLst>
                    <a:ext uri="{9D8B030D-6E8A-4147-A177-3AD203B41FA5}">
                      <a16:colId xmlns:a16="http://schemas.microsoft.com/office/drawing/2014/main" val="2947718996"/>
                    </a:ext>
                  </a:extLst>
                </a:gridCol>
                <a:gridCol w="1875302">
                  <a:extLst>
                    <a:ext uri="{9D8B030D-6E8A-4147-A177-3AD203B41FA5}">
                      <a16:colId xmlns:a16="http://schemas.microsoft.com/office/drawing/2014/main" val="2972849915"/>
                    </a:ext>
                  </a:extLst>
                </a:gridCol>
              </a:tblGrid>
              <a:tr h="4128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3798"/>
                  </a:ext>
                </a:extLst>
              </a:tr>
              <a:tr h="688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If the values of two operands are equal, then the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== 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3573"/>
                  </a:ext>
                </a:extLst>
              </a:tr>
              <a:tr h="688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Not equal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If values of two operands are not equal, then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41534"/>
                  </a:ext>
                </a:extLst>
              </a:tr>
              <a:tr h="806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If the value of left operand is greater than the value of right operand, then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&gt; 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6612"/>
                  </a:ext>
                </a:extLst>
              </a:tr>
              <a:tr h="6881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If the value of left operand is less than the value of right operand, then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&lt; 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36928"/>
                  </a:ext>
                </a:extLst>
              </a:tr>
              <a:tr h="7274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If the value of left operand is greater than or equal to the value of right operand, then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5859"/>
                  </a:ext>
                </a:extLst>
              </a:tr>
              <a:tr h="6881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Less than or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If the value of left operand is less than or equal to the value of right operand, then condition becomes true.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x&lt;=y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1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4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277A-C663-47EC-B499-3BBAB980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Logical Operators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275144-E9FC-4326-A918-84EC8D594142}"/>
              </a:ext>
            </a:extLst>
          </p:cNvPr>
          <p:cNvGraphicFramePr>
            <a:graphicFrameLocks/>
          </p:cNvGraphicFramePr>
          <p:nvPr/>
        </p:nvGraphicFramePr>
        <p:xfrm>
          <a:off x="771184" y="2545189"/>
          <a:ext cx="10168473" cy="19819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4308">
                  <a:extLst>
                    <a:ext uri="{9D8B030D-6E8A-4147-A177-3AD203B41FA5}">
                      <a16:colId xmlns:a16="http://schemas.microsoft.com/office/drawing/2014/main" val="2913269785"/>
                    </a:ext>
                  </a:extLst>
                </a:gridCol>
                <a:gridCol w="6331856">
                  <a:extLst>
                    <a:ext uri="{9D8B030D-6E8A-4147-A177-3AD203B41FA5}">
                      <a16:colId xmlns:a16="http://schemas.microsoft.com/office/drawing/2014/main" val="2947718996"/>
                    </a:ext>
                  </a:extLst>
                </a:gridCol>
                <a:gridCol w="2472309">
                  <a:extLst>
                    <a:ext uri="{9D8B030D-6E8A-4147-A177-3AD203B41FA5}">
                      <a16:colId xmlns:a16="http://schemas.microsoft.com/office/drawing/2014/main" val="2972849915"/>
                    </a:ext>
                  </a:extLst>
                </a:gridCol>
              </a:tblGrid>
              <a:tr h="4760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3798"/>
                  </a:ext>
                </a:extLst>
              </a:tr>
              <a:tr h="4717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 True if both statements are true</a:t>
                      </a:r>
                      <a:endParaRPr lang="en-US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x &lt; 5 and  x &lt;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33573"/>
                  </a:ext>
                </a:extLst>
              </a:tr>
              <a:tr h="4535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Returns True if one of the statements is true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x &lt; 5 or x &lt; 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41534"/>
                  </a:ext>
                </a:extLst>
              </a:tr>
              <a:tr h="5805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Reverse the result, returns False if the result is true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not(x &lt; 5 and x &lt;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661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D4586C-6B25-4E3F-A53C-11DCBBC3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8" y="1825625"/>
            <a:ext cx="9212827" cy="3815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Logical operators are used to combine conditional statements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72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1780</Words>
  <Application>Microsoft Office PowerPoint</Application>
  <PresentationFormat>Widescreen</PresentationFormat>
  <Paragraphs>360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Compilers and the Interpreters</vt:lpstr>
      <vt:lpstr>Python Interpreted or Compiled?</vt:lpstr>
      <vt:lpstr>Python Operators</vt:lpstr>
      <vt:lpstr>What are operators?</vt:lpstr>
      <vt:lpstr>Python operator groups:</vt:lpstr>
      <vt:lpstr>Arithmetic Operators</vt:lpstr>
      <vt:lpstr>Comparison Operators</vt:lpstr>
      <vt:lpstr>Logical Operators</vt:lpstr>
      <vt:lpstr>Identity Operators</vt:lpstr>
      <vt:lpstr>Membership Operators</vt:lpstr>
      <vt:lpstr>Assignment operators</vt:lpstr>
      <vt:lpstr>Operator Precedence</vt:lpstr>
      <vt:lpstr>Associativity of Python Operators</vt:lpstr>
      <vt:lpstr>Python Syntax</vt:lpstr>
      <vt:lpstr>Keywords in Python</vt:lpstr>
      <vt:lpstr>Keywords in Python ...</vt:lpstr>
      <vt:lpstr>Identifiers in Python</vt:lpstr>
      <vt:lpstr>Identifiers in Python ...</vt:lpstr>
      <vt:lpstr>Identifiers in Python ...</vt:lpstr>
      <vt:lpstr>Python Statement</vt:lpstr>
      <vt:lpstr>Lines and Indentation in Python</vt:lpstr>
      <vt:lpstr>Comments in Python</vt:lpstr>
      <vt:lpstr>Quotation in Python</vt:lpstr>
      <vt:lpstr>Quotation in Python 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Poudel</dc:creator>
  <cp:lastModifiedBy>Navin Poudel</cp:lastModifiedBy>
  <cp:revision>13</cp:revision>
  <dcterms:created xsi:type="dcterms:W3CDTF">2023-02-11T09:43:01Z</dcterms:created>
  <dcterms:modified xsi:type="dcterms:W3CDTF">2023-07-31T12:16:21Z</dcterms:modified>
</cp:coreProperties>
</file>