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8" r:id="rId2"/>
    <p:sldId id="317" r:id="rId3"/>
    <p:sldId id="316" r:id="rId4"/>
    <p:sldId id="315" r:id="rId5"/>
    <p:sldId id="314" r:id="rId6"/>
    <p:sldId id="322" r:id="rId7"/>
    <p:sldId id="313" r:id="rId8"/>
    <p:sldId id="312" r:id="rId9"/>
    <p:sldId id="311" r:id="rId10"/>
    <p:sldId id="310" r:id="rId11"/>
    <p:sldId id="289" r:id="rId12"/>
    <p:sldId id="288" r:id="rId13"/>
    <p:sldId id="287" r:id="rId14"/>
    <p:sldId id="286" r:id="rId15"/>
    <p:sldId id="285" r:id="rId16"/>
    <p:sldId id="284" r:id="rId17"/>
    <p:sldId id="283" r:id="rId18"/>
    <p:sldId id="295" r:id="rId19"/>
    <p:sldId id="294" r:id="rId20"/>
    <p:sldId id="293" r:id="rId21"/>
    <p:sldId id="292" r:id="rId22"/>
    <p:sldId id="323" r:id="rId23"/>
    <p:sldId id="291" r:id="rId24"/>
    <p:sldId id="290" r:id="rId25"/>
    <p:sldId id="320" r:id="rId26"/>
    <p:sldId id="307" r:id="rId27"/>
    <p:sldId id="306" r:id="rId28"/>
    <p:sldId id="305" r:id="rId29"/>
    <p:sldId id="304" r:id="rId30"/>
    <p:sldId id="303" r:id="rId31"/>
    <p:sldId id="302" r:id="rId32"/>
    <p:sldId id="32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p:scale>
          <a:sx n="125" d="100"/>
          <a:sy n="125" d="100"/>
        </p:scale>
        <p:origin x="72" y="-3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B3453-0BD8-6FAC-D84C-C47A615F01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1693F8-F710-209A-9C88-8B504C6A40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52FE17-2F54-CAC0-4D71-06B8070C4FAE}"/>
              </a:ext>
            </a:extLst>
          </p:cNvPr>
          <p:cNvSpPr>
            <a:spLocks noGrp="1"/>
          </p:cNvSpPr>
          <p:nvPr>
            <p:ph type="dt" sz="half" idx="10"/>
          </p:nvPr>
        </p:nvSpPr>
        <p:spPr/>
        <p:txBody>
          <a:bodyPr/>
          <a:lstStyle/>
          <a:p>
            <a:fld id="{6EF12058-7E37-412E-A697-75AF27BF4471}" type="datetimeFigureOut">
              <a:rPr lang="en-US" smtClean="0"/>
              <a:t>8/13/2023</a:t>
            </a:fld>
            <a:endParaRPr lang="en-US"/>
          </a:p>
        </p:txBody>
      </p:sp>
      <p:sp>
        <p:nvSpPr>
          <p:cNvPr id="5" name="Footer Placeholder 4">
            <a:extLst>
              <a:ext uri="{FF2B5EF4-FFF2-40B4-BE49-F238E27FC236}">
                <a16:creationId xmlns:a16="http://schemas.microsoft.com/office/drawing/2014/main" id="{50D8195A-7161-5316-1D67-6E32376DB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7AF6B-F303-5A7C-4076-9496B4ADA952}"/>
              </a:ext>
            </a:extLst>
          </p:cNvPr>
          <p:cNvSpPr>
            <a:spLocks noGrp="1"/>
          </p:cNvSpPr>
          <p:nvPr>
            <p:ph type="sldNum" sz="quarter" idx="12"/>
          </p:nvPr>
        </p:nvSpPr>
        <p:spPr/>
        <p:txBody>
          <a:bodyPr/>
          <a:lstStyle/>
          <a:p>
            <a:fld id="{CD3E67D7-C337-4B1B-B9A0-BC88EE0D4446}" type="slidenum">
              <a:rPr lang="en-US" smtClean="0"/>
              <a:t>‹#›</a:t>
            </a:fld>
            <a:endParaRPr lang="en-US"/>
          </a:p>
        </p:txBody>
      </p:sp>
    </p:spTree>
    <p:extLst>
      <p:ext uri="{BB962C8B-B14F-4D97-AF65-F5344CB8AC3E}">
        <p14:creationId xmlns:p14="http://schemas.microsoft.com/office/powerpoint/2010/main" val="814011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4220-0029-F3DF-8D49-46F7FE6C13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028E34-A365-82CA-74BD-1259B6A70C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C7F968-7EEB-E94F-2B9C-080D62D9C21E}"/>
              </a:ext>
            </a:extLst>
          </p:cNvPr>
          <p:cNvSpPr>
            <a:spLocks noGrp="1"/>
          </p:cNvSpPr>
          <p:nvPr>
            <p:ph type="dt" sz="half" idx="10"/>
          </p:nvPr>
        </p:nvSpPr>
        <p:spPr/>
        <p:txBody>
          <a:bodyPr/>
          <a:lstStyle/>
          <a:p>
            <a:fld id="{6EF12058-7E37-412E-A697-75AF27BF4471}" type="datetimeFigureOut">
              <a:rPr lang="en-US" smtClean="0"/>
              <a:t>8/13/2023</a:t>
            </a:fld>
            <a:endParaRPr lang="en-US"/>
          </a:p>
        </p:txBody>
      </p:sp>
      <p:sp>
        <p:nvSpPr>
          <p:cNvPr id="5" name="Footer Placeholder 4">
            <a:extLst>
              <a:ext uri="{FF2B5EF4-FFF2-40B4-BE49-F238E27FC236}">
                <a16:creationId xmlns:a16="http://schemas.microsoft.com/office/drawing/2014/main" id="{453D0997-06CD-E4D3-5648-F364CD5872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A4C87A-139B-8C24-F914-9BFDC62F02CE}"/>
              </a:ext>
            </a:extLst>
          </p:cNvPr>
          <p:cNvSpPr>
            <a:spLocks noGrp="1"/>
          </p:cNvSpPr>
          <p:nvPr>
            <p:ph type="sldNum" sz="quarter" idx="12"/>
          </p:nvPr>
        </p:nvSpPr>
        <p:spPr/>
        <p:txBody>
          <a:bodyPr/>
          <a:lstStyle/>
          <a:p>
            <a:fld id="{CD3E67D7-C337-4B1B-B9A0-BC88EE0D4446}" type="slidenum">
              <a:rPr lang="en-US" smtClean="0"/>
              <a:t>‹#›</a:t>
            </a:fld>
            <a:endParaRPr lang="en-US"/>
          </a:p>
        </p:txBody>
      </p:sp>
    </p:spTree>
    <p:extLst>
      <p:ext uri="{BB962C8B-B14F-4D97-AF65-F5344CB8AC3E}">
        <p14:creationId xmlns:p14="http://schemas.microsoft.com/office/powerpoint/2010/main" val="2767736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2A0034-21D2-18F0-4C81-B33ED9424A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B84D51-3C04-5FE7-7BF2-0A47661807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54406-AB21-6D52-0F34-296CA6D95F53}"/>
              </a:ext>
            </a:extLst>
          </p:cNvPr>
          <p:cNvSpPr>
            <a:spLocks noGrp="1"/>
          </p:cNvSpPr>
          <p:nvPr>
            <p:ph type="dt" sz="half" idx="10"/>
          </p:nvPr>
        </p:nvSpPr>
        <p:spPr/>
        <p:txBody>
          <a:bodyPr/>
          <a:lstStyle/>
          <a:p>
            <a:fld id="{6EF12058-7E37-412E-A697-75AF27BF4471}" type="datetimeFigureOut">
              <a:rPr lang="en-US" smtClean="0"/>
              <a:t>8/13/2023</a:t>
            </a:fld>
            <a:endParaRPr lang="en-US"/>
          </a:p>
        </p:txBody>
      </p:sp>
      <p:sp>
        <p:nvSpPr>
          <p:cNvPr id="5" name="Footer Placeholder 4">
            <a:extLst>
              <a:ext uri="{FF2B5EF4-FFF2-40B4-BE49-F238E27FC236}">
                <a16:creationId xmlns:a16="http://schemas.microsoft.com/office/drawing/2014/main" id="{E3C9098A-F798-1421-3B05-7E043E1C02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A2AA08-0C50-6FB8-DA75-A4D363A7C45A}"/>
              </a:ext>
            </a:extLst>
          </p:cNvPr>
          <p:cNvSpPr>
            <a:spLocks noGrp="1"/>
          </p:cNvSpPr>
          <p:nvPr>
            <p:ph type="sldNum" sz="quarter" idx="12"/>
          </p:nvPr>
        </p:nvSpPr>
        <p:spPr/>
        <p:txBody>
          <a:bodyPr/>
          <a:lstStyle/>
          <a:p>
            <a:fld id="{CD3E67D7-C337-4B1B-B9A0-BC88EE0D4446}" type="slidenum">
              <a:rPr lang="en-US" smtClean="0"/>
              <a:t>‹#›</a:t>
            </a:fld>
            <a:endParaRPr lang="en-US"/>
          </a:p>
        </p:txBody>
      </p:sp>
    </p:spTree>
    <p:extLst>
      <p:ext uri="{BB962C8B-B14F-4D97-AF65-F5344CB8AC3E}">
        <p14:creationId xmlns:p14="http://schemas.microsoft.com/office/powerpoint/2010/main" val="114372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CA2D-ECEE-8516-6833-9D2D990602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7CC26-3173-60D0-AB38-266D5F22B2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E17F9A-BB6D-7049-9A96-27C32CD8B454}"/>
              </a:ext>
            </a:extLst>
          </p:cNvPr>
          <p:cNvSpPr>
            <a:spLocks noGrp="1"/>
          </p:cNvSpPr>
          <p:nvPr>
            <p:ph type="dt" sz="half" idx="10"/>
          </p:nvPr>
        </p:nvSpPr>
        <p:spPr/>
        <p:txBody>
          <a:bodyPr/>
          <a:lstStyle/>
          <a:p>
            <a:fld id="{6EF12058-7E37-412E-A697-75AF27BF4471}" type="datetimeFigureOut">
              <a:rPr lang="en-US" smtClean="0"/>
              <a:t>8/13/2023</a:t>
            </a:fld>
            <a:endParaRPr lang="en-US"/>
          </a:p>
        </p:txBody>
      </p:sp>
      <p:sp>
        <p:nvSpPr>
          <p:cNvPr id="5" name="Footer Placeholder 4">
            <a:extLst>
              <a:ext uri="{FF2B5EF4-FFF2-40B4-BE49-F238E27FC236}">
                <a16:creationId xmlns:a16="http://schemas.microsoft.com/office/drawing/2014/main" id="{5A744E4B-E6F0-D0BF-E8F4-5ED45E060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F4036-AD7C-4FC9-9823-588ECAF604B8}"/>
              </a:ext>
            </a:extLst>
          </p:cNvPr>
          <p:cNvSpPr>
            <a:spLocks noGrp="1"/>
          </p:cNvSpPr>
          <p:nvPr>
            <p:ph type="sldNum" sz="quarter" idx="12"/>
          </p:nvPr>
        </p:nvSpPr>
        <p:spPr/>
        <p:txBody>
          <a:bodyPr/>
          <a:lstStyle/>
          <a:p>
            <a:fld id="{CD3E67D7-C337-4B1B-B9A0-BC88EE0D4446}" type="slidenum">
              <a:rPr lang="en-US" smtClean="0"/>
              <a:t>‹#›</a:t>
            </a:fld>
            <a:endParaRPr lang="en-US"/>
          </a:p>
        </p:txBody>
      </p:sp>
    </p:spTree>
    <p:extLst>
      <p:ext uri="{BB962C8B-B14F-4D97-AF65-F5344CB8AC3E}">
        <p14:creationId xmlns:p14="http://schemas.microsoft.com/office/powerpoint/2010/main" val="1794225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48857-ADCF-326C-DFC2-27CC888FC6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74A3ED-F732-2B96-1B79-A4CC3E73A3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09DCA2-8069-FD5B-793B-FEFB69113D43}"/>
              </a:ext>
            </a:extLst>
          </p:cNvPr>
          <p:cNvSpPr>
            <a:spLocks noGrp="1"/>
          </p:cNvSpPr>
          <p:nvPr>
            <p:ph type="dt" sz="half" idx="10"/>
          </p:nvPr>
        </p:nvSpPr>
        <p:spPr/>
        <p:txBody>
          <a:bodyPr/>
          <a:lstStyle/>
          <a:p>
            <a:fld id="{6EF12058-7E37-412E-A697-75AF27BF4471}" type="datetimeFigureOut">
              <a:rPr lang="en-US" smtClean="0"/>
              <a:t>8/13/2023</a:t>
            </a:fld>
            <a:endParaRPr lang="en-US"/>
          </a:p>
        </p:txBody>
      </p:sp>
      <p:sp>
        <p:nvSpPr>
          <p:cNvPr id="5" name="Footer Placeholder 4">
            <a:extLst>
              <a:ext uri="{FF2B5EF4-FFF2-40B4-BE49-F238E27FC236}">
                <a16:creationId xmlns:a16="http://schemas.microsoft.com/office/drawing/2014/main" id="{35EF23D5-1946-A8C6-EF4F-B72EEB8B1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EB825-DA22-AC50-F088-6C21C5CF6FF2}"/>
              </a:ext>
            </a:extLst>
          </p:cNvPr>
          <p:cNvSpPr>
            <a:spLocks noGrp="1"/>
          </p:cNvSpPr>
          <p:nvPr>
            <p:ph type="sldNum" sz="quarter" idx="12"/>
          </p:nvPr>
        </p:nvSpPr>
        <p:spPr/>
        <p:txBody>
          <a:bodyPr/>
          <a:lstStyle/>
          <a:p>
            <a:fld id="{CD3E67D7-C337-4B1B-B9A0-BC88EE0D4446}" type="slidenum">
              <a:rPr lang="en-US" smtClean="0"/>
              <a:t>‹#›</a:t>
            </a:fld>
            <a:endParaRPr lang="en-US"/>
          </a:p>
        </p:txBody>
      </p:sp>
    </p:spTree>
    <p:extLst>
      <p:ext uri="{BB962C8B-B14F-4D97-AF65-F5344CB8AC3E}">
        <p14:creationId xmlns:p14="http://schemas.microsoft.com/office/powerpoint/2010/main" val="2289787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4AEB9-A1C0-B4A7-DC2E-8E1897E112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FF656D-E88D-1897-7A75-F6ECBB41AB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8E9C9B-CF9B-DB7C-9649-BDAEB5BF50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6A91FA-A7E6-7A01-C799-595DB90847DA}"/>
              </a:ext>
            </a:extLst>
          </p:cNvPr>
          <p:cNvSpPr>
            <a:spLocks noGrp="1"/>
          </p:cNvSpPr>
          <p:nvPr>
            <p:ph type="dt" sz="half" idx="10"/>
          </p:nvPr>
        </p:nvSpPr>
        <p:spPr/>
        <p:txBody>
          <a:bodyPr/>
          <a:lstStyle/>
          <a:p>
            <a:fld id="{6EF12058-7E37-412E-A697-75AF27BF4471}" type="datetimeFigureOut">
              <a:rPr lang="en-US" smtClean="0"/>
              <a:t>8/13/2023</a:t>
            </a:fld>
            <a:endParaRPr lang="en-US"/>
          </a:p>
        </p:txBody>
      </p:sp>
      <p:sp>
        <p:nvSpPr>
          <p:cNvPr id="6" name="Footer Placeholder 5">
            <a:extLst>
              <a:ext uri="{FF2B5EF4-FFF2-40B4-BE49-F238E27FC236}">
                <a16:creationId xmlns:a16="http://schemas.microsoft.com/office/drawing/2014/main" id="{085B85AF-24B6-9118-A120-B99E7854C2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BC2DFD-2BEF-79C9-ED33-C28FBEBF211C}"/>
              </a:ext>
            </a:extLst>
          </p:cNvPr>
          <p:cNvSpPr>
            <a:spLocks noGrp="1"/>
          </p:cNvSpPr>
          <p:nvPr>
            <p:ph type="sldNum" sz="quarter" idx="12"/>
          </p:nvPr>
        </p:nvSpPr>
        <p:spPr/>
        <p:txBody>
          <a:bodyPr/>
          <a:lstStyle/>
          <a:p>
            <a:fld id="{CD3E67D7-C337-4B1B-B9A0-BC88EE0D4446}" type="slidenum">
              <a:rPr lang="en-US" smtClean="0"/>
              <a:t>‹#›</a:t>
            </a:fld>
            <a:endParaRPr lang="en-US"/>
          </a:p>
        </p:txBody>
      </p:sp>
    </p:spTree>
    <p:extLst>
      <p:ext uri="{BB962C8B-B14F-4D97-AF65-F5344CB8AC3E}">
        <p14:creationId xmlns:p14="http://schemas.microsoft.com/office/powerpoint/2010/main" val="3485129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6A90-0C99-DC37-0BD0-A0E7647CDF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98AC98-BE15-03F5-55A6-EE8C8080B4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C4D389-5977-DAA9-BC0C-78D8262489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37FE6E-FDA9-6F1E-B522-2408F1C49A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180F4D-5655-6AAC-B809-ACFDB1A287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BC4A9A-FE22-D261-96E9-BD0EDF38F12F}"/>
              </a:ext>
            </a:extLst>
          </p:cNvPr>
          <p:cNvSpPr>
            <a:spLocks noGrp="1"/>
          </p:cNvSpPr>
          <p:nvPr>
            <p:ph type="dt" sz="half" idx="10"/>
          </p:nvPr>
        </p:nvSpPr>
        <p:spPr/>
        <p:txBody>
          <a:bodyPr/>
          <a:lstStyle/>
          <a:p>
            <a:fld id="{6EF12058-7E37-412E-A697-75AF27BF4471}" type="datetimeFigureOut">
              <a:rPr lang="en-US" smtClean="0"/>
              <a:t>8/13/2023</a:t>
            </a:fld>
            <a:endParaRPr lang="en-US"/>
          </a:p>
        </p:txBody>
      </p:sp>
      <p:sp>
        <p:nvSpPr>
          <p:cNvPr id="8" name="Footer Placeholder 7">
            <a:extLst>
              <a:ext uri="{FF2B5EF4-FFF2-40B4-BE49-F238E27FC236}">
                <a16:creationId xmlns:a16="http://schemas.microsoft.com/office/drawing/2014/main" id="{97E1B7CB-C513-ADC6-F90B-D0F95C873E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BCB7CE-2317-6972-8D5B-4BB087AA37CA}"/>
              </a:ext>
            </a:extLst>
          </p:cNvPr>
          <p:cNvSpPr>
            <a:spLocks noGrp="1"/>
          </p:cNvSpPr>
          <p:nvPr>
            <p:ph type="sldNum" sz="quarter" idx="12"/>
          </p:nvPr>
        </p:nvSpPr>
        <p:spPr/>
        <p:txBody>
          <a:bodyPr/>
          <a:lstStyle/>
          <a:p>
            <a:fld id="{CD3E67D7-C337-4B1B-B9A0-BC88EE0D4446}" type="slidenum">
              <a:rPr lang="en-US" smtClean="0"/>
              <a:t>‹#›</a:t>
            </a:fld>
            <a:endParaRPr lang="en-US"/>
          </a:p>
        </p:txBody>
      </p:sp>
    </p:spTree>
    <p:extLst>
      <p:ext uri="{BB962C8B-B14F-4D97-AF65-F5344CB8AC3E}">
        <p14:creationId xmlns:p14="http://schemas.microsoft.com/office/powerpoint/2010/main" val="3962354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17536-5F4C-10DE-AEC7-F51C19E2E7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E96D8B-3293-57B5-B7FE-1C3726EA64AF}"/>
              </a:ext>
            </a:extLst>
          </p:cNvPr>
          <p:cNvSpPr>
            <a:spLocks noGrp="1"/>
          </p:cNvSpPr>
          <p:nvPr>
            <p:ph type="dt" sz="half" idx="10"/>
          </p:nvPr>
        </p:nvSpPr>
        <p:spPr/>
        <p:txBody>
          <a:bodyPr/>
          <a:lstStyle/>
          <a:p>
            <a:fld id="{6EF12058-7E37-412E-A697-75AF27BF4471}" type="datetimeFigureOut">
              <a:rPr lang="en-US" smtClean="0"/>
              <a:t>8/13/2023</a:t>
            </a:fld>
            <a:endParaRPr lang="en-US"/>
          </a:p>
        </p:txBody>
      </p:sp>
      <p:sp>
        <p:nvSpPr>
          <p:cNvPr id="4" name="Footer Placeholder 3">
            <a:extLst>
              <a:ext uri="{FF2B5EF4-FFF2-40B4-BE49-F238E27FC236}">
                <a16:creationId xmlns:a16="http://schemas.microsoft.com/office/drawing/2014/main" id="{6A322164-F159-ADF6-1B40-87E3A0926A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626621-F969-FF3A-E9AC-6F78C3794092}"/>
              </a:ext>
            </a:extLst>
          </p:cNvPr>
          <p:cNvSpPr>
            <a:spLocks noGrp="1"/>
          </p:cNvSpPr>
          <p:nvPr>
            <p:ph type="sldNum" sz="quarter" idx="12"/>
          </p:nvPr>
        </p:nvSpPr>
        <p:spPr/>
        <p:txBody>
          <a:bodyPr/>
          <a:lstStyle/>
          <a:p>
            <a:fld id="{CD3E67D7-C337-4B1B-B9A0-BC88EE0D4446}" type="slidenum">
              <a:rPr lang="en-US" smtClean="0"/>
              <a:t>‹#›</a:t>
            </a:fld>
            <a:endParaRPr lang="en-US"/>
          </a:p>
        </p:txBody>
      </p:sp>
    </p:spTree>
    <p:extLst>
      <p:ext uri="{BB962C8B-B14F-4D97-AF65-F5344CB8AC3E}">
        <p14:creationId xmlns:p14="http://schemas.microsoft.com/office/powerpoint/2010/main" val="4144111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B189F1-0D7B-B658-66BC-38DA49187622}"/>
              </a:ext>
            </a:extLst>
          </p:cNvPr>
          <p:cNvSpPr>
            <a:spLocks noGrp="1"/>
          </p:cNvSpPr>
          <p:nvPr>
            <p:ph type="dt" sz="half" idx="10"/>
          </p:nvPr>
        </p:nvSpPr>
        <p:spPr/>
        <p:txBody>
          <a:bodyPr/>
          <a:lstStyle/>
          <a:p>
            <a:fld id="{6EF12058-7E37-412E-A697-75AF27BF4471}" type="datetimeFigureOut">
              <a:rPr lang="en-US" smtClean="0"/>
              <a:t>8/13/2023</a:t>
            </a:fld>
            <a:endParaRPr lang="en-US"/>
          </a:p>
        </p:txBody>
      </p:sp>
      <p:sp>
        <p:nvSpPr>
          <p:cNvPr id="3" name="Footer Placeholder 2">
            <a:extLst>
              <a:ext uri="{FF2B5EF4-FFF2-40B4-BE49-F238E27FC236}">
                <a16:creationId xmlns:a16="http://schemas.microsoft.com/office/drawing/2014/main" id="{C89C2815-8953-A52E-9950-18C54708D9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6F0F27-43D9-12F5-08DD-6B59214441E4}"/>
              </a:ext>
            </a:extLst>
          </p:cNvPr>
          <p:cNvSpPr>
            <a:spLocks noGrp="1"/>
          </p:cNvSpPr>
          <p:nvPr>
            <p:ph type="sldNum" sz="quarter" idx="12"/>
          </p:nvPr>
        </p:nvSpPr>
        <p:spPr/>
        <p:txBody>
          <a:bodyPr/>
          <a:lstStyle/>
          <a:p>
            <a:fld id="{CD3E67D7-C337-4B1B-B9A0-BC88EE0D4446}" type="slidenum">
              <a:rPr lang="en-US" smtClean="0"/>
              <a:t>‹#›</a:t>
            </a:fld>
            <a:endParaRPr lang="en-US"/>
          </a:p>
        </p:txBody>
      </p:sp>
    </p:spTree>
    <p:extLst>
      <p:ext uri="{BB962C8B-B14F-4D97-AF65-F5344CB8AC3E}">
        <p14:creationId xmlns:p14="http://schemas.microsoft.com/office/powerpoint/2010/main" val="4147143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3C945-820F-0FC2-F5A6-875D7A2CF0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7977A4-4832-C8F6-08CB-F4DA6F93F6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3A387F-6BE2-B88B-1236-ECA7CCD59E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AD041-316C-8A3D-3543-5378E9A54271}"/>
              </a:ext>
            </a:extLst>
          </p:cNvPr>
          <p:cNvSpPr>
            <a:spLocks noGrp="1"/>
          </p:cNvSpPr>
          <p:nvPr>
            <p:ph type="dt" sz="half" idx="10"/>
          </p:nvPr>
        </p:nvSpPr>
        <p:spPr/>
        <p:txBody>
          <a:bodyPr/>
          <a:lstStyle/>
          <a:p>
            <a:fld id="{6EF12058-7E37-412E-A697-75AF27BF4471}" type="datetimeFigureOut">
              <a:rPr lang="en-US" smtClean="0"/>
              <a:t>8/13/2023</a:t>
            </a:fld>
            <a:endParaRPr lang="en-US"/>
          </a:p>
        </p:txBody>
      </p:sp>
      <p:sp>
        <p:nvSpPr>
          <p:cNvPr id="6" name="Footer Placeholder 5">
            <a:extLst>
              <a:ext uri="{FF2B5EF4-FFF2-40B4-BE49-F238E27FC236}">
                <a16:creationId xmlns:a16="http://schemas.microsoft.com/office/drawing/2014/main" id="{2524E789-E01F-C021-9A0C-8EFFF924C2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20AEF5-97A3-101E-FE38-F301A7104A55}"/>
              </a:ext>
            </a:extLst>
          </p:cNvPr>
          <p:cNvSpPr>
            <a:spLocks noGrp="1"/>
          </p:cNvSpPr>
          <p:nvPr>
            <p:ph type="sldNum" sz="quarter" idx="12"/>
          </p:nvPr>
        </p:nvSpPr>
        <p:spPr/>
        <p:txBody>
          <a:bodyPr/>
          <a:lstStyle/>
          <a:p>
            <a:fld id="{CD3E67D7-C337-4B1B-B9A0-BC88EE0D4446}" type="slidenum">
              <a:rPr lang="en-US" smtClean="0"/>
              <a:t>‹#›</a:t>
            </a:fld>
            <a:endParaRPr lang="en-US"/>
          </a:p>
        </p:txBody>
      </p:sp>
    </p:spTree>
    <p:extLst>
      <p:ext uri="{BB962C8B-B14F-4D97-AF65-F5344CB8AC3E}">
        <p14:creationId xmlns:p14="http://schemas.microsoft.com/office/powerpoint/2010/main" val="1150049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039DC-CEE1-0153-A880-936D89FBFE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7859CF-BF7F-3D6F-6C8B-E47ECC0088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25604A-4CB7-809D-D753-1ED009D595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72A07B-11DB-FA40-8D6F-AE82F73CF998}"/>
              </a:ext>
            </a:extLst>
          </p:cNvPr>
          <p:cNvSpPr>
            <a:spLocks noGrp="1"/>
          </p:cNvSpPr>
          <p:nvPr>
            <p:ph type="dt" sz="half" idx="10"/>
          </p:nvPr>
        </p:nvSpPr>
        <p:spPr/>
        <p:txBody>
          <a:bodyPr/>
          <a:lstStyle/>
          <a:p>
            <a:fld id="{6EF12058-7E37-412E-A697-75AF27BF4471}" type="datetimeFigureOut">
              <a:rPr lang="en-US" smtClean="0"/>
              <a:t>8/13/2023</a:t>
            </a:fld>
            <a:endParaRPr lang="en-US"/>
          </a:p>
        </p:txBody>
      </p:sp>
      <p:sp>
        <p:nvSpPr>
          <p:cNvPr id="6" name="Footer Placeholder 5">
            <a:extLst>
              <a:ext uri="{FF2B5EF4-FFF2-40B4-BE49-F238E27FC236}">
                <a16:creationId xmlns:a16="http://schemas.microsoft.com/office/drawing/2014/main" id="{B964F624-FCC5-2BF0-3A21-D485DD17A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AF7C70-93B4-378D-5E34-FB7383D9830E}"/>
              </a:ext>
            </a:extLst>
          </p:cNvPr>
          <p:cNvSpPr>
            <a:spLocks noGrp="1"/>
          </p:cNvSpPr>
          <p:nvPr>
            <p:ph type="sldNum" sz="quarter" idx="12"/>
          </p:nvPr>
        </p:nvSpPr>
        <p:spPr/>
        <p:txBody>
          <a:bodyPr/>
          <a:lstStyle/>
          <a:p>
            <a:fld id="{CD3E67D7-C337-4B1B-B9A0-BC88EE0D4446}" type="slidenum">
              <a:rPr lang="en-US" smtClean="0"/>
              <a:t>‹#›</a:t>
            </a:fld>
            <a:endParaRPr lang="en-US"/>
          </a:p>
        </p:txBody>
      </p:sp>
    </p:spTree>
    <p:extLst>
      <p:ext uri="{BB962C8B-B14F-4D97-AF65-F5344CB8AC3E}">
        <p14:creationId xmlns:p14="http://schemas.microsoft.com/office/powerpoint/2010/main" val="412215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2C3913-FEB4-1077-E0F1-F6D0411A23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B9CA78-E27D-BA2B-8ACB-B06FABACEF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702FF-1ADC-F1D3-533B-32FCB4689D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F12058-7E37-412E-A697-75AF27BF4471}" type="datetimeFigureOut">
              <a:rPr lang="en-US" smtClean="0"/>
              <a:t>8/13/2023</a:t>
            </a:fld>
            <a:endParaRPr lang="en-US"/>
          </a:p>
        </p:txBody>
      </p:sp>
      <p:sp>
        <p:nvSpPr>
          <p:cNvPr id="5" name="Footer Placeholder 4">
            <a:extLst>
              <a:ext uri="{FF2B5EF4-FFF2-40B4-BE49-F238E27FC236}">
                <a16:creationId xmlns:a16="http://schemas.microsoft.com/office/drawing/2014/main" id="{DAB48372-346A-DF4D-1B60-1828512228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FC8031-D60C-6B5D-1313-30CA947B9D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E67D7-C337-4B1B-B9A0-BC88EE0D4446}" type="slidenum">
              <a:rPr lang="en-US" smtClean="0"/>
              <a:t>‹#›</a:t>
            </a:fld>
            <a:endParaRPr lang="en-US"/>
          </a:p>
        </p:txBody>
      </p:sp>
    </p:spTree>
    <p:extLst>
      <p:ext uri="{BB962C8B-B14F-4D97-AF65-F5344CB8AC3E}">
        <p14:creationId xmlns:p14="http://schemas.microsoft.com/office/powerpoint/2010/main" val="1067487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DE5DF-0569-49D8-9DC7-8D8C86AACA84}"/>
              </a:ext>
            </a:extLst>
          </p:cNvPr>
          <p:cNvSpPr>
            <a:spLocks noGrp="1"/>
          </p:cNvSpPr>
          <p:nvPr>
            <p:ph type="ctrTitle"/>
          </p:nvPr>
        </p:nvSpPr>
        <p:spPr>
          <a:xfrm>
            <a:off x="2269853" y="1421063"/>
            <a:ext cx="9144000" cy="2421263"/>
          </a:xfrm>
        </p:spPr>
        <p:txBody>
          <a:bodyPr/>
          <a:lstStyle/>
          <a:p>
            <a:r>
              <a:rPr lang="en-US" dirty="0">
                <a:cs typeface="Calibri Light"/>
              </a:rPr>
              <a:t>Python Data Types</a:t>
            </a:r>
            <a:endParaRPr lang="en-US" dirty="0"/>
          </a:p>
        </p:txBody>
      </p:sp>
      <p:pic>
        <p:nvPicPr>
          <p:cNvPr id="5" name="Picture 5" descr="A picture containing drawing&#10;&#10;Description generated with very high confidence">
            <a:extLst>
              <a:ext uri="{FF2B5EF4-FFF2-40B4-BE49-F238E27FC236}">
                <a16:creationId xmlns:a16="http://schemas.microsoft.com/office/drawing/2014/main" id="{DA3A5774-B4EE-4CD8-97A0-BDBA3A579934}"/>
              </a:ext>
            </a:extLst>
          </p:cNvPr>
          <p:cNvPicPr>
            <a:picLocks noChangeAspect="1"/>
          </p:cNvPicPr>
          <p:nvPr/>
        </p:nvPicPr>
        <p:blipFill>
          <a:blip r:embed="rId2"/>
          <a:stretch>
            <a:fillRect/>
          </a:stretch>
        </p:blipFill>
        <p:spPr>
          <a:xfrm>
            <a:off x="-2782434" y="-804353"/>
            <a:ext cx="9934893" cy="7049895"/>
          </a:xfrm>
          <a:prstGeom prst="rect">
            <a:avLst/>
          </a:prstGeom>
        </p:spPr>
      </p:pic>
    </p:spTree>
    <p:extLst>
      <p:ext uri="{BB962C8B-B14F-4D97-AF65-F5344CB8AC3E}">
        <p14:creationId xmlns:p14="http://schemas.microsoft.com/office/powerpoint/2010/main" val="1412559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BD00D-5B82-4AA4-96E1-65C8CB426779}"/>
              </a:ext>
            </a:extLst>
          </p:cNvPr>
          <p:cNvSpPr>
            <a:spLocks noGrp="1"/>
          </p:cNvSpPr>
          <p:nvPr>
            <p:ph type="title"/>
          </p:nvPr>
        </p:nvSpPr>
        <p:spPr/>
        <p:txBody>
          <a:bodyPr/>
          <a:lstStyle/>
          <a:p>
            <a:r>
              <a:rPr lang="en-US">
                <a:ea typeface="+mj-lt"/>
                <a:cs typeface="+mj-lt"/>
              </a:rPr>
              <a:t>Numeric Type – Complex Numbers</a:t>
            </a:r>
          </a:p>
        </p:txBody>
      </p:sp>
      <p:sp>
        <p:nvSpPr>
          <p:cNvPr id="3" name="Content Placeholder 2">
            <a:extLst>
              <a:ext uri="{FF2B5EF4-FFF2-40B4-BE49-F238E27FC236}">
                <a16:creationId xmlns:a16="http://schemas.microsoft.com/office/drawing/2014/main" id="{0C76AAE8-9A98-4890-B6EA-F4D5F9205BB1}"/>
              </a:ext>
            </a:extLst>
          </p:cNvPr>
          <p:cNvSpPr>
            <a:spLocks noGrp="1"/>
          </p:cNvSpPr>
          <p:nvPr>
            <p:ph idx="1"/>
          </p:nvPr>
        </p:nvSpPr>
        <p:spPr/>
        <p:txBody>
          <a:bodyPr vert="horz" lIns="91440" tIns="45720" rIns="91440" bIns="45720" rtlCol="0" anchor="t">
            <a:normAutofit/>
          </a:bodyPr>
          <a:lstStyle/>
          <a:p>
            <a:r>
              <a:rPr lang="en-US" sz="2400">
                <a:ea typeface="+mn-lt"/>
                <a:cs typeface="+mn-lt"/>
              </a:rPr>
              <a:t>Complex numbers have a real and imaginary part, such that </a:t>
            </a:r>
          </a:p>
          <a:p>
            <a:endParaRPr lang="en-US" sz="2400">
              <a:ea typeface="+mn-lt"/>
              <a:cs typeface="+mn-lt"/>
            </a:endParaRPr>
          </a:p>
          <a:p>
            <a:r>
              <a:rPr lang="en-US" sz="2400">
                <a:ea typeface="+mn-lt"/>
                <a:cs typeface="+mn-lt"/>
              </a:rPr>
              <a:t>x + </a:t>
            </a:r>
            <a:r>
              <a:rPr lang="en-US" sz="2400" err="1">
                <a:ea typeface="+mn-lt"/>
                <a:cs typeface="+mn-lt"/>
              </a:rPr>
              <a:t>yJ</a:t>
            </a:r>
            <a:r>
              <a:rPr lang="en-US" sz="2400">
                <a:ea typeface="+mn-lt"/>
                <a:cs typeface="+mn-lt"/>
              </a:rPr>
              <a:t>, where </a:t>
            </a:r>
          </a:p>
          <a:p>
            <a:pPr marL="0" indent="0">
              <a:buNone/>
            </a:pPr>
            <a:r>
              <a:rPr lang="en-US" sz="2400">
                <a:ea typeface="+mn-lt"/>
                <a:cs typeface="+mn-lt"/>
              </a:rPr>
              <a:t>         1.  x and y are floats </a:t>
            </a:r>
          </a:p>
          <a:p>
            <a:pPr marL="0" indent="0">
              <a:buNone/>
            </a:pPr>
            <a:r>
              <a:rPr lang="en-US" sz="2400">
                <a:ea typeface="+mn-lt"/>
                <a:cs typeface="+mn-lt"/>
              </a:rPr>
              <a:t>         2.  J (or j) represents the square root of –1</a:t>
            </a:r>
          </a:p>
          <a:p>
            <a:pPr marL="0" indent="0">
              <a:buNone/>
            </a:pPr>
            <a:r>
              <a:rPr lang="en-US" sz="2400">
                <a:cs typeface="Calibri"/>
              </a:rPr>
              <a:t>Example:</a:t>
            </a:r>
          </a:p>
          <a:p>
            <a:endParaRPr lang="en-US" sz="2400">
              <a:cs typeface="Calibri"/>
            </a:endParaRPr>
          </a:p>
        </p:txBody>
      </p:sp>
      <p:sp>
        <p:nvSpPr>
          <p:cNvPr id="5" name="Rectangle 4">
            <a:extLst>
              <a:ext uri="{FF2B5EF4-FFF2-40B4-BE49-F238E27FC236}">
                <a16:creationId xmlns:a16="http://schemas.microsoft.com/office/drawing/2014/main" id="{87DC448F-003B-42F0-80C6-8B2661F930E5}"/>
              </a:ext>
            </a:extLst>
          </p:cNvPr>
          <p:cNvSpPr/>
          <p:nvPr/>
        </p:nvSpPr>
        <p:spPr>
          <a:xfrm>
            <a:off x="1198404" y="2228990"/>
            <a:ext cx="4652153" cy="496538"/>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a:latin typeface="Courier New"/>
                <a:cs typeface="Calibri"/>
              </a:rPr>
              <a:t>&gt;&gt;&gt; </a:t>
            </a:r>
            <a:r>
              <a:rPr lang="en-US" sz="1600">
                <a:latin typeface="Courier New"/>
                <a:ea typeface="+mn-lt"/>
                <a:cs typeface="+mn-lt"/>
              </a:rPr>
              <a:t>&lt;real part&gt;+&lt;imaginary part&gt;j </a:t>
            </a:r>
            <a:endParaRPr lang="en-US" sz="1600">
              <a:latin typeface="Courier New"/>
              <a:cs typeface="Courier New"/>
            </a:endParaRPr>
          </a:p>
        </p:txBody>
      </p:sp>
      <p:sp>
        <p:nvSpPr>
          <p:cNvPr id="6" name="Rectangle 5">
            <a:extLst>
              <a:ext uri="{FF2B5EF4-FFF2-40B4-BE49-F238E27FC236}">
                <a16:creationId xmlns:a16="http://schemas.microsoft.com/office/drawing/2014/main" id="{80AE8A42-AD51-4403-BA53-4FC31419C0FC}"/>
              </a:ext>
            </a:extLst>
          </p:cNvPr>
          <p:cNvSpPr/>
          <p:nvPr/>
        </p:nvSpPr>
        <p:spPr>
          <a:xfrm>
            <a:off x="1198404" y="4514990"/>
            <a:ext cx="3426669" cy="1140702"/>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latin typeface="Courier New"/>
                <a:ea typeface="+mn-lt"/>
                <a:cs typeface="+mn-lt"/>
              </a:rPr>
              <a:t>&gt;&gt;&gt; complex = 3+4j</a:t>
            </a:r>
            <a:endParaRPr lang="en-US" sz="1600" dirty="0">
              <a:latin typeface="Courier New"/>
              <a:cs typeface="Courier New"/>
            </a:endParaRPr>
          </a:p>
          <a:p>
            <a:r>
              <a:rPr lang="en-US" sz="1600" dirty="0">
                <a:latin typeface="Courier New"/>
                <a:ea typeface="+mn-lt"/>
                <a:cs typeface="+mn-lt"/>
              </a:rPr>
              <a:t>&gt;&gt;&gt; type(complex)</a:t>
            </a:r>
            <a:endParaRPr lang="en-US" sz="1600" dirty="0">
              <a:latin typeface="Courier New"/>
              <a:cs typeface="Courier New"/>
            </a:endParaRPr>
          </a:p>
          <a:p>
            <a:r>
              <a:rPr lang="en-US" sz="1600" dirty="0">
                <a:latin typeface="Courier New"/>
                <a:ea typeface="+mn-lt"/>
                <a:cs typeface="+mn-lt"/>
              </a:rPr>
              <a:t>&lt;class 'complex'&gt;</a:t>
            </a:r>
            <a:endParaRPr lang="en-US" sz="1600" dirty="0">
              <a:latin typeface="Courier New"/>
              <a:cs typeface="Courier New"/>
            </a:endParaRPr>
          </a:p>
        </p:txBody>
      </p:sp>
    </p:spTree>
    <p:extLst>
      <p:ext uri="{BB962C8B-B14F-4D97-AF65-F5344CB8AC3E}">
        <p14:creationId xmlns:p14="http://schemas.microsoft.com/office/powerpoint/2010/main" val="3827544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DE5DF-0569-49D8-9DC7-8D8C86AACA84}"/>
              </a:ext>
            </a:extLst>
          </p:cNvPr>
          <p:cNvSpPr>
            <a:spLocks noGrp="1"/>
          </p:cNvSpPr>
          <p:nvPr>
            <p:ph type="ctrTitle"/>
          </p:nvPr>
        </p:nvSpPr>
        <p:spPr>
          <a:xfrm>
            <a:off x="2253212" y="1245798"/>
            <a:ext cx="9144000" cy="2387600"/>
          </a:xfrm>
        </p:spPr>
        <p:txBody>
          <a:bodyPr/>
          <a:lstStyle/>
          <a:p>
            <a:r>
              <a:rPr lang="en-US">
                <a:cs typeface="Calibri Light"/>
              </a:rPr>
              <a:t>Python Lists</a:t>
            </a:r>
            <a:endParaRPr lang="en-US"/>
          </a:p>
        </p:txBody>
      </p:sp>
      <p:pic>
        <p:nvPicPr>
          <p:cNvPr id="5" name="Picture 5" descr="A picture containing drawing&#10;&#10;Description generated with very high confidence">
            <a:extLst>
              <a:ext uri="{FF2B5EF4-FFF2-40B4-BE49-F238E27FC236}">
                <a16:creationId xmlns:a16="http://schemas.microsoft.com/office/drawing/2014/main" id="{DA3A5774-B4EE-4CD8-97A0-BDBA3A579934}"/>
              </a:ext>
            </a:extLst>
          </p:cNvPr>
          <p:cNvPicPr>
            <a:picLocks noChangeAspect="1"/>
          </p:cNvPicPr>
          <p:nvPr/>
        </p:nvPicPr>
        <p:blipFill>
          <a:blip r:embed="rId2"/>
          <a:stretch>
            <a:fillRect/>
          </a:stretch>
        </p:blipFill>
        <p:spPr>
          <a:xfrm>
            <a:off x="-2076126" y="-769416"/>
            <a:ext cx="9934893" cy="7049895"/>
          </a:xfrm>
          <a:prstGeom prst="rect">
            <a:avLst/>
          </a:prstGeom>
        </p:spPr>
      </p:pic>
    </p:spTree>
    <p:extLst>
      <p:ext uri="{BB962C8B-B14F-4D97-AF65-F5344CB8AC3E}">
        <p14:creationId xmlns:p14="http://schemas.microsoft.com/office/powerpoint/2010/main" val="2561541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DE5DF-0569-49D8-9DC7-8D8C86AACA84}"/>
              </a:ext>
            </a:extLst>
          </p:cNvPr>
          <p:cNvSpPr>
            <a:spLocks noGrp="1"/>
          </p:cNvSpPr>
          <p:nvPr>
            <p:ph type="ctrTitle"/>
          </p:nvPr>
        </p:nvSpPr>
        <p:spPr>
          <a:xfrm>
            <a:off x="777169" y="164651"/>
            <a:ext cx="9144000" cy="921580"/>
          </a:xfrm>
        </p:spPr>
        <p:txBody>
          <a:bodyPr>
            <a:normAutofit/>
          </a:bodyPr>
          <a:lstStyle/>
          <a:p>
            <a:r>
              <a:rPr lang="en-US" sz="5400">
                <a:cs typeface="Calibri Light"/>
              </a:rPr>
              <a:t>Introduction to Python List</a:t>
            </a:r>
          </a:p>
        </p:txBody>
      </p:sp>
      <p:sp>
        <p:nvSpPr>
          <p:cNvPr id="3" name="Subtitle 2">
            <a:extLst>
              <a:ext uri="{FF2B5EF4-FFF2-40B4-BE49-F238E27FC236}">
                <a16:creationId xmlns:a16="http://schemas.microsoft.com/office/drawing/2014/main" id="{D70FC24E-78E1-4BCC-8037-D9EAC09EB06A}"/>
              </a:ext>
            </a:extLst>
          </p:cNvPr>
          <p:cNvSpPr>
            <a:spLocks noGrp="1"/>
          </p:cNvSpPr>
          <p:nvPr>
            <p:ph type="subTitle" idx="1"/>
          </p:nvPr>
        </p:nvSpPr>
        <p:spPr>
          <a:xfrm>
            <a:off x="778566" y="1465126"/>
            <a:ext cx="9959532" cy="4726992"/>
          </a:xfrm>
        </p:spPr>
        <p:txBody>
          <a:bodyPr vert="horz" lIns="91440" tIns="45720" rIns="91440" bIns="45720" rtlCol="0" anchor="t">
            <a:normAutofit/>
          </a:bodyPr>
          <a:lstStyle/>
          <a:p>
            <a:pPr marL="342900" indent="-342900" algn="l">
              <a:buChar char="•"/>
            </a:pPr>
            <a:r>
              <a:rPr lang="en-US" dirty="0">
                <a:cs typeface="Calibri" panose="020F0502020204030204"/>
              </a:rPr>
              <a:t>Python list is the built-in data type named 'list'.</a:t>
            </a:r>
          </a:p>
          <a:p>
            <a:pPr marL="342900" indent="-342900" algn="l">
              <a:buChar char="•"/>
            </a:pPr>
            <a:r>
              <a:rPr lang="en-US" dirty="0">
                <a:cs typeface="Calibri" panose="020F0502020204030204"/>
              </a:rPr>
              <a:t>They are the collection of different data types enclosed in the big brackets '[]' separated by commas.</a:t>
            </a:r>
          </a:p>
          <a:p>
            <a:pPr marL="342900" indent="-342900" algn="l">
              <a:buChar char="•"/>
            </a:pPr>
            <a:r>
              <a:rPr lang="en-US" dirty="0">
                <a:cs typeface="Calibri" panose="020F0502020204030204"/>
              </a:rPr>
              <a:t>The elements may or may not be of the same data type</a:t>
            </a:r>
          </a:p>
          <a:p>
            <a:pPr marL="342900" indent="-342900" algn="l">
              <a:buChar char="•"/>
            </a:pPr>
            <a:r>
              <a:rPr lang="en-US" dirty="0">
                <a:cs typeface="Calibri" panose="020F0502020204030204"/>
              </a:rPr>
              <a:t>Python lists are mutable i.e. we can change its value in the same memory location even after its creation.</a:t>
            </a:r>
          </a:p>
          <a:p>
            <a:pPr marL="342900" indent="-342900" algn="l">
              <a:buChar char="•"/>
            </a:pPr>
            <a:r>
              <a:rPr lang="en-US" dirty="0">
                <a:cs typeface="Calibri" panose="020F0502020204030204"/>
              </a:rPr>
              <a:t>Examples are:</a:t>
            </a:r>
          </a:p>
          <a:p>
            <a:pPr marL="800100" lvl="1" algn="l">
              <a:buChar char="•"/>
            </a:pPr>
            <a:r>
              <a:rPr lang="en-US" dirty="0">
                <a:cs typeface="Calibri" panose="020F0502020204030204"/>
              </a:rPr>
              <a:t> [7, 8, 9] : list of only integer data</a:t>
            </a:r>
          </a:p>
          <a:p>
            <a:pPr marL="800100" lvl="1" algn="l">
              <a:buChar char="•"/>
            </a:pPr>
            <a:r>
              <a:rPr lang="en-US" dirty="0">
                <a:cs typeface="Calibri" panose="020F0502020204030204"/>
              </a:rPr>
              <a:t> ['a', '7', 1, 4]: list of strings and the integers</a:t>
            </a:r>
          </a:p>
          <a:p>
            <a:pPr marL="800100" lvl="1" algn="l">
              <a:buChar char="•"/>
            </a:pPr>
            <a:r>
              <a:rPr lang="en-US" dirty="0">
                <a:cs typeface="Calibri" panose="020F0502020204030204"/>
              </a:rPr>
              <a:t> ['red', 'yellow', {1, 2, 3}, ['a', 'b', 'c'], {'name': 'X', 'age': 20}] : list of mixed data type</a:t>
            </a:r>
          </a:p>
          <a:p>
            <a:pPr marL="800100" lvl="1" algn="l"/>
            <a:endParaRPr lang="en-US" dirty="0">
              <a:cs typeface="Calibri" panose="020F0502020204030204"/>
            </a:endParaRPr>
          </a:p>
          <a:p>
            <a:pPr marL="342900" indent="-342900" algn="l">
              <a:buChar char="•"/>
            </a:pPr>
            <a:endParaRPr lang="en-US" dirty="0">
              <a:cs typeface="Calibri" panose="020F0502020204030204"/>
            </a:endParaRPr>
          </a:p>
        </p:txBody>
      </p:sp>
    </p:spTree>
    <p:extLst>
      <p:ext uri="{BB962C8B-B14F-4D97-AF65-F5344CB8AC3E}">
        <p14:creationId xmlns:p14="http://schemas.microsoft.com/office/powerpoint/2010/main" val="334234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14FC5-99D9-4BA7-B65C-F53AF448DD9A}"/>
              </a:ext>
            </a:extLst>
          </p:cNvPr>
          <p:cNvSpPr>
            <a:spLocks noGrp="1"/>
          </p:cNvSpPr>
          <p:nvPr>
            <p:ph type="title"/>
          </p:nvPr>
        </p:nvSpPr>
        <p:spPr>
          <a:xfrm>
            <a:off x="838200" y="348560"/>
            <a:ext cx="10515600" cy="845172"/>
          </a:xfrm>
        </p:spPr>
        <p:txBody>
          <a:bodyPr/>
          <a:lstStyle/>
          <a:p>
            <a:r>
              <a:rPr lang="en-US">
                <a:cs typeface="Calibri Light" panose="020F0302020204030204"/>
              </a:rPr>
              <a:t>List Indexing</a:t>
            </a:r>
          </a:p>
        </p:txBody>
      </p:sp>
      <p:sp>
        <p:nvSpPr>
          <p:cNvPr id="3" name="Content Placeholder 2">
            <a:extLst>
              <a:ext uri="{FF2B5EF4-FFF2-40B4-BE49-F238E27FC236}">
                <a16:creationId xmlns:a16="http://schemas.microsoft.com/office/drawing/2014/main" id="{3051258F-ECD2-47A1-A784-DDF00E76797A}"/>
              </a:ext>
            </a:extLst>
          </p:cNvPr>
          <p:cNvSpPr>
            <a:spLocks noGrp="1"/>
          </p:cNvSpPr>
          <p:nvPr>
            <p:ph idx="1"/>
          </p:nvPr>
        </p:nvSpPr>
        <p:spPr>
          <a:xfrm>
            <a:off x="838200" y="1494321"/>
            <a:ext cx="10515600" cy="4351338"/>
          </a:xfrm>
        </p:spPr>
        <p:txBody>
          <a:bodyPr vert="horz" lIns="91440" tIns="45720" rIns="91440" bIns="45720" rtlCol="0" anchor="t">
            <a:normAutofit/>
          </a:bodyPr>
          <a:lstStyle/>
          <a:p>
            <a:pPr marL="457200" indent="-457200"/>
            <a:r>
              <a:rPr lang="en-US" dirty="0">
                <a:cs typeface="Calibri" panose="020F0502020204030204"/>
              </a:rPr>
              <a:t>List Index starts from 0. So the index of element at fifth position would be 4.</a:t>
            </a:r>
          </a:p>
          <a:p>
            <a:pPr marL="457200" indent="-457200"/>
            <a:r>
              <a:rPr lang="en-US" dirty="0">
                <a:cs typeface="Calibri" panose="020F0502020204030204"/>
              </a:rPr>
              <a:t>If L1 is a list, then the elements are accessed with their index by L1[index].</a:t>
            </a:r>
          </a:p>
          <a:p>
            <a:pPr marL="457200" indent="-457200"/>
            <a:r>
              <a:rPr lang="en-US" dirty="0">
                <a:cs typeface="Calibri" panose="020F0502020204030204"/>
              </a:rPr>
              <a:t>Index must be integer. Float or other types are not acceptable.</a:t>
            </a:r>
          </a:p>
          <a:p>
            <a:pPr marL="457200" indent="-457200"/>
            <a:r>
              <a:rPr lang="en-US" dirty="0">
                <a:cs typeface="Calibri" panose="020F0502020204030204"/>
              </a:rPr>
              <a:t>Trying to access the index greater than the total list index raises </a:t>
            </a:r>
            <a:r>
              <a:rPr lang="en-US" dirty="0" err="1">
                <a:cs typeface="Calibri" panose="020F0502020204030204"/>
              </a:rPr>
              <a:t>IndexError</a:t>
            </a:r>
            <a:r>
              <a:rPr lang="en-US" dirty="0">
                <a:cs typeface="Calibri" panose="020F0502020204030204"/>
              </a:rPr>
              <a:t>.</a:t>
            </a:r>
          </a:p>
          <a:p>
            <a:pPr marL="457200" indent="-457200"/>
            <a:r>
              <a:rPr lang="en-US" dirty="0">
                <a:cs typeface="Calibri" panose="020F0502020204030204"/>
              </a:rPr>
              <a:t>Negative indexing is also possible in python list.</a:t>
            </a:r>
          </a:p>
        </p:txBody>
      </p:sp>
    </p:spTree>
    <p:extLst>
      <p:ext uri="{BB962C8B-B14F-4D97-AF65-F5344CB8AC3E}">
        <p14:creationId xmlns:p14="http://schemas.microsoft.com/office/powerpoint/2010/main" val="1049341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BB689F-09CF-42E4-B60A-ED13A2EA415F}"/>
              </a:ext>
            </a:extLst>
          </p:cNvPr>
          <p:cNvSpPr>
            <a:spLocks noGrp="1"/>
          </p:cNvSpPr>
          <p:nvPr>
            <p:ph idx="1"/>
          </p:nvPr>
        </p:nvSpPr>
        <p:spPr>
          <a:xfrm>
            <a:off x="589722" y="591516"/>
            <a:ext cx="10515600" cy="4765467"/>
          </a:xfrm>
        </p:spPr>
        <p:txBody>
          <a:bodyPr vert="horz" lIns="91440" tIns="45720" rIns="91440" bIns="45720" rtlCol="0" anchor="t">
            <a:normAutofit fontScale="70000" lnSpcReduction="20000"/>
          </a:bodyPr>
          <a:lstStyle/>
          <a:p>
            <a:pPr marL="0" indent="0">
              <a:buNone/>
            </a:pPr>
            <a:r>
              <a:rPr lang="en-US" dirty="0">
                <a:cs typeface="Calibri" panose="020F0502020204030204"/>
              </a:rPr>
              <a:t>Examples:</a:t>
            </a:r>
          </a:p>
          <a:p>
            <a:pPr marL="0" indent="0">
              <a:buNone/>
            </a:pPr>
            <a:endParaRPr lang="en-US" dirty="0">
              <a:cs typeface="Calibri" panose="020F0502020204030204"/>
            </a:endParaRPr>
          </a:p>
          <a:p>
            <a:pPr marL="0" indent="0">
              <a:buNone/>
            </a:pPr>
            <a:r>
              <a:rPr lang="en-US" dirty="0">
                <a:cs typeface="Calibri" panose="020F0502020204030204"/>
              </a:rPr>
              <a:t>L1 = ['python', 'is', 'an', 'awesome', 'language']</a:t>
            </a:r>
          </a:p>
          <a:p>
            <a:pPr marL="0" indent="0">
              <a:buNone/>
            </a:pPr>
            <a:r>
              <a:rPr lang="en-US" dirty="0">
                <a:cs typeface="Calibri" panose="020F0502020204030204"/>
              </a:rPr>
              <a:t>L1[0] -&gt; python</a:t>
            </a:r>
          </a:p>
          <a:p>
            <a:pPr marL="0" indent="0">
              <a:buNone/>
            </a:pPr>
            <a:r>
              <a:rPr lang="en-US" dirty="0">
                <a:cs typeface="Calibri" panose="020F0502020204030204"/>
              </a:rPr>
              <a:t>L1[4] -&gt; language</a:t>
            </a:r>
          </a:p>
          <a:p>
            <a:pPr marL="0" indent="0">
              <a:buNone/>
            </a:pPr>
            <a:r>
              <a:rPr lang="en-US" dirty="0">
                <a:cs typeface="Calibri" panose="020F0502020204030204"/>
              </a:rPr>
              <a:t>L1[5] -&gt; </a:t>
            </a:r>
            <a:r>
              <a:rPr lang="en-US" dirty="0" err="1">
                <a:cs typeface="Calibri" panose="020F0502020204030204"/>
              </a:rPr>
              <a:t>IndexError</a:t>
            </a:r>
            <a:r>
              <a:rPr lang="en-US" dirty="0">
                <a:cs typeface="Calibri" panose="020F0502020204030204"/>
              </a:rPr>
              <a:t>. List index out of range</a:t>
            </a:r>
          </a:p>
          <a:p>
            <a:pPr marL="0" indent="0">
              <a:buNone/>
            </a:pPr>
            <a:endParaRPr lang="en-US" dirty="0">
              <a:cs typeface="Calibri" panose="020F0502020204030204"/>
            </a:endParaRPr>
          </a:p>
          <a:p>
            <a:pPr marL="0" indent="0">
              <a:buNone/>
            </a:pPr>
            <a:r>
              <a:rPr lang="en-US" dirty="0">
                <a:cs typeface="Calibri" panose="020F0502020204030204"/>
              </a:rPr>
              <a:t>Negative indexing:</a:t>
            </a:r>
          </a:p>
          <a:p>
            <a:pPr marL="0" indent="0">
              <a:buNone/>
            </a:pPr>
            <a:r>
              <a:rPr lang="en-US" dirty="0">
                <a:cs typeface="Calibri" panose="020F0502020204030204"/>
              </a:rPr>
              <a:t>L[-1] -&gt; language</a:t>
            </a:r>
          </a:p>
          <a:p>
            <a:pPr marL="0" indent="0">
              <a:buNone/>
            </a:pPr>
            <a:r>
              <a:rPr lang="en-US" dirty="0">
                <a:cs typeface="Calibri" panose="020F0502020204030204"/>
              </a:rPr>
              <a:t>L[-5] -&gt; python</a:t>
            </a:r>
          </a:p>
          <a:p>
            <a:pPr marL="0" indent="0">
              <a:buNone/>
            </a:pPr>
            <a:r>
              <a:rPr lang="en-US" dirty="0">
                <a:cs typeface="Calibri" panose="020F0502020204030204"/>
              </a:rPr>
              <a:t>L[-6] -&gt; </a:t>
            </a:r>
            <a:r>
              <a:rPr lang="en-US" dirty="0" err="1">
                <a:ea typeface="+mn-lt"/>
                <a:cs typeface="+mn-lt"/>
              </a:rPr>
              <a:t>IndexError</a:t>
            </a:r>
            <a:r>
              <a:rPr lang="en-US" dirty="0">
                <a:ea typeface="+mn-lt"/>
                <a:cs typeface="+mn-lt"/>
              </a:rPr>
              <a:t>. List index out of range</a:t>
            </a:r>
          </a:p>
          <a:p>
            <a:pPr marL="0" indent="0">
              <a:buNone/>
            </a:pPr>
            <a:endParaRPr lang="en-US" dirty="0">
              <a:cs typeface="Calibri" panose="020F0502020204030204"/>
            </a:endParaRPr>
          </a:p>
          <a:p>
            <a:pPr marL="0" indent="0">
              <a:buNone/>
            </a:pPr>
            <a:r>
              <a:rPr lang="en-US" dirty="0">
                <a:cs typeface="Calibri" panose="020F0502020204030204"/>
              </a:rPr>
              <a:t>We can also replace in the list like:</a:t>
            </a:r>
          </a:p>
          <a:p>
            <a:pPr marL="0" indent="0">
              <a:buNone/>
            </a:pPr>
            <a:r>
              <a:rPr lang="en-US" dirty="0">
                <a:cs typeface="Calibri" panose="020F0502020204030204"/>
              </a:rPr>
              <a:t>L1[0] = 'JavaScript' or L1[-4] = 'JavaScript' updates L1 in </a:t>
            </a:r>
            <a:r>
              <a:rPr lang="en-US" dirty="0">
                <a:ea typeface="+mn-lt"/>
                <a:cs typeface="+mn-lt"/>
              </a:rPr>
              <a:t>['JavaScript' , 'is', 'an', 'awesome', 'language']</a:t>
            </a: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2061715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B5014-DFA0-438F-95F4-2AE0BF48A980}"/>
              </a:ext>
            </a:extLst>
          </p:cNvPr>
          <p:cNvSpPr>
            <a:spLocks noGrp="1"/>
          </p:cNvSpPr>
          <p:nvPr>
            <p:ph type="title"/>
          </p:nvPr>
        </p:nvSpPr>
        <p:spPr>
          <a:xfrm>
            <a:off x="838200" y="66951"/>
            <a:ext cx="10515600" cy="1035672"/>
          </a:xfrm>
        </p:spPr>
        <p:txBody>
          <a:bodyPr>
            <a:normAutofit/>
          </a:bodyPr>
          <a:lstStyle/>
          <a:p>
            <a:r>
              <a:rPr lang="en-US" sz="3600">
                <a:cs typeface="Calibri Light"/>
              </a:rPr>
              <a:t>List Slicing</a:t>
            </a:r>
            <a:endParaRPr lang="en-US" sz="3600"/>
          </a:p>
        </p:txBody>
      </p:sp>
      <p:sp>
        <p:nvSpPr>
          <p:cNvPr id="3" name="Content Placeholder 2">
            <a:extLst>
              <a:ext uri="{FF2B5EF4-FFF2-40B4-BE49-F238E27FC236}">
                <a16:creationId xmlns:a16="http://schemas.microsoft.com/office/drawing/2014/main" id="{336C6FB3-04A5-44FF-A35F-075736CDB5E6}"/>
              </a:ext>
            </a:extLst>
          </p:cNvPr>
          <p:cNvSpPr>
            <a:spLocks noGrp="1"/>
          </p:cNvSpPr>
          <p:nvPr>
            <p:ph idx="1"/>
          </p:nvPr>
        </p:nvSpPr>
        <p:spPr>
          <a:xfrm>
            <a:off x="838200" y="1030496"/>
            <a:ext cx="10772360" cy="4881424"/>
          </a:xfrm>
        </p:spPr>
        <p:txBody>
          <a:bodyPr vert="horz" lIns="91440" tIns="45720" rIns="91440" bIns="45720" rtlCol="0" anchor="t">
            <a:normAutofit fontScale="62500" lnSpcReduction="20000"/>
          </a:bodyPr>
          <a:lstStyle/>
          <a:p>
            <a:r>
              <a:rPr lang="en-US" dirty="0">
                <a:cs typeface="Calibri"/>
              </a:rPr>
              <a:t>We can use ':' operator in the list to access data within certain range.</a:t>
            </a:r>
          </a:p>
          <a:p>
            <a:r>
              <a:rPr lang="en-US" dirty="0">
                <a:cs typeface="Calibri"/>
              </a:rPr>
              <a:t>Let’s clarify slicing with some examples:</a:t>
            </a:r>
          </a:p>
          <a:p>
            <a:pPr marL="0" indent="0">
              <a:buNone/>
            </a:pPr>
            <a:r>
              <a:rPr lang="en-US" dirty="0">
                <a:cs typeface="Calibri"/>
              </a:rPr>
              <a:t>L1 = ['a', 'b', 'c', 'd', 'e', 'f', 'g', 'h', '</a:t>
            </a:r>
            <a:r>
              <a:rPr lang="en-US" dirty="0" err="1">
                <a:cs typeface="Calibri"/>
              </a:rPr>
              <a:t>i</a:t>
            </a:r>
            <a:r>
              <a:rPr lang="en-US" dirty="0">
                <a:cs typeface="Calibri" panose="020F0502020204030204"/>
              </a:rPr>
              <a:t>', 'j']</a:t>
            </a:r>
          </a:p>
          <a:p>
            <a:pPr marL="0" indent="0">
              <a:buNone/>
            </a:pPr>
            <a:endParaRPr lang="en-US" dirty="0">
              <a:cs typeface="Calibri" panose="020F0502020204030204"/>
            </a:endParaRPr>
          </a:p>
          <a:p>
            <a:pPr marL="457200" indent="-457200">
              <a:buAutoNum type="alphaLcParenR"/>
            </a:pPr>
            <a:r>
              <a:rPr lang="en-US" sz="2000" dirty="0">
                <a:cs typeface="Calibri" panose="020F0502020204030204"/>
              </a:rPr>
              <a:t>L1 [:] returns the L1 as it is </a:t>
            </a:r>
            <a:r>
              <a:rPr lang="en-US" sz="2000" dirty="0">
                <a:ea typeface="+mn-lt"/>
                <a:cs typeface="+mn-lt"/>
              </a:rPr>
              <a:t>['a', 'b', 'c', 'd', 'e', 'f', 'g', 'h', '</a:t>
            </a:r>
            <a:r>
              <a:rPr lang="en-US" sz="2000" dirty="0" err="1">
                <a:ea typeface="+mn-lt"/>
                <a:cs typeface="+mn-lt"/>
              </a:rPr>
              <a:t>i</a:t>
            </a:r>
            <a:r>
              <a:rPr lang="en-US" sz="2000" dirty="0">
                <a:ea typeface="+mn-lt"/>
                <a:cs typeface="+mn-lt"/>
              </a:rPr>
              <a:t>', 'j']</a:t>
            </a:r>
          </a:p>
          <a:p>
            <a:pPr marL="457200" indent="-457200">
              <a:buAutoNum type="alphaLcParenR"/>
            </a:pPr>
            <a:r>
              <a:rPr lang="en-US" sz="2000" dirty="0">
                <a:cs typeface="Calibri" panose="020F0502020204030204"/>
              </a:rPr>
              <a:t>print(L1[1:]) gives [</a:t>
            </a:r>
            <a:r>
              <a:rPr lang="en-US" sz="2000" dirty="0">
                <a:ea typeface="+mn-lt"/>
                <a:cs typeface="+mn-lt"/>
              </a:rPr>
              <a:t>'b', 'c', 'd', 'e', 'f', 'g', 'h', '</a:t>
            </a:r>
            <a:r>
              <a:rPr lang="en-US" sz="2000" dirty="0" err="1">
                <a:ea typeface="+mn-lt"/>
                <a:cs typeface="+mn-lt"/>
              </a:rPr>
              <a:t>i</a:t>
            </a:r>
            <a:r>
              <a:rPr lang="en-US" sz="2000" dirty="0">
                <a:ea typeface="+mn-lt"/>
                <a:cs typeface="+mn-lt"/>
              </a:rPr>
              <a:t>', 'j']</a:t>
            </a:r>
          </a:p>
          <a:p>
            <a:pPr marL="457200" indent="-457200">
              <a:buAutoNum type="alphaLcParenR"/>
            </a:pPr>
            <a:r>
              <a:rPr lang="en-US" sz="2000" dirty="0">
                <a:cs typeface="Calibri" panose="020F0502020204030204"/>
              </a:rPr>
              <a:t>print(L1[1:5]) gives [</a:t>
            </a:r>
            <a:r>
              <a:rPr lang="en-US" sz="2000" dirty="0">
                <a:ea typeface="+mn-lt"/>
                <a:cs typeface="+mn-lt"/>
              </a:rPr>
              <a:t>'b', 'c', 'd', 'e'</a:t>
            </a:r>
            <a:r>
              <a:rPr lang="en-US" sz="2000" dirty="0">
                <a:cs typeface="Calibri" panose="020F0502020204030204"/>
              </a:rPr>
              <a:t>]</a:t>
            </a:r>
          </a:p>
          <a:p>
            <a:pPr marL="457200" indent="-457200">
              <a:buAutoNum type="alphaLcParenR"/>
            </a:pPr>
            <a:r>
              <a:rPr lang="en-US" sz="2000" dirty="0">
                <a:cs typeface="Calibri" panose="020F0502020204030204"/>
              </a:rPr>
              <a:t>print(L1[:5]) gives </a:t>
            </a:r>
            <a:r>
              <a:rPr lang="en-US" sz="2000" dirty="0">
                <a:ea typeface="+mn-lt"/>
                <a:cs typeface="+mn-lt"/>
              </a:rPr>
              <a:t>['a', 'b', 'c', 'd', 'e']</a:t>
            </a:r>
            <a:endParaRPr lang="en-US" sz="2000" dirty="0">
              <a:cs typeface="Calibri" panose="020F0502020204030204"/>
            </a:endParaRPr>
          </a:p>
          <a:p>
            <a:pPr marL="457200" indent="-457200">
              <a:buAutoNum type="alphaLcParenR"/>
            </a:pPr>
            <a:r>
              <a:rPr lang="en-US" sz="2000" dirty="0">
                <a:cs typeface="Calibri" panose="020F0502020204030204"/>
              </a:rPr>
              <a:t>print(L1[10:]) gives []</a:t>
            </a:r>
          </a:p>
          <a:p>
            <a:pPr marL="457200" indent="-457200">
              <a:buAutoNum type="alphaLcParenR"/>
            </a:pPr>
            <a:r>
              <a:rPr lang="en-US" sz="2000" dirty="0">
                <a:cs typeface="Calibri" panose="020F0502020204030204"/>
              </a:rPr>
              <a:t>print(L1[:0]) gives []</a:t>
            </a:r>
          </a:p>
          <a:p>
            <a:pPr marL="457200" indent="-457200">
              <a:buAutoNum type="alphaLcParenR"/>
            </a:pPr>
            <a:endParaRPr lang="en-US" sz="2000" dirty="0">
              <a:cs typeface="Calibri" panose="020F0502020204030204"/>
            </a:endParaRPr>
          </a:p>
          <a:p>
            <a:pPr marL="457200" indent="-457200">
              <a:buAutoNum type="alphaLcParenR"/>
            </a:pPr>
            <a:r>
              <a:rPr lang="en-US" sz="2000" dirty="0">
                <a:cs typeface="Calibri" panose="020F0502020204030204"/>
              </a:rPr>
              <a:t>print(L1[-10:]) gives </a:t>
            </a:r>
            <a:r>
              <a:rPr lang="en-US" sz="2000" dirty="0">
                <a:ea typeface="+mn-lt"/>
                <a:cs typeface="+mn-lt"/>
              </a:rPr>
              <a:t>['a', 'b', 'c', 'd', 'e', 'f', 'g', 'h', '</a:t>
            </a:r>
            <a:r>
              <a:rPr lang="en-US" sz="2000" dirty="0" err="1">
                <a:ea typeface="+mn-lt"/>
                <a:cs typeface="+mn-lt"/>
              </a:rPr>
              <a:t>i</a:t>
            </a:r>
            <a:r>
              <a:rPr lang="en-US" sz="2000" dirty="0">
                <a:ea typeface="+mn-lt"/>
                <a:cs typeface="+mn-lt"/>
              </a:rPr>
              <a:t>', 'j']</a:t>
            </a:r>
          </a:p>
          <a:p>
            <a:pPr marL="457200" indent="-457200">
              <a:buAutoNum type="alphaLcParenR"/>
            </a:pPr>
            <a:r>
              <a:rPr lang="en-US" sz="2000" dirty="0">
                <a:ea typeface="+mn-lt"/>
                <a:cs typeface="+mn-lt"/>
              </a:rPr>
              <a:t>print</a:t>
            </a:r>
            <a:r>
              <a:rPr lang="en-US" sz="2000" dirty="0">
                <a:cs typeface="Calibri" panose="020F0502020204030204"/>
              </a:rPr>
              <a:t>(L1[-1:]) gives ['j']</a:t>
            </a:r>
          </a:p>
          <a:p>
            <a:pPr marL="457200" indent="-457200">
              <a:buAutoNum type="alphaLcParenR"/>
            </a:pPr>
            <a:r>
              <a:rPr lang="en-US" sz="2000" dirty="0">
                <a:ea typeface="+mn-lt"/>
                <a:cs typeface="+mn-lt"/>
              </a:rPr>
              <a:t>print</a:t>
            </a:r>
            <a:r>
              <a:rPr lang="en-US" sz="2000" dirty="0">
                <a:cs typeface="Calibri" panose="020F0502020204030204"/>
              </a:rPr>
              <a:t>(L1[:-1]) gives ['a', 'b', 'c', </a:t>
            </a:r>
            <a:r>
              <a:rPr lang="en-US" sz="2000" dirty="0">
                <a:ea typeface="+mn-lt"/>
                <a:cs typeface="+mn-lt"/>
              </a:rPr>
              <a:t>'d', 'e', 'f', 'g', 'h', '</a:t>
            </a:r>
            <a:r>
              <a:rPr lang="en-US" sz="2000" dirty="0" err="1">
                <a:ea typeface="+mn-lt"/>
                <a:cs typeface="+mn-lt"/>
              </a:rPr>
              <a:t>i</a:t>
            </a:r>
            <a:r>
              <a:rPr lang="en-US" sz="2000" dirty="0">
                <a:ea typeface="+mn-lt"/>
                <a:cs typeface="+mn-lt"/>
              </a:rPr>
              <a:t>'</a:t>
            </a:r>
            <a:r>
              <a:rPr lang="en-US" sz="2000" dirty="0">
                <a:cs typeface="Calibri" panose="020F0502020204030204"/>
              </a:rPr>
              <a:t>]</a:t>
            </a:r>
          </a:p>
          <a:p>
            <a:pPr marL="457200" indent="-457200">
              <a:buAutoNum type="alphaLcParenR"/>
            </a:pPr>
            <a:r>
              <a:rPr lang="en-US" sz="2000" dirty="0">
                <a:ea typeface="+mn-lt"/>
                <a:cs typeface="+mn-lt"/>
              </a:rPr>
              <a:t>print</a:t>
            </a:r>
            <a:r>
              <a:rPr lang="en-US" sz="2000" dirty="0">
                <a:cs typeface="Calibri" panose="020F0502020204030204"/>
              </a:rPr>
              <a:t>(L1[:-10]) gives []</a:t>
            </a:r>
          </a:p>
          <a:p>
            <a:pPr marL="457200" indent="-457200">
              <a:buAutoNum type="alphaLcParenR"/>
            </a:pPr>
            <a:r>
              <a:rPr lang="en-US" sz="2000" dirty="0">
                <a:ea typeface="+mn-lt"/>
                <a:cs typeface="+mn-lt"/>
              </a:rPr>
              <a:t>print</a:t>
            </a:r>
            <a:r>
              <a:rPr lang="en-US" sz="2000" dirty="0">
                <a:cs typeface="Calibri" panose="020F0502020204030204"/>
              </a:rPr>
              <a:t>(L1[-5 : -9]) gives []</a:t>
            </a:r>
          </a:p>
          <a:p>
            <a:pPr marL="457200" indent="-457200">
              <a:buAutoNum type="alphaLcParenR"/>
            </a:pPr>
            <a:r>
              <a:rPr lang="en-US" sz="2000" dirty="0">
                <a:ea typeface="+mn-lt"/>
                <a:cs typeface="+mn-lt"/>
              </a:rPr>
              <a:t>print</a:t>
            </a:r>
            <a:r>
              <a:rPr lang="en-US" sz="2000" dirty="0">
                <a:cs typeface="Calibri" panose="020F0502020204030204"/>
              </a:rPr>
              <a:t>(L1[-9 : -5]) gives [</a:t>
            </a:r>
            <a:r>
              <a:rPr lang="en-US" sz="2000" dirty="0">
                <a:ea typeface="+mn-lt"/>
                <a:cs typeface="+mn-lt"/>
              </a:rPr>
              <a:t>'b', 'c', 'd', 'e'</a:t>
            </a:r>
            <a:r>
              <a:rPr lang="en-US" sz="2000" dirty="0">
                <a:cs typeface="Calibri" panose="020F0502020204030204"/>
              </a:rPr>
              <a:t>]</a:t>
            </a:r>
          </a:p>
          <a:p>
            <a:pPr marL="0" indent="0">
              <a:buNone/>
            </a:pPr>
            <a:endParaRPr lang="en-US" sz="2000" dirty="0">
              <a:cs typeface="Calibri" panose="020F0502020204030204"/>
            </a:endParaRPr>
          </a:p>
          <a:p>
            <a:pPr marL="457200" indent="-457200">
              <a:buAutoNum type="alphaLcParenR"/>
            </a:pPr>
            <a:endParaRPr lang="en-US" sz="2000" dirty="0">
              <a:cs typeface="Calibri" panose="020F0502020204030204"/>
            </a:endParaRPr>
          </a:p>
          <a:p>
            <a:pPr marL="514350" indent="-514350">
              <a:buAutoNum type="alphaLcParenR"/>
            </a:pPr>
            <a:endParaRPr lang="en-US" sz="2000" dirty="0">
              <a:cs typeface="Calibri" panose="020F0502020204030204"/>
            </a:endParaRPr>
          </a:p>
        </p:txBody>
      </p:sp>
    </p:spTree>
    <p:extLst>
      <p:ext uri="{BB962C8B-B14F-4D97-AF65-F5344CB8AC3E}">
        <p14:creationId xmlns:p14="http://schemas.microsoft.com/office/powerpoint/2010/main" val="2455251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66FFC-8263-4499-A48C-9CF2B74B2207}"/>
              </a:ext>
            </a:extLst>
          </p:cNvPr>
          <p:cNvSpPr>
            <a:spLocks noGrp="1"/>
          </p:cNvSpPr>
          <p:nvPr>
            <p:ph type="title"/>
          </p:nvPr>
        </p:nvSpPr>
        <p:spPr>
          <a:xfrm>
            <a:off x="838200" y="265732"/>
            <a:ext cx="10515600" cy="555281"/>
          </a:xfrm>
        </p:spPr>
        <p:txBody>
          <a:bodyPr>
            <a:normAutofit fontScale="90000"/>
          </a:bodyPr>
          <a:lstStyle/>
          <a:p>
            <a:r>
              <a:rPr lang="en-US">
                <a:cs typeface="Calibri Light"/>
              </a:rPr>
              <a:t>List Operations</a:t>
            </a:r>
            <a:endParaRPr lang="en-US"/>
          </a:p>
        </p:txBody>
      </p:sp>
      <p:sp>
        <p:nvSpPr>
          <p:cNvPr id="3" name="Content Placeholder 2">
            <a:extLst>
              <a:ext uri="{FF2B5EF4-FFF2-40B4-BE49-F238E27FC236}">
                <a16:creationId xmlns:a16="http://schemas.microsoft.com/office/drawing/2014/main" id="{D63156B5-BEEC-4BBA-B8CE-C1D6B1CE6ECC}"/>
              </a:ext>
            </a:extLst>
          </p:cNvPr>
          <p:cNvSpPr>
            <a:spLocks noGrp="1"/>
          </p:cNvSpPr>
          <p:nvPr>
            <p:ph idx="1"/>
          </p:nvPr>
        </p:nvSpPr>
        <p:spPr>
          <a:xfrm>
            <a:off x="796787" y="1287255"/>
            <a:ext cx="10515600" cy="4980815"/>
          </a:xfrm>
        </p:spPr>
        <p:txBody>
          <a:bodyPr vert="horz" lIns="91440" tIns="45720" rIns="91440" bIns="45720" rtlCol="0" anchor="t">
            <a:normAutofit fontScale="25000" lnSpcReduction="20000"/>
          </a:bodyPr>
          <a:lstStyle/>
          <a:p>
            <a:r>
              <a:rPr lang="en-US" sz="5400" b="1" dirty="0">
                <a:cs typeface="Calibri"/>
              </a:rPr>
              <a:t>List can be concatenated</a:t>
            </a:r>
            <a:r>
              <a:rPr lang="en-US" sz="5400" dirty="0">
                <a:cs typeface="Calibri"/>
              </a:rPr>
              <a:t>. Example:</a:t>
            </a:r>
          </a:p>
          <a:p>
            <a:pPr marL="0" indent="0">
              <a:buNone/>
            </a:pPr>
            <a:r>
              <a:rPr lang="en-US" sz="5400" dirty="0">
                <a:cs typeface="Calibri"/>
              </a:rPr>
              <a:t>       L1 = [1, 2, 3, 4, 5]</a:t>
            </a:r>
          </a:p>
          <a:p>
            <a:pPr marL="0" indent="0">
              <a:buNone/>
            </a:pPr>
            <a:r>
              <a:rPr lang="en-US" sz="5400" dirty="0">
                <a:cs typeface="Calibri"/>
              </a:rPr>
              <a:t>       L2 = [6, 7, 8, 9, 10]</a:t>
            </a:r>
          </a:p>
          <a:p>
            <a:pPr marL="0" indent="0">
              <a:buNone/>
            </a:pPr>
            <a:r>
              <a:rPr lang="en-US" sz="5400" dirty="0">
                <a:cs typeface="Calibri"/>
              </a:rPr>
              <a:t>       L3 = L1 + L2 results L3 to be [1, 2, 3, 4, 5, 6, 7, 8, 9, 10]</a:t>
            </a:r>
          </a:p>
          <a:p>
            <a:pPr marL="0" indent="0">
              <a:buNone/>
            </a:pPr>
            <a:endParaRPr lang="en-US" sz="5400" dirty="0">
              <a:cs typeface="Calibri"/>
            </a:endParaRPr>
          </a:p>
          <a:p>
            <a:r>
              <a:rPr lang="en-US" sz="5400" dirty="0">
                <a:cs typeface="Calibri"/>
              </a:rPr>
              <a:t>L1 = ['a', 'b']</a:t>
            </a:r>
          </a:p>
          <a:p>
            <a:pPr marL="0" indent="0">
              <a:buNone/>
            </a:pPr>
            <a:r>
              <a:rPr lang="en-US" sz="5400" dirty="0">
                <a:cs typeface="Calibri"/>
              </a:rPr>
              <a:t>   L1*3 results L1 to be [</a:t>
            </a:r>
            <a:r>
              <a:rPr lang="en-US" sz="5400" dirty="0">
                <a:ea typeface="+mn-lt"/>
                <a:cs typeface="+mn-lt"/>
              </a:rPr>
              <a:t>'a', 'b', 'a', 'b', 'a', 'b'</a:t>
            </a:r>
            <a:r>
              <a:rPr lang="en-US" sz="5400" dirty="0">
                <a:cs typeface="Calibri"/>
              </a:rPr>
              <a:t>]</a:t>
            </a:r>
          </a:p>
          <a:p>
            <a:pPr marL="0" indent="0">
              <a:buNone/>
            </a:pPr>
            <a:endParaRPr lang="en-US" sz="5400" dirty="0">
              <a:cs typeface="Calibri"/>
            </a:endParaRPr>
          </a:p>
          <a:p>
            <a:pPr marL="457200" indent="-457200"/>
            <a:r>
              <a:rPr lang="en-US" sz="5400" b="1" dirty="0">
                <a:ea typeface="+mn-lt"/>
                <a:cs typeface="+mn-lt"/>
              </a:rPr>
              <a:t>Membership Check</a:t>
            </a:r>
            <a:endParaRPr lang="en-US" sz="5400" b="1" dirty="0">
              <a:cs typeface="Calibri"/>
            </a:endParaRPr>
          </a:p>
          <a:p>
            <a:pPr marL="0" indent="0">
              <a:buNone/>
            </a:pPr>
            <a:r>
              <a:rPr lang="en-US" sz="5400" dirty="0">
                <a:cs typeface="Calibri"/>
              </a:rPr>
              <a:t>          -&gt; We can check membership of an element using 'in' operator. Example:</a:t>
            </a:r>
          </a:p>
          <a:p>
            <a:pPr marL="0" indent="0">
              <a:buNone/>
            </a:pPr>
            <a:r>
              <a:rPr lang="en-US" sz="5400" dirty="0">
                <a:cs typeface="Calibri"/>
              </a:rPr>
              <a:t>               2 in [1, 2, 3] results True whereas</a:t>
            </a:r>
          </a:p>
          <a:p>
            <a:pPr marL="0" indent="0">
              <a:buNone/>
            </a:pPr>
            <a:r>
              <a:rPr lang="en-US" sz="5400" dirty="0">
                <a:cs typeface="Calibri"/>
              </a:rPr>
              <a:t>               4 in [1, 2, 3] results False</a:t>
            </a:r>
          </a:p>
          <a:p>
            <a:pPr marL="0" indent="0">
              <a:buNone/>
            </a:pPr>
            <a:endParaRPr lang="en-US" sz="5400" dirty="0">
              <a:cs typeface="Calibri"/>
            </a:endParaRPr>
          </a:p>
          <a:p>
            <a:r>
              <a:rPr lang="en-US" sz="5400" b="1" dirty="0">
                <a:cs typeface="Calibri"/>
              </a:rPr>
              <a:t>Iterating through the list</a:t>
            </a:r>
          </a:p>
          <a:p>
            <a:pPr marL="0" indent="0">
              <a:buNone/>
            </a:pPr>
            <a:r>
              <a:rPr lang="en-US" sz="5400" b="1" dirty="0">
                <a:cs typeface="Calibri"/>
              </a:rPr>
              <a:t>             </a:t>
            </a:r>
            <a:r>
              <a:rPr lang="en-US" sz="5400" dirty="0">
                <a:cs typeface="Calibri"/>
              </a:rPr>
              <a:t>for vowel in ['a', 'e', '</a:t>
            </a:r>
            <a:r>
              <a:rPr lang="en-US" sz="5400" dirty="0" err="1">
                <a:cs typeface="Calibri"/>
              </a:rPr>
              <a:t>i</a:t>
            </a:r>
            <a:r>
              <a:rPr lang="en-US" sz="5400" dirty="0">
                <a:cs typeface="Calibri"/>
              </a:rPr>
              <a:t>', 'o', 'u']:</a:t>
            </a:r>
          </a:p>
          <a:p>
            <a:pPr marL="0" indent="0">
              <a:buNone/>
            </a:pPr>
            <a:r>
              <a:rPr lang="en-US" sz="5400" dirty="0">
                <a:cs typeface="Calibri"/>
              </a:rPr>
              <a:t>                 print(vowel)</a:t>
            </a:r>
          </a:p>
          <a:p>
            <a:endParaRPr lang="en-US" b="1" dirty="0">
              <a:cs typeface="Calibri"/>
            </a:endParaRPr>
          </a:p>
          <a:p>
            <a:endParaRPr lang="en-US" dirty="0">
              <a:cs typeface="Calibri"/>
            </a:endParaRPr>
          </a:p>
          <a:p>
            <a:endParaRPr lang="en-US" dirty="0">
              <a:cs typeface="Calibri"/>
            </a:endParaRPr>
          </a:p>
          <a:p>
            <a:pPr marL="0" indent="0">
              <a:buNone/>
            </a:pPr>
            <a:r>
              <a:rPr lang="en-US" dirty="0">
                <a:cs typeface="Calibri"/>
              </a:rPr>
              <a:t>   </a:t>
            </a:r>
          </a:p>
          <a:p>
            <a:pPr marL="0" indent="0">
              <a:buNone/>
            </a:pPr>
            <a:r>
              <a:rPr lang="en-US" dirty="0">
                <a:cs typeface="Calibri"/>
              </a:rPr>
              <a:t>             </a:t>
            </a:r>
          </a:p>
          <a:p>
            <a:pPr marL="0" indent="0">
              <a:buNone/>
            </a:pPr>
            <a:endParaRPr lang="en-US" dirty="0">
              <a:cs typeface="Calibri"/>
            </a:endParaRPr>
          </a:p>
        </p:txBody>
      </p:sp>
    </p:spTree>
    <p:extLst>
      <p:ext uri="{BB962C8B-B14F-4D97-AF65-F5344CB8AC3E}">
        <p14:creationId xmlns:p14="http://schemas.microsoft.com/office/powerpoint/2010/main" val="1570539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C8DAA-4F30-4BD3-BD8A-2EC9ED1E04D8}"/>
              </a:ext>
            </a:extLst>
          </p:cNvPr>
          <p:cNvSpPr>
            <a:spLocks noGrp="1"/>
          </p:cNvSpPr>
          <p:nvPr>
            <p:ph type="title"/>
          </p:nvPr>
        </p:nvSpPr>
        <p:spPr>
          <a:xfrm>
            <a:off x="838200" y="25538"/>
            <a:ext cx="10515600" cy="944563"/>
          </a:xfrm>
        </p:spPr>
        <p:txBody>
          <a:bodyPr>
            <a:normAutofit/>
          </a:bodyPr>
          <a:lstStyle/>
          <a:p>
            <a:r>
              <a:rPr lang="en-US" sz="3600">
                <a:cs typeface="Calibri Light"/>
              </a:rPr>
              <a:t>List Methods</a:t>
            </a:r>
          </a:p>
        </p:txBody>
      </p:sp>
      <p:sp>
        <p:nvSpPr>
          <p:cNvPr id="3" name="Content Placeholder 2">
            <a:extLst>
              <a:ext uri="{FF2B5EF4-FFF2-40B4-BE49-F238E27FC236}">
                <a16:creationId xmlns:a16="http://schemas.microsoft.com/office/drawing/2014/main" id="{951713D1-3B33-4BEA-A707-BFEA05D98980}"/>
              </a:ext>
            </a:extLst>
          </p:cNvPr>
          <p:cNvSpPr>
            <a:spLocks noGrp="1"/>
          </p:cNvSpPr>
          <p:nvPr>
            <p:ph idx="1"/>
          </p:nvPr>
        </p:nvSpPr>
        <p:spPr>
          <a:xfrm>
            <a:off x="838200" y="1138168"/>
            <a:ext cx="10515600" cy="4425882"/>
          </a:xfrm>
        </p:spPr>
        <p:txBody>
          <a:bodyPr vert="horz" lIns="91440" tIns="45720" rIns="91440" bIns="45720" rtlCol="0" anchor="t">
            <a:normAutofit/>
          </a:bodyPr>
          <a:lstStyle/>
          <a:p>
            <a:r>
              <a:rPr lang="en-US" sz="2000" dirty="0">
                <a:ea typeface="+mn-lt"/>
                <a:cs typeface="+mn-lt"/>
              </a:rPr>
              <a:t>The list data type has some methods. Here are all the methods of list objects:</a:t>
            </a:r>
          </a:p>
          <a:p>
            <a:pPr marL="514350" indent="-514350">
              <a:buAutoNum type="arabicPeriod"/>
            </a:pPr>
            <a:r>
              <a:rPr lang="en-US" sz="2000" dirty="0" err="1">
                <a:cs typeface="Calibri"/>
              </a:rPr>
              <a:t>list.append</a:t>
            </a:r>
            <a:r>
              <a:rPr lang="en-US" sz="2000" dirty="0">
                <a:cs typeface="Calibri"/>
              </a:rPr>
              <a:t>(x)</a:t>
            </a:r>
          </a:p>
          <a:p>
            <a:pPr marL="914400" lvl="2" indent="0">
              <a:buNone/>
            </a:pPr>
            <a:r>
              <a:rPr lang="en-US" sz="1400" dirty="0">
                <a:cs typeface="Calibri"/>
              </a:rPr>
              <a:t>- </a:t>
            </a:r>
            <a:r>
              <a:rPr lang="en-US" sz="1400" dirty="0">
                <a:ea typeface="+mn-lt"/>
                <a:cs typeface="+mn-lt"/>
              </a:rPr>
              <a:t>Add an item to the end of the list</a:t>
            </a:r>
            <a:r>
              <a:rPr lang="en-US" sz="1400" dirty="0">
                <a:cs typeface="Calibri"/>
              </a:rPr>
              <a:t>. Example:</a:t>
            </a:r>
          </a:p>
          <a:p>
            <a:pPr marL="914400" lvl="2" indent="0">
              <a:buNone/>
            </a:pPr>
            <a:r>
              <a:rPr lang="en-US" sz="1400" dirty="0">
                <a:cs typeface="Calibri"/>
              </a:rPr>
              <a:t>     </a:t>
            </a:r>
            <a:r>
              <a:rPr lang="en-US" sz="1400" dirty="0" err="1">
                <a:cs typeface="Calibri"/>
              </a:rPr>
              <a:t>my_list</a:t>
            </a:r>
            <a:r>
              <a:rPr lang="en-US" sz="1400" dirty="0">
                <a:cs typeface="Calibri"/>
              </a:rPr>
              <a:t> = ['a', 'e', '</a:t>
            </a:r>
            <a:r>
              <a:rPr lang="en-US" sz="1400" dirty="0" err="1">
                <a:cs typeface="Calibri"/>
              </a:rPr>
              <a:t>i</a:t>
            </a:r>
            <a:r>
              <a:rPr lang="en-US" sz="1400" dirty="0">
                <a:cs typeface="Calibri"/>
              </a:rPr>
              <a:t>', 'o']</a:t>
            </a:r>
          </a:p>
          <a:p>
            <a:pPr marL="914400" lvl="2" indent="0">
              <a:buNone/>
            </a:pPr>
            <a:r>
              <a:rPr lang="en-US" sz="1400" dirty="0">
                <a:cs typeface="Calibri"/>
              </a:rPr>
              <a:t>     </a:t>
            </a:r>
            <a:r>
              <a:rPr lang="en-US" sz="1400" dirty="0" err="1">
                <a:cs typeface="Calibri"/>
              </a:rPr>
              <a:t>my_list.append</a:t>
            </a:r>
            <a:r>
              <a:rPr lang="en-US" sz="1400" dirty="0">
                <a:cs typeface="Calibri"/>
              </a:rPr>
              <a:t>('u') </a:t>
            </a:r>
          </a:p>
          <a:p>
            <a:pPr marL="914400" lvl="2" indent="0">
              <a:buNone/>
            </a:pPr>
            <a:r>
              <a:rPr lang="en-US" sz="1400" dirty="0">
                <a:cs typeface="Calibri"/>
              </a:rPr>
              <a:t>     This updates the </a:t>
            </a:r>
            <a:r>
              <a:rPr lang="en-US" sz="1400" dirty="0" err="1">
                <a:ea typeface="+mn-lt"/>
                <a:cs typeface="+mn-lt"/>
              </a:rPr>
              <a:t>my_list</a:t>
            </a:r>
            <a:r>
              <a:rPr lang="en-US" sz="1400" dirty="0">
                <a:ea typeface="+mn-lt"/>
                <a:cs typeface="+mn-lt"/>
              </a:rPr>
              <a:t> </a:t>
            </a:r>
            <a:r>
              <a:rPr lang="en-US" sz="1400" dirty="0">
                <a:cs typeface="Calibri"/>
              </a:rPr>
              <a:t>as </a:t>
            </a:r>
            <a:r>
              <a:rPr lang="en-US" sz="1400" dirty="0">
                <a:ea typeface="+mn-lt"/>
                <a:cs typeface="+mn-lt"/>
              </a:rPr>
              <a:t>['a', 'e', '</a:t>
            </a:r>
            <a:r>
              <a:rPr lang="en-US" sz="1400" dirty="0" err="1">
                <a:ea typeface="+mn-lt"/>
                <a:cs typeface="+mn-lt"/>
              </a:rPr>
              <a:t>i</a:t>
            </a:r>
            <a:r>
              <a:rPr lang="en-US" sz="1400" dirty="0">
                <a:ea typeface="+mn-lt"/>
                <a:cs typeface="+mn-lt"/>
              </a:rPr>
              <a:t>', 'o', 'u']</a:t>
            </a:r>
            <a:endParaRPr lang="en-US" sz="1400" dirty="0"/>
          </a:p>
          <a:p>
            <a:pPr marL="914400" lvl="2" indent="0">
              <a:buNone/>
            </a:pPr>
            <a:endParaRPr lang="en-US" dirty="0">
              <a:cs typeface="Calibri"/>
            </a:endParaRPr>
          </a:p>
          <a:p>
            <a:pPr marL="514350" indent="-514350">
              <a:buAutoNum type="arabicPeriod"/>
            </a:pPr>
            <a:r>
              <a:rPr lang="en-US" sz="2000" dirty="0" err="1">
                <a:cs typeface="Calibri"/>
              </a:rPr>
              <a:t>list.extend</a:t>
            </a:r>
            <a:r>
              <a:rPr lang="en-US" sz="2000" dirty="0">
                <a:cs typeface="Calibri"/>
              </a:rPr>
              <a:t>(</a:t>
            </a:r>
            <a:r>
              <a:rPr lang="en-US" sz="2000" dirty="0" err="1">
                <a:cs typeface="Calibri"/>
              </a:rPr>
              <a:t>iterable</a:t>
            </a:r>
            <a:r>
              <a:rPr lang="en-US" sz="2000" dirty="0">
                <a:cs typeface="Calibri"/>
              </a:rPr>
              <a:t>)</a:t>
            </a:r>
          </a:p>
          <a:p>
            <a:pPr marL="914400" lvl="2" indent="0">
              <a:buNone/>
            </a:pPr>
            <a:r>
              <a:rPr lang="en-US" dirty="0">
                <a:cs typeface="Calibri"/>
              </a:rPr>
              <a:t>- </a:t>
            </a:r>
            <a:r>
              <a:rPr lang="en-US" sz="1400" dirty="0">
                <a:ea typeface="+mn-lt"/>
                <a:cs typeface="+mn-lt"/>
              </a:rPr>
              <a:t>Extend the list by appending all the items from the </a:t>
            </a:r>
            <a:r>
              <a:rPr lang="en-US" sz="1400" dirty="0" err="1">
                <a:ea typeface="+mn-lt"/>
                <a:cs typeface="+mn-lt"/>
              </a:rPr>
              <a:t>iterable</a:t>
            </a:r>
            <a:r>
              <a:rPr lang="en-US" sz="1400" dirty="0">
                <a:ea typeface="+mn-lt"/>
                <a:cs typeface="+mn-lt"/>
              </a:rPr>
              <a:t>. Example:</a:t>
            </a:r>
            <a:endParaRPr lang="en-US" sz="1400" dirty="0">
              <a:cs typeface="Calibri"/>
            </a:endParaRPr>
          </a:p>
          <a:p>
            <a:pPr marL="914400" lvl="2" indent="0">
              <a:buNone/>
            </a:pPr>
            <a:r>
              <a:rPr lang="en-US" sz="1400" dirty="0">
                <a:cs typeface="Calibri"/>
              </a:rPr>
              <a:t>      L1 = ['python', 'is']</a:t>
            </a:r>
          </a:p>
          <a:p>
            <a:pPr marL="914400" lvl="2" indent="0">
              <a:buNone/>
            </a:pPr>
            <a:r>
              <a:rPr lang="en-US" sz="1400" dirty="0">
                <a:cs typeface="Calibri"/>
              </a:rPr>
              <a:t>      L2 = ['an', 'awesome', 'language']</a:t>
            </a:r>
          </a:p>
          <a:p>
            <a:pPr marL="914400" lvl="2" indent="0">
              <a:buNone/>
            </a:pPr>
            <a:r>
              <a:rPr lang="en-US" sz="1400" dirty="0">
                <a:cs typeface="Calibri"/>
              </a:rPr>
              <a:t>      L1.extend(L2)</a:t>
            </a:r>
          </a:p>
          <a:p>
            <a:pPr marL="914400" lvl="2" indent="0">
              <a:buNone/>
            </a:pPr>
            <a:r>
              <a:rPr lang="en-US" sz="1400" dirty="0">
                <a:cs typeface="Calibri"/>
              </a:rPr>
              <a:t>      This updates the L1 as </a:t>
            </a:r>
            <a:r>
              <a:rPr lang="en-US" sz="1400" dirty="0">
                <a:ea typeface="+mn-lt"/>
                <a:cs typeface="+mn-lt"/>
              </a:rPr>
              <a:t>['python', 'is', 'an', 'awesome', 'language']</a:t>
            </a:r>
          </a:p>
          <a:p>
            <a:pPr marL="514350" indent="-514350">
              <a:buAutoNum type="arabicPeriod"/>
            </a:pPr>
            <a:endParaRPr lang="en-US" sz="1400" dirty="0">
              <a:cs typeface="Calibri"/>
            </a:endParaRPr>
          </a:p>
          <a:p>
            <a:pPr marL="514350" indent="-514350">
              <a:buAutoNum type="arabicPeriod"/>
            </a:pPr>
            <a:endParaRPr lang="en-US" dirty="0">
              <a:cs typeface="Calibri"/>
            </a:endParaRPr>
          </a:p>
        </p:txBody>
      </p:sp>
    </p:spTree>
    <p:extLst>
      <p:ext uri="{BB962C8B-B14F-4D97-AF65-F5344CB8AC3E}">
        <p14:creationId xmlns:p14="http://schemas.microsoft.com/office/powerpoint/2010/main" val="383175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84BBD0-CBC5-454F-8E38-3D66193A8F18}"/>
              </a:ext>
            </a:extLst>
          </p:cNvPr>
          <p:cNvSpPr>
            <a:spLocks noGrp="1"/>
          </p:cNvSpPr>
          <p:nvPr>
            <p:ph idx="1"/>
          </p:nvPr>
        </p:nvSpPr>
        <p:spPr>
          <a:xfrm>
            <a:off x="523461" y="442430"/>
            <a:ext cx="10515600" cy="4351338"/>
          </a:xfrm>
        </p:spPr>
        <p:txBody>
          <a:bodyPr vert="horz" lIns="91440" tIns="45720" rIns="91440" bIns="45720" rtlCol="0" anchor="t">
            <a:normAutofit/>
          </a:bodyPr>
          <a:lstStyle/>
          <a:p>
            <a:pPr lvl="2"/>
            <a:endParaRPr lang="en-US" dirty="0">
              <a:cs typeface="Calibri" panose="020F0502020204030204"/>
            </a:endParaRPr>
          </a:p>
          <a:p>
            <a:pPr marL="0" indent="0">
              <a:buNone/>
            </a:pPr>
            <a:r>
              <a:rPr lang="en-US" sz="2000" dirty="0">
                <a:ea typeface="+mn-lt"/>
                <a:cs typeface="+mn-lt"/>
              </a:rPr>
              <a:t>3</a:t>
            </a:r>
            <a:r>
              <a:rPr lang="en-US" dirty="0">
                <a:ea typeface="+mn-lt"/>
                <a:cs typeface="+mn-lt"/>
              </a:rPr>
              <a:t>.    </a:t>
            </a:r>
            <a:r>
              <a:rPr lang="en-US" sz="2000" dirty="0" err="1">
                <a:ea typeface="+mn-lt"/>
                <a:cs typeface="+mn-lt"/>
              </a:rPr>
              <a:t>list.insert</a:t>
            </a:r>
            <a:r>
              <a:rPr lang="en-US" sz="2000" dirty="0">
                <a:ea typeface="+mn-lt"/>
                <a:cs typeface="+mn-lt"/>
              </a:rPr>
              <a:t>(</a:t>
            </a:r>
            <a:r>
              <a:rPr lang="en-US" sz="2000" dirty="0" err="1">
                <a:ea typeface="+mn-lt"/>
                <a:cs typeface="+mn-lt"/>
              </a:rPr>
              <a:t>i</a:t>
            </a:r>
            <a:r>
              <a:rPr lang="en-US" sz="2000" dirty="0">
                <a:ea typeface="+mn-lt"/>
                <a:cs typeface="+mn-lt"/>
              </a:rPr>
              <a:t>, x)</a:t>
            </a:r>
          </a:p>
          <a:p>
            <a:pPr marL="0" indent="0">
              <a:buNone/>
            </a:pPr>
            <a:r>
              <a:rPr lang="en-US" sz="2000" dirty="0">
                <a:ea typeface="+mn-lt"/>
                <a:cs typeface="+mn-lt"/>
              </a:rPr>
              <a:t>            - </a:t>
            </a:r>
            <a:r>
              <a:rPr lang="en-US" sz="1400" dirty="0">
                <a:ea typeface="+mn-lt"/>
                <a:cs typeface="+mn-lt"/>
              </a:rPr>
              <a:t>This method insert the value 'x' at the index '</a:t>
            </a:r>
            <a:r>
              <a:rPr lang="en-US" sz="1400" dirty="0" err="1">
                <a:ea typeface="+mn-lt"/>
                <a:cs typeface="+mn-lt"/>
              </a:rPr>
              <a:t>i</a:t>
            </a:r>
            <a:r>
              <a:rPr lang="en-US" sz="1400" dirty="0">
                <a:ea typeface="+mn-lt"/>
                <a:cs typeface="+mn-lt"/>
              </a:rPr>
              <a:t>' of the list. Example:</a:t>
            </a:r>
          </a:p>
          <a:p>
            <a:pPr marL="0" indent="0">
              <a:buNone/>
            </a:pPr>
            <a:r>
              <a:rPr lang="en-US" sz="1400" dirty="0">
                <a:ea typeface="+mn-lt"/>
                <a:cs typeface="+mn-lt"/>
              </a:rPr>
              <a:t>                        L1 = ['python', 'is', 'awesome', 'language']</a:t>
            </a:r>
          </a:p>
          <a:p>
            <a:pPr marL="0" indent="0">
              <a:buNone/>
            </a:pPr>
            <a:r>
              <a:rPr lang="en-US" sz="1400" dirty="0">
                <a:ea typeface="+mn-lt"/>
                <a:cs typeface="+mn-lt"/>
              </a:rPr>
              <a:t>                        L1.insert(2, 'an')</a:t>
            </a:r>
          </a:p>
          <a:p>
            <a:pPr marL="0" indent="0">
              <a:buNone/>
            </a:pPr>
            <a:r>
              <a:rPr lang="en-US" sz="1400" dirty="0">
                <a:ea typeface="+mn-lt"/>
                <a:cs typeface="+mn-lt"/>
              </a:rPr>
              <a:t>                        This results L1 updated to ['python', 'is', 'an', 'awesome', 'language']</a:t>
            </a:r>
          </a:p>
          <a:p>
            <a:pPr marL="0" indent="0">
              <a:buNone/>
            </a:pPr>
            <a:endParaRPr lang="en-US" sz="1400" dirty="0">
              <a:ea typeface="+mn-lt"/>
              <a:cs typeface="+mn-lt"/>
            </a:endParaRPr>
          </a:p>
          <a:p>
            <a:pPr marL="0" indent="0">
              <a:buNone/>
            </a:pPr>
            <a:r>
              <a:rPr lang="en-US" sz="2000" dirty="0">
                <a:ea typeface="+mn-lt"/>
                <a:cs typeface="+mn-lt"/>
              </a:rPr>
              <a:t>4.       </a:t>
            </a:r>
            <a:r>
              <a:rPr lang="en-US" sz="2000" dirty="0" err="1">
                <a:ea typeface="+mn-lt"/>
                <a:cs typeface="+mn-lt"/>
              </a:rPr>
              <a:t>list.remove</a:t>
            </a:r>
            <a:r>
              <a:rPr lang="en-US" sz="2000" dirty="0">
                <a:ea typeface="+mn-lt"/>
                <a:cs typeface="+mn-lt"/>
              </a:rPr>
              <a:t>(x).</a:t>
            </a:r>
          </a:p>
          <a:p>
            <a:pPr marL="0" indent="0">
              <a:buNone/>
            </a:pPr>
            <a:r>
              <a:rPr lang="en-US" sz="2000" dirty="0">
                <a:ea typeface="+mn-lt"/>
                <a:cs typeface="+mn-lt"/>
              </a:rPr>
              <a:t>             </a:t>
            </a:r>
            <a:r>
              <a:rPr lang="en-US" sz="1400" dirty="0">
                <a:ea typeface="+mn-lt"/>
                <a:cs typeface="+mn-lt"/>
              </a:rPr>
              <a:t>- Removes the first item from the list whose value is equal to the mentioned. Example:</a:t>
            </a:r>
            <a:endParaRPr lang="en-US" sz="1400" i="1" dirty="0">
              <a:ea typeface="+mn-lt"/>
              <a:cs typeface="+mn-lt"/>
            </a:endParaRPr>
          </a:p>
          <a:p>
            <a:pPr marL="0" indent="0">
              <a:buNone/>
            </a:pPr>
            <a:r>
              <a:rPr lang="en-US" sz="1400" dirty="0">
                <a:ea typeface="+mn-lt"/>
                <a:cs typeface="+mn-lt"/>
              </a:rPr>
              <a:t>                   L1 = ['a', 'b', 'c', 'b', 'c']</a:t>
            </a:r>
          </a:p>
          <a:p>
            <a:pPr marL="0" indent="0">
              <a:buNone/>
            </a:pPr>
            <a:r>
              <a:rPr lang="en-US" sz="1400" dirty="0">
                <a:ea typeface="+mn-lt"/>
                <a:cs typeface="+mn-lt"/>
              </a:rPr>
              <a:t>                   L1.remove(“b”)</a:t>
            </a:r>
          </a:p>
          <a:p>
            <a:pPr marL="0" indent="0">
              <a:buNone/>
            </a:pPr>
            <a:r>
              <a:rPr lang="en-US" sz="1400" dirty="0">
                <a:ea typeface="+mn-lt"/>
                <a:cs typeface="+mn-lt"/>
              </a:rPr>
              <a:t>                   This results L1 updated to ['a', 'c', 'b', 'c']</a:t>
            </a:r>
          </a:p>
          <a:p>
            <a:pPr marL="0" indent="0">
              <a:buNone/>
            </a:pPr>
            <a:endParaRPr lang="en-US" sz="1400" dirty="0">
              <a:ea typeface="+mn-lt"/>
              <a:cs typeface="+mn-lt"/>
            </a:endParaRPr>
          </a:p>
          <a:p>
            <a:pPr marL="0" indent="0">
              <a:buNone/>
            </a:pPr>
            <a:endParaRPr lang="en-US" sz="1400" dirty="0">
              <a:ea typeface="+mn-lt"/>
              <a:cs typeface="+mn-lt"/>
            </a:endParaRPr>
          </a:p>
          <a:p>
            <a:pPr marL="0" indent="0">
              <a:buNone/>
            </a:pPr>
            <a:endParaRPr lang="en-US" sz="2000" dirty="0">
              <a:ea typeface="+mn-lt"/>
              <a:cs typeface="+mn-lt"/>
            </a:endParaRPr>
          </a:p>
        </p:txBody>
      </p:sp>
    </p:spTree>
    <p:extLst>
      <p:ext uri="{BB962C8B-B14F-4D97-AF65-F5344CB8AC3E}">
        <p14:creationId xmlns:p14="http://schemas.microsoft.com/office/powerpoint/2010/main" val="4255382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E1C7A9-5C8F-48A3-BAC1-2972310AE678}"/>
              </a:ext>
            </a:extLst>
          </p:cNvPr>
          <p:cNvSpPr>
            <a:spLocks noGrp="1"/>
          </p:cNvSpPr>
          <p:nvPr>
            <p:ph idx="1"/>
          </p:nvPr>
        </p:nvSpPr>
        <p:spPr>
          <a:xfrm>
            <a:off x="540027" y="889691"/>
            <a:ext cx="11111947" cy="4724055"/>
          </a:xfrm>
        </p:spPr>
        <p:txBody>
          <a:bodyPr vert="horz" lIns="91440" tIns="45720" rIns="91440" bIns="45720" rtlCol="0" anchor="t">
            <a:normAutofit fontScale="92500" lnSpcReduction="10000"/>
          </a:bodyPr>
          <a:lstStyle/>
          <a:p>
            <a:pPr marL="0" indent="0">
              <a:buNone/>
            </a:pPr>
            <a:r>
              <a:rPr lang="en-US" sz="2000" dirty="0">
                <a:ea typeface="+mn-lt"/>
                <a:cs typeface="+mn-lt"/>
              </a:rPr>
              <a:t>5.    </a:t>
            </a:r>
            <a:r>
              <a:rPr lang="en-US" sz="2000" dirty="0" err="1">
                <a:ea typeface="+mn-lt"/>
                <a:cs typeface="+mn-lt"/>
              </a:rPr>
              <a:t>list.pop</a:t>
            </a:r>
            <a:r>
              <a:rPr lang="en-US" sz="2000" dirty="0">
                <a:ea typeface="+mn-lt"/>
                <a:cs typeface="+mn-lt"/>
              </a:rPr>
              <a:t>(</a:t>
            </a:r>
            <a:r>
              <a:rPr lang="en-US" sz="2000" dirty="0" err="1">
                <a:ea typeface="+mn-lt"/>
                <a:cs typeface="+mn-lt"/>
              </a:rPr>
              <a:t>i</a:t>
            </a:r>
            <a:r>
              <a:rPr lang="en-US" sz="2000" dirty="0">
                <a:ea typeface="+mn-lt"/>
                <a:cs typeface="+mn-lt"/>
              </a:rPr>
              <a:t>)</a:t>
            </a:r>
            <a:endParaRPr lang="en-US" dirty="0"/>
          </a:p>
          <a:p>
            <a:pPr marL="0" indent="0">
              <a:buNone/>
            </a:pPr>
            <a:r>
              <a:rPr lang="en-US" dirty="0">
                <a:ea typeface="+mn-lt"/>
                <a:cs typeface="+mn-lt"/>
              </a:rPr>
              <a:t>        </a:t>
            </a:r>
            <a:r>
              <a:rPr lang="en-US" sz="1400" dirty="0">
                <a:ea typeface="+mn-lt"/>
                <a:cs typeface="+mn-lt"/>
              </a:rPr>
              <a:t>-</a:t>
            </a:r>
            <a:r>
              <a:rPr lang="en-US" dirty="0">
                <a:ea typeface="+mn-lt"/>
                <a:cs typeface="+mn-lt"/>
              </a:rPr>
              <a:t> </a:t>
            </a:r>
            <a:r>
              <a:rPr lang="en-US" sz="1400" dirty="0">
                <a:ea typeface="+mn-lt"/>
                <a:cs typeface="+mn-lt"/>
              </a:rPr>
              <a:t>Remove the item at the given position in the list and return it. If no index is mentioned, then the last element will be popped. Example:</a:t>
            </a:r>
            <a:endParaRPr lang="en-US" dirty="0">
              <a:ea typeface="+mn-lt"/>
              <a:cs typeface="+mn-lt"/>
            </a:endParaRPr>
          </a:p>
          <a:p>
            <a:pPr marL="0" indent="0">
              <a:buNone/>
            </a:pPr>
            <a:r>
              <a:rPr lang="en-US" sz="1400" dirty="0">
                <a:ea typeface="+mn-lt"/>
                <a:cs typeface="+mn-lt"/>
              </a:rPr>
              <a:t>                        L1 = ['python', 'is', 'awesome', 'language']</a:t>
            </a:r>
            <a:endParaRPr lang="en-US" dirty="0">
              <a:ea typeface="+mn-lt"/>
              <a:cs typeface="+mn-lt"/>
            </a:endParaRPr>
          </a:p>
          <a:p>
            <a:pPr marL="0" indent="0">
              <a:buNone/>
            </a:pPr>
            <a:r>
              <a:rPr lang="en-US" sz="1400" dirty="0">
                <a:ea typeface="+mn-lt"/>
                <a:cs typeface="+mn-lt"/>
              </a:rPr>
              <a:t>                        S = L1.pop(2)</a:t>
            </a:r>
          </a:p>
          <a:p>
            <a:pPr marL="0" indent="0">
              <a:buNone/>
            </a:pPr>
            <a:r>
              <a:rPr lang="en-US" sz="1400" dirty="0">
                <a:ea typeface="+mn-lt"/>
                <a:cs typeface="+mn-lt"/>
              </a:rPr>
              <a:t>                       This results L1 updated to ['python', 'is', 'language'] and print(S) gives 'awesome'</a:t>
            </a:r>
          </a:p>
          <a:p>
            <a:pPr marL="0" indent="0">
              <a:buNone/>
            </a:pPr>
            <a:r>
              <a:rPr lang="en-US" sz="1400" dirty="0">
                <a:cs typeface="Calibri" panose="020F0502020204030204"/>
              </a:rPr>
              <a:t>                       But, L1.pop() updates L1 to ['python', 'is', 'awesome']</a:t>
            </a:r>
          </a:p>
          <a:p>
            <a:pPr marL="0" indent="0">
              <a:buNone/>
            </a:pPr>
            <a:endParaRPr lang="en-US" sz="1400" dirty="0">
              <a:cs typeface="Calibri" panose="020F0502020204030204"/>
            </a:endParaRPr>
          </a:p>
          <a:p>
            <a:pPr marL="0" indent="0">
              <a:buNone/>
            </a:pPr>
            <a:r>
              <a:rPr lang="en-US" sz="2000" dirty="0">
                <a:cs typeface="Calibri" panose="020F0502020204030204"/>
              </a:rPr>
              <a:t>6.      </a:t>
            </a:r>
            <a:r>
              <a:rPr lang="en-US" sz="2000" dirty="0" err="1">
                <a:ea typeface="+mn-lt"/>
                <a:cs typeface="+mn-lt"/>
              </a:rPr>
              <a:t>list.clear</a:t>
            </a:r>
            <a:r>
              <a:rPr lang="en-US" sz="2000" dirty="0">
                <a:ea typeface="+mn-lt"/>
                <a:cs typeface="+mn-lt"/>
              </a:rPr>
              <a:t>()</a:t>
            </a:r>
            <a:endParaRPr lang="en-US" sz="2000" dirty="0">
              <a:cs typeface="Calibri" panose="020F0502020204030204"/>
            </a:endParaRPr>
          </a:p>
          <a:p>
            <a:pPr marL="0" indent="0">
              <a:buNone/>
            </a:pPr>
            <a:r>
              <a:rPr lang="en-US" sz="2000" dirty="0">
                <a:cs typeface="Calibri" panose="020F0502020204030204"/>
              </a:rPr>
              <a:t>             </a:t>
            </a:r>
            <a:r>
              <a:rPr lang="en-US" sz="1400" dirty="0">
                <a:cs typeface="Calibri" panose="020F0502020204030204"/>
              </a:rPr>
              <a:t>- </a:t>
            </a:r>
            <a:r>
              <a:rPr lang="en-US" sz="1400" dirty="0">
                <a:ea typeface="+mn-lt"/>
                <a:cs typeface="+mn-lt"/>
              </a:rPr>
              <a:t>Remove all items from the list. Example:</a:t>
            </a:r>
            <a:endParaRPr lang="en-US" sz="1400" dirty="0">
              <a:cs typeface="Calibri" panose="020F0502020204030204"/>
            </a:endParaRPr>
          </a:p>
          <a:p>
            <a:pPr marL="0" indent="0">
              <a:buNone/>
            </a:pPr>
            <a:r>
              <a:rPr lang="en-US" sz="1400" dirty="0">
                <a:cs typeface="Calibri" panose="020F0502020204030204"/>
              </a:rPr>
              <a:t>                   </a:t>
            </a:r>
            <a:r>
              <a:rPr lang="en-US" sz="1400" dirty="0">
                <a:ea typeface="+mn-lt"/>
                <a:cs typeface="+mn-lt"/>
              </a:rPr>
              <a:t> L1 = ['python', 'is', 'awesome', 'language']</a:t>
            </a:r>
          </a:p>
          <a:p>
            <a:pPr marL="0" indent="0">
              <a:buNone/>
            </a:pPr>
            <a:r>
              <a:rPr lang="en-US" sz="1400" dirty="0">
                <a:cs typeface="Calibri" panose="020F0502020204030204"/>
              </a:rPr>
              <a:t>                    L1.clear() results the L1 to be []</a:t>
            </a:r>
          </a:p>
          <a:p>
            <a:pPr marL="0" indent="0">
              <a:buNone/>
            </a:pPr>
            <a:endParaRPr lang="en-US" sz="1400" dirty="0">
              <a:cs typeface="Calibri" panose="020F0502020204030204"/>
            </a:endParaRPr>
          </a:p>
          <a:p>
            <a:pPr algn="just">
              <a:buNone/>
            </a:pPr>
            <a:br>
              <a:rPr lang="en-US" dirty="0"/>
            </a:br>
            <a:endParaRPr lang="en-US" dirty="0"/>
          </a:p>
          <a:p>
            <a:pPr marL="0" indent="0">
              <a:buNone/>
            </a:pPr>
            <a:endParaRPr lang="en-US" sz="1400" dirty="0">
              <a:cs typeface="Calibri" panose="020F0502020204030204"/>
            </a:endParaRPr>
          </a:p>
        </p:txBody>
      </p:sp>
    </p:spTree>
    <p:extLst>
      <p:ext uri="{BB962C8B-B14F-4D97-AF65-F5344CB8AC3E}">
        <p14:creationId xmlns:p14="http://schemas.microsoft.com/office/powerpoint/2010/main" val="4079194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DD680-D437-4F95-9D78-AD569B2AF46F}"/>
              </a:ext>
            </a:extLst>
          </p:cNvPr>
          <p:cNvSpPr>
            <a:spLocks noGrp="1"/>
          </p:cNvSpPr>
          <p:nvPr>
            <p:ph type="title"/>
          </p:nvPr>
        </p:nvSpPr>
        <p:spPr/>
        <p:txBody>
          <a:bodyPr/>
          <a:lstStyle/>
          <a:p>
            <a:r>
              <a:rPr lang="en-US">
                <a:cs typeface="Calibri Light"/>
              </a:rPr>
              <a:t>Python Data Types</a:t>
            </a:r>
            <a:endParaRPr lang="en-US"/>
          </a:p>
        </p:txBody>
      </p:sp>
      <p:sp>
        <p:nvSpPr>
          <p:cNvPr id="3" name="Content Placeholder 2">
            <a:extLst>
              <a:ext uri="{FF2B5EF4-FFF2-40B4-BE49-F238E27FC236}">
                <a16:creationId xmlns:a16="http://schemas.microsoft.com/office/drawing/2014/main" id="{E387BFF3-79B6-47F7-B592-6A8FFB130B15}"/>
              </a:ext>
            </a:extLst>
          </p:cNvPr>
          <p:cNvSpPr>
            <a:spLocks noGrp="1"/>
          </p:cNvSpPr>
          <p:nvPr>
            <p:ph idx="1"/>
          </p:nvPr>
        </p:nvSpPr>
        <p:spPr>
          <a:xfrm>
            <a:off x="915256" y="1551648"/>
            <a:ext cx="10515600" cy="4351338"/>
          </a:xfrm>
        </p:spPr>
        <p:txBody>
          <a:bodyPr vert="horz" lIns="91440" tIns="45720" rIns="91440" bIns="45720" rtlCol="0" anchor="t">
            <a:normAutofit fontScale="92500" lnSpcReduction="20000"/>
          </a:bodyPr>
          <a:lstStyle/>
          <a:p>
            <a:pPr marL="457200" indent="-457200"/>
            <a:r>
              <a:rPr lang="en-US" sz="2400" dirty="0">
                <a:cs typeface="Calibri" panose="020F0502020204030204"/>
              </a:rPr>
              <a:t>Every object in python can be categorized into different types. The interpreter allocates memory based on the data type of a variable.</a:t>
            </a:r>
          </a:p>
          <a:p>
            <a:pPr marL="457200" indent="-457200"/>
            <a:r>
              <a:rPr lang="en-US" sz="2400">
                <a:cs typeface="Calibri" panose="020F0502020204030204"/>
              </a:rPr>
              <a:t>The data types in Python are:</a:t>
            </a:r>
          </a:p>
          <a:p>
            <a:pPr marL="0" indent="0">
              <a:buNone/>
            </a:pPr>
            <a:r>
              <a:rPr lang="en-US" sz="2400" dirty="0">
                <a:cs typeface="Calibri" panose="020F0502020204030204"/>
              </a:rPr>
              <a:t>    - Numbers</a:t>
            </a:r>
          </a:p>
          <a:p>
            <a:pPr marL="0" indent="0">
              <a:buNone/>
            </a:pPr>
            <a:r>
              <a:rPr lang="en-US" sz="2400" dirty="0">
                <a:cs typeface="Calibri" panose="020F0502020204030204"/>
              </a:rPr>
              <a:t>    - String</a:t>
            </a:r>
          </a:p>
          <a:p>
            <a:pPr marL="0" indent="0">
              <a:buNone/>
            </a:pPr>
            <a:r>
              <a:rPr lang="en-US" sz="2400" dirty="0">
                <a:cs typeface="Calibri" panose="020F0502020204030204"/>
              </a:rPr>
              <a:t>    - Boolean</a:t>
            </a:r>
          </a:p>
          <a:p>
            <a:pPr marL="0" indent="0">
              <a:buNone/>
            </a:pPr>
            <a:r>
              <a:rPr lang="en-US" sz="2400" dirty="0">
                <a:cs typeface="Calibri" panose="020F0502020204030204"/>
              </a:rPr>
              <a:t>    - List </a:t>
            </a:r>
          </a:p>
          <a:p>
            <a:pPr marL="0" indent="0">
              <a:buNone/>
            </a:pPr>
            <a:r>
              <a:rPr lang="en-US" sz="2400">
                <a:ea typeface="+mn-lt"/>
                <a:cs typeface="+mn-lt"/>
              </a:rPr>
              <a:t>    - Tuple</a:t>
            </a:r>
            <a:endParaRPr lang="en-US" sz="2400" dirty="0">
              <a:ea typeface="+mn-lt"/>
              <a:cs typeface="+mn-lt"/>
            </a:endParaRPr>
          </a:p>
          <a:p>
            <a:pPr marL="0" indent="0">
              <a:buNone/>
            </a:pPr>
            <a:r>
              <a:rPr lang="en-US" sz="2400">
                <a:ea typeface="+mn-lt"/>
                <a:cs typeface="+mn-lt"/>
              </a:rPr>
              <a:t>    - Set</a:t>
            </a:r>
            <a:endParaRPr lang="en-US" sz="2400" dirty="0">
              <a:ea typeface="+mn-lt"/>
              <a:cs typeface="+mn-lt"/>
            </a:endParaRPr>
          </a:p>
          <a:p>
            <a:pPr marL="0" indent="0">
              <a:buNone/>
            </a:pPr>
            <a:r>
              <a:rPr lang="en-US" sz="2400">
                <a:ea typeface="+mn-lt"/>
                <a:cs typeface="+mn-lt"/>
              </a:rPr>
              <a:t>    - Dictionary</a:t>
            </a:r>
            <a:endParaRPr lang="en-US" sz="2400" dirty="0">
              <a:ea typeface="+mn-lt"/>
              <a:cs typeface="+mn-lt"/>
            </a:endParaRPr>
          </a:p>
          <a:p>
            <a:pPr marL="457200" indent="-457200"/>
            <a:r>
              <a:rPr lang="en-US" sz="2400" dirty="0">
                <a:ea typeface="+mn-lt"/>
                <a:cs typeface="+mn-lt"/>
              </a:rPr>
              <a:t>The 'type' function is used to inspect </a:t>
            </a:r>
          </a:p>
          <a:p>
            <a:pPr marL="0" indent="0">
              <a:buNone/>
            </a:pPr>
            <a:r>
              <a:rPr lang="en-US" sz="2400" dirty="0">
                <a:ea typeface="+mn-lt"/>
                <a:cs typeface="+mn-lt"/>
              </a:rPr>
              <a:t>      the type of an object. </a:t>
            </a:r>
            <a:endParaRPr lang="en-US" sz="2400" dirty="0">
              <a:cs typeface="Calibri"/>
            </a:endParaRPr>
          </a:p>
        </p:txBody>
      </p:sp>
      <p:sp>
        <p:nvSpPr>
          <p:cNvPr id="6" name="Rectangle 5">
            <a:extLst>
              <a:ext uri="{FF2B5EF4-FFF2-40B4-BE49-F238E27FC236}">
                <a16:creationId xmlns:a16="http://schemas.microsoft.com/office/drawing/2014/main" id="{5D1029BE-7E5E-4E44-AF41-0BDE9221652B}"/>
              </a:ext>
            </a:extLst>
          </p:cNvPr>
          <p:cNvSpPr/>
          <p:nvPr/>
        </p:nvSpPr>
        <p:spPr>
          <a:xfrm>
            <a:off x="6791633" y="4024996"/>
            <a:ext cx="4349981" cy="1366350"/>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atin typeface="Courier New"/>
                <a:ea typeface="+mn-lt"/>
                <a:cs typeface="+mn-lt"/>
              </a:rPr>
              <a:t>&gt;&gt;&gt; type(2)</a:t>
            </a:r>
            <a:endParaRPr lang="en-US">
              <a:latin typeface="Courier New"/>
              <a:cs typeface="Courier New"/>
            </a:endParaRPr>
          </a:p>
          <a:p>
            <a:r>
              <a:rPr lang="en-US">
                <a:latin typeface="Courier New"/>
                <a:ea typeface="+mn-lt"/>
                <a:cs typeface="+mn-lt"/>
              </a:rPr>
              <a:t>&lt;class </a:t>
            </a:r>
            <a:r>
              <a:rPr lang="en-US" err="1">
                <a:latin typeface="Courier New"/>
                <a:ea typeface="+mn-lt"/>
                <a:cs typeface="+mn-lt"/>
              </a:rPr>
              <a:t>'int</a:t>
            </a:r>
            <a:r>
              <a:rPr lang="en-US">
                <a:latin typeface="Courier New"/>
                <a:ea typeface="+mn-lt"/>
                <a:cs typeface="+mn-lt"/>
              </a:rPr>
              <a:t>'&gt;</a:t>
            </a:r>
            <a:endParaRPr lang="en-US">
              <a:latin typeface="Courier New"/>
              <a:cs typeface="Courier New"/>
            </a:endParaRPr>
          </a:p>
          <a:p>
            <a:r>
              <a:rPr lang="en-US">
                <a:latin typeface="Courier New"/>
                <a:ea typeface="+mn-lt"/>
                <a:cs typeface="+mn-lt"/>
              </a:rPr>
              <a:t>&gt;&gt;&gt; type('python')</a:t>
            </a:r>
            <a:endParaRPr lang="en-US">
              <a:latin typeface="Courier New"/>
              <a:cs typeface="Calibri"/>
            </a:endParaRPr>
          </a:p>
          <a:p>
            <a:r>
              <a:rPr lang="en-US">
                <a:latin typeface="Courier New"/>
                <a:ea typeface="+mn-lt"/>
                <a:cs typeface="+mn-lt"/>
              </a:rPr>
              <a:t>&lt;class 'str'&gt;</a:t>
            </a:r>
            <a:endParaRPr lang="en-US">
              <a:latin typeface="Courier New"/>
            </a:endParaRPr>
          </a:p>
        </p:txBody>
      </p:sp>
    </p:spTree>
    <p:extLst>
      <p:ext uri="{BB962C8B-B14F-4D97-AF65-F5344CB8AC3E}">
        <p14:creationId xmlns:p14="http://schemas.microsoft.com/office/powerpoint/2010/main" val="502205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8A89F6-7B93-4D3A-BBC5-FBB90A27C9F0}"/>
              </a:ext>
            </a:extLst>
          </p:cNvPr>
          <p:cNvSpPr>
            <a:spLocks noGrp="1"/>
          </p:cNvSpPr>
          <p:nvPr>
            <p:ph idx="1"/>
          </p:nvPr>
        </p:nvSpPr>
        <p:spPr>
          <a:xfrm>
            <a:off x="838200" y="715755"/>
            <a:ext cx="10515600" cy="4351338"/>
          </a:xfrm>
        </p:spPr>
        <p:txBody>
          <a:bodyPr vert="horz" lIns="91440" tIns="45720" rIns="91440" bIns="45720" rtlCol="0" anchor="t">
            <a:normAutofit/>
          </a:bodyPr>
          <a:lstStyle/>
          <a:p>
            <a:pPr marL="0" indent="0">
              <a:buNone/>
            </a:pPr>
            <a:r>
              <a:rPr lang="en-US" sz="2000" dirty="0">
                <a:cs typeface="Calibri"/>
              </a:rPr>
              <a:t>7.   </a:t>
            </a:r>
            <a:r>
              <a:rPr lang="en-US" sz="2000" dirty="0" err="1">
                <a:cs typeface="Calibri"/>
              </a:rPr>
              <a:t>list.index</a:t>
            </a:r>
            <a:r>
              <a:rPr lang="en-US" sz="2000" dirty="0">
                <a:cs typeface="Calibri"/>
              </a:rPr>
              <a:t>(x, start, end)</a:t>
            </a:r>
            <a:endParaRPr lang="en-US" dirty="0"/>
          </a:p>
          <a:p>
            <a:pPr marL="457200" lvl="1" indent="0">
              <a:lnSpc>
                <a:spcPct val="150000"/>
              </a:lnSpc>
              <a:buNone/>
            </a:pPr>
            <a:r>
              <a:rPr lang="en-US" sz="1400" dirty="0">
                <a:ea typeface="+mn-lt"/>
                <a:cs typeface="+mn-lt"/>
              </a:rPr>
              <a:t>- The method search the item 'x' in the list and returns its index. If given 'start' and 'end', the item is searched within that range. 'start' and 'end' are optional. Example:</a:t>
            </a:r>
          </a:p>
          <a:p>
            <a:pPr lvl="1">
              <a:lnSpc>
                <a:spcPct val="150000"/>
              </a:lnSpc>
              <a:buNone/>
            </a:pPr>
            <a:r>
              <a:rPr lang="en-US" sz="1400" dirty="0">
                <a:ea typeface="+mn-lt"/>
                <a:cs typeface="+mn-lt"/>
              </a:rPr>
              <a:t>L1 = ['python', 'is', 'awesome', 'language']</a:t>
            </a:r>
          </a:p>
          <a:p>
            <a:pPr marL="457200" lvl="1" indent="0">
              <a:lnSpc>
                <a:spcPct val="150000"/>
              </a:lnSpc>
              <a:buNone/>
            </a:pPr>
            <a:r>
              <a:rPr lang="en-US" sz="1400" dirty="0">
                <a:ea typeface="+mn-lt"/>
                <a:cs typeface="+mn-lt"/>
              </a:rPr>
              <a:t>I = L1.index('awesome'), here 2 is returned to I.</a:t>
            </a:r>
            <a:endParaRPr lang="en-US" sz="1400" dirty="0">
              <a:cs typeface="Calibri"/>
            </a:endParaRPr>
          </a:p>
          <a:p>
            <a:pPr marL="457200" lvl="1" indent="0">
              <a:buNone/>
            </a:pPr>
            <a:endParaRPr lang="en-US" sz="1400" dirty="0">
              <a:cs typeface="Calibri"/>
            </a:endParaRPr>
          </a:p>
          <a:p>
            <a:pPr marL="0" indent="0">
              <a:buNone/>
            </a:pPr>
            <a:r>
              <a:rPr lang="en-US" sz="2000" dirty="0">
                <a:cs typeface="Calibri"/>
              </a:rPr>
              <a:t>8.  </a:t>
            </a:r>
            <a:r>
              <a:rPr lang="en-US" sz="2000" dirty="0" err="1">
                <a:ea typeface="+mn-lt"/>
                <a:cs typeface="+mn-lt"/>
              </a:rPr>
              <a:t>list.count</a:t>
            </a:r>
            <a:r>
              <a:rPr lang="en-US" sz="2000" dirty="0">
                <a:ea typeface="+mn-lt"/>
                <a:cs typeface="+mn-lt"/>
              </a:rPr>
              <a:t>(</a:t>
            </a:r>
            <a:r>
              <a:rPr lang="en-US" sz="2000" i="1" dirty="0">
                <a:ea typeface="+mn-lt"/>
                <a:cs typeface="+mn-lt"/>
              </a:rPr>
              <a:t>x</a:t>
            </a:r>
            <a:r>
              <a:rPr lang="en-US" sz="2000" dirty="0">
                <a:ea typeface="+mn-lt"/>
                <a:cs typeface="+mn-lt"/>
              </a:rPr>
              <a:t>)</a:t>
            </a:r>
          </a:p>
          <a:p>
            <a:pPr marL="0" indent="0">
              <a:buNone/>
            </a:pPr>
            <a:r>
              <a:rPr lang="en-US" sz="2000" dirty="0">
                <a:cs typeface="Calibri"/>
              </a:rPr>
              <a:t>         </a:t>
            </a:r>
            <a:r>
              <a:rPr lang="en-US" sz="1400" dirty="0">
                <a:cs typeface="Calibri"/>
              </a:rPr>
              <a:t>- The method counts the number of occurrence of value 'x' in the list. Example:</a:t>
            </a:r>
          </a:p>
          <a:p>
            <a:pPr marL="0" indent="0">
              <a:buNone/>
            </a:pPr>
            <a:r>
              <a:rPr lang="en-US" sz="1400" dirty="0">
                <a:cs typeface="Calibri"/>
              </a:rPr>
              <a:t>              L1 = [1, 2, 3, 3, 4, 5, 3, 3, 2 , 2]</a:t>
            </a:r>
          </a:p>
          <a:p>
            <a:pPr marL="0" indent="0">
              <a:buNone/>
            </a:pPr>
            <a:r>
              <a:rPr lang="en-US" sz="1400" dirty="0">
                <a:cs typeface="Calibri"/>
              </a:rPr>
              <a:t>              C = L1.count(3). Here 3 is occurred 4 times. So,  4 is returned to C.</a:t>
            </a:r>
          </a:p>
          <a:p>
            <a:pPr marL="0" indent="0">
              <a:buNone/>
            </a:pPr>
            <a:endParaRPr lang="en-US" sz="2000" dirty="0">
              <a:cs typeface="Calibri"/>
            </a:endParaRPr>
          </a:p>
          <a:p>
            <a:pPr marL="457200" lvl="1" indent="0">
              <a:buNone/>
            </a:pPr>
            <a:endParaRPr lang="en-US" sz="1600" dirty="0">
              <a:cs typeface="Calibri"/>
            </a:endParaRPr>
          </a:p>
        </p:txBody>
      </p:sp>
    </p:spTree>
    <p:extLst>
      <p:ext uri="{BB962C8B-B14F-4D97-AF65-F5344CB8AC3E}">
        <p14:creationId xmlns:p14="http://schemas.microsoft.com/office/powerpoint/2010/main" val="1224441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77AF66-0631-45F7-8C1D-58ACE9C370DB}"/>
              </a:ext>
            </a:extLst>
          </p:cNvPr>
          <p:cNvSpPr>
            <a:spLocks noGrp="1"/>
          </p:cNvSpPr>
          <p:nvPr>
            <p:ph idx="1"/>
          </p:nvPr>
        </p:nvSpPr>
        <p:spPr>
          <a:xfrm>
            <a:off x="689113" y="748886"/>
            <a:ext cx="10714382" cy="4848295"/>
          </a:xfrm>
        </p:spPr>
        <p:txBody>
          <a:bodyPr vert="horz" lIns="91440" tIns="45720" rIns="91440" bIns="45720" rtlCol="0" anchor="t">
            <a:normAutofit fontScale="92500" lnSpcReduction="10000"/>
          </a:bodyPr>
          <a:lstStyle/>
          <a:p>
            <a:pPr marL="0" indent="0">
              <a:buNone/>
            </a:pPr>
            <a:r>
              <a:rPr lang="en-US" sz="2000" dirty="0">
                <a:cs typeface="Calibri" panose="020F0502020204030204"/>
              </a:rPr>
              <a:t>9.    </a:t>
            </a:r>
            <a:r>
              <a:rPr lang="en-US" sz="2000" dirty="0" err="1">
                <a:ea typeface="+mn-lt"/>
                <a:cs typeface="+mn-lt"/>
              </a:rPr>
              <a:t>list.sort</a:t>
            </a:r>
            <a:r>
              <a:rPr lang="en-US" sz="2000" dirty="0">
                <a:ea typeface="+mn-lt"/>
                <a:cs typeface="+mn-lt"/>
              </a:rPr>
              <a:t>(key=</a:t>
            </a:r>
            <a:r>
              <a:rPr lang="en-US" sz="2000" dirty="0" err="1">
                <a:ea typeface="+mn-lt"/>
                <a:cs typeface="+mn-lt"/>
              </a:rPr>
              <a:t>func</a:t>
            </a:r>
            <a:r>
              <a:rPr lang="en-US" sz="2000" dirty="0">
                <a:ea typeface="+mn-lt"/>
                <a:cs typeface="+mn-lt"/>
              </a:rPr>
              <a:t>, reverse=True)</a:t>
            </a:r>
          </a:p>
          <a:p>
            <a:pPr marL="0" indent="0">
              <a:buNone/>
            </a:pPr>
            <a:r>
              <a:rPr lang="en-US" sz="2000" dirty="0">
                <a:cs typeface="Calibri" panose="020F0502020204030204"/>
              </a:rPr>
              <a:t>           </a:t>
            </a:r>
            <a:r>
              <a:rPr lang="en-US" sz="1400" dirty="0">
                <a:cs typeface="Calibri" panose="020F0502020204030204"/>
              </a:rPr>
              <a:t>- </a:t>
            </a:r>
            <a:r>
              <a:rPr lang="en-US" sz="1400" dirty="0">
                <a:ea typeface="+mn-lt"/>
                <a:cs typeface="+mn-lt"/>
              </a:rPr>
              <a:t>Sort the items of the list. 'key' and 'reverse' are optional. Example</a:t>
            </a:r>
          </a:p>
          <a:p>
            <a:pPr marL="0" indent="0">
              <a:buNone/>
            </a:pPr>
            <a:r>
              <a:rPr lang="en-US" sz="1400" dirty="0">
                <a:cs typeface="Calibri" panose="020F0502020204030204"/>
              </a:rPr>
              <a:t>                             numbers = [7, 3, 4 , 1, 8, 6, 2, 5]</a:t>
            </a:r>
          </a:p>
          <a:p>
            <a:pPr marL="0" indent="0">
              <a:buNone/>
            </a:pPr>
            <a:r>
              <a:rPr lang="en-US" sz="1400" dirty="0">
                <a:cs typeface="Calibri" panose="020F0502020204030204"/>
              </a:rPr>
              <a:t>                             </a:t>
            </a:r>
            <a:r>
              <a:rPr lang="en-US" sz="1400" dirty="0" err="1">
                <a:cs typeface="Calibri" panose="020F0502020204030204"/>
              </a:rPr>
              <a:t>numbers.sort</a:t>
            </a:r>
            <a:r>
              <a:rPr lang="en-US" sz="1400" dirty="0">
                <a:cs typeface="Calibri" panose="020F0502020204030204"/>
              </a:rPr>
              <a:t>() updates numbers list as [1, 2, 3, 4, 5, 6, 7, 8]</a:t>
            </a:r>
          </a:p>
          <a:p>
            <a:pPr marL="0" indent="0">
              <a:buNone/>
            </a:pPr>
            <a:r>
              <a:rPr lang="en-US" sz="1400" dirty="0">
                <a:cs typeface="Calibri" panose="020F0502020204030204"/>
              </a:rPr>
              <a:t>                             </a:t>
            </a:r>
            <a:r>
              <a:rPr lang="en-US" sz="1400" dirty="0" err="1">
                <a:cs typeface="Calibri" panose="020F0502020204030204"/>
              </a:rPr>
              <a:t>numbers.sort</a:t>
            </a:r>
            <a:r>
              <a:rPr lang="en-US" sz="1400" dirty="0">
                <a:cs typeface="Calibri" panose="020F0502020204030204"/>
              </a:rPr>
              <a:t>(reverse=True) updates numbers list as [8, 7, 6, 5, 4, 3, 2, 1]           (</a:t>
            </a:r>
            <a:r>
              <a:rPr lang="en-US" sz="1400" dirty="0" err="1">
                <a:cs typeface="Calibri" panose="020F0502020204030204"/>
              </a:rPr>
              <a:t>Descendng</a:t>
            </a:r>
            <a:r>
              <a:rPr lang="en-US" sz="1400" dirty="0">
                <a:cs typeface="Calibri" panose="020F0502020204030204"/>
              </a:rPr>
              <a:t> order)</a:t>
            </a:r>
          </a:p>
          <a:p>
            <a:pPr marL="0" indent="0">
              <a:buNone/>
            </a:pPr>
            <a:endParaRPr lang="en-US" sz="1400" dirty="0">
              <a:cs typeface="Calibri" panose="020F0502020204030204"/>
            </a:endParaRPr>
          </a:p>
          <a:p>
            <a:pPr marL="0" indent="0">
              <a:buNone/>
            </a:pPr>
            <a:r>
              <a:rPr lang="en-US" sz="1400" dirty="0">
                <a:cs typeface="Calibri" panose="020F0502020204030204"/>
              </a:rPr>
              <a:t>                             Vowels = ['e', 'u', 'a', 'o', '</a:t>
            </a:r>
            <a:r>
              <a:rPr lang="en-US" sz="1400" dirty="0" err="1">
                <a:cs typeface="Calibri" panose="020F0502020204030204"/>
              </a:rPr>
              <a:t>i</a:t>
            </a:r>
            <a:r>
              <a:rPr lang="en-US" sz="1400" dirty="0">
                <a:cs typeface="Calibri" panose="020F0502020204030204"/>
              </a:rPr>
              <a:t>']</a:t>
            </a:r>
          </a:p>
          <a:p>
            <a:pPr marL="0" indent="0">
              <a:buNone/>
            </a:pPr>
            <a:r>
              <a:rPr lang="en-US" sz="1400" dirty="0">
                <a:cs typeface="Calibri" panose="020F0502020204030204"/>
              </a:rPr>
              <a:t>                             </a:t>
            </a:r>
            <a:r>
              <a:rPr lang="en-US" sz="1400" dirty="0" err="1">
                <a:cs typeface="Calibri" panose="020F0502020204030204"/>
              </a:rPr>
              <a:t>Vowels.sort</a:t>
            </a:r>
            <a:r>
              <a:rPr lang="en-US" sz="1400" dirty="0">
                <a:cs typeface="Calibri" panose="020F0502020204030204"/>
              </a:rPr>
              <a:t>() updates Vowels list as </a:t>
            </a:r>
            <a:r>
              <a:rPr lang="en-US" sz="1400" dirty="0">
                <a:ea typeface="+mn-lt"/>
                <a:cs typeface="+mn-lt"/>
              </a:rPr>
              <a:t>['a', 'e', '</a:t>
            </a:r>
            <a:r>
              <a:rPr lang="en-US" sz="1400" dirty="0" err="1">
                <a:ea typeface="+mn-lt"/>
                <a:cs typeface="+mn-lt"/>
              </a:rPr>
              <a:t>i</a:t>
            </a:r>
            <a:r>
              <a:rPr lang="en-US" sz="1400" dirty="0">
                <a:ea typeface="+mn-lt"/>
                <a:cs typeface="+mn-lt"/>
              </a:rPr>
              <a:t>', 'o', 'u']</a:t>
            </a:r>
          </a:p>
          <a:p>
            <a:pPr marL="0" indent="0">
              <a:buNone/>
            </a:pPr>
            <a:r>
              <a:rPr lang="en-US" sz="1400" dirty="0">
                <a:cs typeface="Calibri" panose="020F0502020204030204"/>
              </a:rPr>
              <a:t>                             </a:t>
            </a:r>
            <a:r>
              <a:rPr lang="en-US" sz="1400" dirty="0" err="1">
                <a:cs typeface="Calibri" panose="020F0502020204030204"/>
              </a:rPr>
              <a:t>Vowels.sort</a:t>
            </a:r>
            <a:r>
              <a:rPr lang="en-US" sz="1400" dirty="0">
                <a:cs typeface="Calibri" panose="020F0502020204030204"/>
              </a:rPr>
              <a:t>(reverse=True) updates Vowels as ['u', 'o', '</a:t>
            </a:r>
            <a:r>
              <a:rPr lang="en-US" sz="1400" dirty="0" err="1">
                <a:cs typeface="Calibri" panose="020F0502020204030204"/>
              </a:rPr>
              <a:t>i</a:t>
            </a:r>
            <a:r>
              <a:rPr lang="en-US" sz="1400" dirty="0">
                <a:cs typeface="Calibri" panose="020F0502020204030204"/>
              </a:rPr>
              <a:t>', 'e', 'a']                            (Descending order)</a:t>
            </a:r>
          </a:p>
          <a:p>
            <a:pPr marL="0" indent="0">
              <a:buNone/>
            </a:pPr>
            <a:r>
              <a:rPr lang="en-US" sz="1400" dirty="0">
                <a:cs typeface="Calibri" panose="020F0502020204030204"/>
              </a:rPr>
              <a:t>                </a:t>
            </a:r>
          </a:p>
          <a:p>
            <a:pPr marL="0" indent="0">
              <a:buNone/>
            </a:pPr>
            <a:r>
              <a:rPr lang="en-US" sz="1400" dirty="0">
                <a:cs typeface="Calibri" panose="020F0502020204030204"/>
              </a:rPr>
              <a:t>                   - Sorting with 'key' as argument</a:t>
            </a:r>
          </a:p>
          <a:p>
            <a:pPr marL="0" indent="0">
              <a:buNone/>
            </a:pPr>
            <a:r>
              <a:rPr lang="en-US" sz="1400" dirty="0">
                <a:cs typeface="Calibri" panose="020F0502020204030204"/>
              </a:rPr>
              <a:t>                              L1 = [(2, 3), (1, 1), (4, 2), (5, 5), (2, 4)] </a:t>
            </a:r>
          </a:p>
          <a:p>
            <a:pPr marL="0" indent="0">
              <a:buNone/>
            </a:pPr>
            <a:r>
              <a:rPr lang="en-US" sz="1400" dirty="0">
                <a:cs typeface="Calibri" panose="020F0502020204030204"/>
              </a:rPr>
              <a:t>                               def </a:t>
            </a:r>
            <a:r>
              <a:rPr lang="en-US" sz="1400" dirty="0" err="1">
                <a:cs typeface="Calibri" panose="020F0502020204030204"/>
              </a:rPr>
              <a:t>get_second_num</a:t>
            </a:r>
            <a:r>
              <a:rPr lang="en-US" sz="1400" dirty="0">
                <a:cs typeface="Calibri" panose="020F0502020204030204"/>
              </a:rPr>
              <a:t>(data):</a:t>
            </a:r>
          </a:p>
          <a:p>
            <a:pPr marL="0" indent="0">
              <a:buNone/>
            </a:pPr>
            <a:r>
              <a:rPr lang="en-US" sz="1400" dirty="0">
                <a:cs typeface="Calibri" panose="020F0502020204030204"/>
              </a:rPr>
              <a:t>                                         return data[1]</a:t>
            </a:r>
          </a:p>
          <a:p>
            <a:pPr marL="0" indent="0">
              <a:buNone/>
            </a:pPr>
            <a:r>
              <a:rPr lang="en-US" sz="1400" dirty="0">
                <a:cs typeface="Calibri" panose="020F0502020204030204"/>
              </a:rPr>
              <a:t>                               L1.sort(key=</a:t>
            </a:r>
            <a:r>
              <a:rPr lang="en-US" sz="1400" dirty="0" err="1">
                <a:ea typeface="+mn-lt"/>
                <a:cs typeface="+mn-lt"/>
              </a:rPr>
              <a:t>get_second_num</a:t>
            </a:r>
            <a:r>
              <a:rPr lang="en-US" sz="1400" dirty="0">
                <a:ea typeface="+mn-lt"/>
                <a:cs typeface="+mn-lt"/>
              </a:rPr>
              <a:t>)</a:t>
            </a:r>
            <a:endParaRPr lang="en-US" sz="1400" dirty="0">
              <a:cs typeface="Calibri" panose="020F0502020204030204"/>
            </a:endParaRPr>
          </a:p>
          <a:p>
            <a:pPr marL="0" indent="0">
              <a:buNone/>
            </a:pPr>
            <a:r>
              <a:rPr lang="en-US" sz="1400" dirty="0">
                <a:cs typeface="Calibri" panose="020F0502020204030204"/>
              </a:rPr>
              <a:t>                           This code will sort the L1 by the second number of each data of the list in ascending order. So L1 would be [</a:t>
            </a:r>
            <a:r>
              <a:rPr lang="en-US" sz="1400" dirty="0">
                <a:ea typeface="+mn-lt"/>
                <a:cs typeface="+mn-lt"/>
              </a:rPr>
              <a:t>(1, 1), (4, 2), (2, 3), (2, 4), (5, 5)</a:t>
            </a:r>
            <a:r>
              <a:rPr lang="en-US" sz="1400" dirty="0">
                <a:cs typeface="Calibri" panose="020F0502020204030204"/>
              </a:rPr>
              <a:t>] </a:t>
            </a:r>
          </a:p>
          <a:p>
            <a:pPr marL="0" indent="0">
              <a:buNone/>
            </a:pPr>
            <a:endParaRPr lang="en-US" sz="1400" dirty="0">
              <a:cs typeface="Calibri" panose="020F0502020204030204"/>
            </a:endParaRPr>
          </a:p>
          <a:p>
            <a:pPr marL="0" indent="0">
              <a:buNone/>
            </a:pPr>
            <a:endParaRPr lang="en-US" sz="1400" dirty="0">
              <a:cs typeface="Calibri" panose="020F0502020204030204"/>
            </a:endParaRPr>
          </a:p>
          <a:p>
            <a:pPr marL="0" indent="0">
              <a:buNone/>
            </a:pPr>
            <a:endParaRPr lang="en-US" sz="2000" dirty="0">
              <a:cs typeface="Calibri" panose="020F0502020204030204"/>
            </a:endParaRPr>
          </a:p>
          <a:p>
            <a:pPr marL="0" indent="0">
              <a:buNone/>
            </a:pPr>
            <a:endParaRPr lang="en-US" sz="1400" dirty="0">
              <a:cs typeface="Calibri" panose="020F0502020204030204"/>
            </a:endParaRPr>
          </a:p>
        </p:txBody>
      </p:sp>
    </p:spTree>
    <p:extLst>
      <p:ext uri="{BB962C8B-B14F-4D97-AF65-F5344CB8AC3E}">
        <p14:creationId xmlns:p14="http://schemas.microsoft.com/office/powerpoint/2010/main" val="2446716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C78E-F575-EBEE-C3DC-1A8162E9E97E}"/>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848B9C4B-1C6F-CBCC-98C1-D98B5BA93D9B}"/>
              </a:ext>
            </a:extLst>
          </p:cNvPr>
          <p:cNvSpPr>
            <a:spLocks noGrp="1"/>
          </p:cNvSpPr>
          <p:nvPr>
            <p:ph idx="1"/>
          </p:nvPr>
        </p:nvSpPr>
        <p:spPr/>
        <p:txBody>
          <a:bodyPr/>
          <a:lstStyle/>
          <a:p>
            <a:r>
              <a:rPr lang="en-US" dirty="0"/>
              <a:t>Given a list a = [(4, 12, 5), (6, 1), (11, 12), (6, 7, 8)], sort the list based on the last item of each tuple inside the list.</a:t>
            </a:r>
          </a:p>
          <a:p>
            <a:r>
              <a:rPr lang="en-US" dirty="0"/>
              <a:t>Output : [(6, 1), (4, 12, 5), (6, 7, 8), (11, 12)]</a:t>
            </a:r>
          </a:p>
        </p:txBody>
      </p:sp>
    </p:spTree>
    <p:extLst>
      <p:ext uri="{BB962C8B-B14F-4D97-AF65-F5344CB8AC3E}">
        <p14:creationId xmlns:p14="http://schemas.microsoft.com/office/powerpoint/2010/main" val="3149958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1492B3-1A99-4600-A786-8931FA1A0EB6}"/>
              </a:ext>
            </a:extLst>
          </p:cNvPr>
          <p:cNvSpPr>
            <a:spLocks noGrp="1"/>
          </p:cNvSpPr>
          <p:nvPr>
            <p:ph idx="1"/>
          </p:nvPr>
        </p:nvSpPr>
        <p:spPr>
          <a:xfrm>
            <a:off x="838200" y="591516"/>
            <a:ext cx="10515600" cy="4840011"/>
          </a:xfrm>
        </p:spPr>
        <p:txBody>
          <a:bodyPr vert="horz" lIns="91440" tIns="45720" rIns="91440" bIns="45720" rtlCol="0" anchor="t">
            <a:normAutofit/>
          </a:bodyPr>
          <a:lstStyle/>
          <a:p>
            <a:pPr marL="0" indent="0">
              <a:buNone/>
            </a:pPr>
            <a:r>
              <a:rPr lang="en-US" sz="2000" dirty="0">
                <a:ea typeface="+mn-lt"/>
                <a:cs typeface="+mn-lt"/>
              </a:rPr>
              <a:t>10.  </a:t>
            </a:r>
            <a:r>
              <a:rPr lang="en-US" sz="2000" dirty="0" err="1">
                <a:ea typeface="+mn-lt"/>
                <a:cs typeface="+mn-lt"/>
              </a:rPr>
              <a:t>list.reverse</a:t>
            </a:r>
            <a:r>
              <a:rPr lang="en-US" sz="2000" dirty="0">
                <a:ea typeface="+mn-lt"/>
                <a:cs typeface="+mn-lt"/>
              </a:rPr>
              <a:t>()</a:t>
            </a:r>
          </a:p>
          <a:p>
            <a:pPr algn="just">
              <a:buNone/>
            </a:pPr>
            <a:r>
              <a:rPr lang="en-US" dirty="0">
                <a:ea typeface="+mn-lt"/>
                <a:cs typeface="+mn-lt"/>
              </a:rPr>
              <a:t>       </a:t>
            </a:r>
            <a:r>
              <a:rPr lang="en-US" sz="1400" dirty="0">
                <a:ea typeface="+mn-lt"/>
                <a:cs typeface="+mn-lt"/>
              </a:rPr>
              <a:t>- Reverse the elements of the list in place Example:</a:t>
            </a:r>
          </a:p>
          <a:p>
            <a:pPr algn="just">
              <a:buNone/>
            </a:pPr>
            <a:r>
              <a:rPr lang="en-US" sz="1400" dirty="0">
                <a:ea typeface="+mn-lt"/>
                <a:cs typeface="+mn-lt"/>
              </a:rPr>
              <a:t>                  Fruits = ['mango', 'banana', 'grapes', 'apple']</a:t>
            </a:r>
          </a:p>
          <a:p>
            <a:pPr algn="just">
              <a:buNone/>
            </a:pPr>
            <a:r>
              <a:rPr lang="en-US" sz="1400" dirty="0">
                <a:ea typeface="+mn-lt"/>
                <a:cs typeface="+mn-lt"/>
              </a:rPr>
              <a:t>                  </a:t>
            </a:r>
            <a:r>
              <a:rPr lang="en-US" sz="1400" dirty="0" err="1">
                <a:ea typeface="+mn-lt"/>
                <a:cs typeface="+mn-lt"/>
              </a:rPr>
              <a:t>Fruits.reverse</a:t>
            </a:r>
            <a:r>
              <a:rPr lang="en-US" sz="1400" dirty="0">
                <a:ea typeface="+mn-lt"/>
                <a:cs typeface="+mn-lt"/>
              </a:rPr>
              <a:t>() results ['apple', 'grapes', 'banana', 'mango']</a:t>
            </a:r>
          </a:p>
          <a:p>
            <a:pPr marL="0" indent="0">
              <a:buNone/>
            </a:pPr>
            <a:endParaRPr lang="en-US" dirty="0">
              <a:ea typeface="+mn-lt"/>
              <a:cs typeface="+mn-lt"/>
            </a:endParaRPr>
          </a:p>
          <a:p>
            <a:pPr marL="0" indent="0">
              <a:buNone/>
            </a:pPr>
            <a:r>
              <a:rPr lang="en-US" sz="2000" dirty="0">
                <a:ea typeface="+mn-lt"/>
                <a:cs typeface="+mn-lt"/>
              </a:rPr>
              <a:t>11.   </a:t>
            </a:r>
            <a:r>
              <a:rPr lang="en-US" sz="2000" dirty="0" err="1">
                <a:ea typeface="+mn-lt"/>
                <a:cs typeface="+mn-lt"/>
              </a:rPr>
              <a:t>list.copy</a:t>
            </a:r>
            <a:r>
              <a:rPr lang="en-US" sz="2000" dirty="0">
                <a:ea typeface="+mn-lt"/>
                <a:cs typeface="+mn-lt"/>
              </a:rPr>
              <a:t>()</a:t>
            </a:r>
          </a:p>
          <a:p>
            <a:pPr algn="just">
              <a:buNone/>
            </a:pPr>
            <a:r>
              <a:rPr lang="en-US" dirty="0">
                <a:ea typeface="+mn-lt"/>
                <a:cs typeface="+mn-lt"/>
              </a:rPr>
              <a:t>       </a:t>
            </a:r>
            <a:r>
              <a:rPr lang="en-US" sz="1400" dirty="0">
                <a:ea typeface="+mn-lt"/>
                <a:cs typeface="+mn-lt"/>
              </a:rPr>
              <a:t>- Return a shallow copy of the list. Example:</a:t>
            </a:r>
          </a:p>
          <a:p>
            <a:pPr algn="just">
              <a:buNone/>
            </a:pPr>
            <a:r>
              <a:rPr lang="en-US" sz="1400" dirty="0">
                <a:ea typeface="+mn-lt"/>
                <a:cs typeface="+mn-lt"/>
              </a:rPr>
              <a:t>                 L1 = [1, 2, 3, 4, 5]</a:t>
            </a:r>
          </a:p>
          <a:p>
            <a:pPr algn="just">
              <a:buNone/>
            </a:pPr>
            <a:r>
              <a:rPr lang="en-US" sz="1400" dirty="0">
                <a:ea typeface="+mn-lt"/>
                <a:cs typeface="+mn-lt"/>
              </a:rPr>
              <a:t>                 L2 = L1.copy()</a:t>
            </a:r>
          </a:p>
          <a:p>
            <a:pPr algn="just">
              <a:buNone/>
            </a:pPr>
            <a:r>
              <a:rPr lang="en-US" sz="1400" dirty="0">
                <a:ea typeface="+mn-lt"/>
                <a:cs typeface="+mn-lt"/>
              </a:rPr>
              <a:t>                 This results L2 to be [1, 2, 3, 4, 5]</a:t>
            </a:r>
          </a:p>
        </p:txBody>
      </p:sp>
    </p:spTree>
    <p:extLst>
      <p:ext uri="{BB962C8B-B14F-4D97-AF65-F5344CB8AC3E}">
        <p14:creationId xmlns:p14="http://schemas.microsoft.com/office/powerpoint/2010/main" val="1008370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3AEE-9FE5-4240-BE9E-3950AA674B42}"/>
              </a:ext>
            </a:extLst>
          </p:cNvPr>
          <p:cNvSpPr>
            <a:spLocks noGrp="1"/>
          </p:cNvSpPr>
          <p:nvPr>
            <p:ph type="title"/>
          </p:nvPr>
        </p:nvSpPr>
        <p:spPr>
          <a:xfrm>
            <a:off x="838200" y="348560"/>
            <a:ext cx="10515600" cy="737498"/>
          </a:xfrm>
        </p:spPr>
        <p:txBody>
          <a:bodyPr/>
          <a:lstStyle/>
          <a:p>
            <a:r>
              <a:rPr lang="en-US" dirty="0">
                <a:cs typeface="Calibri Light"/>
              </a:rPr>
              <a:t>List Comprehension</a:t>
            </a:r>
            <a:endParaRPr lang="en-US" dirty="0"/>
          </a:p>
        </p:txBody>
      </p:sp>
      <p:sp>
        <p:nvSpPr>
          <p:cNvPr id="3" name="Content Placeholder 2">
            <a:extLst>
              <a:ext uri="{FF2B5EF4-FFF2-40B4-BE49-F238E27FC236}">
                <a16:creationId xmlns:a16="http://schemas.microsoft.com/office/drawing/2014/main" id="{3396A1E1-EA85-4D71-ACCE-8C660A3A0C63}"/>
              </a:ext>
            </a:extLst>
          </p:cNvPr>
          <p:cNvSpPr>
            <a:spLocks noGrp="1"/>
          </p:cNvSpPr>
          <p:nvPr>
            <p:ph idx="1"/>
          </p:nvPr>
        </p:nvSpPr>
        <p:spPr>
          <a:xfrm>
            <a:off x="838200" y="1477755"/>
            <a:ext cx="10515600" cy="3904078"/>
          </a:xfrm>
        </p:spPr>
        <p:txBody>
          <a:bodyPr vert="horz" lIns="91440" tIns="45720" rIns="91440" bIns="45720" rtlCol="0" anchor="t">
            <a:normAutofit fontScale="92500" lnSpcReduction="20000"/>
          </a:bodyPr>
          <a:lstStyle/>
          <a:p>
            <a:r>
              <a:rPr lang="en-US" dirty="0">
                <a:ea typeface="+mn-lt"/>
                <a:cs typeface="+mn-lt"/>
              </a:rPr>
              <a:t>List comprehensions provide a concise way to create lists.</a:t>
            </a:r>
          </a:p>
          <a:p>
            <a:r>
              <a:rPr lang="en-US" dirty="0">
                <a:ea typeface="+mn-lt"/>
                <a:cs typeface="+mn-lt"/>
              </a:rPr>
              <a:t> It consists of brackets containing an expression followed by a for clause, then zero or more for or if clauses.</a:t>
            </a:r>
          </a:p>
          <a:p>
            <a:r>
              <a:rPr lang="en-US" dirty="0">
                <a:cs typeface="Calibri" panose="020F0502020204030204"/>
              </a:rPr>
              <a:t>Example:</a:t>
            </a:r>
          </a:p>
          <a:p>
            <a:pPr marL="0" indent="0">
              <a:buNone/>
            </a:pPr>
            <a:r>
              <a:rPr lang="en-US" dirty="0">
                <a:cs typeface="Calibri" panose="020F0502020204030204"/>
              </a:rPr>
              <a:t>          L1 = [x*5 for x in range(</a:t>
            </a:r>
            <a:r>
              <a:rPr lang="en-US">
                <a:cs typeface="Calibri" panose="020F0502020204030204"/>
              </a:rPr>
              <a:t>5) if x % 2==0].</a:t>
            </a:r>
            <a:endParaRPr lang="en-US" dirty="0">
              <a:cs typeface="Calibri" panose="020F0502020204030204"/>
            </a:endParaRPr>
          </a:p>
          <a:p>
            <a:pPr marL="0" indent="0">
              <a:buNone/>
            </a:pPr>
            <a:r>
              <a:rPr lang="en-US" dirty="0">
                <a:cs typeface="Calibri" panose="020F0502020204030204"/>
              </a:rPr>
              <a:t>          This results L1 to be [0, 5, 10, 15, 20]</a:t>
            </a:r>
          </a:p>
          <a:p>
            <a:pPr marL="0" indent="0">
              <a:buNone/>
            </a:pPr>
            <a:r>
              <a:rPr lang="en-US" dirty="0">
                <a:cs typeface="Calibri" panose="020F0502020204030204"/>
              </a:rPr>
              <a:t>This is equivalent to</a:t>
            </a:r>
          </a:p>
          <a:p>
            <a:pPr marL="0" indent="0">
              <a:buNone/>
            </a:pPr>
            <a:r>
              <a:rPr lang="en-US" dirty="0">
                <a:cs typeface="Calibri" panose="020F0502020204030204"/>
              </a:rPr>
              <a:t>L1 = []</a:t>
            </a:r>
          </a:p>
          <a:p>
            <a:pPr marL="0" indent="0">
              <a:buNone/>
            </a:pPr>
            <a:r>
              <a:rPr lang="en-US" dirty="0">
                <a:cs typeface="Calibri" panose="020F0502020204030204"/>
              </a:rPr>
              <a:t>for x in range(5):</a:t>
            </a:r>
          </a:p>
          <a:p>
            <a:pPr marL="0" indent="0">
              <a:buNone/>
            </a:pPr>
            <a:r>
              <a:rPr lang="en-US" dirty="0">
                <a:cs typeface="Calibri" panose="020F0502020204030204"/>
              </a:rPr>
              <a:t>       L1.append(x*5)</a:t>
            </a:r>
          </a:p>
        </p:txBody>
      </p:sp>
    </p:spTree>
    <p:extLst>
      <p:ext uri="{BB962C8B-B14F-4D97-AF65-F5344CB8AC3E}">
        <p14:creationId xmlns:p14="http://schemas.microsoft.com/office/powerpoint/2010/main" val="340045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DE5DF-0569-49D8-9DC7-8D8C86AACA84}"/>
              </a:ext>
            </a:extLst>
          </p:cNvPr>
          <p:cNvSpPr>
            <a:spLocks noGrp="1"/>
          </p:cNvSpPr>
          <p:nvPr>
            <p:ph type="ctrTitle"/>
          </p:nvPr>
        </p:nvSpPr>
        <p:spPr>
          <a:xfrm>
            <a:off x="2946718" y="1271483"/>
            <a:ext cx="9144000" cy="2387600"/>
          </a:xfrm>
        </p:spPr>
        <p:txBody>
          <a:bodyPr/>
          <a:lstStyle/>
          <a:p>
            <a:r>
              <a:rPr lang="en-US">
                <a:cs typeface="Calibri Light"/>
              </a:rPr>
              <a:t>Python Boolean</a:t>
            </a:r>
            <a:endParaRPr lang="en-US"/>
          </a:p>
        </p:txBody>
      </p:sp>
      <p:pic>
        <p:nvPicPr>
          <p:cNvPr id="5" name="Picture 5" descr="A picture containing drawing&#10;&#10;Description generated with very high confidence">
            <a:extLst>
              <a:ext uri="{FF2B5EF4-FFF2-40B4-BE49-F238E27FC236}">
                <a16:creationId xmlns:a16="http://schemas.microsoft.com/office/drawing/2014/main" id="{DA3A5774-B4EE-4CD8-97A0-BDBA3A579934}"/>
              </a:ext>
            </a:extLst>
          </p:cNvPr>
          <p:cNvPicPr>
            <a:picLocks noChangeAspect="1"/>
          </p:cNvPicPr>
          <p:nvPr/>
        </p:nvPicPr>
        <p:blipFill>
          <a:blip r:embed="rId2"/>
          <a:stretch>
            <a:fillRect/>
          </a:stretch>
        </p:blipFill>
        <p:spPr>
          <a:xfrm>
            <a:off x="-2076126" y="-769416"/>
            <a:ext cx="9934893" cy="7049895"/>
          </a:xfrm>
          <a:prstGeom prst="rect">
            <a:avLst/>
          </a:prstGeom>
        </p:spPr>
      </p:pic>
    </p:spTree>
    <p:extLst>
      <p:ext uri="{BB962C8B-B14F-4D97-AF65-F5344CB8AC3E}">
        <p14:creationId xmlns:p14="http://schemas.microsoft.com/office/powerpoint/2010/main" val="2491592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DD680-D437-4F95-9D78-AD569B2AF46F}"/>
              </a:ext>
            </a:extLst>
          </p:cNvPr>
          <p:cNvSpPr>
            <a:spLocks noGrp="1"/>
          </p:cNvSpPr>
          <p:nvPr>
            <p:ph type="title"/>
          </p:nvPr>
        </p:nvSpPr>
        <p:spPr/>
        <p:txBody>
          <a:bodyPr/>
          <a:lstStyle/>
          <a:p>
            <a:r>
              <a:rPr lang="en-US">
                <a:cs typeface="Calibri Light"/>
              </a:rPr>
              <a:t>What is boolean data type?</a:t>
            </a:r>
            <a:endParaRPr lang="en-US"/>
          </a:p>
        </p:txBody>
      </p:sp>
      <p:sp>
        <p:nvSpPr>
          <p:cNvPr id="3" name="Content Placeholder 2">
            <a:extLst>
              <a:ext uri="{FF2B5EF4-FFF2-40B4-BE49-F238E27FC236}">
                <a16:creationId xmlns:a16="http://schemas.microsoft.com/office/drawing/2014/main" id="{E387BFF3-79B6-47F7-B592-6A8FFB130B15}"/>
              </a:ext>
            </a:extLst>
          </p:cNvPr>
          <p:cNvSpPr>
            <a:spLocks noGrp="1"/>
          </p:cNvSpPr>
          <p:nvPr>
            <p:ph idx="1"/>
          </p:nvPr>
        </p:nvSpPr>
        <p:spPr/>
        <p:txBody>
          <a:bodyPr vert="horz" lIns="91440" tIns="45720" rIns="91440" bIns="45720" rtlCol="0" anchor="t">
            <a:normAutofit/>
          </a:bodyPr>
          <a:lstStyle/>
          <a:p>
            <a:r>
              <a:rPr lang="en-US">
                <a:ea typeface="+mn-lt"/>
                <a:cs typeface="+mn-lt"/>
              </a:rPr>
              <a:t>The </a:t>
            </a:r>
            <a:r>
              <a:rPr lang="en-US" i="1">
                <a:ea typeface="+mn-lt"/>
                <a:cs typeface="+mn-lt"/>
              </a:rPr>
              <a:t>boolean</a:t>
            </a:r>
            <a:r>
              <a:rPr lang="en-US">
                <a:ea typeface="+mn-lt"/>
                <a:cs typeface="+mn-lt"/>
              </a:rPr>
              <a:t> data type is either True or False </a:t>
            </a:r>
          </a:p>
          <a:p>
            <a:r>
              <a:rPr lang="en-US">
                <a:ea typeface="+mn-lt"/>
                <a:cs typeface="+mn-lt"/>
              </a:rPr>
              <a:t>defined by True and False keywords</a:t>
            </a:r>
          </a:p>
          <a:p>
            <a:r>
              <a:rPr lang="en-US">
                <a:ea typeface="+mn-lt"/>
                <a:cs typeface="+mn-lt"/>
              </a:rPr>
              <a:t>In numeric contexts (for example when used as the argument to an arithmetic operator), they behave like the integers 1 and 0, respectively</a:t>
            </a:r>
            <a:endParaRPr lang="en-US">
              <a:cs typeface="Calibri" panose="020F0502020204030204"/>
            </a:endParaRPr>
          </a:p>
          <a:p>
            <a:endParaRPr lang="en-US">
              <a:cs typeface="Calibri" panose="020F0502020204030204"/>
            </a:endParaRPr>
          </a:p>
          <a:p>
            <a:pPr marL="0" indent="0">
              <a:buNone/>
            </a:pPr>
            <a:endParaRPr lang="en-US">
              <a:cs typeface="Calibri" panose="020F0502020204030204"/>
            </a:endParaRPr>
          </a:p>
        </p:txBody>
      </p:sp>
    </p:spTree>
    <p:extLst>
      <p:ext uri="{BB962C8B-B14F-4D97-AF65-F5344CB8AC3E}">
        <p14:creationId xmlns:p14="http://schemas.microsoft.com/office/powerpoint/2010/main" val="2102366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DD680-D437-4F95-9D78-AD569B2AF46F}"/>
              </a:ext>
            </a:extLst>
          </p:cNvPr>
          <p:cNvSpPr>
            <a:spLocks noGrp="1"/>
          </p:cNvSpPr>
          <p:nvPr>
            <p:ph type="title"/>
          </p:nvPr>
        </p:nvSpPr>
        <p:spPr/>
        <p:txBody>
          <a:bodyPr/>
          <a:lstStyle/>
          <a:p>
            <a:r>
              <a:rPr lang="en-US">
                <a:cs typeface="Calibri Light"/>
              </a:rPr>
              <a:t>Operation examples that yield boolean:</a:t>
            </a:r>
          </a:p>
        </p:txBody>
      </p:sp>
      <p:sp>
        <p:nvSpPr>
          <p:cNvPr id="3" name="Content Placeholder 2">
            <a:extLst>
              <a:ext uri="{FF2B5EF4-FFF2-40B4-BE49-F238E27FC236}">
                <a16:creationId xmlns:a16="http://schemas.microsoft.com/office/drawing/2014/main" id="{E387BFF3-79B6-47F7-B592-6A8FFB130B15}"/>
              </a:ext>
            </a:extLst>
          </p:cNvPr>
          <p:cNvSpPr>
            <a:spLocks noGrp="1"/>
          </p:cNvSpPr>
          <p:nvPr>
            <p:ph idx="1"/>
          </p:nvPr>
        </p:nvSpPr>
        <p:spPr/>
        <p:txBody>
          <a:bodyPr vert="horz" lIns="91440" tIns="45720" rIns="91440" bIns="45720" rtlCol="0" anchor="t">
            <a:normAutofit/>
          </a:bodyPr>
          <a:lstStyle/>
          <a:p>
            <a:pPr marL="0" indent="0">
              <a:buNone/>
            </a:pPr>
            <a:endParaRPr lang="en-US">
              <a:ea typeface="+mn-lt"/>
              <a:cs typeface="+mn-lt"/>
            </a:endParaRPr>
          </a:p>
          <a:p>
            <a:pPr marL="0" indent="0">
              <a:buNone/>
            </a:pPr>
            <a:endParaRPr lang="en-US">
              <a:cs typeface="Calibri" panose="020F0502020204030204"/>
            </a:endParaRPr>
          </a:p>
        </p:txBody>
      </p:sp>
      <p:sp>
        <p:nvSpPr>
          <p:cNvPr id="7" name="Rectangle 6">
            <a:extLst>
              <a:ext uri="{FF2B5EF4-FFF2-40B4-BE49-F238E27FC236}">
                <a16:creationId xmlns:a16="http://schemas.microsoft.com/office/drawing/2014/main" id="{0D67C029-C124-4C4C-AB37-25C24BB6CCE5}"/>
              </a:ext>
            </a:extLst>
          </p:cNvPr>
          <p:cNvSpPr/>
          <p:nvPr/>
        </p:nvSpPr>
        <p:spPr>
          <a:xfrm>
            <a:off x="890050" y="1287162"/>
            <a:ext cx="8733699" cy="4816001"/>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i="1">
                <a:solidFill>
                  <a:srgbClr val="FFFFFF"/>
                </a:solidFill>
                <a:latin typeface="Calibri"/>
                <a:ea typeface="Segoe UI"/>
                <a:cs typeface="Segoe UI"/>
              </a:rPr>
              <a:t>&gt;&gt;&gt; </a:t>
            </a:r>
            <a:r>
              <a:rPr lang="en-US" err="1">
                <a:solidFill>
                  <a:srgbClr val="FFFFFF"/>
                </a:solidFill>
                <a:latin typeface="Courier New"/>
                <a:ea typeface="Segoe UI"/>
                <a:cs typeface="Segoe UI"/>
              </a:rPr>
              <a:t>x,y</a:t>
            </a:r>
            <a:r>
              <a:rPr lang="en-US">
                <a:solidFill>
                  <a:srgbClr val="FFFFFF"/>
                </a:solidFill>
                <a:latin typeface="Courier New"/>
                <a:ea typeface="Segoe UI"/>
                <a:cs typeface="Segoe UI"/>
              </a:rPr>
              <a:t> =2,3</a:t>
            </a:r>
            <a:endParaRPr lang="en-US" i="1">
              <a:latin typeface="Calibri"/>
              <a:ea typeface="Segoe UI"/>
              <a:cs typeface="Segoe UI"/>
            </a:endParaRPr>
          </a:p>
          <a:p>
            <a:r>
              <a:rPr lang="en-US" i="1">
                <a:solidFill>
                  <a:srgbClr val="FFFFFF"/>
                </a:solidFill>
                <a:latin typeface="Calibri"/>
                <a:ea typeface="Segoe UI"/>
                <a:cs typeface="Segoe UI"/>
              </a:rPr>
              <a:t>&gt;&gt;&gt; </a:t>
            </a:r>
            <a:r>
              <a:rPr lang="en-US">
                <a:solidFill>
                  <a:srgbClr val="FFFFFF"/>
                </a:solidFill>
                <a:latin typeface="Courier New"/>
                <a:ea typeface="Segoe UI"/>
                <a:cs typeface="Segoe UI"/>
              </a:rPr>
              <a:t>x==y</a:t>
            </a:r>
            <a:endParaRPr lang="en-US">
              <a:latin typeface="Courier New"/>
              <a:ea typeface="Segoe UI"/>
              <a:cs typeface="Segoe UI"/>
            </a:endParaRPr>
          </a:p>
          <a:p>
            <a:r>
              <a:rPr lang="en-US">
                <a:solidFill>
                  <a:srgbClr val="FFFFFF"/>
                </a:solidFill>
                <a:latin typeface="Courier New"/>
                <a:ea typeface="Segoe UI"/>
                <a:cs typeface="Segoe UI"/>
              </a:rPr>
              <a:t>False</a:t>
            </a:r>
          </a:p>
          <a:p>
            <a:r>
              <a:rPr lang="en-US">
                <a:solidFill>
                  <a:srgbClr val="FFFFFF"/>
                </a:solidFill>
                <a:ea typeface="+mn-lt"/>
                <a:cs typeface="+mn-lt"/>
              </a:rPr>
              <a:t>&gt;&gt;&gt; </a:t>
            </a:r>
            <a:r>
              <a:rPr lang="en-US">
                <a:solidFill>
                  <a:srgbClr val="FFFFFF"/>
                </a:solidFill>
                <a:latin typeface="Courier New"/>
                <a:ea typeface="+mn-lt"/>
                <a:cs typeface="+mn-lt"/>
              </a:rPr>
              <a:t>x!=y</a:t>
            </a:r>
          </a:p>
          <a:p>
            <a:r>
              <a:rPr lang="en-US">
                <a:latin typeface="Courier New"/>
                <a:ea typeface="+mn-lt"/>
                <a:cs typeface="+mn-lt"/>
              </a:rPr>
              <a:t>True</a:t>
            </a:r>
          </a:p>
          <a:p>
            <a:r>
              <a:rPr lang="en-US">
                <a:ea typeface="+mn-lt"/>
                <a:cs typeface="+mn-lt"/>
              </a:rPr>
              <a:t>&gt;&gt;&gt; </a:t>
            </a:r>
            <a:r>
              <a:rPr lang="en-US">
                <a:latin typeface="Courier New"/>
                <a:ea typeface="+mn-lt"/>
                <a:cs typeface="+mn-lt"/>
              </a:rPr>
              <a:t>x&lt;y</a:t>
            </a:r>
          </a:p>
          <a:p>
            <a:r>
              <a:rPr lang="en-US">
                <a:latin typeface="Courier New"/>
                <a:ea typeface="+mn-lt"/>
                <a:cs typeface="+mn-lt"/>
              </a:rPr>
              <a:t>True</a:t>
            </a:r>
          </a:p>
          <a:p>
            <a:r>
              <a:rPr lang="en-US">
                <a:ea typeface="+mn-lt"/>
                <a:cs typeface="+mn-lt"/>
              </a:rPr>
              <a:t>&gt;&gt;&gt; </a:t>
            </a:r>
            <a:r>
              <a:rPr lang="en-US">
                <a:latin typeface="Courier New"/>
                <a:ea typeface="+mn-lt"/>
                <a:cs typeface="Courier New"/>
              </a:rPr>
              <a:t>x&lt;y and y&gt;x</a:t>
            </a:r>
            <a:endParaRPr lang="en-US">
              <a:latin typeface="Calibri" panose="020F0502020204030204"/>
              <a:ea typeface="+mn-lt"/>
              <a:cs typeface="Calibri" panose="020F0502020204030204"/>
            </a:endParaRPr>
          </a:p>
          <a:p>
            <a:r>
              <a:rPr lang="en-US">
                <a:latin typeface="Courier New"/>
                <a:ea typeface="+mn-lt"/>
                <a:cs typeface="Courier New"/>
              </a:rPr>
              <a:t>True</a:t>
            </a:r>
            <a:endParaRPr lang="en-US">
              <a:cs typeface="Calibri"/>
            </a:endParaRPr>
          </a:p>
          <a:p>
            <a:r>
              <a:rPr lang="en-US">
                <a:ea typeface="+mn-lt"/>
                <a:cs typeface="+mn-lt"/>
              </a:rPr>
              <a:t>&gt;&gt;&gt; </a:t>
            </a:r>
            <a:r>
              <a:rPr lang="en-US">
                <a:latin typeface="Courier New"/>
                <a:ea typeface="+mn-lt"/>
                <a:cs typeface="+mn-lt"/>
              </a:rPr>
              <a:t>x</a:t>
            </a:r>
            <a:r>
              <a:rPr lang="en-US">
                <a:latin typeface="Courier New"/>
                <a:ea typeface="+mn-lt"/>
                <a:cs typeface="Calibri" panose="020F0502020204030204"/>
              </a:rPr>
              <a:t>&gt;y and y&gt;x</a:t>
            </a:r>
            <a:endParaRPr lang="en-US">
              <a:latin typeface="Courier New"/>
              <a:cs typeface="Courier New"/>
            </a:endParaRPr>
          </a:p>
          <a:p>
            <a:r>
              <a:rPr lang="en-US">
                <a:latin typeface="Courier New"/>
                <a:ea typeface="+mn-lt"/>
                <a:cs typeface="+mn-lt"/>
              </a:rPr>
              <a:t>False</a:t>
            </a:r>
            <a:endParaRPr lang="en-US">
              <a:latin typeface="Courier New"/>
              <a:cs typeface="Courier New"/>
            </a:endParaRPr>
          </a:p>
          <a:p>
            <a:r>
              <a:rPr lang="en-US">
                <a:ea typeface="+mn-lt"/>
                <a:cs typeface="+mn-lt"/>
              </a:rPr>
              <a:t>&gt;&gt;&gt; </a:t>
            </a:r>
            <a:r>
              <a:rPr lang="en-US">
                <a:latin typeface="Courier New"/>
                <a:ea typeface="+mn-lt"/>
                <a:cs typeface="Courier New"/>
              </a:rPr>
              <a:t>x&gt;y or y&gt;x</a:t>
            </a:r>
            <a:endParaRPr lang="en-US"/>
          </a:p>
          <a:p>
            <a:r>
              <a:rPr lang="en-US">
                <a:latin typeface="Courier New"/>
                <a:ea typeface="+mn-lt"/>
                <a:cs typeface="+mn-lt"/>
              </a:rPr>
              <a:t>True</a:t>
            </a:r>
          </a:p>
          <a:p>
            <a:r>
              <a:rPr lang="en-US">
                <a:ea typeface="+mn-lt"/>
                <a:cs typeface="+mn-lt"/>
              </a:rPr>
              <a:t>&gt;&gt;&gt; </a:t>
            </a:r>
            <a:r>
              <a:rPr lang="en-US">
                <a:latin typeface="Courier New"/>
                <a:ea typeface="+mn-lt"/>
                <a:cs typeface="+mn-lt"/>
              </a:rPr>
              <a:t>not(True)</a:t>
            </a:r>
            <a:endParaRPr lang="en-US">
              <a:latin typeface="Courier New"/>
              <a:cs typeface="Courier New"/>
            </a:endParaRPr>
          </a:p>
          <a:p>
            <a:r>
              <a:rPr lang="en-US">
                <a:latin typeface="Courier New"/>
                <a:ea typeface="+mn-lt"/>
                <a:cs typeface="Courier New"/>
              </a:rPr>
              <a:t>False</a:t>
            </a:r>
            <a:endParaRPr lang="en-US">
              <a:latin typeface="Courier New"/>
              <a:cs typeface="Courier New"/>
            </a:endParaRPr>
          </a:p>
        </p:txBody>
      </p:sp>
    </p:spTree>
    <p:extLst>
      <p:ext uri="{BB962C8B-B14F-4D97-AF65-F5344CB8AC3E}">
        <p14:creationId xmlns:p14="http://schemas.microsoft.com/office/powerpoint/2010/main" val="246043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descr="A drawing of a face&#10;&#10;Description generated with high confidence">
            <a:extLst>
              <a:ext uri="{FF2B5EF4-FFF2-40B4-BE49-F238E27FC236}">
                <a16:creationId xmlns:a16="http://schemas.microsoft.com/office/drawing/2014/main" id="{D86C69E3-D8A1-4F40-9ADD-EC1BFF5D8841}"/>
              </a:ext>
            </a:extLst>
          </p:cNvPr>
          <p:cNvPicPr>
            <a:picLocks noChangeAspect="1"/>
          </p:cNvPicPr>
          <p:nvPr/>
        </p:nvPicPr>
        <p:blipFill>
          <a:blip r:embed="rId2"/>
          <a:stretch>
            <a:fillRect/>
          </a:stretch>
        </p:blipFill>
        <p:spPr>
          <a:xfrm rot="360000" flipH="1">
            <a:off x="4224710" y="4868159"/>
            <a:ext cx="3020961" cy="1541678"/>
          </a:xfrm>
          <a:prstGeom prst="rect">
            <a:avLst/>
          </a:prstGeom>
        </p:spPr>
      </p:pic>
      <p:sp>
        <p:nvSpPr>
          <p:cNvPr id="2" name="Title 1">
            <a:extLst>
              <a:ext uri="{FF2B5EF4-FFF2-40B4-BE49-F238E27FC236}">
                <a16:creationId xmlns:a16="http://schemas.microsoft.com/office/drawing/2014/main" id="{3B8DD680-D437-4F95-9D78-AD569B2AF46F}"/>
              </a:ext>
            </a:extLst>
          </p:cNvPr>
          <p:cNvSpPr>
            <a:spLocks noGrp="1"/>
          </p:cNvSpPr>
          <p:nvPr>
            <p:ph type="title"/>
          </p:nvPr>
        </p:nvSpPr>
        <p:spPr/>
        <p:txBody>
          <a:bodyPr/>
          <a:lstStyle/>
          <a:p>
            <a:r>
              <a:rPr lang="en-US">
                <a:cs typeface="Calibri Light"/>
              </a:rPr>
              <a:t>Did you know?</a:t>
            </a:r>
          </a:p>
        </p:txBody>
      </p:sp>
      <p:sp>
        <p:nvSpPr>
          <p:cNvPr id="3" name="Content Placeholder 2">
            <a:extLst>
              <a:ext uri="{FF2B5EF4-FFF2-40B4-BE49-F238E27FC236}">
                <a16:creationId xmlns:a16="http://schemas.microsoft.com/office/drawing/2014/main" id="{E387BFF3-79B6-47F7-B592-6A8FFB130B15}"/>
              </a:ext>
            </a:extLst>
          </p:cNvPr>
          <p:cNvSpPr>
            <a:spLocks noGrp="1"/>
          </p:cNvSpPr>
          <p:nvPr>
            <p:ph idx="1"/>
          </p:nvPr>
        </p:nvSpPr>
        <p:spPr>
          <a:xfrm>
            <a:off x="727587" y="1297141"/>
            <a:ext cx="10183762" cy="4867532"/>
          </a:xfrm>
        </p:spPr>
        <p:txBody>
          <a:bodyPr vert="horz" lIns="91440" tIns="45720" rIns="91440" bIns="45720" rtlCol="0" anchor="t">
            <a:normAutofit/>
          </a:bodyPr>
          <a:lstStyle/>
          <a:p>
            <a:r>
              <a:rPr lang="en-US">
                <a:ea typeface="+mn-lt"/>
                <a:cs typeface="+mn-lt"/>
              </a:rPr>
              <a:t>The Boolean type is a subclass of the int class so that arithmetic using a Boolean still works</a:t>
            </a:r>
            <a:endParaRPr lang="en-US"/>
          </a:p>
          <a:p>
            <a:pPr marL="0" indent="0">
              <a:lnSpc>
                <a:spcPct val="100000"/>
              </a:lnSpc>
              <a:spcBef>
                <a:spcPts val="0"/>
              </a:spcBef>
              <a:buNone/>
            </a:pPr>
            <a:r>
              <a:rPr lang="en-US" i="1">
                <a:solidFill>
                  <a:srgbClr val="FFFFFF"/>
                </a:solidFill>
                <a:ea typeface="+mn-lt"/>
                <a:cs typeface="+mn-lt"/>
              </a:rPr>
              <a:t>&gt;&gt;&gt;  </a:t>
            </a:r>
            <a:r>
              <a:rPr lang="en-US">
                <a:solidFill>
                  <a:srgbClr val="FFFFFF"/>
                </a:solidFill>
                <a:ea typeface="+mn-lt"/>
                <a:cs typeface="+mn-lt"/>
              </a:rPr>
              <a:t>x = 3</a:t>
            </a:r>
            <a:endParaRPr lang="en-US">
              <a:ea typeface="+mn-lt"/>
              <a:cs typeface="+mn-lt"/>
            </a:endParaRPr>
          </a:p>
          <a:p>
            <a:pPr marL="0" indent="0">
              <a:lnSpc>
                <a:spcPct val="100000"/>
              </a:lnSpc>
              <a:spcBef>
                <a:spcPts val="0"/>
              </a:spcBef>
              <a:buNone/>
            </a:pPr>
            <a:r>
              <a:rPr lang="en-US" i="1">
                <a:solidFill>
                  <a:srgbClr val="FFFFFF"/>
                </a:solidFill>
                <a:ea typeface="+mn-lt"/>
                <a:cs typeface="+mn-lt"/>
              </a:rPr>
              <a:t>&gt;&gt;&gt;  </a:t>
            </a:r>
            <a:r>
              <a:rPr lang="en-US">
                <a:solidFill>
                  <a:srgbClr val="FFFFFF"/>
                </a:solidFill>
                <a:ea typeface="+mn-lt"/>
                <a:cs typeface="+mn-lt"/>
              </a:rPr>
              <a:t>x &lt;&lt; 2</a:t>
            </a:r>
            <a:endParaRPr lang="en-US">
              <a:ea typeface="+mn-lt"/>
              <a:cs typeface="+mn-lt"/>
            </a:endParaRPr>
          </a:p>
          <a:p>
            <a:pPr marL="0" indent="0">
              <a:lnSpc>
                <a:spcPct val="100000"/>
              </a:lnSpc>
              <a:spcBef>
                <a:spcPts val="0"/>
              </a:spcBef>
              <a:buNone/>
            </a:pPr>
            <a:r>
              <a:rPr lang="en-US">
                <a:solidFill>
                  <a:srgbClr val="FFFFFF"/>
                </a:solidFill>
                <a:ea typeface="+mn-lt"/>
                <a:cs typeface="+mn-lt"/>
              </a:rPr>
              <a:t>&gt;&gt;</a:t>
            </a:r>
            <a:endParaRPr lang="en-US"/>
          </a:p>
          <a:p>
            <a:pPr marL="0" indent="0">
              <a:lnSpc>
                <a:spcPct val="100000"/>
              </a:lnSpc>
              <a:spcBef>
                <a:spcPts val="0"/>
              </a:spcBef>
              <a:buNone/>
            </a:pPr>
            <a:r>
              <a:rPr lang="en-US" i="1">
                <a:solidFill>
                  <a:srgbClr val="FFFFFF"/>
                </a:solidFill>
                <a:ea typeface="+mn-lt"/>
                <a:cs typeface="+mn-lt"/>
              </a:rPr>
              <a:t>&gt;&gt;&gt;  </a:t>
            </a:r>
            <a:r>
              <a:rPr lang="en-US">
                <a:solidFill>
                  <a:srgbClr val="FFFFFF"/>
                </a:solidFill>
                <a:ea typeface="+mn-lt"/>
                <a:cs typeface="+mn-lt"/>
              </a:rPr>
              <a:t>x &lt;&lt; 2</a:t>
            </a:r>
            <a:endParaRPr lang="en-US">
              <a:ea typeface="+mn-lt"/>
              <a:cs typeface="+mn-lt"/>
            </a:endParaRPr>
          </a:p>
          <a:p>
            <a:pPr marL="0" indent="0">
              <a:lnSpc>
                <a:spcPct val="100000"/>
              </a:lnSpc>
              <a:spcBef>
                <a:spcPts val="0"/>
              </a:spcBef>
              <a:buNone/>
            </a:pPr>
            <a:r>
              <a:rPr lang="en-US">
                <a:solidFill>
                  <a:srgbClr val="FFFFFF"/>
                </a:solidFill>
                <a:ea typeface="+mn-lt"/>
                <a:cs typeface="+mn-lt"/>
              </a:rPr>
              <a:t>&gt;&gt;&gt; 12</a:t>
            </a:r>
            <a:endParaRPr lang="en-US"/>
          </a:p>
          <a:p>
            <a:pPr marL="457200" indent="-457200"/>
            <a:r>
              <a:rPr lang="en-US">
                <a:ea typeface="+mn-lt"/>
                <a:cs typeface="+mn-lt"/>
              </a:rPr>
              <a:t>If you thought that was awesome, check this out</a:t>
            </a:r>
          </a:p>
        </p:txBody>
      </p:sp>
      <p:sp>
        <p:nvSpPr>
          <p:cNvPr id="4" name="Rectangle 3">
            <a:extLst>
              <a:ext uri="{FF2B5EF4-FFF2-40B4-BE49-F238E27FC236}">
                <a16:creationId xmlns:a16="http://schemas.microsoft.com/office/drawing/2014/main" id="{DCB08B55-FBDB-447D-AEFA-549DD75BC6C4}"/>
              </a:ext>
            </a:extLst>
          </p:cNvPr>
          <p:cNvSpPr/>
          <p:nvPr/>
        </p:nvSpPr>
        <p:spPr>
          <a:xfrm>
            <a:off x="988372" y="2221226"/>
            <a:ext cx="4321479" cy="1792586"/>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i="1" dirty="0">
                <a:solidFill>
                  <a:srgbClr val="FFFFFF"/>
                </a:solidFill>
                <a:latin typeface="Calibri"/>
                <a:ea typeface="Segoe UI"/>
                <a:cs typeface="Segoe UI"/>
              </a:rPr>
              <a:t>&gt;&gt;&gt; </a:t>
            </a:r>
            <a:r>
              <a:rPr lang="en-US" dirty="0">
                <a:solidFill>
                  <a:srgbClr val="FFFFFF"/>
                </a:solidFill>
                <a:latin typeface="Courier New"/>
                <a:ea typeface="Segoe UI"/>
                <a:cs typeface="Segoe UI"/>
              </a:rPr>
              <a:t>True + 2</a:t>
            </a:r>
            <a:endParaRPr lang="en-US" dirty="0">
              <a:latin typeface="Courier New"/>
              <a:ea typeface="Segoe UI"/>
              <a:cs typeface="Segoe UI"/>
            </a:endParaRPr>
          </a:p>
          <a:p>
            <a:r>
              <a:rPr lang="en-US" dirty="0">
                <a:solidFill>
                  <a:srgbClr val="FFFFFF"/>
                </a:solidFill>
                <a:latin typeface="Courier New"/>
                <a:ea typeface="Segoe UI"/>
                <a:cs typeface="Segoe UI"/>
              </a:rPr>
              <a:t>3</a:t>
            </a:r>
            <a:endParaRPr lang="en-US" dirty="0">
              <a:latin typeface="Courier New"/>
              <a:ea typeface="Segoe UI"/>
              <a:cs typeface="Segoe UI"/>
            </a:endParaRPr>
          </a:p>
          <a:p>
            <a:r>
              <a:rPr lang="en-US" dirty="0">
                <a:solidFill>
                  <a:srgbClr val="FFFFFF"/>
                </a:solidFill>
                <a:latin typeface="Calibri"/>
                <a:ea typeface="Segoe UI"/>
                <a:cs typeface="Segoe UI"/>
              </a:rPr>
              <a:t>&gt;&gt;&gt; </a:t>
            </a:r>
            <a:r>
              <a:rPr lang="en-US" dirty="0">
                <a:solidFill>
                  <a:srgbClr val="FFFFFF"/>
                </a:solidFill>
                <a:latin typeface="Courier New"/>
                <a:ea typeface="Segoe UI"/>
                <a:cs typeface="Segoe UI"/>
              </a:rPr>
              <a:t>True * 70</a:t>
            </a:r>
            <a:endParaRPr lang="en-US" dirty="0">
              <a:solidFill>
                <a:srgbClr val="FFFFFF"/>
              </a:solidFill>
              <a:latin typeface="Courier New"/>
              <a:ea typeface="+mn-lt"/>
              <a:cs typeface="Segoe UI"/>
            </a:endParaRPr>
          </a:p>
          <a:p>
            <a:r>
              <a:rPr lang="en-US" dirty="0">
                <a:solidFill>
                  <a:srgbClr val="FFFFFF"/>
                </a:solidFill>
                <a:ea typeface="+mn-lt"/>
                <a:cs typeface="+mn-lt"/>
              </a:rPr>
              <a:t> </a:t>
            </a:r>
            <a:r>
              <a:rPr lang="en-US" dirty="0">
                <a:solidFill>
                  <a:srgbClr val="FFFFFF"/>
                </a:solidFill>
                <a:latin typeface="Courier New"/>
                <a:ea typeface="+mn-lt"/>
                <a:cs typeface="+mn-lt"/>
              </a:rPr>
              <a:t>70</a:t>
            </a:r>
            <a:endParaRPr lang="en-US" dirty="0"/>
          </a:p>
          <a:p>
            <a:r>
              <a:rPr lang="en-US" dirty="0">
                <a:ea typeface="+mn-lt"/>
                <a:cs typeface="+mn-lt"/>
              </a:rPr>
              <a:t>&gt;&gt;&gt; </a:t>
            </a:r>
            <a:r>
              <a:rPr lang="en-US" dirty="0">
                <a:latin typeface="Courier New"/>
                <a:ea typeface="+mn-lt"/>
                <a:cs typeface="+mn-lt"/>
              </a:rPr>
              <a:t>False * 20</a:t>
            </a:r>
          </a:p>
          <a:p>
            <a:r>
              <a:rPr lang="en-US" dirty="0">
                <a:ea typeface="+mn-lt"/>
                <a:cs typeface="+mn-lt"/>
              </a:rPr>
              <a:t> </a:t>
            </a:r>
            <a:r>
              <a:rPr lang="en-US" dirty="0">
                <a:latin typeface="Courier New"/>
                <a:ea typeface="+mn-lt"/>
                <a:cs typeface="+mn-lt"/>
              </a:rPr>
              <a:t>0</a:t>
            </a:r>
          </a:p>
        </p:txBody>
      </p:sp>
      <p:sp>
        <p:nvSpPr>
          <p:cNvPr id="5" name="Rectangle 4">
            <a:extLst>
              <a:ext uri="{FF2B5EF4-FFF2-40B4-BE49-F238E27FC236}">
                <a16:creationId xmlns:a16="http://schemas.microsoft.com/office/drawing/2014/main" id="{E9FF9240-5182-431F-BACB-574999B0CB96}"/>
              </a:ext>
            </a:extLst>
          </p:cNvPr>
          <p:cNvSpPr/>
          <p:nvPr/>
        </p:nvSpPr>
        <p:spPr>
          <a:xfrm>
            <a:off x="988372" y="4833035"/>
            <a:ext cx="3608640" cy="735621"/>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i="1" dirty="0">
              <a:solidFill>
                <a:srgbClr val="FFFFFF"/>
              </a:solidFill>
              <a:latin typeface="Calibri"/>
              <a:ea typeface="Segoe UI"/>
              <a:cs typeface="Segoe UI"/>
            </a:endParaRPr>
          </a:p>
          <a:p>
            <a:endParaRPr lang="en-US" i="1" dirty="0">
              <a:solidFill>
                <a:srgbClr val="FFFFFF"/>
              </a:solidFill>
              <a:latin typeface="Calibri"/>
              <a:ea typeface="Segoe UI"/>
              <a:cs typeface="Segoe UI"/>
            </a:endParaRPr>
          </a:p>
          <a:p>
            <a:endParaRPr lang="en-US" i="1" dirty="0">
              <a:solidFill>
                <a:srgbClr val="FFFFFF"/>
              </a:solidFill>
              <a:latin typeface="Calibri"/>
              <a:ea typeface="Segoe UI"/>
              <a:cs typeface="Segoe UI"/>
            </a:endParaRPr>
          </a:p>
          <a:p>
            <a:endParaRPr lang="en-US" i="1" dirty="0">
              <a:solidFill>
                <a:srgbClr val="FFFFFF"/>
              </a:solidFill>
              <a:latin typeface="Calibri"/>
              <a:ea typeface="Segoe UI"/>
              <a:cs typeface="Segoe UI"/>
            </a:endParaRPr>
          </a:p>
          <a:p>
            <a:r>
              <a:rPr lang="en-US" i="1" dirty="0">
                <a:solidFill>
                  <a:srgbClr val="FFFFFF"/>
                </a:solidFill>
                <a:latin typeface="Calibri"/>
                <a:ea typeface="Segoe UI"/>
                <a:cs typeface="Segoe UI"/>
              </a:rPr>
              <a:t>&gt;&gt;&gt; </a:t>
            </a:r>
            <a:r>
              <a:rPr lang="en-US" dirty="0">
                <a:solidFill>
                  <a:srgbClr val="FFFFFF"/>
                </a:solidFill>
                <a:latin typeface="Courier New"/>
                <a:ea typeface="Segoe UI"/>
                <a:cs typeface="Segoe UI"/>
              </a:rPr>
              <a:t>True + True</a:t>
            </a:r>
            <a:endParaRPr lang="en-US" dirty="0">
              <a:latin typeface="Courier New"/>
              <a:cs typeface="Calibri"/>
            </a:endParaRPr>
          </a:p>
          <a:p>
            <a:r>
              <a:rPr lang="en-US" dirty="0">
                <a:latin typeface="Courier New"/>
                <a:ea typeface="+mn-lt"/>
                <a:cs typeface="+mn-lt"/>
              </a:rPr>
              <a:t>2</a:t>
            </a:r>
          </a:p>
          <a:p>
            <a:endParaRPr lang="en-US" dirty="0">
              <a:ea typeface="+mn-lt"/>
              <a:cs typeface="Calibri"/>
            </a:endParaRPr>
          </a:p>
          <a:p>
            <a:endParaRPr lang="en-US" dirty="0">
              <a:ea typeface="+mn-lt"/>
              <a:cs typeface="Calibri"/>
            </a:endParaRPr>
          </a:p>
          <a:p>
            <a:endParaRPr lang="en-US" dirty="0">
              <a:ea typeface="+mn-lt"/>
              <a:cs typeface="Segoe UI"/>
            </a:endParaRPr>
          </a:p>
          <a:p>
            <a:endParaRPr lang="en-US" dirty="0">
              <a:ea typeface="+mn-lt"/>
              <a:cs typeface="Segoe UI"/>
            </a:endParaRPr>
          </a:p>
        </p:txBody>
      </p:sp>
    </p:spTree>
    <p:extLst>
      <p:ext uri="{BB962C8B-B14F-4D97-AF65-F5344CB8AC3E}">
        <p14:creationId xmlns:p14="http://schemas.microsoft.com/office/powerpoint/2010/main" val="3463140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DD680-D437-4F95-9D78-AD569B2AF46F}"/>
              </a:ext>
            </a:extLst>
          </p:cNvPr>
          <p:cNvSpPr>
            <a:spLocks noGrp="1"/>
          </p:cNvSpPr>
          <p:nvPr>
            <p:ph type="title"/>
          </p:nvPr>
        </p:nvSpPr>
        <p:spPr/>
        <p:txBody>
          <a:bodyPr>
            <a:normAutofit/>
          </a:bodyPr>
          <a:lstStyle/>
          <a:p>
            <a:r>
              <a:rPr lang="en-US">
                <a:cs typeface="Calibri Light"/>
              </a:rPr>
              <a:t>Python </a:t>
            </a:r>
            <a:r>
              <a:rPr lang="en-US"/>
              <a:t>bool()</a:t>
            </a:r>
            <a:endParaRPr lang="en-US">
              <a:cs typeface="Calibri Light"/>
            </a:endParaRPr>
          </a:p>
        </p:txBody>
      </p:sp>
      <p:sp>
        <p:nvSpPr>
          <p:cNvPr id="3" name="Content Placeholder 2">
            <a:extLst>
              <a:ext uri="{FF2B5EF4-FFF2-40B4-BE49-F238E27FC236}">
                <a16:creationId xmlns:a16="http://schemas.microsoft.com/office/drawing/2014/main" id="{E387BFF3-79B6-47F7-B592-6A8FFB130B15}"/>
              </a:ext>
            </a:extLst>
          </p:cNvPr>
          <p:cNvSpPr>
            <a:spLocks noGrp="1"/>
          </p:cNvSpPr>
          <p:nvPr>
            <p:ph idx="1"/>
          </p:nvPr>
        </p:nvSpPr>
        <p:spPr/>
        <p:txBody>
          <a:bodyPr vert="horz" lIns="91440" tIns="45720" rIns="91440" bIns="45720" rtlCol="0" anchor="t">
            <a:normAutofit/>
          </a:bodyPr>
          <a:lstStyle/>
          <a:p>
            <a:r>
              <a:rPr lang="en-US">
                <a:ea typeface="+mn-lt"/>
                <a:cs typeface="+mn-lt"/>
              </a:rPr>
              <a:t>The bool() method converts a value to Boolean (True or False) using the standard truth testing procedure.</a:t>
            </a:r>
          </a:p>
          <a:p>
            <a:r>
              <a:rPr lang="en-US">
                <a:cs typeface="Calibri" panose="020F0502020204030204"/>
              </a:rPr>
              <a:t>Syntax:</a:t>
            </a:r>
          </a:p>
          <a:p>
            <a:endParaRPr lang="en-US">
              <a:cs typeface="Calibri" panose="020F0502020204030204"/>
            </a:endParaRPr>
          </a:p>
          <a:p>
            <a:r>
              <a:rPr lang="en-US">
                <a:ea typeface="+mn-lt"/>
                <a:cs typeface="+mn-lt"/>
              </a:rPr>
              <a:t>It's not mandatory to pass a value to bool(). If you do not pass a value, bool() returns False</a:t>
            </a:r>
            <a:endParaRPr lang="en-US">
              <a:latin typeface="Consolas"/>
              <a:cs typeface="Calibri" panose="020F0502020204030204"/>
            </a:endParaRPr>
          </a:p>
        </p:txBody>
      </p:sp>
      <p:sp>
        <p:nvSpPr>
          <p:cNvPr id="5" name="Rectangle: Rounded Corners 4">
            <a:extLst>
              <a:ext uri="{FF2B5EF4-FFF2-40B4-BE49-F238E27FC236}">
                <a16:creationId xmlns:a16="http://schemas.microsoft.com/office/drawing/2014/main" id="{DBA29C47-7844-4019-8DF4-98497F706FA3}"/>
              </a:ext>
            </a:extLst>
          </p:cNvPr>
          <p:cNvSpPr/>
          <p:nvPr/>
        </p:nvSpPr>
        <p:spPr>
          <a:xfrm>
            <a:off x="1074481" y="3212997"/>
            <a:ext cx="2101645" cy="430161"/>
          </a:xfrm>
          <a:prstGeom prst="round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Courier New"/>
                <a:ea typeface="Batang"/>
                <a:cs typeface="Calibri"/>
              </a:rPr>
              <a:t>bool([value])</a:t>
            </a:r>
          </a:p>
        </p:txBody>
      </p:sp>
    </p:spTree>
    <p:extLst>
      <p:ext uri="{BB962C8B-B14F-4D97-AF65-F5344CB8AC3E}">
        <p14:creationId xmlns:p14="http://schemas.microsoft.com/office/powerpoint/2010/main" val="3493447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5A0B-5DF3-44D4-B2E5-BD2B6E365B24}"/>
              </a:ext>
            </a:extLst>
          </p:cNvPr>
          <p:cNvSpPr>
            <a:spLocks noGrp="1"/>
          </p:cNvSpPr>
          <p:nvPr>
            <p:ph type="title"/>
          </p:nvPr>
        </p:nvSpPr>
        <p:spPr/>
        <p:txBody>
          <a:bodyPr/>
          <a:lstStyle/>
          <a:p>
            <a:r>
              <a:rPr lang="en-US">
                <a:cs typeface="Calibri Light"/>
              </a:rPr>
              <a:t>Mutable and Immutable Objects</a:t>
            </a:r>
            <a:endParaRPr lang="en-US"/>
          </a:p>
        </p:txBody>
      </p:sp>
      <p:sp>
        <p:nvSpPr>
          <p:cNvPr id="3" name="Content Placeholder 2">
            <a:extLst>
              <a:ext uri="{FF2B5EF4-FFF2-40B4-BE49-F238E27FC236}">
                <a16:creationId xmlns:a16="http://schemas.microsoft.com/office/drawing/2014/main" id="{45168D70-ADEF-4317-86F5-7774426CC567}"/>
              </a:ext>
            </a:extLst>
          </p:cNvPr>
          <p:cNvSpPr>
            <a:spLocks noGrp="1"/>
          </p:cNvSpPr>
          <p:nvPr>
            <p:ph idx="1"/>
          </p:nvPr>
        </p:nvSpPr>
        <p:spPr/>
        <p:txBody>
          <a:bodyPr vert="horz" lIns="91440" tIns="45720" rIns="91440" bIns="45720" rtlCol="0" anchor="t">
            <a:normAutofit/>
          </a:bodyPr>
          <a:lstStyle/>
          <a:p>
            <a:r>
              <a:rPr lang="en-US" sz="2400">
                <a:cs typeface="Calibri"/>
              </a:rPr>
              <a:t>The python objects can be </a:t>
            </a:r>
          </a:p>
          <a:p>
            <a:pPr marL="0" indent="0">
              <a:buNone/>
            </a:pPr>
            <a:r>
              <a:rPr lang="en-US" sz="2400">
                <a:cs typeface="Calibri"/>
              </a:rPr>
              <a:t>mutable or immutable. </a:t>
            </a:r>
          </a:p>
          <a:p>
            <a:r>
              <a:rPr lang="en-US" sz="2400">
                <a:cs typeface="Calibri"/>
              </a:rPr>
              <a:t>Mutable objects can be changed </a:t>
            </a:r>
          </a:p>
          <a:p>
            <a:pPr marL="0" indent="0">
              <a:buNone/>
            </a:pPr>
            <a:r>
              <a:rPr lang="en-US" sz="2400">
                <a:cs typeface="Calibri"/>
              </a:rPr>
              <a:t>after it is created.</a:t>
            </a:r>
          </a:p>
          <a:p>
            <a:r>
              <a:rPr lang="en-US" sz="2400">
                <a:cs typeface="Calibri"/>
              </a:rPr>
              <a:t>Immutable are the objects whose </a:t>
            </a:r>
          </a:p>
          <a:p>
            <a:pPr marL="0" indent="0">
              <a:buNone/>
            </a:pPr>
            <a:r>
              <a:rPr lang="en-US" sz="2400">
                <a:cs typeface="Calibri"/>
              </a:rPr>
              <a:t>contents or state can't be changed.</a:t>
            </a:r>
          </a:p>
          <a:p>
            <a:pPr marL="0" indent="0">
              <a:buNone/>
            </a:pPr>
            <a:endParaRPr lang="en-US">
              <a:cs typeface="Calibri"/>
            </a:endParaRPr>
          </a:p>
        </p:txBody>
      </p:sp>
      <p:graphicFrame>
        <p:nvGraphicFramePr>
          <p:cNvPr id="4" name="Table 4">
            <a:extLst>
              <a:ext uri="{FF2B5EF4-FFF2-40B4-BE49-F238E27FC236}">
                <a16:creationId xmlns:a16="http://schemas.microsoft.com/office/drawing/2014/main" id="{8C840EAC-F6FB-4D0B-8B13-7CB024942475}"/>
              </a:ext>
            </a:extLst>
          </p:cNvPr>
          <p:cNvGraphicFramePr>
            <a:graphicFrameLocks noGrp="1"/>
          </p:cNvGraphicFramePr>
          <p:nvPr/>
        </p:nvGraphicFramePr>
        <p:xfrm>
          <a:off x="6737700" y="1857269"/>
          <a:ext cx="3980230" cy="3337555"/>
        </p:xfrm>
        <a:graphic>
          <a:graphicData uri="http://schemas.openxmlformats.org/drawingml/2006/table">
            <a:tbl>
              <a:tblPr firstRow="1" bandRow="1">
                <a:tableStyleId>{073A0DAA-6AF3-43AB-8588-CEC1D06C72B9}</a:tableStyleId>
              </a:tblPr>
              <a:tblGrid>
                <a:gridCol w="1532106">
                  <a:extLst>
                    <a:ext uri="{9D8B030D-6E8A-4147-A177-3AD203B41FA5}">
                      <a16:colId xmlns:a16="http://schemas.microsoft.com/office/drawing/2014/main" val="4191552359"/>
                    </a:ext>
                  </a:extLst>
                </a:gridCol>
                <a:gridCol w="1053829">
                  <a:extLst>
                    <a:ext uri="{9D8B030D-6E8A-4147-A177-3AD203B41FA5}">
                      <a16:colId xmlns:a16="http://schemas.microsoft.com/office/drawing/2014/main" val="2676116623"/>
                    </a:ext>
                  </a:extLst>
                </a:gridCol>
                <a:gridCol w="1394295">
                  <a:extLst>
                    <a:ext uri="{9D8B030D-6E8A-4147-A177-3AD203B41FA5}">
                      <a16:colId xmlns:a16="http://schemas.microsoft.com/office/drawing/2014/main" val="2400737006"/>
                    </a:ext>
                  </a:extLst>
                </a:gridCol>
              </a:tblGrid>
              <a:tr h="370840">
                <a:tc>
                  <a:txBody>
                    <a:bodyPr/>
                    <a:lstStyle/>
                    <a:p>
                      <a:r>
                        <a:rPr lang="en-US"/>
                        <a:t>Objects types</a:t>
                      </a:r>
                    </a:p>
                  </a:txBody>
                  <a:tcPr/>
                </a:tc>
                <a:tc>
                  <a:txBody>
                    <a:bodyPr/>
                    <a:lstStyle/>
                    <a:p>
                      <a:pPr lvl="0">
                        <a:buNone/>
                      </a:pPr>
                      <a:r>
                        <a:rPr lang="en-US"/>
                        <a:t>Mutable</a:t>
                      </a:r>
                    </a:p>
                  </a:txBody>
                  <a:tcPr/>
                </a:tc>
                <a:tc>
                  <a:txBody>
                    <a:bodyPr/>
                    <a:lstStyle/>
                    <a:p>
                      <a:r>
                        <a:rPr lang="en-US"/>
                        <a:t>Immutable </a:t>
                      </a:r>
                    </a:p>
                  </a:txBody>
                  <a:tcPr/>
                </a:tc>
                <a:extLst>
                  <a:ext uri="{0D108BD9-81ED-4DB2-BD59-A6C34878D82A}">
                    <a16:rowId xmlns:a16="http://schemas.microsoft.com/office/drawing/2014/main" val="4238246100"/>
                  </a:ext>
                </a:extLst>
              </a:tr>
              <a:tr h="370840">
                <a:tc>
                  <a:txBody>
                    <a:bodyPr/>
                    <a:lstStyle/>
                    <a:p>
                      <a:pPr lvl="0">
                        <a:buNone/>
                      </a:pPr>
                      <a:r>
                        <a:rPr lang="en-US"/>
                        <a:t>int</a:t>
                      </a:r>
                    </a:p>
                  </a:txBody>
                  <a:tcPr/>
                </a:tc>
                <a:tc>
                  <a:txBody>
                    <a:bodyPr/>
                    <a:lstStyle/>
                    <a:p>
                      <a:pPr lvl="0">
                        <a:buNone/>
                      </a:pPr>
                      <a:endParaRPr lang="en-US"/>
                    </a:p>
                  </a:txBody>
                  <a:tcPr/>
                </a:tc>
                <a:tc>
                  <a:txBody>
                    <a:bodyPr/>
                    <a:lstStyle/>
                    <a:p>
                      <a:endParaRPr lang="en-US"/>
                    </a:p>
                  </a:txBody>
                  <a:tcPr/>
                </a:tc>
                <a:extLst>
                  <a:ext uri="{0D108BD9-81ED-4DB2-BD59-A6C34878D82A}">
                    <a16:rowId xmlns:a16="http://schemas.microsoft.com/office/drawing/2014/main" val="1128970367"/>
                  </a:ext>
                </a:extLst>
              </a:tr>
              <a:tr h="370840">
                <a:tc>
                  <a:txBody>
                    <a:bodyPr/>
                    <a:lstStyle/>
                    <a:p>
                      <a:pPr lvl="0">
                        <a:buNone/>
                      </a:pPr>
                      <a:r>
                        <a:rPr lang="en-US"/>
                        <a:t>float</a:t>
                      </a:r>
                      <a:endParaRPr lang="en-US" err="1"/>
                    </a:p>
                  </a:txBody>
                  <a:tcPr/>
                </a:tc>
                <a:tc>
                  <a:txBody>
                    <a:bodyPr/>
                    <a:lstStyle/>
                    <a:p>
                      <a:pPr lvl="0">
                        <a:buNone/>
                      </a:pPr>
                      <a:endParaRPr lang="en-US"/>
                    </a:p>
                  </a:txBody>
                  <a:tcPr/>
                </a:tc>
                <a:tc>
                  <a:txBody>
                    <a:bodyPr/>
                    <a:lstStyle/>
                    <a:p>
                      <a:endParaRPr lang="en-US"/>
                    </a:p>
                  </a:txBody>
                  <a:tcPr/>
                </a:tc>
                <a:extLst>
                  <a:ext uri="{0D108BD9-81ED-4DB2-BD59-A6C34878D82A}">
                    <a16:rowId xmlns:a16="http://schemas.microsoft.com/office/drawing/2014/main" val="3262290095"/>
                  </a:ext>
                </a:extLst>
              </a:tr>
              <a:tr h="370840">
                <a:tc>
                  <a:txBody>
                    <a:bodyPr/>
                    <a:lstStyle/>
                    <a:p>
                      <a:pPr lvl="0">
                        <a:buNone/>
                      </a:pPr>
                      <a:r>
                        <a:rPr lang="en-US"/>
                        <a:t>bool</a:t>
                      </a:r>
                    </a:p>
                  </a:txBody>
                  <a:tcPr/>
                </a:tc>
                <a:tc>
                  <a:txBody>
                    <a:bodyPr/>
                    <a:lstStyle/>
                    <a:p>
                      <a:pPr lvl="0">
                        <a:buNone/>
                      </a:pPr>
                      <a:endParaRPr lang="en-US"/>
                    </a:p>
                  </a:txBody>
                  <a:tcPr/>
                </a:tc>
                <a:tc>
                  <a:txBody>
                    <a:bodyPr/>
                    <a:lstStyle/>
                    <a:p>
                      <a:endParaRPr lang="en-US"/>
                    </a:p>
                  </a:txBody>
                  <a:tcPr/>
                </a:tc>
                <a:extLst>
                  <a:ext uri="{0D108BD9-81ED-4DB2-BD59-A6C34878D82A}">
                    <a16:rowId xmlns:a16="http://schemas.microsoft.com/office/drawing/2014/main" val="3464983154"/>
                  </a:ext>
                </a:extLst>
              </a:tr>
              <a:tr h="370840">
                <a:tc>
                  <a:txBody>
                    <a:bodyPr/>
                    <a:lstStyle/>
                    <a:p>
                      <a:pPr lvl="0">
                        <a:buNone/>
                      </a:pPr>
                      <a:r>
                        <a:rPr lang="en-US"/>
                        <a:t>string </a:t>
                      </a:r>
                    </a:p>
                  </a:txBody>
                  <a:tcPr/>
                </a:tc>
                <a:tc>
                  <a:txBody>
                    <a:bodyPr/>
                    <a:lstStyle/>
                    <a:p>
                      <a:pPr lvl="0">
                        <a:buNone/>
                      </a:pPr>
                      <a:endParaRPr lang="en-US"/>
                    </a:p>
                  </a:txBody>
                  <a:tcPr/>
                </a:tc>
                <a:tc>
                  <a:txBody>
                    <a:bodyPr/>
                    <a:lstStyle/>
                    <a:p>
                      <a:endParaRPr lang="en-US"/>
                    </a:p>
                  </a:txBody>
                  <a:tcPr/>
                </a:tc>
                <a:extLst>
                  <a:ext uri="{0D108BD9-81ED-4DB2-BD59-A6C34878D82A}">
                    <a16:rowId xmlns:a16="http://schemas.microsoft.com/office/drawing/2014/main" val="1008368699"/>
                  </a:ext>
                </a:extLst>
              </a:tr>
              <a:tr h="370840">
                <a:tc>
                  <a:txBody>
                    <a:bodyPr/>
                    <a:lstStyle/>
                    <a:p>
                      <a:pPr lvl="0">
                        <a:buNone/>
                      </a:pPr>
                      <a:r>
                        <a:rPr lang="en-US"/>
                        <a:t>tuple</a:t>
                      </a:r>
                    </a:p>
                  </a:txBody>
                  <a:tcPr/>
                </a:tc>
                <a:tc>
                  <a:txBody>
                    <a:bodyPr/>
                    <a:lstStyle/>
                    <a:p>
                      <a:pPr lvl="0">
                        <a:buNone/>
                      </a:pPr>
                      <a:endParaRPr lang="en-US"/>
                    </a:p>
                  </a:txBody>
                  <a:tcPr/>
                </a:tc>
                <a:tc>
                  <a:txBody>
                    <a:bodyPr/>
                    <a:lstStyle/>
                    <a:p>
                      <a:endParaRPr lang="en-US"/>
                    </a:p>
                  </a:txBody>
                  <a:tcPr/>
                </a:tc>
                <a:extLst>
                  <a:ext uri="{0D108BD9-81ED-4DB2-BD59-A6C34878D82A}">
                    <a16:rowId xmlns:a16="http://schemas.microsoft.com/office/drawing/2014/main" val="2255655079"/>
                  </a:ext>
                </a:extLst>
              </a:tr>
              <a:tr h="370839">
                <a:tc>
                  <a:txBody>
                    <a:bodyPr/>
                    <a:lstStyle/>
                    <a:p>
                      <a:pPr lvl="0">
                        <a:buNone/>
                      </a:pPr>
                      <a:r>
                        <a:rPr lang="en-US"/>
                        <a:t>list</a:t>
                      </a:r>
                    </a:p>
                  </a:txBody>
                  <a:tcPr/>
                </a:tc>
                <a:tc>
                  <a:txBody>
                    <a:bodyPr/>
                    <a:lstStyle/>
                    <a:p>
                      <a:pPr lvl="0">
                        <a:buNone/>
                      </a:pPr>
                      <a:endParaRPr lang="en-US"/>
                    </a:p>
                  </a:txBody>
                  <a:tcPr/>
                </a:tc>
                <a:tc>
                  <a:txBody>
                    <a:bodyPr/>
                    <a:lstStyle/>
                    <a:p>
                      <a:pPr lvl="0">
                        <a:buNone/>
                      </a:pPr>
                      <a:endParaRPr lang="en-US"/>
                    </a:p>
                  </a:txBody>
                  <a:tcPr/>
                </a:tc>
                <a:extLst>
                  <a:ext uri="{0D108BD9-81ED-4DB2-BD59-A6C34878D82A}">
                    <a16:rowId xmlns:a16="http://schemas.microsoft.com/office/drawing/2014/main" val="783672699"/>
                  </a:ext>
                </a:extLst>
              </a:tr>
              <a:tr h="370838">
                <a:tc>
                  <a:txBody>
                    <a:bodyPr/>
                    <a:lstStyle/>
                    <a:p>
                      <a:pPr lvl="0">
                        <a:buNone/>
                      </a:pPr>
                      <a:r>
                        <a:rPr lang="en-US"/>
                        <a:t>set</a:t>
                      </a:r>
                    </a:p>
                  </a:txBody>
                  <a:tcPr/>
                </a:tc>
                <a:tc>
                  <a:txBody>
                    <a:bodyPr/>
                    <a:lstStyle/>
                    <a:p>
                      <a:pPr lvl="0">
                        <a:buNone/>
                      </a:pPr>
                      <a:endParaRPr lang="en-US"/>
                    </a:p>
                  </a:txBody>
                  <a:tcPr/>
                </a:tc>
                <a:tc>
                  <a:txBody>
                    <a:bodyPr/>
                    <a:lstStyle/>
                    <a:p>
                      <a:pPr lvl="0">
                        <a:buNone/>
                      </a:pPr>
                      <a:endParaRPr lang="en-US"/>
                    </a:p>
                  </a:txBody>
                  <a:tcPr/>
                </a:tc>
                <a:extLst>
                  <a:ext uri="{0D108BD9-81ED-4DB2-BD59-A6C34878D82A}">
                    <a16:rowId xmlns:a16="http://schemas.microsoft.com/office/drawing/2014/main" val="1497091290"/>
                  </a:ext>
                </a:extLst>
              </a:tr>
              <a:tr h="370838">
                <a:tc>
                  <a:txBody>
                    <a:bodyPr/>
                    <a:lstStyle/>
                    <a:p>
                      <a:pPr lvl="0">
                        <a:buNone/>
                      </a:pPr>
                      <a:r>
                        <a:rPr lang="en-US" err="1"/>
                        <a:t>dict</a:t>
                      </a:r>
                    </a:p>
                  </a:txBody>
                  <a:tcPr/>
                </a:tc>
                <a:tc>
                  <a:txBody>
                    <a:bodyPr/>
                    <a:lstStyle/>
                    <a:p>
                      <a:pPr lvl="0">
                        <a:buNone/>
                      </a:pPr>
                      <a:endParaRPr lang="en-US"/>
                    </a:p>
                  </a:txBody>
                  <a:tcPr/>
                </a:tc>
                <a:tc>
                  <a:txBody>
                    <a:bodyPr/>
                    <a:lstStyle/>
                    <a:p>
                      <a:pPr lvl="0">
                        <a:buNone/>
                      </a:pPr>
                      <a:endParaRPr lang="en-US"/>
                    </a:p>
                  </a:txBody>
                  <a:tcPr/>
                </a:tc>
                <a:extLst>
                  <a:ext uri="{0D108BD9-81ED-4DB2-BD59-A6C34878D82A}">
                    <a16:rowId xmlns:a16="http://schemas.microsoft.com/office/drawing/2014/main" val="1933060386"/>
                  </a:ext>
                </a:extLst>
              </a:tr>
            </a:tbl>
          </a:graphicData>
        </a:graphic>
      </p:graphicFrame>
      <p:pic>
        <p:nvPicPr>
          <p:cNvPr id="5" name="Graphic 5" descr="Checkmark">
            <a:extLst>
              <a:ext uri="{FF2B5EF4-FFF2-40B4-BE49-F238E27FC236}">
                <a16:creationId xmlns:a16="http://schemas.microsoft.com/office/drawing/2014/main" id="{D1EB0F43-39BA-45CC-B24C-E47E65285E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46013" y="2315181"/>
            <a:ext cx="233465" cy="233465"/>
          </a:xfrm>
          <a:prstGeom prst="rect">
            <a:avLst/>
          </a:prstGeom>
        </p:spPr>
      </p:pic>
      <p:pic>
        <p:nvPicPr>
          <p:cNvPr id="6" name="Graphic 5" descr="Checkmark">
            <a:extLst>
              <a:ext uri="{FF2B5EF4-FFF2-40B4-BE49-F238E27FC236}">
                <a16:creationId xmlns:a16="http://schemas.microsoft.com/office/drawing/2014/main" id="{67A02E87-3BD8-423F-B6AE-D0F6484113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44040" y="2687636"/>
            <a:ext cx="233465" cy="233465"/>
          </a:xfrm>
          <a:prstGeom prst="rect">
            <a:avLst/>
          </a:prstGeom>
        </p:spPr>
      </p:pic>
      <p:pic>
        <p:nvPicPr>
          <p:cNvPr id="7" name="Graphic 6" descr="Checkmark">
            <a:extLst>
              <a:ext uri="{FF2B5EF4-FFF2-40B4-BE49-F238E27FC236}">
                <a16:creationId xmlns:a16="http://schemas.microsoft.com/office/drawing/2014/main" id="{030731AB-F2BF-4145-ABC2-E649A0A0BE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44039" y="3060529"/>
            <a:ext cx="233465" cy="233465"/>
          </a:xfrm>
          <a:prstGeom prst="rect">
            <a:avLst/>
          </a:prstGeom>
        </p:spPr>
      </p:pic>
      <p:pic>
        <p:nvPicPr>
          <p:cNvPr id="8" name="Graphic 7" descr="Checkmark">
            <a:extLst>
              <a:ext uri="{FF2B5EF4-FFF2-40B4-BE49-F238E27FC236}">
                <a16:creationId xmlns:a16="http://schemas.microsoft.com/office/drawing/2014/main" id="{57ADA943-8E85-4F57-B9B8-D184E1A77A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44039" y="3427507"/>
            <a:ext cx="233465" cy="233465"/>
          </a:xfrm>
          <a:prstGeom prst="rect">
            <a:avLst/>
          </a:prstGeom>
        </p:spPr>
      </p:pic>
      <p:pic>
        <p:nvPicPr>
          <p:cNvPr id="9" name="Graphic 8" descr="Checkmark">
            <a:extLst>
              <a:ext uri="{FF2B5EF4-FFF2-40B4-BE49-F238E27FC236}">
                <a16:creationId xmlns:a16="http://schemas.microsoft.com/office/drawing/2014/main" id="{CD89B003-002A-46E8-B8F7-4406E408DB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47055" y="3835913"/>
            <a:ext cx="224605" cy="233465"/>
          </a:xfrm>
          <a:prstGeom prst="rect">
            <a:avLst/>
          </a:prstGeom>
        </p:spPr>
      </p:pic>
      <p:pic>
        <p:nvPicPr>
          <p:cNvPr id="10" name="Graphic 9" descr="Checkmark">
            <a:extLst>
              <a:ext uri="{FF2B5EF4-FFF2-40B4-BE49-F238E27FC236}">
                <a16:creationId xmlns:a16="http://schemas.microsoft.com/office/drawing/2014/main" id="{A894A341-6D11-41BF-8EB6-8CC5BC1C4F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68612" y="4146784"/>
            <a:ext cx="233465" cy="233465"/>
          </a:xfrm>
          <a:prstGeom prst="rect">
            <a:avLst/>
          </a:prstGeom>
        </p:spPr>
      </p:pic>
      <p:pic>
        <p:nvPicPr>
          <p:cNvPr id="11" name="Graphic 10" descr="Checkmark">
            <a:extLst>
              <a:ext uri="{FF2B5EF4-FFF2-40B4-BE49-F238E27FC236}">
                <a16:creationId xmlns:a16="http://schemas.microsoft.com/office/drawing/2014/main" id="{8C93162F-50EF-4E14-B441-F3F4CBB5DC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68611" y="4511570"/>
            <a:ext cx="233465" cy="233465"/>
          </a:xfrm>
          <a:prstGeom prst="rect">
            <a:avLst/>
          </a:prstGeom>
        </p:spPr>
      </p:pic>
      <p:pic>
        <p:nvPicPr>
          <p:cNvPr id="14" name="Graphic 13" descr="Checkmark">
            <a:extLst>
              <a:ext uri="{FF2B5EF4-FFF2-40B4-BE49-F238E27FC236}">
                <a16:creationId xmlns:a16="http://schemas.microsoft.com/office/drawing/2014/main" id="{1CDAFF4A-47A8-4B92-AE8B-846532B4C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68610" y="4892569"/>
            <a:ext cx="233465" cy="233465"/>
          </a:xfrm>
          <a:prstGeom prst="rect">
            <a:avLst/>
          </a:prstGeom>
        </p:spPr>
      </p:pic>
    </p:spTree>
    <p:extLst>
      <p:ext uri="{BB962C8B-B14F-4D97-AF65-F5344CB8AC3E}">
        <p14:creationId xmlns:p14="http://schemas.microsoft.com/office/powerpoint/2010/main" val="772253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DD680-D437-4F95-9D78-AD569B2AF46F}"/>
              </a:ext>
            </a:extLst>
          </p:cNvPr>
          <p:cNvSpPr>
            <a:spLocks noGrp="1"/>
          </p:cNvSpPr>
          <p:nvPr>
            <p:ph type="title"/>
          </p:nvPr>
        </p:nvSpPr>
        <p:spPr/>
        <p:txBody>
          <a:bodyPr>
            <a:normAutofit/>
          </a:bodyPr>
          <a:lstStyle/>
          <a:p>
            <a:r>
              <a:rPr lang="en-US">
                <a:ea typeface="+mj-lt"/>
                <a:cs typeface="+mj-lt"/>
              </a:rPr>
              <a:t>Most Values are True:</a:t>
            </a:r>
          </a:p>
        </p:txBody>
      </p:sp>
      <p:sp>
        <p:nvSpPr>
          <p:cNvPr id="3" name="Content Placeholder 2">
            <a:extLst>
              <a:ext uri="{FF2B5EF4-FFF2-40B4-BE49-F238E27FC236}">
                <a16:creationId xmlns:a16="http://schemas.microsoft.com/office/drawing/2014/main" id="{E387BFF3-79B6-47F7-B592-6A8FFB130B15}"/>
              </a:ext>
            </a:extLst>
          </p:cNvPr>
          <p:cNvSpPr>
            <a:spLocks noGrp="1"/>
          </p:cNvSpPr>
          <p:nvPr>
            <p:ph idx="1"/>
          </p:nvPr>
        </p:nvSpPr>
        <p:spPr/>
        <p:txBody>
          <a:bodyPr vert="horz" lIns="91440" tIns="45720" rIns="91440" bIns="45720" rtlCol="0" anchor="t">
            <a:normAutofit/>
          </a:bodyPr>
          <a:lstStyle/>
          <a:p>
            <a:r>
              <a:rPr lang="en-US" dirty="0">
                <a:ea typeface="+mn-lt"/>
                <a:cs typeface="+mn-lt"/>
              </a:rPr>
              <a:t>Almost any value is evaluated to </a:t>
            </a:r>
            <a:r>
              <a:rPr lang="en-US" dirty="0">
                <a:latin typeface="Consolas"/>
                <a:ea typeface="+mn-lt"/>
                <a:cs typeface="+mn-lt"/>
              </a:rPr>
              <a:t>True</a:t>
            </a:r>
            <a:r>
              <a:rPr lang="en-US" dirty="0">
                <a:ea typeface="+mn-lt"/>
                <a:cs typeface="+mn-lt"/>
              </a:rPr>
              <a:t> if it has some sort of content.</a:t>
            </a:r>
          </a:p>
          <a:p>
            <a:r>
              <a:rPr lang="en-US" dirty="0">
                <a:ea typeface="+mn-lt"/>
                <a:cs typeface="+mn-lt"/>
              </a:rPr>
              <a:t>Any string is </a:t>
            </a:r>
            <a:r>
              <a:rPr lang="en-US" dirty="0">
                <a:latin typeface="Consolas"/>
                <a:cs typeface="Calibri" panose="020F0502020204030204"/>
              </a:rPr>
              <a:t>True</a:t>
            </a:r>
            <a:r>
              <a:rPr lang="en-US" dirty="0">
                <a:ea typeface="+mn-lt"/>
                <a:cs typeface="+mn-lt"/>
              </a:rPr>
              <a:t>, except empty strings.</a:t>
            </a:r>
            <a:endParaRPr lang="en-US" dirty="0">
              <a:cs typeface="Calibri" panose="020F0502020204030204"/>
            </a:endParaRPr>
          </a:p>
          <a:p>
            <a:pPr marL="0" indent="0">
              <a:buNone/>
            </a:pPr>
            <a:endParaRPr lang="en-US" dirty="0">
              <a:ea typeface="+mn-lt"/>
              <a:cs typeface="+mn-lt"/>
            </a:endParaRPr>
          </a:p>
          <a:p>
            <a:r>
              <a:rPr lang="en-US" dirty="0">
                <a:ea typeface="+mn-lt"/>
                <a:cs typeface="+mn-lt"/>
              </a:rPr>
              <a:t>Any number is </a:t>
            </a:r>
            <a:r>
              <a:rPr lang="en-US" dirty="0">
                <a:latin typeface="Consolas"/>
                <a:ea typeface="+mn-lt"/>
                <a:cs typeface="+mn-lt"/>
              </a:rPr>
              <a:t>True</a:t>
            </a:r>
            <a:r>
              <a:rPr lang="en-US" dirty="0">
                <a:ea typeface="+mn-lt"/>
                <a:cs typeface="+mn-lt"/>
              </a:rPr>
              <a:t>, except </a:t>
            </a:r>
            <a:r>
              <a:rPr lang="en-US" dirty="0">
                <a:latin typeface="Consolas"/>
                <a:ea typeface="+mn-lt"/>
                <a:cs typeface="+mn-lt"/>
              </a:rPr>
              <a:t>0</a:t>
            </a:r>
            <a:r>
              <a:rPr lang="en-US" dirty="0">
                <a:ea typeface="+mn-lt"/>
                <a:cs typeface="+mn-lt"/>
              </a:rPr>
              <a:t>.</a:t>
            </a:r>
          </a:p>
          <a:p>
            <a:endParaRPr lang="en-US" dirty="0">
              <a:ea typeface="+mn-lt"/>
              <a:cs typeface="+mn-lt"/>
            </a:endParaRPr>
          </a:p>
          <a:p>
            <a:r>
              <a:rPr lang="en-US" dirty="0">
                <a:ea typeface="+mn-lt"/>
                <a:cs typeface="+mn-lt"/>
              </a:rPr>
              <a:t>Any list, tuple, set, and dictionary are </a:t>
            </a:r>
            <a:r>
              <a:rPr lang="en-US" dirty="0">
                <a:latin typeface="Consolas"/>
                <a:cs typeface="Calibri" panose="020F0502020204030204"/>
              </a:rPr>
              <a:t>True</a:t>
            </a:r>
            <a:r>
              <a:rPr lang="en-US" dirty="0">
                <a:ea typeface="+mn-lt"/>
                <a:cs typeface="+mn-lt"/>
              </a:rPr>
              <a:t>, except empty ones.</a:t>
            </a:r>
            <a:endParaRPr lang="en-US" dirty="0">
              <a:latin typeface="Calibri"/>
              <a:cs typeface="Calibri" panose="020F0502020204030204"/>
            </a:endParaRPr>
          </a:p>
          <a:p>
            <a:endParaRPr lang="en-US" dirty="0">
              <a:latin typeface="Calibri"/>
              <a:cs typeface="Calibri" panose="020F0502020204030204"/>
            </a:endParaRPr>
          </a:p>
        </p:txBody>
      </p:sp>
      <p:sp>
        <p:nvSpPr>
          <p:cNvPr id="5" name="Rectangle: Rounded Corners 4">
            <a:extLst>
              <a:ext uri="{FF2B5EF4-FFF2-40B4-BE49-F238E27FC236}">
                <a16:creationId xmlns:a16="http://schemas.microsoft.com/office/drawing/2014/main" id="{DBA29C47-7844-4019-8DF4-98497F706FA3}"/>
              </a:ext>
            </a:extLst>
          </p:cNvPr>
          <p:cNvSpPr/>
          <p:nvPr/>
        </p:nvSpPr>
        <p:spPr>
          <a:xfrm>
            <a:off x="1169093" y="2823881"/>
            <a:ext cx="2101645" cy="430161"/>
          </a:xfrm>
          <a:prstGeom prst="round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urier New"/>
                <a:ea typeface="Batang"/>
                <a:cs typeface="Calibri"/>
              </a:rPr>
              <a:t>bool("</a:t>
            </a:r>
            <a:r>
              <a:rPr lang="en-US" dirty="0" err="1">
                <a:solidFill>
                  <a:schemeClr val="tx1"/>
                </a:solidFill>
                <a:latin typeface="Courier New"/>
                <a:ea typeface="Batang"/>
                <a:cs typeface="Calibri"/>
              </a:rPr>
              <a:t>heyy</a:t>
            </a:r>
            <a:r>
              <a:rPr lang="en-US" dirty="0">
                <a:solidFill>
                  <a:schemeClr val="tx1"/>
                </a:solidFill>
                <a:latin typeface="Courier New"/>
                <a:ea typeface="Batang"/>
                <a:cs typeface="Calibri"/>
              </a:rPr>
              <a:t>")</a:t>
            </a:r>
          </a:p>
        </p:txBody>
      </p:sp>
      <p:sp>
        <p:nvSpPr>
          <p:cNvPr id="6" name="Rectangle: Rounded Corners 5">
            <a:extLst>
              <a:ext uri="{FF2B5EF4-FFF2-40B4-BE49-F238E27FC236}">
                <a16:creationId xmlns:a16="http://schemas.microsoft.com/office/drawing/2014/main" id="{7CEE54D0-772B-4C3F-B7A1-92226DD9D5B8}"/>
              </a:ext>
            </a:extLst>
          </p:cNvPr>
          <p:cNvSpPr/>
          <p:nvPr/>
        </p:nvSpPr>
        <p:spPr>
          <a:xfrm>
            <a:off x="3430512" y="2823880"/>
            <a:ext cx="4104967" cy="430161"/>
          </a:xfrm>
          <a:prstGeom prst="round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Courier New"/>
                <a:ea typeface="Batang"/>
                <a:cs typeface="Calibri"/>
              </a:rPr>
              <a:t>bool("non empty string")</a:t>
            </a:r>
          </a:p>
        </p:txBody>
      </p:sp>
      <p:sp>
        <p:nvSpPr>
          <p:cNvPr id="7" name="Rectangle: Rounded Corners 6">
            <a:extLst>
              <a:ext uri="{FF2B5EF4-FFF2-40B4-BE49-F238E27FC236}">
                <a16:creationId xmlns:a16="http://schemas.microsoft.com/office/drawing/2014/main" id="{E5A2F3F4-E805-418D-A34D-5A5E4941BFD6}"/>
              </a:ext>
            </a:extLst>
          </p:cNvPr>
          <p:cNvSpPr/>
          <p:nvPr/>
        </p:nvSpPr>
        <p:spPr>
          <a:xfrm>
            <a:off x="1169093" y="3843978"/>
            <a:ext cx="1413387" cy="430161"/>
          </a:xfrm>
          <a:prstGeom prst="round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urier New"/>
                <a:ea typeface="Batang"/>
                <a:cs typeface="Calibri"/>
              </a:rPr>
              <a:t>bool(34)</a:t>
            </a:r>
          </a:p>
        </p:txBody>
      </p:sp>
      <p:sp>
        <p:nvSpPr>
          <p:cNvPr id="8" name="Rectangle: Rounded Corners 7">
            <a:extLst>
              <a:ext uri="{FF2B5EF4-FFF2-40B4-BE49-F238E27FC236}">
                <a16:creationId xmlns:a16="http://schemas.microsoft.com/office/drawing/2014/main" id="{F4367B9F-7C37-42C0-8BF8-034650CA1703}"/>
              </a:ext>
            </a:extLst>
          </p:cNvPr>
          <p:cNvSpPr/>
          <p:nvPr/>
        </p:nvSpPr>
        <p:spPr>
          <a:xfrm>
            <a:off x="2754545" y="3843978"/>
            <a:ext cx="1437968" cy="430161"/>
          </a:xfrm>
          <a:prstGeom prst="round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Courier New"/>
                <a:ea typeface="Batang"/>
                <a:cs typeface="Calibri"/>
              </a:rPr>
              <a:t>bool(24)</a:t>
            </a:r>
          </a:p>
        </p:txBody>
      </p:sp>
      <p:sp>
        <p:nvSpPr>
          <p:cNvPr id="9" name="Rectangle: Rounded Corners 8">
            <a:extLst>
              <a:ext uri="{FF2B5EF4-FFF2-40B4-BE49-F238E27FC236}">
                <a16:creationId xmlns:a16="http://schemas.microsoft.com/office/drawing/2014/main" id="{BAB35A65-E72A-4E4C-9CC3-287CAC565C16}"/>
              </a:ext>
            </a:extLst>
          </p:cNvPr>
          <p:cNvSpPr/>
          <p:nvPr/>
        </p:nvSpPr>
        <p:spPr>
          <a:xfrm>
            <a:off x="4364576" y="3843977"/>
            <a:ext cx="1646904" cy="430161"/>
          </a:xfrm>
          <a:prstGeom prst="round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Courier New"/>
                <a:ea typeface="Batang"/>
                <a:cs typeface="Calibri"/>
              </a:rPr>
              <a:t>bool(-23)</a:t>
            </a:r>
          </a:p>
        </p:txBody>
      </p:sp>
      <p:sp>
        <p:nvSpPr>
          <p:cNvPr id="10" name="Rectangle: Rounded Corners 9">
            <a:extLst>
              <a:ext uri="{FF2B5EF4-FFF2-40B4-BE49-F238E27FC236}">
                <a16:creationId xmlns:a16="http://schemas.microsoft.com/office/drawing/2014/main" id="{C38C7930-0E7F-4779-866D-DE15317341BC}"/>
              </a:ext>
            </a:extLst>
          </p:cNvPr>
          <p:cNvSpPr/>
          <p:nvPr/>
        </p:nvSpPr>
        <p:spPr>
          <a:xfrm>
            <a:off x="1070770" y="4888655"/>
            <a:ext cx="2359741" cy="430161"/>
          </a:xfrm>
          <a:prstGeom prst="round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Courier New"/>
                <a:ea typeface="Batang"/>
                <a:cs typeface="Calibri"/>
              </a:rPr>
              <a:t>bool([1,2,'a'])</a:t>
            </a:r>
          </a:p>
        </p:txBody>
      </p:sp>
      <p:sp>
        <p:nvSpPr>
          <p:cNvPr id="11" name="Rectangle: Rounded Corners 10">
            <a:extLst>
              <a:ext uri="{FF2B5EF4-FFF2-40B4-BE49-F238E27FC236}">
                <a16:creationId xmlns:a16="http://schemas.microsoft.com/office/drawing/2014/main" id="{FDD13776-806C-49C6-9CA8-1050EC7E7993}"/>
              </a:ext>
            </a:extLst>
          </p:cNvPr>
          <p:cNvSpPr/>
          <p:nvPr/>
        </p:nvSpPr>
        <p:spPr>
          <a:xfrm>
            <a:off x="3577996" y="4888655"/>
            <a:ext cx="2138516" cy="430161"/>
          </a:xfrm>
          <a:prstGeom prst="round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Courier New"/>
                <a:ea typeface="Batang"/>
                <a:cs typeface="Calibri"/>
              </a:rPr>
              <a:t>bool((1,2,3))</a:t>
            </a:r>
          </a:p>
        </p:txBody>
      </p:sp>
      <p:sp>
        <p:nvSpPr>
          <p:cNvPr id="12" name="Rectangle: Rounded Corners 11">
            <a:extLst>
              <a:ext uri="{FF2B5EF4-FFF2-40B4-BE49-F238E27FC236}">
                <a16:creationId xmlns:a16="http://schemas.microsoft.com/office/drawing/2014/main" id="{048A017E-54F1-4BB2-96B3-33928CE38A02}"/>
              </a:ext>
            </a:extLst>
          </p:cNvPr>
          <p:cNvSpPr/>
          <p:nvPr/>
        </p:nvSpPr>
        <p:spPr>
          <a:xfrm>
            <a:off x="5863996" y="4888655"/>
            <a:ext cx="1794387" cy="430161"/>
          </a:xfrm>
          <a:prstGeom prst="round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Courier New"/>
                <a:ea typeface="Batang"/>
                <a:cs typeface="Calibri"/>
              </a:rPr>
              <a:t>bool({1,2})</a:t>
            </a:r>
          </a:p>
        </p:txBody>
      </p:sp>
    </p:spTree>
    <p:extLst>
      <p:ext uri="{BB962C8B-B14F-4D97-AF65-F5344CB8AC3E}">
        <p14:creationId xmlns:p14="http://schemas.microsoft.com/office/powerpoint/2010/main" val="3511546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DD680-D437-4F95-9D78-AD569B2AF46F}"/>
              </a:ext>
            </a:extLst>
          </p:cNvPr>
          <p:cNvSpPr>
            <a:spLocks noGrp="1"/>
          </p:cNvSpPr>
          <p:nvPr>
            <p:ph type="title"/>
          </p:nvPr>
        </p:nvSpPr>
        <p:spPr/>
        <p:txBody>
          <a:bodyPr>
            <a:normAutofit/>
          </a:bodyPr>
          <a:lstStyle/>
          <a:p>
            <a:r>
              <a:rPr lang="en-US"/>
              <a:t>Values that are False:</a:t>
            </a:r>
          </a:p>
        </p:txBody>
      </p:sp>
      <p:sp>
        <p:nvSpPr>
          <p:cNvPr id="3" name="Content Placeholder 2">
            <a:extLst>
              <a:ext uri="{FF2B5EF4-FFF2-40B4-BE49-F238E27FC236}">
                <a16:creationId xmlns:a16="http://schemas.microsoft.com/office/drawing/2014/main" id="{E387BFF3-79B6-47F7-B592-6A8FFB130B15}"/>
              </a:ext>
            </a:extLst>
          </p:cNvPr>
          <p:cNvSpPr>
            <a:spLocks noGrp="1"/>
          </p:cNvSpPr>
          <p:nvPr>
            <p:ph idx="1"/>
          </p:nvPr>
        </p:nvSpPr>
        <p:spPr/>
        <p:txBody>
          <a:bodyPr vert="horz" lIns="91440" tIns="45720" rIns="91440" bIns="45720" rtlCol="0" anchor="t">
            <a:normAutofit/>
          </a:bodyPr>
          <a:lstStyle/>
          <a:p>
            <a:r>
              <a:rPr lang="en-US">
                <a:ea typeface="+mn-lt"/>
                <a:cs typeface="+mn-lt"/>
              </a:rPr>
              <a:t>bool value of False, None, 0 is False</a:t>
            </a:r>
          </a:p>
          <a:p>
            <a:pPr marL="0" indent="0">
              <a:buNone/>
            </a:pPr>
            <a:endParaRPr lang="en-US">
              <a:ea typeface="+mn-lt"/>
              <a:cs typeface="+mn-lt"/>
            </a:endParaRPr>
          </a:p>
          <a:p>
            <a:r>
              <a:rPr lang="en-US">
                <a:ea typeface="+mn-lt"/>
                <a:cs typeface="+mn-lt"/>
              </a:rPr>
              <a:t>bool value of empty string is False</a:t>
            </a:r>
          </a:p>
          <a:p>
            <a:endParaRPr lang="en-US">
              <a:ea typeface="+mn-lt"/>
              <a:cs typeface="+mn-lt"/>
            </a:endParaRPr>
          </a:p>
          <a:p>
            <a:r>
              <a:rPr lang="en-US">
                <a:ea typeface="+mn-lt"/>
                <a:cs typeface="+mn-lt"/>
              </a:rPr>
              <a:t>bool value of empty sequences is False</a:t>
            </a:r>
          </a:p>
        </p:txBody>
      </p:sp>
      <p:sp>
        <p:nvSpPr>
          <p:cNvPr id="6" name="Rectangle: Rounded Corners 5">
            <a:extLst>
              <a:ext uri="{FF2B5EF4-FFF2-40B4-BE49-F238E27FC236}">
                <a16:creationId xmlns:a16="http://schemas.microsoft.com/office/drawing/2014/main" id="{A759AE70-7816-4B40-836A-DDBD4E00C0AB}"/>
              </a:ext>
            </a:extLst>
          </p:cNvPr>
          <p:cNvSpPr/>
          <p:nvPr/>
        </p:nvSpPr>
        <p:spPr>
          <a:xfrm>
            <a:off x="1205964" y="2393719"/>
            <a:ext cx="2101645" cy="430161"/>
          </a:xfrm>
          <a:prstGeom prst="round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urier New"/>
                <a:ea typeface="Batang"/>
                <a:cs typeface="Calibri"/>
              </a:rPr>
              <a:t>bool(False)</a:t>
            </a:r>
          </a:p>
        </p:txBody>
      </p:sp>
      <p:sp>
        <p:nvSpPr>
          <p:cNvPr id="7" name="Rectangle: Rounded Corners 6">
            <a:extLst>
              <a:ext uri="{FF2B5EF4-FFF2-40B4-BE49-F238E27FC236}">
                <a16:creationId xmlns:a16="http://schemas.microsoft.com/office/drawing/2014/main" id="{08D1A66A-E7BA-4836-BF3B-DEAB59A72969}"/>
              </a:ext>
            </a:extLst>
          </p:cNvPr>
          <p:cNvSpPr/>
          <p:nvPr/>
        </p:nvSpPr>
        <p:spPr>
          <a:xfrm>
            <a:off x="3479674" y="2393719"/>
            <a:ext cx="2101645" cy="430161"/>
          </a:xfrm>
          <a:prstGeom prst="round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urier New"/>
                <a:ea typeface="Batang"/>
                <a:cs typeface="Calibri"/>
              </a:rPr>
              <a:t>bool(None)</a:t>
            </a:r>
          </a:p>
        </p:txBody>
      </p:sp>
      <p:sp>
        <p:nvSpPr>
          <p:cNvPr id="8" name="Rectangle: Rounded Corners 7">
            <a:extLst>
              <a:ext uri="{FF2B5EF4-FFF2-40B4-BE49-F238E27FC236}">
                <a16:creationId xmlns:a16="http://schemas.microsoft.com/office/drawing/2014/main" id="{0AAAC049-D1CE-4BEF-B7F6-9B9B0B3FDE3E}"/>
              </a:ext>
            </a:extLst>
          </p:cNvPr>
          <p:cNvSpPr/>
          <p:nvPr/>
        </p:nvSpPr>
        <p:spPr>
          <a:xfrm>
            <a:off x="1205964" y="3426105"/>
            <a:ext cx="2101645" cy="430161"/>
          </a:xfrm>
          <a:prstGeom prst="round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Courier New"/>
                <a:ea typeface="Batang"/>
                <a:cs typeface="Calibri"/>
              </a:rPr>
              <a:t>bool("")</a:t>
            </a:r>
          </a:p>
        </p:txBody>
      </p:sp>
      <p:sp>
        <p:nvSpPr>
          <p:cNvPr id="9" name="Rectangle: Rounded Corners 8">
            <a:extLst>
              <a:ext uri="{FF2B5EF4-FFF2-40B4-BE49-F238E27FC236}">
                <a16:creationId xmlns:a16="http://schemas.microsoft.com/office/drawing/2014/main" id="{FE7ED04D-2EEE-4BD1-AEC1-ABACEF15C4FC}"/>
              </a:ext>
            </a:extLst>
          </p:cNvPr>
          <p:cNvSpPr/>
          <p:nvPr/>
        </p:nvSpPr>
        <p:spPr>
          <a:xfrm>
            <a:off x="5679641" y="2393719"/>
            <a:ext cx="2101645" cy="430161"/>
          </a:xfrm>
          <a:prstGeom prst="round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Courier New"/>
                <a:ea typeface="Batang"/>
                <a:cs typeface="Calibri"/>
              </a:rPr>
              <a:t>bool(0)</a:t>
            </a:r>
          </a:p>
        </p:txBody>
      </p:sp>
      <p:sp>
        <p:nvSpPr>
          <p:cNvPr id="10" name="Rectangle: Rounded Corners 9">
            <a:extLst>
              <a:ext uri="{FF2B5EF4-FFF2-40B4-BE49-F238E27FC236}">
                <a16:creationId xmlns:a16="http://schemas.microsoft.com/office/drawing/2014/main" id="{D3D01BAD-76C3-4A45-8ED8-793C42D45506}"/>
              </a:ext>
            </a:extLst>
          </p:cNvPr>
          <p:cNvSpPr/>
          <p:nvPr/>
        </p:nvSpPr>
        <p:spPr>
          <a:xfrm>
            <a:off x="1156802" y="4556814"/>
            <a:ext cx="2101645" cy="430161"/>
          </a:xfrm>
          <a:prstGeom prst="round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Courier New"/>
                <a:ea typeface="Batang"/>
                <a:cs typeface="Calibri"/>
              </a:rPr>
              <a:t>bool(())</a:t>
            </a:r>
          </a:p>
        </p:txBody>
      </p:sp>
      <p:sp>
        <p:nvSpPr>
          <p:cNvPr id="11" name="Rectangle: Rounded Corners 10">
            <a:extLst>
              <a:ext uri="{FF2B5EF4-FFF2-40B4-BE49-F238E27FC236}">
                <a16:creationId xmlns:a16="http://schemas.microsoft.com/office/drawing/2014/main" id="{695D624F-0A15-40D6-A941-B57DBD257FEB}"/>
              </a:ext>
            </a:extLst>
          </p:cNvPr>
          <p:cNvSpPr/>
          <p:nvPr/>
        </p:nvSpPr>
        <p:spPr>
          <a:xfrm>
            <a:off x="5581317" y="4556813"/>
            <a:ext cx="2101645" cy="430161"/>
          </a:xfrm>
          <a:prstGeom prst="round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Courier New"/>
                <a:ea typeface="Batang"/>
                <a:cs typeface="Calibri"/>
              </a:rPr>
              <a:t>bool({})</a:t>
            </a:r>
          </a:p>
        </p:txBody>
      </p:sp>
      <p:sp>
        <p:nvSpPr>
          <p:cNvPr id="12" name="Rectangle: Rounded Corners 11">
            <a:extLst>
              <a:ext uri="{FF2B5EF4-FFF2-40B4-BE49-F238E27FC236}">
                <a16:creationId xmlns:a16="http://schemas.microsoft.com/office/drawing/2014/main" id="{A620EE99-35C7-415B-BACE-67E7B23446D4}"/>
              </a:ext>
            </a:extLst>
          </p:cNvPr>
          <p:cNvSpPr/>
          <p:nvPr/>
        </p:nvSpPr>
        <p:spPr>
          <a:xfrm>
            <a:off x="3381350" y="4556813"/>
            <a:ext cx="2101645" cy="430161"/>
          </a:xfrm>
          <a:prstGeom prst="round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Courier New"/>
                <a:ea typeface="Batang"/>
                <a:cs typeface="Calibri"/>
              </a:rPr>
              <a:t>bool([])</a:t>
            </a:r>
          </a:p>
        </p:txBody>
      </p:sp>
    </p:spTree>
    <p:extLst>
      <p:ext uri="{BB962C8B-B14F-4D97-AF65-F5344CB8AC3E}">
        <p14:creationId xmlns:p14="http://schemas.microsoft.com/office/powerpoint/2010/main" val="1203540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food&#10;&#10;Description generated with very high confidence">
            <a:extLst>
              <a:ext uri="{FF2B5EF4-FFF2-40B4-BE49-F238E27FC236}">
                <a16:creationId xmlns:a16="http://schemas.microsoft.com/office/drawing/2014/main" id="{581787E7-CD3A-4183-8F1A-3AE661C69A01}"/>
              </a:ext>
            </a:extLst>
          </p:cNvPr>
          <p:cNvPicPr>
            <a:picLocks noGrp="1" noChangeAspect="1"/>
          </p:cNvPicPr>
          <p:nvPr>
            <p:ph idx="1"/>
          </p:nvPr>
        </p:nvPicPr>
        <p:blipFill rotWithShape="1">
          <a:blip r:embed="rId2"/>
          <a:srcRect t="7055" r="1" b="2888"/>
          <a:stretch/>
        </p:blipFill>
        <p:spPr>
          <a:xfrm>
            <a:off x="2680352" y="1591056"/>
            <a:ext cx="6831296" cy="3675888"/>
          </a:xfrm>
          <a:prstGeom prst="rect">
            <a:avLst/>
          </a:prstGeom>
        </p:spPr>
      </p:pic>
    </p:spTree>
    <p:extLst>
      <p:ext uri="{BB962C8B-B14F-4D97-AF65-F5344CB8AC3E}">
        <p14:creationId xmlns:p14="http://schemas.microsoft.com/office/powerpoint/2010/main" val="3990632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F0677-27F3-45C1-996D-8217023B3CCB}"/>
              </a:ext>
            </a:extLst>
          </p:cNvPr>
          <p:cNvSpPr>
            <a:spLocks noGrp="1"/>
          </p:cNvSpPr>
          <p:nvPr>
            <p:ph type="title"/>
          </p:nvPr>
        </p:nvSpPr>
        <p:spPr/>
        <p:txBody>
          <a:bodyPr/>
          <a:lstStyle/>
          <a:p>
            <a:r>
              <a:rPr lang="en-US">
                <a:cs typeface="Calibri Light"/>
              </a:rPr>
              <a:t>How mutable objects differ from immutable?</a:t>
            </a:r>
            <a:endParaRPr lang="en-US"/>
          </a:p>
        </p:txBody>
      </p:sp>
      <p:sp>
        <p:nvSpPr>
          <p:cNvPr id="3" name="Content Placeholder 2">
            <a:extLst>
              <a:ext uri="{FF2B5EF4-FFF2-40B4-BE49-F238E27FC236}">
                <a16:creationId xmlns:a16="http://schemas.microsoft.com/office/drawing/2014/main" id="{CC67D4A4-99C0-498A-BBF5-6956A9DD1E2F}"/>
              </a:ext>
            </a:extLst>
          </p:cNvPr>
          <p:cNvSpPr>
            <a:spLocks noGrp="1"/>
          </p:cNvSpPr>
          <p:nvPr>
            <p:ph idx="1"/>
          </p:nvPr>
        </p:nvSpPr>
        <p:spPr>
          <a:xfrm>
            <a:off x="838200" y="1744561"/>
            <a:ext cx="10515600" cy="4351338"/>
          </a:xfrm>
        </p:spPr>
        <p:txBody>
          <a:bodyPr vert="horz" lIns="91440" tIns="45720" rIns="91440" bIns="45720" rtlCol="0" anchor="t">
            <a:normAutofit/>
          </a:bodyPr>
          <a:lstStyle/>
          <a:p>
            <a:r>
              <a:rPr lang="en-US" sz="2400" dirty="0">
                <a:cs typeface="Calibri"/>
              </a:rPr>
              <a:t>Immutable objects can be accessed faster than mutable ones.</a:t>
            </a:r>
          </a:p>
          <a:p>
            <a:r>
              <a:rPr lang="en-US" sz="2400" dirty="0">
                <a:cs typeface="Calibri"/>
              </a:rPr>
              <a:t>Changing immutable objects can be expensive as it creates a copy of itself.</a:t>
            </a:r>
          </a:p>
          <a:p>
            <a:r>
              <a:rPr lang="en-US" sz="2400" dirty="0">
                <a:cs typeface="Calibri"/>
              </a:rPr>
              <a:t>Tuple may contain values which are mutable. Ex: tuple1</a:t>
            </a:r>
            <a:r>
              <a:rPr lang="en-US" sz="2400" dirty="0">
                <a:ea typeface="+mn-lt"/>
                <a:cs typeface="+mn-lt"/>
              </a:rPr>
              <a:t>= ( 'colors', 2, ['red', 'blue', 'yellow']) . Here, it consists of a string, a number and a list. List can be changed even it is inside a tuple.</a:t>
            </a:r>
            <a:endParaRPr lang="en-US" sz="2400" dirty="0">
              <a:cs typeface="Calibri"/>
            </a:endParaRPr>
          </a:p>
          <a:p>
            <a:r>
              <a:rPr lang="en-US" sz="2400" b="1" dirty="0">
                <a:cs typeface="Calibri"/>
              </a:rPr>
              <a:t>When to use?</a:t>
            </a:r>
          </a:p>
        </p:txBody>
      </p:sp>
      <p:graphicFrame>
        <p:nvGraphicFramePr>
          <p:cNvPr id="4" name="Table 4">
            <a:extLst>
              <a:ext uri="{FF2B5EF4-FFF2-40B4-BE49-F238E27FC236}">
                <a16:creationId xmlns:a16="http://schemas.microsoft.com/office/drawing/2014/main" id="{89145A95-1CD7-4595-BCC5-F308ACD58CC1}"/>
              </a:ext>
            </a:extLst>
          </p:cNvPr>
          <p:cNvGraphicFramePr>
            <a:graphicFrameLocks noGrp="1"/>
          </p:cNvGraphicFramePr>
          <p:nvPr>
            <p:extLst>
              <p:ext uri="{D42A27DB-BD31-4B8C-83A1-F6EECF244321}">
                <p14:modId xmlns:p14="http://schemas.microsoft.com/office/powerpoint/2010/main" val="515332850"/>
              </p:ext>
            </p:extLst>
          </p:nvPr>
        </p:nvGraphicFramePr>
        <p:xfrm>
          <a:off x="1193436" y="4309994"/>
          <a:ext cx="9800980" cy="1285240"/>
        </p:xfrm>
        <a:graphic>
          <a:graphicData uri="http://schemas.openxmlformats.org/drawingml/2006/table">
            <a:tbl>
              <a:tblPr firstRow="1" bandRow="1">
                <a:tableStyleId>{073A0DAA-6AF3-43AB-8588-CEC1D06C72B9}</a:tableStyleId>
              </a:tblPr>
              <a:tblGrid>
                <a:gridCol w="4855723">
                  <a:extLst>
                    <a:ext uri="{9D8B030D-6E8A-4147-A177-3AD203B41FA5}">
                      <a16:colId xmlns:a16="http://schemas.microsoft.com/office/drawing/2014/main" val="979736998"/>
                    </a:ext>
                  </a:extLst>
                </a:gridCol>
                <a:gridCol w="4945257">
                  <a:extLst>
                    <a:ext uri="{9D8B030D-6E8A-4147-A177-3AD203B41FA5}">
                      <a16:colId xmlns:a16="http://schemas.microsoft.com/office/drawing/2014/main" val="2620930517"/>
                    </a:ext>
                  </a:extLst>
                </a:gridCol>
              </a:tblGrid>
              <a:tr h="370840">
                <a:tc>
                  <a:txBody>
                    <a:bodyPr/>
                    <a:lstStyle/>
                    <a:p>
                      <a:pPr marL="0" indent="0">
                        <a:buNone/>
                      </a:pPr>
                      <a:r>
                        <a:rPr lang="en-US"/>
                        <a:t>Use Mutable objects </a:t>
                      </a:r>
                    </a:p>
                  </a:txBody>
                  <a:tcPr/>
                </a:tc>
                <a:tc>
                  <a:txBody>
                    <a:bodyPr/>
                    <a:lstStyle/>
                    <a:p>
                      <a:pPr marL="0" indent="0">
                        <a:buNone/>
                      </a:pPr>
                      <a:r>
                        <a:rPr lang="en-US"/>
                        <a:t>Use Immutable objects </a:t>
                      </a:r>
                    </a:p>
                  </a:txBody>
                  <a:tcPr/>
                </a:tc>
                <a:extLst>
                  <a:ext uri="{0D108BD9-81ED-4DB2-BD59-A6C34878D82A}">
                    <a16:rowId xmlns:a16="http://schemas.microsoft.com/office/drawing/2014/main" val="1358781310"/>
                  </a:ext>
                </a:extLst>
              </a:tr>
              <a:tr h="370839">
                <a:tc>
                  <a:txBody>
                    <a:bodyPr/>
                    <a:lstStyle/>
                    <a:p>
                      <a:pPr marL="0" lvl="0" indent="0">
                        <a:buNone/>
                      </a:pPr>
                      <a:r>
                        <a:rPr lang="en-US" sz="1800" b="0" i="0" u="none" strike="noStrike" noProof="0" dirty="0">
                          <a:latin typeface="Calibri"/>
                        </a:rPr>
                        <a:t>When there is a need to change the size or content of an object. </a:t>
                      </a:r>
                      <a:r>
                        <a:rPr lang="en-US" sz="1800" b="0" i="0" u="none" strike="noStrike" noProof="0" dirty="0">
                          <a:latin typeface="+mn-lt"/>
                        </a:rPr>
                        <a:t>For example list of even numbers [0, 2, 4, 6, 8…] =&gt; List</a:t>
                      </a:r>
                      <a:endParaRPr lang="en-US" b="0" dirty="0"/>
                    </a:p>
                  </a:txBody>
                  <a:tcPr/>
                </a:tc>
                <a:tc>
                  <a:txBody>
                    <a:bodyPr/>
                    <a:lstStyle/>
                    <a:p>
                      <a:pPr marL="0" lvl="0" indent="0">
                        <a:buNone/>
                      </a:pPr>
                      <a:r>
                        <a:rPr lang="en-US" sz="1800" b="0" i="0" u="none" strike="noStrike" noProof="0" dirty="0">
                          <a:latin typeface="Calibri"/>
                        </a:rPr>
                        <a:t>When the objects need to remain same or constant</a:t>
                      </a:r>
                      <a:r>
                        <a:rPr lang="en-US" sz="1800" b="0" i="0" u="none" strike="noStrike" noProof="0" dirty="0">
                          <a:latin typeface="+mn-lt"/>
                        </a:rPr>
                        <a:t>. For example; latitude of Nepal (28, 30) =&gt; Tuple</a:t>
                      </a:r>
                      <a:endParaRPr lang="en-US" b="0" dirty="0"/>
                    </a:p>
                  </a:txBody>
                  <a:tcPr/>
                </a:tc>
                <a:extLst>
                  <a:ext uri="{0D108BD9-81ED-4DB2-BD59-A6C34878D82A}">
                    <a16:rowId xmlns:a16="http://schemas.microsoft.com/office/drawing/2014/main" val="3401415279"/>
                  </a:ext>
                </a:extLst>
              </a:tr>
            </a:tbl>
          </a:graphicData>
        </a:graphic>
      </p:graphicFrame>
    </p:spTree>
    <p:extLst>
      <p:ext uri="{BB962C8B-B14F-4D97-AF65-F5344CB8AC3E}">
        <p14:creationId xmlns:p14="http://schemas.microsoft.com/office/powerpoint/2010/main" val="2512204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269A2-FB82-4F2C-9EFC-29AD0CE7F16D}"/>
              </a:ext>
            </a:extLst>
          </p:cNvPr>
          <p:cNvSpPr>
            <a:spLocks noGrp="1"/>
          </p:cNvSpPr>
          <p:nvPr>
            <p:ph type="title"/>
          </p:nvPr>
        </p:nvSpPr>
        <p:spPr/>
        <p:txBody>
          <a:bodyPr/>
          <a:lstStyle/>
          <a:p>
            <a:r>
              <a:rPr lang="en-US">
                <a:cs typeface="Calibri Light"/>
              </a:rPr>
              <a:t>Examples of Mutable and Immutable Objects</a:t>
            </a:r>
            <a:endParaRPr lang="en-US"/>
          </a:p>
        </p:txBody>
      </p:sp>
      <p:sp>
        <p:nvSpPr>
          <p:cNvPr id="5" name="Rectangle 4">
            <a:extLst>
              <a:ext uri="{FF2B5EF4-FFF2-40B4-BE49-F238E27FC236}">
                <a16:creationId xmlns:a16="http://schemas.microsoft.com/office/drawing/2014/main" id="{279DCC03-0054-47F0-9E06-FA90F0E0C717}"/>
              </a:ext>
            </a:extLst>
          </p:cNvPr>
          <p:cNvSpPr/>
          <p:nvPr/>
        </p:nvSpPr>
        <p:spPr>
          <a:xfrm>
            <a:off x="837043" y="1820497"/>
            <a:ext cx="4483804" cy="2218481"/>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a:latin typeface="Courier New"/>
                <a:ea typeface="+mn-lt"/>
                <a:cs typeface="+mn-lt"/>
              </a:rPr>
              <a:t>&gt;&gt;&gt; #Mutable Object Example - List</a:t>
            </a:r>
            <a:endParaRPr lang="en-US" sz="1600">
              <a:latin typeface="Courier New"/>
              <a:cs typeface="Courier New"/>
            </a:endParaRPr>
          </a:p>
          <a:p>
            <a:r>
              <a:rPr lang="en-US" sz="1600">
                <a:latin typeface="Courier New"/>
                <a:ea typeface="+mn-lt"/>
                <a:cs typeface="+mn-lt"/>
              </a:rPr>
              <a:t>... </a:t>
            </a:r>
            <a:endParaRPr lang="en-US" sz="1600">
              <a:latin typeface="Courier New"/>
              <a:cs typeface="Courier New"/>
            </a:endParaRPr>
          </a:p>
          <a:p>
            <a:r>
              <a:rPr lang="en-US" sz="1600">
                <a:latin typeface="Courier New"/>
                <a:ea typeface="+mn-lt"/>
                <a:cs typeface="+mn-lt"/>
              </a:rPr>
              <a:t>&gt;&gt;&gt; list1 = ['red', 'green', 'yellow']</a:t>
            </a:r>
          </a:p>
          <a:p>
            <a:r>
              <a:rPr lang="en-US" sz="1600">
                <a:latin typeface="Courier New"/>
                <a:ea typeface="+mn-lt"/>
                <a:cs typeface="+mn-lt"/>
              </a:rPr>
              <a:t>&gt;&gt;&gt; list1[2] = 'white'</a:t>
            </a:r>
          </a:p>
          <a:p>
            <a:r>
              <a:rPr lang="en-US" sz="1600">
                <a:latin typeface="Courier New"/>
                <a:ea typeface="+mn-lt"/>
                <a:cs typeface="+mn-lt"/>
              </a:rPr>
              <a:t>&gt;&gt;&gt; print(list1)</a:t>
            </a:r>
          </a:p>
          <a:p>
            <a:r>
              <a:rPr lang="en-US" sz="1600">
                <a:latin typeface="Courier New"/>
                <a:ea typeface="+mn-lt"/>
                <a:cs typeface="+mn-lt"/>
              </a:rPr>
              <a:t>['red', 'green', 'white']</a:t>
            </a:r>
            <a:endParaRPr lang="en-US" sz="1600">
              <a:latin typeface="Courier New"/>
              <a:cs typeface="Courier New"/>
            </a:endParaRPr>
          </a:p>
        </p:txBody>
      </p:sp>
      <p:sp>
        <p:nvSpPr>
          <p:cNvPr id="7" name="Rectangle 6">
            <a:extLst>
              <a:ext uri="{FF2B5EF4-FFF2-40B4-BE49-F238E27FC236}">
                <a16:creationId xmlns:a16="http://schemas.microsoft.com/office/drawing/2014/main" id="{A7308F1B-BDF6-4DAC-AA4F-D344C2CB7673}"/>
              </a:ext>
            </a:extLst>
          </p:cNvPr>
          <p:cNvSpPr/>
          <p:nvPr/>
        </p:nvSpPr>
        <p:spPr>
          <a:xfrm>
            <a:off x="6147284" y="1820776"/>
            <a:ext cx="5151394" cy="3034865"/>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a:latin typeface="Courier New"/>
                <a:ea typeface="+mn-lt"/>
                <a:cs typeface="+mn-lt"/>
              </a:rPr>
              <a:t>&gt;&gt;&gt; #Immutable Object Example - Tuple</a:t>
            </a:r>
            <a:endParaRPr lang="en-US" sz="1600">
              <a:latin typeface="Courier New"/>
              <a:cs typeface="Courier New"/>
            </a:endParaRPr>
          </a:p>
          <a:p>
            <a:r>
              <a:rPr lang="en-US" sz="1600">
                <a:latin typeface="Courier New"/>
                <a:ea typeface="+mn-lt"/>
                <a:cs typeface="+mn-lt"/>
              </a:rPr>
              <a:t>... </a:t>
            </a:r>
            <a:endParaRPr lang="en-US" sz="1600">
              <a:latin typeface="Courier New"/>
              <a:cs typeface="Courier New"/>
            </a:endParaRPr>
          </a:p>
          <a:p>
            <a:r>
              <a:rPr lang="en-US" sz="1600">
                <a:latin typeface="Courier New"/>
                <a:ea typeface="+mn-lt"/>
                <a:cs typeface="+mn-lt"/>
              </a:rPr>
              <a:t>&gt;&gt;&gt; tuple1 = ('red', 'green', 'yellow')</a:t>
            </a:r>
            <a:endParaRPr lang="en-US" sz="1600">
              <a:latin typeface="Courier New"/>
              <a:cs typeface="Courier New"/>
            </a:endParaRPr>
          </a:p>
          <a:p>
            <a:r>
              <a:rPr lang="en-US" sz="1600">
                <a:latin typeface="Courier New"/>
                <a:ea typeface="+mn-lt"/>
                <a:cs typeface="+mn-lt"/>
              </a:rPr>
              <a:t>&gt;&gt;&gt; tuple1[2] = 'white'</a:t>
            </a:r>
            <a:endParaRPr lang="en-US" sz="1600">
              <a:latin typeface="Courier New"/>
              <a:cs typeface="Courier New"/>
            </a:endParaRPr>
          </a:p>
          <a:p>
            <a:r>
              <a:rPr lang="en-US" sz="1600">
                <a:latin typeface="Courier New"/>
                <a:ea typeface="+mn-lt"/>
                <a:cs typeface="+mn-lt"/>
              </a:rPr>
              <a:t>Traceback (most recent call last):</a:t>
            </a:r>
            <a:endParaRPr lang="en-US" sz="1600">
              <a:latin typeface="Courier New"/>
              <a:cs typeface="Courier New"/>
            </a:endParaRPr>
          </a:p>
          <a:p>
            <a:r>
              <a:rPr lang="en-US" sz="1600">
                <a:latin typeface="Courier New"/>
                <a:ea typeface="+mn-lt"/>
                <a:cs typeface="+mn-lt"/>
              </a:rPr>
              <a:t>  File "&lt;stdin&gt;", line 1, in &lt;module&gt;</a:t>
            </a:r>
            <a:endParaRPr lang="en-US" sz="1600">
              <a:latin typeface="Courier New"/>
              <a:cs typeface="Courier New"/>
            </a:endParaRPr>
          </a:p>
          <a:p>
            <a:r>
              <a:rPr lang="en-US" sz="1600" err="1">
                <a:latin typeface="Courier New"/>
                <a:ea typeface="+mn-lt"/>
                <a:cs typeface="+mn-lt"/>
              </a:rPr>
              <a:t>TypeError</a:t>
            </a:r>
            <a:r>
              <a:rPr lang="en-US" sz="1600">
                <a:latin typeface="Courier New"/>
                <a:ea typeface="+mn-lt"/>
                <a:cs typeface="+mn-lt"/>
              </a:rPr>
              <a:t>: 'tuple' object does not support item assignment</a:t>
            </a:r>
            <a:endParaRPr lang="en-US" sz="1600">
              <a:latin typeface="Courier New"/>
              <a:cs typeface="Courier New"/>
            </a:endParaRPr>
          </a:p>
          <a:p>
            <a:endParaRPr lang="en-US" sz="1600">
              <a:latin typeface="Courier New"/>
              <a:ea typeface="+mn-lt"/>
              <a:cs typeface="+mn-lt"/>
            </a:endParaRPr>
          </a:p>
          <a:p>
            <a:r>
              <a:rPr lang="en-US" sz="1600">
                <a:latin typeface="Courier New"/>
                <a:ea typeface="+mn-lt"/>
                <a:cs typeface="+mn-lt"/>
              </a:rPr>
              <a:t>&gt;&gt;&gt; print(tuple1)</a:t>
            </a:r>
            <a:endParaRPr lang="en-US" sz="1600">
              <a:latin typeface="Courier New"/>
              <a:cs typeface="Courier New"/>
            </a:endParaRPr>
          </a:p>
          <a:p>
            <a:r>
              <a:rPr lang="en-US" sz="1600">
                <a:latin typeface="Courier New"/>
                <a:ea typeface="+mn-lt"/>
                <a:cs typeface="+mn-lt"/>
              </a:rPr>
              <a:t>('red', 'green', 'yellow')</a:t>
            </a:r>
            <a:endParaRPr lang="en-US" sz="1600">
              <a:latin typeface="Courier New"/>
              <a:cs typeface="Courier New"/>
            </a:endParaRPr>
          </a:p>
        </p:txBody>
      </p:sp>
    </p:spTree>
    <p:extLst>
      <p:ext uri="{BB962C8B-B14F-4D97-AF65-F5344CB8AC3E}">
        <p14:creationId xmlns:p14="http://schemas.microsoft.com/office/powerpoint/2010/main" val="629202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11DA4-ABB2-9D73-84C0-A5B1B1EA7C6C}"/>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263DF794-24EC-2AC2-D9F0-CF359A28EC0B}"/>
              </a:ext>
            </a:extLst>
          </p:cNvPr>
          <p:cNvSpPr>
            <a:spLocks noGrp="1"/>
          </p:cNvSpPr>
          <p:nvPr>
            <p:ph idx="1"/>
          </p:nvPr>
        </p:nvSpPr>
        <p:spPr/>
        <p:txBody>
          <a:bodyPr/>
          <a:lstStyle/>
          <a:p>
            <a:pPr marL="0" indent="0">
              <a:buNone/>
            </a:pPr>
            <a:r>
              <a:rPr lang="en-US" dirty="0"/>
              <a:t>Perform the following operation in your python console</a:t>
            </a:r>
          </a:p>
          <a:p>
            <a:pPr marL="0" indent="0">
              <a:buNone/>
            </a:pPr>
            <a:endParaRPr lang="en-US" dirty="0"/>
          </a:p>
          <a:p>
            <a:pPr marL="0" indent="0">
              <a:buNone/>
            </a:pPr>
            <a:r>
              <a:rPr lang="en-US" dirty="0"/>
              <a:t>&gt;&gt;&gt; a = [1, 2, 3, 4]</a:t>
            </a:r>
          </a:p>
          <a:p>
            <a:pPr marL="0" indent="0">
              <a:buNone/>
            </a:pPr>
            <a:r>
              <a:rPr lang="en-US" dirty="0"/>
              <a:t>&gt;&gt;&gt; a[1] = 4</a:t>
            </a:r>
          </a:p>
          <a:p>
            <a:pPr marL="0" indent="0">
              <a:buNone/>
            </a:pPr>
            <a:endParaRPr lang="en-US" dirty="0"/>
          </a:p>
          <a:p>
            <a:pPr marL="0" indent="0">
              <a:buNone/>
            </a:pPr>
            <a:r>
              <a:rPr lang="en-US" dirty="0"/>
              <a:t>&gt;&gt;&gt; b = (1, 2, 3, 4)</a:t>
            </a:r>
          </a:p>
          <a:p>
            <a:pPr marL="0" indent="0">
              <a:buNone/>
            </a:pPr>
            <a:r>
              <a:rPr lang="en-US" dirty="0"/>
              <a:t>&gt;&gt;&gt; b[1] = 4</a:t>
            </a:r>
          </a:p>
        </p:txBody>
      </p:sp>
    </p:spTree>
    <p:extLst>
      <p:ext uri="{BB962C8B-B14F-4D97-AF65-F5344CB8AC3E}">
        <p14:creationId xmlns:p14="http://schemas.microsoft.com/office/powerpoint/2010/main" val="3931351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06F0-F4F2-4581-B56F-CD79FD98441F}"/>
              </a:ext>
            </a:extLst>
          </p:cNvPr>
          <p:cNvSpPr>
            <a:spLocks noGrp="1"/>
          </p:cNvSpPr>
          <p:nvPr>
            <p:ph type="title"/>
          </p:nvPr>
        </p:nvSpPr>
        <p:spPr/>
        <p:txBody>
          <a:bodyPr/>
          <a:lstStyle/>
          <a:p>
            <a:r>
              <a:rPr lang="en-US">
                <a:cs typeface="Calibri Light"/>
              </a:rPr>
              <a:t>Numbers</a:t>
            </a:r>
            <a:endParaRPr lang="en-US"/>
          </a:p>
        </p:txBody>
      </p:sp>
      <p:sp>
        <p:nvSpPr>
          <p:cNvPr id="3" name="Content Placeholder 2">
            <a:extLst>
              <a:ext uri="{FF2B5EF4-FFF2-40B4-BE49-F238E27FC236}">
                <a16:creationId xmlns:a16="http://schemas.microsoft.com/office/drawing/2014/main" id="{39C56612-69B0-47C4-8AD9-08CC4D03D013}"/>
              </a:ext>
            </a:extLst>
          </p:cNvPr>
          <p:cNvSpPr>
            <a:spLocks noGrp="1"/>
          </p:cNvSpPr>
          <p:nvPr>
            <p:ph idx="1"/>
          </p:nvPr>
        </p:nvSpPr>
        <p:spPr/>
        <p:txBody>
          <a:bodyPr vert="horz" lIns="91440" tIns="45720" rIns="91440" bIns="45720" rtlCol="0" anchor="t">
            <a:normAutofit/>
          </a:bodyPr>
          <a:lstStyle/>
          <a:p>
            <a:pPr marL="457200" indent="-457200"/>
            <a:r>
              <a:rPr lang="en-US" dirty="0">
                <a:cs typeface="Calibri" panose="020F0502020204030204"/>
              </a:rPr>
              <a:t>Python consists of three distinct numeric types:</a:t>
            </a:r>
          </a:p>
          <a:p>
            <a:pPr marL="457200" lvl="1" indent="0">
              <a:buNone/>
            </a:pPr>
            <a:r>
              <a:rPr lang="en-US" b="1" dirty="0">
                <a:cs typeface="Calibri" panose="020F0502020204030204"/>
              </a:rPr>
              <a:t>Integers (Signed and Long)   | Floating Point Numbers |  Complex Numbers</a:t>
            </a:r>
          </a:p>
          <a:p>
            <a:pPr marL="457200" lvl="1" indent="0">
              <a:buNone/>
            </a:pPr>
            <a:endParaRPr lang="en-US" b="1" dirty="0">
              <a:cs typeface="Calibri" panose="020F0502020204030204"/>
            </a:endParaRPr>
          </a:p>
          <a:p>
            <a:pPr marL="457200" lvl="1" indent="0">
              <a:buNone/>
            </a:pPr>
            <a:endParaRPr lang="en-US" b="1" dirty="0">
              <a:cs typeface="Calibri" panose="020F0502020204030204"/>
            </a:endParaRPr>
          </a:p>
          <a:p>
            <a:pPr marL="457200" lvl="1" indent="0">
              <a:buNone/>
            </a:pPr>
            <a:endParaRPr lang="en-US" b="1" dirty="0">
              <a:cs typeface="Calibri" panose="020F0502020204030204"/>
            </a:endParaRPr>
          </a:p>
          <a:p>
            <a:pPr marL="457200" lvl="1" indent="0">
              <a:buNone/>
            </a:pPr>
            <a:endParaRPr lang="en-US" b="1" dirty="0">
              <a:cs typeface="Calibri" panose="020F0502020204030204"/>
            </a:endParaRPr>
          </a:p>
          <a:p>
            <a:pPr marL="457200" lvl="1" indent="0">
              <a:buNone/>
            </a:pPr>
            <a:endParaRPr lang="en-US" b="1" dirty="0">
              <a:cs typeface="Calibri" panose="020F0502020204030204"/>
            </a:endParaRPr>
          </a:p>
          <a:p>
            <a:pPr marL="457200" lvl="1" indent="0">
              <a:buNone/>
            </a:pPr>
            <a:endParaRPr lang="en-US" b="1" dirty="0">
              <a:cs typeface="Calibri" panose="020F0502020204030204"/>
            </a:endParaRPr>
          </a:p>
          <a:p>
            <a:pPr marL="457200" lvl="1" indent="0">
              <a:buNone/>
            </a:pPr>
            <a:endParaRPr lang="en-US" b="1" dirty="0">
              <a:cs typeface="Calibri" panose="020F0502020204030204"/>
            </a:endParaRPr>
          </a:p>
          <a:p>
            <a:pPr marL="457200" lvl="1" indent="0">
              <a:buNone/>
            </a:pPr>
            <a:endParaRPr lang="en-US" b="1" dirty="0">
              <a:cs typeface="Calibri" panose="020F0502020204030204"/>
            </a:endParaRPr>
          </a:p>
          <a:p>
            <a:pPr marL="457200" lvl="1" indent="0">
              <a:buNone/>
            </a:pPr>
            <a:endParaRPr lang="en-US" dirty="0">
              <a:cs typeface="Calibri"/>
            </a:endParaRPr>
          </a:p>
        </p:txBody>
      </p:sp>
      <p:graphicFrame>
        <p:nvGraphicFramePr>
          <p:cNvPr id="4" name="Table 4">
            <a:extLst>
              <a:ext uri="{FF2B5EF4-FFF2-40B4-BE49-F238E27FC236}">
                <a16:creationId xmlns:a16="http://schemas.microsoft.com/office/drawing/2014/main" id="{A1B3BC7C-5C62-4B9A-9F7A-2C478636F327}"/>
              </a:ext>
            </a:extLst>
          </p:cNvPr>
          <p:cNvGraphicFramePr>
            <a:graphicFrameLocks noGrp="1"/>
          </p:cNvGraphicFramePr>
          <p:nvPr>
            <p:extLst>
              <p:ext uri="{D42A27DB-BD31-4B8C-83A1-F6EECF244321}">
                <p14:modId xmlns:p14="http://schemas.microsoft.com/office/powerpoint/2010/main" val="1563452740"/>
              </p:ext>
            </p:extLst>
          </p:nvPr>
        </p:nvGraphicFramePr>
        <p:xfrm>
          <a:off x="1434829" y="2731850"/>
          <a:ext cx="9100241" cy="2934504"/>
        </p:xfrm>
        <a:graphic>
          <a:graphicData uri="http://schemas.openxmlformats.org/drawingml/2006/table">
            <a:tbl>
              <a:tblPr firstRow="1" bandRow="1">
                <a:tableStyleId>{073A0DAA-6AF3-43AB-8588-CEC1D06C72B9}</a:tableStyleId>
              </a:tblPr>
              <a:tblGrid>
                <a:gridCol w="1557291">
                  <a:extLst>
                    <a:ext uri="{9D8B030D-6E8A-4147-A177-3AD203B41FA5}">
                      <a16:colId xmlns:a16="http://schemas.microsoft.com/office/drawing/2014/main" val="2194584640"/>
                    </a:ext>
                  </a:extLst>
                </a:gridCol>
                <a:gridCol w="208280">
                  <a:extLst>
                    <a:ext uri="{9D8B030D-6E8A-4147-A177-3AD203B41FA5}">
                      <a16:colId xmlns:a16="http://schemas.microsoft.com/office/drawing/2014/main" val="3662055187"/>
                    </a:ext>
                  </a:extLst>
                </a:gridCol>
                <a:gridCol w="4914084">
                  <a:extLst>
                    <a:ext uri="{9D8B030D-6E8A-4147-A177-3AD203B41FA5}">
                      <a16:colId xmlns:a16="http://schemas.microsoft.com/office/drawing/2014/main" val="2677643227"/>
                    </a:ext>
                  </a:extLst>
                </a:gridCol>
                <a:gridCol w="2420586">
                  <a:extLst>
                    <a:ext uri="{9D8B030D-6E8A-4147-A177-3AD203B41FA5}">
                      <a16:colId xmlns:a16="http://schemas.microsoft.com/office/drawing/2014/main" val="728882026"/>
                    </a:ext>
                  </a:extLst>
                </a:gridCol>
              </a:tblGrid>
              <a:tr h="366813">
                <a:tc>
                  <a:txBody>
                    <a:bodyPr/>
                    <a:lstStyle/>
                    <a:p>
                      <a:pPr lvl="0">
                        <a:buNone/>
                      </a:pPr>
                      <a:r>
                        <a:rPr lang="en-US" sz="1800" u="none" strike="noStrike" noProof="0"/>
                        <a:t>int </a:t>
                      </a:r>
                      <a:endParaRPr lang="en-US"/>
                    </a:p>
                  </a:txBody>
                  <a:tcPr/>
                </a:tc>
                <a:tc>
                  <a:txBody>
                    <a:bodyPr/>
                    <a:lstStyle/>
                    <a:p>
                      <a:endParaRPr lang="en-US" dirty="0"/>
                    </a:p>
                  </a:txBody>
                  <a:tcPr/>
                </a:tc>
                <a:tc>
                  <a:txBody>
                    <a:bodyPr/>
                    <a:lstStyle/>
                    <a:p>
                      <a:pPr lvl="0">
                        <a:buNone/>
                      </a:pPr>
                      <a:r>
                        <a:rPr lang="en-US" sz="1800" b="0" i="0" u="none" strike="noStrike" noProof="0" dirty="0">
                          <a:latin typeface="Calibri"/>
                        </a:rPr>
                        <a:t>float </a:t>
                      </a:r>
                      <a:endParaRPr lang="en-US" dirty="0"/>
                    </a:p>
                  </a:txBody>
                  <a:tcPr/>
                </a:tc>
                <a:tc>
                  <a:txBody>
                    <a:bodyPr/>
                    <a:lstStyle/>
                    <a:p>
                      <a:pPr lvl="0">
                        <a:buNone/>
                      </a:pPr>
                      <a:r>
                        <a:rPr lang="en-US" sz="1800" b="0" i="0" u="none" strike="noStrike" noProof="0">
                          <a:latin typeface="Calibri"/>
                        </a:rPr>
                        <a:t>complex</a:t>
                      </a:r>
                      <a:endParaRPr lang="en-US"/>
                    </a:p>
                  </a:txBody>
                  <a:tcPr/>
                </a:tc>
                <a:extLst>
                  <a:ext uri="{0D108BD9-81ED-4DB2-BD59-A6C34878D82A}">
                    <a16:rowId xmlns:a16="http://schemas.microsoft.com/office/drawing/2014/main" val="3848066521"/>
                  </a:ext>
                </a:extLst>
              </a:tr>
              <a:tr h="366813">
                <a:tc>
                  <a:txBody>
                    <a:bodyPr/>
                    <a:lstStyle/>
                    <a:p>
                      <a:pPr lvl="0">
                        <a:buNone/>
                      </a:pPr>
                      <a:r>
                        <a:rPr lang="en-US"/>
                        <a:t>10</a:t>
                      </a:r>
                    </a:p>
                  </a:txBody>
                  <a:tcPr/>
                </a:tc>
                <a:tc>
                  <a:txBody>
                    <a:bodyPr/>
                    <a:lstStyle/>
                    <a:p>
                      <a:pPr lvl="0">
                        <a:buNone/>
                      </a:pPr>
                      <a:endParaRPr lang="en-US"/>
                    </a:p>
                  </a:txBody>
                  <a:tcPr/>
                </a:tc>
                <a:tc>
                  <a:txBody>
                    <a:bodyPr/>
                    <a:lstStyle/>
                    <a:p>
                      <a:pPr lvl="0">
                        <a:buNone/>
                      </a:pPr>
                      <a:r>
                        <a:rPr lang="en-US" sz="1800" b="0" i="0" u="none" strike="noStrike" noProof="0">
                          <a:latin typeface="Calibri"/>
                        </a:rPr>
                        <a:t>0.0 </a:t>
                      </a:r>
                      <a:endParaRPr lang="en-US"/>
                    </a:p>
                  </a:txBody>
                  <a:tcPr/>
                </a:tc>
                <a:tc>
                  <a:txBody>
                    <a:bodyPr/>
                    <a:lstStyle/>
                    <a:p>
                      <a:pPr lvl="0">
                        <a:buNone/>
                      </a:pPr>
                      <a:r>
                        <a:rPr lang="en-US" sz="1800" b="0" i="0" u="none" strike="noStrike" noProof="0" dirty="0">
                          <a:latin typeface="Calibri"/>
                        </a:rPr>
                        <a:t>3.14j</a:t>
                      </a:r>
                      <a:endParaRPr lang="en-US" dirty="0"/>
                    </a:p>
                  </a:txBody>
                  <a:tcPr/>
                </a:tc>
                <a:extLst>
                  <a:ext uri="{0D108BD9-81ED-4DB2-BD59-A6C34878D82A}">
                    <a16:rowId xmlns:a16="http://schemas.microsoft.com/office/drawing/2014/main" val="3652694815"/>
                  </a:ext>
                </a:extLst>
              </a:tr>
              <a:tr h="366813">
                <a:tc>
                  <a:txBody>
                    <a:bodyPr/>
                    <a:lstStyle/>
                    <a:p>
                      <a:r>
                        <a:rPr lang="en-US"/>
                        <a:t>100</a:t>
                      </a:r>
                    </a:p>
                  </a:txBody>
                  <a:tcPr/>
                </a:tc>
                <a:tc>
                  <a:txBody>
                    <a:bodyPr/>
                    <a:lstStyle/>
                    <a:p>
                      <a:pPr lvl="0">
                        <a:buNone/>
                      </a:pPr>
                      <a:endParaRPr lang="en-US" dirty="0"/>
                    </a:p>
                  </a:txBody>
                  <a:tcPr/>
                </a:tc>
                <a:tc>
                  <a:txBody>
                    <a:bodyPr/>
                    <a:lstStyle/>
                    <a:p>
                      <a:r>
                        <a:rPr lang="en-US"/>
                        <a:t>17.20</a:t>
                      </a:r>
                    </a:p>
                  </a:txBody>
                  <a:tcPr/>
                </a:tc>
                <a:tc>
                  <a:txBody>
                    <a:bodyPr/>
                    <a:lstStyle/>
                    <a:p>
                      <a:pPr lvl="0">
                        <a:buNone/>
                      </a:pPr>
                      <a:r>
                        <a:rPr lang="en-US" sz="1800" b="0" i="0" u="none" strike="noStrike" noProof="0">
                          <a:latin typeface="Calibri"/>
                        </a:rPr>
                        <a:t>45j</a:t>
                      </a:r>
                      <a:endParaRPr lang="en-US" dirty="0"/>
                    </a:p>
                  </a:txBody>
                  <a:tcPr/>
                </a:tc>
                <a:extLst>
                  <a:ext uri="{0D108BD9-81ED-4DB2-BD59-A6C34878D82A}">
                    <a16:rowId xmlns:a16="http://schemas.microsoft.com/office/drawing/2014/main" val="1647453018"/>
                  </a:ext>
                </a:extLst>
              </a:tr>
              <a:tr h="366813">
                <a:tc>
                  <a:txBody>
                    <a:bodyPr/>
                    <a:lstStyle/>
                    <a:p>
                      <a:pPr lvl="0">
                        <a:buNone/>
                      </a:pPr>
                      <a:r>
                        <a:rPr lang="en-US" sz="1800" b="0" i="0" u="none" strike="noStrike" noProof="0">
                          <a:latin typeface="Calibri"/>
                        </a:rPr>
                        <a:t>-985 </a:t>
                      </a:r>
                      <a:endParaRPr lang="en-US"/>
                    </a:p>
                  </a:txBody>
                  <a:tcPr/>
                </a:tc>
                <a:tc>
                  <a:txBody>
                    <a:bodyPr/>
                    <a:lstStyle/>
                    <a:p>
                      <a:pPr lvl="0">
                        <a:buNone/>
                      </a:pPr>
                      <a:endParaRPr lang="en-US"/>
                    </a:p>
                  </a:txBody>
                  <a:tcPr/>
                </a:tc>
                <a:tc>
                  <a:txBody>
                    <a:bodyPr/>
                    <a:lstStyle/>
                    <a:p>
                      <a:pPr lvl="0">
                        <a:buNone/>
                      </a:pPr>
                      <a:r>
                        <a:rPr lang="en-US" sz="1800" b="0" i="0" u="none" strike="noStrike" noProof="0">
                          <a:latin typeface="Calibri"/>
                        </a:rPr>
                        <a:t>-37.2</a:t>
                      </a:r>
                      <a:endParaRPr lang="en-US"/>
                    </a:p>
                  </a:txBody>
                  <a:tcPr/>
                </a:tc>
                <a:tc>
                  <a:txBody>
                    <a:bodyPr/>
                    <a:lstStyle/>
                    <a:p>
                      <a:pPr lvl="0">
                        <a:buNone/>
                      </a:pPr>
                      <a:r>
                        <a:rPr lang="en-US" sz="1800" b="0" i="0" u="none" strike="noStrike" noProof="0">
                          <a:latin typeface="Calibri"/>
                        </a:rPr>
                        <a:t>9.322e-36j</a:t>
                      </a:r>
                      <a:endParaRPr lang="en-US"/>
                    </a:p>
                  </a:txBody>
                  <a:tcPr/>
                </a:tc>
                <a:extLst>
                  <a:ext uri="{0D108BD9-81ED-4DB2-BD59-A6C34878D82A}">
                    <a16:rowId xmlns:a16="http://schemas.microsoft.com/office/drawing/2014/main" val="3215861943"/>
                  </a:ext>
                </a:extLst>
              </a:tr>
              <a:tr h="366813">
                <a:tc>
                  <a:txBody>
                    <a:bodyPr/>
                    <a:lstStyle/>
                    <a:p>
                      <a:pPr lvl="0">
                        <a:buNone/>
                      </a:pPr>
                      <a:r>
                        <a:rPr lang="en-US" sz="1800" b="0" i="0" u="none" strike="noStrike" noProof="0">
                          <a:latin typeface="Calibri"/>
                        </a:rPr>
                        <a:t>090 </a:t>
                      </a:r>
                      <a:endParaRPr lang="en-US"/>
                    </a:p>
                  </a:txBody>
                  <a:tcPr/>
                </a:tc>
                <a:tc>
                  <a:txBody>
                    <a:bodyPr/>
                    <a:lstStyle/>
                    <a:p>
                      <a:pPr lvl="0">
                        <a:buNone/>
                      </a:pPr>
                      <a:endParaRPr lang="en-US"/>
                    </a:p>
                  </a:txBody>
                  <a:tcPr/>
                </a:tc>
                <a:tc>
                  <a:txBody>
                    <a:bodyPr/>
                    <a:lstStyle/>
                    <a:p>
                      <a:pPr lvl="0">
                        <a:buNone/>
                      </a:pPr>
                      <a:r>
                        <a:rPr lang="en-US" sz="1800" b="0" i="0" u="none" strike="noStrike" noProof="0" dirty="0">
                          <a:latin typeface="Calibri"/>
                        </a:rPr>
                        <a:t>32.3e18 </a:t>
                      </a:r>
                      <a:endParaRPr lang="en-US" dirty="0"/>
                    </a:p>
                  </a:txBody>
                  <a:tcPr/>
                </a:tc>
                <a:tc>
                  <a:txBody>
                    <a:bodyPr/>
                    <a:lstStyle/>
                    <a:p>
                      <a:pPr lvl="0">
                        <a:buNone/>
                      </a:pPr>
                      <a:r>
                        <a:rPr lang="en-US" sz="1800" b="0" i="0" u="none" strike="noStrike" noProof="0">
                          <a:latin typeface="Calibri"/>
                        </a:rPr>
                        <a:t>.876j</a:t>
                      </a:r>
                      <a:endParaRPr lang="en-US"/>
                    </a:p>
                  </a:txBody>
                  <a:tcPr/>
                </a:tc>
                <a:extLst>
                  <a:ext uri="{0D108BD9-81ED-4DB2-BD59-A6C34878D82A}">
                    <a16:rowId xmlns:a16="http://schemas.microsoft.com/office/drawing/2014/main" val="731746414"/>
                  </a:ext>
                </a:extLst>
              </a:tr>
              <a:tr h="366813">
                <a:tc>
                  <a:txBody>
                    <a:bodyPr/>
                    <a:lstStyle/>
                    <a:p>
                      <a:pPr lvl="0">
                        <a:buNone/>
                      </a:pPr>
                      <a:r>
                        <a:rPr lang="en-US" sz="1800" b="0" i="0" u="none" strike="noStrike" noProof="0">
                          <a:latin typeface="Calibri"/>
                        </a:rPr>
                        <a:t>-0740</a:t>
                      </a:r>
                      <a:endParaRPr lang="en-US"/>
                    </a:p>
                  </a:txBody>
                  <a:tcPr/>
                </a:tc>
                <a:tc>
                  <a:txBody>
                    <a:bodyPr/>
                    <a:lstStyle/>
                    <a:p>
                      <a:pPr lvl="0">
                        <a:buNone/>
                      </a:pPr>
                      <a:endParaRPr lang="en-US"/>
                    </a:p>
                  </a:txBody>
                  <a:tcPr/>
                </a:tc>
                <a:tc>
                  <a:txBody>
                    <a:bodyPr/>
                    <a:lstStyle/>
                    <a:p>
                      <a:pPr lvl="0">
                        <a:buNone/>
                      </a:pPr>
                      <a:r>
                        <a:rPr lang="en-US" sz="1800" b="0" i="0" u="none" strike="noStrike" noProof="0" dirty="0">
                          <a:latin typeface="Calibri"/>
                        </a:rPr>
                        <a:t>-90. </a:t>
                      </a:r>
                      <a:endParaRPr lang="en-US" dirty="0"/>
                    </a:p>
                  </a:txBody>
                  <a:tcPr/>
                </a:tc>
                <a:tc>
                  <a:txBody>
                    <a:bodyPr/>
                    <a:lstStyle/>
                    <a:p>
                      <a:pPr lvl="0">
                        <a:buNone/>
                      </a:pPr>
                      <a:r>
                        <a:rPr lang="en-US" sz="1800" b="0" i="0" u="none" strike="noStrike" noProof="0">
                          <a:latin typeface="Calibri"/>
                        </a:rPr>
                        <a:t>-.6545+0J</a:t>
                      </a:r>
                      <a:endParaRPr lang="en-US"/>
                    </a:p>
                  </a:txBody>
                  <a:tcPr/>
                </a:tc>
                <a:extLst>
                  <a:ext uri="{0D108BD9-81ED-4DB2-BD59-A6C34878D82A}">
                    <a16:rowId xmlns:a16="http://schemas.microsoft.com/office/drawing/2014/main" val="4222434896"/>
                  </a:ext>
                </a:extLst>
              </a:tr>
              <a:tr h="366813">
                <a:tc>
                  <a:txBody>
                    <a:bodyPr/>
                    <a:lstStyle/>
                    <a:p>
                      <a:pPr lvl="0">
                        <a:buNone/>
                      </a:pPr>
                      <a:r>
                        <a:rPr lang="en-US" sz="1800" b="0" i="0" u="none" strike="noStrike" noProof="0">
                          <a:latin typeface="Calibri"/>
                        </a:rPr>
                        <a:t>-0b370</a:t>
                      </a:r>
                      <a:endParaRPr lang="en-US"/>
                    </a:p>
                  </a:txBody>
                  <a:tcPr/>
                </a:tc>
                <a:tc>
                  <a:txBody>
                    <a:bodyPr/>
                    <a:lstStyle/>
                    <a:p>
                      <a:pPr lvl="0">
                        <a:buNone/>
                      </a:pPr>
                      <a:endParaRPr lang="en-US"/>
                    </a:p>
                  </a:txBody>
                  <a:tcPr/>
                </a:tc>
                <a:tc>
                  <a:txBody>
                    <a:bodyPr/>
                    <a:lstStyle/>
                    <a:p>
                      <a:pPr lvl="0">
                        <a:buNone/>
                      </a:pPr>
                      <a:r>
                        <a:rPr lang="en-US" sz="1800" b="0" i="0" u="none" strike="noStrike" noProof="0" dirty="0">
                          <a:latin typeface="Calibri"/>
                        </a:rPr>
                        <a:t>-32.54e100</a:t>
                      </a:r>
                      <a:endParaRPr lang="en-US" dirty="0"/>
                    </a:p>
                  </a:txBody>
                  <a:tcPr/>
                </a:tc>
                <a:tc>
                  <a:txBody>
                    <a:bodyPr/>
                    <a:lstStyle/>
                    <a:p>
                      <a:pPr lvl="0">
                        <a:buNone/>
                      </a:pPr>
                      <a:r>
                        <a:rPr lang="en-US" sz="1800" b="0" i="0" u="none" strike="noStrike" noProof="0" dirty="0">
                          <a:latin typeface="Calibri"/>
                        </a:rPr>
                        <a:t>3+26J</a:t>
                      </a:r>
                      <a:endParaRPr lang="en-US" dirty="0"/>
                    </a:p>
                  </a:txBody>
                  <a:tcPr/>
                </a:tc>
                <a:extLst>
                  <a:ext uri="{0D108BD9-81ED-4DB2-BD59-A6C34878D82A}">
                    <a16:rowId xmlns:a16="http://schemas.microsoft.com/office/drawing/2014/main" val="3123471650"/>
                  </a:ext>
                </a:extLst>
              </a:tr>
              <a:tr h="366813">
                <a:tc>
                  <a:txBody>
                    <a:bodyPr/>
                    <a:lstStyle/>
                    <a:p>
                      <a:pPr lvl="0">
                        <a:buNone/>
                      </a:pPr>
                      <a:r>
                        <a:rPr lang="en-US" sz="1800" b="0" i="0" u="none" strike="noStrike" noProof="0">
                          <a:latin typeface="Calibri"/>
                        </a:rPr>
                        <a:t>0x37</a:t>
                      </a:r>
                      <a:endParaRPr lang="en-US"/>
                    </a:p>
                  </a:txBody>
                  <a:tcPr/>
                </a:tc>
                <a:tc>
                  <a:txBody>
                    <a:bodyPr/>
                    <a:lstStyle/>
                    <a:p>
                      <a:pPr lvl="0">
                        <a:buNone/>
                      </a:pPr>
                      <a:endParaRPr lang="en-US" dirty="0"/>
                    </a:p>
                  </a:txBody>
                  <a:tcPr/>
                </a:tc>
                <a:tc>
                  <a:txBody>
                    <a:bodyPr/>
                    <a:lstStyle/>
                    <a:p>
                      <a:pPr lvl="0">
                        <a:buNone/>
                      </a:pPr>
                      <a:r>
                        <a:rPr lang="en-US" sz="1800" b="0" i="0" u="none" strike="noStrike" noProof="0" dirty="0">
                          <a:latin typeface="Calibri"/>
                        </a:rPr>
                        <a:t>70.2e-12 </a:t>
                      </a:r>
                      <a:endParaRPr lang="en-US" dirty="0"/>
                    </a:p>
                  </a:txBody>
                  <a:tcPr/>
                </a:tc>
                <a:tc>
                  <a:txBody>
                    <a:bodyPr/>
                    <a:lstStyle/>
                    <a:p>
                      <a:pPr lvl="0">
                        <a:buNone/>
                      </a:pPr>
                      <a:r>
                        <a:rPr lang="en-US" sz="1800" b="0" i="0" u="none" strike="noStrike" noProof="0" dirty="0">
                          <a:latin typeface="Calibri"/>
                        </a:rPr>
                        <a:t>4.53-7j</a:t>
                      </a:r>
                      <a:endParaRPr lang="en-US" dirty="0"/>
                    </a:p>
                  </a:txBody>
                  <a:tcPr/>
                </a:tc>
                <a:extLst>
                  <a:ext uri="{0D108BD9-81ED-4DB2-BD59-A6C34878D82A}">
                    <a16:rowId xmlns:a16="http://schemas.microsoft.com/office/drawing/2014/main" val="3653009093"/>
                  </a:ext>
                </a:extLst>
              </a:tr>
            </a:tbl>
          </a:graphicData>
        </a:graphic>
      </p:graphicFrame>
    </p:spTree>
    <p:extLst>
      <p:ext uri="{BB962C8B-B14F-4D97-AF65-F5344CB8AC3E}">
        <p14:creationId xmlns:p14="http://schemas.microsoft.com/office/powerpoint/2010/main" val="3471082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EC6EE-EE21-4D85-AC16-F7EA291D03FB}"/>
              </a:ext>
            </a:extLst>
          </p:cNvPr>
          <p:cNvSpPr>
            <a:spLocks noGrp="1"/>
          </p:cNvSpPr>
          <p:nvPr>
            <p:ph type="title"/>
          </p:nvPr>
        </p:nvSpPr>
        <p:spPr/>
        <p:txBody>
          <a:bodyPr/>
          <a:lstStyle/>
          <a:p>
            <a:r>
              <a:rPr lang="en-US" dirty="0">
                <a:ea typeface="+mj-lt"/>
                <a:cs typeface="+mj-lt"/>
              </a:rPr>
              <a:t>Numeric Type  - Integers</a:t>
            </a:r>
            <a:endParaRPr lang="en-US" dirty="0"/>
          </a:p>
        </p:txBody>
      </p:sp>
      <p:sp>
        <p:nvSpPr>
          <p:cNvPr id="3" name="Content Placeholder 2">
            <a:extLst>
              <a:ext uri="{FF2B5EF4-FFF2-40B4-BE49-F238E27FC236}">
                <a16:creationId xmlns:a16="http://schemas.microsoft.com/office/drawing/2014/main" id="{D19B32C5-D59B-48AC-AA2C-1E761106A295}"/>
              </a:ext>
            </a:extLst>
          </p:cNvPr>
          <p:cNvSpPr>
            <a:spLocks noGrp="1"/>
          </p:cNvSpPr>
          <p:nvPr>
            <p:ph idx="1"/>
          </p:nvPr>
        </p:nvSpPr>
        <p:spPr/>
        <p:txBody>
          <a:bodyPr vert="horz" lIns="91440" tIns="45720" rIns="91440" bIns="45720" rtlCol="0" anchor="t">
            <a:normAutofit/>
          </a:bodyPr>
          <a:lstStyle/>
          <a:p>
            <a:r>
              <a:rPr lang="en-US" sz="2400" dirty="0">
                <a:ea typeface="+mn-lt"/>
                <a:cs typeface="+mn-lt"/>
              </a:rPr>
              <a:t>Integers are simply the positive or negative whole numbers with no decimal points.</a:t>
            </a:r>
          </a:p>
          <a:p>
            <a:r>
              <a:rPr lang="en-US" sz="2400" dirty="0">
                <a:ea typeface="+mn-lt"/>
                <a:cs typeface="+mn-lt"/>
              </a:rPr>
              <a:t>The int type in Python 3.x are of unlimited size by default.</a:t>
            </a:r>
          </a:p>
          <a:p>
            <a:r>
              <a:rPr lang="en-US" sz="2400" dirty="0">
                <a:ea typeface="+mn-lt"/>
                <a:cs typeface="+mn-lt"/>
              </a:rPr>
              <a:t>The integer can be represented in octal, binary and hexa-decimal form.</a:t>
            </a:r>
          </a:p>
          <a:p>
            <a:r>
              <a:rPr lang="en-US" sz="2400" dirty="0">
                <a:ea typeface="+mn-lt"/>
                <a:cs typeface="+mn-lt"/>
              </a:rPr>
              <a:t>We can simply add a prefix '0b/0B', '0o/0O' and '0x/0X' before that number.</a:t>
            </a:r>
          </a:p>
        </p:txBody>
      </p:sp>
      <p:sp>
        <p:nvSpPr>
          <p:cNvPr id="5" name="Rectangle 4">
            <a:extLst>
              <a:ext uri="{FF2B5EF4-FFF2-40B4-BE49-F238E27FC236}">
                <a16:creationId xmlns:a16="http://schemas.microsoft.com/office/drawing/2014/main" id="{8FE45AE3-D6A0-4D4B-A7CF-8B693FB4BB58}"/>
              </a:ext>
            </a:extLst>
          </p:cNvPr>
          <p:cNvSpPr/>
          <p:nvPr/>
        </p:nvSpPr>
        <p:spPr>
          <a:xfrm>
            <a:off x="994588" y="4200430"/>
            <a:ext cx="2955657" cy="1332246"/>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latin typeface="Courier New"/>
                <a:ea typeface="+mn-lt"/>
                <a:cs typeface="+mn-lt"/>
              </a:rPr>
              <a:t>&gt;&gt;&gt; binary = 0b1010111</a:t>
            </a:r>
            <a:endParaRPr lang="en-US" sz="1600" dirty="0">
              <a:latin typeface="Courier New"/>
              <a:cs typeface="Courier New"/>
            </a:endParaRPr>
          </a:p>
          <a:p>
            <a:r>
              <a:rPr lang="en-US" sz="1600" dirty="0">
                <a:latin typeface="Courier New"/>
                <a:ea typeface="+mn-lt"/>
                <a:cs typeface="+mn-lt"/>
              </a:rPr>
              <a:t>&gt;&gt;&gt; print(binary)</a:t>
            </a:r>
            <a:endParaRPr lang="en-US" sz="1600" dirty="0">
              <a:latin typeface="Courier New"/>
              <a:cs typeface="Courier New"/>
            </a:endParaRPr>
          </a:p>
          <a:p>
            <a:r>
              <a:rPr lang="en-US" sz="1600" dirty="0">
                <a:latin typeface="Courier New"/>
                <a:ea typeface="+mn-lt"/>
                <a:cs typeface="+mn-lt"/>
              </a:rPr>
              <a:t>87</a:t>
            </a:r>
            <a:endParaRPr lang="en-US" sz="1600" dirty="0">
              <a:latin typeface="Courier New"/>
              <a:cs typeface="Courier New"/>
            </a:endParaRPr>
          </a:p>
        </p:txBody>
      </p:sp>
      <p:sp>
        <p:nvSpPr>
          <p:cNvPr id="8" name="Rectangle 7">
            <a:extLst>
              <a:ext uri="{FF2B5EF4-FFF2-40B4-BE49-F238E27FC236}">
                <a16:creationId xmlns:a16="http://schemas.microsoft.com/office/drawing/2014/main" id="{B3C7E3CB-E4D7-4C73-813E-55E135D200BF}"/>
              </a:ext>
            </a:extLst>
          </p:cNvPr>
          <p:cNvSpPr/>
          <p:nvPr/>
        </p:nvSpPr>
        <p:spPr>
          <a:xfrm>
            <a:off x="4706795" y="4200429"/>
            <a:ext cx="2601239" cy="1332246"/>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a:latin typeface="Courier New"/>
                <a:cs typeface="Courier New"/>
              </a:rPr>
              <a:t>&gt;&gt;&gt; octal = 0o72</a:t>
            </a:r>
          </a:p>
          <a:p>
            <a:r>
              <a:rPr lang="en-US" sz="1600">
                <a:latin typeface="Courier New"/>
                <a:cs typeface="Courier New"/>
              </a:rPr>
              <a:t>&gt;&gt;&gt; print(octal)</a:t>
            </a:r>
          </a:p>
          <a:p>
            <a:r>
              <a:rPr lang="en-US" sz="1600">
                <a:latin typeface="Courier New"/>
                <a:cs typeface="Courier New"/>
              </a:rPr>
              <a:t>58</a:t>
            </a:r>
          </a:p>
        </p:txBody>
      </p:sp>
      <p:sp>
        <p:nvSpPr>
          <p:cNvPr id="10" name="Rectangle 9">
            <a:extLst>
              <a:ext uri="{FF2B5EF4-FFF2-40B4-BE49-F238E27FC236}">
                <a16:creationId xmlns:a16="http://schemas.microsoft.com/office/drawing/2014/main" id="{860BE6AC-9B46-463D-8CB0-5461C10BE03D}"/>
              </a:ext>
            </a:extLst>
          </p:cNvPr>
          <p:cNvSpPr/>
          <p:nvPr/>
        </p:nvSpPr>
        <p:spPr>
          <a:xfrm>
            <a:off x="8135542" y="4200428"/>
            <a:ext cx="2601239" cy="1332246"/>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a:latin typeface="Courier New"/>
                <a:ea typeface="+mn-lt"/>
                <a:cs typeface="+mn-lt"/>
              </a:rPr>
              <a:t>&gt;&gt;&gt; hex = 0xA2F</a:t>
            </a:r>
            <a:endParaRPr lang="en-US" sz="1600">
              <a:latin typeface="Courier New"/>
              <a:cs typeface="Courier New"/>
            </a:endParaRPr>
          </a:p>
          <a:p>
            <a:r>
              <a:rPr lang="en-US" sz="1600">
                <a:latin typeface="Courier New"/>
                <a:ea typeface="+mn-lt"/>
                <a:cs typeface="+mn-lt"/>
              </a:rPr>
              <a:t>&gt;&gt;&gt; print(hex)</a:t>
            </a:r>
          </a:p>
          <a:p>
            <a:r>
              <a:rPr lang="en-US" sz="1600">
                <a:latin typeface="Courier New"/>
                <a:ea typeface="+mn-lt"/>
                <a:cs typeface="+mn-lt"/>
              </a:rPr>
              <a:t>2607</a:t>
            </a:r>
            <a:endParaRPr lang="en-US" sz="1600">
              <a:latin typeface="Courier New"/>
              <a:cs typeface="Courier New"/>
            </a:endParaRPr>
          </a:p>
        </p:txBody>
      </p:sp>
    </p:spTree>
    <p:extLst>
      <p:ext uri="{BB962C8B-B14F-4D97-AF65-F5344CB8AC3E}">
        <p14:creationId xmlns:p14="http://schemas.microsoft.com/office/powerpoint/2010/main" val="3927149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E5582-C85C-438F-BEE4-B4CC9D3B3D16}"/>
              </a:ext>
            </a:extLst>
          </p:cNvPr>
          <p:cNvSpPr>
            <a:spLocks noGrp="1"/>
          </p:cNvSpPr>
          <p:nvPr>
            <p:ph type="title"/>
          </p:nvPr>
        </p:nvSpPr>
        <p:spPr/>
        <p:txBody>
          <a:bodyPr/>
          <a:lstStyle/>
          <a:p>
            <a:r>
              <a:rPr lang="en-US" dirty="0">
                <a:cs typeface="Calibri Light"/>
              </a:rPr>
              <a:t>Numeric Type - Floats</a:t>
            </a:r>
            <a:endParaRPr lang="en-US" dirty="0"/>
          </a:p>
        </p:txBody>
      </p:sp>
      <p:sp>
        <p:nvSpPr>
          <p:cNvPr id="3" name="Content Placeholder 2">
            <a:extLst>
              <a:ext uri="{FF2B5EF4-FFF2-40B4-BE49-F238E27FC236}">
                <a16:creationId xmlns:a16="http://schemas.microsoft.com/office/drawing/2014/main" id="{23E434B9-FFE9-4BCD-8A55-A24AC1013D9D}"/>
              </a:ext>
            </a:extLst>
          </p:cNvPr>
          <p:cNvSpPr>
            <a:spLocks noGrp="1"/>
          </p:cNvSpPr>
          <p:nvPr>
            <p:ph idx="1"/>
          </p:nvPr>
        </p:nvSpPr>
        <p:spPr>
          <a:xfrm>
            <a:off x="838200" y="1697926"/>
            <a:ext cx="7104687" cy="4369058"/>
          </a:xfrm>
        </p:spPr>
        <p:txBody>
          <a:bodyPr vert="horz" lIns="91440" tIns="45720" rIns="91440" bIns="45720" rtlCol="0" anchor="t">
            <a:normAutofit/>
          </a:bodyPr>
          <a:lstStyle/>
          <a:p>
            <a:r>
              <a:rPr lang="en-US" sz="2000" dirty="0">
                <a:cs typeface="Calibri"/>
              </a:rPr>
              <a:t>Floats are the real numbers with decimal points by the division of integers and fractional parts.</a:t>
            </a:r>
          </a:p>
          <a:p>
            <a:r>
              <a:rPr lang="en-US" sz="2000" dirty="0">
                <a:cs typeface="Calibri"/>
              </a:rPr>
              <a:t>It is also like a scientific notation such as </a:t>
            </a:r>
            <a:r>
              <a:rPr lang="en-US" sz="2000" dirty="0">
                <a:ea typeface="+mn-lt"/>
                <a:cs typeface="+mn-lt"/>
              </a:rPr>
              <a:t> E or e followed by a positive or negative integer.</a:t>
            </a:r>
          </a:p>
          <a:p>
            <a:r>
              <a:rPr lang="en-US" sz="2000" dirty="0">
                <a:ea typeface="+mn-lt"/>
                <a:cs typeface="+mn-lt"/>
              </a:rPr>
              <a:t>E or e indicates the power of 10. </a:t>
            </a:r>
          </a:p>
          <a:p>
            <a:pPr marL="0" indent="0">
              <a:buNone/>
            </a:pPr>
            <a:r>
              <a:rPr lang="en-US" sz="2000" dirty="0">
                <a:ea typeface="+mn-lt"/>
                <a:cs typeface="+mn-lt"/>
              </a:rPr>
              <a:t>   Ex. 6.1e2 = 6.1 x 10</a:t>
            </a:r>
            <a:r>
              <a:rPr lang="en-US" sz="2000" baseline="30000" dirty="0">
                <a:ea typeface="+mn-lt"/>
                <a:cs typeface="+mn-lt"/>
              </a:rPr>
              <a:t>2</a:t>
            </a:r>
            <a:r>
              <a:rPr lang="en-US" sz="2000" dirty="0">
                <a:ea typeface="+mn-lt"/>
                <a:cs typeface="+mn-lt"/>
              </a:rPr>
              <a:t> = 610.0</a:t>
            </a:r>
            <a:endParaRPr lang="en-US" sz="2000" dirty="0">
              <a:cs typeface="Calibri"/>
            </a:endParaRPr>
          </a:p>
          <a:p>
            <a:r>
              <a:rPr lang="en-US" sz="2000" dirty="0">
                <a:cs typeface="Calibri"/>
              </a:rPr>
              <a:t>Usually </a:t>
            </a:r>
            <a:r>
              <a:rPr lang="en-US" sz="2000" dirty="0">
                <a:ea typeface="+mn-lt"/>
                <a:cs typeface="+mn-lt"/>
              </a:rPr>
              <a:t>Python floating type takes eight bytes of memory (64 bits or double precision). </a:t>
            </a:r>
            <a:endParaRPr lang="en-US" sz="2000" dirty="0">
              <a:cs typeface="Calibri"/>
            </a:endParaRPr>
          </a:p>
          <a:p>
            <a:r>
              <a:rPr lang="en-US" sz="2000" dirty="0">
                <a:cs typeface="Calibri"/>
              </a:rPr>
              <a:t>In python, the maximum value a floating type can have </a:t>
            </a:r>
            <a:r>
              <a:rPr lang="en-US" sz="2000" dirty="0">
                <a:ea typeface="+mn-lt"/>
                <a:cs typeface="+mn-lt"/>
              </a:rPr>
              <a:t>approximately is 1.8 ⨉ 10</a:t>
            </a:r>
            <a:r>
              <a:rPr lang="en-US" sz="2000" baseline="30000" dirty="0">
                <a:ea typeface="+mn-lt"/>
                <a:cs typeface="+mn-lt"/>
              </a:rPr>
              <a:t>308</a:t>
            </a:r>
          </a:p>
          <a:p>
            <a:r>
              <a:rPr lang="en-US" sz="2000" dirty="0">
                <a:ea typeface="+mn-lt"/>
                <a:cs typeface="+mn-lt"/>
              </a:rPr>
              <a:t>The string inf</a:t>
            </a:r>
            <a:r>
              <a:rPr lang="en-US" sz="2000" dirty="0">
                <a:cs typeface="Calibri"/>
              </a:rPr>
              <a:t> represents infinity, </a:t>
            </a:r>
            <a:r>
              <a:rPr lang="en-US" sz="2000" dirty="0">
                <a:ea typeface="+mn-lt"/>
                <a:cs typeface="+mn-lt"/>
              </a:rPr>
              <a:t>indicating a number greater than advised value.</a:t>
            </a:r>
            <a:endParaRPr lang="en-US" sz="2000" dirty="0">
              <a:cs typeface="Calibri"/>
            </a:endParaRPr>
          </a:p>
          <a:p>
            <a:pPr marL="0" indent="0">
              <a:buNone/>
            </a:pPr>
            <a:endParaRPr lang="en-US" sz="2000" dirty="0">
              <a:cs typeface="Calibri"/>
            </a:endParaRPr>
          </a:p>
          <a:p>
            <a:endParaRPr lang="en-US" sz="2000" dirty="0">
              <a:cs typeface="Calibri"/>
            </a:endParaRPr>
          </a:p>
          <a:p>
            <a:endParaRPr lang="en-US" sz="2000" dirty="0">
              <a:cs typeface="Calibri"/>
            </a:endParaRPr>
          </a:p>
          <a:p>
            <a:endParaRPr lang="en-US" sz="2000" dirty="0">
              <a:cs typeface="Calibri"/>
            </a:endParaRPr>
          </a:p>
        </p:txBody>
      </p:sp>
      <p:sp>
        <p:nvSpPr>
          <p:cNvPr id="5" name="Rectangle 4">
            <a:extLst>
              <a:ext uri="{FF2B5EF4-FFF2-40B4-BE49-F238E27FC236}">
                <a16:creationId xmlns:a16="http://schemas.microsoft.com/office/drawing/2014/main" id="{E3085189-F037-4B15-A9A4-A83F55C219AA}"/>
              </a:ext>
            </a:extLst>
          </p:cNvPr>
          <p:cNvSpPr/>
          <p:nvPr/>
        </p:nvSpPr>
        <p:spPr>
          <a:xfrm>
            <a:off x="7692577" y="1820497"/>
            <a:ext cx="3683166" cy="1800577"/>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latin typeface="Courier New"/>
                <a:ea typeface="+mn-lt"/>
                <a:cs typeface="+mn-lt"/>
              </a:rPr>
              <a:t>&gt;&gt;&gt; </a:t>
            </a:r>
            <a:r>
              <a:rPr lang="en-US" sz="1400" dirty="0">
                <a:latin typeface="Courier New"/>
                <a:ea typeface="+mn-lt"/>
                <a:cs typeface="+mn-lt"/>
              </a:rPr>
              <a:t>#Scientific notation example</a:t>
            </a:r>
            <a:endParaRPr lang="en-US" sz="1400" dirty="0">
              <a:latin typeface="Courier New"/>
              <a:cs typeface="Courier New"/>
            </a:endParaRPr>
          </a:p>
          <a:p>
            <a:r>
              <a:rPr lang="en-US" sz="1600" dirty="0">
                <a:latin typeface="Courier New"/>
                <a:ea typeface="+mn-lt"/>
                <a:cs typeface="+mn-lt"/>
              </a:rPr>
              <a:t>... </a:t>
            </a:r>
            <a:endParaRPr lang="en-US" sz="1600" dirty="0">
              <a:latin typeface="Courier New"/>
              <a:cs typeface="Courier New"/>
            </a:endParaRPr>
          </a:p>
          <a:p>
            <a:r>
              <a:rPr lang="en-US" sz="1600" dirty="0">
                <a:latin typeface="Courier New"/>
                <a:ea typeface="+mn-lt"/>
                <a:cs typeface="+mn-lt"/>
              </a:rPr>
              <a:t>&gt;&gt;&gt; 6.1e2</a:t>
            </a:r>
            <a:endParaRPr lang="en-US" sz="1600" dirty="0">
              <a:latin typeface="Courier New"/>
              <a:cs typeface="Calibri"/>
            </a:endParaRPr>
          </a:p>
          <a:p>
            <a:r>
              <a:rPr lang="en-US" sz="1600" dirty="0">
                <a:latin typeface="Courier New"/>
                <a:ea typeface="+mn-lt"/>
                <a:cs typeface="+mn-lt"/>
              </a:rPr>
              <a:t>610.0</a:t>
            </a:r>
            <a:endParaRPr lang="en-US" sz="1600" dirty="0">
              <a:latin typeface="Courier New"/>
              <a:cs typeface="Courier New"/>
            </a:endParaRPr>
          </a:p>
          <a:p>
            <a:r>
              <a:rPr lang="en-US" sz="1600" dirty="0">
                <a:latin typeface="Courier New"/>
                <a:ea typeface="+mn-lt"/>
                <a:cs typeface="+mn-lt"/>
              </a:rPr>
              <a:t>&gt;&gt;&gt; print(type(6.1E2))</a:t>
            </a:r>
            <a:endParaRPr lang="en-US" sz="1600" dirty="0">
              <a:latin typeface="Courier New"/>
              <a:cs typeface="Courier New"/>
            </a:endParaRPr>
          </a:p>
          <a:p>
            <a:r>
              <a:rPr lang="en-US" sz="1600" dirty="0">
                <a:latin typeface="Courier New"/>
                <a:ea typeface="+mn-lt"/>
                <a:cs typeface="+mn-lt"/>
              </a:rPr>
              <a:t>&lt;class 'float'&gt;</a:t>
            </a:r>
            <a:endParaRPr lang="en-US" sz="1600" dirty="0">
              <a:latin typeface="Courier New"/>
              <a:cs typeface="Courier New"/>
            </a:endParaRPr>
          </a:p>
        </p:txBody>
      </p:sp>
      <p:sp>
        <p:nvSpPr>
          <p:cNvPr id="6" name="Rectangle 5">
            <a:extLst>
              <a:ext uri="{FF2B5EF4-FFF2-40B4-BE49-F238E27FC236}">
                <a16:creationId xmlns:a16="http://schemas.microsoft.com/office/drawing/2014/main" id="{2AB57E36-F291-443B-851B-B8627B9BE270}"/>
              </a:ext>
            </a:extLst>
          </p:cNvPr>
          <p:cNvSpPr/>
          <p:nvPr/>
        </p:nvSpPr>
        <p:spPr>
          <a:xfrm>
            <a:off x="7692577" y="3840408"/>
            <a:ext cx="3683166" cy="1800577"/>
          </a:xfrm>
          <a:prstGeom prst="rect">
            <a:avLst/>
          </a:prstGeom>
          <a:solidFill>
            <a:schemeClr val="tx1"/>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latin typeface="Courier New"/>
                <a:ea typeface="+mn-lt"/>
                <a:cs typeface="+mn-lt"/>
              </a:rPr>
              <a:t>&gt;&gt;&gt; #Maximum value type</a:t>
            </a:r>
            <a:endParaRPr lang="en-US" sz="1600" dirty="0">
              <a:latin typeface="Courier New"/>
              <a:cs typeface="Courier New"/>
            </a:endParaRPr>
          </a:p>
          <a:p>
            <a:r>
              <a:rPr lang="en-US" sz="1600" dirty="0">
                <a:latin typeface="Courier New"/>
                <a:ea typeface="+mn-lt"/>
                <a:cs typeface="+mn-lt"/>
              </a:rPr>
              <a:t>... </a:t>
            </a:r>
          </a:p>
          <a:p>
            <a:r>
              <a:rPr lang="en-US" sz="1600" dirty="0">
                <a:latin typeface="Courier New"/>
                <a:ea typeface="+mn-lt"/>
                <a:cs typeface="+mn-lt"/>
              </a:rPr>
              <a:t>&gt;&gt;&gt; 1.8e308</a:t>
            </a:r>
            <a:endParaRPr lang="en-US" sz="1600" dirty="0">
              <a:latin typeface="Courier New"/>
              <a:cs typeface="Courier New"/>
            </a:endParaRPr>
          </a:p>
          <a:p>
            <a:r>
              <a:rPr lang="en-US" sz="1600" dirty="0">
                <a:latin typeface="Courier New"/>
                <a:ea typeface="+mn-lt"/>
                <a:cs typeface="+mn-lt"/>
              </a:rPr>
              <a:t>inf</a:t>
            </a:r>
            <a:endParaRPr lang="en-US" sz="1600" dirty="0">
              <a:latin typeface="Courier New"/>
              <a:cs typeface="Courier New"/>
            </a:endParaRPr>
          </a:p>
          <a:p>
            <a:r>
              <a:rPr lang="en-US" sz="1600" dirty="0">
                <a:latin typeface="Courier New"/>
                <a:ea typeface="+mn-lt"/>
                <a:cs typeface="+mn-lt"/>
              </a:rPr>
              <a:t>&gt;&gt;&gt; 1.8e307</a:t>
            </a:r>
            <a:endParaRPr lang="en-US" sz="1600" dirty="0">
              <a:latin typeface="Courier New"/>
              <a:cs typeface="Courier New"/>
            </a:endParaRPr>
          </a:p>
          <a:p>
            <a:r>
              <a:rPr lang="en-US" sz="1600" dirty="0">
                <a:latin typeface="Courier New"/>
                <a:ea typeface="+mn-lt"/>
                <a:cs typeface="+mn-lt"/>
              </a:rPr>
              <a:t>1.8e+307</a:t>
            </a:r>
            <a:endParaRPr lang="en-US" sz="1600" dirty="0">
              <a:latin typeface="Courier New"/>
              <a:cs typeface="Courier New"/>
            </a:endParaRPr>
          </a:p>
        </p:txBody>
      </p:sp>
    </p:spTree>
    <p:extLst>
      <p:ext uri="{BB962C8B-B14F-4D97-AF65-F5344CB8AC3E}">
        <p14:creationId xmlns:p14="http://schemas.microsoft.com/office/powerpoint/2010/main" val="766367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TotalTime>
  <Words>3017</Words>
  <Application>Microsoft Office PowerPoint</Application>
  <PresentationFormat>Widescreen</PresentationFormat>
  <Paragraphs>389</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Consolas</vt:lpstr>
      <vt:lpstr>Courier New</vt:lpstr>
      <vt:lpstr>Office Theme</vt:lpstr>
      <vt:lpstr>Python Data Types</vt:lpstr>
      <vt:lpstr>Python Data Types</vt:lpstr>
      <vt:lpstr>Mutable and Immutable Objects</vt:lpstr>
      <vt:lpstr>How mutable objects differ from immutable?</vt:lpstr>
      <vt:lpstr>Examples of Mutable and Immutable Objects</vt:lpstr>
      <vt:lpstr>Task</vt:lpstr>
      <vt:lpstr>Numbers</vt:lpstr>
      <vt:lpstr>Numeric Type  - Integers</vt:lpstr>
      <vt:lpstr>Numeric Type - Floats</vt:lpstr>
      <vt:lpstr>Numeric Type – Complex Numbers</vt:lpstr>
      <vt:lpstr>Python Lists</vt:lpstr>
      <vt:lpstr>Introduction to Python List</vt:lpstr>
      <vt:lpstr>List Indexing</vt:lpstr>
      <vt:lpstr>PowerPoint Presentation</vt:lpstr>
      <vt:lpstr>List Slicing</vt:lpstr>
      <vt:lpstr>List Operations</vt:lpstr>
      <vt:lpstr>List Methods</vt:lpstr>
      <vt:lpstr>PowerPoint Presentation</vt:lpstr>
      <vt:lpstr>PowerPoint Presentation</vt:lpstr>
      <vt:lpstr>PowerPoint Presentation</vt:lpstr>
      <vt:lpstr>PowerPoint Presentation</vt:lpstr>
      <vt:lpstr>Task</vt:lpstr>
      <vt:lpstr>PowerPoint Presentation</vt:lpstr>
      <vt:lpstr>List Comprehension</vt:lpstr>
      <vt:lpstr>Python Boolean</vt:lpstr>
      <vt:lpstr>What is boolean data type?</vt:lpstr>
      <vt:lpstr>Operation examples that yield boolean:</vt:lpstr>
      <vt:lpstr>Did you know?</vt:lpstr>
      <vt:lpstr>Python bool()</vt:lpstr>
      <vt:lpstr>Most Values are True:</vt:lpstr>
      <vt:lpstr>Values that are False: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Data Types</dc:title>
  <dc:creator>Navin Poudel</dc:creator>
  <cp:lastModifiedBy>Navin Poudel</cp:lastModifiedBy>
  <cp:revision>13</cp:revision>
  <dcterms:created xsi:type="dcterms:W3CDTF">2023-02-12T02:52:59Z</dcterms:created>
  <dcterms:modified xsi:type="dcterms:W3CDTF">2023-08-13T10:52:11Z</dcterms:modified>
</cp:coreProperties>
</file>