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86" r:id="rId3"/>
    <p:sldId id="287" r:id="rId4"/>
    <p:sldId id="290" r:id="rId5"/>
    <p:sldId id="291" r:id="rId6"/>
    <p:sldId id="292" r:id="rId7"/>
    <p:sldId id="293" r:id="rId8"/>
    <p:sldId id="294" r:id="rId9"/>
    <p:sldId id="323" r:id="rId10"/>
    <p:sldId id="320" r:id="rId11"/>
    <p:sldId id="321" r:id="rId12"/>
    <p:sldId id="322" r:id="rId13"/>
    <p:sldId id="319" r:id="rId14"/>
    <p:sldId id="296" r:id="rId15"/>
    <p:sldId id="306" r:id="rId16"/>
    <p:sldId id="305" r:id="rId17"/>
    <p:sldId id="304" r:id="rId18"/>
    <p:sldId id="303" r:id="rId19"/>
    <p:sldId id="302" r:id="rId20"/>
    <p:sldId id="301" r:id="rId21"/>
    <p:sldId id="300" r:id="rId22"/>
    <p:sldId id="299" r:id="rId23"/>
    <p:sldId id="298" r:id="rId24"/>
    <p:sldId id="297" r:id="rId25"/>
    <p:sldId id="324" r:id="rId26"/>
    <p:sldId id="307" r:id="rId27"/>
    <p:sldId id="311" r:id="rId28"/>
    <p:sldId id="310" r:id="rId29"/>
    <p:sldId id="309" r:id="rId30"/>
    <p:sldId id="314" r:id="rId31"/>
    <p:sldId id="313" r:id="rId32"/>
    <p:sldId id="315" r:id="rId33"/>
    <p:sldId id="318" r:id="rId34"/>
    <p:sldId id="317" r:id="rId35"/>
    <p:sldId id="30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C40F-0533-6920-1397-0F4BDC942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EE6EC-0620-E17A-BAC4-27E37D22E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B8A7E-2E4B-72A3-11D1-3DAC94A8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4DB3-571C-D84A-D2B2-DA579FA4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66DA-D6A8-51A4-948E-CBD5F007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3D10-F6E2-B460-E878-AA23308D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0AD9B-04A1-2D58-C842-8DDDD5673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EEFE9-9BB5-FF56-B432-BA3ED7C4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E513-3CA3-E039-1D9C-9D0AA6CD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63D08-E795-4B1B-6C46-2B958B0E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D9183-F256-D6E2-7B8A-27AA18B3D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7829E-8C87-11FE-3248-D9019FAA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AB6E-36DA-08A6-694B-01648B47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D767-C6BB-58E6-DB98-BD0ACCB8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3883-6390-6AF3-C0E6-42A759DB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7D25-99BE-9F68-3C10-E4E7A676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DB35-D6BF-FC44-D7D3-85A94FC9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ACB7-8A9D-F79D-39BF-2EC2D85A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4AEF-F730-3E06-D747-48D48850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BDEF4-493E-483E-8934-53C39730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9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EE38-20CF-C0E2-CBC5-798BE4D4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3ADC1-6183-D144-E409-9A3D5614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FA532-42F7-E335-20CC-E9AD04E5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79A5-D38F-7BD5-31F3-3FE1AC06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E984-7EC5-2BFE-D10B-DD5C05F0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4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D7C0-DB73-1FF8-6716-B5042FA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3271-432B-F3A7-998C-700054C4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787A-CA18-E369-2CD7-1A10B65B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D7D99-0E23-4069-7684-A27316E4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8682F-3B5A-271A-9A23-076A9297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68FB8-D300-B195-6B98-3A4835CF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E0FD-40AD-DF9A-E908-3E68C0AD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4C65-9AA4-824B-1B90-BE22F2A2D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5FFFE-B22E-EE96-82C8-03F02D1A9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F27E9-3BD1-BA35-55C5-B97ABFE15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55A67-BF5C-5248-2D04-057D44770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D0B95-E5EE-F54C-F147-E024AA69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72119-D72C-8906-DEE8-C1153EFD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9FD76-CC6E-E04C-5E92-39678C8C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178F-936E-68A7-CFA5-09DB7FD2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48908-B767-9A07-3F1B-B6F2DBA4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B9AED-F9B6-37A7-177E-C77E10EF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52F06-9D4F-D2A8-6954-B1A1655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9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B2831-9917-B51C-7E66-A868D336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FD477-6DAE-12E6-E29F-65BED8F0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F0C96-9B34-7DE7-91B6-78491D47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2DA2-7BF0-1263-8426-5934ADA7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AE1F-FBC9-008E-C15D-A6E2DEAE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89C4E-AEA3-070C-62D1-6F09426A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D15DF-0FF5-D514-0D01-01DDFD0F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FF21-2C56-7451-02AC-32644938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88EDA-D518-1075-C56C-5A0D10FC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8B7B-FA7E-EA37-0AA8-DD34023D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07BB3-B349-D41F-DD6F-0DF60ADE7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DCF81-6585-89C1-BA60-FA1076DF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0668-13E3-8365-AC47-74FA9008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82CEC-1FDB-CE09-D7BF-E7FDD6B0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91F12-FB9F-61D8-3C81-8A3BCA3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5D0B0-D26B-C6B7-049C-59FD3667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FEA1-6B85-BF59-12F3-036AC7F5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C667-609D-1AC2-1AE2-1DA768B41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78A5-13F5-4BC0-8DF8-3BD374E44ED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EB46-690A-9E38-FA9D-83DA889BA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4D95-978F-12CA-ECEF-13B93540D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6376-BBE5-4020-8622-6B823B60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5DF-0569-49D8-9DC7-8D8C86AA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398257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Errors and Exceptions</a:t>
            </a:r>
            <a:endParaRPr lang="en-US" sz="2400" dirty="0">
              <a:cs typeface="Calibri Light"/>
            </a:endParaRP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A3A5774-B4EE-4CD8-97A0-BDBA3A57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29162"/>
            <a:ext cx="6780700" cy="47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5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5745-7373-475F-C0F7-B8B1747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6F275-2298-E01E-B50A-4E141CFE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two numbers as input and add those numbers. Handle the possible exceptions.</a:t>
            </a:r>
          </a:p>
        </p:txBody>
      </p:sp>
    </p:spTree>
    <p:extLst>
      <p:ext uri="{BB962C8B-B14F-4D97-AF65-F5344CB8AC3E}">
        <p14:creationId xmlns:p14="http://schemas.microsoft.com/office/powerpoint/2010/main" val="35147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D9B8-C1BE-8E2C-EAC9-E4B1BC4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0F76-8D2E-478D-5E25-37B72205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two numbers input and divide a number by another number. Handle the possible exceptions.</a:t>
            </a:r>
          </a:p>
        </p:txBody>
      </p:sp>
    </p:spTree>
    <p:extLst>
      <p:ext uri="{BB962C8B-B14F-4D97-AF65-F5344CB8AC3E}">
        <p14:creationId xmlns:p14="http://schemas.microsoft.com/office/powerpoint/2010/main" val="152810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9C7C-2F38-64A0-8164-413D0B71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7FBE-3B09-BEC5-E506-95762300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1" y="1870449"/>
            <a:ext cx="10515600" cy="4351338"/>
          </a:xfrm>
        </p:spPr>
        <p:txBody>
          <a:bodyPr/>
          <a:lstStyle/>
          <a:p>
            <a:r>
              <a:rPr lang="en-US" dirty="0"/>
              <a:t>Create a dictionary student with keys id, name, age, department. Take a input from the user, which info (id, name, age or department) he wants to access and print the result. Handle the possible exceptions.</a:t>
            </a:r>
          </a:p>
        </p:txBody>
      </p:sp>
    </p:spTree>
    <p:extLst>
      <p:ext uri="{BB962C8B-B14F-4D97-AF65-F5344CB8AC3E}">
        <p14:creationId xmlns:p14="http://schemas.microsoft.com/office/powerpoint/2010/main" val="312216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E42E-1DA3-1D8C-2FBF-F449AAA6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6A3E-60FE-AAD1-995B-CAB55A31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to check whether a input character is vowel or not. Handle the possible exceptions.</a:t>
            </a:r>
          </a:p>
        </p:txBody>
      </p:sp>
    </p:spTree>
    <p:extLst>
      <p:ext uri="{BB962C8B-B14F-4D97-AF65-F5344CB8AC3E}">
        <p14:creationId xmlns:p14="http://schemas.microsoft.com/office/powerpoint/2010/main" val="314414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5DF-0569-49D8-9DC7-8D8C86AA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90512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File I/O Handling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A3A5774-B4EE-4CD8-97A0-BDBA3A57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29162"/>
            <a:ext cx="6780700" cy="47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8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BD0B-8B14-4B56-97D9-2FBBDEB1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Files in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CB20-E79B-4474-8B60-B5F5ED1B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5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While working in a software application project, in most cases we create, read and write files to store information.</a:t>
            </a:r>
          </a:p>
          <a:p>
            <a:r>
              <a:rPr lang="en-US">
                <a:cs typeface="Calibri"/>
              </a:rPr>
              <a:t>Two common types of file in Python are Text File and Binary File.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D6C4035-52A8-43A4-94F2-9DCAF02E8E45}"/>
              </a:ext>
            </a:extLst>
          </p:cNvPr>
          <p:cNvGraphicFramePr>
            <a:graphicFrameLocks noGrp="1"/>
          </p:cNvGraphicFramePr>
          <p:nvPr/>
        </p:nvGraphicFramePr>
        <p:xfrm>
          <a:off x="1258339" y="3233512"/>
          <a:ext cx="9331980" cy="238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4560">
                  <a:extLst>
                    <a:ext uri="{9D8B030D-6E8A-4147-A177-3AD203B41FA5}">
                      <a16:colId xmlns:a16="http://schemas.microsoft.com/office/drawing/2014/main" val="3051507129"/>
                    </a:ext>
                  </a:extLst>
                </a:gridCol>
                <a:gridCol w="4757420">
                  <a:extLst>
                    <a:ext uri="{9D8B030D-6E8A-4147-A177-3AD203B41FA5}">
                      <a16:colId xmlns:a16="http://schemas.microsoft.com/office/drawing/2014/main" val="213343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Binary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0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Web standards: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html, XML, CSS, JSON etc.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Source code: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c, app,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js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py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java etc.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Documents: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txt,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tex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RTF etc.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Tabular data: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csv,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tsv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etc.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Configuration: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ini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cfg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reg etc.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Document files: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.pdf, .doc, 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xls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etc.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Image files: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png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.jpg, .gif, .bmp, .jpeg etc.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Video files: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.mp4, .3gp, 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mkv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avi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etc.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Audio files: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.mp3, .wav, 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mka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aac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etc.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Database files: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mdb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accde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frm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sqlite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etc.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Archive files: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.zip, 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rar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.iso, .7z etc.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Executable files: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.exe, .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dll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.class etc.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6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74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D45F-6118-4FDA-A533-364FDA15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File Handling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E02-CBFC-4E26-BA29-9BF184D0C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05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If we want to manipulate a file, we need to first open it.</a:t>
            </a:r>
          </a:p>
          <a:p>
            <a:r>
              <a:rPr lang="en-US">
                <a:cs typeface="Calibri"/>
              </a:rPr>
              <a:t>A basic steps for python file handling operations are</a:t>
            </a: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Open </a:t>
            </a:r>
            <a:r>
              <a:rPr lang="en-US">
                <a:ea typeface="+mn-lt"/>
                <a:cs typeface="+mn-lt"/>
              </a:rPr>
              <a:t>a file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Read </a:t>
            </a:r>
            <a:r>
              <a:rPr lang="en-US">
                <a:ea typeface="+mn-lt"/>
                <a:cs typeface="+mn-lt"/>
              </a:rPr>
              <a:t>or </a:t>
            </a:r>
            <a:r>
              <a:rPr lang="en-US" b="1">
                <a:ea typeface="+mn-lt"/>
                <a:cs typeface="+mn-lt"/>
              </a:rPr>
              <a:t>write</a:t>
            </a:r>
            <a:endParaRPr lang="en-US" b="1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Close </a:t>
            </a:r>
            <a:r>
              <a:rPr lang="en-US">
                <a:ea typeface="+mn-lt"/>
                <a:cs typeface="+mn-lt"/>
              </a:rPr>
              <a:t>the file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Python has an in-built functions to open, read, write and close a file.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42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A7A5-5C79-465E-8F8A-0A655DC3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99BE-341F-4375-9719-20A57A1A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Python has a built-in </a:t>
            </a:r>
            <a:r>
              <a:rPr lang="en-US" sz="2400" b="1">
                <a:ea typeface="+mn-lt"/>
                <a:cs typeface="+mn-lt"/>
              </a:rPr>
              <a:t>open() </a:t>
            </a:r>
            <a:r>
              <a:rPr lang="en-US" sz="2400">
                <a:ea typeface="+mn-lt"/>
                <a:cs typeface="+mn-lt"/>
              </a:rPr>
              <a:t>function to open a file.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open() </a:t>
            </a:r>
            <a:r>
              <a:rPr lang="en-US" sz="2400">
                <a:ea typeface="+mn-lt"/>
                <a:cs typeface="+mn-lt"/>
              </a:rPr>
              <a:t>has a single required argument that is the path to the file. open() has a single return, the file object.</a:t>
            </a:r>
            <a:endParaRPr lang="en-US">
              <a:cs typeface="Calibri"/>
            </a:endParaRPr>
          </a:p>
          <a:p>
            <a:r>
              <a:rPr lang="en-US" sz="2400" b="1" i="1">
                <a:ea typeface="+mn-lt"/>
                <a:cs typeface="+mn-lt"/>
              </a:rPr>
              <a:t>mode</a:t>
            </a:r>
            <a:r>
              <a:rPr lang="en-US" sz="2400" b="1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is an optional string that specifies in which mode the file is opened. The default mode is 'r' which means open to read in text mode.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150FA8-3CA9-42AD-BA5F-FEF701A2F0A0}"/>
              </a:ext>
            </a:extLst>
          </p:cNvPr>
          <p:cNvSpPr/>
          <p:nvPr/>
        </p:nvSpPr>
        <p:spPr>
          <a:xfrm>
            <a:off x="1214003" y="4244687"/>
            <a:ext cx="4035135" cy="10564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cs typeface="Calibri"/>
              </a:rPr>
              <a:t>Syntax:</a:t>
            </a:r>
          </a:p>
          <a:p>
            <a:r>
              <a:rPr lang="en-US" err="1">
                <a:ea typeface="+mn-lt"/>
                <a:cs typeface="+mn-lt"/>
              </a:rPr>
              <a:t>file_object</a:t>
            </a:r>
            <a:r>
              <a:rPr lang="en-US">
                <a:ea typeface="+mn-lt"/>
                <a:cs typeface="+mn-lt"/>
              </a:rPr>
              <a:t> = open(</a:t>
            </a:r>
            <a:r>
              <a:rPr lang="en-US" err="1">
                <a:ea typeface="+mn-lt"/>
                <a:cs typeface="+mn-lt"/>
              </a:rPr>
              <a:t>file_name</a:t>
            </a:r>
            <a:r>
              <a:rPr lang="en-US">
                <a:ea typeface="+mn-lt"/>
                <a:cs typeface="+mn-lt"/>
              </a:rPr>
              <a:t>, mode)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A3C61-2BA0-4C0C-BA79-3A4B92588904}"/>
              </a:ext>
            </a:extLst>
          </p:cNvPr>
          <p:cNvSpPr txBox="1"/>
          <p:nvPr/>
        </p:nvSpPr>
        <p:spPr>
          <a:xfrm>
            <a:off x="7776731" y="5196320"/>
            <a:ext cx="329738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Fig: Open the newfile.txt </a:t>
            </a:r>
          </a:p>
        </p:txBody>
      </p:sp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4CD766DE-2731-4E2B-A8DD-4F6F6DF3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4246188"/>
            <a:ext cx="3903518" cy="9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C43F-18E9-4847-AF11-8E4140A4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Closing a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2F44-8826-406E-BA0D-787C7F11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591830"/>
            <a:ext cx="6021532" cy="3970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>
                <a:ea typeface="+mn-lt"/>
                <a:cs typeface="+mn-lt"/>
              </a:rPr>
              <a:t>close() </a:t>
            </a:r>
            <a:r>
              <a:rPr lang="en-US" sz="2000">
                <a:ea typeface="+mn-lt"/>
                <a:cs typeface="+mn-lt"/>
              </a:rPr>
              <a:t>function to close it.</a:t>
            </a:r>
          </a:p>
          <a:p>
            <a:r>
              <a:rPr lang="en-US" sz="2000">
                <a:ea typeface="+mn-lt"/>
                <a:cs typeface="+mn-lt"/>
              </a:rPr>
              <a:t>We should always make sure that an open file is properly closed.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If not closed properly, it may lead to the unwanted activities such as resource leaks.</a:t>
            </a:r>
          </a:p>
          <a:p>
            <a:r>
              <a:rPr lang="en-US" sz="2000">
                <a:cs typeface="Calibri"/>
              </a:rPr>
              <a:t>Some </a:t>
            </a:r>
            <a:r>
              <a:rPr lang="en-US" sz="2000">
                <a:ea typeface="+mn-lt"/>
                <a:cs typeface="+mn-lt"/>
              </a:rPr>
              <a:t>ways that can ensure that a file is closed properly are: 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1. Using </a:t>
            </a:r>
            <a:r>
              <a:rPr lang="en-US" sz="2000" b="1">
                <a:ea typeface="+mn-lt"/>
                <a:cs typeface="+mn-lt"/>
              </a:rPr>
              <a:t>try-finally</a:t>
            </a:r>
            <a:r>
              <a:rPr lang="en-US" sz="2000">
                <a:ea typeface="+mn-lt"/>
                <a:cs typeface="+mn-lt"/>
              </a:rPr>
              <a:t> block: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    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   </a:t>
            </a:r>
            <a:endParaRPr lang="en-US" sz="16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2. Using </a:t>
            </a:r>
            <a:r>
              <a:rPr lang="en-US" sz="2000" b="1">
                <a:ea typeface="+mn-lt"/>
                <a:cs typeface="+mn-lt"/>
              </a:rPr>
              <a:t>with</a:t>
            </a:r>
            <a:r>
              <a:rPr lang="en-US" sz="2000">
                <a:ea typeface="+mn-lt"/>
                <a:cs typeface="+mn-lt"/>
              </a:rPr>
              <a:t> statement: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   </a:t>
            </a:r>
            <a:endParaRPr lang="en-US" sz="17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2000">
              <a:ea typeface="+mn-lt"/>
              <a:cs typeface="+mn-lt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118AB2A-7FA6-4C40-874D-C194C86E9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453" y="818566"/>
            <a:ext cx="3565813" cy="1105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80F604-1A2D-447F-A00D-9ED7048203AC}"/>
              </a:ext>
            </a:extLst>
          </p:cNvPr>
          <p:cNvSpPr txBox="1"/>
          <p:nvPr/>
        </p:nvSpPr>
        <p:spPr>
          <a:xfrm>
            <a:off x="7837345" y="1966479"/>
            <a:ext cx="24661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Fig: Close the newfile.txt </a:t>
            </a:r>
          </a:p>
        </p:txBody>
      </p:sp>
      <p:pic>
        <p:nvPicPr>
          <p:cNvPr id="9" name="Picture 9" descr="A picture containing holding, room, man&#10;&#10;Description generated with very high confidence">
            <a:extLst>
              <a:ext uri="{FF2B5EF4-FFF2-40B4-BE49-F238E27FC236}">
                <a16:creationId xmlns:a16="http://schemas.microsoft.com/office/drawing/2014/main" id="{5637A676-161F-4B5E-9DCB-8328E4AC0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77" y="2367483"/>
            <a:ext cx="3574472" cy="1863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18DE78-39AB-4EED-88FC-11E955FDB660}"/>
              </a:ext>
            </a:extLst>
          </p:cNvPr>
          <p:cNvSpPr txBox="1"/>
          <p:nvPr/>
        </p:nvSpPr>
        <p:spPr>
          <a:xfrm>
            <a:off x="7776384" y="4256981"/>
            <a:ext cx="24661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Fig: Using </a:t>
            </a:r>
            <a:r>
              <a:rPr lang="en-US" sz="1600" b="1">
                <a:cs typeface="Calibri"/>
              </a:rPr>
              <a:t>try-finally</a:t>
            </a:r>
            <a:r>
              <a:rPr lang="en-US" sz="1600">
                <a:cs typeface="Calibri"/>
              </a:rPr>
              <a:t> block</a:t>
            </a: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72BB9B-84B4-4944-BEB5-15509BB93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0" y="4615919"/>
            <a:ext cx="3576320" cy="907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92EF1D-B305-41AA-80ED-C80E0B4C71AA}"/>
              </a:ext>
            </a:extLst>
          </p:cNvPr>
          <p:cNvSpPr txBox="1"/>
          <p:nvPr/>
        </p:nvSpPr>
        <p:spPr>
          <a:xfrm>
            <a:off x="7776383" y="5529867"/>
            <a:ext cx="24661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Fig: Using </a:t>
            </a:r>
            <a:r>
              <a:rPr lang="en-US" sz="1600" b="1">
                <a:cs typeface="Calibri"/>
              </a:rPr>
              <a:t>with </a:t>
            </a:r>
            <a:r>
              <a:rPr lang="en-US" sz="1600">
                <a:cs typeface="Calibri"/>
              </a:rPr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69670-61E0-4ACB-92F8-B3111DF31829}"/>
              </a:ext>
            </a:extLst>
          </p:cNvPr>
          <p:cNvSpPr txBox="1"/>
          <p:nvPr/>
        </p:nvSpPr>
        <p:spPr>
          <a:xfrm>
            <a:off x="1390651" y="5105400"/>
            <a:ext cx="54967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It makes code cleaner and handles the unexpected errors easily.  </a:t>
            </a:r>
          </a:p>
          <a:p>
            <a:r>
              <a:rPr lang="en-US" sz="1400">
                <a:ea typeface="+mn-lt"/>
                <a:cs typeface="+mn-lt"/>
              </a:rPr>
              <a:t>The with statement automatically takes care of closing the file. </a:t>
            </a:r>
            <a:endParaRPr lang="en-US" sz="14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0A2BA-1E26-4ADB-8B45-BD94C6279D05}"/>
              </a:ext>
            </a:extLst>
          </p:cNvPr>
          <p:cNvSpPr txBox="1"/>
          <p:nvPr/>
        </p:nvSpPr>
        <p:spPr>
          <a:xfrm>
            <a:off x="1360343" y="4139912"/>
            <a:ext cx="45096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 As, we learned in the exception handling, finally code block always runs in the program.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92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A20D-AD39-4851-91FB-919C327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Opening file modes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F0A5-1CA6-496F-ADFD-59DD10E87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71386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 We can define an argument to represent how we want to open the file. The available modes are:</a:t>
            </a: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475AB3-3A1B-4BBA-9CF2-A7B9AD53096A}"/>
              </a:ext>
            </a:extLst>
          </p:cNvPr>
          <p:cNvGraphicFramePr>
            <a:graphicFrameLocks noGrp="1"/>
          </p:cNvGraphicFramePr>
          <p:nvPr/>
        </p:nvGraphicFramePr>
        <p:xfrm>
          <a:off x="1160318" y="2753937"/>
          <a:ext cx="8064742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9306">
                  <a:extLst>
                    <a:ext uri="{9D8B030D-6E8A-4147-A177-3AD203B41FA5}">
                      <a16:colId xmlns:a16="http://schemas.microsoft.com/office/drawing/2014/main" val="2304057001"/>
                    </a:ext>
                  </a:extLst>
                </a:gridCol>
                <a:gridCol w="6905436">
                  <a:extLst>
                    <a:ext uri="{9D8B030D-6E8A-4147-A177-3AD203B41FA5}">
                      <a16:colId xmlns:a16="http://schemas.microsoft.com/office/drawing/2014/main" val="180696274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2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open for reading (default)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09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open for writing, truncating the file first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540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open for exclusive creation, failing if the file already exists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70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open for writing, appending to the end of the file if it exists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24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binary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598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text mode (default)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8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open for updating (reading and writing)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25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A913-10C5-4037-90AD-15B177E9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Exceptions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14AE-2297-46AA-A8A6-84E87E0AF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496" y="1903557"/>
            <a:ext cx="5852575" cy="34507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An exception is an error that happens during execution of a program.</a:t>
            </a:r>
          </a:p>
          <a:p>
            <a:r>
              <a:rPr lang="en-US" sz="2400" dirty="0">
                <a:ea typeface="+mn-lt"/>
                <a:cs typeface="+mn-lt"/>
              </a:rPr>
              <a:t>When these exceptions occur, the Python interpreter stops the current process and passes it to the calling process until it is handled. If not handled, the program will crash.</a:t>
            </a:r>
          </a:p>
          <a:p>
            <a:r>
              <a:rPr lang="en-US" sz="2400" dirty="0">
                <a:ea typeface="+mn-lt"/>
                <a:cs typeface="+mn-lt"/>
              </a:rPr>
              <a:t>Python provides a way to handle the Exception so that the other part of the code can be executed without any disruption.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D4247A-ADEC-41D7-B4EB-A62317FC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912" y="2332315"/>
            <a:ext cx="3765395" cy="2063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4A0472-2CCE-40BC-BA5F-7E14294088C0}"/>
              </a:ext>
            </a:extLst>
          </p:cNvPr>
          <p:cNvSpPr txBox="1"/>
          <p:nvPr/>
        </p:nvSpPr>
        <p:spPr>
          <a:xfrm>
            <a:off x="7446839" y="4561250"/>
            <a:ext cx="338354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Fig: Throwable as Exception and Error </a:t>
            </a:r>
          </a:p>
        </p:txBody>
      </p:sp>
    </p:spTree>
    <p:extLst>
      <p:ext uri="{BB962C8B-B14F-4D97-AF65-F5344CB8AC3E}">
        <p14:creationId xmlns:p14="http://schemas.microsoft.com/office/powerpoint/2010/main" val="279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B8C5-98FF-4390-842F-A5FFF33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Binary and Text Mode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D24B-6336-4527-8A34-D60A841E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44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Python distinguishes between binary and text I/O. </a:t>
            </a:r>
          </a:p>
          <a:p>
            <a:r>
              <a:rPr lang="en-US">
                <a:ea typeface="+mn-lt"/>
                <a:cs typeface="+mn-lt"/>
              </a:rPr>
              <a:t>In text mode, we get strings when reading from the file.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While, binary mode returns bytes objects without any encoding.</a:t>
            </a:r>
          </a:p>
          <a:p>
            <a:r>
              <a:rPr lang="en-US">
                <a:ea typeface="+mn-lt"/>
                <a:cs typeface="+mn-lt"/>
              </a:rPr>
              <a:t>Binary mode is used to deal with non-text files like images or executable files.</a:t>
            </a:r>
            <a:endParaRPr lang="en-US">
              <a:cs typeface="Calibri"/>
            </a:endParaRPr>
          </a:p>
        </p:txBody>
      </p:sp>
      <p:pic>
        <p:nvPicPr>
          <p:cNvPr id="4" name="Picture 4" descr="A black and red text&#10;&#10;Description generated with high confidence">
            <a:extLst>
              <a:ext uri="{FF2B5EF4-FFF2-40B4-BE49-F238E27FC236}">
                <a16:creationId xmlns:a16="http://schemas.microsoft.com/office/drawing/2014/main" id="{31714002-A4FB-44FC-9A05-696305B0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14" y="4208186"/>
            <a:ext cx="6631131" cy="12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8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D42C-76C3-48CF-BB63-76D5EA48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A8E6-2FDF-488F-88CC-29746108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86" y="1713057"/>
            <a:ext cx="10515600" cy="3978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>
                <a:ea typeface="+mn-lt"/>
                <a:cs typeface="+mn-lt"/>
              </a:rPr>
              <a:t>We can use the </a:t>
            </a:r>
            <a:r>
              <a:rPr lang="en-US" sz="2400" b="1">
                <a:ea typeface="+mn-lt"/>
                <a:cs typeface="+mn-lt"/>
              </a:rPr>
              <a:t>read(size)</a:t>
            </a:r>
            <a:r>
              <a:rPr lang="en-US" sz="2400">
                <a:ea typeface="+mn-lt"/>
                <a:cs typeface="+mn-lt"/>
              </a:rPr>
              <a:t> method to read with a defined number of data. </a:t>
            </a:r>
            <a:endParaRPr lang="en-US">
              <a:ea typeface="+mn-lt"/>
              <a:cs typeface="+mn-lt"/>
            </a:endParaRPr>
          </a:p>
          <a:p>
            <a:pPr marL="342900" indent="-342900"/>
            <a:r>
              <a:rPr lang="en-US" sz="2400">
                <a:ea typeface="+mn-lt"/>
                <a:cs typeface="+mn-lt"/>
              </a:rPr>
              <a:t>If no argument or None or –1 is passed in the size parameter, the whole file is read.</a:t>
            </a:r>
          </a:p>
          <a:p>
            <a:pPr marL="342900" indent="-342900"/>
            <a:r>
              <a:rPr lang="en-US" sz="2400">
                <a:ea typeface="+mn-lt"/>
                <a:cs typeface="+mn-lt"/>
              </a:rPr>
              <a:t>There are multiple methods that can be called on a file object for reading.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2E4A3-E464-4D8D-82D0-67BF4D40DA3C}"/>
              </a:ext>
            </a:extLst>
          </p:cNvPr>
          <p:cNvGraphicFramePr>
            <a:graphicFrameLocks noGrp="1"/>
          </p:cNvGraphicFramePr>
          <p:nvPr/>
        </p:nvGraphicFramePr>
        <p:xfrm>
          <a:off x="948160" y="3494809"/>
          <a:ext cx="10112851" cy="17890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0360">
                  <a:extLst>
                    <a:ext uri="{9D8B030D-6E8A-4147-A177-3AD203B41FA5}">
                      <a16:colId xmlns:a16="http://schemas.microsoft.com/office/drawing/2014/main" val="3342780088"/>
                    </a:ext>
                  </a:extLst>
                </a:gridCol>
                <a:gridCol w="7402491">
                  <a:extLst>
                    <a:ext uri="{9D8B030D-6E8A-4147-A177-3AD203B41FA5}">
                      <a16:colId xmlns:a16="http://schemas.microsoft.com/office/drawing/2014/main" val="618025679"/>
                    </a:ext>
                  </a:extLst>
                </a:gridCol>
              </a:tblGrid>
              <a:tr h="166968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Usage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74190267"/>
                  </a:ext>
                </a:extLst>
              </a:tr>
              <a:tr h="4174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u="none" strike="noStrike">
                          <a:effectLst/>
                        </a:rPr>
                        <a:t>.read(size=1)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reads from the file based on the number of size bytes.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75437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.</a:t>
                      </a:r>
                      <a:r>
                        <a:rPr lang="en-US" u="none" strike="noStrike" err="1">
                          <a:effectLst/>
                        </a:rPr>
                        <a:t>readline</a:t>
                      </a:r>
                      <a:r>
                        <a:rPr lang="en-US" u="none" strike="noStrike">
                          <a:effectLst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 </a:t>
                      </a:r>
                      <a:r>
                        <a:rPr lang="en-US" sz="1800" b="0" i="0" u="none" strike="noStrike" noProof="0">
                          <a:effectLst/>
                          <a:latin typeface="Calibri"/>
                        </a:rPr>
                        <a:t>reads individual lines of a file. This method reads a file till the newline, including the newline character. </a:t>
                      </a:r>
                      <a:endParaRPr lang="en-US" sz="1800" b="0" i="0" u="none" strike="noStrike" noProof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91246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</a:rPr>
                        <a:t>.</a:t>
                      </a:r>
                      <a:r>
                        <a:rPr lang="en-US" u="none" strike="noStrike" err="1">
                          <a:effectLst/>
                        </a:rPr>
                        <a:t>readlines</a:t>
                      </a:r>
                      <a:r>
                        <a:rPr lang="en-US" u="none" strike="noStrike">
                          <a:effectLst/>
                        </a:rPr>
                        <a:t>()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reads the remaining lines from the file object and returns them as a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2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916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CA9B-D1F4-419F-8DFB-44551FD2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Reading Files in Python...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3B4C-21F9-456E-BAE1-BD02C52A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62646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>
                <a:cs typeface="Calibri" panose="020F0502020204030204"/>
              </a:rPr>
              <a:t>Let's read an existing file 'file.txt' and use the common read methods.</a:t>
            </a:r>
          </a:p>
          <a:p>
            <a:pPr marL="342900" indent="-342900"/>
            <a:endParaRPr lang="en-US" sz="2400">
              <a:cs typeface="Calibri" panose="020F0502020204030204"/>
            </a:endParaRPr>
          </a:p>
          <a:p>
            <a:pPr marL="342900" indent="-342900"/>
            <a:endParaRPr lang="en-US" sz="2400">
              <a:cs typeface="Calibri" panose="020F0502020204030204"/>
            </a:endParaRPr>
          </a:p>
          <a:p>
            <a:pPr marL="342900" indent="-342900"/>
            <a:endParaRPr lang="en-US" sz="2400">
              <a:cs typeface="Calibri" panose="020F0502020204030204"/>
            </a:endParaRPr>
          </a:p>
          <a:p>
            <a:pPr marL="342900" indent="-342900"/>
            <a:endParaRPr lang="en-US" sz="2400">
              <a:cs typeface="Calibri" panose="020F0502020204030204"/>
            </a:endParaRPr>
          </a:p>
          <a:p>
            <a:pPr marL="342900" indent="-342900"/>
            <a:r>
              <a:rPr lang="en-US" sz="2400">
                <a:ea typeface="+mn-lt"/>
                <a:cs typeface="+mn-lt"/>
              </a:rPr>
              <a:t>read() method returns a newline as '\n'</a:t>
            </a:r>
            <a:endParaRPr lang="en-US" sz="2400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F4E5EDC-870F-4633-8CFC-F4E1F8F25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91" y="2188096"/>
            <a:ext cx="5003223" cy="1460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902B7D-EC1F-4D38-9E6D-6C4CC5FF0F8D}"/>
              </a:ext>
            </a:extLst>
          </p:cNvPr>
          <p:cNvSpPr txBox="1"/>
          <p:nvPr/>
        </p:nvSpPr>
        <p:spPr>
          <a:xfrm>
            <a:off x="7071014" y="3261013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Fig: Existing 'file.txt' file</a:t>
            </a:r>
          </a:p>
        </p:txBody>
      </p:sp>
      <p:pic>
        <p:nvPicPr>
          <p:cNvPr id="12" name="Picture 12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D4DF2711-A501-4C26-9EFB-7020BBE0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32" y="2191500"/>
            <a:ext cx="4654666" cy="1412241"/>
          </a:xfrm>
          <a:prstGeom prst="rect">
            <a:avLst/>
          </a:prstGeom>
        </p:spPr>
      </p:pic>
      <p:pic>
        <p:nvPicPr>
          <p:cNvPr id="13" name="Picture 13" descr="A picture containing photo, sitting, black, red&#10;&#10;Description generated with very high confidence">
            <a:extLst>
              <a:ext uri="{FF2B5EF4-FFF2-40B4-BE49-F238E27FC236}">
                <a16:creationId xmlns:a16="http://schemas.microsoft.com/office/drawing/2014/main" id="{560D309C-B21A-4D7E-B2C4-3860FEAEC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32" y="4352424"/>
            <a:ext cx="3704359" cy="1365675"/>
          </a:xfrm>
          <a:prstGeom prst="rect">
            <a:avLst/>
          </a:prstGeom>
        </p:spPr>
      </p:pic>
      <p:pic>
        <p:nvPicPr>
          <p:cNvPr id="1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8A31B361-F98C-4094-9B47-9EFD1F080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377" y="4355390"/>
            <a:ext cx="7339215" cy="13611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C99589-A8A5-45C9-A545-C55C1B120A36}"/>
              </a:ext>
            </a:extLst>
          </p:cNvPr>
          <p:cNvSpPr txBox="1"/>
          <p:nvPr/>
        </p:nvSpPr>
        <p:spPr>
          <a:xfrm>
            <a:off x="1849582" y="5711535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Fig: Using </a:t>
            </a:r>
            <a:r>
              <a:rPr lang="en-US" sz="1600" err="1">
                <a:cs typeface="Calibri"/>
              </a:rPr>
              <a:t>readline</a:t>
            </a:r>
            <a:r>
              <a:rPr lang="en-US" sz="1600">
                <a:cs typeface="Calibri"/>
              </a:rPr>
              <a:t>() method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2373A-F23C-4108-A1B1-5EB4D90F4D48}"/>
              </a:ext>
            </a:extLst>
          </p:cNvPr>
          <p:cNvSpPr txBox="1"/>
          <p:nvPr/>
        </p:nvSpPr>
        <p:spPr>
          <a:xfrm>
            <a:off x="6430241" y="5676898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Fig: Using </a:t>
            </a:r>
            <a:r>
              <a:rPr lang="en-US" sz="1600" err="1">
                <a:cs typeface="Calibri"/>
              </a:rPr>
              <a:t>readlines</a:t>
            </a:r>
            <a:r>
              <a:rPr lang="en-US" sz="1600">
                <a:cs typeface="Calibri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892348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425C-8FE5-4B75-8262-A3CCDABF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Writing Files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29BC-F55D-4995-829E-8ECDB1B5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23" y="171305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>
                <a:ea typeface="+mn-lt"/>
                <a:cs typeface="+mn-lt"/>
              </a:rPr>
              <a:t>Some of the methods that are useful for writing to a file are: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342900" indent="-342900"/>
            <a:r>
              <a:rPr lang="en-US" sz="2400">
                <a:cs typeface="Calibri"/>
              </a:rPr>
              <a:t>Let's write a file named 'new.txt' using the </a:t>
            </a:r>
            <a:r>
              <a:rPr lang="en-US" sz="2400" b="1">
                <a:cs typeface="Calibri"/>
              </a:rPr>
              <a:t>write()</a:t>
            </a:r>
            <a:r>
              <a:rPr lang="en-US" sz="2400">
                <a:cs typeface="Calibri"/>
              </a:rPr>
              <a:t> method.</a:t>
            </a:r>
            <a:endParaRPr lang="en-US">
              <a:cs typeface="Calibri" panose="020F0502020204030204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21D155-CD8A-4D46-BCD5-BE114643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1" y="4174427"/>
            <a:ext cx="4848168" cy="117141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8AB151-DC7E-411A-BAAF-8C1CF32FF315}"/>
              </a:ext>
            </a:extLst>
          </p:cNvPr>
          <p:cNvGraphicFramePr>
            <a:graphicFrameLocks noGrp="1"/>
          </p:cNvGraphicFramePr>
          <p:nvPr/>
        </p:nvGraphicFramePr>
        <p:xfrm>
          <a:off x="1241887" y="2205182"/>
          <a:ext cx="9677399" cy="11804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7899">
                  <a:extLst>
                    <a:ext uri="{9D8B030D-6E8A-4147-A177-3AD203B41FA5}">
                      <a16:colId xmlns:a16="http://schemas.microsoft.com/office/drawing/2014/main" val="2227236822"/>
                    </a:ext>
                  </a:extLst>
                </a:gridCol>
                <a:gridCol w="7429500">
                  <a:extLst>
                    <a:ext uri="{9D8B030D-6E8A-4147-A177-3AD203B41FA5}">
                      <a16:colId xmlns:a16="http://schemas.microsoft.com/office/drawing/2014/main" val="1411212031"/>
                    </a:ext>
                  </a:extLst>
                </a:gridCol>
              </a:tblGrid>
              <a:tr h="328065"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Usage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60972774"/>
                  </a:ext>
                </a:extLst>
              </a:tr>
              <a:tr h="3280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.write(string)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writes the string to the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011429"/>
                  </a:ext>
                </a:extLst>
              </a:tr>
              <a:tr h="44893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</a:t>
                      </a:r>
                      <a:r>
                        <a:rPr lang="en-US" err="1">
                          <a:effectLst/>
                        </a:rPr>
                        <a:t>writelines</a:t>
                      </a:r>
                      <a:r>
                        <a:rPr lang="en-US">
                          <a:effectLst/>
                        </a:rPr>
                        <a:t>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This writes the sequence to the file. No line endings are appended.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914892"/>
                  </a:ext>
                </a:extLst>
              </a:tr>
            </a:tbl>
          </a:graphicData>
        </a:graphic>
      </p:graphicFrame>
      <p:pic>
        <p:nvPicPr>
          <p:cNvPr id="10" name="Picture 10" descr="A picture containing black, dark, red, white&#10;&#10;Description generated with very high confidence">
            <a:extLst>
              <a:ext uri="{FF2B5EF4-FFF2-40B4-BE49-F238E27FC236}">
                <a16:creationId xmlns:a16="http://schemas.microsoft.com/office/drawing/2014/main" id="{EFDB2D92-EB92-4502-94BB-ED14F089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46" y="4170747"/>
            <a:ext cx="5254336" cy="797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2F25E-9EF6-47FC-9052-A61EA5B6B28C}"/>
              </a:ext>
            </a:extLst>
          </p:cNvPr>
          <p:cNvSpPr txBox="1"/>
          <p:nvPr/>
        </p:nvSpPr>
        <p:spPr>
          <a:xfrm>
            <a:off x="2481695" y="5339195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Fig: Using write() method</a:t>
            </a:r>
            <a:endParaRPr lang="en-US" sz="16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355A4-84B8-42B9-8FB7-AA52B5158BAA}"/>
              </a:ext>
            </a:extLst>
          </p:cNvPr>
          <p:cNvSpPr txBox="1"/>
          <p:nvPr/>
        </p:nvSpPr>
        <p:spPr>
          <a:xfrm>
            <a:off x="7443353" y="5001490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Fig: Using </a:t>
            </a:r>
            <a:r>
              <a:rPr lang="en-US" sz="1600" err="1"/>
              <a:t>writelines</a:t>
            </a:r>
            <a:r>
              <a:rPr lang="en-US" sz="1600"/>
              <a:t>() method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070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1B5F-AB3D-467C-80C5-D487F3F2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Python File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500B-606C-494B-A1B0-1705BF67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59" y="1531216"/>
            <a:ext cx="2116283" cy="2550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There are other several </a:t>
            </a:r>
            <a:r>
              <a:rPr lang="en-US" sz="1800">
                <a:ea typeface="+mn-lt"/>
                <a:cs typeface="+mn-lt"/>
              </a:rPr>
              <a:t>methods available with the file object. </a:t>
            </a:r>
          </a:p>
          <a:p>
            <a:r>
              <a:rPr lang="en-US" sz="1800">
                <a:ea typeface="+mn-lt"/>
                <a:cs typeface="+mn-lt"/>
              </a:rPr>
              <a:t>We can simply play around with these methods to know how it works.</a:t>
            </a:r>
            <a:endParaRPr lang="en-US" sz="180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C57B4E-ABB3-4356-9285-9A2A385C86B8}"/>
              </a:ext>
            </a:extLst>
          </p:cNvPr>
          <p:cNvGraphicFramePr>
            <a:graphicFrameLocks noGrp="1"/>
          </p:cNvGraphicFramePr>
          <p:nvPr/>
        </p:nvGraphicFramePr>
        <p:xfrm>
          <a:off x="2961409" y="1515340"/>
          <a:ext cx="8724261" cy="440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1980">
                  <a:extLst>
                    <a:ext uri="{9D8B030D-6E8A-4147-A177-3AD203B41FA5}">
                      <a16:colId xmlns:a16="http://schemas.microsoft.com/office/drawing/2014/main" val="1119318678"/>
                    </a:ext>
                  </a:extLst>
                </a:gridCol>
                <a:gridCol w="6162281">
                  <a:extLst>
                    <a:ext uri="{9D8B030D-6E8A-4147-A177-3AD203B41FA5}">
                      <a16:colId xmlns:a16="http://schemas.microsoft.com/office/drawing/2014/main" val="565034525"/>
                    </a:ext>
                  </a:extLst>
                </a:gridCol>
              </a:tblGrid>
              <a:tr h="31502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Method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964048955"/>
                  </a:ext>
                </a:extLst>
              </a:tr>
              <a:tr h="31502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close()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Closes an opened file. It has no effect if the file is already closed.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613262096"/>
                  </a:ext>
                </a:extLst>
              </a:tr>
              <a:tr h="43503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seek(</a:t>
                      </a:r>
                      <a:r>
                        <a:rPr lang="en-US" sz="1400" err="1">
                          <a:effectLst/>
                        </a:rPr>
                        <a:t>offset,from</a:t>
                      </a:r>
                      <a:r>
                        <a:rPr lang="en-US" sz="1400">
                          <a:effectLst/>
                        </a:rPr>
                        <a:t>=SEEK_SET)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Changes the file position to offset bytes, in reference to from (start, current, end).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786797625"/>
                  </a:ext>
                </a:extLst>
              </a:tr>
              <a:tr h="315027">
                <a:tc>
                  <a:txBody>
                    <a:bodyPr/>
                    <a:lstStyle/>
                    <a:p>
                      <a:r>
                        <a:rPr lang="en-US" sz="1400" err="1">
                          <a:effectLst/>
                        </a:rPr>
                        <a:t>seekable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Returns True if the file stream supports random access.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271221395"/>
                  </a:ext>
                </a:extLst>
              </a:tr>
              <a:tr h="31502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tell()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Returns the current file location.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887375504"/>
                  </a:ext>
                </a:extLst>
              </a:tr>
              <a:tr h="43503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truncate(size=None)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Resizes the file stream to size bytes. If size is not specified, resizes to current location.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4893437"/>
                  </a:ext>
                </a:extLst>
              </a:tr>
              <a:tr h="3150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detach()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Separates the underlying binary buffer from the </a:t>
                      </a:r>
                      <a:r>
                        <a:rPr lang="en-US" sz="1400" b="0" i="0" u="none" strike="noStrike" noProof="0" err="1">
                          <a:effectLst/>
                          <a:latin typeface="Calibri"/>
                        </a:rPr>
                        <a:t>TextIOBase</a:t>
                      </a: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 and returns it.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155254697"/>
                  </a:ext>
                </a:extLst>
              </a:tr>
              <a:tr h="3150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effectLst/>
                          <a:latin typeface="Calibri"/>
                        </a:rPr>
                        <a:t>fileno</a:t>
                      </a: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()</a:t>
                      </a:r>
                      <a:endParaRPr lang="en-US" sz="1400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Returns an integer number (file descriptor) of the file.</a:t>
                      </a:r>
                      <a:endParaRPr lang="en-US" sz="1400"/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905332918"/>
                  </a:ext>
                </a:extLst>
              </a:tr>
              <a:tr h="3150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flush()</a:t>
                      </a:r>
                      <a:endParaRPr lang="en-US" sz="1400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Flushes the write buffer of the file stream.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574198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0E4FD4-C9A2-4D64-9DEA-35967D4997BF}"/>
              </a:ext>
            </a:extLst>
          </p:cNvPr>
          <p:cNvSpPr txBox="1"/>
          <p:nvPr/>
        </p:nvSpPr>
        <p:spPr>
          <a:xfrm>
            <a:off x="6144491" y="5867398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Fig: List of some file methods</a:t>
            </a:r>
          </a:p>
        </p:txBody>
      </p:sp>
    </p:spTree>
    <p:extLst>
      <p:ext uri="{BB962C8B-B14F-4D97-AF65-F5344CB8AC3E}">
        <p14:creationId xmlns:p14="http://schemas.microsoft.com/office/powerpoint/2010/main" val="132784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17E7DB9A-E9E9-40F2-A2CD-DE31050FD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76" b="6707"/>
          <a:stretch/>
        </p:blipFill>
        <p:spPr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262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5DF-0569-49D8-9DC7-8D8C86AA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90512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CSV Handling</a:t>
            </a:r>
            <a:endParaRPr lang="en-US" sz="2400" dirty="0">
              <a:cs typeface="Calibri Light"/>
            </a:endParaRP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A3A5774-B4EE-4CD8-97A0-BDBA3A57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29162"/>
            <a:ext cx="6780700" cy="47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3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32BC-4D40-47B3-90EA-B102E148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CSV Files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3E880-E693-4816-BA46-45DD9DBF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77" y="1687080"/>
            <a:ext cx="10039349" cy="4100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CSV file consists of rows of text.</a:t>
            </a:r>
          </a:p>
          <a:p>
            <a:r>
              <a:rPr lang="en-US" sz="2000">
                <a:ea typeface="+mn-lt"/>
                <a:cs typeface="+mn-lt"/>
              </a:rPr>
              <a:t>Each row consisting of values separated by a delimiter character, typically a comma (,) or a tab. </a:t>
            </a:r>
          </a:p>
          <a:p>
            <a:r>
              <a:rPr lang="en-US" sz="2000">
                <a:ea typeface="+mn-lt"/>
                <a:cs typeface="+mn-lt"/>
              </a:rPr>
              <a:t>One of the most popular file formats for exchanging data is the CSV format. Therefore, learning how to handle csv files can be a blessing in future.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9DC87F-18E5-4F72-851F-FB7EA0DA51AA}"/>
              </a:ext>
            </a:extLst>
          </p:cNvPr>
          <p:cNvSpPr/>
          <p:nvPr/>
        </p:nvSpPr>
        <p:spPr>
          <a:xfrm>
            <a:off x="3318162" y="3803072"/>
            <a:ext cx="4597977" cy="762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ea typeface="+mn-lt"/>
                <a:cs typeface="+mn-lt"/>
              </a:rPr>
              <a:t>Name,Email,Address,Phone</a:t>
            </a:r>
            <a:endParaRPr lang="en-US" sz="1600">
              <a:cs typeface="Calibri" panose="020F0502020204030204"/>
            </a:endParaRPr>
          </a:p>
          <a:p>
            <a:r>
              <a:rPr lang="en-US" sz="1600">
                <a:ea typeface="+mn-lt"/>
                <a:cs typeface="+mn-lt"/>
              </a:rPr>
              <a:t>admin,abcd@gmail.com,Kathmandu,98111114551</a:t>
            </a:r>
            <a:endParaRPr lang="en-US" sz="160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1DAC6-D614-43FB-89D9-21C94C54DCB1}"/>
              </a:ext>
            </a:extLst>
          </p:cNvPr>
          <p:cNvSpPr txBox="1"/>
          <p:nvPr/>
        </p:nvSpPr>
        <p:spPr>
          <a:xfrm>
            <a:off x="4460298" y="4694094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Fig: CSV file sample data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031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E1A8-1D08-458B-8EBF-7A5876C5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CSV Handling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50C0-E7E2-448C-A378-C404D373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27" y="1687079"/>
            <a:ext cx="10065327" cy="38924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Python provides a </a:t>
            </a:r>
            <a:r>
              <a:rPr lang="en-US" sz="2000" b="1">
                <a:ea typeface="+mn-lt"/>
                <a:cs typeface="+mn-lt"/>
              </a:rPr>
              <a:t>csv </a:t>
            </a:r>
            <a:r>
              <a:rPr lang="en-US" sz="2000">
                <a:ea typeface="+mn-lt"/>
                <a:cs typeface="+mn-lt"/>
              </a:rPr>
              <a:t>module which implements classes and functions to read and write tabular data in CSV format.</a:t>
            </a: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csv </a:t>
            </a:r>
            <a:r>
              <a:rPr lang="en-US" sz="2000">
                <a:ea typeface="+mn-lt"/>
                <a:cs typeface="+mn-lt"/>
              </a:rPr>
              <a:t>module’s reader and writer objects read and write sequences. </a:t>
            </a:r>
          </a:p>
          <a:p>
            <a:r>
              <a:rPr lang="en-US" sz="2000">
                <a:cs typeface="Calibri" panose="020F0502020204030204"/>
              </a:rPr>
              <a:t>We need to first import </a:t>
            </a:r>
            <a:r>
              <a:rPr lang="en-US" sz="2000" b="1">
                <a:cs typeface="Calibri" panose="020F0502020204030204"/>
              </a:rPr>
              <a:t>csv </a:t>
            </a:r>
            <a:r>
              <a:rPr lang="en-US" sz="2000">
                <a:cs typeface="Calibri" panose="020F0502020204030204"/>
              </a:rPr>
              <a:t>module to use methods.</a:t>
            </a:r>
          </a:p>
          <a:p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  <a:p>
            <a:r>
              <a:rPr lang="en-US" sz="1800">
                <a:cs typeface="Calibri" panose="020F0502020204030204"/>
              </a:rPr>
              <a:t>Some useful </a:t>
            </a:r>
            <a:r>
              <a:rPr lang="en-US" sz="1800">
                <a:ea typeface="+mn-lt"/>
                <a:cs typeface="+mn-lt"/>
              </a:rPr>
              <a:t>functions provided by csv module to read and write data are:</a:t>
            </a: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Some useful classes provided by csv module </a:t>
            </a:r>
            <a:r>
              <a:rPr lang="en-US" sz="2000">
                <a:ea typeface="+mn-lt"/>
                <a:cs typeface="+mn-lt"/>
              </a:rPr>
              <a:t>are: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C26D72-89F8-4D38-980C-50D6627EF28B}"/>
              </a:ext>
            </a:extLst>
          </p:cNvPr>
          <p:cNvSpPr/>
          <p:nvPr/>
        </p:nvSpPr>
        <p:spPr>
          <a:xfrm>
            <a:off x="1170708" y="4236025"/>
            <a:ext cx="3091294" cy="381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csv.reader</a:t>
            </a:r>
            <a:r>
              <a:rPr lang="en-US">
                <a:ea typeface="+mn-lt"/>
                <a:cs typeface="+mn-lt"/>
              </a:rPr>
              <a:t>()  and  </a:t>
            </a:r>
            <a:r>
              <a:rPr lang="en-US" err="1">
                <a:ea typeface="+mn-lt"/>
                <a:cs typeface="+mn-lt"/>
              </a:rPr>
              <a:t>csv.writer</a:t>
            </a:r>
            <a:r>
              <a:rPr lang="en-US">
                <a:ea typeface="+mn-lt"/>
                <a:cs typeface="+mn-lt"/>
              </a:rPr>
              <a:t>()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D198EB-5C0A-4CF0-A3AD-33E5DCE42AEE}"/>
              </a:ext>
            </a:extLst>
          </p:cNvPr>
          <p:cNvSpPr/>
          <p:nvPr/>
        </p:nvSpPr>
        <p:spPr>
          <a:xfrm>
            <a:off x="1196684" y="5024001"/>
            <a:ext cx="3758044" cy="381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csv.DictReader</a:t>
            </a:r>
            <a:r>
              <a:rPr lang="en-US">
                <a:ea typeface="+mn-lt"/>
                <a:cs typeface="+mn-lt"/>
              </a:rPr>
              <a:t>() and  </a:t>
            </a:r>
            <a:r>
              <a:rPr lang="en-US" err="1">
                <a:ea typeface="+mn-lt"/>
                <a:cs typeface="+mn-lt"/>
              </a:rPr>
              <a:t>csv.DictWriter</a:t>
            </a:r>
            <a:r>
              <a:rPr lang="en-US">
                <a:ea typeface="+mn-lt"/>
                <a:cs typeface="+mn-lt"/>
              </a:rPr>
              <a:t>()</a:t>
            </a:r>
            <a:endParaRPr lang="en-US">
              <a:cs typeface="Calibri"/>
            </a:endParaRPr>
          </a:p>
        </p:txBody>
      </p:sp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64D89F8-B43A-4E05-BE22-01B38656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80" y="3098223"/>
            <a:ext cx="1511878" cy="7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9F7B-BE15-4516-A22E-ECD02111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CSV module built in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9B7D-2EA8-40D6-BD18-E617BECD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479262"/>
            <a:ext cx="10515600" cy="42041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In python CSV module documentation we can find following functions:</a:t>
            </a:r>
          </a:p>
          <a:p>
            <a:pPr marL="342900" indent="-342900">
              <a:buAutoNum type="arabicPeriod"/>
            </a:pPr>
            <a:endParaRPr lang="en-US" sz="1600"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008B8F-6C88-46FF-B2DD-B4EC0518CD70}"/>
              </a:ext>
            </a:extLst>
          </p:cNvPr>
          <p:cNvGraphicFramePr>
            <a:graphicFrameLocks noGrp="1"/>
          </p:cNvGraphicFramePr>
          <p:nvPr/>
        </p:nvGraphicFramePr>
        <p:xfrm>
          <a:off x="1194954" y="1930977"/>
          <a:ext cx="9869709" cy="38789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6075">
                  <a:extLst>
                    <a:ext uri="{9D8B030D-6E8A-4147-A177-3AD203B41FA5}">
                      <a16:colId xmlns:a16="http://schemas.microsoft.com/office/drawing/2014/main" val="279887097"/>
                    </a:ext>
                  </a:extLst>
                </a:gridCol>
                <a:gridCol w="6983634">
                  <a:extLst>
                    <a:ext uri="{9D8B030D-6E8A-4147-A177-3AD203B41FA5}">
                      <a16:colId xmlns:a16="http://schemas.microsoft.com/office/drawing/2014/main" val="3549920403"/>
                    </a:ext>
                  </a:extLst>
                </a:gridCol>
              </a:tblGrid>
              <a:tr h="295054">
                <a:tc>
                  <a:txBody>
                    <a:bodyPr/>
                    <a:lstStyle/>
                    <a:p>
                      <a:r>
                        <a:rPr lang="en-US" sz="160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62030"/>
                  </a:ext>
                </a:extLst>
              </a:tr>
              <a:tr h="27176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err="1"/>
                        <a:t>csv.field_size_limit</a:t>
                      </a:r>
                      <a:r>
                        <a:rPr lang="en-US" sz="160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 maximum field 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74798"/>
                  </a:ext>
                </a:extLst>
              </a:tr>
              <a:tr h="27176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err="1"/>
                        <a:t>csv.get_dialect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get the dialect which is associated with the 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801716"/>
                  </a:ext>
                </a:extLst>
              </a:tr>
              <a:tr h="27176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err="1"/>
                        <a:t>csv.reader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read data from a csv file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14126"/>
                  </a:ext>
                </a:extLst>
              </a:tr>
              <a:tr h="27176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err="1"/>
                        <a:t>csv.list_dialects</a:t>
                      </a:r>
                      <a:r>
                        <a:rPr lang="en-US" sz="160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show all registered dialects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325545"/>
                  </a:ext>
                </a:extLst>
              </a:tr>
              <a:tr h="27176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err="1"/>
                        <a:t>csv.register_dialect</a:t>
                      </a:r>
                      <a:r>
                        <a:rPr lang="en-US" sz="160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associate dialect with 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86966"/>
                  </a:ext>
                </a:extLst>
              </a:tr>
              <a:tr h="27176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err="1"/>
                        <a:t>csv.writer</a:t>
                      </a:r>
                      <a:r>
                        <a:rPr lang="en-US" sz="160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write data to a csv 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42279"/>
                  </a:ext>
                </a:extLst>
              </a:tr>
              <a:tr h="27176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err="1"/>
                        <a:t>csv.QUOTE_ALL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Quote everything, regardless of 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3836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err="1"/>
                        <a:t>csv.unregister_dialect</a:t>
                      </a:r>
                      <a:r>
                        <a:rPr lang="en-US" sz="160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delete the dialect associated with the name the dialect 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47061"/>
                  </a:ext>
                </a:extLst>
              </a:tr>
              <a:tr h="27176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err="1"/>
                        <a:t>csv.QUOTE_MINIMAL</a:t>
                      </a:r>
                      <a:r>
                        <a:rPr lang="en-US" sz="160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Quote fields with special 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43287"/>
                  </a:ext>
                </a:extLst>
              </a:tr>
              <a:tr h="27176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err="1"/>
                        <a:t>csv.QUOTE_NONNUMERIC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Quote all fields that aren't numbers 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17441"/>
                  </a:ext>
                </a:extLst>
              </a:tr>
              <a:tr h="27176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err="1"/>
                        <a:t>csv.QUOTE_NONE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Don't quote anything in 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7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4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92E8-965E-4C1B-AB36-1FA14E29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Syntax Error and Exceptions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0C1E-BFB0-4727-8033-5672573A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154" y="1591830"/>
            <a:ext cx="5112327" cy="4100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two distinguishable kinds of errors are: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Syntax Errors:</a:t>
            </a:r>
            <a:endParaRPr lang="en-US" sz="2000" b="1" i="1" dirty="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Syntax Errors occur when the parser detects an incorrect syntax or statement. </a:t>
            </a: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Exceptions: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Exception Errors occur whenever a syntactically correct Python code results in an error.</a:t>
            </a:r>
          </a:p>
          <a:p>
            <a:r>
              <a:rPr lang="en-US" sz="2000" dirty="0">
                <a:ea typeface="+mn-lt"/>
                <a:cs typeface="+mn-lt"/>
              </a:rPr>
              <a:t>Some of the standard exceptions which are most seen include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IndexError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ImportError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ZeroDivisionError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TypeError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and so on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0E8B0-FE62-45AA-BABB-19CFA3149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8" t="21122" r="9748" b="21452"/>
          <a:stretch/>
        </p:blipFill>
        <p:spPr>
          <a:xfrm>
            <a:off x="6094268" y="1632730"/>
            <a:ext cx="5186426" cy="1707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3FC20-315F-48DA-A1A5-AE7C22738A11}"/>
              </a:ext>
            </a:extLst>
          </p:cNvPr>
          <p:cNvSpPr txBox="1"/>
          <p:nvPr/>
        </p:nvSpPr>
        <p:spPr>
          <a:xfrm>
            <a:off x="8348229" y="3334616"/>
            <a:ext cx="21197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Fig: Syntax Error</a:t>
            </a:r>
          </a:p>
        </p:txBody>
      </p:sp>
      <p:pic>
        <p:nvPicPr>
          <p:cNvPr id="8" name="Picture 8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ECF9717-D3E3-4F7E-AFBF-79FB2A3EB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3" t="22408" r="11833" b="22073"/>
          <a:stretch/>
        </p:blipFill>
        <p:spPr>
          <a:xfrm>
            <a:off x="7391400" y="3806042"/>
            <a:ext cx="3895282" cy="1584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445A46-62BF-4B85-A3E8-50CC3D7FBFC1}"/>
              </a:ext>
            </a:extLst>
          </p:cNvPr>
          <p:cNvSpPr txBox="1"/>
          <p:nvPr/>
        </p:nvSpPr>
        <p:spPr>
          <a:xfrm>
            <a:off x="8348229" y="5378161"/>
            <a:ext cx="21197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Fig: TypeError Exception</a:t>
            </a:r>
          </a:p>
        </p:txBody>
      </p:sp>
    </p:spTree>
    <p:extLst>
      <p:ext uri="{BB962C8B-B14F-4D97-AF65-F5344CB8AC3E}">
        <p14:creationId xmlns:p14="http://schemas.microsoft.com/office/powerpoint/2010/main" val="1051477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753-1AEE-4B6F-B30E-9EFF4EA5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+mj-lt"/>
                <a:cs typeface="+mj-lt"/>
              </a:rPr>
              <a:t>csv.reader</a:t>
            </a:r>
            <a:r>
              <a:rPr lang="en-US" b="1">
                <a:ea typeface="+mj-lt"/>
                <a:cs typeface="+mj-lt"/>
              </a:rPr>
              <a:t>()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64A4-D3AF-40BF-AEDE-761AEF8F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46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The complete syntax of the </a:t>
            </a:r>
            <a:r>
              <a:rPr lang="en-US" sz="1800" b="1" err="1">
                <a:ea typeface="+mn-lt"/>
                <a:cs typeface="+mn-lt"/>
              </a:rPr>
              <a:t>csv.reader</a:t>
            </a:r>
            <a:r>
              <a:rPr lang="en-US" sz="1800" b="1">
                <a:ea typeface="+mn-lt"/>
                <a:cs typeface="+mn-lt"/>
              </a:rPr>
              <a:t>()</a:t>
            </a:r>
            <a:r>
              <a:rPr lang="en-US" sz="1800">
                <a:ea typeface="+mn-lt"/>
                <a:cs typeface="+mn-lt"/>
              </a:rPr>
              <a:t> function is:</a:t>
            </a:r>
          </a:p>
          <a:p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It returns a reader object which will iterate over lines in the given </a:t>
            </a:r>
            <a:r>
              <a:rPr lang="en-US" sz="1800" b="1" i="1" err="1">
                <a:ea typeface="+mn-lt"/>
                <a:cs typeface="+mn-lt"/>
              </a:rPr>
              <a:t>csvfile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cs typeface="Calibri" panose="020F0502020204030204"/>
            </a:endParaRPr>
          </a:p>
          <a:p>
            <a:r>
              <a:rPr lang="en-US" sz="1800" b="1" i="1" err="1">
                <a:ea typeface="+mn-lt"/>
                <a:cs typeface="+mn-lt"/>
              </a:rPr>
              <a:t>csvfile</a:t>
            </a:r>
            <a:r>
              <a:rPr lang="en-US" sz="1800" b="1" i="1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</a:rPr>
              <a:t>can be a file object or list objects which supports the iterator rule.</a:t>
            </a:r>
            <a:r>
              <a:rPr lang="en-US" sz="1800" i="1">
                <a:ea typeface="+mn-lt"/>
                <a:cs typeface="+mn-lt"/>
              </a:rPr>
              <a:t> </a:t>
            </a:r>
            <a:endParaRPr lang="en-US" sz="1800" i="1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If </a:t>
            </a:r>
            <a:r>
              <a:rPr lang="en-US" sz="1800" b="1" i="1" err="1">
                <a:ea typeface="+mn-lt"/>
                <a:cs typeface="+mn-lt"/>
              </a:rPr>
              <a:t>csvfile</a:t>
            </a:r>
            <a:r>
              <a:rPr lang="en-US" sz="1800" b="1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</a:rPr>
              <a:t>is a file object, it should be opened with newline=''.</a:t>
            </a:r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An optional dialect is a set of parameters used to define the format of a CSV file.</a:t>
            </a:r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  <a:p>
            <a:endParaRPr lang="en-US" sz="1800"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0F63C3-EEE6-46F5-B031-C88E7F65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1953526"/>
            <a:ext cx="6310745" cy="760198"/>
          </a:xfrm>
          <a:prstGeom prst="rect">
            <a:avLst/>
          </a:prstGeom>
        </p:spPr>
      </p:pic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703F155-8ABF-4E30-B9EC-D4B1BECF1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36" y="3796002"/>
            <a:ext cx="4856018" cy="759095"/>
          </a:xfrm>
          <a:prstGeom prst="rect">
            <a:avLst/>
          </a:prstGeom>
        </p:spPr>
      </p:pic>
      <p:pic>
        <p:nvPicPr>
          <p:cNvPr id="6" name="Picture 6" descr="A picture containing black, holding, white&#10;&#10;Description generated with very high confidence">
            <a:extLst>
              <a:ext uri="{FF2B5EF4-FFF2-40B4-BE49-F238E27FC236}">
                <a16:creationId xmlns:a16="http://schemas.microsoft.com/office/drawing/2014/main" id="{2163CF1D-B3B7-4267-888B-63C223930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18" y="4920366"/>
            <a:ext cx="3124200" cy="10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11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A70C-C253-43B9-9A34-6DED2A18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Reading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81AE-7FC3-498B-BD24-2FFDE037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1844671"/>
            <a:ext cx="6204984" cy="37221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We can use the </a:t>
            </a:r>
            <a:r>
              <a:rPr lang="en-US" sz="2000" b="1" err="1">
                <a:ea typeface="+mn-lt"/>
                <a:cs typeface="+mn-lt"/>
              </a:rPr>
              <a:t>csv.reader</a:t>
            </a:r>
            <a:r>
              <a:rPr lang="en-US" sz="2000" b="1">
                <a:ea typeface="+mn-lt"/>
                <a:cs typeface="+mn-lt"/>
              </a:rPr>
              <a:t>()</a:t>
            </a:r>
            <a:r>
              <a:rPr lang="en-US" sz="2000">
                <a:ea typeface="+mn-lt"/>
                <a:cs typeface="+mn-lt"/>
              </a:rPr>
              <a:t> function to read a CSV file in Python.</a:t>
            </a:r>
          </a:p>
          <a:p>
            <a:r>
              <a:rPr lang="en-US" sz="2000">
                <a:ea typeface="+mn-lt"/>
                <a:cs typeface="+mn-lt"/>
              </a:rPr>
              <a:t>Suppose we have a csv file named 'info.csv' having user information.</a:t>
            </a:r>
          </a:p>
          <a:p>
            <a:r>
              <a:rPr lang="en-US" sz="2000">
                <a:ea typeface="+mn-lt"/>
                <a:cs typeface="+mn-lt"/>
              </a:rPr>
              <a:t>To read a csv file, let's use</a:t>
            </a:r>
            <a:r>
              <a:rPr lang="en-US" sz="2000" b="1">
                <a:ea typeface="+mn-lt"/>
                <a:cs typeface="+mn-lt"/>
              </a:rPr>
              <a:t> </a:t>
            </a:r>
            <a:r>
              <a:rPr lang="en-US" sz="2000" b="1" err="1">
                <a:ea typeface="+mn-lt"/>
                <a:cs typeface="+mn-lt"/>
              </a:rPr>
              <a:t>csv.reader</a:t>
            </a:r>
            <a:r>
              <a:rPr lang="en-US" sz="2000" b="1">
                <a:ea typeface="+mn-lt"/>
                <a:cs typeface="+mn-lt"/>
              </a:rPr>
              <a:t>()</a:t>
            </a:r>
            <a:r>
              <a:rPr lang="en-US" sz="2000">
                <a:ea typeface="+mn-lt"/>
                <a:cs typeface="+mn-lt"/>
              </a:rPr>
              <a:t> function.</a:t>
            </a:r>
          </a:p>
          <a:p>
            <a:pPr marL="0" indent="0">
              <a:buNone/>
            </a:pPr>
            <a:r>
              <a:rPr lang="en-US" sz="2400" b="1"/>
              <a:t>Reading CSV Having Comma </a:t>
            </a:r>
            <a:r>
              <a:rPr lang="en-US" sz="2400" b="1">
                <a:ea typeface="+mn-lt"/>
                <a:cs typeface="+mn-lt"/>
              </a:rPr>
              <a:t>(,) </a:t>
            </a:r>
            <a:r>
              <a:rPr lang="en-US" sz="2400" b="1"/>
              <a:t> Delimiter </a:t>
            </a:r>
            <a:endParaRPr lang="en-US" sz="24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 b="1" err="1">
                <a:ea typeface="+mn-lt"/>
                <a:cs typeface="+mn-lt"/>
              </a:rPr>
              <a:t>csv.reader</a:t>
            </a:r>
            <a:r>
              <a:rPr lang="en-US" sz="2000" b="1">
                <a:ea typeface="+mn-lt"/>
                <a:cs typeface="+mn-lt"/>
              </a:rPr>
              <a:t>()</a:t>
            </a:r>
            <a:r>
              <a:rPr lang="en-US" sz="2000">
                <a:ea typeface="+mn-lt"/>
                <a:cs typeface="+mn-lt"/>
              </a:rPr>
              <a:t> returns an </a:t>
            </a:r>
            <a:r>
              <a:rPr lang="en-US" sz="2000" err="1">
                <a:ea typeface="+mn-lt"/>
                <a:cs typeface="+mn-lt"/>
              </a:rPr>
              <a:t>iterable</a:t>
            </a:r>
            <a:r>
              <a:rPr lang="en-US" sz="2000">
                <a:ea typeface="+mn-lt"/>
                <a:cs typeface="+mn-lt"/>
              </a:rPr>
              <a:t> reader object.</a:t>
            </a:r>
          </a:p>
          <a:p>
            <a:r>
              <a:rPr lang="en-US" sz="2000">
                <a:ea typeface="+mn-lt"/>
                <a:cs typeface="+mn-lt"/>
              </a:rPr>
              <a:t>The reader object is then iterated using a for loop to print the contents of each line.</a:t>
            </a:r>
          </a:p>
        </p:txBody>
      </p:sp>
      <p:pic>
        <p:nvPicPr>
          <p:cNvPr id="5" name="Picture 5" descr="A picture containing street, white&#10;&#10;Description generated with very high confidence">
            <a:extLst>
              <a:ext uri="{FF2B5EF4-FFF2-40B4-BE49-F238E27FC236}">
                <a16:creationId xmlns:a16="http://schemas.microsoft.com/office/drawing/2014/main" id="{AFF0B2D6-E209-453F-B237-EBB8FFF7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65" y="3993876"/>
            <a:ext cx="4042409" cy="196056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5209D3-CED5-4098-BA54-67F58A902079}"/>
              </a:ext>
            </a:extLst>
          </p:cNvPr>
          <p:cNvGraphicFramePr>
            <a:graphicFrameLocks noGrp="1"/>
          </p:cNvGraphicFramePr>
          <p:nvPr/>
        </p:nvGraphicFramePr>
        <p:xfrm>
          <a:off x="7734300" y="2348489"/>
          <a:ext cx="3956346" cy="1276251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864215">
                  <a:extLst>
                    <a:ext uri="{9D8B030D-6E8A-4147-A177-3AD203B41FA5}">
                      <a16:colId xmlns:a16="http://schemas.microsoft.com/office/drawing/2014/main" val="1984015908"/>
                    </a:ext>
                  </a:extLst>
                </a:gridCol>
                <a:gridCol w="1826569">
                  <a:extLst>
                    <a:ext uri="{9D8B030D-6E8A-4147-A177-3AD203B41FA5}">
                      <a16:colId xmlns:a16="http://schemas.microsoft.com/office/drawing/2014/main" val="2258571937"/>
                    </a:ext>
                  </a:extLst>
                </a:gridCol>
                <a:gridCol w="1265562">
                  <a:extLst>
                    <a:ext uri="{9D8B030D-6E8A-4147-A177-3AD203B41FA5}">
                      <a16:colId xmlns:a16="http://schemas.microsoft.com/office/drawing/2014/main" val="1337122226"/>
                    </a:ext>
                  </a:extLst>
                </a:gridCol>
              </a:tblGrid>
              <a:tr h="425417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Email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Address</a:t>
                      </a:r>
                    </a:p>
                  </a:txBody>
                  <a:tcPr marL="172412" marR="86206" marT="86206" marB="86206"/>
                </a:tc>
                <a:extLst>
                  <a:ext uri="{0D108BD9-81ED-4DB2-BD59-A6C34878D82A}">
                    <a16:rowId xmlns:a16="http://schemas.microsoft.com/office/drawing/2014/main" val="4170371268"/>
                  </a:ext>
                </a:extLst>
              </a:tr>
              <a:tr h="425417">
                <a:tc>
                  <a:txBody>
                    <a:bodyPr/>
                    <a:lstStyle/>
                    <a:p>
                      <a:r>
                        <a:rPr lang="en-US" sz="1400"/>
                        <a:t>Admin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admin@gmail.com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Kathmandu</a:t>
                      </a:r>
                    </a:p>
                  </a:txBody>
                  <a:tcPr marL="172412" marR="86206" marT="86206" marB="86206"/>
                </a:tc>
                <a:extLst>
                  <a:ext uri="{0D108BD9-81ED-4DB2-BD59-A6C34878D82A}">
                    <a16:rowId xmlns:a16="http://schemas.microsoft.com/office/drawing/2014/main" val="3142598112"/>
                  </a:ext>
                </a:extLst>
              </a:tr>
              <a:tr h="425417">
                <a:tc>
                  <a:txBody>
                    <a:bodyPr/>
                    <a:lstStyle/>
                    <a:p>
                      <a:r>
                        <a:rPr lang="en-US" sz="1400"/>
                        <a:t>User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user@gmail.com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Lalitpur</a:t>
                      </a:r>
                    </a:p>
                  </a:txBody>
                  <a:tcPr marL="172412" marR="86206" marT="86206" marB="86206"/>
                </a:tc>
                <a:extLst>
                  <a:ext uri="{0D108BD9-81ED-4DB2-BD59-A6C34878D82A}">
                    <a16:rowId xmlns:a16="http://schemas.microsoft.com/office/drawing/2014/main" val="10743525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C3909E-05E9-4B4B-9D94-79D529C01D9B}"/>
              </a:ext>
            </a:extLst>
          </p:cNvPr>
          <p:cNvSpPr txBox="1"/>
          <p:nvPr/>
        </p:nvSpPr>
        <p:spPr>
          <a:xfrm>
            <a:off x="8188037" y="3642013"/>
            <a:ext cx="29683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Fig: info.csv file with sample 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183E0-1854-48A0-9EDF-7A84B67E0D7B}"/>
              </a:ext>
            </a:extLst>
          </p:cNvPr>
          <p:cNvSpPr txBox="1"/>
          <p:nvPr/>
        </p:nvSpPr>
        <p:spPr>
          <a:xfrm>
            <a:off x="8664287" y="5910694"/>
            <a:ext cx="20158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Fig: reading info.csv file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F2148-D141-44DC-9749-ED2D01D41DF6}"/>
              </a:ext>
            </a:extLst>
          </p:cNvPr>
          <p:cNvSpPr txBox="1"/>
          <p:nvPr/>
        </p:nvSpPr>
        <p:spPr>
          <a:xfrm>
            <a:off x="7659832" y="2048740"/>
            <a:ext cx="29683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Excel Tabular Format</a:t>
            </a:r>
          </a:p>
        </p:txBody>
      </p:sp>
      <p:pic>
        <p:nvPicPr>
          <p:cNvPr id="7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363877-CEF4-4E18-AAC5-39AEB8A7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786" y="674974"/>
            <a:ext cx="3946813" cy="1100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409D06-881A-4662-8447-34CC02F05135}"/>
              </a:ext>
            </a:extLst>
          </p:cNvPr>
          <p:cNvSpPr txBox="1"/>
          <p:nvPr/>
        </p:nvSpPr>
        <p:spPr>
          <a:xfrm>
            <a:off x="8430491" y="1563832"/>
            <a:ext cx="29683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Fig: info.csv file in text editor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18581-E9FF-49CA-98B7-D4E1C8C23468}"/>
              </a:ext>
            </a:extLst>
          </p:cNvPr>
          <p:cNvSpPr txBox="1"/>
          <p:nvPr/>
        </p:nvSpPr>
        <p:spPr>
          <a:xfrm>
            <a:off x="7607877" y="316921"/>
            <a:ext cx="29683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Comma Separated Values</a:t>
            </a:r>
          </a:p>
        </p:txBody>
      </p:sp>
    </p:spTree>
    <p:extLst>
      <p:ext uri="{BB962C8B-B14F-4D97-AF65-F5344CB8AC3E}">
        <p14:creationId xmlns:p14="http://schemas.microsoft.com/office/powerpoint/2010/main" val="238370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A70C-C253-43B9-9A34-6DED2A18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Reading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81AE-7FC3-498B-BD24-2FFDE037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1844671"/>
            <a:ext cx="6204984" cy="37221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b="1"/>
              <a:t>Read CSV file Having Tab Delimiter</a:t>
            </a:r>
            <a:endParaRPr lang="en-US" sz="2400"/>
          </a:p>
          <a:p>
            <a:r>
              <a:rPr lang="en-US" sz="2000">
                <a:ea typeface="+mn-lt"/>
                <a:cs typeface="+mn-lt"/>
              </a:rPr>
              <a:t>The only difference is adding the optional parameter delimiter = '\t'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5209D3-CED5-4098-BA54-67F58A902079}"/>
              </a:ext>
            </a:extLst>
          </p:cNvPr>
          <p:cNvGraphicFramePr>
            <a:graphicFrameLocks noGrp="1"/>
          </p:cNvGraphicFramePr>
          <p:nvPr/>
        </p:nvGraphicFramePr>
        <p:xfrm>
          <a:off x="7829550" y="1898217"/>
          <a:ext cx="3956346" cy="1276251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864215">
                  <a:extLst>
                    <a:ext uri="{9D8B030D-6E8A-4147-A177-3AD203B41FA5}">
                      <a16:colId xmlns:a16="http://schemas.microsoft.com/office/drawing/2014/main" val="1984015908"/>
                    </a:ext>
                  </a:extLst>
                </a:gridCol>
                <a:gridCol w="1826569">
                  <a:extLst>
                    <a:ext uri="{9D8B030D-6E8A-4147-A177-3AD203B41FA5}">
                      <a16:colId xmlns:a16="http://schemas.microsoft.com/office/drawing/2014/main" val="2258571937"/>
                    </a:ext>
                  </a:extLst>
                </a:gridCol>
                <a:gridCol w="1265562">
                  <a:extLst>
                    <a:ext uri="{9D8B030D-6E8A-4147-A177-3AD203B41FA5}">
                      <a16:colId xmlns:a16="http://schemas.microsoft.com/office/drawing/2014/main" val="1337122226"/>
                    </a:ext>
                  </a:extLst>
                </a:gridCol>
              </a:tblGrid>
              <a:tr h="425417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Email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Address</a:t>
                      </a:r>
                    </a:p>
                  </a:txBody>
                  <a:tcPr marL="172412" marR="86206" marT="86206" marB="86206"/>
                </a:tc>
                <a:extLst>
                  <a:ext uri="{0D108BD9-81ED-4DB2-BD59-A6C34878D82A}">
                    <a16:rowId xmlns:a16="http://schemas.microsoft.com/office/drawing/2014/main" val="4170371268"/>
                  </a:ext>
                </a:extLst>
              </a:tr>
              <a:tr h="425417">
                <a:tc>
                  <a:txBody>
                    <a:bodyPr/>
                    <a:lstStyle/>
                    <a:p>
                      <a:r>
                        <a:rPr lang="en-US" sz="1400"/>
                        <a:t>Admin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admin@gmail.com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Kathmandu</a:t>
                      </a:r>
                    </a:p>
                  </a:txBody>
                  <a:tcPr marL="172412" marR="86206" marT="86206" marB="86206"/>
                </a:tc>
                <a:extLst>
                  <a:ext uri="{0D108BD9-81ED-4DB2-BD59-A6C34878D82A}">
                    <a16:rowId xmlns:a16="http://schemas.microsoft.com/office/drawing/2014/main" val="3142598112"/>
                  </a:ext>
                </a:extLst>
              </a:tr>
              <a:tr h="425417">
                <a:tc>
                  <a:txBody>
                    <a:bodyPr/>
                    <a:lstStyle/>
                    <a:p>
                      <a:r>
                        <a:rPr lang="en-US" sz="1400"/>
                        <a:t>User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user@gmail.com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Lalitpur</a:t>
                      </a:r>
                    </a:p>
                  </a:txBody>
                  <a:tcPr marL="172412" marR="86206" marT="86206" marB="86206"/>
                </a:tc>
                <a:extLst>
                  <a:ext uri="{0D108BD9-81ED-4DB2-BD59-A6C34878D82A}">
                    <a16:rowId xmlns:a16="http://schemas.microsoft.com/office/drawing/2014/main" val="10743525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C3909E-05E9-4B4B-9D94-79D529C01D9B}"/>
              </a:ext>
            </a:extLst>
          </p:cNvPr>
          <p:cNvSpPr txBox="1"/>
          <p:nvPr/>
        </p:nvSpPr>
        <p:spPr>
          <a:xfrm>
            <a:off x="8317924" y="3122468"/>
            <a:ext cx="29683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Fig: info.csv file with sample 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183E0-1854-48A0-9EDF-7A84B67E0D7B}"/>
              </a:ext>
            </a:extLst>
          </p:cNvPr>
          <p:cNvSpPr txBox="1"/>
          <p:nvPr/>
        </p:nvSpPr>
        <p:spPr>
          <a:xfrm>
            <a:off x="2784765" y="5477740"/>
            <a:ext cx="20158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Fig: reading info.csv file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F2148-D141-44DC-9749-ED2D01D41DF6}"/>
              </a:ext>
            </a:extLst>
          </p:cNvPr>
          <p:cNvSpPr txBox="1"/>
          <p:nvPr/>
        </p:nvSpPr>
        <p:spPr>
          <a:xfrm>
            <a:off x="7729105" y="1598467"/>
            <a:ext cx="29683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Excel Tabular Format</a:t>
            </a:r>
          </a:p>
        </p:txBody>
      </p:sp>
      <p:pic>
        <p:nvPicPr>
          <p:cNvPr id="13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BDDA78-34F7-4B07-B212-09F2D34D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04" y="3031293"/>
            <a:ext cx="5860471" cy="244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55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F753-1AEE-4B6F-B30E-9EFF4EA5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+mj-lt"/>
                <a:cs typeface="+mj-lt"/>
              </a:rPr>
              <a:t>csv.writer</a:t>
            </a:r>
            <a:r>
              <a:rPr lang="en-US" b="1">
                <a:ea typeface="+mj-lt"/>
                <a:cs typeface="+mj-lt"/>
              </a:rPr>
              <a:t>()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64A4-D3AF-40BF-AEDE-761AEF8F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46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The complete syntax of the </a:t>
            </a:r>
            <a:r>
              <a:rPr lang="en-US" sz="2400" b="1" err="1">
                <a:ea typeface="+mn-lt"/>
                <a:cs typeface="+mn-lt"/>
              </a:rPr>
              <a:t>csv.writer</a:t>
            </a:r>
            <a:r>
              <a:rPr lang="en-US" sz="2400" b="1">
                <a:ea typeface="+mn-lt"/>
                <a:cs typeface="+mn-lt"/>
              </a:rPr>
              <a:t>()</a:t>
            </a:r>
            <a:r>
              <a:rPr lang="en-US" sz="2400">
                <a:ea typeface="+mn-lt"/>
                <a:cs typeface="+mn-lt"/>
              </a:rPr>
              <a:t> function is:</a:t>
            </a:r>
          </a:p>
          <a:p>
            <a:endParaRPr lang="en-US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It return a writer object to convert the user’s data into delimited strings on the given file-like object.</a:t>
            </a:r>
            <a:endParaRPr lang="en-US" sz="2400">
              <a:cs typeface="Calibri" panose="020F0502020204030204"/>
            </a:endParaRPr>
          </a:p>
          <a:p>
            <a:r>
              <a:rPr lang="en-US" sz="2400" b="1" i="1" err="1">
                <a:ea typeface="+mn-lt"/>
                <a:cs typeface="+mn-lt"/>
              </a:rPr>
              <a:t>csvfile</a:t>
            </a:r>
            <a:r>
              <a:rPr lang="en-US" sz="2400" b="1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can be any object with a </a:t>
            </a:r>
            <a:r>
              <a:rPr lang="en-US" sz="2400" b="1">
                <a:ea typeface="+mn-lt"/>
                <a:cs typeface="+mn-lt"/>
              </a:rPr>
              <a:t>write()</a:t>
            </a:r>
            <a:r>
              <a:rPr lang="en-US" sz="2400">
                <a:ea typeface="+mn-lt"/>
                <a:cs typeface="+mn-lt"/>
              </a:rPr>
              <a:t> method.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If </a:t>
            </a:r>
            <a:r>
              <a:rPr lang="en-US" sz="2400" b="1" i="1" err="1">
                <a:ea typeface="+mn-lt"/>
                <a:cs typeface="+mn-lt"/>
              </a:rPr>
              <a:t>csvfile</a:t>
            </a:r>
            <a:r>
              <a:rPr lang="en-US" sz="2400" b="1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is a file object, it should be opened with newline=''.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An optional dialect is a set of parameters used to define the format of a CSV file.</a:t>
            </a:r>
            <a:endParaRPr lang="en-US" sz="2400">
              <a:cs typeface="Calibri" panose="020F0502020204030204"/>
            </a:endParaRP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0D5A32-BBA1-4B22-853C-279C9771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59" y="2144026"/>
            <a:ext cx="5825835" cy="7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26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A70C-C253-43B9-9A34-6DED2A18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Writing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81AE-7FC3-498B-BD24-2FFDE037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1844671"/>
            <a:ext cx="6204984" cy="37221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We can use the </a:t>
            </a:r>
            <a:r>
              <a:rPr lang="en-US" sz="2000" b="1" err="1">
                <a:ea typeface="+mn-lt"/>
                <a:cs typeface="+mn-lt"/>
              </a:rPr>
              <a:t>csv.writer</a:t>
            </a:r>
            <a:r>
              <a:rPr lang="en-US" sz="2000" b="1">
                <a:ea typeface="+mn-lt"/>
                <a:cs typeface="+mn-lt"/>
              </a:rPr>
              <a:t>()</a:t>
            </a:r>
            <a:r>
              <a:rPr lang="en-US" sz="2000">
                <a:ea typeface="+mn-lt"/>
                <a:cs typeface="+mn-lt"/>
              </a:rPr>
              <a:t> function to write a CSV file in Python.</a:t>
            </a:r>
          </a:p>
          <a:p>
            <a:r>
              <a:rPr lang="en-US" sz="2000">
                <a:ea typeface="+mn-lt"/>
                <a:cs typeface="+mn-lt"/>
              </a:rPr>
              <a:t>The </a:t>
            </a:r>
            <a:r>
              <a:rPr lang="en-US" sz="2000" b="1" err="1">
                <a:ea typeface="+mn-lt"/>
                <a:cs typeface="+mn-lt"/>
              </a:rPr>
              <a:t>csv.writer</a:t>
            </a:r>
            <a:r>
              <a:rPr lang="en-US" sz="2000" b="1">
                <a:ea typeface="+mn-lt"/>
                <a:cs typeface="+mn-lt"/>
              </a:rPr>
              <a:t>()</a:t>
            </a:r>
            <a:r>
              <a:rPr lang="en-US" sz="2000">
                <a:ea typeface="+mn-lt"/>
                <a:cs typeface="+mn-lt"/>
              </a:rPr>
              <a:t> function returns a writer object that converts the user's data into a delimited string.</a:t>
            </a:r>
          </a:p>
          <a:p>
            <a:r>
              <a:rPr lang="en-US" sz="2000">
                <a:ea typeface="+mn-lt"/>
                <a:cs typeface="+mn-lt"/>
              </a:rPr>
              <a:t>This string can later be used to write into CSV files using the </a:t>
            </a:r>
            <a:r>
              <a:rPr lang="en-US" sz="2000" b="1" err="1">
                <a:ea typeface="+mn-lt"/>
                <a:cs typeface="+mn-lt"/>
              </a:rPr>
              <a:t>writerow</a:t>
            </a:r>
            <a:r>
              <a:rPr lang="en-US" sz="2000" b="1">
                <a:ea typeface="+mn-lt"/>
                <a:cs typeface="+mn-lt"/>
              </a:rPr>
              <a:t>()</a:t>
            </a:r>
            <a:r>
              <a:rPr lang="en-US" sz="2000">
                <a:ea typeface="+mn-lt"/>
                <a:cs typeface="+mn-lt"/>
              </a:rPr>
              <a:t> function.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5209D3-CED5-4098-BA54-67F58A902079}"/>
              </a:ext>
            </a:extLst>
          </p:cNvPr>
          <p:cNvGraphicFramePr>
            <a:graphicFrameLocks noGrp="1"/>
          </p:cNvGraphicFramePr>
          <p:nvPr/>
        </p:nvGraphicFramePr>
        <p:xfrm>
          <a:off x="7742959" y="3707966"/>
          <a:ext cx="3956346" cy="1276251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864215">
                  <a:extLst>
                    <a:ext uri="{9D8B030D-6E8A-4147-A177-3AD203B41FA5}">
                      <a16:colId xmlns:a16="http://schemas.microsoft.com/office/drawing/2014/main" val="1984015908"/>
                    </a:ext>
                  </a:extLst>
                </a:gridCol>
                <a:gridCol w="1826569">
                  <a:extLst>
                    <a:ext uri="{9D8B030D-6E8A-4147-A177-3AD203B41FA5}">
                      <a16:colId xmlns:a16="http://schemas.microsoft.com/office/drawing/2014/main" val="2258571937"/>
                    </a:ext>
                  </a:extLst>
                </a:gridCol>
                <a:gridCol w="1265562">
                  <a:extLst>
                    <a:ext uri="{9D8B030D-6E8A-4147-A177-3AD203B41FA5}">
                      <a16:colId xmlns:a16="http://schemas.microsoft.com/office/drawing/2014/main" val="1337122226"/>
                    </a:ext>
                  </a:extLst>
                </a:gridCol>
              </a:tblGrid>
              <a:tr h="425417"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Email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Address</a:t>
                      </a:r>
                    </a:p>
                  </a:txBody>
                  <a:tcPr marL="172412" marR="86206" marT="86206" marB="86206"/>
                </a:tc>
                <a:extLst>
                  <a:ext uri="{0D108BD9-81ED-4DB2-BD59-A6C34878D82A}">
                    <a16:rowId xmlns:a16="http://schemas.microsoft.com/office/drawing/2014/main" val="4170371268"/>
                  </a:ext>
                </a:extLst>
              </a:tr>
              <a:tr h="425417">
                <a:tc>
                  <a:txBody>
                    <a:bodyPr/>
                    <a:lstStyle/>
                    <a:p>
                      <a:r>
                        <a:rPr lang="en-US" sz="1400"/>
                        <a:t>Admin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admin@gmail.com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Kathmandu</a:t>
                      </a:r>
                    </a:p>
                  </a:txBody>
                  <a:tcPr marL="172412" marR="86206" marT="86206" marB="86206"/>
                </a:tc>
                <a:extLst>
                  <a:ext uri="{0D108BD9-81ED-4DB2-BD59-A6C34878D82A}">
                    <a16:rowId xmlns:a16="http://schemas.microsoft.com/office/drawing/2014/main" val="3142598112"/>
                  </a:ext>
                </a:extLst>
              </a:tr>
              <a:tr h="425417">
                <a:tc>
                  <a:txBody>
                    <a:bodyPr/>
                    <a:lstStyle/>
                    <a:p>
                      <a:r>
                        <a:rPr lang="en-US" sz="1400"/>
                        <a:t>User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user@gmail.com</a:t>
                      </a:r>
                    </a:p>
                  </a:txBody>
                  <a:tcPr marL="172412" marR="86206" marT="86206" marB="8620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Lalitpur</a:t>
                      </a:r>
                    </a:p>
                  </a:txBody>
                  <a:tcPr marL="172412" marR="86206" marT="86206" marB="86206"/>
                </a:tc>
                <a:extLst>
                  <a:ext uri="{0D108BD9-81ED-4DB2-BD59-A6C34878D82A}">
                    <a16:rowId xmlns:a16="http://schemas.microsoft.com/office/drawing/2014/main" val="10743525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C3909E-05E9-4B4B-9D94-79D529C01D9B}"/>
              </a:ext>
            </a:extLst>
          </p:cNvPr>
          <p:cNvSpPr txBox="1"/>
          <p:nvPr/>
        </p:nvSpPr>
        <p:spPr>
          <a:xfrm>
            <a:off x="8239992" y="5001490"/>
            <a:ext cx="29683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Fig: new.csv file with sample 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183E0-1854-48A0-9EDF-7A84B67E0D7B}"/>
              </a:ext>
            </a:extLst>
          </p:cNvPr>
          <p:cNvSpPr txBox="1"/>
          <p:nvPr/>
        </p:nvSpPr>
        <p:spPr>
          <a:xfrm>
            <a:off x="2793423" y="5633603"/>
            <a:ext cx="20158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Fig: Writing new.csv file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09D06-881A-4662-8447-34CC02F05135}"/>
              </a:ext>
            </a:extLst>
          </p:cNvPr>
          <p:cNvSpPr txBox="1"/>
          <p:nvPr/>
        </p:nvSpPr>
        <p:spPr>
          <a:xfrm>
            <a:off x="8283286" y="2654878"/>
            <a:ext cx="29683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Fig: new.csv file in text editor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18581-E9FF-49CA-98B7-D4E1C8C23468}"/>
              </a:ext>
            </a:extLst>
          </p:cNvPr>
          <p:cNvSpPr txBox="1"/>
          <p:nvPr/>
        </p:nvSpPr>
        <p:spPr>
          <a:xfrm>
            <a:off x="7677149" y="1304058"/>
            <a:ext cx="29683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Comma Separated Values</a:t>
            </a:r>
          </a:p>
        </p:txBody>
      </p:sp>
      <p:pic>
        <p:nvPicPr>
          <p:cNvPr id="14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43BE881-D679-45BD-8DF1-9C7775BBA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82" y="3972335"/>
            <a:ext cx="6163540" cy="1597650"/>
          </a:xfrm>
          <a:prstGeom prst="rect">
            <a:avLst/>
          </a:prstGeom>
        </p:spPr>
      </p:pic>
      <p:pic>
        <p:nvPicPr>
          <p:cNvPr id="5" name="Picture 8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C3113D6B-0C9E-456B-9BB2-02AC26BF9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22" y="1607318"/>
            <a:ext cx="3955472" cy="1028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2231E1-FD6F-4448-8879-DDF8FDABB62E}"/>
              </a:ext>
            </a:extLst>
          </p:cNvPr>
          <p:cNvSpPr txBox="1"/>
          <p:nvPr/>
        </p:nvSpPr>
        <p:spPr>
          <a:xfrm>
            <a:off x="7677150" y="342553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proxima-semibold"/>
              </a:rPr>
              <a:t>Excel Tabular Format</a:t>
            </a:r>
          </a:p>
        </p:txBody>
      </p:sp>
    </p:spTree>
    <p:extLst>
      <p:ext uri="{BB962C8B-B14F-4D97-AF65-F5344CB8AC3E}">
        <p14:creationId xmlns:p14="http://schemas.microsoft.com/office/powerpoint/2010/main" val="927045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17E7DB9A-E9E9-40F2-A2CD-DE31050FD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76" b="6707"/>
          <a:stretch/>
        </p:blipFill>
        <p:spPr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443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85C-2755-4653-8DA2-D33F0F36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Exceptions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3408-E22E-415E-B2FE-141B601D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868"/>
            <a:ext cx="10515600" cy="4100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Python uses </a:t>
            </a:r>
            <a:r>
              <a:rPr lang="en-US" sz="2400" b="1" i="1">
                <a:ea typeface="+mn-lt"/>
                <a:cs typeface="+mn-lt"/>
              </a:rPr>
              <a:t>try</a:t>
            </a:r>
            <a:r>
              <a:rPr lang="en-US" sz="2400" i="1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and </a:t>
            </a:r>
            <a:r>
              <a:rPr lang="en-US" sz="2400" b="1" i="1">
                <a:ea typeface="+mn-lt"/>
                <a:cs typeface="+mn-lt"/>
              </a:rPr>
              <a:t>except</a:t>
            </a:r>
            <a:r>
              <a:rPr lang="en-US" sz="2400" i="1"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keywords to catch and handle exceptions. </a:t>
            </a:r>
          </a:p>
          <a:p>
            <a:r>
              <a:rPr lang="en-US" sz="2400">
                <a:ea typeface="+mn-lt"/>
                <a:cs typeface="+mn-lt"/>
              </a:rPr>
              <a:t>The critical operation which can raise an exception is placed inside the try clause.</a:t>
            </a:r>
          </a:p>
          <a:p>
            <a:r>
              <a:rPr lang="en-US" sz="2400">
                <a:ea typeface="+mn-lt"/>
                <a:cs typeface="+mn-lt"/>
              </a:rPr>
              <a:t>The code that handles the exceptions is written in the except clause.</a:t>
            </a:r>
            <a:endParaRPr lang="en-US"/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C8732586-8B61-4B70-A2FE-FC4A98CDA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9" t="22997" r="10978" b="697"/>
          <a:stretch/>
        </p:blipFill>
        <p:spPr>
          <a:xfrm>
            <a:off x="1156855" y="3426279"/>
            <a:ext cx="3929862" cy="1893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3C5416-FF9F-4B8A-847C-21C9DE04FA08}"/>
              </a:ext>
            </a:extLst>
          </p:cNvPr>
          <p:cNvSpPr txBox="1"/>
          <p:nvPr/>
        </p:nvSpPr>
        <p:spPr>
          <a:xfrm>
            <a:off x="1379247" y="4850273"/>
            <a:ext cx="365409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Fig: A simple syntax of </a:t>
            </a:r>
            <a:r>
              <a:rPr lang="en-US" sz="1600" i="1"/>
              <a:t>t</a:t>
            </a:r>
            <a:r>
              <a:rPr lang="en-US" sz="1600" i="1">
                <a:ea typeface="+mn-lt"/>
                <a:cs typeface="+mn-lt"/>
              </a:rPr>
              <a:t>ry....except </a:t>
            </a:r>
            <a:r>
              <a:rPr lang="en-US" sz="1600">
                <a:ea typeface="+mn-lt"/>
                <a:cs typeface="+mn-lt"/>
              </a:rPr>
              <a:t>block</a:t>
            </a:r>
            <a:endParaRPr lang="en-US" sz="1600"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80B075-2488-4C61-BE9D-87DA81BBB114}"/>
              </a:ext>
            </a:extLst>
          </p:cNvPr>
          <p:cNvSpPr/>
          <p:nvPr/>
        </p:nvSpPr>
        <p:spPr>
          <a:xfrm>
            <a:off x="5848526" y="3405267"/>
            <a:ext cx="5072548" cy="190676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First, the </a:t>
            </a:r>
            <a:r>
              <a:rPr lang="en-US" sz="1600" i="1">
                <a:ea typeface="+mn-lt"/>
                <a:cs typeface="+mn-lt"/>
              </a:rPr>
              <a:t>try clause </a:t>
            </a:r>
            <a:r>
              <a:rPr lang="en-US" sz="1600">
                <a:ea typeface="+mn-lt"/>
                <a:cs typeface="+mn-lt"/>
              </a:rPr>
              <a:t>is executed.</a:t>
            </a:r>
          </a:p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If no exception occurs, the </a:t>
            </a:r>
            <a:r>
              <a:rPr lang="en-US" sz="1600" i="1">
                <a:ea typeface="+mn-lt"/>
                <a:cs typeface="+mn-lt"/>
              </a:rPr>
              <a:t>except clause</a:t>
            </a:r>
            <a:r>
              <a:rPr lang="en-US" sz="1600">
                <a:ea typeface="+mn-lt"/>
                <a:cs typeface="+mn-lt"/>
              </a:rPr>
              <a:t> is skipped and execution of the </a:t>
            </a:r>
            <a:r>
              <a:rPr lang="en-US" sz="1600" i="1">
                <a:ea typeface="+mn-lt"/>
                <a:cs typeface="+mn-lt"/>
              </a:rPr>
              <a:t>try </a:t>
            </a:r>
            <a:r>
              <a:rPr lang="en-US" sz="1600">
                <a:ea typeface="+mn-lt"/>
                <a:cs typeface="+mn-lt"/>
              </a:rPr>
              <a:t>statement is finished.</a:t>
            </a:r>
          </a:p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If an exception occurs during execution of the try clause, the rest of the clause is skipped.</a:t>
            </a:r>
            <a:endParaRPr lang="en-US" sz="16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1664B-E3DA-4BF1-9359-F6C59906C75C}"/>
              </a:ext>
            </a:extLst>
          </p:cNvPr>
          <p:cNvSpPr txBox="1"/>
          <p:nvPr/>
        </p:nvSpPr>
        <p:spPr>
          <a:xfrm>
            <a:off x="6635315" y="5317863"/>
            <a:ext cx="365409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Fig: How </a:t>
            </a:r>
            <a:r>
              <a:rPr lang="en-US" sz="1600" i="1"/>
              <a:t>try </a:t>
            </a:r>
            <a:r>
              <a:rPr lang="en-US" sz="1600"/>
              <a:t>and </a:t>
            </a:r>
            <a:r>
              <a:rPr lang="en-US" sz="1600" i="1"/>
              <a:t>except </a:t>
            </a:r>
            <a:r>
              <a:rPr lang="en-US" sz="1600"/>
              <a:t>works?</a:t>
            </a:r>
            <a:endParaRPr lang="en-US" sz="16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97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3BB9-4434-48E8-9825-0BDA8CBB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try </a:t>
            </a:r>
            <a:r>
              <a:rPr lang="en-US">
                <a:cs typeface="Calibri Light"/>
              </a:rPr>
              <a:t>and </a:t>
            </a:r>
            <a:r>
              <a:rPr lang="en-US" b="1">
                <a:cs typeface="Calibri Light"/>
              </a:rPr>
              <a:t>except </a:t>
            </a:r>
            <a:r>
              <a:rPr lang="en-US">
                <a:cs typeface="Calibri Light"/>
              </a:rPr>
              <a:t>Block</a:t>
            </a:r>
          </a:p>
        </p:txBody>
      </p:sp>
      <p:pic>
        <p:nvPicPr>
          <p:cNvPr id="6" name="Picture 6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30FAB1B4-1F6D-4937-8C4D-9BD47BEE3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45" y="1520825"/>
            <a:ext cx="10044349" cy="43818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551A2-93DE-4D68-B474-1A6636A2AFCE}"/>
              </a:ext>
            </a:extLst>
          </p:cNvPr>
          <p:cNvSpPr txBox="1"/>
          <p:nvPr/>
        </p:nvSpPr>
        <p:spPr>
          <a:xfrm>
            <a:off x="4183407" y="5287153"/>
            <a:ext cx="36540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Fig: An example of </a:t>
            </a:r>
            <a:r>
              <a:rPr lang="en-US" i="1"/>
              <a:t>t</a:t>
            </a:r>
            <a:r>
              <a:rPr lang="en-US" i="1">
                <a:ea typeface="+mn-lt"/>
                <a:cs typeface="+mn-lt"/>
              </a:rPr>
              <a:t>ry....except </a:t>
            </a:r>
            <a:r>
              <a:rPr lang="en-US">
                <a:ea typeface="+mn-lt"/>
                <a:cs typeface="+mn-lt"/>
              </a:rPr>
              <a:t>block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07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EB4F-A557-4535-A289-FBB6AF4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else</a:t>
            </a:r>
            <a:r>
              <a:rPr lang="en-US"/>
              <a:t> 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C7D3-0A60-4E68-8E24-F3200FFC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87" y="1687079"/>
            <a:ext cx="10394372" cy="14592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</a:t>
            </a:r>
            <a:r>
              <a:rPr lang="en-US" sz="2000" b="1" i="1">
                <a:ea typeface="+mn-lt"/>
                <a:cs typeface="+mn-lt"/>
              </a:rPr>
              <a:t>try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statement may have more than one except clause, to specify handlers for different exceptions.</a:t>
            </a:r>
          </a:p>
          <a:p>
            <a:r>
              <a:rPr lang="en-US" sz="2000">
                <a:ea typeface="+mn-lt"/>
                <a:cs typeface="+mn-lt"/>
              </a:rPr>
              <a:t> In the absence of exceptions, the else statement  is used to instruct a program to execute a certain block of code.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329EE04-7890-4A4F-A194-A43B19DC6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6" t="17264" r="11158" b="17368"/>
          <a:stretch/>
        </p:blipFill>
        <p:spPr>
          <a:xfrm>
            <a:off x="960427" y="3140040"/>
            <a:ext cx="4357405" cy="2344089"/>
          </a:xfrm>
          <a:prstGeom prst="rect">
            <a:avLst/>
          </a:prstGeom>
        </p:spPr>
      </p:pic>
      <p:pic>
        <p:nvPicPr>
          <p:cNvPr id="6" name="Picture 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14A08AE4-0111-465A-BA12-24F1C1B8E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8" t="18257" r="9190" b="18257"/>
          <a:stretch/>
        </p:blipFill>
        <p:spPr>
          <a:xfrm>
            <a:off x="5642263" y="3141014"/>
            <a:ext cx="5635664" cy="2343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0611C-0A8A-411F-82C7-9EC0C4CC5475}"/>
              </a:ext>
            </a:extLst>
          </p:cNvPr>
          <p:cNvSpPr txBox="1"/>
          <p:nvPr/>
        </p:nvSpPr>
        <p:spPr>
          <a:xfrm>
            <a:off x="1483156" y="5491045"/>
            <a:ext cx="33077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Fig: Syntax of </a:t>
            </a:r>
            <a:r>
              <a:rPr lang="en-US" sz="1600" i="1"/>
              <a:t>t</a:t>
            </a:r>
            <a:r>
              <a:rPr lang="en-US" sz="1600" i="1">
                <a:ea typeface="+mn-lt"/>
                <a:cs typeface="+mn-lt"/>
              </a:rPr>
              <a:t>ry....except...else </a:t>
            </a:r>
            <a:r>
              <a:rPr lang="en-US" sz="1600">
                <a:ea typeface="+mn-lt"/>
                <a:cs typeface="+mn-lt"/>
              </a:rPr>
              <a:t>block</a:t>
            </a:r>
            <a:endParaRPr lang="en-US" sz="16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90640-4B89-4F82-AF38-DAB7AE799F9A}"/>
              </a:ext>
            </a:extLst>
          </p:cNvPr>
          <p:cNvSpPr txBox="1"/>
          <p:nvPr/>
        </p:nvSpPr>
        <p:spPr>
          <a:xfrm>
            <a:off x="6410179" y="5482387"/>
            <a:ext cx="42082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Fig: A simple example of </a:t>
            </a:r>
            <a:r>
              <a:rPr lang="en-US" sz="1600" i="1"/>
              <a:t>t</a:t>
            </a:r>
            <a:r>
              <a:rPr lang="en-US" sz="1600" i="1">
                <a:ea typeface="+mn-lt"/>
                <a:cs typeface="+mn-lt"/>
              </a:rPr>
              <a:t>ry....except...else </a:t>
            </a:r>
            <a:r>
              <a:rPr lang="en-US" sz="1600">
                <a:ea typeface="+mn-lt"/>
                <a:cs typeface="+mn-lt"/>
              </a:rPr>
              <a:t>block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934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AEA4-18BF-46C9-B03A-F2187677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try</a:t>
            </a:r>
            <a:r>
              <a:rPr lang="en-US"/>
              <a:t>-</a:t>
            </a:r>
            <a:r>
              <a:rPr lang="en-US" b="1"/>
              <a:t>finally</a:t>
            </a:r>
            <a:r>
              <a:rPr lang="en-US"/>
              <a:t>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7E01-D315-4372-B93E-5053A6FC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3851" cy="3719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The </a:t>
            </a:r>
            <a:r>
              <a:rPr lang="en-US" sz="2000" b="1" i="1">
                <a:cs typeface="Calibri"/>
              </a:rPr>
              <a:t>finally</a:t>
            </a:r>
            <a:r>
              <a:rPr lang="en-US" sz="2000">
                <a:cs typeface="Calibri"/>
              </a:rPr>
              <a:t> clause implements </a:t>
            </a:r>
            <a:r>
              <a:rPr lang="en-US" sz="2000">
                <a:ea typeface="+mn-lt"/>
                <a:cs typeface="+mn-lt"/>
              </a:rPr>
              <a:t>some sort of action to clean up after executing our code.</a:t>
            </a:r>
          </a:p>
          <a:p>
            <a:r>
              <a:rPr lang="en-US" sz="2000">
                <a:ea typeface="+mn-lt"/>
                <a:cs typeface="+mn-lt"/>
              </a:rPr>
              <a:t>If a </a:t>
            </a:r>
            <a:r>
              <a:rPr lang="en-US" sz="2000" b="1" i="1">
                <a:ea typeface="+mn-lt"/>
                <a:cs typeface="+mn-lt"/>
              </a:rPr>
              <a:t>finally</a:t>
            </a:r>
            <a:r>
              <a:rPr lang="en-US" sz="2000">
                <a:ea typeface="+mn-lt"/>
                <a:cs typeface="+mn-lt"/>
              </a:rPr>
              <a:t> clause is present, it will execute as the last task before the </a:t>
            </a:r>
            <a:r>
              <a:rPr lang="en-US" sz="2000" b="1" i="1">
                <a:ea typeface="+mn-lt"/>
                <a:cs typeface="+mn-lt"/>
              </a:rPr>
              <a:t>try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statement completes.</a:t>
            </a:r>
          </a:p>
          <a:p>
            <a:r>
              <a:rPr lang="en-US" sz="2000" b="1" i="1">
                <a:ea typeface="+mn-lt"/>
                <a:cs typeface="+mn-lt"/>
              </a:rPr>
              <a:t>finally</a:t>
            </a:r>
            <a:r>
              <a:rPr lang="en-US" sz="2000">
                <a:ea typeface="+mn-lt"/>
                <a:cs typeface="+mn-lt"/>
              </a:rPr>
              <a:t> enables us to execute sections of code that should always run, with or without any previously encountered exceptions.</a:t>
            </a:r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9479EA2-C4FE-47E0-BD67-35B1CA6CB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2" t="15385" r="9322" b="15110"/>
          <a:stretch/>
        </p:blipFill>
        <p:spPr>
          <a:xfrm>
            <a:off x="5160703" y="1823636"/>
            <a:ext cx="5895435" cy="3003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04646-B688-4C5B-A421-B96D5CA3DDBA}"/>
              </a:ext>
            </a:extLst>
          </p:cNvPr>
          <p:cNvSpPr txBox="1"/>
          <p:nvPr/>
        </p:nvSpPr>
        <p:spPr>
          <a:xfrm>
            <a:off x="6167725" y="4858931"/>
            <a:ext cx="40783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Fig: Example of </a:t>
            </a:r>
            <a:r>
              <a:rPr lang="en-US" sz="1600" i="1"/>
              <a:t>t</a:t>
            </a:r>
            <a:r>
              <a:rPr lang="en-US" sz="1600" i="1">
                <a:ea typeface="+mn-lt"/>
                <a:cs typeface="+mn-lt"/>
              </a:rPr>
              <a:t>ry....except...else...finally </a:t>
            </a:r>
            <a:r>
              <a:rPr lang="en-US" sz="1600">
                <a:ea typeface="+mn-lt"/>
                <a:cs typeface="+mn-lt"/>
              </a:rPr>
              <a:t>block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88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9D82-0814-435C-A483-1EA69960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try</a:t>
            </a:r>
            <a:r>
              <a:rPr lang="en-US">
                <a:cs typeface="Calibri Light"/>
              </a:rPr>
              <a:t>, </a:t>
            </a:r>
            <a:r>
              <a:rPr lang="en-US" b="1">
                <a:cs typeface="Calibri Light"/>
              </a:rPr>
              <a:t>except</a:t>
            </a:r>
            <a:r>
              <a:rPr lang="en-US">
                <a:cs typeface="Calibri Light"/>
              </a:rPr>
              <a:t>, </a:t>
            </a:r>
            <a:r>
              <a:rPr lang="en-US" b="1">
                <a:cs typeface="Calibri Light"/>
              </a:rPr>
              <a:t>else </a:t>
            </a:r>
            <a:r>
              <a:rPr lang="en-US">
                <a:cs typeface="Calibri Light"/>
              </a:rPr>
              <a:t>and </a:t>
            </a:r>
            <a:r>
              <a:rPr lang="en-US" b="1">
                <a:cs typeface="Calibri Light"/>
              </a:rPr>
              <a:t>finally </a:t>
            </a:r>
            <a:r>
              <a:rPr lang="en-US">
                <a:cs typeface="Calibri Light"/>
              </a:rPr>
              <a:t>clause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83A682-3BF8-4869-B0C9-2EC9B30F07CE}"/>
              </a:ext>
            </a:extLst>
          </p:cNvPr>
          <p:cNvSpPr/>
          <p:nvPr/>
        </p:nvSpPr>
        <p:spPr>
          <a:xfrm>
            <a:off x="2053935" y="1508412"/>
            <a:ext cx="1376796" cy="3636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try :</a:t>
            </a:r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89A9B813-B068-409D-A7EA-C84B1780A9AF}"/>
              </a:ext>
            </a:extLst>
          </p:cNvPr>
          <p:cNvSpPr/>
          <p:nvPr/>
        </p:nvSpPr>
        <p:spPr>
          <a:xfrm>
            <a:off x="3426609" y="1919720"/>
            <a:ext cx="2615045" cy="62345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0120E9-C2F8-4D6A-B53F-D5B4C97617E7}"/>
              </a:ext>
            </a:extLst>
          </p:cNvPr>
          <p:cNvSpPr/>
          <p:nvPr/>
        </p:nvSpPr>
        <p:spPr>
          <a:xfrm>
            <a:off x="3725140" y="1950026"/>
            <a:ext cx="2052203" cy="5714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Run the code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D7546B-E91C-4EB4-BE33-6CA89ED4A22C}"/>
              </a:ext>
            </a:extLst>
          </p:cNvPr>
          <p:cNvSpPr/>
          <p:nvPr/>
        </p:nvSpPr>
        <p:spPr>
          <a:xfrm>
            <a:off x="2053934" y="2616776"/>
            <a:ext cx="1376796" cy="3636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except : </a:t>
            </a:r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DCA34612-F516-4B4D-8461-F765AA8D8A14}"/>
              </a:ext>
            </a:extLst>
          </p:cNvPr>
          <p:cNvSpPr/>
          <p:nvPr/>
        </p:nvSpPr>
        <p:spPr>
          <a:xfrm>
            <a:off x="3426608" y="3054060"/>
            <a:ext cx="2615045" cy="62345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FED231-4170-426A-8E13-A6233BDCF4BE}"/>
              </a:ext>
            </a:extLst>
          </p:cNvPr>
          <p:cNvSpPr/>
          <p:nvPr/>
        </p:nvSpPr>
        <p:spPr>
          <a:xfrm>
            <a:off x="3725139" y="3084366"/>
            <a:ext cx="2052203" cy="57149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If exception match, execute this code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FE60DA-949E-4ACA-882A-27B41F6C238D}"/>
              </a:ext>
            </a:extLst>
          </p:cNvPr>
          <p:cNvSpPr/>
          <p:nvPr/>
        </p:nvSpPr>
        <p:spPr>
          <a:xfrm>
            <a:off x="2097228" y="3725139"/>
            <a:ext cx="1376796" cy="3636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else : </a:t>
            </a:r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9167B979-3A6C-485B-B0E9-957D63F6DFEC}"/>
              </a:ext>
            </a:extLst>
          </p:cNvPr>
          <p:cNvSpPr/>
          <p:nvPr/>
        </p:nvSpPr>
        <p:spPr>
          <a:xfrm>
            <a:off x="3426607" y="4179742"/>
            <a:ext cx="3160569" cy="59747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398B3-E152-4BCC-BCA2-E5C69A456059}"/>
              </a:ext>
            </a:extLst>
          </p:cNvPr>
          <p:cNvSpPr/>
          <p:nvPr/>
        </p:nvSpPr>
        <p:spPr>
          <a:xfrm>
            <a:off x="3681842" y="4184071"/>
            <a:ext cx="2666998" cy="58881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No any exception match? Run this code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F89C92-45A7-427D-A93B-A93D6748C544}"/>
              </a:ext>
            </a:extLst>
          </p:cNvPr>
          <p:cNvSpPr/>
          <p:nvPr/>
        </p:nvSpPr>
        <p:spPr>
          <a:xfrm>
            <a:off x="2097227" y="4833502"/>
            <a:ext cx="1376796" cy="3636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finally : </a:t>
            </a:r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22105EA1-34E1-4903-8BFC-BDD9D61B1A77}"/>
              </a:ext>
            </a:extLst>
          </p:cNvPr>
          <p:cNvSpPr/>
          <p:nvPr/>
        </p:nvSpPr>
        <p:spPr>
          <a:xfrm>
            <a:off x="3435265" y="5201514"/>
            <a:ext cx="3221182" cy="62345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8BA21F-C937-4D76-98A8-59E983FC3EF8}"/>
              </a:ext>
            </a:extLst>
          </p:cNvPr>
          <p:cNvSpPr/>
          <p:nvPr/>
        </p:nvSpPr>
        <p:spPr>
          <a:xfrm>
            <a:off x="3681844" y="5197185"/>
            <a:ext cx="2727612" cy="58881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Always run this part of code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C01C84-A4ED-4EF9-BFB0-4A51CDA56611}"/>
              </a:ext>
            </a:extLst>
          </p:cNvPr>
          <p:cNvSpPr txBox="1"/>
          <p:nvPr/>
        </p:nvSpPr>
        <p:spPr>
          <a:xfrm>
            <a:off x="7111566" y="5153340"/>
            <a:ext cx="37926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Fig: A simple flow chart to understand </a:t>
            </a:r>
            <a:r>
              <a:rPr lang="en-US" sz="1600" i="1"/>
              <a:t>t</a:t>
            </a:r>
            <a:r>
              <a:rPr lang="en-US" sz="1600" i="1">
                <a:ea typeface="+mn-lt"/>
                <a:cs typeface="+mn-lt"/>
              </a:rPr>
              <a:t>ry....except...else...finally </a:t>
            </a:r>
            <a:r>
              <a:rPr lang="en-US" sz="1600">
                <a:ea typeface="+mn-lt"/>
                <a:cs typeface="+mn-lt"/>
              </a:rPr>
              <a:t>block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82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8422-8AC2-ADFB-AE70-6B80A891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5653-1274-103D-BD28-65A45CE2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ValueError</a:t>
            </a:r>
            <a:endParaRPr lang="en-US" dirty="0"/>
          </a:p>
          <a:p>
            <a:r>
              <a:rPr lang="en-US" dirty="0" err="1"/>
              <a:t>TypeError</a:t>
            </a:r>
            <a:endParaRPr lang="en-US" dirty="0"/>
          </a:p>
          <a:p>
            <a:r>
              <a:rPr lang="en-US" dirty="0" err="1"/>
              <a:t>KeyError</a:t>
            </a:r>
            <a:endParaRPr lang="en-US" dirty="0"/>
          </a:p>
          <a:p>
            <a:r>
              <a:rPr lang="en-US" dirty="0" err="1"/>
              <a:t>AttributeError</a:t>
            </a:r>
            <a:endParaRPr lang="en-US" dirty="0"/>
          </a:p>
          <a:p>
            <a:r>
              <a:rPr lang="en-US" dirty="0" err="1"/>
              <a:t>ZeroDivisionError</a:t>
            </a:r>
            <a:endParaRPr lang="en-US" dirty="0"/>
          </a:p>
          <a:p>
            <a:r>
              <a:rPr lang="en-US" dirty="0" err="1"/>
              <a:t>IndexError</a:t>
            </a:r>
            <a:endParaRPr lang="en-US" dirty="0"/>
          </a:p>
          <a:p>
            <a:r>
              <a:rPr lang="en-US" dirty="0" err="1"/>
              <a:t>StopIteration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4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2397</Words>
  <Application>Microsoft Office PowerPoint</Application>
  <PresentationFormat>Widescreen</PresentationFormat>
  <Paragraphs>310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proxima-semibold</vt:lpstr>
      <vt:lpstr>Office Theme</vt:lpstr>
      <vt:lpstr>Errors and Exceptions</vt:lpstr>
      <vt:lpstr>Python Exceptions</vt:lpstr>
      <vt:lpstr>Syntax Error and Exceptions</vt:lpstr>
      <vt:lpstr>Handling Exceptions</vt:lpstr>
      <vt:lpstr>try and except Block</vt:lpstr>
      <vt:lpstr>else Clause</vt:lpstr>
      <vt:lpstr>try-finally Clause</vt:lpstr>
      <vt:lpstr>try, except, else and finally clause</vt:lpstr>
      <vt:lpstr>Some Common Exceptions</vt:lpstr>
      <vt:lpstr>Task1</vt:lpstr>
      <vt:lpstr>Task2</vt:lpstr>
      <vt:lpstr>Task3</vt:lpstr>
      <vt:lpstr>Task4</vt:lpstr>
      <vt:lpstr>File I/O Handling</vt:lpstr>
      <vt:lpstr>Files in Python</vt:lpstr>
      <vt:lpstr>Python File Handling Operations</vt:lpstr>
      <vt:lpstr>Opening a File in Python</vt:lpstr>
      <vt:lpstr>Closing a File in Python</vt:lpstr>
      <vt:lpstr>Opening file modes</vt:lpstr>
      <vt:lpstr>Binary and Text Mode</vt:lpstr>
      <vt:lpstr>Reading Files in Python</vt:lpstr>
      <vt:lpstr>Reading Files in Python...</vt:lpstr>
      <vt:lpstr>Writing Files in Python</vt:lpstr>
      <vt:lpstr>Other Python File Methods</vt:lpstr>
      <vt:lpstr>PowerPoint Presentation</vt:lpstr>
      <vt:lpstr>CSV Handling</vt:lpstr>
      <vt:lpstr>CSV Files</vt:lpstr>
      <vt:lpstr>CSV Handling</vt:lpstr>
      <vt:lpstr>CSV module built in functions</vt:lpstr>
      <vt:lpstr>csv.reader()</vt:lpstr>
      <vt:lpstr>Reading CSV files</vt:lpstr>
      <vt:lpstr>Reading CSV files</vt:lpstr>
      <vt:lpstr>csv.writer()</vt:lpstr>
      <vt:lpstr>Writing CSV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Errors and Exceptions</dc:title>
  <dc:creator>Navin Poudel</dc:creator>
  <cp:lastModifiedBy>Navin Poudel</cp:lastModifiedBy>
  <cp:revision>9</cp:revision>
  <dcterms:created xsi:type="dcterms:W3CDTF">2023-03-13T05:39:57Z</dcterms:created>
  <dcterms:modified xsi:type="dcterms:W3CDTF">2023-09-06T10:40:33Z</dcterms:modified>
</cp:coreProperties>
</file>