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92" r:id="rId3"/>
    <p:sldId id="291" r:id="rId4"/>
    <p:sldId id="290" r:id="rId5"/>
    <p:sldId id="289" r:id="rId6"/>
    <p:sldId id="288" r:id="rId7"/>
    <p:sldId id="287" r:id="rId8"/>
    <p:sldId id="286" r:id="rId9"/>
    <p:sldId id="285" r:id="rId10"/>
    <p:sldId id="284" r:id="rId11"/>
    <p:sldId id="283" r:id="rId12"/>
    <p:sldId id="282" r:id="rId13"/>
    <p:sldId id="281" r:id="rId14"/>
    <p:sldId id="280" r:id="rId15"/>
    <p:sldId id="267" r:id="rId16"/>
    <p:sldId id="266" r:id="rId17"/>
    <p:sldId id="265" r:id="rId18"/>
    <p:sldId id="264" r:id="rId19"/>
    <p:sldId id="263" r:id="rId20"/>
    <p:sldId id="262" r:id="rId21"/>
    <p:sldId id="261" r:id="rId22"/>
    <p:sldId id="260" r:id="rId23"/>
    <p:sldId id="259" r:id="rId24"/>
    <p:sldId id="258" r:id="rId25"/>
    <p:sldId id="257" r:id="rId26"/>
    <p:sldId id="294" r:id="rId27"/>
    <p:sldId id="295" r:id="rId28"/>
    <p:sldId id="296" r:id="rId29"/>
    <p:sldId id="29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varScale="1">
        <p:scale>
          <a:sx n="85" d="100"/>
          <a:sy n="85" d="100"/>
        </p:scale>
        <p:origin x="61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A6071-9D07-BF67-B1C9-3413F3E840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0C6CBE-747A-D59C-ABAA-073639676D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047225-4C61-6AFB-31A4-8FD2C2A9D085}"/>
              </a:ext>
            </a:extLst>
          </p:cNvPr>
          <p:cNvSpPr>
            <a:spLocks noGrp="1"/>
          </p:cNvSpPr>
          <p:nvPr>
            <p:ph type="dt" sz="half" idx="10"/>
          </p:nvPr>
        </p:nvSpPr>
        <p:spPr/>
        <p:txBody>
          <a:bodyPr/>
          <a:lstStyle/>
          <a:p>
            <a:fld id="{45F4A44D-3806-4739-852E-BA93AF1BAF6A}" type="datetimeFigureOut">
              <a:rPr lang="en-US" smtClean="0"/>
              <a:t>6/7/2024</a:t>
            </a:fld>
            <a:endParaRPr lang="en-US"/>
          </a:p>
        </p:txBody>
      </p:sp>
      <p:sp>
        <p:nvSpPr>
          <p:cNvPr id="5" name="Footer Placeholder 4">
            <a:extLst>
              <a:ext uri="{FF2B5EF4-FFF2-40B4-BE49-F238E27FC236}">
                <a16:creationId xmlns:a16="http://schemas.microsoft.com/office/drawing/2014/main" id="{499BE2AA-BCA5-B779-E169-8F07DB4403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DDD3F4-866F-4809-5722-73473ADD648C}"/>
              </a:ext>
            </a:extLst>
          </p:cNvPr>
          <p:cNvSpPr>
            <a:spLocks noGrp="1"/>
          </p:cNvSpPr>
          <p:nvPr>
            <p:ph type="sldNum" sz="quarter" idx="12"/>
          </p:nvPr>
        </p:nvSpPr>
        <p:spPr/>
        <p:txBody>
          <a:bodyPr/>
          <a:lstStyle/>
          <a:p>
            <a:fld id="{057693B2-E88E-45CB-8F06-BE4FA339ADF2}" type="slidenum">
              <a:rPr lang="en-US" smtClean="0"/>
              <a:t>‹#›</a:t>
            </a:fld>
            <a:endParaRPr lang="en-US"/>
          </a:p>
        </p:txBody>
      </p:sp>
    </p:spTree>
    <p:extLst>
      <p:ext uri="{BB962C8B-B14F-4D97-AF65-F5344CB8AC3E}">
        <p14:creationId xmlns:p14="http://schemas.microsoft.com/office/powerpoint/2010/main" val="857473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CC3AC-CFFC-8FF3-EFDF-1A796BC0D0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6CF7A3-4BA2-3622-4FDA-9AA213B752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BAFB60-9E06-83AF-3BEF-C6F0154C8DEA}"/>
              </a:ext>
            </a:extLst>
          </p:cNvPr>
          <p:cNvSpPr>
            <a:spLocks noGrp="1"/>
          </p:cNvSpPr>
          <p:nvPr>
            <p:ph type="dt" sz="half" idx="10"/>
          </p:nvPr>
        </p:nvSpPr>
        <p:spPr/>
        <p:txBody>
          <a:bodyPr/>
          <a:lstStyle/>
          <a:p>
            <a:fld id="{45F4A44D-3806-4739-852E-BA93AF1BAF6A}" type="datetimeFigureOut">
              <a:rPr lang="en-US" smtClean="0"/>
              <a:t>6/7/2024</a:t>
            </a:fld>
            <a:endParaRPr lang="en-US"/>
          </a:p>
        </p:txBody>
      </p:sp>
      <p:sp>
        <p:nvSpPr>
          <p:cNvPr id="5" name="Footer Placeholder 4">
            <a:extLst>
              <a:ext uri="{FF2B5EF4-FFF2-40B4-BE49-F238E27FC236}">
                <a16:creationId xmlns:a16="http://schemas.microsoft.com/office/drawing/2014/main" id="{42842EBC-A122-815C-CF37-65871223DE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81751D-B42D-27B9-8FA1-57756262E65F}"/>
              </a:ext>
            </a:extLst>
          </p:cNvPr>
          <p:cNvSpPr>
            <a:spLocks noGrp="1"/>
          </p:cNvSpPr>
          <p:nvPr>
            <p:ph type="sldNum" sz="quarter" idx="12"/>
          </p:nvPr>
        </p:nvSpPr>
        <p:spPr/>
        <p:txBody>
          <a:bodyPr/>
          <a:lstStyle/>
          <a:p>
            <a:fld id="{057693B2-E88E-45CB-8F06-BE4FA339ADF2}" type="slidenum">
              <a:rPr lang="en-US" smtClean="0"/>
              <a:t>‹#›</a:t>
            </a:fld>
            <a:endParaRPr lang="en-US"/>
          </a:p>
        </p:txBody>
      </p:sp>
    </p:spTree>
    <p:extLst>
      <p:ext uri="{BB962C8B-B14F-4D97-AF65-F5344CB8AC3E}">
        <p14:creationId xmlns:p14="http://schemas.microsoft.com/office/powerpoint/2010/main" val="2019590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DA3B9D-CCD4-75FC-A437-ACBD915757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ACE599-7092-A32E-C080-5039458878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342FF-F81D-65F4-3645-8A0082E4F6F9}"/>
              </a:ext>
            </a:extLst>
          </p:cNvPr>
          <p:cNvSpPr>
            <a:spLocks noGrp="1"/>
          </p:cNvSpPr>
          <p:nvPr>
            <p:ph type="dt" sz="half" idx="10"/>
          </p:nvPr>
        </p:nvSpPr>
        <p:spPr/>
        <p:txBody>
          <a:bodyPr/>
          <a:lstStyle/>
          <a:p>
            <a:fld id="{45F4A44D-3806-4739-852E-BA93AF1BAF6A}" type="datetimeFigureOut">
              <a:rPr lang="en-US" smtClean="0"/>
              <a:t>6/7/2024</a:t>
            </a:fld>
            <a:endParaRPr lang="en-US"/>
          </a:p>
        </p:txBody>
      </p:sp>
      <p:sp>
        <p:nvSpPr>
          <p:cNvPr id="5" name="Footer Placeholder 4">
            <a:extLst>
              <a:ext uri="{FF2B5EF4-FFF2-40B4-BE49-F238E27FC236}">
                <a16:creationId xmlns:a16="http://schemas.microsoft.com/office/drawing/2014/main" id="{5CC10B38-48DA-314C-7983-180C655932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746B8B-5EDD-AC1A-B00B-0A49C6777B39}"/>
              </a:ext>
            </a:extLst>
          </p:cNvPr>
          <p:cNvSpPr>
            <a:spLocks noGrp="1"/>
          </p:cNvSpPr>
          <p:nvPr>
            <p:ph type="sldNum" sz="quarter" idx="12"/>
          </p:nvPr>
        </p:nvSpPr>
        <p:spPr/>
        <p:txBody>
          <a:bodyPr/>
          <a:lstStyle/>
          <a:p>
            <a:fld id="{057693B2-E88E-45CB-8F06-BE4FA339ADF2}" type="slidenum">
              <a:rPr lang="en-US" smtClean="0"/>
              <a:t>‹#›</a:t>
            </a:fld>
            <a:endParaRPr lang="en-US"/>
          </a:p>
        </p:txBody>
      </p:sp>
    </p:spTree>
    <p:extLst>
      <p:ext uri="{BB962C8B-B14F-4D97-AF65-F5344CB8AC3E}">
        <p14:creationId xmlns:p14="http://schemas.microsoft.com/office/powerpoint/2010/main" val="638014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71320-2E05-115C-B97B-A6AD7237E9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F72EE3-32F4-9628-CB78-056C6ACD50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2B4E47-4FD7-A64B-8728-5EF86FA954EB}"/>
              </a:ext>
            </a:extLst>
          </p:cNvPr>
          <p:cNvSpPr>
            <a:spLocks noGrp="1"/>
          </p:cNvSpPr>
          <p:nvPr>
            <p:ph type="dt" sz="half" idx="10"/>
          </p:nvPr>
        </p:nvSpPr>
        <p:spPr/>
        <p:txBody>
          <a:bodyPr/>
          <a:lstStyle/>
          <a:p>
            <a:fld id="{45F4A44D-3806-4739-852E-BA93AF1BAF6A}" type="datetimeFigureOut">
              <a:rPr lang="en-US" smtClean="0"/>
              <a:t>6/7/2024</a:t>
            </a:fld>
            <a:endParaRPr lang="en-US"/>
          </a:p>
        </p:txBody>
      </p:sp>
      <p:sp>
        <p:nvSpPr>
          <p:cNvPr id="5" name="Footer Placeholder 4">
            <a:extLst>
              <a:ext uri="{FF2B5EF4-FFF2-40B4-BE49-F238E27FC236}">
                <a16:creationId xmlns:a16="http://schemas.microsoft.com/office/drawing/2014/main" id="{C08B1DFC-F7CE-9610-F179-F289F5F82F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8BFB23-F771-19A6-E0C9-4594A67E1EA5}"/>
              </a:ext>
            </a:extLst>
          </p:cNvPr>
          <p:cNvSpPr>
            <a:spLocks noGrp="1"/>
          </p:cNvSpPr>
          <p:nvPr>
            <p:ph type="sldNum" sz="quarter" idx="12"/>
          </p:nvPr>
        </p:nvSpPr>
        <p:spPr/>
        <p:txBody>
          <a:bodyPr/>
          <a:lstStyle/>
          <a:p>
            <a:fld id="{057693B2-E88E-45CB-8F06-BE4FA339ADF2}" type="slidenum">
              <a:rPr lang="en-US" smtClean="0"/>
              <a:t>‹#›</a:t>
            </a:fld>
            <a:endParaRPr lang="en-US"/>
          </a:p>
        </p:txBody>
      </p:sp>
    </p:spTree>
    <p:extLst>
      <p:ext uri="{BB962C8B-B14F-4D97-AF65-F5344CB8AC3E}">
        <p14:creationId xmlns:p14="http://schemas.microsoft.com/office/powerpoint/2010/main" val="1265782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92B6B-E4DA-FCB1-7995-3C9ADF358B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B467E8-C8C3-52A1-6F10-2A8469B38D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F828CC-7E51-E887-AA0E-81521D8A28FA}"/>
              </a:ext>
            </a:extLst>
          </p:cNvPr>
          <p:cNvSpPr>
            <a:spLocks noGrp="1"/>
          </p:cNvSpPr>
          <p:nvPr>
            <p:ph type="dt" sz="half" idx="10"/>
          </p:nvPr>
        </p:nvSpPr>
        <p:spPr/>
        <p:txBody>
          <a:bodyPr/>
          <a:lstStyle/>
          <a:p>
            <a:fld id="{45F4A44D-3806-4739-852E-BA93AF1BAF6A}" type="datetimeFigureOut">
              <a:rPr lang="en-US" smtClean="0"/>
              <a:t>6/7/2024</a:t>
            </a:fld>
            <a:endParaRPr lang="en-US"/>
          </a:p>
        </p:txBody>
      </p:sp>
      <p:sp>
        <p:nvSpPr>
          <p:cNvPr id="5" name="Footer Placeholder 4">
            <a:extLst>
              <a:ext uri="{FF2B5EF4-FFF2-40B4-BE49-F238E27FC236}">
                <a16:creationId xmlns:a16="http://schemas.microsoft.com/office/drawing/2014/main" id="{5DC09023-C60F-9F7C-24FA-F2BBDCB94F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44C5C7-2642-F161-C629-9E4C9FE46D75}"/>
              </a:ext>
            </a:extLst>
          </p:cNvPr>
          <p:cNvSpPr>
            <a:spLocks noGrp="1"/>
          </p:cNvSpPr>
          <p:nvPr>
            <p:ph type="sldNum" sz="quarter" idx="12"/>
          </p:nvPr>
        </p:nvSpPr>
        <p:spPr/>
        <p:txBody>
          <a:bodyPr/>
          <a:lstStyle/>
          <a:p>
            <a:fld id="{057693B2-E88E-45CB-8F06-BE4FA339ADF2}" type="slidenum">
              <a:rPr lang="en-US" smtClean="0"/>
              <a:t>‹#›</a:t>
            </a:fld>
            <a:endParaRPr lang="en-US"/>
          </a:p>
        </p:txBody>
      </p:sp>
    </p:spTree>
    <p:extLst>
      <p:ext uri="{BB962C8B-B14F-4D97-AF65-F5344CB8AC3E}">
        <p14:creationId xmlns:p14="http://schemas.microsoft.com/office/powerpoint/2010/main" val="3775207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FF6D-8475-D07D-69B2-4F1F8BC0ED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AB7B3B-7098-EF25-713E-F19BC26105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8EECBB-9472-EE20-EEAA-C2491D1A65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1F9D9F-D26A-A9D5-99A9-DE0A1585FC22}"/>
              </a:ext>
            </a:extLst>
          </p:cNvPr>
          <p:cNvSpPr>
            <a:spLocks noGrp="1"/>
          </p:cNvSpPr>
          <p:nvPr>
            <p:ph type="dt" sz="half" idx="10"/>
          </p:nvPr>
        </p:nvSpPr>
        <p:spPr/>
        <p:txBody>
          <a:bodyPr/>
          <a:lstStyle/>
          <a:p>
            <a:fld id="{45F4A44D-3806-4739-852E-BA93AF1BAF6A}" type="datetimeFigureOut">
              <a:rPr lang="en-US" smtClean="0"/>
              <a:t>6/7/2024</a:t>
            </a:fld>
            <a:endParaRPr lang="en-US"/>
          </a:p>
        </p:txBody>
      </p:sp>
      <p:sp>
        <p:nvSpPr>
          <p:cNvPr id="6" name="Footer Placeholder 5">
            <a:extLst>
              <a:ext uri="{FF2B5EF4-FFF2-40B4-BE49-F238E27FC236}">
                <a16:creationId xmlns:a16="http://schemas.microsoft.com/office/drawing/2014/main" id="{B17303BD-D52C-59E9-2CB5-D1EA3DEAEB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D5718F-335A-7350-38E2-68E6D1B9E185}"/>
              </a:ext>
            </a:extLst>
          </p:cNvPr>
          <p:cNvSpPr>
            <a:spLocks noGrp="1"/>
          </p:cNvSpPr>
          <p:nvPr>
            <p:ph type="sldNum" sz="quarter" idx="12"/>
          </p:nvPr>
        </p:nvSpPr>
        <p:spPr/>
        <p:txBody>
          <a:bodyPr/>
          <a:lstStyle/>
          <a:p>
            <a:fld id="{057693B2-E88E-45CB-8F06-BE4FA339ADF2}" type="slidenum">
              <a:rPr lang="en-US" smtClean="0"/>
              <a:t>‹#›</a:t>
            </a:fld>
            <a:endParaRPr lang="en-US"/>
          </a:p>
        </p:txBody>
      </p:sp>
    </p:spTree>
    <p:extLst>
      <p:ext uri="{BB962C8B-B14F-4D97-AF65-F5344CB8AC3E}">
        <p14:creationId xmlns:p14="http://schemas.microsoft.com/office/powerpoint/2010/main" val="3252664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E8F77-0000-724B-5172-1F61A00C93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BAEA22-6B8B-04E9-350B-C7C3EC1ED3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66ACB7-8748-9D19-9F0A-6511981969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7D91AD-99E5-4241-E156-84EBA9BCDC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1D9751-6C53-0AFB-AF88-2F22F72203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3EFD4C-9FB5-26EF-34D1-09909A30444E}"/>
              </a:ext>
            </a:extLst>
          </p:cNvPr>
          <p:cNvSpPr>
            <a:spLocks noGrp="1"/>
          </p:cNvSpPr>
          <p:nvPr>
            <p:ph type="dt" sz="half" idx="10"/>
          </p:nvPr>
        </p:nvSpPr>
        <p:spPr/>
        <p:txBody>
          <a:bodyPr/>
          <a:lstStyle/>
          <a:p>
            <a:fld id="{45F4A44D-3806-4739-852E-BA93AF1BAF6A}" type="datetimeFigureOut">
              <a:rPr lang="en-US" smtClean="0"/>
              <a:t>6/7/2024</a:t>
            </a:fld>
            <a:endParaRPr lang="en-US"/>
          </a:p>
        </p:txBody>
      </p:sp>
      <p:sp>
        <p:nvSpPr>
          <p:cNvPr id="8" name="Footer Placeholder 7">
            <a:extLst>
              <a:ext uri="{FF2B5EF4-FFF2-40B4-BE49-F238E27FC236}">
                <a16:creationId xmlns:a16="http://schemas.microsoft.com/office/drawing/2014/main" id="{080A7E62-FF22-62A8-D64D-829C5A496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51D4EE-45BC-CCE2-5D39-10CD020C59FA}"/>
              </a:ext>
            </a:extLst>
          </p:cNvPr>
          <p:cNvSpPr>
            <a:spLocks noGrp="1"/>
          </p:cNvSpPr>
          <p:nvPr>
            <p:ph type="sldNum" sz="quarter" idx="12"/>
          </p:nvPr>
        </p:nvSpPr>
        <p:spPr/>
        <p:txBody>
          <a:bodyPr/>
          <a:lstStyle/>
          <a:p>
            <a:fld id="{057693B2-E88E-45CB-8F06-BE4FA339ADF2}" type="slidenum">
              <a:rPr lang="en-US" smtClean="0"/>
              <a:t>‹#›</a:t>
            </a:fld>
            <a:endParaRPr lang="en-US"/>
          </a:p>
        </p:txBody>
      </p:sp>
    </p:spTree>
    <p:extLst>
      <p:ext uri="{BB962C8B-B14F-4D97-AF65-F5344CB8AC3E}">
        <p14:creationId xmlns:p14="http://schemas.microsoft.com/office/powerpoint/2010/main" val="2493037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830D0-37BE-C925-4B21-1CB6A90A4F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65D2C7-7D85-805B-1A56-2D36CE6ACB2C}"/>
              </a:ext>
            </a:extLst>
          </p:cNvPr>
          <p:cNvSpPr>
            <a:spLocks noGrp="1"/>
          </p:cNvSpPr>
          <p:nvPr>
            <p:ph type="dt" sz="half" idx="10"/>
          </p:nvPr>
        </p:nvSpPr>
        <p:spPr/>
        <p:txBody>
          <a:bodyPr/>
          <a:lstStyle/>
          <a:p>
            <a:fld id="{45F4A44D-3806-4739-852E-BA93AF1BAF6A}" type="datetimeFigureOut">
              <a:rPr lang="en-US" smtClean="0"/>
              <a:t>6/7/2024</a:t>
            </a:fld>
            <a:endParaRPr lang="en-US"/>
          </a:p>
        </p:txBody>
      </p:sp>
      <p:sp>
        <p:nvSpPr>
          <p:cNvPr id="4" name="Footer Placeholder 3">
            <a:extLst>
              <a:ext uri="{FF2B5EF4-FFF2-40B4-BE49-F238E27FC236}">
                <a16:creationId xmlns:a16="http://schemas.microsoft.com/office/drawing/2014/main" id="{5CD99976-A723-734A-E586-F46730992A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2C8B79-3C1C-F488-F99E-55106352649C}"/>
              </a:ext>
            </a:extLst>
          </p:cNvPr>
          <p:cNvSpPr>
            <a:spLocks noGrp="1"/>
          </p:cNvSpPr>
          <p:nvPr>
            <p:ph type="sldNum" sz="quarter" idx="12"/>
          </p:nvPr>
        </p:nvSpPr>
        <p:spPr/>
        <p:txBody>
          <a:bodyPr/>
          <a:lstStyle/>
          <a:p>
            <a:fld id="{057693B2-E88E-45CB-8F06-BE4FA339ADF2}" type="slidenum">
              <a:rPr lang="en-US" smtClean="0"/>
              <a:t>‹#›</a:t>
            </a:fld>
            <a:endParaRPr lang="en-US"/>
          </a:p>
        </p:txBody>
      </p:sp>
    </p:spTree>
    <p:extLst>
      <p:ext uri="{BB962C8B-B14F-4D97-AF65-F5344CB8AC3E}">
        <p14:creationId xmlns:p14="http://schemas.microsoft.com/office/powerpoint/2010/main" val="50976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9CD90C-F15C-7BBD-B149-2BD9D1A47288}"/>
              </a:ext>
            </a:extLst>
          </p:cNvPr>
          <p:cNvSpPr>
            <a:spLocks noGrp="1"/>
          </p:cNvSpPr>
          <p:nvPr>
            <p:ph type="dt" sz="half" idx="10"/>
          </p:nvPr>
        </p:nvSpPr>
        <p:spPr/>
        <p:txBody>
          <a:bodyPr/>
          <a:lstStyle/>
          <a:p>
            <a:fld id="{45F4A44D-3806-4739-852E-BA93AF1BAF6A}" type="datetimeFigureOut">
              <a:rPr lang="en-US" smtClean="0"/>
              <a:t>6/7/2024</a:t>
            </a:fld>
            <a:endParaRPr lang="en-US"/>
          </a:p>
        </p:txBody>
      </p:sp>
      <p:sp>
        <p:nvSpPr>
          <p:cNvPr id="3" name="Footer Placeholder 2">
            <a:extLst>
              <a:ext uri="{FF2B5EF4-FFF2-40B4-BE49-F238E27FC236}">
                <a16:creationId xmlns:a16="http://schemas.microsoft.com/office/drawing/2014/main" id="{7BC67166-F8D3-54E1-E0E5-B1ADDEE7D8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6B7137-54A1-2185-BD73-9FB1FAF23610}"/>
              </a:ext>
            </a:extLst>
          </p:cNvPr>
          <p:cNvSpPr>
            <a:spLocks noGrp="1"/>
          </p:cNvSpPr>
          <p:nvPr>
            <p:ph type="sldNum" sz="quarter" idx="12"/>
          </p:nvPr>
        </p:nvSpPr>
        <p:spPr/>
        <p:txBody>
          <a:bodyPr/>
          <a:lstStyle/>
          <a:p>
            <a:fld id="{057693B2-E88E-45CB-8F06-BE4FA339ADF2}" type="slidenum">
              <a:rPr lang="en-US" smtClean="0"/>
              <a:t>‹#›</a:t>
            </a:fld>
            <a:endParaRPr lang="en-US"/>
          </a:p>
        </p:txBody>
      </p:sp>
    </p:spTree>
    <p:extLst>
      <p:ext uri="{BB962C8B-B14F-4D97-AF65-F5344CB8AC3E}">
        <p14:creationId xmlns:p14="http://schemas.microsoft.com/office/powerpoint/2010/main" val="2980637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D4A8-C1EE-AE45-4B90-51C87BF75C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ED94F7-9FDA-92C7-2BC5-51587DEBA3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AF385A-9546-E4E1-9EB5-C2E96E08E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5D81E8-732F-005A-069F-5B31C8674FCE}"/>
              </a:ext>
            </a:extLst>
          </p:cNvPr>
          <p:cNvSpPr>
            <a:spLocks noGrp="1"/>
          </p:cNvSpPr>
          <p:nvPr>
            <p:ph type="dt" sz="half" idx="10"/>
          </p:nvPr>
        </p:nvSpPr>
        <p:spPr/>
        <p:txBody>
          <a:bodyPr/>
          <a:lstStyle/>
          <a:p>
            <a:fld id="{45F4A44D-3806-4739-852E-BA93AF1BAF6A}" type="datetimeFigureOut">
              <a:rPr lang="en-US" smtClean="0"/>
              <a:t>6/7/2024</a:t>
            </a:fld>
            <a:endParaRPr lang="en-US"/>
          </a:p>
        </p:txBody>
      </p:sp>
      <p:sp>
        <p:nvSpPr>
          <p:cNvPr id="6" name="Footer Placeholder 5">
            <a:extLst>
              <a:ext uri="{FF2B5EF4-FFF2-40B4-BE49-F238E27FC236}">
                <a16:creationId xmlns:a16="http://schemas.microsoft.com/office/drawing/2014/main" id="{238131AB-031C-E342-79B0-595E57451A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C70107-D5C2-DC8D-A15C-F922C2A18499}"/>
              </a:ext>
            </a:extLst>
          </p:cNvPr>
          <p:cNvSpPr>
            <a:spLocks noGrp="1"/>
          </p:cNvSpPr>
          <p:nvPr>
            <p:ph type="sldNum" sz="quarter" idx="12"/>
          </p:nvPr>
        </p:nvSpPr>
        <p:spPr/>
        <p:txBody>
          <a:bodyPr/>
          <a:lstStyle/>
          <a:p>
            <a:fld id="{057693B2-E88E-45CB-8F06-BE4FA339ADF2}" type="slidenum">
              <a:rPr lang="en-US" smtClean="0"/>
              <a:t>‹#›</a:t>
            </a:fld>
            <a:endParaRPr lang="en-US"/>
          </a:p>
        </p:txBody>
      </p:sp>
    </p:spTree>
    <p:extLst>
      <p:ext uri="{BB962C8B-B14F-4D97-AF65-F5344CB8AC3E}">
        <p14:creationId xmlns:p14="http://schemas.microsoft.com/office/powerpoint/2010/main" val="425708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DC0B1-F598-E3A1-413D-EC85A28D8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B59734-9F4D-72BE-16DD-A8E80D333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05A514-75C9-C5E8-6944-1741B65FB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2AFE2E-DF7D-5778-7F2C-1EB2563A8AD6}"/>
              </a:ext>
            </a:extLst>
          </p:cNvPr>
          <p:cNvSpPr>
            <a:spLocks noGrp="1"/>
          </p:cNvSpPr>
          <p:nvPr>
            <p:ph type="dt" sz="half" idx="10"/>
          </p:nvPr>
        </p:nvSpPr>
        <p:spPr/>
        <p:txBody>
          <a:bodyPr/>
          <a:lstStyle/>
          <a:p>
            <a:fld id="{45F4A44D-3806-4739-852E-BA93AF1BAF6A}" type="datetimeFigureOut">
              <a:rPr lang="en-US" smtClean="0"/>
              <a:t>6/7/2024</a:t>
            </a:fld>
            <a:endParaRPr lang="en-US"/>
          </a:p>
        </p:txBody>
      </p:sp>
      <p:sp>
        <p:nvSpPr>
          <p:cNvPr id="6" name="Footer Placeholder 5">
            <a:extLst>
              <a:ext uri="{FF2B5EF4-FFF2-40B4-BE49-F238E27FC236}">
                <a16:creationId xmlns:a16="http://schemas.microsoft.com/office/drawing/2014/main" id="{B1960A1A-73CE-0571-FE60-FC3414FDF0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569EFE-877D-990B-5793-50B77BFC0D05}"/>
              </a:ext>
            </a:extLst>
          </p:cNvPr>
          <p:cNvSpPr>
            <a:spLocks noGrp="1"/>
          </p:cNvSpPr>
          <p:nvPr>
            <p:ph type="sldNum" sz="quarter" idx="12"/>
          </p:nvPr>
        </p:nvSpPr>
        <p:spPr/>
        <p:txBody>
          <a:bodyPr/>
          <a:lstStyle/>
          <a:p>
            <a:fld id="{057693B2-E88E-45CB-8F06-BE4FA339ADF2}" type="slidenum">
              <a:rPr lang="en-US" smtClean="0"/>
              <a:t>‹#›</a:t>
            </a:fld>
            <a:endParaRPr lang="en-US"/>
          </a:p>
        </p:txBody>
      </p:sp>
    </p:spTree>
    <p:extLst>
      <p:ext uri="{BB962C8B-B14F-4D97-AF65-F5344CB8AC3E}">
        <p14:creationId xmlns:p14="http://schemas.microsoft.com/office/powerpoint/2010/main" val="1086148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834F50-52CE-2CB4-F031-DA3719701C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9EB8F8-6BAA-A44B-318C-78BCE13DD4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E40375-882C-F29B-4CE7-1561E0F393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4A44D-3806-4739-852E-BA93AF1BAF6A}" type="datetimeFigureOut">
              <a:rPr lang="en-US" smtClean="0"/>
              <a:t>6/7/2024</a:t>
            </a:fld>
            <a:endParaRPr lang="en-US"/>
          </a:p>
        </p:txBody>
      </p:sp>
      <p:sp>
        <p:nvSpPr>
          <p:cNvPr id="5" name="Footer Placeholder 4">
            <a:extLst>
              <a:ext uri="{FF2B5EF4-FFF2-40B4-BE49-F238E27FC236}">
                <a16:creationId xmlns:a16="http://schemas.microsoft.com/office/drawing/2014/main" id="{1F6AF776-5217-AB12-3BA2-DA9D4D2B40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994C9A-7B0F-CC04-D691-1B2229B722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7693B2-E88E-45CB-8F06-BE4FA339ADF2}" type="slidenum">
              <a:rPr lang="en-US" smtClean="0"/>
              <a:t>‹#›</a:t>
            </a:fld>
            <a:endParaRPr lang="en-US"/>
          </a:p>
        </p:txBody>
      </p:sp>
    </p:spTree>
    <p:extLst>
      <p:ext uri="{BB962C8B-B14F-4D97-AF65-F5344CB8AC3E}">
        <p14:creationId xmlns:p14="http://schemas.microsoft.com/office/powerpoint/2010/main" val="34655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DE5DF-0569-49D8-9DC7-8D8C86AACA84}"/>
              </a:ext>
            </a:extLst>
          </p:cNvPr>
          <p:cNvSpPr>
            <a:spLocks noGrp="1"/>
          </p:cNvSpPr>
          <p:nvPr>
            <p:ph type="ctrTitle"/>
          </p:nvPr>
        </p:nvSpPr>
        <p:spPr>
          <a:xfrm>
            <a:off x="1028700" y="1967266"/>
            <a:ext cx="4485980" cy="2547257"/>
          </a:xfrm>
          <a:noFill/>
        </p:spPr>
        <p:txBody>
          <a:bodyPr vert="horz" lIns="91440" tIns="45720" rIns="91440" bIns="45720" rtlCol="0" anchor="ctr">
            <a:normAutofit/>
          </a:bodyPr>
          <a:lstStyle/>
          <a:p>
            <a:r>
              <a:rPr lang="en-US" sz="2300" dirty="0"/>
              <a:t>Polymorphism</a:t>
            </a:r>
            <a:endParaRPr lang="en-US" dirty="0"/>
          </a:p>
        </p:txBody>
      </p:sp>
      <p:pic>
        <p:nvPicPr>
          <p:cNvPr id="5" name="Picture 5" descr="A picture containing drawing&#10;&#10;Description generated with very high confidence">
            <a:extLst>
              <a:ext uri="{FF2B5EF4-FFF2-40B4-BE49-F238E27FC236}">
                <a16:creationId xmlns:a16="http://schemas.microsoft.com/office/drawing/2014/main" id="{DA3A5774-B4EE-4CD8-97A0-BDBA3A579934}"/>
              </a:ext>
            </a:extLst>
          </p:cNvPr>
          <p:cNvPicPr>
            <a:picLocks noChangeAspect="1"/>
          </p:cNvPicPr>
          <p:nvPr/>
        </p:nvPicPr>
        <p:blipFill>
          <a:blip r:embed="rId2"/>
          <a:stretch>
            <a:fillRect/>
          </a:stretch>
        </p:blipFill>
        <p:spPr>
          <a:xfrm>
            <a:off x="4315403" y="802919"/>
            <a:ext cx="6780700" cy="4797346"/>
          </a:xfrm>
          <a:prstGeom prst="rect">
            <a:avLst/>
          </a:prstGeom>
        </p:spPr>
      </p:pic>
    </p:spTree>
    <p:extLst>
      <p:ext uri="{BB962C8B-B14F-4D97-AF65-F5344CB8AC3E}">
        <p14:creationId xmlns:p14="http://schemas.microsoft.com/office/powerpoint/2010/main" val="3023505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BA053-ADB0-4B7C-8581-633492C52E74}"/>
              </a:ext>
            </a:extLst>
          </p:cNvPr>
          <p:cNvSpPr>
            <a:spLocks noGrp="1"/>
          </p:cNvSpPr>
          <p:nvPr>
            <p:ph type="title"/>
          </p:nvPr>
        </p:nvSpPr>
        <p:spPr/>
        <p:txBody>
          <a:bodyPr/>
          <a:lstStyle/>
          <a:p>
            <a:r>
              <a:rPr lang="en-US">
                <a:cs typeface="Calibri Light"/>
              </a:rPr>
              <a:t>Method Overloading...</a:t>
            </a:r>
            <a:endParaRPr lang="en-US"/>
          </a:p>
        </p:txBody>
      </p:sp>
      <p:sp>
        <p:nvSpPr>
          <p:cNvPr id="3" name="Content Placeholder 2">
            <a:extLst>
              <a:ext uri="{FF2B5EF4-FFF2-40B4-BE49-F238E27FC236}">
                <a16:creationId xmlns:a16="http://schemas.microsoft.com/office/drawing/2014/main" id="{454E407D-EA8D-469D-BF55-5D2950850DF3}"/>
              </a:ext>
            </a:extLst>
          </p:cNvPr>
          <p:cNvSpPr>
            <a:spLocks noGrp="1"/>
          </p:cNvSpPr>
          <p:nvPr>
            <p:ph idx="1"/>
          </p:nvPr>
        </p:nvSpPr>
        <p:spPr/>
        <p:txBody>
          <a:bodyPr vert="horz" lIns="91440" tIns="45720" rIns="91440" bIns="45720" rtlCol="0" anchor="t">
            <a:normAutofit/>
          </a:bodyPr>
          <a:lstStyle/>
          <a:p>
            <a:r>
              <a:rPr lang="en-US">
                <a:cs typeface="Calibri"/>
              </a:rPr>
              <a:t>When we define two methods with same name but different arguments, the first method area(self, l) is forgotten by the class and there is only one method area(self, l, b).</a:t>
            </a:r>
          </a:p>
          <a:p>
            <a:r>
              <a:rPr lang="en-US">
                <a:cs typeface="Calibri"/>
              </a:rPr>
              <a:t>So, we need to give two positional argument to the method area() and it was raising the error when it didn't get the value for b.</a:t>
            </a:r>
          </a:p>
          <a:p>
            <a:r>
              <a:rPr lang="en-US">
                <a:cs typeface="Calibri"/>
              </a:rPr>
              <a:t>We can use the same method for different types of arguments passed to it, which is not the practical approach for method overloading but we will have a look into that example:</a:t>
            </a: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1640196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BA053-ADB0-4B7C-8581-633492C52E74}"/>
              </a:ext>
            </a:extLst>
          </p:cNvPr>
          <p:cNvSpPr>
            <a:spLocks noGrp="1"/>
          </p:cNvSpPr>
          <p:nvPr>
            <p:ph type="title"/>
          </p:nvPr>
        </p:nvSpPr>
        <p:spPr/>
        <p:txBody>
          <a:bodyPr/>
          <a:lstStyle/>
          <a:p>
            <a:r>
              <a:rPr lang="en-US">
                <a:cs typeface="Calibri Light"/>
              </a:rPr>
              <a:t>Method Overloading...</a:t>
            </a:r>
            <a:endParaRPr lang="en-US"/>
          </a:p>
        </p:txBody>
      </p:sp>
      <p:sp>
        <p:nvSpPr>
          <p:cNvPr id="3" name="Content Placeholder 2">
            <a:extLst>
              <a:ext uri="{FF2B5EF4-FFF2-40B4-BE49-F238E27FC236}">
                <a16:creationId xmlns:a16="http://schemas.microsoft.com/office/drawing/2014/main" id="{454E407D-EA8D-469D-BF55-5D2950850DF3}"/>
              </a:ext>
            </a:extLst>
          </p:cNvPr>
          <p:cNvSpPr>
            <a:spLocks noGrp="1"/>
          </p:cNvSpPr>
          <p:nvPr>
            <p:ph idx="1"/>
          </p:nvPr>
        </p:nvSpPr>
        <p:spPr/>
        <p:txBody>
          <a:bodyPr vert="horz" lIns="91440" tIns="45720" rIns="91440" bIns="45720" rtlCol="0" anchor="t">
            <a:normAutofit/>
          </a:bodyPr>
          <a:lstStyle/>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p:txBody>
      </p:sp>
      <p:sp>
        <p:nvSpPr>
          <p:cNvPr id="7" name="Arrow: Right 6">
            <a:extLst>
              <a:ext uri="{FF2B5EF4-FFF2-40B4-BE49-F238E27FC236}">
                <a16:creationId xmlns:a16="http://schemas.microsoft.com/office/drawing/2014/main" id="{779B5B1E-D0E5-4182-A392-2FD0266BA176}"/>
              </a:ext>
            </a:extLst>
          </p:cNvPr>
          <p:cNvSpPr/>
          <p:nvPr/>
        </p:nvSpPr>
        <p:spPr>
          <a:xfrm>
            <a:off x="5632481" y="3426414"/>
            <a:ext cx="873303" cy="45377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7" descr="A screenshot of a cell phone&#10;&#10;Description generated with high confidence">
            <a:extLst>
              <a:ext uri="{FF2B5EF4-FFF2-40B4-BE49-F238E27FC236}">
                <a16:creationId xmlns:a16="http://schemas.microsoft.com/office/drawing/2014/main" id="{9D6EE197-0294-40AA-9C31-5BCA1AFD18CA}"/>
              </a:ext>
            </a:extLst>
          </p:cNvPr>
          <p:cNvPicPr>
            <a:picLocks noChangeAspect="1"/>
          </p:cNvPicPr>
          <p:nvPr/>
        </p:nvPicPr>
        <p:blipFill>
          <a:blip r:embed="rId2"/>
          <a:stretch>
            <a:fillRect/>
          </a:stretch>
        </p:blipFill>
        <p:spPr>
          <a:xfrm>
            <a:off x="1154131" y="2583358"/>
            <a:ext cx="4412750" cy="2033753"/>
          </a:xfrm>
          <a:prstGeom prst="rect">
            <a:avLst/>
          </a:prstGeom>
        </p:spPr>
      </p:pic>
      <p:pic>
        <p:nvPicPr>
          <p:cNvPr id="8" name="Picture 8" descr="A screenshot of a cell phone&#10;&#10;Description generated with very high confidence">
            <a:extLst>
              <a:ext uri="{FF2B5EF4-FFF2-40B4-BE49-F238E27FC236}">
                <a16:creationId xmlns:a16="http://schemas.microsoft.com/office/drawing/2014/main" id="{7EDF0E23-B23E-431E-AC25-94DA026AF11A}"/>
              </a:ext>
            </a:extLst>
          </p:cNvPr>
          <p:cNvPicPr>
            <a:picLocks noChangeAspect="1"/>
          </p:cNvPicPr>
          <p:nvPr/>
        </p:nvPicPr>
        <p:blipFill>
          <a:blip r:embed="rId3"/>
          <a:stretch>
            <a:fillRect/>
          </a:stretch>
        </p:blipFill>
        <p:spPr>
          <a:xfrm>
            <a:off x="6573750" y="2315931"/>
            <a:ext cx="3847671" cy="2714160"/>
          </a:xfrm>
          <a:prstGeom prst="rect">
            <a:avLst/>
          </a:prstGeom>
        </p:spPr>
      </p:pic>
    </p:spTree>
    <p:extLst>
      <p:ext uri="{BB962C8B-B14F-4D97-AF65-F5344CB8AC3E}">
        <p14:creationId xmlns:p14="http://schemas.microsoft.com/office/powerpoint/2010/main" val="9001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9AF85-3722-4ADB-A33A-58702D4CD414}"/>
              </a:ext>
            </a:extLst>
          </p:cNvPr>
          <p:cNvSpPr>
            <a:spLocks noGrp="1"/>
          </p:cNvSpPr>
          <p:nvPr>
            <p:ph type="title"/>
          </p:nvPr>
        </p:nvSpPr>
        <p:spPr/>
        <p:txBody>
          <a:bodyPr/>
          <a:lstStyle/>
          <a:p>
            <a:r>
              <a:rPr lang="en-US" dirty="0">
                <a:cs typeface="Calibri Light"/>
              </a:rPr>
              <a:t>Method Overriding:</a:t>
            </a:r>
          </a:p>
        </p:txBody>
      </p:sp>
      <p:sp>
        <p:nvSpPr>
          <p:cNvPr id="3" name="Content Placeholder 2">
            <a:extLst>
              <a:ext uri="{FF2B5EF4-FFF2-40B4-BE49-F238E27FC236}">
                <a16:creationId xmlns:a16="http://schemas.microsoft.com/office/drawing/2014/main" id="{D0296FBA-ACE7-4FA7-A0A4-6BCB6864F175}"/>
              </a:ext>
            </a:extLst>
          </p:cNvPr>
          <p:cNvSpPr>
            <a:spLocks noGrp="1"/>
          </p:cNvSpPr>
          <p:nvPr>
            <p:ph idx="1"/>
          </p:nvPr>
        </p:nvSpPr>
        <p:spPr/>
        <p:txBody>
          <a:bodyPr vert="horz" lIns="91440" tIns="45720" rIns="91440" bIns="45720" rtlCol="0" anchor="t">
            <a:normAutofit/>
          </a:bodyPr>
          <a:lstStyle/>
          <a:p>
            <a:r>
              <a:rPr lang="en-US" dirty="0">
                <a:cs typeface="Calibri"/>
              </a:rPr>
              <a:t>Method which is in super class is  re-defined in sub class with the same signature</a:t>
            </a:r>
          </a:p>
          <a:p>
            <a:r>
              <a:rPr lang="en-US" dirty="0">
                <a:cs typeface="Calibri"/>
              </a:rPr>
              <a:t>Relationship is between methods of super class and sub class.</a:t>
            </a:r>
          </a:p>
          <a:p>
            <a:r>
              <a:rPr lang="en-US" dirty="0">
                <a:cs typeface="Calibri"/>
              </a:rPr>
              <a:t>At least one level of inheritance is required.</a:t>
            </a:r>
          </a:p>
          <a:p>
            <a:r>
              <a:rPr lang="en-US" dirty="0">
                <a:cs typeface="Calibri"/>
              </a:rPr>
              <a:t>Also known as run time polymorphism.</a:t>
            </a:r>
          </a:p>
          <a:p>
            <a:r>
              <a:rPr lang="en-US" dirty="0">
                <a:ea typeface="+mn-lt"/>
                <a:cs typeface="+mn-lt"/>
              </a:rPr>
              <a:t>An overriding method in a derived class (of the same name) can:</a:t>
            </a:r>
          </a:p>
          <a:p>
            <a:pPr lvl="1"/>
            <a:r>
              <a:rPr lang="en-US" dirty="0">
                <a:ea typeface="+mn-lt"/>
                <a:cs typeface="+mn-lt"/>
              </a:rPr>
              <a:t>extend  base class method.</a:t>
            </a:r>
          </a:p>
          <a:p>
            <a:pPr lvl="1"/>
            <a:r>
              <a:rPr lang="en-US" dirty="0">
                <a:cs typeface="Calibri"/>
              </a:rPr>
              <a:t>or replace the base class method.</a:t>
            </a:r>
          </a:p>
        </p:txBody>
      </p:sp>
    </p:spTree>
    <p:extLst>
      <p:ext uri="{BB962C8B-B14F-4D97-AF65-F5344CB8AC3E}">
        <p14:creationId xmlns:p14="http://schemas.microsoft.com/office/powerpoint/2010/main" val="3317447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9AF85-3722-4ADB-A33A-58702D4CD414}"/>
              </a:ext>
            </a:extLst>
          </p:cNvPr>
          <p:cNvSpPr>
            <a:spLocks noGrp="1"/>
          </p:cNvSpPr>
          <p:nvPr>
            <p:ph type="title"/>
          </p:nvPr>
        </p:nvSpPr>
        <p:spPr/>
        <p:txBody>
          <a:bodyPr/>
          <a:lstStyle/>
          <a:p>
            <a:r>
              <a:rPr lang="en-US">
                <a:cs typeface="Calibri Light"/>
              </a:rPr>
              <a:t>Method Overriding...</a:t>
            </a:r>
          </a:p>
        </p:txBody>
      </p:sp>
      <p:sp>
        <p:nvSpPr>
          <p:cNvPr id="3" name="Content Placeholder 2">
            <a:extLst>
              <a:ext uri="{FF2B5EF4-FFF2-40B4-BE49-F238E27FC236}">
                <a16:creationId xmlns:a16="http://schemas.microsoft.com/office/drawing/2014/main" id="{D0296FBA-ACE7-4FA7-A0A4-6BCB6864F175}"/>
              </a:ext>
            </a:extLst>
          </p:cNvPr>
          <p:cNvSpPr>
            <a:spLocks noGrp="1"/>
          </p:cNvSpPr>
          <p:nvPr>
            <p:ph idx="1"/>
          </p:nvPr>
        </p:nvSpPr>
        <p:spPr/>
        <p:txBody>
          <a:bodyPr vert="horz" lIns="91440" tIns="45720" rIns="91440" bIns="45720" rtlCol="0" anchor="t">
            <a:normAutofit/>
          </a:bodyPr>
          <a:lstStyle/>
          <a:p>
            <a:r>
              <a:rPr lang="en-US">
                <a:cs typeface="Calibri"/>
              </a:rPr>
              <a:t>Let's walk through a very basic example where the overriden method will replace the super class's method of the same name:</a:t>
            </a:r>
          </a:p>
          <a:p>
            <a:endParaRPr lang="en-US">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A04BE7C0-B919-4289-A091-8496EFD4A4A6}"/>
              </a:ext>
            </a:extLst>
          </p:cNvPr>
          <p:cNvPicPr>
            <a:picLocks noChangeAspect="1"/>
          </p:cNvPicPr>
          <p:nvPr/>
        </p:nvPicPr>
        <p:blipFill>
          <a:blip r:embed="rId2"/>
          <a:stretch>
            <a:fillRect/>
          </a:stretch>
        </p:blipFill>
        <p:spPr>
          <a:xfrm>
            <a:off x="7078893" y="3223483"/>
            <a:ext cx="3351086" cy="2371687"/>
          </a:xfrm>
          <a:prstGeom prst="rect">
            <a:avLst/>
          </a:prstGeom>
        </p:spPr>
      </p:pic>
      <p:pic>
        <p:nvPicPr>
          <p:cNvPr id="5" name="Picture 5" descr="A screen shot of a social media post&#10;&#10;Description generated with high confidence">
            <a:extLst>
              <a:ext uri="{FF2B5EF4-FFF2-40B4-BE49-F238E27FC236}">
                <a16:creationId xmlns:a16="http://schemas.microsoft.com/office/drawing/2014/main" id="{221E00A6-6F58-47BD-9CEA-4A212E4B0C48}"/>
              </a:ext>
            </a:extLst>
          </p:cNvPr>
          <p:cNvPicPr>
            <a:picLocks noChangeAspect="1"/>
          </p:cNvPicPr>
          <p:nvPr/>
        </p:nvPicPr>
        <p:blipFill>
          <a:blip r:embed="rId3"/>
          <a:stretch>
            <a:fillRect/>
          </a:stretch>
        </p:blipFill>
        <p:spPr>
          <a:xfrm>
            <a:off x="1137006" y="3039866"/>
            <a:ext cx="4712413" cy="2747480"/>
          </a:xfrm>
          <a:prstGeom prst="rect">
            <a:avLst/>
          </a:prstGeom>
        </p:spPr>
      </p:pic>
      <p:sp>
        <p:nvSpPr>
          <p:cNvPr id="7" name="Arrow: Right 6">
            <a:extLst>
              <a:ext uri="{FF2B5EF4-FFF2-40B4-BE49-F238E27FC236}">
                <a16:creationId xmlns:a16="http://schemas.microsoft.com/office/drawing/2014/main" id="{0A1668F1-C326-4947-96C7-EF44C96A5F2C}"/>
              </a:ext>
            </a:extLst>
          </p:cNvPr>
          <p:cNvSpPr/>
          <p:nvPr/>
        </p:nvSpPr>
        <p:spPr>
          <a:xfrm>
            <a:off x="5906459" y="4265470"/>
            <a:ext cx="1130156" cy="41952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4759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9AF85-3722-4ADB-A33A-58702D4CD414}"/>
              </a:ext>
            </a:extLst>
          </p:cNvPr>
          <p:cNvSpPr>
            <a:spLocks noGrp="1"/>
          </p:cNvSpPr>
          <p:nvPr>
            <p:ph type="title"/>
          </p:nvPr>
        </p:nvSpPr>
        <p:spPr/>
        <p:txBody>
          <a:bodyPr/>
          <a:lstStyle/>
          <a:p>
            <a:r>
              <a:rPr lang="en-US">
                <a:cs typeface="Calibri Light"/>
              </a:rPr>
              <a:t>Method Overriding...</a:t>
            </a:r>
          </a:p>
        </p:txBody>
      </p:sp>
      <p:sp>
        <p:nvSpPr>
          <p:cNvPr id="3" name="Content Placeholder 2">
            <a:extLst>
              <a:ext uri="{FF2B5EF4-FFF2-40B4-BE49-F238E27FC236}">
                <a16:creationId xmlns:a16="http://schemas.microsoft.com/office/drawing/2014/main" id="{D0296FBA-ACE7-4FA7-A0A4-6BCB6864F175}"/>
              </a:ext>
            </a:extLst>
          </p:cNvPr>
          <p:cNvSpPr>
            <a:spLocks noGrp="1"/>
          </p:cNvSpPr>
          <p:nvPr>
            <p:ph idx="1"/>
          </p:nvPr>
        </p:nvSpPr>
        <p:spPr/>
        <p:txBody>
          <a:bodyPr vert="horz" lIns="91440" tIns="45720" rIns="91440" bIns="45720" rtlCol="0" anchor="t">
            <a:normAutofit/>
          </a:bodyPr>
          <a:lstStyle/>
          <a:p>
            <a:r>
              <a:rPr lang="en-US">
                <a:cs typeface="Calibri"/>
              </a:rPr>
              <a:t>Another example where the overriden method will extend the super class's method of the same name:</a:t>
            </a:r>
          </a:p>
          <a:p>
            <a:endParaRPr lang="en-US">
              <a:cs typeface="Calibri"/>
            </a:endParaRPr>
          </a:p>
        </p:txBody>
      </p:sp>
      <p:pic>
        <p:nvPicPr>
          <p:cNvPr id="6" name="Picture 6" descr="A picture containing sitting, table, screen, holding&#10;&#10;Description generated with very high confidence">
            <a:extLst>
              <a:ext uri="{FF2B5EF4-FFF2-40B4-BE49-F238E27FC236}">
                <a16:creationId xmlns:a16="http://schemas.microsoft.com/office/drawing/2014/main" id="{2A0785D8-9702-4313-A79F-1E98FB35EDDC}"/>
              </a:ext>
            </a:extLst>
          </p:cNvPr>
          <p:cNvPicPr>
            <a:picLocks noChangeAspect="1"/>
          </p:cNvPicPr>
          <p:nvPr/>
        </p:nvPicPr>
        <p:blipFill>
          <a:blip r:embed="rId2"/>
          <a:stretch>
            <a:fillRect/>
          </a:stretch>
        </p:blipFill>
        <p:spPr>
          <a:xfrm>
            <a:off x="1091915" y="2817965"/>
            <a:ext cx="4001783" cy="3194326"/>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175D0BC7-31AB-4690-80E2-C648F09D722E}"/>
              </a:ext>
            </a:extLst>
          </p:cNvPr>
          <p:cNvPicPr>
            <a:picLocks noChangeAspect="1"/>
          </p:cNvPicPr>
          <p:nvPr/>
        </p:nvPicPr>
        <p:blipFill>
          <a:blip r:embed="rId3"/>
          <a:stretch>
            <a:fillRect/>
          </a:stretch>
        </p:blipFill>
        <p:spPr>
          <a:xfrm>
            <a:off x="6411075" y="2818821"/>
            <a:ext cx="2854503" cy="3189571"/>
          </a:xfrm>
          <a:prstGeom prst="rect">
            <a:avLst/>
          </a:prstGeom>
        </p:spPr>
      </p:pic>
      <p:sp>
        <p:nvSpPr>
          <p:cNvPr id="9" name="Arrow: Right 8">
            <a:extLst>
              <a:ext uri="{FF2B5EF4-FFF2-40B4-BE49-F238E27FC236}">
                <a16:creationId xmlns:a16="http://schemas.microsoft.com/office/drawing/2014/main" id="{9D059C85-CD3C-49F2-84AA-D740633B0D22}"/>
              </a:ext>
            </a:extLst>
          </p:cNvPr>
          <p:cNvSpPr/>
          <p:nvPr/>
        </p:nvSpPr>
        <p:spPr>
          <a:xfrm>
            <a:off x="5170144" y="4025740"/>
            <a:ext cx="1130156" cy="41952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795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DE5DF-0569-49D8-9DC7-8D8C86AACA84}"/>
              </a:ext>
            </a:extLst>
          </p:cNvPr>
          <p:cNvSpPr>
            <a:spLocks noGrp="1"/>
          </p:cNvSpPr>
          <p:nvPr>
            <p:ph type="ctrTitle"/>
          </p:nvPr>
        </p:nvSpPr>
        <p:spPr>
          <a:xfrm>
            <a:off x="1028700" y="1967266"/>
            <a:ext cx="3524446" cy="2547257"/>
          </a:xfrm>
          <a:noFill/>
        </p:spPr>
        <p:txBody>
          <a:bodyPr vert="horz" lIns="91440" tIns="45720" rIns="91440" bIns="45720" rtlCol="0" anchor="ctr">
            <a:normAutofit/>
          </a:bodyPr>
          <a:lstStyle/>
          <a:p>
            <a:r>
              <a:rPr lang="en-US" sz="2300" dirty="0"/>
              <a:t>Class methods &amp; Static methods</a:t>
            </a:r>
            <a:endParaRPr lang="en-US" sz="2300" dirty="0">
              <a:cs typeface="Calibri Light"/>
            </a:endParaRPr>
          </a:p>
        </p:txBody>
      </p:sp>
      <p:pic>
        <p:nvPicPr>
          <p:cNvPr id="5" name="Picture 5" descr="A picture containing drawing&#10;&#10;Description generated with very high confidence">
            <a:extLst>
              <a:ext uri="{FF2B5EF4-FFF2-40B4-BE49-F238E27FC236}">
                <a16:creationId xmlns:a16="http://schemas.microsoft.com/office/drawing/2014/main" id="{DA3A5774-B4EE-4CD8-97A0-BDBA3A579934}"/>
              </a:ext>
            </a:extLst>
          </p:cNvPr>
          <p:cNvPicPr>
            <a:picLocks noChangeAspect="1"/>
          </p:cNvPicPr>
          <p:nvPr/>
        </p:nvPicPr>
        <p:blipFill>
          <a:blip r:embed="rId2"/>
          <a:stretch>
            <a:fillRect/>
          </a:stretch>
        </p:blipFill>
        <p:spPr>
          <a:xfrm>
            <a:off x="4777316" y="1029162"/>
            <a:ext cx="6780700" cy="4797346"/>
          </a:xfrm>
          <a:prstGeom prst="rect">
            <a:avLst/>
          </a:prstGeom>
        </p:spPr>
      </p:pic>
    </p:spTree>
    <p:extLst>
      <p:ext uri="{BB962C8B-B14F-4D97-AF65-F5344CB8AC3E}">
        <p14:creationId xmlns:p14="http://schemas.microsoft.com/office/powerpoint/2010/main" val="3365255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C287-8E38-41BA-9A8E-4393566FF126}"/>
              </a:ext>
            </a:extLst>
          </p:cNvPr>
          <p:cNvSpPr>
            <a:spLocks noGrp="1"/>
          </p:cNvSpPr>
          <p:nvPr>
            <p:ph type="title"/>
          </p:nvPr>
        </p:nvSpPr>
        <p:spPr/>
        <p:txBody>
          <a:bodyPr/>
          <a:lstStyle/>
          <a:p>
            <a:r>
              <a:rPr lang="en-US">
                <a:cs typeface="Calibri Light"/>
              </a:rPr>
              <a:t>Class methods</a:t>
            </a:r>
            <a:endParaRPr lang="en-US"/>
          </a:p>
        </p:txBody>
      </p:sp>
      <p:sp>
        <p:nvSpPr>
          <p:cNvPr id="3" name="Content Placeholder 2">
            <a:extLst>
              <a:ext uri="{FF2B5EF4-FFF2-40B4-BE49-F238E27FC236}">
                <a16:creationId xmlns:a16="http://schemas.microsoft.com/office/drawing/2014/main" id="{E46229D6-1C69-40EB-9032-5B069CFA45C2}"/>
              </a:ext>
            </a:extLst>
          </p:cNvPr>
          <p:cNvSpPr>
            <a:spLocks noGrp="1"/>
          </p:cNvSpPr>
          <p:nvPr>
            <p:ph idx="1"/>
          </p:nvPr>
        </p:nvSpPr>
        <p:spPr/>
        <p:txBody>
          <a:bodyPr vert="horz" lIns="91440" tIns="45720" rIns="91440" bIns="45720" rtlCol="0" anchor="t">
            <a:normAutofit/>
          </a:bodyPr>
          <a:lstStyle/>
          <a:p>
            <a:r>
              <a:rPr lang="en-US" dirty="0">
                <a:ea typeface="+mn-lt"/>
                <a:cs typeface="+mn-lt"/>
              </a:rPr>
              <a:t>A class method is a method that is bound to a class rather than its object,  it is shared among all objects.</a:t>
            </a:r>
          </a:p>
          <a:p>
            <a:r>
              <a:rPr lang="en-US" dirty="0">
                <a:ea typeface="+mn-lt"/>
                <a:cs typeface="+mn-lt"/>
              </a:rPr>
              <a:t>The </a:t>
            </a:r>
            <a:r>
              <a:rPr lang="en-US" b="1" dirty="0">
                <a:ea typeface="+mn-lt"/>
                <a:cs typeface="+mn-lt"/>
              </a:rPr>
              <a:t>@classmethod</a:t>
            </a:r>
            <a:r>
              <a:rPr lang="en-US" dirty="0">
                <a:ea typeface="+mn-lt"/>
                <a:cs typeface="+mn-lt"/>
              </a:rPr>
              <a:t> decorator, is a </a:t>
            </a:r>
            <a:r>
              <a:rPr lang="en-US" dirty="0" err="1">
                <a:ea typeface="+mn-lt"/>
                <a:cs typeface="+mn-lt"/>
              </a:rPr>
              <a:t>builtin</a:t>
            </a:r>
            <a:r>
              <a:rPr lang="en-US" dirty="0">
                <a:ea typeface="+mn-lt"/>
                <a:cs typeface="+mn-lt"/>
              </a:rPr>
              <a:t> function decorator that is an expression that gets evaluated after your function is defined.</a:t>
            </a:r>
          </a:p>
          <a:p>
            <a:r>
              <a:rPr lang="en-US" dirty="0">
                <a:ea typeface="+mn-lt"/>
                <a:cs typeface="+mn-lt"/>
              </a:rPr>
              <a:t>A class method receives the class as implicit first argument</a:t>
            </a:r>
          </a:p>
          <a:p>
            <a:r>
              <a:rPr lang="en-US" dirty="0">
                <a:ea typeface="+mn-lt"/>
                <a:cs typeface="+mn-lt"/>
              </a:rPr>
              <a:t>It can modify a class state that would apply across all the instances of the class. For example it can modify a class variable that will be applicable to all the instances.</a:t>
            </a: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505581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72BD-B880-4037-96FE-DABC725CDF74}"/>
              </a:ext>
            </a:extLst>
          </p:cNvPr>
          <p:cNvSpPr>
            <a:spLocks noGrp="1"/>
          </p:cNvSpPr>
          <p:nvPr>
            <p:ph type="title"/>
          </p:nvPr>
        </p:nvSpPr>
        <p:spPr/>
        <p:txBody>
          <a:bodyPr/>
          <a:lstStyle/>
          <a:p>
            <a:r>
              <a:rPr lang="en-US">
                <a:cs typeface="Calibri Light"/>
              </a:rPr>
              <a:t>Class method</a:t>
            </a:r>
            <a:endParaRPr lang="en-US"/>
          </a:p>
        </p:txBody>
      </p:sp>
      <p:pic>
        <p:nvPicPr>
          <p:cNvPr id="7" name="Picture 7" descr="A screenshot of a cell phone&#10;&#10;Description generated with very high confidence">
            <a:extLst>
              <a:ext uri="{FF2B5EF4-FFF2-40B4-BE49-F238E27FC236}">
                <a16:creationId xmlns:a16="http://schemas.microsoft.com/office/drawing/2014/main" id="{701E9F98-279E-45E9-B36A-2F3142795F56}"/>
              </a:ext>
            </a:extLst>
          </p:cNvPr>
          <p:cNvPicPr>
            <a:picLocks noGrp="1" noChangeAspect="1"/>
          </p:cNvPicPr>
          <p:nvPr>
            <p:ph idx="1"/>
          </p:nvPr>
        </p:nvPicPr>
        <p:blipFill>
          <a:blip r:embed="rId2"/>
          <a:stretch>
            <a:fillRect/>
          </a:stretch>
        </p:blipFill>
        <p:spPr>
          <a:xfrm>
            <a:off x="910087" y="1540486"/>
            <a:ext cx="5253487" cy="2132409"/>
          </a:xfrm>
        </p:spPr>
      </p:pic>
      <p:sp>
        <p:nvSpPr>
          <p:cNvPr id="9" name="Content Placeholder 2">
            <a:extLst>
              <a:ext uri="{FF2B5EF4-FFF2-40B4-BE49-F238E27FC236}">
                <a16:creationId xmlns:a16="http://schemas.microsoft.com/office/drawing/2014/main" id="{AED9FFD9-7A84-41EF-8C9C-D80DCAE91BBA}"/>
              </a:ext>
            </a:extLst>
          </p:cNvPr>
          <p:cNvSpPr txBox="1">
            <a:spLocks/>
          </p:cNvSpPr>
          <p:nvPr/>
        </p:nvSpPr>
        <p:spPr>
          <a:xfrm>
            <a:off x="6422036" y="1463363"/>
            <a:ext cx="4931764"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a typeface="+mn-lt"/>
                <a:cs typeface="+mn-lt"/>
              </a:rPr>
              <a:t>Here, we have </a:t>
            </a:r>
            <a:r>
              <a:rPr lang="en-US" b="1" dirty="0">
                <a:ea typeface="+mn-lt"/>
                <a:cs typeface="+mn-lt"/>
              </a:rPr>
              <a:t>class Sample</a:t>
            </a:r>
          </a:p>
          <a:p>
            <a:r>
              <a:rPr lang="en-US" b="1" dirty="0" err="1">
                <a:ea typeface="+mn-lt"/>
                <a:cs typeface="+mn-lt"/>
              </a:rPr>
              <a:t>func</a:t>
            </a:r>
            <a:r>
              <a:rPr lang="en-US" b="1" dirty="0">
                <a:ea typeface="+mn-lt"/>
                <a:cs typeface="+mn-lt"/>
              </a:rPr>
              <a:t> </a:t>
            </a:r>
            <a:r>
              <a:rPr lang="en-US" dirty="0">
                <a:ea typeface="+mn-lt"/>
                <a:cs typeface="+mn-lt"/>
              </a:rPr>
              <a:t>is the function that needs to be converted into a class method so we have </a:t>
            </a:r>
            <a:r>
              <a:rPr lang="en-US" b="1" dirty="0">
                <a:ea typeface="+mn-lt"/>
                <a:cs typeface="+mn-lt"/>
              </a:rPr>
              <a:t>@classmethod</a:t>
            </a:r>
            <a:r>
              <a:rPr lang="en-US" dirty="0">
                <a:ea typeface="+mn-lt"/>
                <a:cs typeface="+mn-lt"/>
              </a:rPr>
              <a:t> decorator to do so.</a:t>
            </a:r>
          </a:p>
          <a:p>
            <a:r>
              <a:rPr lang="en-US" dirty="0">
                <a:ea typeface="+mn-lt"/>
                <a:cs typeface="+mn-lt"/>
              </a:rPr>
              <a:t>As we see, </a:t>
            </a:r>
            <a:r>
              <a:rPr lang="en-US" b="1" dirty="0" err="1">
                <a:ea typeface="+mn-lt"/>
                <a:cs typeface="+mn-lt"/>
              </a:rPr>
              <a:t>func</a:t>
            </a:r>
            <a:r>
              <a:rPr lang="en-US" b="1" dirty="0">
                <a:ea typeface="+mn-lt"/>
                <a:cs typeface="+mn-lt"/>
              </a:rPr>
              <a:t> has</a:t>
            </a:r>
            <a:r>
              <a:rPr lang="en-US" dirty="0">
                <a:ea typeface="+mn-lt"/>
                <a:cs typeface="+mn-lt"/>
              </a:rPr>
              <a:t> the class as implicit first argument and arg1, arg2 … can be other arguments</a:t>
            </a:r>
            <a:endParaRPr lang="en-US" dirty="0">
              <a:cs typeface="Calibri"/>
            </a:endParaRPr>
          </a:p>
        </p:txBody>
      </p:sp>
    </p:spTree>
    <p:extLst>
      <p:ext uri="{BB962C8B-B14F-4D97-AF65-F5344CB8AC3E}">
        <p14:creationId xmlns:p14="http://schemas.microsoft.com/office/powerpoint/2010/main" val="4060139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72BD-B880-4037-96FE-DABC725CDF74}"/>
              </a:ext>
            </a:extLst>
          </p:cNvPr>
          <p:cNvSpPr>
            <a:spLocks noGrp="1"/>
          </p:cNvSpPr>
          <p:nvPr>
            <p:ph type="title"/>
          </p:nvPr>
        </p:nvSpPr>
        <p:spPr/>
        <p:txBody>
          <a:bodyPr/>
          <a:lstStyle/>
          <a:p>
            <a:r>
              <a:rPr lang="en-US">
                <a:cs typeface="Calibri Light"/>
              </a:rPr>
              <a:t>Class method Example</a:t>
            </a:r>
            <a:endParaRPr lang="en-US"/>
          </a:p>
        </p:txBody>
      </p:sp>
      <p:sp>
        <p:nvSpPr>
          <p:cNvPr id="9" name="Content Placeholder 2">
            <a:extLst>
              <a:ext uri="{FF2B5EF4-FFF2-40B4-BE49-F238E27FC236}">
                <a16:creationId xmlns:a16="http://schemas.microsoft.com/office/drawing/2014/main" id="{AED9FFD9-7A84-41EF-8C9C-D80DCAE91BBA}"/>
              </a:ext>
            </a:extLst>
          </p:cNvPr>
          <p:cNvSpPr txBox="1">
            <a:spLocks/>
          </p:cNvSpPr>
          <p:nvPr/>
        </p:nvSpPr>
        <p:spPr>
          <a:xfrm>
            <a:off x="6422036" y="1463363"/>
            <a:ext cx="4931764"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ea typeface="+mn-lt"/>
                <a:cs typeface="+mn-lt"/>
              </a:rPr>
              <a:t>Here, we have a class </a:t>
            </a:r>
            <a:r>
              <a:rPr lang="en-US" b="1">
                <a:ea typeface="+mn-lt"/>
                <a:cs typeface="+mn-lt"/>
              </a:rPr>
              <a:t>Vehicle </a:t>
            </a:r>
            <a:r>
              <a:rPr lang="en-US">
                <a:ea typeface="+mn-lt"/>
                <a:cs typeface="+mn-lt"/>
              </a:rPr>
              <a:t>with class attribut </a:t>
            </a:r>
            <a:r>
              <a:rPr lang="en-US" b="1">
                <a:ea typeface="+mn-lt"/>
                <a:cs typeface="+mn-lt"/>
              </a:rPr>
              <a:t>category</a:t>
            </a:r>
            <a:endParaRPr lang="en-US"/>
          </a:p>
          <a:p>
            <a:r>
              <a:rPr lang="en-US" b="1">
                <a:ea typeface="+mn-lt"/>
                <a:cs typeface="+mn-lt"/>
              </a:rPr>
              <a:t> printCategory </a:t>
            </a:r>
            <a:r>
              <a:rPr lang="en-US">
                <a:ea typeface="+mn-lt"/>
                <a:cs typeface="+mn-lt"/>
              </a:rPr>
              <a:t>is a </a:t>
            </a:r>
            <a:r>
              <a:rPr lang="en-US" b="1">
                <a:ea typeface="+mn-lt"/>
                <a:cs typeface="+mn-lt"/>
              </a:rPr>
              <a:t>classmethod</a:t>
            </a:r>
          </a:p>
          <a:p>
            <a:r>
              <a:rPr lang="en-US">
                <a:cs typeface="Calibri"/>
              </a:rPr>
              <a:t>As we see, it is accessible from class and from an object as well.</a:t>
            </a:r>
          </a:p>
        </p:txBody>
      </p:sp>
      <p:pic>
        <p:nvPicPr>
          <p:cNvPr id="5" name="Picture 5" descr="A picture containing table&#10;&#10;Description generated with very high confidence">
            <a:extLst>
              <a:ext uri="{FF2B5EF4-FFF2-40B4-BE49-F238E27FC236}">
                <a16:creationId xmlns:a16="http://schemas.microsoft.com/office/drawing/2014/main" id="{A25761C2-0515-42C1-BD47-B56A3B33C556}"/>
              </a:ext>
            </a:extLst>
          </p:cNvPr>
          <p:cNvPicPr>
            <a:picLocks noGrp="1" noChangeAspect="1"/>
          </p:cNvPicPr>
          <p:nvPr>
            <p:ph idx="1"/>
          </p:nvPr>
        </p:nvPicPr>
        <p:blipFill>
          <a:blip r:embed="rId2"/>
          <a:stretch>
            <a:fillRect/>
          </a:stretch>
        </p:blipFill>
        <p:spPr>
          <a:xfrm>
            <a:off x="1125836" y="1314291"/>
            <a:ext cx="5296200" cy="4351338"/>
          </a:xfrm>
        </p:spPr>
      </p:pic>
    </p:spTree>
    <p:extLst>
      <p:ext uri="{BB962C8B-B14F-4D97-AF65-F5344CB8AC3E}">
        <p14:creationId xmlns:p14="http://schemas.microsoft.com/office/powerpoint/2010/main" val="558000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3815E-9062-46B2-A9ED-B8C3436E4036}"/>
              </a:ext>
            </a:extLst>
          </p:cNvPr>
          <p:cNvSpPr>
            <a:spLocks noGrp="1"/>
          </p:cNvSpPr>
          <p:nvPr>
            <p:ph type="title"/>
          </p:nvPr>
        </p:nvSpPr>
        <p:spPr/>
        <p:txBody>
          <a:bodyPr/>
          <a:lstStyle/>
          <a:p>
            <a:r>
              <a:rPr lang="en-US"/>
              <a:t>When do you use class method? </a:t>
            </a:r>
            <a:endParaRPr lang="en-US">
              <a:cs typeface="Calibri Light"/>
            </a:endParaRPr>
          </a:p>
        </p:txBody>
      </p:sp>
      <p:sp>
        <p:nvSpPr>
          <p:cNvPr id="3" name="Content Placeholder 2">
            <a:extLst>
              <a:ext uri="{FF2B5EF4-FFF2-40B4-BE49-F238E27FC236}">
                <a16:creationId xmlns:a16="http://schemas.microsoft.com/office/drawing/2014/main" id="{DB3FD118-AC27-48F0-A240-39B708FE476A}"/>
              </a:ext>
            </a:extLst>
          </p:cNvPr>
          <p:cNvSpPr>
            <a:spLocks noGrp="1"/>
          </p:cNvSpPr>
          <p:nvPr>
            <p:ph idx="1"/>
          </p:nvPr>
        </p:nvSpPr>
        <p:spPr/>
        <p:txBody>
          <a:bodyPr vert="horz" lIns="91440" tIns="45720" rIns="91440" bIns="45720" rtlCol="0" anchor="t">
            <a:normAutofit/>
          </a:bodyPr>
          <a:lstStyle/>
          <a:p>
            <a:r>
              <a:rPr lang="en-US">
                <a:ea typeface="+mn-lt"/>
                <a:cs typeface="+mn-lt"/>
              </a:rPr>
              <a:t>We use class method to create factory methods</a:t>
            </a:r>
            <a:endParaRPr lang="en-US">
              <a:cs typeface="Calibri"/>
            </a:endParaRPr>
          </a:p>
          <a:p>
            <a:r>
              <a:rPr lang="en-US">
                <a:ea typeface="+mn-lt"/>
                <a:cs typeface="+mn-lt"/>
              </a:rPr>
              <a:t>Factory methods are those methods which return a class object (like constructor) for different use cases.</a:t>
            </a:r>
          </a:p>
          <a:p>
            <a:pPr marL="0" indent="0">
              <a:buNone/>
            </a:pPr>
            <a:endParaRPr lang="en-US">
              <a:ea typeface="+mn-lt"/>
              <a:cs typeface="+mn-lt"/>
            </a:endParaRPr>
          </a:p>
          <a:p>
            <a:endParaRPr lang="en-US">
              <a:ea typeface="+mn-lt"/>
              <a:cs typeface="+mn-lt"/>
            </a:endParaRPr>
          </a:p>
        </p:txBody>
      </p:sp>
    </p:spTree>
    <p:extLst>
      <p:ext uri="{BB962C8B-B14F-4D97-AF65-F5344CB8AC3E}">
        <p14:creationId xmlns:p14="http://schemas.microsoft.com/office/powerpoint/2010/main" val="297938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0620-9930-4575-93F9-E67EF09C7577}"/>
              </a:ext>
            </a:extLst>
          </p:cNvPr>
          <p:cNvSpPr>
            <a:spLocks noGrp="1"/>
          </p:cNvSpPr>
          <p:nvPr>
            <p:ph type="title"/>
          </p:nvPr>
        </p:nvSpPr>
        <p:spPr/>
        <p:txBody>
          <a:bodyPr/>
          <a:lstStyle/>
          <a:p>
            <a:r>
              <a:rPr lang="en-US">
                <a:ea typeface="+mj-lt"/>
                <a:cs typeface="+mj-lt"/>
              </a:rPr>
              <a:t>Polymorphism in Python:</a:t>
            </a:r>
            <a:endParaRPr lang="en-US"/>
          </a:p>
        </p:txBody>
      </p:sp>
      <p:sp>
        <p:nvSpPr>
          <p:cNvPr id="3" name="Content Placeholder 2">
            <a:extLst>
              <a:ext uri="{FF2B5EF4-FFF2-40B4-BE49-F238E27FC236}">
                <a16:creationId xmlns:a16="http://schemas.microsoft.com/office/drawing/2014/main" id="{8BB0BC63-EC55-4FE6-A7DB-A0611BD704AE}"/>
              </a:ext>
            </a:extLst>
          </p:cNvPr>
          <p:cNvSpPr>
            <a:spLocks noGrp="1"/>
          </p:cNvSpPr>
          <p:nvPr>
            <p:ph idx="1"/>
          </p:nvPr>
        </p:nvSpPr>
        <p:spPr/>
        <p:txBody>
          <a:bodyPr vert="horz" lIns="91440" tIns="45720" rIns="91440" bIns="45720" rtlCol="0" anchor="t">
            <a:normAutofit/>
          </a:bodyPr>
          <a:lstStyle/>
          <a:p>
            <a:r>
              <a:rPr lang="en-US" sz="2400" dirty="0">
                <a:cs typeface="Calibri"/>
              </a:rPr>
              <a:t>Polymorphism is derived from Greek words:</a:t>
            </a:r>
          </a:p>
          <a:p>
            <a:pPr lvl="1"/>
            <a:r>
              <a:rPr lang="en-US" sz="2000" dirty="0">
                <a:ea typeface="+mn-lt"/>
                <a:cs typeface="+mn-lt"/>
              </a:rPr>
              <a:t>Poly =&gt; many</a:t>
            </a:r>
          </a:p>
          <a:p>
            <a:pPr lvl="1"/>
            <a:r>
              <a:rPr lang="en-US" sz="2000" dirty="0">
                <a:ea typeface="+mn-lt"/>
                <a:cs typeface="+mn-lt"/>
              </a:rPr>
              <a:t>morphism =&gt; forms</a:t>
            </a:r>
          </a:p>
          <a:p>
            <a:r>
              <a:rPr lang="en-US" sz="2400" dirty="0">
                <a:ea typeface="+mn-lt"/>
                <a:cs typeface="+mn-lt"/>
              </a:rPr>
              <a:t>Same method is defined on object of different types. </a:t>
            </a:r>
            <a:r>
              <a:rPr lang="en-US" sz="2400" dirty="0" err="1">
                <a:ea typeface="+mn-lt"/>
                <a:cs typeface="+mn-lt"/>
              </a:rPr>
              <a:t>len</a:t>
            </a:r>
            <a:r>
              <a:rPr lang="en-US" sz="2400" dirty="0">
                <a:ea typeface="+mn-lt"/>
                <a:cs typeface="+mn-lt"/>
              </a:rPr>
              <a:t>() function can be the example</a:t>
            </a:r>
          </a:p>
          <a:p>
            <a:endParaRPr lang="en-US" sz="2400" dirty="0">
              <a:ea typeface="+mn-lt"/>
              <a:cs typeface="+mn-lt"/>
            </a:endParaRPr>
          </a:p>
          <a:p>
            <a:endParaRPr lang="en-US" sz="2000" dirty="0">
              <a:ea typeface="+mn-lt"/>
              <a:cs typeface="+mn-lt"/>
            </a:endParaRPr>
          </a:p>
        </p:txBody>
      </p:sp>
    </p:spTree>
    <p:extLst>
      <p:ext uri="{BB962C8B-B14F-4D97-AF65-F5344CB8AC3E}">
        <p14:creationId xmlns:p14="http://schemas.microsoft.com/office/powerpoint/2010/main" val="3336813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3815E-9062-46B2-A9ED-B8C3436E4036}"/>
              </a:ext>
            </a:extLst>
          </p:cNvPr>
          <p:cNvSpPr>
            <a:spLocks noGrp="1"/>
          </p:cNvSpPr>
          <p:nvPr>
            <p:ph type="title"/>
          </p:nvPr>
        </p:nvSpPr>
        <p:spPr/>
        <p:txBody>
          <a:bodyPr/>
          <a:lstStyle/>
          <a:p>
            <a:r>
              <a:rPr lang="en-US"/>
              <a:t>Factory methods</a:t>
            </a:r>
          </a:p>
        </p:txBody>
      </p:sp>
      <p:sp>
        <p:nvSpPr>
          <p:cNvPr id="3" name="Content Placeholder 2">
            <a:extLst>
              <a:ext uri="{FF2B5EF4-FFF2-40B4-BE49-F238E27FC236}">
                <a16:creationId xmlns:a16="http://schemas.microsoft.com/office/drawing/2014/main" id="{DB3FD118-AC27-48F0-A240-39B708FE476A}"/>
              </a:ext>
            </a:extLst>
          </p:cNvPr>
          <p:cNvSpPr>
            <a:spLocks noGrp="1"/>
          </p:cNvSpPr>
          <p:nvPr>
            <p:ph idx="1"/>
          </p:nvPr>
        </p:nvSpPr>
        <p:spPr>
          <a:xfrm>
            <a:off x="6509479" y="1588280"/>
            <a:ext cx="4931764" cy="4601174"/>
          </a:xfrm>
        </p:spPr>
        <p:txBody>
          <a:bodyPr vert="horz" lIns="91440" tIns="45720" rIns="91440" bIns="45720" rtlCol="0" anchor="t">
            <a:normAutofit/>
          </a:bodyPr>
          <a:lstStyle/>
          <a:p>
            <a:r>
              <a:rPr lang="en-US">
                <a:ea typeface="+mn-lt"/>
                <a:cs typeface="+mn-lt"/>
              </a:rPr>
              <a:t>Here, we have two class instance creator, a constructor and a </a:t>
            </a:r>
            <a:r>
              <a:rPr lang="en-US" err="1">
                <a:ea typeface="+mn-lt"/>
                <a:cs typeface="+mn-lt"/>
              </a:rPr>
              <a:t>fromBirthYear</a:t>
            </a:r>
            <a:r>
              <a:rPr lang="en-US">
                <a:ea typeface="+mn-lt"/>
                <a:cs typeface="+mn-lt"/>
              </a:rPr>
              <a:t> method.</a:t>
            </a:r>
          </a:p>
          <a:p>
            <a:r>
              <a:rPr lang="en-US">
                <a:ea typeface="+mn-lt"/>
                <a:cs typeface="+mn-lt"/>
              </a:rPr>
              <a:t>Constructor takes normal parameters name and age. </a:t>
            </a:r>
          </a:p>
          <a:p>
            <a:r>
              <a:rPr lang="en-US" err="1">
                <a:ea typeface="+mn-lt"/>
                <a:cs typeface="+mn-lt"/>
              </a:rPr>
              <a:t>fromBirthYear</a:t>
            </a:r>
            <a:r>
              <a:rPr lang="en-US">
                <a:ea typeface="+mn-lt"/>
                <a:cs typeface="+mn-lt"/>
              </a:rPr>
              <a:t> takes class, name and year, calculates the current age by subtracting it with the current year and returns the class instance.</a:t>
            </a:r>
          </a:p>
        </p:txBody>
      </p:sp>
      <p:pic>
        <p:nvPicPr>
          <p:cNvPr id="5" name="Picture 5" descr="A picture containing screen, monitor, table, large&#10;&#10;Description generated with very high confidence">
            <a:extLst>
              <a:ext uri="{FF2B5EF4-FFF2-40B4-BE49-F238E27FC236}">
                <a16:creationId xmlns:a16="http://schemas.microsoft.com/office/drawing/2014/main" id="{D6627FB6-4021-4A17-9777-8FD9FA396DAC}"/>
              </a:ext>
            </a:extLst>
          </p:cNvPr>
          <p:cNvPicPr>
            <a:picLocks noChangeAspect="1"/>
          </p:cNvPicPr>
          <p:nvPr/>
        </p:nvPicPr>
        <p:blipFill>
          <a:blip r:embed="rId2"/>
          <a:stretch>
            <a:fillRect/>
          </a:stretch>
        </p:blipFill>
        <p:spPr>
          <a:xfrm>
            <a:off x="277318" y="1718411"/>
            <a:ext cx="6228413" cy="3546095"/>
          </a:xfrm>
          <a:prstGeom prst="rect">
            <a:avLst/>
          </a:prstGeom>
        </p:spPr>
      </p:pic>
    </p:spTree>
    <p:extLst>
      <p:ext uri="{BB962C8B-B14F-4D97-AF65-F5344CB8AC3E}">
        <p14:creationId xmlns:p14="http://schemas.microsoft.com/office/powerpoint/2010/main" val="3166189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3815E-9062-46B2-A9ED-B8C3436E4036}"/>
              </a:ext>
            </a:extLst>
          </p:cNvPr>
          <p:cNvSpPr>
            <a:spLocks noGrp="1"/>
          </p:cNvSpPr>
          <p:nvPr>
            <p:ph type="title"/>
          </p:nvPr>
        </p:nvSpPr>
        <p:spPr/>
        <p:txBody>
          <a:bodyPr/>
          <a:lstStyle/>
          <a:p>
            <a:r>
              <a:rPr lang="en-US"/>
              <a:t>Factory methods</a:t>
            </a:r>
          </a:p>
        </p:txBody>
      </p:sp>
      <p:sp>
        <p:nvSpPr>
          <p:cNvPr id="3" name="Content Placeholder 2">
            <a:extLst>
              <a:ext uri="{FF2B5EF4-FFF2-40B4-BE49-F238E27FC236}">
                <a16:creationId xmlns:a16="http://schemas.microsoft.com/office/drawing/2014/main" id="{DB3FD118-AC27-48F0-A240-39B708FE476A}"/>
              </a:ext>
            </a:extLst>
          </p:cNvPr>
          <p:cNvSpPr>
            <a:spLocks noGrp="1"/>
          </p:cNvSpPr>
          <p:nvPr>
            <p:ph idx="1"/>
          </p:nvPr>
        </p:nvSpPr>
        <p:spPr>
          <a:xfrm>
            <a:off x="6509479" y="1588280"/>
            <a:ext cx="4931764" cy="4601174"/>
          </a:xfrm>
        </p:spPr>
        <p:txBody>
          <a:bodyPr vert="horz" lIns="91440" tIns="45720" rIns="91440" bIns="45720" rtlCol="0" anchor="t">
            <a:normAutofit/>
          </a:bodyPr>
          <a:lstStyle/>
          <a:p>
            <a:r>
              <a:rPr lang="en-US">
                <a:ea typeface="+mn-lt"/>
                <a:cs typeface="+mn-lt"/>
              </a:rPr>
              <a:t>object </a:t>
            </a:r>
            <a:r>
              <a:rPr lang="en-US" b="1">
                <a:ea typeface="+mn-lt"/>
                <a:cs typeface="+mn-lt"/>
              </a:rPr>
              <a:t>john </a:t>
            </a:r>
            <a:r>
              <a:rPr lang="en-US">
                <a:ea typeface="+mn-lt"/>
                <a:cs typeface="+mn-lt"/>
              </a:rPr>
              <a:t>instantiated using the constructor whereas object </a:t>
            </a:r>
            <a:r>
              <a:rPr lang="en-US" b="1">
                <a:ea typeface="+mn-lt"/>
                <a:cs typeface="+mn-lt"/>
              </a:rPr>
              <a:t>alex </a:t>
            </a:r>
            <a:r>
              <a:rPr lang="en-US">
                <a:ea typeface="+mn-lt"/>
                <a:cs typeface="+mn-lt"/>
              </a:rPr>
              <a:t>is created using our factory method fromBirthYear</a:t>
            </a:r>
          </a:p>
          <a:p>
            <a:r>
              <a:rPr lang="en-US">
                <a:ea typeface="+mn-lt"/>
                <a:cs typeface="+mn-lt"/>
              </a:rPr>
              <a:t>As we see, the age of object </a:t>
            </a:r>
            <a:r>
              <a:rPr lang="en-US" b="1">
                <a:ea typeface="+mn-lt"/>
                <a:cs typeface="+mn-lt"/>
              </a:rPr>
              <a:t>alex </a:t>
            </a:r>
            <a:r>
              <a:rPr lang="en-US">
                <a:ea typeface="+mn-lt"/>
                <a:cs typeface="+mn-lt"/>
              </a:rPr>
              <a:t>is calculated using the birth year as shown in fromBirthYear factory method which returns class object and object is instantiated.</a:t>
            </a:r>
          </a:p>
          <a:p>
            <a:endParaRPr lang="en-US">
              <a:ea typeface="+mn-lt"/>
              <a:cs typeface="+mn-lt"/>
            </a:endParaRPr>
          </a:p>
        </p:txBody>
      </p:sp>
      <p:pic>
        <p:nvPicPr>
          <p:cNvPr id="4" name="Picture 5" descr="A screenshot of a cell phone&#10;&#10;Description generated with very high confidence">
            <a:extLst>
              <a:ext uri="{FF2B5EF4-FFF2-40B4-BE49-F238E27FC236}">
                <a16:creationId xmlns:a16="http://schemas.microsoft.com/office/drawing/2014/main" id="{6107814B-8B8B-470C-BC1A-5688B5AA44BC}"/>
              </a:ext>
            </a:extLst>
          </p:cNvPr>
          <p:cNvPicPr>
            <a:picLocks noChangeAspect="1"/>
          </p:cNvPicPr>
          <p:nvPr/>
        </p:nvPicPr>
        <p:blipFill>
          <a:blip r:embed="rId2"/>
          <a:stretch>
            <a:fillRect/>
          </a:stretch>
        </p:blipFill>
        <p:spPr>
          <a:xfrm>
            <a:off x="752007" y="1533981"/>
            <a:ext cx="5516379" cy="2890628"/>
          </a:xfrm>
          <a:prstGeom prst="rect">
            <a:avLst/>
          </a:prstGeom>
        </p:spPr>
      </p:pic>
    </p:spTree>
    <p:extLst>
      <p:ext uri="{BB962C8B-B14F-4D97-AF65-F5344CB8AC3E}">
        <p14:creationId xmlns:p14="http://schemas.microsoft.com/office/powerpoint/2010/main" val="1837003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C287-8E38-41BA-9A8E-4393566FF126}"/>
              </a:ext>
            </a:extLst>
          </p:cNvPr>
          <p:cNvSpPr>
            <a:spLocks noGrp="1"/>
          </p:cNvSpPr>
          <p:nvPr>
            <p:ph type="title"/>
          </p:nvPr>
        </p:nvSpPr>
        <p:spPr/>
        <p:txBody>
          <a:bodyPr/>
          <a:lstStyle/>
          <a:p>
            <a:r>
              <a:rPr lang="en-US">
                <a:cs typeface="Calibri Light"/>
              </a:rPr>
              <a:t>Static methods</a:t>
            </a:r>
            <a:endParaRPr lang="en-US"/>
          </a:p>
        </p:txBody>
      </p:sp>
      <p:sp>
        <p:nvSpPr>
          <p:cNvPr id="3" name="Content Placeholder 2">
            <a:extLst>
              <a:ext uri="{FF2B5EF4-FFF2-40B4-BE49-F238E27FC236}">
                <a16:creationId xmlns:a16="http://schemas.microsoft.com/office/drawing/2014/main" id="{E46229D6-1C69-40EB-9032-5B069CFA45C2}"/>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Static methods, much like class methods, are methods that are bound to a class rather than its object.</a:t>
            </a:r>
          </a:p>
          <a:p>
            <a:r>
              <a:rPr lang="en-US">
                <a:ea typeface="+mn-lt"/>
                <a:cs typeface="+mn-lt"/>
              </a:rPr>
              <a:t>You can use the </a:t>
            </a:r>
            <a:r>
              <a:rPr lang="en-US" b="1">
                <a:ea typeface="+mn-lt"/>
                <a:cs typeface="+mn-lt"/>
              </a:rPr>
              <a:t>@staticmethod</a:t>
            </a:r>
            <a:r>
              <a:rPr lang="en-US">
                <a:ea typeface="+mn-lt"/>
                <a:cs typeface="+mn-lt"/>
              </a:rPr>
              <a:t> decorator to create a static method</a:t>
            </a:r>
          </a:p>
          <a:p>
            <a:r>
              <a:rPr lang="en-US">
                <a:ea typeface="+mn-lt"/>
                <a:cs typeface="+mn-lt"/>
              </a:rPr>
              <a:t>They do not require a class instance creation. So, they are not dependent on the state of the object and can’t access or modify class state.</a:t>
            </a:r>
          </a:p>
          <a:p>
            <a:r>
              <a:rPr lang="en-US">
                <a:ea typeface="+mn-lt"/>
                <a:cs typeface="+mn-lt"/>
              </a:rPr>
              <a:t>This type of method takes neither a self nor a cls parameter (but of course it’s free to accept an arbitrary number of other parameters).</a:t>
            </a:r>
          </a:p>
          <a:p>
            <a:r>
              <a:rPr lang="en-US">
                <a:ea typeface="+mn-lt"/>
                <a:cs typeface="+mn-lt"/>
              </a:rPr>
              <a:t>Therefore a static method can neither modify object state nor class state. </a:t>
            </a:r>
          </a:p>
        </p:txBody>
      </p:sp>
    </p:spTree>
    <p:extLst>
      <p:ext uri="{BB962C8B-B14F-4D97-AF65-F5344CB8AC3E}">
        <p14:creationId xmlns:p14="http://schemas.microsoft.com/office/powerpoint/2010/main" val="3228926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C8F4A-76F6-4858-874B-C665A1D13BC0}"/>
              </a:ext>
            </a:extLst>
          </p:cNvPr>
          <p:cNvSpPr>
            <a:spLocks noGrp="1"/>
          </p:cNvSpPr>
          <p:nvPr>
            <p:ph type="title"/>
          </p:nvPr>
        </p:nvSpPr>
        <p:spPr/>
        <p:txBody>
          <a:bodyPr/>
          <a:lstStyle/>
          <a:p>
            <a:r>
              <a:rPr lang="en-US">
                <a:cs typeface="Calibri Light"/>
              </a:rPr>
              <a:t>Static methods</a:t>
            </a:r>
            <a:endParaRPr lang="en-US"/>
          </a:p>
        </p:txBody>
      </p:sp>
      <p:pic>
        <p:nvPicPr>
          <p:cNvPr id="4" name="Picture 4" descr="A screenshot of a cell phone&#10;&#10;Description generated with high confidence">
            <a:extLst>
              <a:ext uri="{FF2B5EF4-FFF2-40B4-BE49-F238E27FC236}">
                <a16:creationId xmlns:a16="http://schemas.microsoft.com/office/drawing/2014/main" id="{D9376089-D509-4901-B019-6B1D920B641E}"/>
              </a:ext>
            </a:extLst>
          </p:cNvPr>
          <p:cNvPicPr>
            <a:picLocks noGrp="1" noChangeAspect="1"/>
          </p:cNvPicPr>
          <p:nvPr>
            <p:ph idx="1"/>
          </p:nvPr>
        </p:nvPicPr>
        <p:blipFill>
          <a:blip r:embed="rId2"/>
          <a:stretch>
            <a:fillRect/>
          </a:stretch>
        </p:blipFill>
        <p:spPr>
          <a:xfrm>
            <a:off x="500921" y="1792975"/>
            <a:ext cx="5406453" cy="2168114"/>
          </a:xfrm>
        </p:spPr>
      </p:pic>
      <p:sp>
        <p:nvSpPr>
          <p:cNvPr id="6" name="Content Placeholder 2">
            <a:extLst>
              <a:ext uri="{FF2B5EF4-FFF2-40B4-BE49-F238E27FC236}">
                <a16:creationId xmlns:a16="http://schemas.microsoft.com/office/drawing/2014/main" id="{08CE34B4-E0A3-4C69-B9CB-C2A56C9237DB}"/>
              </a:ext>
            </a:extLst>
          </p:cNvPr>
          <p:cNvSpPr txBox="1">
            <a:spLocks/>
          </p:cNvSpPr>
          <p:nvPr/>
        </p:nvSpPr>
        <p:spPr>
          <a:xfrm>
            <a:off x="6034791" y="1325955"/>
            <a:ext cx="5843666" cy="553805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ea typeface="+mn-lt"/>
                <a:cs typeface="+mn-lt"/>
              </a:rPr>
              <a:t>Here, we have </a:t>
            </a:r>
            <a:r>
              <a:rPr lang="en-US" b="1">
                <a:ea typeface="+mn-lt"/>
                <a:cs typeface="+mn-lt"/>
              </a:rPr>
              <a:t>class Sample</a:t>
            </a:r>
          </a:p>
          <a:p>
            <a:r>
              <a:rPr lang="en-US">
                <a:ea typeface="+mn-lt"/>
                <a:cs typeface="+mn-lt"/>
              </a:rPr>
              <a:t>We have used </a:t>
            </a:r>
            <a:r>
              <a:rPr lang="en-US" b="1">
                <a:ea typeface="+mn-lt"/>
                <a:cs typeface="+mn-lt"/>
              </a:rPr>
              <a:t>@staticmethod </a:t>
            </a:r>
            <a:r>
              <a:rPr lang="en-US">
                <a:ea typeface="+mn-lt"/>
                <a:cs typeface="+mn-lt"/>
              </a:rPr>
              <a:t>decorator to create a static method </a:t>
            </a:r>
            <a:r>
              <a:rPr lang="en-US" b="1">
                <a:ea typeface="+mn-lt"/>
                <a:cs typeface="+mn-lt"/>
              </a:rPr>
              <a:t>func</a:t>
            </a:r>
            <a:r>
              <a:rPr lang="en-US">
                <a:ea typeface="+mn-lt"/>
                <a:cs typeface="+mn-lt"/>
              </a:rPr>
              <a:t> </a:t>
            </a:r>
            <a:endParaRPr lang="en-US" b="1">
              <a:ea typeface="+mn-lt"/>
              <a:cs typeface="+mn-lt"/>
            </a:endParaRPr>
          </a:p>
          <a:p>
            <a:r>
              <a:rPr lang="en-US">
                <a:ea typeface="+mn-lt"/>
                <a:cs typeface="+mn-lt"/>
              </a:rPr>
              <a:t>As discussed in previous slide, </a:t>
            </a:r>
            <a:r>
              <a:rPr lang="en-US" b="1">
                <a:ea typeface="+mn-lt"/>
                <a:cs typeface="+mn-lt"/>
              </a:rPr>
              <a:t>static methods </a:t>
            </a:r>
            <a:r>
              <a:rPr lang="en-US">
                <a:ea typeface="+mn-lt"/>
                <a:cs typeface="+mn-lt"/>
              </a:rPr>
              <a:t>take neither a self nor a cls parameter, so there are arbitary number of other parameters arg1, arg2 …</a:t>
            </a:r>
          </a:p>
          <a:p>
            <a:r>
              <a:rPr lang="en-US">
                <a:ea typeface="+mn-lt"/>
                <a:cs typeface="+mn-lt"/>
              </a:rPr>
              <a:t>Usually, we use static methods to create utility functions which perform common, often re-used tasks.</a:t>
            </a:r>
            <a:endParaRPr lang="en-US">
              <a:cs typeface="Calibri"/>
            </a:endParaRPr>
          </a:p>
        </p:txBody>
      </p:sp>
    </p:spTree>
    <p:extLst>
      <p:ext uri="{BB962C8B-B14F-4D97-AF65-F5344CB8AC3E}">
        <p14:creationId xmlns:p14="http://schemas.microsoft.com/office/powerpoint/2010/main" val="261165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C8F4A-76F6-4858-874B-C665A1D13BC0}"/>
              </a:ext>
            </a:extLst>
          </p:cNvPr>
          <p:cNvSpPr>
            <a:spLocks noGrp="1"/>
          </p:cNvSpPr>
          <p:nvPr>
            <p:ph type="title"/>
          </p:nvPr>
        </p:nvSpPr>
        <p:spPr/>
        <p:txBody>
          <a:bodyPr/>
          <a:lstStyle/>
          <a:p>
            <a:r>
              <a:rPr lang="en-US">
                <a:cs typeface="Calibri Light"/>
              </a:rPr>
              <a:t>Static methods : Example</a:t>
            </a:r>
            <a:endParaRPr lang="en-US"/>
          </a:p>
        </p:txBody>
      </p:sp>
      <p:sp>
        <p:nvSpPr>
          <p:cNvPr id="6" name="Content Placeholder 2">
            <a:extLst>
              <a:ext uri="{FF2B5EF4-FFF2-40B4-BE49-F238E27FC236}">
                <a16:creationId xmlns:a16="http://schemas.microsoft.com/office/drawing/2014/main" id="{08CE34B4-E0A3-4C69-B9CB-C2A56C9237DB}"/>
              </a:ext>
            </a:extLst>
          </p:cNvPr>
          <p:cNvSpPr txBox="1">
            <a:spLocks/>
          </p:cNvSpPr>
          <p:nvPr/>
        </p:nvSpPr>
        <p:spPr>
          <a:xfrm>
            <a:off x="6422036" y="1463363"/>
            <a:ext cx="4931764"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ea typeface="+mn-lt"/>
                <a:cs typeface="+mn-lt"/>
              </a:rPr>
              <a:t>Here, we have </a:t>
            </a:r>
            <a:r>
              <a:rPr lang="en-US" b="1">
                <a:ea typeface="+mn-lt"/>
                <a:cs typeface="+mn-lt"/>
              </a:rPr>
              <a:t>class Vehicle </a:t>
            </a:r>
            <a:r>
              <a:rPr lang="en-US">
                <a:ea typeface="+mn-lt"/>
                <a:cs typeface="+mn-lt"/>
              </a:rPr>
              <a:t>and static method </a:t>
            </a:r>
            <a:r>
              <a:rPr lang="en-US" b="1">
                <a:ea typeface="+mn-lt"/>
                <a:cs typeface="+mn-lt"/>
              </a:rPr>
              <a:t>is_good_mileage</a:t>
            </a:r>
            <a:endParaRPr lang="en-US">
              <a:ea typeface="+mn-lt"/>
              <a:cs typeface="+mn-lt"/>
            </a:endParaRPr>
          </a:p>
          <a:p>
            <a:r>
              <a:rPr lang="en-US">
                <a:ea typeface="+mn-lt"/>
                <a:cs typeface="+mn-lt"/>
              </a:rPr>
              <a:t>Static method takes 1 argument 'mileage' and returns 'Yes' or 'No' as shown</a:t>
            </a:r>
          </a:p>
          <a:p>
            <a:r>
              <a:rPr lang="en-US">
                <a:ea typeface="+mn-lt"/>
                <a:cs typeface="+mn-lt"/>
              </a:rPr>
              <a:t>We can use static method as shown in the code or we can use is through an object as well.</a:t>
            </a:r>
            <a:endParaRPr lang="en-US">
              <a:cs typeface="Calibri"/>
            </a:endParaRPr>
          </a:p>
        </p:txBody>
      </p:sp>
      <p:pic>
        <p:nvPicPr>
          <p:cNvPr id="13" name="Picture 13" descr="A screen shot of a computer&#10;&#10;Description generated with very high confidence">
            <a:extLst>
              <a:ext uri="{FF2B5EF4-FFF2-40B4-BE49-F238E27FC236}">
                <a16:creationId xmlns:a16="http://schemas.microsoft.com/office/drawing/2014/main" id="{786A97DA-8F9D-4523-AF91-129F8557302C}"/>
              </a:ext>
            </a:extLst>
          </p:cNvPr>
          <p:cNvPicPr>
            <a:picLocks noGrp="1" noChangeAspect="1"/>
          </p:cNvPicPr>
          <p:nvPr>
            <p:ph idx="1"/>
          </p:nvPr>
        </p:nvPicPr>
        <p:blipFill>
          <a:blip r:embed="rId2"/>
          <a:stretch>
            <a:fillRect/>
          </a:stretch>
        </p:blipFill>
        <p:spPr>
          <a:xfrm>
            <a:off x="521018" y="1375920"/>
            <a:ext cx="5903408" cy="4351338"/>
          </a:xfrm>
        </p:spPr>
      </p:pic>
    </p:spTree>
    <p:extLst>
      <p:ext uri="{BB962C8B-B14F-4D97-AF65-F5344CB8AC3E}">
        <p14:creationId xmlns:p14="http://schemas.microsoft.com/office/powerpoint/2010/main" val="2402522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64F47-ACAA-4DA8-BD82-FFC3732FE90E}"/>
              </a:ext>
            </a:extLst>
          </p:cNvPr>
          <p:cNvSpPr>
            <a:spLocks noGrp="1"/>
          </p:cNvSpPr>
          <p:nvPr>
            <p:ph type="title"/>
          </p:nvPr>
        </p:nvSpPr>
        <p:spPr/>
        <p:txBody>
          <a:bodyPr>
            <a:normAutofit/>
          </a:bodyPr>
          <a:lstStyle/>
          <a:p>
            <a:r>
              <a:rPr lang="en-US">
                <a:ea typeface="+mj-lt"/>
                <a:cs typeface="+mj-lt"/>
              </a:rPr>
              <a:t>Class method vs Static Method</a:t>
            </a:r>
            <a:endParaRPr lang="en-US"/>
          </a:p>
        </p:txBody>
      </p:sp>
      <p:sp>
        <p:nvSpPr>
          <p:cNvPr id="3" name="Content Placeholder 2">
            <a:extLst>
              <a:ext uri="{FF2B5EF4-FFF2-40B4-BE49-F238E27FC236}">
                <a16:creationId xmlns:a16="http://schemas.microsoft.com/office/drawing/2014/main" id="{A22DFB28-194C-463C-8CC4-96D4F9CC6B26}"/>
              </a:ext>
            </a:extLst>
          </p:cNvPr>
          <p:cNvSpPr>
            <a:spLocks noGrp="1"/>
          </p:cNvSpPr>
          <p:nvPr>
            <p:ph idx="1"/>
          </p:nvPr>
        </p:nvSpPr>
        <p:spPr/>
        <p:txBody>
          <a:bodyPr vert="horz" lIns="91440" tIns="45720" rIns="91440" bIns="45720" rtlCol="0" anchor="t">
            <a:normAutofit/>
          </a:bodyPr>
          <a:lstStyle/>
          <a:p>
            <a:r>
              <a:rPr lang="en-US">
                <a:ea typeface="+mn-lt"/>
                <a:cs typeface="+mn-lt"/>
              </a:rPr>
              <a:t>A class method takes </a:t>
            </a:r>
            <a:r>
              <a:rPr lang="en-US" b="1">
                <a:ea typeface="+mn-lt"/>
                <a:cs typeface="+mn-lt"/>
              </a:rPr>
              <a:t>cls</a:t>
            </a:r>
            <a:r>
              <a:rPr lang="en-US">
                <a:ea typeface="+mn-lt"/>
                <a:cs typeface="+mn-lt"/>
              </a:rPr>
              <a:t> as first parameter while a static method needs no specific parameters.</a:t>
            </a:r>
            <a:endParaRPr lang="en-US">
              <a:cs typeface="Calibri" panose="020F0502020204030204"/>
            </a:endParaRPr>
          </a:p>
          <a:p>
            <a:r>
              <a:rPr lang="en-US">
                <a:ea typeface="+mn-lt"/>
                <a:cs typeface="+mn-lt"/>
              </a:rPr>
              <a:t>A class method can access or modify class state while a static method can’t access or modify it.</a:t>
            </a:r>
            <a:endParaRPr lang="en-US">
              <a:cs typeface="Calibri"/>
            </a:endParaRPr>
          </a:p>
          <a:p>
            <a:r>
              <a:rPr lang="en-US">
                <a:ea typeface="+mn-lt"/>
                <a:cs typeface="+mn-lt"/>
              </a:rPr>
              <a:t>In general, static methods know nothing about class state. They are utility type methods that take some parameters and work upon those parameters. On the other hand class methods must have class as parameter</a:t>
            </a:r>
          </a:p>
          <a:p>
            <a:endParaRPr lang="en-US">
              <a:cs typeface="Calibri"/>
            </a:endParaRPr>
          </a:p>
        </p:txBody>
      </p:sp>
    </p:spTree>
    <p:extLst>
      <p:ext uri="{BB962C8B-B14F-4D97-AF65-F5344CB8AC3E}">
        <p14:creationId xmlns:p14="http://schemas.microsoft.com/office/powerpoint/2010/main" val="1958007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5AC1F-CB2C-ACF2-16BD-67405478DF87}"/>
              </a:ext>
            </a:extLst>
          </p:cNvPr>
          <p:cNvSpPr>
            <a:spLocks noGrp="1"/>
          </p:cNvSpPr>
          <p:nvPr>
            <p:ph type="title"/>
          </p:nvPr>
        </p:nvSpPr>
        <p:spPr/>
        <p:txBody>
          <a:bodyPr/>
          <a:lstStyle/>
          <a:p>
            <a:r>
              <a:rPr lang="en-US" dirty="0"/>
              <a:t>Task 1</a:t>
            </a:r>
          </a:p>
        </p:txBody>
      </p:sp>
      <p:sp>
        <p:nvSpPr>
          <p:cNvPr id="3" name="Content Placeholder 2">
            <a:extLst>
              <a:ext uri="{FF2B5EF4-FFF2-40B4-BE49-F238E27FC236}">
                <a16:creationId xmlns:a16="http://schemas.microsoft.com/office/drawing/2014/main" id="{BBF93C53-8EEA-E8F3-3555-A19B68CBCA44}"/>
              </a:ext>
            </a:extLst>
          </p:cNvPr>
          <p:cNvSpPr>
            <a:spLocks noGrp="1"/>
          </p:cNvSpPr>
          <p:nvPr>
            <p:ph idx="1"/>
          </p:nvPr>
        </p:nvSpPr>
        <p:spPr/>
        <p:txBody>
          <a:bodyPr/>
          <a:lstStyle/>
          <a:p>
            <a:r>
              <a:rPr lang="en-US" dirty="0"/>
              <a:t>Create a class Department with parameters name and </a:t>
            </a:r>
            <a:r>
              <a:rPr lang="en-US" dirty="0" err="1"/>
              <a:t>number_of_students</a:t>
            </a:r>
            <a:r>
              <a:rPr lang="en-US" dirty="0"/>
              <a:t>. Create a method total students, which takes department object as a parameter and return the total number of students from all departments.</a:t>
            </a:r>
          </a:p>
        </p:txBody>
      </p:sp>
    </p:spTree>
    <p:extLst>
      <p:ext uri="{BB962C8B-B14F-4D97-AF65-F5344CB8AC3E}">
        <p14:creationId xmlns:p14="http://schemas.microsoft.com/office/powerpoint/2010/main" val="2596349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17B88-2157-5F0F-8339-20907F47E7D5}"/>
              </a:ext>
            </a:extLst>
          </p:cNvPr>
          <p:cNvSpPr>
            <a:spLocks noGrp="1"/>
          </p:cNvSpPr>
          <p:nvPr>
            <p:ph type="title"/>
          </p:nvPr>
        </p:nvSpPr>
        <p:spPr/>
        <p:txBody>
          <a:bodyPr/>
          <a:lstStyle/>
          <a:p>
            <a:r>
              <a:rPr lang="en-US" dirty="0"/>
              <a:t>Task 2</a:t>
            </a:r>
          </a:p>
        </p:txBody>
      </p:sp>
      <p:sp>
        <p:nvSpPr>
          <p:cNvPr id="3" name="Content Placeholder 2">
            <a:extLst>
              <a:ext uri="{FF2B5EF4-FFF2-40B4-BE49-F238E27FC236}">
                <a16:creationId xmlns:a16="http://schemas.microsoft.com/office/drawing/2014/main" id="{49CF377A-1F06-3555-668B-07C29D91DBED}"/>
              </a:ext>
            </a:extLst>
          </p:cNvPr>
          <p:cNvSpPr>
            <a:spLocks noGrp="1"/>
          </p:cNvSpPr>
          <p:nvPr>
            <p:ph idx="1"/>
          </p:nvPr>
        </p:nvSpPr>
        <p:spPr/>
        <p:txBody>
          <a:bodyPr/>
          <a:lstStyle/>
          <a:p>
            <a:r>
              <a:rPr lang="en-US" dirty="0"/>
              <a:t>Create a class Cricketer that has the properties </a:t>
            </a:r>
            <a:r>
              <a:rPr lang="en-US"/>
              <a:t>name, age </a:t>
            </a:r>
            <a:r>
              <a:rPr lang="en-US" dirty="0"/>
              <a:t>and number of match played. Create another class Batsman that inherits class Cricketer with properties number of runs and number of centuries. Similarly, create another class Bowler that inherits the class Cricketer with property number of wickets.</a:t>
            </a:r>
          </a:p>
          <a:p>
            <a:pPr marL="0" indent="0">
              <a:buNone/>
            </a:pPr>
            <a:r>
              <a:rPr lang="en-US" dirty="0"/>
              <a:t>   Create </a:t>
            </a:r>
            <a:r>
              <a:rPr lang="en-US" dirty="0" err="1"/>
              <a:t>get_info</a:t>
            </a:r>
            <a:r>
              <a:rPr lang="en-US" dirty="0"/>
              <a:t>() method in each classes that prints the information     accordingly.</a:t>
            </a:r>
          </a:p>
        </p:txBody>
      </p:sp>
    </p:spTree>
    <p:extLst>
      <p:ext uri="{BB962C8B-B14F-4D97-AF65-F5344CB8AC3E}">
        <p14:creationId xmlns:p14="http://schemas.microsoft.com/office/powerpoint/2010/main" val="1899059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78D01-97E9-94D1-335B-67D43F18ACD4}"/>
              </a:ext>
            </a:extLst>
          </p:cNvPr>
          <p:cNvSpPr>
            <a:spLocks noGrp="1"/>
          </p:cNvSpPr>
          <p:nvPr>
            <p:ph type="title"/>
          </p:nvPr>
        </p:nvSpPr>
        <p:spPr/>
        <p:txBody>
          <a:bodyPr/>
          <a:lstStyle/>
          <a:p>
            <a:r>
              <a:rPr lang="en-US" dirty="0"/>
              <a:t>Task3</a:t>
            </a:r>
          </a:p>
        </p:txBody>
      </p:sp>
      <p:sp>
        <p:nvSpPr>
          <p:cNvPr id="3" name="Content Placeholder 2">
            <a:extLst>
              <a:ext uri="{FF2B5EF4-FFF2-40B4-BE49-F238E27FC236}">
                <a16:creationId xmlns:a16="http://schemas.microsoft.com/office/drawing/2014/main" id="{0B33D42D-EE71-7AC1-F940-C577BCF82E1B}"/>
              </a:ext>
            </a:extLst>
          </p:cNvPr>
          <p:cNvSpPr>
            <a:spLocks noGrp="1"/>
          </p:cNvSpPr>
          <p:nvPr>
            <p:ph idx="1"/>
          </p:nvPr>
        </p:nvSpPr>
        <p:spPr/>
        <p:txBody>
          <a:bodyPr/>
          <a:lstStyle/>
          <a:p>
            <a:r>
              <a:rPr lang="en-US" dirty="0"/>
              <a:t>Create a class Person with instance attributes name and age. Create a method </a:t>
            </a:r>
            <a:r>
              <a:rPr lang="en-US" dirty="0" err="1"/>
              <a:t>get_details</a:t>
            </a:r>
            <a:r>
              <a:rPr lang="en-US" dirty="0"/>
              <a:t> in this class to print name and age.</a:t>
            </a:r>
          </a:p>
          <a:p>
            <a:r>
              <a:rPr lang="en-US" dirty="0"/>
              <a:t>Create another class Employee with attributes salary and designation and inherits the Person class. Create a method </a:t>
            </a:r>
            <a:r>
              <a:rPr lang="en-US" dirty="0" err="1"/>
              <a:t>get_details</a:t>
            </a:r>
            <a:r>
              <a:rPr lang="en-US" dirty="0"/>
              <a:t> in this class to print name, age, salary and designation of the Employee.</a:t>
            </a:r>
          </a:p>
        </p:txBody>
      </p:sp>
    </p:spTree>
    <p:extLst>
      <p:ext uri="{BB962C8B-B14F-4D97-AF65-F5344CB8AC3E}">
        <p14:creationId xmlns:p14="http://schemas.microsoft.com/office/powerpoint/2010/main" val="2537637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68502-C607-BF2F-AB59-8FC388910AA4}"/>
              </a:ext>
            </a:extLst>
          </p:cNvPr>
          <p:cNvSpPr>
            <a:spLocks noGrp="1"/>
          </p:cNvSpPr>
          <p:nvPr>
            <p:ph type="title"/>
          </p:nvPr>
        </p:nvSpPr>
        <p:spPr/>
        <p:txBody>
          <a:bodyPr/>
          <a:lstStyle/>
          <a:p>
            <a:r>
              <a:rPr lang="en-US" dirty="0"/>
              <a:t>Task4</a:t>
            </a:r>
          </a:p>
        </p:txBody>
      </p:sp>
      <p:sp>
        <p:nvSpPr>
          <p:cNvPr id="3" name="Content Placeholder 2">
            <a:extLst>
              <a:ext uri="{FF2B5EF4-FFF2-40B4-BE49-F238E27FC236}">
                <a16:creationId xmlns:a16="http://schemas.microsoft.com/office/drawing/2014/main" id="{373E2645-194F-0E09-8F77-946673E6931B}"/>
              </a:ext>
            </a:extLst>
          </p:cNvPr>
          <p:cNvSpPr>
            <a:spLocks noGrp="1"/>
          </p:cNvSpPr>
          <p:nvPr>
            <p:ph idx="1"/>
          </p:nvPr>
        </p:nvSpPr>
        <p:spPr>
          <a:xfrm>
            <a:off x="726141" y="1515035"/>
            <a:ext cx="10627659" cy="4661928"/>
          </a:xfrm>
        </p:spPr>
        <p:txBody>
          <a:bodyPr/>
          <a:lstStyle/>
          <a:p>
            <a:r>
              <a:rPr lang="en-US" dirty="0"/>
              <a:t>Create a class Circle with </a:t>
            </a:r>
            <a:r>
              <a:rPr lang="en-US"/>
              <a:t>an instance attribute </a:t>
            </a:r>
            <a:r>
              <a:rPr lang="en-US" dirty="0"/>
              <a:t>radius. Create two objects of circle c1 and c2. Add the radius of the circles and print the result.</a:t>
            </a:r>
          </a:p>
          <a:p>
            <a:r>
              <a:rPr lang="en-US" dirty="0"/>
              <a:t>Do the above task using a method and then a magic method.</a:t>
            </a:r>
          </a:p>
          <a:p>
            <a:r>
              <a:rPr lang="en-US" dirty="0"/>
              <a:t>Compare the size of the circle and print the result using magic method.</a:t>
            </a:r>
          </a:p>
        </p:txBody>
      </p:sp>
    </p:spTree>
    <p:extLst>
      <p:ext uri="{BB962C8B-B14F-4D97-AF65-F5344CB8AC3E}">
        <p14:creationId xmlns:p14="http://schemas.microsoft.com/office/powerpoint/2010/main" val="2827085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E3C9-AD84-4243-882C-202EF78EB39E}"/>
              </a:ext>
            </a:extLst>
          </p:cNvPr>
          <p:cNvSpPr>
            <a:spLocks noGrp="1"/>
          </p:cNvSpPr>
          <p:nvPr>
            <p:ph type="title"/>
          </p:nvPr>
        </p:nvSpPr>
        <p:spPr/>
        <p:txBody>
          <a:bodyPr/>
          <a:lstStyle/>
          <a:p>
            <a:r>
              <a:rPr lang="en-US">
                <a:ea typeface="+mj-lt"/>
                <a:cs typeface="+mj-lt"/>
              </a:rPr>
              <a:t>Polymorphism in Python ...</a:t>
            </a:r>
          </a:p>
        </p:txBody>
      </p:sp>
      <p:sp>
        <p:nvSpPr>
          <p:cNvPr id="3" name="Content Placeholder 2">
            <a:extLst>
              <a:ext uri="{FF2B5EF4-FFF2-40B4-BE49-F238E27FC236}">
                <a16:creationId xmlns:a16="http://schemas.microsoft.com/office/drawing/2014/main" id="{6C338765-971D-4D3B-B25D-0CE92C4E78C1}"/>
              </a:ext>
            </a:extLst>
          </p:cNvPr>
          <p:cNvSpPr>
            <a:spLocks noGrp="1"/>
          </p:cNvSpPr>
          <p:nvPr>
            <p:ph idx="1"/>
          </p:nvPr>
        </p:nvSpPr>
        <p:spPr/>
        <p:txBody>
          <a:bodyPr vert="horz" lIns="91440" tIns="45720" rIns="91440" bIns="45720" rtlCol="0" anchor="t">
            <a:normAutofit/>
          </a:bodyPr>
          <a:lstStyle/>
          <a:p>
            <a:r>
              <a:rPr lang="en-US">
                <a:cs typeface="Calibri"/>
              </a:rPr>
              <a:t>Two child classes Bike and Car are inherited from parent class Vehicle:</a:t>
            </a:r>
          </a:p>
          <a:p>
            <a:endParaRPr lang="en-US">
              <a:cs typeface="Calibri"/>
            </a:endParaRPr>
          </a:p>
        </p:txBody>
      </p:sp>
      <p:pic>
        <p:nvPicPr>
          <p:cNvPr id="5" name="Picture 5" descr="A picture containing table, red&#10;&#10;Description generated with very high confidence">
            <a:extLst>
              <a:ext uri="{FF2B5EF4-FFF2-40B4-BE49-F238E27FC236}">
                <a16:creationId xmlns:a16="http://schemas.microsoft.com/office/drawing/2014/main" id="{7757CB23-4B4B-49DD-BB9A-DC076C734217}"/>
              </a:ext>
            </a:extLst>
          </p:cNvPr>
          <p:cNvPicPr>
            <a:picLocks noChangeAspect="1"/>
          </p:cNvPicPr>
          <p:nvPr/>
        </p:nvPicPr>
        <p:blipFill>
          <a:blip r:embed="rId2"/>
          <a:stretch>
            <a:fillRect/>
          </a:stretch>
        </p:blipFill>
        <p:spPr>
          <a:xfrm>
            <a:off x="7829909" y="2752689"/>
            <a:ext cx="3102633" cy="2890999"/>
          </a:xfrm>
          <a:prstGeom prst="rect">
            <a:avLst/>
          </a:prstGeom>
        </p:spPr>
      </p:pic>
      <p:sp>
        <p:nvSpPr>
          <p:cNvPr id="7" name="TextBox 6">
            <a:extLst>
              <a:ext uri="{FF2B5EF4-FFF2-40B4-BE49-F238E27FC236}">
                <a16:creationId xmlns:a16="http://schemas.microsoft.com/office/drawing/2014/main" id="{0E2AFF26-BC43-42B9-9ACA-B292FED79C4A}"/>
              </a:ext>
            </a:extLst>
          </p:cNvPr>
          <p:cNvSpPr txBox="1"/>
          <p:nvPr/>
        </p:nvSpPr>
        <p:spPr>
          <a:xfrm>
            <a:off x="2786759" y="5697768"/>
            <a:ext cx="2041131"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Vehicle class as parent class</a:t>
            </a:r>
            <a:endParaRPr lang="en-US"/>
          </a:p>
        </p:txBody>
      </p:sp>
      <p:sp>
        <p:nvSpPr>
          <p:cNvPr id="9" name="TextBox 8">
            <a:extLst>
              <a:ext uri="{FF2B5EF4-FFF2-40B4-BE49-F238E27FC236}">
                <a16:creationId xmlns:a16="http://schemas.microsoft.com/office/drawing/2014/main" id="{70A436C5-25FF-41D0-B890-74796B025F91}"/>
              </a:ext>
            </a:extLst>
          </p:cNvPr>
          <p:cNvSpPr txBox="1"/>
          <p:nvPr/>
        </p:nvSpPr>
        <p:spPr>
          <a:xfrm>
            <a:off x="8180433" y="5662617"/>
            <a:ext cx="406171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Bike and Car class derived from Vehicle class</a:t>
            </a:r>
            <a:endParaRPr lang="en-US" sz="1000">
              <a:cs typeface="Calibri"/>
            </a:endParaRPr>
          </a:p>
        </p:txBody>
      </p:sp>
      <p:sp>
        <p:nvSpPr>
          <p:cNvPr id="11" name="Arrow: Right 10">
            <a:extLst>
              <a:ext uri="{FF2B5EF4-FFF2-40B4-BE49-F238E27FC236}">
                <a16:creationId xmlns:a16="http://schemas.microsoft.com/office/drawing/2014/main" id="{11958724-E910-4491-95F0-13F4A0DD59C8}"/>
              </a:ext>
            </a:extLst>
          </p:cNvPr>
          <p:cNvSpPr/>
          <p:nvPr/>
        </p:nvSpPr>
        <p:spPr>
          <a:xfrm>
            <a:off x="6398844" y="4010717"/>
            <a:ext cx="1309953" cy="48802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7" descr="A screen shot of a social media post&#10;&#10;Description generated with very high confidence">
            <a:extLst>
              <a:ext uri="{FF2B5EF4-FFF2-40B4-BE49-F238E27FC236}">
                <a16:creationId xmlns:a16="http://schemas.microsoft.com/office/drawing/2014/main" id="{71ACEC56-7410-4F63-8B13-B30DFFD44218}"/>
              </a:ext>
            </a:extLst>
          </p:cNvPr>
          <p:cNvPicPr>
            <a:picLocks noChangeAspect="1"/>
          </p:cNvPicPr>
          <p:nvPr/>
        </p:nvPicPr>
        <p:blipFill>
          <a:blip r:embed="rId3"/>
          <a:stretch>
            <a:fillRect/>
          </a:stretch>
        </p:blipFill>
        <p:spPr>
          <a:xfrm>
            <a:off x="1496602" y="2620474"/>
            <a:ext cx="4635356" cy="3038310"/>
          </a:xfrm>
          <a:prstGeom prst="rect">
            <a:avLst/>
          </a:prstGeom>
        </p:spPr>
      </p:pic>
    </p:spTree>
    <p:extLst>
      <p:ext uri="{BB962C8B-B14F-4D97-AF65-F5344CB8AC3E}">
        <p14:creationId xmlns:p14="http://schemas.microsoft.com/office/powerpoint/2010/main" val="227303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E3C9-AD84-4243-882C-202EF78EB39E}"/>
              </a:ext>
            </a:extLst>
          </p:cNvPr>
          <p:cNvSpPr>
            <a:spLocks noGrp="1"/>
          </p:cNvSpPr>
          <p:nvPr>
            <p:ph type="title"/>
          </p:nvPr>
        </p:nvSpPr>
        <p:spPr>
          <a:xfrm>
            <a:off x="838200" y="640079"/>
            <a:ext cx="4681742" cy="1840613"/>
          </a:xfrm>
        </p:spPr>
        <p:txBody>
          <a:bodyPr anchor="b">
            <a:normAutofit/>
          </a:bodyPr>
          <a:lstStyle/>
          <a:p>
            <a:r>
              <a:rPr lang="en-US" sz="4000">
                <a:ea typeface="+mj-lt"/>
                <a:cs typeface="+mj-lt"/>
              </a:rPr>
              <a:t>Polymorphism in Python ...</a:t>
            </a:r>
          </a:p>
        </p:txBody>
      </p:sp>
      <p:sp>
        <p:nvSpPr>
          <p:cNvPr id="3" name="Content Placeholder 2">
            <a:extLst>
              <a:ext uri="{FF2B5EF4-FFF2-40B4-BE49-F238E27FC236}">
                <a16:creationId xmlns:a16="http://schemas.microsoft.com/office/drawing/2014/main" id="{6C338765-971D-4D3B-B25D-0CE92C4E78C1}"/>
              </a:ext>
            </a:extLst>
          </p:cNvPr>
          <p:cNvSpPr>
            <a:spLocks noGrp="1"/>
          </p:cNvSpPr>
          <p:nvPr>
            <p:ph idx="1"/>
          </p:nvPr>
        </p:nvSpPr>
        <p:spPr>
          <a:xfrm>
            <a:off x="838200" y="2686323"/>
            <a:ext cx="4681742" cy="3531598"/>
          </a:xfrm>
        </p:spPr>
        <p:txBody>
          <a:bodyPr vert="horz" lIns="91440" tIns="45720" rIns="91440" bIns="45720" rtlCol="0">
            <a:normAutofit/>
          </a:bodyPr>
          <a:lstStyle/>
          <a:p>
            <a:r>
              <a:rPr lang="en-US" sz="2000">
                <a:cs typeface="Calibri"/>
              </a:rPr>
              <a:t>From previous example, while trying to access the same method info() and max_speed() from objects of  different classes we will get the following result:</a:t>
            </a:r>
          </a:p>
          <a:p>
            <a:r>
              <a:rPr lang="en-US" sz="2000">
                <a:cs typeface="Calibri"/>
              </a:rPr>
              <a:t>Info() method will return the same result as we initialized</a:t>
            </a:r>
          </a:p>
          <a:p>
            <a:r>
              <a:rPr lang="en-US" sz="2000">
                <a:cs typeface="Calibri"/>
              </a:rPr>
              <a:t>max_speed() method will return the value returned from object specific class.</a:t>
            </a:r>
          </a:p>
          <a:p>
            <a:endParaRPr lang="en-US" sz="2000">
              <a:cs typeface="Calibri"/>
            </a:endParaRPr>
          </a:p>
        </p:txBody>
      </p:sp>
      <p:pic>
        <p:nvPicPr>
          <p:cNvPr id="5" name="Picture 6" descr="A picture containing table, laptop&#10;&#10;Description generated with very high confidence">
            <a:extLst>
              <a:ext uri="{FF2B5EF4-FFF2-40B4-BE49-F238E27FC236}">
                <a16:creationId xmlns:a16="http://schemas.microsoft.com/office/drawing/2014/main" id="{EECC38D4-1B80-4AF7-AC4A-C7450D8A2B55}"/>
              </a:ext>
            </a:extLst>
          </p:cNvPr>
          <p:cNvPicPr>
            <a:picLocks noChangeAspect="1"/>
          </p:cNvPicPr>
          <p:nvPr/>
        </p:nvPicPr>
        <p:blipFill>
          <a:blip r:embed="rId2"/>
          <a:stretch>
            <a:fillRect/>
          </a:stretch>
        </p:blipFill>
        <p:spPr>
          <a:xfrm>
            <a:off x="5915162" y="1212755"/>
            <a:ext cx="5438638" cy="4432489"/>
          </a:xfrm>
          <a:prstGeom prst="rect">
            <a:avLst/>
          </a:prstGeom>
        </p:spPr>
      </p:pic>
      <p:sp>
        <p:nvSpPr>
          <p:cNvPr id="9" name="TextBox 8">
            <a:extLst>
              <a:ext uri="{FF2B5EF4-FFF2-40B4-BE49-F238E27FC236}">
                <a16:creationId xmlns:a16="http://schemas.microsoft.com/office/drawing/2014/main" id="{70A436C5-25FF-41D0-B890-74796B025F91}"/>
              </a:ext>
            </a:extLst>
          </p:cNvPr>
          <p:cNvSpPr txBox="1"/>
          <p:nvPr/>
        </p:nvSpPr>
        <p:spPr>
          <a:xfrm>
            <a:off x="6776298" y="5636932"/>
            <a:ext cx="2400727"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1000"/>
              <a:t>Result of polymorphism implementation</a:t>
            </a:r>
            <a:endParaRPr lang="en-US"/>
          </a:p>
        </p:txBody>
      </p:sp>
    </p:spTree>
    <p:extLst>
      <p:ext uri="{BB962C8B-B14F-4D97-AF65-F5344CB8AC3E}">
        <p14:creationId xmlns:p14="http://schemas.microsoft.com/office/powerpoint/2010/main" val="3706498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E8DC-CFC2-43C7-A884-E914D0FC65DA}"/>
              </a:ext>
            </a:extLst>
          </p:cNvPr>
          <p:cNvSpPr>
            <a:spLocks noGrp="1"/>
          </p:cNvSpPr>
          <p:nvPr>
            <p:ph type="title"/>
          </p:nvPr>
        </p:nvSpPr>
        <p:spPr>
          <a:xfrm>
            <a:off x="648929" y="629266"/>
            <a:ext cx="5127031" cy="1676603"/>
          </a:xfrm>
        </p:spPr>
        <p:txBody>
          <a:bodyPr>
            <a:normAutofit/>
          </a:bodyPr>
          <a:lstStyle/>
          <a:p>
            <a:r>
              <a:rPr lang="en-US" sz="4100">
                <a:ea typeface="+mj-lt"/>
                <a:cs typeface="+mj-lt"/>
              </a:rPr>
              <a:t>More on Polymorphism in Python ...</a:t>
            </a:r>
          </a:p>
        </p:txBody>
      </p:sp>
      <p:sp>
        <p:nvSpPr>
          <p:cNvPr id="6" name="Content Placeholder 7">
            <a:extLst>
              <a:ext uri="{FF2B5EF4-FFF2-40B4-BE49-F238E27FC236}">
                <a16:creationId xmlns:a16="http://schemas.microsoft.com/office/drawing/2014/main" id="{ACF61E77-523C-433E-BD7A-7AEF1E1BD6B0}"/>
              </a:ext>
            </a:extLst>
          </p:cNvPr>
          <p:cNvSpPr>
            <a:spLocks noGrp="1"/>
          </p:cNvSpPr>
          <p:nvPr>
            <p:ph idx="1"/>
          </p:nvPr>
        </p:nvSpPr>
        <p:spPr>
          <a:xfrm>
            <a:off x="648930" y="2438400"/>
            <a:ext cx="5734916" cy="3785419"/>
          </a:xfrm>
        </p:spPr>
        <p:txBody>
          <a:bodyPr vert="horz" lIns="91440" tIns="45720" rIns="91440" bIns="45720" rtlCol="0" anchor="t">
            <a:normAutofit/>
          </a:bodyPr>
          <a:lstStyle/>
          <a:p>
            <a:r>
              <a:rPr lang="en-US" sz="2400">
                <a:ea typeface="+mn-lt"/>
                <a:cs typeface="+mn-lt"/>
              </a:rPr>
              <a:t>In Python there are few functions which works fine for multiple data types.</a:t>
            </a:r>
          </a:p>
          <a:p>
            <a:r>
              <a:rPr lang="en-US" sz="2400" err="1">
                <a:ea typeface="+mn-lt"/>
                <a:cs typeface="+mn-lt"/>
              </a:rPr>
              <a:t>len</a:t>
            </a:r>
            <a:r>
              <a:rPr lang="en-US" sz="2400">
                <a:ea typeface="+mn-lt"/>
                <a:cs typeface="+mn-lt"/>
              </a:rPr>
              <a:t>() function is one among such functions.</a:t>
            </a:r>
          </a:p>
          <a:p>
            <a:pPr lvl="1"/>
            <a:r>
              <a:rPr lang="en-US" sz="2000">
                <a:ea typeface="+mn-lt"/>
                <a:cs typeface="+mn-lt"/>
              </a:rPr>
              <a:t>It will call __</a:t>
            </a:r>
            <a:r>
              <a:rPr lang="en-US" sz="2000" err="1">
                <a:ea typeface="+mn-lt"/>
                <a:cs typeface="+mn-lt"/>
              </a:rPr>
              <a:t>len</a:t>
            </a:r>
            <a:r>
              <a:rPr lang="en-US" sz="2000">
                <a:ea typeface="+mn-lt"/>
                <a:cs typeface="+mn-lt"/>
              </a:rPr>
              <a:t>__() method of built-in str class when we pass string object</a:t>
            </a:r>
          </a:p>
          <a:p>
            <a:pPr lvl="1"/>
            <a:r>
              <a:rPr lang="en-US" sz="2000">
                <a:ea typeface="+mn-lt"/>
                <a:cs typeface="+mn-lt"/>
              </a:rPr>
              <a:t>It will call __</a:t>
            </a:r>
            <a:r>
              <a:rPr lang="en-US" sz="2000" err="1">
                <a:ea typeface="+mn-lt"/>
                <a:cs typeface="+mn-lt"/>
              </a:rPr>
              <a:t>len</a:t>
            </a:r>
            <a:r>
              <a:rPr lang="en-US" sz="2000">
                <a:ea typeface="+mn-lt"/>
                <a:cs typeface="+mn-lt"/>
              </a:rPr>
              <a:t>__() method of built-in </a:t>
            </a:r>
            <a:r>
              <a:rPr lang="en-US" sz="2000" err="1">
                <a:ea typeface="+mn-lt"/>
                <a:cs typeface="+mn-lt"/>
              </a:rPr>
              <a:t>dict</a:t>
            </a:r>
            <a:r>
              <a:rPr lang="en-US" sz="2000">
                <a:ea typeface="+mn-lt"/>
                <a:cs typeface="+mn-lt"/>
              </a:rPr>
              <a:t> class when we pass dictionary object</a:t>
            </a:r>
          </a:p>
          <a:p>
            <a:pPr lvl="1"/>
            <a:r>
              <a:rPr lang="en-US" sz="2000">
                <a:ea typeface="+mn-lt"/>
                <a:cs typeface="+mn-lt"/>
              </a:rPr>
              <a:t>and so on... (we will see in next example)</a:t>
            </a:r>
            <a:endParaRPr lang="en-US" sz="2000"/>
          </a:p>
        </p:txBody>
      </p:sp>
      <p:pic>
        <p:nvPicPr>
          <p:cNvPr id="4" name="Picture 4" descr="A close up of a screen&#10;&#10;Description generated with high confidence">
            <a:extLst>
              <a:ext uri="{FF2B5EF4-FFF2-40B4-BE49-F238E27FC236}">
                <a16:creationId xmlns:a16="http://schemas.microsoft.com/office/drawing/2014/main" id="{015FB603-4946-4948-A992-D8BD6A1F249B}"/>
              </a:ext>
            </a:extLst>
          </p:cNvPr>
          <p:cNvPicPr>
            <a:picLocks noChangeAspect="1"/>
          </p:cNvPicPr>
          <p:nvPr/>
        </p:nvPicPr>
        <p:blipFill rotWithShape="1">
          <a:blip r:embed="rId2"/>
          <a:srcRect r="2085" b="3"/>
          <a:stretch/>
        </p:blipFill>
        <p:spPr>
          <a:xfrm>
            <a:off x="6741309" y="622959"/>
            <a:ext cx="4811028" cy="4927140"/>
          </a:xfrm>
          <a:prstGeom prst="rect">
            <a:avLst/>
          </a:prstGeom>
          <a:effectLst/>
        </p:spPr>
      </p:pic>
      <p:sp>
        <p:nvSpPr>
          <p:cNvPr id="5" name="TextBox 4">
            <a:extLst>
              <a:ext uri="{FF2B5EF4-FFF2-40B4-BE49-F238E27FC236}">
                <a16:creationId xmlns:a16="http://schemas.microsoft.com/office/drawing/2014/main" id="{3F56104F-4B0B-40E2-A082-BC275B385D83}"/>
              </a:ext>
            </a:extLst>
          </p:cNvPr>
          <p:cNvSpPr txBox="1"/>
          <p:nvPr/>
        </p:nvSpPr>
        <p:spPr>
          <a:xfrm>
            <a:off x="7512613" y="5568438"/>
            <a:ext cx="2400727"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1000" err="1"/>
              <a:t>len</a:t>
            </a:r>
            <a:r>
              <a:rPr lang="en-US" sz="1000"/>
              <a:t>() function used in multiple data types</a:t>
            </a:r>
            <a:endParaRPr lang="en-US"/>
          </a:p>
        </p:txBody>
      </p:sp>
    </p:spTree>
    <p:extLst>
      <p:ext uri="{BB962C8B-B14F-4D97-AF65-F5344CB8AC3E}">
        <p14:creationId xmlns:p14="http://schemas.microsoft.com/office/powerpoint/2010/main" val="1413459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DE5DF-0569-49D8-9DC7-8D8C86AACA84}"/>
              </a:ext>
            </a:extLst>
          </p:cNvPr>
          <p:cNvSpPr>
            <a:spLocks noGrp="1"/>
          </p:cNvSpPr>
          <p:nvPr>
            <p:ph type="ctrTitle"/>
          </p:nvPr>
        </p:nvSpPr>
        <p:spPr>
          <a:xfrm>
            <a:off x="1028700" y="1967266"/>
            <a:ext cx="3748616" cy="2547257"/>
          </a:xfrm>
          <a:noFill/>
        </p:spPr>
        <p:txBody>
          <a:bodyPr vert="horz" lIns="91440" tIns="45720" rIns="91440" bIns="45720" rtlCol="0" anchor="ctr">
            <a:normAutofit/>
          </a:bodyPr>
          <a:lstStyle/>
          <a:p>
            <a:r>
              <a:rPr lang="en-US" sz="2300" dirty="0"/>
              <a:t>Method Overloading</a:t>
            </a:r>
            <a:br>
              <a:rPr lang="en-US" sz="2300" dirty="0"/>
            </a:br>
            <a:r>
              <a:rPr lang="en-US" sz="2300" dirty="0"/>
              <a:t>and  </a:t>
            </a:r>
            <a:br>
              <a:rPr lang="en-US" sz="2300" dirty="0">
                <a:cs typeface="Calibri Light"/>
              </a:rPr>
            </a:br>
            <a:r>
              <a:rPr lang="en-US" sz="2300" dirty="0">
                <a:cs typeface="Calibri Light"/>
              </a:rPr>
              <a:t>Method Overriding</a:t>
            </a:r>
            <a:endParaRPr lang="en-US" dirty="0"/>
          </a:p>
        </p:txBody>
      </p:sp>
      <p:pic>
        <p:nvPicPr>
          <p:cNvPr id="5" name="Picture 5" descr="A picture containing drawing&#10;&#10;Description generated with very high confidence">
            <a:extLst>
              <a:ext uri="{FF2B5EF4-FFF2-40B4-BE49-F238E27FC236}">
                <a16:creationId xmlns:a16="http://schemas.microsoft.com/office/drawing/2014/main" id="{DA3A5774-B4EE-4CD8-97A0-BDBA3A579934}"/>
              </a:ext>
            </a:extLst>
          </p:cNvPr>
          <p:cNvPicPr>
            <a:picLocks noChangeAspect="1"/>
          </p:cNvPicPr>
          <p:nvPr/>
        </p:nvPicPr>
        <p:blipFill>
          <a:blip r:embed="rId2"/>
          <a:stretch>
            <a:fillRect/>
          </a:stretch>
        </p:blipFill>
        <p:spPr>
          <a:xfrm>
            <a:off x="4777316" y="1029162"/>
            <a:ext cx="6780700" cy="4797346"/>
          </a:xfrm>
          <a:prstGeom prst="rect">
            <a:avLst/>
          </a:prstGeom>
        </p:spPr>
      </p:pic>
    </p:spTree>
    <p:extLst>
      <p:ext uri="{BB962C8B-B14F-4D97-AF65-F5344CB8AC3E}">
        <p14:creationId xmlns:p14="http://schemas.microsoft.com/office/powerpoint/2010/main" val="4113780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09A1-7ADF-4D21-BECB-567964D7254A}"/>
              </a:ext>
            </a:extLst>
          </p:cNvPr>
          <p:cNvSpPr>
            <a:spLocks noGrp="1"/>
          </p:cNvSpPr>
          <p:nvPr>
            <p:ph type="title"/>
          </p:nvPr>
        </p:nvSpPr>
        <p:spPr/>
        <p:txBody>
          <a:bodyPr/>
          <a:lstStyle/>
          <a:p>
            <a:r>
              <a:rPr lang="en-US">
                <a:cs typeface="Calibri Light"/>
              </a:rPr>
              <a:t>Method Overloading:</a:t>
            </a:r>
            <a:endParaRPr lang="en-US"/>
          </a:p>
        </p:txBody>
      </p:sp>
      <p:sp>
        <p:nvSpPr>
          <p:cNvPr id="3" name="Content Placeholder 2">
            <a:extLst>
              <a:ext uri="{FF2B5EF4-FFF2-40B4-BE49-F238E27FC236}">
                <a16:creationId xmlns:a16="http://schemas.microsoft.com/office/drawing/2014/main" id="{161DC4E1-52E3-4DD1-8418-ABB611B1000F}"/>
              </a:ext>
            </a:extLst>
          </p:cNvPr>
          <p:cNvSpPr>
            <a:spLocks noGrp="1"/>
          </p:cNvSpPr>
          <p:nvPr>
            <p:ph idx="1"/>
          </p:nvPr>
        </p:nvSpPr>
        <p:spPr/>
        <p:txBody>
          <a:bodyPr vert="horz" lIns="91440" tIns="45720" rIns="91440" bIns="45720" rtlCol="0" anchor="t">
            <a:normAutofit/>
          </a:bodyPr>
          <a:lstStyle/>
          <a:p>
            <a:r>
              <a:rPr lang="en-US" dirty="0">
                <a:cs typeface="Calibri"/>
              </a:rPr>
              <a:t>More than one method shares the same name in the class but having different signature.</a:t>
            </a:r>
          </a:p>
          <a:p>
            <a:r>
              <a:rPr lang="en-US" dirty="0">
                <a:cs typeface="Calibri"/>
              </a:rPr>
              <a:t>Unlike other programming languages like </a:t>
            </a:r>
            <a:r>
              <a:rPr lang="en-US" dirty="0" err="1">
                <a:cs typeface="Calibri"/>
              </a:rPr>
              <a:t>c++</a:t>
            </a:r>
            <a:r>
              <a:rPr lang="en-US" dirty="0">
                <a:cs typeface="Calibri"/>
              </a:rPr>
              <a:t>, and Java, Python doesn't support for method overloading by default.</a:t>
            </a:r>
          </a:p>
          <a:p>
            <a:r>
              <a:rPr lang="en-US" dirty="0">
                <a:cs typeface="Calibri"/>
              </a:rPr>
              <a:t>The latest defined method will replace the previously defined methods and its behavior will also change. </a:t>
            </a:r>
            <a:r>
              <a:rPr lang="en-US" sz="1800" dirty="0">
                <a:cs typeface="Calibri"/>
              </a:rPr>
              <a:t>(forgets the previous method definition)</a:t>
            </a:r>
          </a:p>
          <a:p>
            <a:r>
              <a:rPr lang="en-US" dirty="0">
                <a:cs typeface="Calibri"/>
              </a:rPr>
              <a:t>We need to do extra work to get the taste of method overloading in Python.</a:t>
            </a:r>
          </a:p>
          <a:p>
            <a:endParaRPr lang="en-US" dirty="0">
              <a:cs typeface="Calibri"/>
            </a:endParaRPr>
          </a:p>
        </p:txBody>
      </p:sp>
    </p:spTree>
    <p:extLst>
      <p:ext uri="{BB962C8B-B14F-4D97-AF65-F5344CB8AC3E}">
        <p14:creationId xmlns:p14="http://schemas.microsoft.com/office/powerpoint/2010/main" val="2107011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BA053-ADB0-4B7C-8581-633492C52E74}"/>
              </a:ext>
            </a:extLst>
          </p:cNvPr>
          <p:cNvSpPr>
            <a:spLocks noGrp="1"/>
          </p:cNvSpPr>
          <p:nvPr>
            <p:ph type="title"/>
          </p:nvPr>
        </p:nvSpPr>
        <p:spPr/>
        <p:txBody>
          <a:bodyPr/>
          <a:lstStyle/>
          <a:p>
            <a:r>
              <a:rPr lang="en-US">
                <a:cs typeface="Calibri Light"/>
              </a:rPr>
              <a:t>Method Overloading...</a:t>
            </a:r>
            <a:endParaRPr lang="en-US"/>
          </a:p>
        </p:txBody>
      </p:sp>
      <p:sp>
        <p:nvSpPr>
          <p:cNvPr id="3" name="Content Placeholder 2">
            <a:extLst>
              <a:ext uri="{FF2B5EF4-FFF2-40B4-BE49-F238E27FC236}">
                <a16:creationId xmlns:a16="http://schemas.microsoft.com/office/drawing/2014/main" id="{454E407D-EA8D-469D-BF55-5D2950850DF3}"/>
              </a:ext>
            </a:extLst>
          </p:cNvPr>
          <p:cNvSpPr>
            <a:spLocks noGrp="1"/>
          </p:cNvSpPr>
          <p:nvPr>
            <p:ph idx="1"/>
          </p:nvPr>
        </p:nvSpPr>
        <p:spPr/>
        <p:txBody>
          <a:bodyPr vert="horz" lIns="91440" tIns="45720" rIns="91440" bIns="45720" rtlCol="0" anchor="t">
            <a:normAutofit/>
          </a:bodyPr>
          <a:lstStyle/>
          <a:p>
            <a:r>
              <a:rPr lang="en-US">
                <a:ea typeface="+mn-lt"/>
                <a:cs typeface="+mn-lt"/>
              </a:rPr>
              <a:t>Also known as the compile time polymorphism.</a:t>
            </a:r>
          </a:p>
          <a:p>
            <a:r>
              <a:rPr lang="en-US">
                <a:cs typeface="Calibri"/>
              </a:rPr>
              <a:t>It may or may not need inheritance.</a:t>
            </a:r>
          </a:p>
          <a:p>
            <a:r>
              <a:rPr lang="en-US">
                <a:cs typeface="Calibri"/>
              </a:rPr>
              <a:t>Relationship is between the methods of same class.</a:t>
            </a:r>
          </a:p>
          <a:p>
            <a:r>
              <a:rPr lang="en-US">
                <a:cs typeface="Calibri"/>
              </a:rPr>
              <a:t>Doesn't require more than one class for overloading.</a:t>
            </a:r>
          </a:p>
          <a:p>
            <a:endParaRPr lang="en-US">
              <a:cs typeface="Calibri"/>
            </a:endParaRPr>
          </a:p>
        </p:txBody>
      </p:sp>
    </p:spTree>
    <p:extLst>
      <p:ext uri="{BB962C8B-B14F-4D97-AF65-F5344CB8AC3E}">
        <p14:creationId xmlns:p14="http://schemas.microsoft.com/office/powerpoint/2010/main" val="1815717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BA053-ADB0-4B7C-8581-633492C52E74}"/>
              </a:ext>
            </a:extLst>
          </p:cNvPr>
          <p:cNvSpPr>
            <a:spLocks noGrp="1"/>
          </p:cNvSpPr>
          <p:nvPr>
            <p:ph type="title"/>
          </p:nvPr>
        </p:nvSpPr>
        <p:spPr/>
        <p:txBody>
          <a:bodyPr/>
          <a:lstStyle/>
          <a:p>
            <a:r>
              <a:rPr lang="en-US">
                <a:cs typeface="Calibri Light"/>
              </a:rPr>
              <a:t>Method Overloading...</a:t>
            </a:r>
            <a:endParaRPr lang="en-US"/>
          </a:p>
        </p:txBody>
      </p:sp>
      <p:sp>
        <p:nvSpPr>
          <p:cNvPr id="3" name="Content Placeholder 2">
            <a:extLst>
              <a:ext uri="{FF2B5EF4-FFF2-40B4-BE49-F238E27FC236}">
                <a16:creationId xmlns:a16="http://schemas.microsoft.com/office/drawing/2014/main" id="{454E407D-EA8D-469D-BF55-5D2950850DF3}"/>
              </a:ext>
            </a:extLst>
          </p:cNvPr>
          <p:cNvSpPr>
            <a:spLocks noGrp="1"/>
          </p:cNvSpPr>
          <p:nvPr>
            <p:ph idx="1"/>
          </p:nvPr>
        </p:nvSpPr>
        <p:spPr/>
        <p:txBody>
          <a:bodyPr vert="horz" lIns="91440" tIns="45720" rIns="91440" bIns="45720" rtlCol="0" anchor="t">
            <a:normAutofit/>
          </a:bodyPr>
          <a:lstStyle/>
          <a:p>
            <a:r>
              <a:rPr lang="en-US">
                <a:cs typeface="Calibri"/>
              </a:rPr>
              <a:t>Let's look at the example where we will define a class Shape with two methods with same name but different types of arguments and behavior.</a:t>
            </a: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p:txBody>
      </p:sp>
      <p:pic>
        <p:nvPicPr>
          <p:cNvPr id="5" name="Picture 5" descr="A close up of a logo&#10;&#10;Description generated with very high confidence">
            <a:extLst>
              <a:ext uri="{FF2B5EF4-FFF2-40B4-BE49-F238E27FC236}">
                <a16:creationId xmlns:a16="http://schemas.microsoft.com/office/drawing/2014/main" id="{D1E38CBF-8E14-4DBD-9B10-487DED1A1622}"/>
              </a:ext>
            </a:extLst>
          </p:cNvPr>
          <p:cNvPicPr>
            <a:picLocks noChangeAspect="1"/>
          </p:cNvPicPr>
          <p:nvPr/>
        </p:nvPicPr>
        <p:blipFill>
          <a:blip r:embed="rId2"/>
          <a:stretch>
            <a:fillRect/>
          </a:stretch>
        </p:blipFill>
        <p:spPr>
          <a:xfrm>
            <a:off x="5392220" y="3228121"/>
            <a:ext cx="6270660" cy="2122679"/>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C604C538-2873-492F-BC3D-1172BC1CED42}"/>
              </a:ext>
            </a:extLst>
          </p:cNvPr>
          <p:cNvPicPr>
            <a:picLocks noChangeAspect="1"/>
          </p:cNvPicPr>
          <p:nvPr/>
        </p:nvPicPr>
        <p:blipFill>
          <a:blip r:embed="rId3"/>
          <a:stretch>
            <a:fillRect/>
          </a:stretch>
        </p:blipFill>
        <p:spPr>
          <a:xfrm>
            <a:off x="1345487" y="3228121"/>
            <a:ext cx="3539447" cy="2162586"/>
          </a:xfrm>
          <a:prstGeom prst="rect">
            <a:avLst/>
          </a:prstGeom>
        </p:spPr>
      </p:pic>
      <p:sp>
        <p:nvSpPr>
          <p:cNvPr id="7" name="Arrow: Right 6">
            <a:extLst>
              <a:ext uri="{FF2B5EF4-FFF2-40B4-BE49-F238E27FC236}">
                <a16:creationId xmlns:a16="http://schemas.microsoft.com/office/drawing/2014/main" id="{779B5B1E-D0E5-4182-A392-2FD0266BA176}"/>
              </a:ext>
            </a:extLst>
          </p:cNvPr>
          <p:cNvSpPr/>
          <p:nvPr/>
        </p:nvSpPr>
        <p:spPr>
          <a:xfrm>
            <a:off x="4493762" y="3940122"/>
            <a:ext cx="873303" cy="45377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1934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TotalTime>
  <Words>1441</Words>
  <Application>Microsoft Office PowerPoint</Application>
  <PresentationFormat>Widescreen</PresentationFormat>
  <Paragraphs>117</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Polymorphism</vt:lpstr>
      <vt:lpstr>Polymorphism in Python:</vt:lpstr>
      <vt:lpstr>Polymorphism in Python ...</vt:lpstr>
      <vt:lpstr>Polymorphism in Python ...</vt:lpstr>
      <vt:lpstr>More on Polymorphism in Python ...</vt:lpstr>
      <vt:lpstr>Method Overloading and   Method Overriding</vt:lpstr>
      <vt:lpstr>Method Overloading:</vt:lpstr>
      <vt:lpstr>Method Overloading...</vt:lpstr>
      <vt:lpstr>Method Overloading...</vt:lpstr>
      <vt:lpstr>Method Overloading...</vt:lpstr>
      <vt:lpstr>Method Overloading...</vt:lpstr>
      <vt:lpstr>Method Overriding:</vt:lpstr>
      <vt:lpstr>Method Overriding...</vt:lpstr>
      <vt:lpstr>Method Overriding...</vt:lpstr>
      <vt:lpstr>Class methods &amp; Static methods</vt:lpstr>
      <vt:lpstr>Class methods</vt:lpstr>
      <vt:lpstr>Class method</vt:lpstr>
      <vt:lpstr>Class method Example</vt:lpstr>
      <vt:lpstr>When do you use class method? </vt:lpstr>
      <vt:lpstr>Factory methods</vt:lpstr>
      <vt:lpstr>Factory methods</vt:lpstr>
      <vt:lpstr>Static methods</vt:lpstr>
      <vt:lpstr>Static methods</vt:lpstr>
      <vt:lpstr>Static methods : Example</vt:lpstr>
      <vt:lpstr>Class method vs Static Method</vt:lpstr>
      <vt:lpstr>Task 1</vt:lpstr>
      <vt:lpstr>Task 2</vt:lpstr>
      <vt:lpstr>Task3</vt:lpstr>
      <vt:lpstr>Task4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Polymorphism</dc:title>
  <dc:creator>Navin Poudel</dc:creator>
  <cp:lastModifiedBy>Navin Poudel</cp:lastModifiedBy>
  <cp:revision>15</cp:revision>
  <dcterms:created xsi:type="dcterms:W3CDTF">2023-03-12T06:29:29Z</dcterms:created>
  <dcterms:modified xsi:type="dcterms:W3CDTF">2024-06-07T03:13:49Z</dcterms:modified>
</cp:coreProperties>
</file>