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98" r:id="rId10"/>
    <p:sldId id="327" r:id="rId11"/>
    <p:sldId id="326" r:id="rId12"/>
    <p:sldId id="325" r:id="rId13"/>
    <p:sldId id="324" r:id="rId14"/>
    <p:sldId id="323" r:id="rId15"/>
    <p:sldId id="322" r:id="rId16"/>
    <p:sldId id="285" r:id="rId17"/>
    <p:sldId id="286" r:id="rId18"/>
    <p:sldId id="290" r:id="rId19"/>
    <p:sldId id="291" r:id="rId20"/>
    <p:sldId id="292" r:id="rId21"/>
    <p:sldId id="293" r:id="rId22"/>
    <p:sldId id="294" r:id="rId23"/>
    <p:sldId id="295" r:id="rId24"/>
    <p:sldId id="320" r:id="rId25"/>
    <p:sldId id="283" r:id="rId26"/>
    <p:sldId id="282" r:id="rId27"/>
    <p:sldId id="281" r:id="rId28"/>
    <p:sldId id="278" r:id="rId29"/>
    <p:sldId id="277" r:id="rId30"/>
    <p:sldId id="276" r:id="rId31"/>
    <p:sldId id="275" r:id="rId32"/>
    <p:sldId id="274" r:id="rId33"/>
    <p:sldId id="273" r:id="rId34"/>
    <p:sldId id="272" r:id="rId35"/>
    <p:sldId id="321" r:id="rId36"/>
    <p:sldId id="318" r:id="rId37"/>
    <p:sldId id="317" r:id="rId38"/>
    <p:sldId id="314" r:id="rId39"/>
    <p:sldId id="313" r:id="rId40"/>
    <p:sldId id="312" r:id="rId41"/>
    <p:sldId id="311" r:id="rId42"/>
    <p:sldId id="310" r:id="rId43"/>
    <p:sldId id="309" r:id="rId44"/>
    <p:sldId id="308" r:id="rId45"/>
    <p:sldId id="307" r:id="rId46"/>
    <p:sldId id="306" r:id="rId47"/>
    <p:sldId id="305" r:id="rId48"/>
    <p:sldId id="304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>
        <p:scale>
          <a:sx n="100" d="100"/>
          <a:sy n="100" d="100"/>
        </p:scale>
        <p:origin x="77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299-2693-6B35-7CBF-0A52FE1B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73DAB-CF82-213E-4DD6-BAD02556D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BFA2-5548-CBB8-07FE-79DF7F53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9C13-3891-2546-4E37-F2AEF9B1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B843-C351-9416-AFA3-8FA11241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B5C8-8050-B811-170E-95DA3669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06E8C-B4D1-301F-AD74-B6AC8F8B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DAD1-4958-BA73-0603-128BF791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70C5-8A12-EEA8-4167-750AF53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D863-C857-92D6-607E-F596313F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5B818-60E1-F55C-4D87-6DB8DA8EC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3B4FE-637F-320F-1201-29EA8140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760C-BB9A-B32A-BC02-D6E6B47C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98AD-45E0-97D4-1361-1A3E25D7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80E6-A350-873D-F511-8B1AEE9F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0E9-BF8E-CDD6-EE2F-3039C35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08F1-6F67-8595-0D08-30075B30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D0E7-5C3D-5F09-BB6D-66BD32D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AB50-4EAA-24B9-E323-3DE36176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85D1-8C3C-C749-696A-F701B0CA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B2F-5470-5FD8-7D2D-7999B004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5D81-E53A-3BC8-5ADB-72791954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C4DA-F0D4-7C71-6554-57C1709B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FEC0-CE27-7529-D704-4A4220B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8AEE-E1D3-4782-5579-3F63E853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2A5E-8D62-7EAD-655E-E81BCE9A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75A0-8847-332B-3C41-682841AD2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8F0D1-A0DD-C680-16B2-335AFA7B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4A80-60BE-0634-0B16-E31F207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AC59-B382-DDBB-EA1F-ACF30E22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1C29-2DE8-0982-5D3A-9944E7F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934D-1772-6836-FF05-4BED687B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BE25B-0DAC-B467-384B-C3778F0D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AFE87-4282-2158-991E-81A800F1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ED03E-DBEA-2A73-FAEB-E7793DD0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C3356-1F48-7F39-FA79-275A08F02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D9BC4-C00D-FE7B-AB31-C96A3028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95F9A-50E5-FED7-958D-306EDB6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DCB89-9CBA-27B9-ED9E-E71A3D42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6E74-B1FC-466E-48CD-22FE22B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31F1-3673-4282-D112-59E23EFC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CEDC-2037-7651-4B76-FDF9BCED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35BFC-8BA9-7986-74A8-2D66E37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5145C-BAA9-3887-B124-4FF95041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BD900-1F89-85D2-2372-24CA880F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C0F27-02C1-305A-8DB7-319A25F9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D3CB-7116-7D81-BEC0-EBDC787E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9844-6A78-2287-4320-C571D093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72D-783D-0076-1EE9-05100CAC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ED87-499C-8DEB-A8D0-F4051E0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6A98-EDB3-C20B-FE6D-9977C11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7CE4-CF14-A88D-B38E-A9647B65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1128-CC43-D57A-916D-0A741A85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40FE9-F662-45D9-3D46-D419B738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0F63-29AC-82A5-F1B7-1B80D37E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A6EE-E761-203F-52B5-E8721EBF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F41E-BAD6-BB92-8360-81D2D618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2AA52-46E2-2FE8-0059-94D9D1EA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FE894-7CB9-51CF-1BD8-984D98A4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58628-CE02-249E-85FF-31CCECF2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5A02-63E0-7D4B-E376-4A99423B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8AA1-1EFB-4498-B98D-3D46779ABCE5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2DC2-FA0D-AFDF-DF16-EDA24759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71E2-CD03-6CC4-EE54-8ED675F9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63B4-A368-44C3-81A9-E7A77695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9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382" y="2154206"/>
            <a:ext cx="30143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Functions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69" y="1029161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0DF7-A367-40BD-97D3-6B38B88A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FBAB-AE42-43B4-8449-901F6C79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We can pass</a:t>
            </a:r>
            <a:r>
              <a:rPr lang="en-US" sz="2400" dirty="0">
                <a:ea typeface="+mn-lt"/>
                <a:cs typeface="+mn-lt"/>
              </a:rPr>
              <a:t> one or more numbers of data as an argument while defining functions.</a:t>
            </a:r>
          </a:p>
          <a:p>
            <a:r>
              <a:rPr lang="en-US" sz="2400" dirty="0">
                <a:ea typeface="+mn-lt"/>
                <a:cs typeface="+mn-lt"/>
              </a:rPr>
              <a:t>The arguments can be objects, variables and functions.</a:t>
            </a:r>
          </a:p>
          <a:p>
            <a:r>
              <a:rPr lang="en-US" sz="2400" dirty="0">
                <a:ea typeface="+mn-lt"/>
                <a:cs typeface="+mn-lt"/>
              </a:rPr>
              <a:t>The different types of formal arguments we can use:</a:t>
            </a:r>
          </a:p>
          <a:p>
            <a:pPr marL="514350" indent="-514350">
              <a:buAutoNum type="arabicPeriod"/>
            </a:pPr>
            <a:r>
              <a:rPr lang="en-US" sz="2400" dirty="0">
                <a:ea typeface="+mn-lt"/>
                <a:cs typeface="+mn-lt"/>
              </a:rPr>
              <a:t>Positional Argument Values</a:t>
            </a:r>
          </a:p>
          <a:p>
            <a:pPr marL="514350" indent="-514350">
              <a:buAutoNum type="arabicPeriod"/>
            </a:pPr>
            <a:r>
              <a:rPr lang="en-US" sz="2400" dirty="0">
                <a:ea typeface="+mn-lt"/>
                <a:cs typeface="+mn-lt"/>
              </a:rPr>
              <a:t>Keyword / Default Arguments</a:t>
            </a:r>
          </a:p>
          <a:p>
            <a:pPr marL="514350" indent="-514350">
              <a:buAutoNum type="arabicPeriod"/>
            </a:pPr>
            <a:r>
              <a:rPr lang="en-US" sz="2400" dirty="0">
                <a:ea typeface="+mn-lt"/>
                <a:cs typeface="+mn-lt"/>
              </a:rPr>
              <a:t>Arbitrary</a:t>
            </a:r>
            <a:r>
              <a:rPr lang="en-US" sz="2400" dirty="0"/>
              <a:t> Argument Lists</a:t>
            </a:r>
            <a:endParaRPr lang="en-US" sz="24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2688ED-6425-491C-A54A-03ED8F91C383}"/>
              </a:ext>
            </a:extLst>
          </p:cNvPr>
          <p:cNvSpPr/>
          <p:nvPr/>
        </p:nvSpPr>
        <p:spPr>
          <a:xfrm>
            <a:off x="6523704" y="3832122"/>
            <a:ext cx="4195094" cy="1696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a typeface="+mn-lt"/>
                <a:cs typeface="+mn-lt"/>
              </a:rPr>
              <a:t>&gt;&gt;&gt; def example(x, y):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...     print(x, y)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... 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&gt;&gt;&gt; example('Argument', y='Example')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Output:</a:t>
            </a:r>
          </a:p>
          <a:p>
            <a:r>
              <a:rPr lang="en-US" dirty="0">
                <a:ea typeface="+mn-lt"/>
                <a:cs typeface="+mn-lt"/>
              </a:rPr>
              <a:t>Argument Example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97F097C-04FB-40DB-9C24-D3F4EC98D8CC}"/>
              </a:ext>
            </a:extLst>
          </p:cNvPr>
          <p:cNvSpPr/>
          <p:nvPr/>
        </p:nvSpPr>
        <p:spPr>
          <a:xfrm rot="1500000">
            <a:off x="8456604" y="3152175"/>
            <a:ext cx="155679" cy="778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1888A9-54C7-40A5-8A15-B34C5F6F566E}"/>
              </a:ext>
            </a:extLst>
          </p:cNvPr>
          <p:cNvSpPr/>
          <p:nvPr/>
        </p:nvSpPr>
        <p:spPr>
          <a:xfrm>
            <a:off x="8185969" y="2662491"/>
            <a:ext cx="2105741" cy="554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x and y are defined parameters</a:t>
            </a:r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252638E-E175-4108-9AE2-CFB545AFF68E}"/>
              </a:ext>
            </a:extLst>
          </p:cNvPr>
          <p:cNvSpPr/>
          <p:nvPr/>
        </p:nvSpPr>
        <p:spPr>
          <a:xfrm rot="8460000">
            <a:off x="9242851" y="4904593"/>
            <a:ext cx="114712" cy="1122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6BD5AE-7333-496F-B203-D48B2A6E3C32}"/>
              </a:ext>
            </a:extLst>
          </p:cNvPr>
          <p:cNvSpPr/>
          <p:nvPr/>
        </p:nvSpPr>
        <p:spPr>
          <a:xfrm>
            <a:off x="7866421" y="5789354"/>
            <a:ext cx="3293805" cy="38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Passing values as an arguments</a:t>
            </a:r>
          </a:p>
        </p:txBody>
      </p:sp>
    </p:spTree>
    <p:extLst>
      <p:ext uri="{BB962C8B-B14F-4D97-AF65-F5344CB8AC3E}">
        <p14:creationId xmlns:p14="http://schemas.microsoft.com/office/powerpoint/2010/main" val="84120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0DDF-DDD6-4FFC-883E-BE129E99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Order of defining Arguments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9404-201A-45B0-99A8-9A01280D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108"/>
            <a:ext cx="10204246" cy="4236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000" dirty="0">
                <a:ea typeface="+mn-lt"/>
                <a:cs typeface="+mn-lt"/>
              </a:rPr>
              <a:t>The order of defining parameter in function are :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  </a:t>
            </a:r>
            <a:r>
              <a:rPr lang="en-US" sz="1800" dirty="0">
                <a:ea typeface="+mn-lt"/>
                <a:cs typeface="+mn-lt"/>
              </a:rPr>
              <a:t>1. positional parameter or non-default parameter i.e. (sum, total, data, user)</a:t>
            </a: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2. keyword parameter or default parameter i.e. (sum="50", user="mark")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3. keyword-only parameter i.e. (*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   4. var-keyword parameter i.e. (**</a:t>
            </a:r>
            <a:r>
              <a:rPr lang="en-US" sz="1800" dirty="0" err="1">
                <a:ea typeface="+mn-lt"/>
                <a:cs typeface="+mn-lt"/>
              </a:rPr>
              <a:t>kwargs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Keyword arguments must follow positional arguments.</a:t>
            </a: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We can't define (x="value", c) in function, where c is a positional argument.</a:t>
            </a:r>
            <a:endParaRPr lang="en-US" sz="2000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8EB26F-FBD8-4EAC-ADFE-9D0AA1EB21BB}"/>
              </a:ext>
            </a:extLst>
          </p:cNvPr>
          <p:cNvGraphicFramePr>
            <a:graphicFrameLocks noGrp="1"/>
          </p:cNvGraphicFramePr>
          <p:nvPr/>
        </p:nvGraphicFramePr>
        <p:xfrm>
          <a:off x="1218767" y="4575486"/>
          <a:ext cx="7181850" cy="47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81850">
                  <a:extLst>
                    <a:ext uri="{9D8B030D-6E8A-4147-A177-3AD203B41FA5}">
                      <a16:colId xmlns:a16="http://schemas.microsoft.com/office/drawing/2014/main" val="3086697775"/>
                    </a:ext>
                  </a:extLst>
                </a:gridCol>
              </a:tblGrid>
              <a:tr h="4785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 dirty="0"/>
                        <a:t>def  example(sum, total, user, count=0 , array=[], *</a:t>
                      </a:r>
                      <a:r>
                        <a:rPr lang="en-US" sz="1800" b="0" u="none" strike="noStrike" noProof="0" dirty="0" err="1"/>
                        <a:t>args</a:t>
                      </a:r>
                      <a:r>
                        <a:rPr lang="en-US" sz="1800" b="0" u="none" strike="noStrike" noProof="0" dirty="0"/>
                        <a:t>, **</a:t>
                      </a:r>
                      <a:r>
                        <a:rPr lang="en-US" sz="1800" b="0" u="none" strike="noStrike" noProof="0" dirty="0" err="1"/>
                        <a:t>kwargs</a:t>
                      </a:r>
                      <a:r>
                        <a:rPr lang="en-US" sz="1800" b="0" u="none" strike="noStrike" noProof="0" dirty="0"/>
                        <a:t>):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5034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A0E8A850-069F-4B38-A974-B035738342E7}"/>
              </a:ext>
            </a:extLst>
          </p:cNvPr>
          <p:cNvSpPr/>
          <p:nvPr/>
        </p:nvSpPr>
        <p:spPr>
          <a:xfrm>
            <a:off x="1076844" y="2202376"/>
            <a:ext cx="122904" cy="1360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DFB7D9-714F-4D83-B6FD-9DF476C7E92E}"/>
              </a:ext>
            </a:extLst>
          </p:cNvPr>
          <p:cNvSpPr/>
          <p:nvPr/>
        </p:nvSpPr>
        <p:spPr>
          <a:xfrm>
            <a:off x="8711186" y="2111475"/>
            <a:ext cx="2891743" cy="190090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    Error Alert: </a:t>
            </a:r>
            <a:endParaRPr lang="en-US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&gt;&gt;&gt; def order(x='value', c):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...     print(x, c)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... 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File "&lt;stdin&gt;", line 1</a:t>
            </a:r>
            <a:endParaRPr lang="en-US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SyntaxError: non-default argument follows default argument</a:t>
            </a:r>
            <a:endParaRPr lang="en-US">
              <a:cs typeface="Calibri" panose="020F0502020204030204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9" name="Graphic 25" descr="Alarm clock">
            <a:extLst>
              <a:ext uri="{FF2B5EF4-FFF2-40B4-BE49-F238E27FC236}">
                <a16:creationId xmlns:a16="http://schemas.microsoft.com/office/drawing/2014/main" id="{A559C34A-931D-4E2A-A9AA-7B506380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283" y="2330840"/>
            <a:ext cx="211010" cy="211010"/>
          </a:xfrm>
          <a:prstGeom prst="rect">
            <a:avLst/>
          </a:prstGeom>
        </p:spPr>
      </p:pic>
      <p:pic>
        <p:nvPicPr>
          <p:cNvPr id="10" name="Graphic 10" descr="Back">
            <a:extLst>
              <a:ext uri="{FF2B5EF4-FFF2-40B4-BE49-F238E27FC236}">
                <a16:creationId xmlns:a16="http://schemas.microsoft.com/office/drawing/2014/main" id="{192DEA7E-907A-48DB-8580-1583E786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7189" y="3332318"/>
            <a:ext cx="1086464" cy="84885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711CE8-C9A0-4CDA-B7B2-A671AEAE0482}"/>
              </a:ext>
            </a:extLst>
          </p:cNvPr>
          <p:cNvSpPr/>
          <p:nvPr/>
        </p:nvSpPr>
        <p:spPr>
          <a:xfrm>
            <a:off x="9193775" y="4175226"/>
            <a:ext cx="2408902" cy="884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ea typeface="+mn-lt"/>
                <a:cs typeface="+mn-lt"/>
              </a:rPr>
              <a:t>    Correct way:</a:t>
            </a:r>
          </a:p>
          <a:p>
            <a:r>
              <a:rPr lang="en-US" sz="1400">
                <a:ea typeface="+mn-lt"/>
                <a:cs typeface="+mn-lt"/>
              </a:rPr>
              <a:t>&gt;&gt;&gt; def order(c, x='value'):</a:t>
            </a:r>
          </a:p>
          <a:p>
            <a:r>
              <a:rPr lang="en-US" sz="1400">
                <a:ea typeface="+mn-lt"/>
                <a:cs typeface="+mn-lt"/>
              </a:rPr>
              <a:t>...     print(c, x)</a:t>
            </a:r>
          </a:p>
        </p:txBody>
      </p:sp>
      <p:pic>
        <p:nvPicPr>
          <p:cNvPr id="14" name="Graphic 14" descr="Badge Tick1">
            <a:extLst>
              <a:ext uri="{FF2B5EF4-FFF2-40B4-BE49-F238E27FC236}">
                <a16:creationId xmlns:a16="http://schemas.microsoft.com/office/drawing/2014/main" id="{D1863589-80C7-4D67-B5D6-22956A18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0348" y="4307349"/>
            <a:ext cx="201561" cy="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1B5E-7AA0-49F6-89C3-4BB6CE4A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 for ordering arguments..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8CEE0F1-7A7E-4C52-9328-FB78DF363D01}"/>
              </a:ext>
            </a:extLst>
          </p:cNvPr>
          <p:cNvGraphicFramePr>
            <a:graphicFrameLocks noGrp="1"/>
          </p:cNvGraphicFramePr>
          <p:nvPr/>
        </p:nvGraphicFramePr>
        <p:xfrm>
          <a:off x="925870" y="1450257"/>
          <a:ext cx="6896313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6313">
                  <a:extLst>
                    <a:ext uri="{9D8B030D-6E8A-4147-A177-3AD203B41FA5}">
                      <a16:colId xmlns:a16="http://schemas.microsoft.com/office/drawing/2014/main" val="575789108"/>
                    </a:ext>
                  </a:extLst>
                </a:gridCol>
              </a:tblGrid>
              <a:tr h="264797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&gt;&gt;&gt; def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show_argument_types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(sum, total, user, count=0, array=[], *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args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**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kwargs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):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print("The sum is: ", sum)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print("The total is: ", total)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print("The user name is: ", user)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print("The count is: ", count)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print("New array is: ", array)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…     </a:t>
                      </a:r>
                      <a:r>
                        <a:rPr lang="en-US" sz="1400" b="0" i="0" u="none" strike="noStrike" noProof="0" dirty="0"/>
                        <a:t>print("Arguments: ")</a:t>
                      </a:r>
                      <a:endParaRPr lang="en-US" sz="14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for each in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args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: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         print(each)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...     print("Key word Arguments: ")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 for key in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kwargs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:</a:t>
                      </a:r>
                      <a:endParaRPr lang="en-US" sz="14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...             print(key, ":",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kwargs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[key])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26035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4D6DB18-F1A0-4B7E-B9C7-CF3583DB744A}"/>
              </a:ext>
            </a:extLst>
          </p:cNvPr>
          <p:cNvGraphicFramePr>
            <a:graphicFrameLocks noGrp="1"/>
          </p:cNvGraphicFramePr>
          <p:nvPr/>
        </p:nvGraphicFramePr>
        <p:xfrm>
          <a:off x="4985938" y="3008376"/>
          <a:ext cx="6396324" cy="307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96324">
                  <a:extLst>
                    <a:ext uri="{9D8B030D-6E8A-4147-A177-3AD203B41FA5}">
                      <a16:colId xmlns:a16="http://schemas.microsoft.com/office/drawing/2014/main" val="3373202231"/>
                    </a:ext>
                  </a:extLst>
                </a:gridCol>
              </a:tblGrid>
              <a:tr h="243881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&gt;&gt;&gt; </a:t>
                      </a:r>
                      <a:r>
                        <a:rPr lang="en-US" sz="1400" b="0" u="none" strike="noStrike" noProof="0" dirty="0" err="1"/>
                        <a:t>show_argument_types</a:t>
                      </a:r>
                      <a:r>
                        <a:rPr lang="en-US" sz="1400" b="0" u="none" strike="noStrike" noProof="0" dirty="0"/>
                        <a:t>(100, 1000, 'Ram', 7, ['blue', 'white'], 'Insight Workshop',  'Academy',  address="Kamal </a:t>
                      </a:r>
                      <a:r>
                        <a:rPr lang="en-US" sz="1400" b="0" u="none" strike="noStrike" noProof="0" dirty="0" err="1"/>
                        <a:t>Pokhari</a:t>
                      </a:r>
                      <a:r>
                        <a:rPr lang="en-US" sz="1400" b="0" u="none" strike="noStrike" noProof="0" dirty="0"/>
                        <a:t>", year=2020)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Output: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The sum is:  100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The total is:  1000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The user name is:  Ram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The count is:  7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New array is:  ['blue', 'white']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Arguments: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Insight Workshop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Academy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Key word Arguments: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address : Kamal </a:t>
                      </a:r>
                      <a:r>
                        <a:rPr lang="en-US" sz="1400" b="0" u="none" strike="noStrike" noProof="0" dirty="0" err="1"/>
                        <a:t>Pokhari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noProof="0" dirty="0"/>
                        <a:t>year : 2020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18562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C722FBBF-B51D-4FA5-8C62-5FCAE0DFFA16}"/>
              </a:ext>
            </a:extLst>
          </p:cNvPr>
          <p:cNvSpPr/>
          <p:nvPr/>
        </p:nvSpPr>
        <p:spPr>
          <a:xfrm rot="2940000" flipH="1">
            <a:off x="7790753" y="1717800"/>
            <a:ext cx="131096" cy="1581355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29BDD14-9875-4497-9372-4EA2B44219EC}"/>
              </a:ext>
            </a:extLst>
          </p:cNvPr>
          <p:cNvSpPr/>
          <p:nvPr/>
        </p:nvSpPr>
        <p:spPr>
          <a:xfrm rot="2460000" flipH="1">
            <a:off x="8044055" y="1859939"/>
            <a:ext cx="131096" cy="1335548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639DFC0-F6D7-4185-8A3A-9C96E23E9A07}"/>
              </a:ext>
            </a:extLst>
          </p:cNvPr>
          <p:cNvSpPr/>
          <p:nvPr/>
        </p:nvSpPr>
        <p:spPr>
          <a:xfrm rot="1800000" flipH="1">
            <a:off x="8320896" y="1997173"/>
            <a:ext cx="131096" cy="1097935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59016C-491F-462F-9415-E226147FDFCC}"/>
              </a:ext>
            </a:extLst>
          </p:cNvPr>
          <p:cNvSpPr/>
          <p:nvPr/>
        </p:nvSpPr>
        <p:spPr>
          <a:xfrm rot="1500000" flipH="1">
            <a:off x="8587163" y="2107912"/>
            <a:ext cx="139289" cy="958646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B907292-3BA3-47F3-9AA0-9E5687A0184A}"/>
              </a:ext>
            </a:extLst>
          </p:cNvPr>
          <p:cNvSpPr/>
          <p:nvPr/>
        </p:nvSpPr>
        <p:spPr>
          <a:xfrm rot="20340000" flipH="1">
            <a:off x="8940596" y="2065389"/>
            <a:ext cx="122901" cy="99961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E130CC-2BF1-402F-A009-7E65E79A3F4E}"/>
              </a:ext>
            </a:extLst>
          </p:cNvPr>
          <p:cNvSpPr/>
          <p:nvPr/>
        </p:nvSpPr>
        <p:spPr>
          <a:xfrm>
            <a:off x="7891000" y="1766324"/>
            <a:ext cx="1802579" cy="4342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Positional Arguments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8F024D8-9CB6-4120-970B-984AF0D64D11}"/>
              </a:ext>
            </a:extLst>
          </p:cNvPr>
          <p:cNvSpPr/>
          <p:nvPr/>
        </p:nvSpPr>
        <p:spPr>
          <a:xfrm rot="7560000" flipH="1">
            <a:off x="9207566" y="3366667"/>
            <a:ext cx="90127" cy="70464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9D92D0-07A1-4877-8F57-030C325565CC}"/>
              </a:ext>
            </a:extLst>
          </p:cNvPr>
          <p:cNvSpPr/>
          <p:nvPr/>
        </p:nvSpPr>
        <p:spPr>
          <a:xfrm rot="8280000" flipH="1">
            <a:off x="9788536" y="3403663"/>
            <a:ext cx="81934" cy="70464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E8F5965-A6FB-4DD7-B7A3-F2F565F638A1}"/>
              </a:ext>
            </a:extLst>
          </p:cNvPr>
          <p:cNvSpPr/>
          <p:nvPr/>
        </p:nvSpPr>
        <p:spPr>
          <a:xfrm>
            <a:off x="9038097" y="3904839"/>
            <a:ext cx="2097544" cy="4588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cs typeface="Calibri"/>
              </a:rPr>
              <a:t>Var-Keyword Arguments</a:t>
            </a:r>
          </a:p>
          <a:p>
            <a:pPr algn="ctr"/>
            <a:r>
              <a:rPr lang="en-US" sz="1400">
                <a:solidFill>
                  <a:srgbClr val="000000"/>
                </a:solidFill>
                <a:cs typeface="Calibri"/>
              </a:rPr>
              <a:t>(*kwargs)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943AC19-BAE6-4A27-AA89-39D119F85D1E}"/>
              </a:ext>
            </a:extLst>
          </p:cNvPr>
          <p:cNvSpPr/>
          <p:nvPr/>
        </p:nvSpPr>
        <p:spPr>
          <a:xfrm rot="7560000">
            <a:off x="6935676" y="3122291"/>
            <a:ext cx="90130" cy="18681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7355B0-B73E-4C25-B02F-366032BECED7}"/>
              </a:ext>
            </a:extLst>
          </p:cNvPr>
          <p:cNvSpPr/>
          <p:nvPr/>
        </p:nvSpPr>
        <p:spPr>
          <a:xfrm rot="8340000">
            <a:off x="7421251" y="3315582"/>
            <a:ext cx="81937" cy="152400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EFF1E3-6024-4C7D-9785-821E1F517EED}"/>
              </a:ext>
            </a:extLst>
          </p:cNvPr>
          <p:cNvSpPr/>
          <p:nvPr/>
        </p:nvSpPr>
        <p:spPr>
          <a:xfrm>
            <a:off x="7391193" y="4584903"/>
            <a:ext cx="1646900" cy="3932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cs typeface="Calibri"/>
              </a:rPr>
              <a:t>Keyword only Arguments </a:t>
            </a:r>
            <a:r>
              <a:rPr lang="en-US" sz="1400" dirty="0">
                <a:solidFill>
                  <a:srgbClr val="000000"/>
                </a:solidFill>
                <a:cs typeface="Calibri"/>
              </a:rPr>
              <a:t>(*args)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15017A-6ED7-457A-86E8-980EFA22542D}"/>
              </a:ext>
            </a:extLst>
          </p:cNvPr>
          <p:cNvSpPr/>
          <p:nvPr/>
        </p:nvSpPr>
        <p:spPr>
          <a:xfrm>
            <a:off x="1017637" y="4446637"/>
            <a:ext cx="3605159" cy="91767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     Keyword Arguments must follow Positional Arguments</a:t>
            </a:r>
            <a:endParaRPr lang="en-US"/>
          </a:p>
        </p:txBody>
      </p:sp>
      <p:pic>
        <p:nvPicPr>
          <p:cNvPr id="25" name="Graphic 25" descr="Alarm clock">
            <a:extLst>
              <a:ext uri="{FF2B5EF4-FFF2-40B4-BE49-F238E27FC236}">
                <a16:creationId xmlns:a16="http://schemas.microsoft.com/office/drawing/2014/main" id="{E43B3868-FDD4-4FBE-8FE7-73919E78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99" y="4594123"/>
            <a:ext cx="340853" cy="3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599-1649-40B7-A9F8-870C9DA5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Default Argument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166C-D653-465F-B91E-21A81991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10" y="1624045"/>
            <a:ext cx="10594539" cy="3996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cs typeface="Calibri"/>
              </a:rPr>
              <a:t>The most practical way is to set out a default value for arguments.</a:t>
            </a:r>
          </a:p>
          <a:p>
            <a:r>
              <a:rPr lang="en-US" sz="1800" dirty="0">
                <a:ea typeface="+mn-lt"/>
                <a:cs typeface="+mn-lt"/>
              </a:rPr>
              <a:t>Default values are used if no argument value is passed during a function call. </a:t>
            </a:r>
          </a:p>
          <a:p>
            <a:r>
              <a:rPr lang="en-US" sz="1800" dirty="0">
                <a:ea typeface="+mn-lt"/>
                <a:cs typeface="+mn-lt"/>
              </a:rPr>
              <a:t>The default value is assigned by using assignment(=) operator of the form keyword=value.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In an example a function named welcome can be called in various ways.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2B581D-90A5-4E82-B353-43C81897C864}"/>
              </a:ext>
            </a:extLst>
          </p:cNvPr>
          <p:cNvGraphicFramePr>
            <a:graphicFrameLocks noGrp="1"/>
          </p:cNvGraphicFramePr>
          <p:nvPr/>
        </p:nvGraphicFramePr>
        <p:xfrm>
          <a:off x="5737615" y="3157988"/>
          <a:ext cx="5451551" cy="2609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51551">
                  <a:extLst>
                    <a:ext uri="{9D8B030D-6E8A-4147-A177-3AD203B41FA5}">
                      <a16:colId xmlns:a16="http://schemas.microsoft.com/office/drawing/2014/main" val="2794957252"/>
                    </a:ext>
                  </a:extLst>
                </a:gridCol>
              </a:tblGrid>
              <a:tr h="26098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&gt;&gt;&gt; def welcome(user, attempt=1):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...     if (attempt==1):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...             print('Welcome ' + user + ' It is your first login')</a:t>
                      </a:r>
                      <a:endParaRPr lang="en-US" sz="160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...     else: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...             print('Welcome back ' + user)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... 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&gt;&gt;&gt; welcome('Username')</a:t>
                      </a:r>
                      <a:endParaRPr lang="en-US" sz="160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Welcome Username It is your first login</a:t>
                      </a:r>
                      <a:endParaRPr lang="en-US" sz="160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&gt;&gt;&gt; welcome('Username',2)</a:t>
                      </a:r>
                      <a:endParaRPr lang="en-US" sz="16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Welcome back Username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04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D48FDF-4093-4BE0-95A2-121BF447CCB0}"/>
              </a:ext>
            </a:extLst>
          </p:cNvPr>
          <p:cNvSpPr txBox="1"/>
          <p:nvPr/>
        </p:nvSpPr>
        <p:spPr>
          <a:xfrm>
            <a:off x="902092" y="3170092"/>
            <a:ext cx="47520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cs typeface="Calibri" panose="020F0502020204030204"/>
              </a:rPr>
              <a:t>Specifying only the mandatory argument for user variable: Here, default argument value is 1.</a:t>
            </a:r>
          </a:p>
          <a:p>
            <a:pPr marL="342900" indent="-342900">
              <a:buAutoNum type="arabicPeriod"/>
            </a:pPr>
            <a:endParaRPr lang="en-US" sz="16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6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1600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sz="1600" dirty="0">
                <a:cs typeface="Calibri" panose="020F0502020204030204"/>
              </a:rPr>
              <a:t>Specifying optional or all arguments for attempt variable. Here, default value 1 is replaced by 2.</a:t>
            </a:r>
          </a:p>
          <a:p>
            <a:pPr marL="342900" indent="-342900">
              <a:buAutoNum type="arabicPeriod"/>
            </a:pPr>
            <a:endParaRPr lang="en-US" sz="1600" dirty="0">
              <a:cs typeface="Calibri" panose="020F0502020204030204"/>
            </a:endParaRPr>
          </a:p>
          <a:p>
            <a:endParaRPr lang="en-US" sz="1600" dirty="0">
              <a:cs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1A3F81-E005-4BF9-A1A4-E66DA345FE25}"/>
              </a:ext>
            </a:extLst>
          </p:cNvPr>
          <p:cNvSpPr/>
          <p:nvPr/>
        </p:nvSpPr>
        <p:spPr>
          <a:xfrm>
            <a:off x="1326709" y="3782155"/>
            <a:ext cx="3384696" cy="5493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welcome('Username')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F4F0C0-1D87-47FA-A8B4-A511FBFCC685}"/>
              </a:ext>
            </a:extLst>
          </p:cNvPr>
          <p:cNvSpPr/>
          <p:nvPr/>
        </p:nvSpPr>
        <p:spPr>
          <a:xfrm>
            <a:off x="1326709" y="4983802"/>
            <a:ext cx="3437859" cy="5404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welcome('Username', 2)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92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B8C1-5D96-4E61-9895-4A52CBEB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Keyword Arguments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90DC-3402-4A59-B816-F2083B0C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57"/>
            <a:ext cx="10310761" cy="402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Functions can be defined using keyword arguments of the form </a:t>
            </a:r>
            <a:r>
              <a:rPr lang="en-US" sz="2200" i="1">
                <a:ea typeface="+mn-lt"/>
                <a:cs typeface="+mn-lt"/>
              </a:rPr>
              <a:t>kwargs=value.</a:t>
            </a:r>
            <a:endParaRPr lang="en-US" sz="220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AA0B0A-D434-4812-BBC8-59D8F6D72422}"/>
              </a:ext>
            </a:extLst>
          </p:cNvPr>
          <p:cNvGraphicFramePr>
            <a:graphicFrameLocks noGrp="1"/>
          </p:cNvGraphicFramePr>
          <p:nvPr/>
        </p:nvGraphicFramePr>
        <p:xfrm>
          <a:off x="1175938" y="2205408"/>
          <a:ext cx="7741264" cy="17570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41264">
                  <a:extLst>
                    <a:ext uri="{9D8B030D-6E8A-4147-A177-3AD203B41FA5}">
                      <a16:colId xmlns:a16="http://schemas.microsoft.com/office/drawing/2014/main" val="3354063057"/>
                    </a:ext>
                  </a:extLst>
                </a:gridCol>
              </a:tblGrid>
              <a:tr h="175704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&gt;&gt;&gt; def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user_data ( user,  group, role='Python Developer', id='4'):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...     print(id + '. ' + user + ' of ' + group + ' group' + ' has a role of ' + role)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...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&gt;&gt;&gt;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user_data(user='Ram', group= 'Admin')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Output: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4. Ram of Admin group has a role of Python Developer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3087"/>
                  </a:ext>
                </a:extLst>
              </a:tr>
            </a:tbl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41E4AB0-3043-4471-B4F4-D06502C40516}"/>
              </a:ext>
            </a:extLst>
          </p:cNvPr>
          <p:cNvSpPr/>
          <p:nvPr/>
        </p:nvSpPr>
        <p:spPr>
          <a:xfrm>
            <a:off x="7388241" y="2326359"/>
            <a:ext cx="1954347" cy="114712"/>
          </a:xfrm>
          <a:prstGeom prst="lef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DCB27-0A3A-4F2E-B09B-6D1AAF322BE6}"/>
              </a:ext>
            </a:extLst>
          </p:cNvPr>
          <p:cNvSpPr/>
          <p:nvPr/>
        </p:nvSpPr>
        <p:spPr>
          <a:xfrm>
            <a:off x="9329481" y="2115062"/>
            <a:ext cx="2163095" cy="11880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This function accepts two mandatory arguments (user, group) and </a:t>
            </a:r>
            <a:endParaRPr lang="en-US" dirty="0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two optional arguments (role, id)</a:t>
            </a:r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84D8FCE-BBC6-4934-9FE3-228079D05254}"/>
              </a:ext>
            </a:extLst>
          </p:cNvPr>
          <p:cNvSpPr/>
          <p:nvPr/>
        </p:nvSpPr>
        <p:spPr>
          <a:xfrm rot="300000">
            <a:off x="5318591" y="3317937"/>
            <a:ext cx="4129546" cy="139291"/>
          </a:xfrm>
          <a:prstGeom prst="lef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08F2FD-3B32-4A4F-A296-AA578CC96B8D}"/>
              </a:ext>
            </a:extLst>
          </p:cNvPr>
          <p:cNvSpPr/>
          <p:nvPr/>
        </p:nvSpPr>
        <p:spPr>
          <a:xfrm>
            <a:off x="9345868" y="3385061"/>
            <a:ext cx="2163095" cy="61451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Two keyword arguments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B76611-A277-4327-AC97-D9578D8DD1A3}"/>
              </a:ext>
            </a:extLst>
          </p:cNvPr>
          <p:cNvSpPr txBox="1">
            <a:spLocks/>
          </p:cNvSpPr>
          <p:nvPr/>
        </p:nvSpPr>
        <p:spPr>
          <a:xfrm>
            <a:off x="793955" y="4298941"/>
            <a:ext cx="9622503" cy="40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The order (position) of the keyword arguments can be changed. It produces same output.</a:t>
            </a:r>
            <a:endParaRPr lang="en-US" sz="2000"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5C8ABC0-1C7C-44F7-B8C6-FDB0C6977E90}"/>
              </a:ext>
            </a:extLst>
          </p:cNvPr>
          <p:cNvGraphicFramePr>
            <a:graphicFrameLocks noGrp="1"/>
          </p:cNvGraphicFramePr>
          <p:nvPr/>
        </p:nvGraphicFramePr>
        <p:xfrm>
          <a:off x="1143164" y="4802763"/>
          <a:ext cx="778809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88092">
                  <a:extLst>
                    <a:ext uri="{9D8B030D-6E8A-4147-A177-3AD203B41FA5}">
                      <a16:colId xmlns:a16="http://schemas.microsoft.com/office/drawing/2014/main" val="698248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&gt;&gt;&gt; user_data(group= 'Admin', user='Ram')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4. Ram of Admin group has a role of Python Developer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8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66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90C9-062B-4E34-AF72-4ACA2C8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Arbitrary Argument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B47D-9391-4FC2-BFD4-FCC6ADEB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Arbitrary means unpredictable.</a:t>
            </a:r>
            <a:endParaRPr lang="en-US" sz="2200" dirty="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Function can be called with an arbitrary number of arguments. That means we are unknown of the exact numbers.</a:t>
            </a:r>
          </a:p>
          <a:p>
            <a:r>
              <a:rPr lang="en-US" sz="2200">
                <a:ea typeface="+mn-lt"/>
                <a:cs typeface="+mn-lt"/>
              </a:rPr>
              <a:t>We use an asterisk (*) before the parameter name such as *args, *names, etc.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33EEEA-344A-4295-A9CB-96F1E97FE33A}"/>
              </a:ext>
            </a:extLst>
          </p:cNvPr>
          <p:cNvGraphicFramePr>
            <a:graphicFrameLocks noGrp="1"/>
          </p:cNvGraphicFramePr>
          <p:nvPr/>
        </p:nvGraphicFramePr>
        <p:xfrm>
          <a:off x="1159552" y="3303343"/>
          <a:ext cx="595753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57530">
                  <a:extLst>
                    <a:ext uri="{9D8B030D-6E8A-4147-A177-3AD203B41FA5}">
                      <a16:colId xmlns:a16="http://schemas.microsoft.com/office/drawing/2014/main" val="293991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&gt;&gt;&gt; def books(*categories):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...     for category in categories: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...             print(category)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... 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&gt;&gt;&gt; books('Fiction', 'Technical', 'Non-Fiction', 'Programming')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Fiction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Technical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Non-Fiction</a:t>
                      </a:r>
                      <a:endParaRPr lang="en-US" b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/>
                        <a:t>Programming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16818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174BA5C4-F748-440F-8763-64DF6C58EBD7}"/>
              </a:ext>
            </a:extLst>
          </p:cNvPr>
          <p:cNvSpPr/>
          <p:nvPr/>
        </p:nvSpPr>
        <p:spPr>
          <a:xfrm>
            <a:off x="6954123" y="4525815"/>
            <a:ext cx="639097" cy="1310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B42EA-6D1C-49BF-9911-0B3A1785F7D3}"/>
              </a:ext>
            </a:extLst>
          </p:cNvPr>
          <p:cNvSpPr/>
          <p:nvPr/>
        </p:nvSpPr>
        <p:spPr>
          <a:xfrm>
            <a:off x="7539703" y="4192638"/>
            <a:ext cx="3588774" cy="794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The arguments are wrapped up in a tuple </a:t>
            </a:r>
            <a:r>
              <a:rPr lang="en-US" sz="1400" dirty="0">
                <a:ea typeface="+mn-lt"/>
                <a:cs typeface="+mn-lt"/>
              </a:rPr>
              <a:t>before being passed into the function. 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1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5E21-4F9C-4B68-9EDB-AFF01A54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on 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7F9F-27C2-4403-849F-DF9A9A53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Functions in Python are first-class citizens.</a:t>
            </a:r>
          </a:p>
          <a:p>
            <a:r>
              <a:rPr lang="en-US" dirty="0">
                <a:cs typeface="Calibri"/>
              </a:rPr>
              <a:t>Properties of first-class functions are:</a:t>
            </a:r>
          </a:p>
          <a:p>
            <a:pPr lvl="1"/>
            <a:r>
              <a:rPr lang="en-US" dirty="0">
                <a:cs typeface="Calibri"/>
              </a:rPr>
              <a:t>Functions are objects</a:t>
            </a:r>
          </a:p>
          <a:p>
            <a:pPr lvl="1"/>
            <a:r>
              <a:rPr lang="en-US" dirty="0">
                <a:cs typeface="Calibri"/>
              </a:rPr>
              <a:t>Functions can be stored in data structure</a:t>
            </a:r>
          </a:p>
          <a:p>
            <a:pPr lvl="1"/>
            <a:r>
              <a:rPr lang="en-US" dirty="0">
                <a:cs typeface="Calibri"/>
              </a:rPr>
              <a:t>Functions can be passed to other functions</a:t>
            </a:r>
          </a:p>
          <a:p>
            <a:pPr lvl="1"/>
            <a:r>
              <a:rPr lang="en-US" dirty="0">
                <a:cs typeface="Calibri"/>
              </a:rPr>
              <a:t>Functions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41392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66C-CCA0-449C-87F9-755451C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 are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8E6-BD4E-4AB8-956C-3F44EE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We will assign the function </a:t>
            </a:r>
            <a:r>
              <a:rPr lang="en-US" sz="2000" err="1">
                <a:latin typeface="Courier New"/>
                <a:cs typeface="Calibri"/>
              </a:rPr>
              <a:t>func</a:t>
            </a:r>
            <a:r>
              <a:rPr lang="en-US" sz="2000">
                <a:cs typeface="Calibri"/>
              </a:rPr>
              <a:t> to the variable </a:t>
            </a:r>
            <a:r>
              <a:rPr lang="en-US" sz="2000">
                <a:latin typeface="Courier New"/>
                <a:cs typeface="Calibri"/>
              </a:rPr>
              <a:t>greet</a:t>
            </a:r>
            <a:r>
              <a:rPr lang="en-US" sz="2000">
                <a:cs typeface="Calibri"/>
              </a:rPr>
              <a:t>. 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assignment won't call the function, instead it will take the function object referenced by </a:t>
            </a:r>
            <a:r>
              <a:rPr lang="en-US" sz="2000" err="1">
                <a:latin typeface="Courier New"/>
                <a:cs typeface="Courier New"/>
              </a:rPr>
              <a:t>func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>
                <a:cs typeface="Calibri"/>
              </a:rPr>
              <a:t>and creates a second name, </a:t>
            </a:r>
            <a:r>
              <a:rPr lang="en-US" sz="2000">
                <a:latin typeface="Courier New"/>
                <a:cs typeface="Courier New"/>
              </a:rPr>
              <a:t>greet</a:t>
            </a:r>
            <a:r>
              <a:rPr lang="en-US" sz="2000">
                <a:cs typeface="Calibri"/>
              </a:rPr>
              <a:t>, that points to it.</a:t>
            </a:r>
          </a:p>
          <a:p>
            <a:r>
              <a:rPr lang="en-US" sz="2000">
                <a:cs typeface="Calibri"/>
              </a:rPr>
              <a:t>Now you can execute the same underlying object by calling </a:t>
            </a:r>
            <a:r>
              <a:rPr lang="en-US" sz="2000">
                <a:latin typeface="Courier New"/>
                <a:cs typeface="Courier New"/>
              </a:rPr>
              <a:t>greet</a:t>
            </a:r>
            <a:r>
              <a:rPr lang="en-US" sz="2000">
                <a:cs typeface="Calibri"/>
              </a:rPr>
              <a:t>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92187-05B1-40F2-9893-26DF7424A9DD}"/>
              </a:ext>
            </a:extLst>
          </p:cNvPr>
          <p:cNvSpPr/>
          <p:nvPr/>
        </p:nvSpPr>
        <p:spPr>
          <a:xfrm>
            <a:off x="910680" y="1920157"/>
            <a:ext cx="5793523" cy="65522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ea typeface="+mn-lt"/>
                <a:cs typeface="+mn-lt"/>
              </a:rPr>
              <a:t>&gt;&gt;&gt; def </a:t>
            </a:r>
            <a:r>
              <a:rPr lang="en-US" sz="1600" err="1">
                <a:latin typeface="Courier New"/>
                <a:ea typeface="+mn-lt"/>
                <a:cs typeface="+mn-lt"/>
              </a:rPr>
              <a:t>func</a:t>
            </a:r>
            <a:r>
              <a:rPr lang="en-US" sz="1600">
                <a:latin typeface="Courier New"/>
                <a:ea typeface="+mn-lt"/>
                <a:cs typeface="+mn-lt"/>
              </a:rPr>
              <a:t>(name):</a:t>
            </a:r>
            <a:endParaRPr lang="en-US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 return 'Hello ' + </a:t>
            </a:r>
            <a:r>
              <a:rPr lang="en-US" sz="1600" err="1">
                <a:latin typeface="Courier New"/>
                <a:ea typeface="+mn-lt"/>
                <a:cs typeface="+mn-lt"/>
              </a:rPr>
              <a:t>name.upper</a:t>
            </a:r>
            <a:r>
              <a:rPr lang="en-US" sz="1600">
                <a:latin typeface="Courier New"/>
                <a:ea typeface="+mn-lt"/>
                <a:cs typeface="+mn-lt"/>
              </a:rPr>
              <a:t>() + '.'</a:t>
            </a:r>
            <a:endParaRPr lang="en-US">
              <a:latin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C4DED-5F78-423C-A90C-D008C93C4690}"/>
              </a:ext>
            </a:extLst>
          </p:cNvPr>
          <p:cNvSpPr/>
          <p:nvPr/>
        </p:nvSpPr>
        <p:spPr>
          <a:xfrm>
            <a:off x="910680" y="2974552"/>
            <a:ext cx="5793523" cy="41599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greet =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func</a:t>
            </a:r>
            <a:endParaRPr lang="en-US" sz="1600" dirty="0">
              <a:latin typeface="Courier New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C5839-F199-45FF-8946-A5E3511A176F}"/>
              </a:ext>
            </a:extLst>
          </p:cNvPr>
          <p:cNvSpPr/>
          <p:nvPr/>
        </p:nvSpPr>
        <p:spPr>
          <a:xfrm>
            <a:off x="910680" y="4566091"/>
            <a:ext cx="5793523" cy="90482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ea typeface="+mn-lt"/>
                <a:cs typeface="+mn-lt"/>
              </a:rPr>
              <a:t>&gt;&gt;&gt; greet('John')</a:t>
            </a:r>
          </a:p>
          <a:p>
            <a:r>
              <a:rPr lang="en-US" sz="1600">
                <a:latin typeface="Courier New"/>
                <a:cs typeface="Calibri"/>
              </a:rPr>
              <a:t>Hello JOHN.</a:t>
            </a:r>
          </a:p>
        </p:txBody>
      </p:sp>
    </p:spTree>
    <p:extLst>
      <p:ext uri="{BB962C8B-B14F-4D97-AF65-F5344CB8AC3E}">
        <p14:creationId xmlns:p14="http://schemas.microsoft.com/office/powerpoint/2010/main" val="278392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66C-CCA0-449C-87F9-755451C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stored in data structure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8E6-BD4E-4AB8-956C-3F44EE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Just like with other Python objects, you can store functions in a data structure.</a:t>
            </a:r>
            <a:endParaRPr lang="en-US"/>
          </a:p>
          <a:p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85701-EE2D-4FA9-AB0C-BEF52C716779}"/>
              </a:ext>
            </a:extLst>
          </p:cNvPr>
          <p:cNvSpPr/>
          <p:nvPr/>
        </p:nvSpPr>
        <p:spPr>
          <a:xfrm>
            <a:off x="1146401" y="2523504"/>
            <a:ext cx="5793523" cy="2543838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cs typeface="Courier New"/>
              </a:rPr>
              <a:t>&gt;&gt;&gt; def 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(name):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cs typeface="Courier New"/>
              </a:rPr>
              <a:t>...     return 'Hello ' + </a:t>
            </a:r>
            <a:r>
              <a:rPr lang="en-US" sz="1600" dirty="0" err="1">
                <a:latin typeface="Courier New"/>
                <a:cs typeface="Courier New"/>
              </a:rPr>
              <a:t>name.upper</a:t>
            </a:r>
            <a:r>
              <a:rPr lang="en-US" sz="1600" dirty="0">
                <a:latin typeface="Courier New"/>
                <a:cs typeface="Courier New"/>
              </a:rPr>
              <a:t>() + '.'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&gt;&gt;&gt; </a:t>
            </a:r>
            <a:r>
              <a:rPr lang="en-US" sz="1600" dirty="0" err="1">
                <a:latin typeface="Courier New"/>
                <a:cs typeface="Courier New"/>
              </a:rPr>
              <a:t>funcs</a:t>
            </a:r>
            <a:r>
              <a:rPr lang="en-US" sz="1600" dirty="0">
                <a:latin typeface="Courier New"/>
                <a:cs typeface="Courier New"/>
              </a:rPr>
              <a:t> = [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str.title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str.lower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r>
              <a:rPr lang="en-US" sz="1600" dirty="0">
                <a:latin typeface="Courier New"/>
                <a:cs typeface="Courier New"/>
              </a:rPr>
              <a:t>[&lt;function </a:t>
            </a:r>
            <a:r>
              <a:rPr lang="en-US" sz="1600" dirty="0" err="1">
                <a:latin typeface="Courier New"/>
                <a:cs typeface="Courier New"/>
              </a:rPr>
              <a:t>func</a:t>
            </a:r>
            <a:r>
              <a:rPr lang="en-US" sz="1600" dirty="0">
                <a:latin typeface="Courier New"/>
                <a:cs typeface="Courier New"/>
              </a:rPr>
              <a:t> at 0x7fb7704393a0&gt;, </a:t>
            </a:r>
          </a:p>
          <a:p>
            <a:r>
              <a:rPr lang="en-US" sz="1600" dirty="0">
                <a:latin typeface="Courier New"/>
                <a:cs typeface="Courier New"/>
              </a:rPr>
              <a:t>&lt;method 'title' of 'str' objects&gt;, 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sz="1600" dirty="0">
                <a:latin typeface="Courier New"/>
                <a:cs typeface="Courier New"/>
              </a:rPr>
              <a:t>&lt;method 'lower' of 'str' objects&gt;]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0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66C-CCA0-449C-87F9-755451C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stored in data structure...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8E6-BD4E-4AB8-956C-3F44EE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85701-EE2D-4FA9-AB0C-BEF52C716779}"/>
              </a:ext>
            </a:extLst>
          </p:cNvPr>
          <p:cNvSpPr/>
          <p:nvPr/>
        </p:nvSpPr>
        <p:spPr>
          <a:xfrm>
            <a:off x="1048936" y="1876691"/>
            <a:ext cx="6316290" cy="408555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cs typeface="Courier New"/>
              </a:rPr>
              <a:t>&gt;&gt;&gt; def </a:t>
            </a:r>
            <a:r>
              <a:rPr lang="en-US" sz="1600" err="1">
                <a:latin typeface="Courier New"/>
                <a:cs typeface="Courier New"/>
              </a:rPr>
              <a:t>func</a:t>
            </a:r>
            <a:r>
              <a:rPr lang="en-US" sz="1600">
                <a:latin typeface="Courier New"/>
                <a:cs typeface="Courier New"/>
              </a:rPr>
              <a:t>(name):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latin typeface="Courier New"/>
                <a:cs typeface="Courier New"/>
              </a:rPr>
              <a:t>...     return 'Hello ' + </a:t>
            </a:r>
            <a:r>
              <a:rPr lang="en-US" sz="1600" err="1">
                <a:latin typeface="Courier New"/>
                <a:cs typeface="Courier New"/>
              </a:rPr>
              <a:t>name.upper</a:t>
            </a:r>
            <a:r>
              <a:rPr lang="en-US" sz="1600">
                <a:latin typeface="Courier New"/>
                <a:cs typeface="Courier New"/>
              </a:rPr>
              <a:t>() + '.'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&gt;&gt;&gt; </a:t>
            </a:r>
            <a:r>
              <a:rPr lang="en-US" sz="1600" err="1">
                <a:latin typeface="Courier New"/>
                <a:cs typeface="Courier New"/>
              </a:rPr>
              <a:t>funcs</a:t>
            </a:r>
            <a:r>
              <a:rPr lang="en-US" sz="1600">
                <a:latin typeface="Courier New"/>
                <a:cs typeface="Courier New"/>
              </a:rPr>
              <a:t> = [</a:t>
            </a:r>
            <a:r>
              <a:rPr lang="en-US" sz="1600" err="1">
                <a:latin typeface="Courier New"/>
                <a:cs typeface="Courier New"/>
              </a:rPr>
              <a:t>func</a:t>
            </a:r>
            <a:r>
              <a:rPr lang="en-US" sz="1600">
                <a:latin typeface="Courier New"/>
                <a:cs typeface="Courier New"/>
              </a:rPr>
              <a:t>, </a:t>
            </a:r>
            <a:r>
              <a:rPr lang="en-US" sz="1600" err="1">
                <a:latin typeface="Courier New"/>
                <a:cs typeface="Courier New"/>
              </a:rPr>
              <a:t>str.title</a:t>
            </a:r>
            <a:r>
              <a:rPr lang="en-US" sz="1600">
                <a:latin typeface="Courier New"/>
                <a:cs typeface="Courier New"/>
              </a:rPr>
              <a:t>, </a:t>
            </a:r>
            <a:r>
              <a:rPr lang="en-US" sz="1600" err="1">
                <a:latin typeface="Courier New"/>
                <a:cs typeface="Courier New"/>
              </a:rPr>
              <a:t>str.lower</a:t>
            </a:r>
            <a:r>
              <a:rPr lang="en-US" sz="1600">
                <a:latin typeface="Courier New"/>
                <a:cs typeface="Courier New"/>
              </a:rPr>
              <a:t>]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&gt;&gt;&gt; for f in </a:t>
            </a:r>
            <a:r>
              <a:rPr lang="en-US" sz="1600" err="1">
                <a:latin typeface="Courier New"/>
                <a:cs typeface="Courier New"/>
              </a:rPr>
              <a:t>funcs</a:t>
            </a:r>
            <a:r>
              <a:rPr lang="en-US" sz="1600">
                <a:latin typeface="Courier New"/>
                <a:cs typeface="Courier New"/>
              </a:rPr>
              <a:t>:</a:t>
            </a:r>
          </a:p>
          <a:p>
            <a:r>
              <a:rPr lang="en-US" sz="1600">
                <a:latin typeface="Courier New"/>
                <a:cs typeface="Courier New"/>
              </a:rPr>
              <a:t>...     print(f, f('John')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&lt;function </a:t>
            </a:r>
            <a:r>
              <a:rPr lang="en-US" sz="1600" err="1">
                <a:latin typeface="Courier New"/>
                <a:cs typeface="Courier New"/>
              </a:rPr>
              <a:t>func</a:t>
            </a:r>
            <a:r>
              <a:rPr lang="en-US" sz="1600">
                <a:latin typeface="Courier New"/>
                <a:cs typeface="Courier New"/>
              </a:rPr>
              <a:t> at 0x7fa75edf83a0&gt; Hello JOHN.</a:t>
            </a:r>
          </a:p>
          <a:p>
            <a:r>
              <a:rPr lang="en-US" sz="1600">
                <a:latin typeface="Courier New"/>
                <a:cs typeface="Courier New"/>
              </a:rPr>
              <a:t>&lt;method 'title' of 'str' objects&gt; John</a:t>
            </a:r>
          </a:p>
          <a:p>
            <a:r>
              <a:rPr lang="en-US" sz="1600">
                <a:latin typeface="Courier New"/>
                <a:cs typeface="Courier New"/>
              </a:rPr>
              <a:t>&lt;method 'lower' of 'str' objects&gt; john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&gt;&gt;&gt; </a:t>
            </a:r>
            <a:r>
              <a:rPr lang="en-US" sz="1600" err="1">
                <a:latin typeface="Courier New"/>
                <a:cs typeface="Courier New"/>
              </a:rPr>
              <a:t>funcs</a:t>
            </a:r>
            <a:r>
              <a:rPr lang="en-US" sz="1600">
                <a:latin typeface="Courier New"/>
                <a:cs typeface="Courier New"/>
              </a:rPr>
              <a:t>[0]('John')</a:t>
            </a:r>
          </a:p>
          <a:p>
            <a:r>
              <a:rPr lang="en-US" sz="1600">
                <a:latin typeface="Courier New"/>
                <a:cs typeface="Courier New"/>
              </a:rPr>
              <a:t>'Hello JOHN.'</a:t>
            </a:r>
          </a:p>
        </p:txBody>
      </p:sp>
    </p:spTree>
    <p:extLst>
      <p:ext uri="{BB962C8B-B14F-4D97-AF65-F5344CB8AC3E}">
        <p14:creationId xmlns:p14="http://schemas.microsoft.com/office/powerpoint/2010/main" val="338341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680-D437-4F95-9D78-AD569B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Function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FF3-79B6-47F7-B592-6A8FFB13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dirty="0">
                <a:cs typeface="Calibri" panose="020F0502020204030204"/>
              </a:rPr>
              <a:t>Block of organized, reusable code that is used to perform a single, related action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High degree of code reusing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Easy to break down the large programs into smaller and modular chunks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Easy to organize and manage larger programs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Types of functions in Python:</a:t>
            </a:r>
          </a:p>
          <a:p>
            <a:pPr marL="914400" lvl="1" indent="-457200"/>
            <a:r>
              <a:rPr lang="en-US" sz="2000" dirty="0">
                <a:cs typeface="Calibri" panose="020F0502020204030204"/>
              </a:rPr>
              <a:t>Built-in functions</a:t>
            </a:r>
          </a:p>
          <a:p>
            <a:pPr marL="914400" lvl="1" indent="-457200"/>
            <a:r>
              <a:rPr lang="en-US" sz="2000" dirty="0">
                <a:cs typeface="Calibri" panose="020F0502020204030204"/>
              </a:rPr>
              <a:t>User-defined functions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There are many built-in functions in Python, and we can create our own custom functions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4587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66C-CCA0-449C-87F9-755451C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passed to other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8E6-BD4E-4AB8-956C-3F44EE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 Python, functions are object and just like other objects functions can be passed as arguments.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When we pass </a:t>
            </a:r>
            <a:r>
              <a:rPr lang="en-US" sz="2000" err="1">
                <a:cs typeface="Calibri"/>
              </a:rPr>
              <a:t>func</a:t>
            </a:r>
            <a:r>
              <a:rPr lang="en-US" sz="2000">
                <a:cs typeface="Calibri"/>
              </a:rPr>
              <a:t> to the greet function: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7056F-F612-48A8-ABAE-97BB8B002A5C}"/>
              </a:ext>
            </a:extLst>
          </p:cNvPr>
          <p:cNvSpPr/>
          <p:nvPr/>
        </p:nvSpPr>
        <p:spPr>
          <a:xfrm>
            <a:off x="1063314" y="2264879"/>
            <a:ext cx="8913409" cy="205985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def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func</a:t>
            </a:r>
            <a:r>
              <a:rPr lang="en-US" sz="1600" dirty="0">
                <a:latin typeface="Courier New"/>
                <a:ea typeface="+mn-lt"/>
                <a:cs typeface="+mn-lt"/>
              </a:rPr>
              <a:t>(name):  # normal function with name as argument</a:t>
            </a:r>
            <a:endParaRPr lang="en-US" sz="1600" dirty="0">
              <a:latin typeface="Courier New"/>
              <a:cs typeface="Calibri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...     return 'Hello ' +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name.upper</a:t>
            </a:r>
            <a:r>
              <a:rPr lang="en-US" sz="1600" dirty="0">
                <a:latin typeface="Courier New"/>
                <a:ea typeface="+mn-lt"/>
                <a:cs typeface="+mn-lt"/>
              </a:rPr>
              <a:t>() + '.'</a:t>
            </a:r>
          </a:p>
          <a:p>
            <a:endParaRPr lang="en-US" sz="1600" dirty="0">
              <a:latin typeface="Courier New"/>
              <a:cs typeface="Calibri"/>
            </a:endParaRPr>
          </a:p>
          <a:p>
            <a:r>
              <a:rPr lang="en-US" sz="1600" dirty="0">
                <a:latin typeface="Courier New"/>
                <a:cs typeface="Calibri"/>
              </a:rPr>
              <a:t>&gt;&gt;&gt; def greet(</a:t>
            </a:r>
            <a:r>
              <a:rPr lang="en-US" sz="1600" dirty="0" err="1">
                <a:latin typeface="Courier New"/>
                <a:cs typeface="Calibri"/>
              </a:rPr>
              <a:t>my_func</a:t>
            </a:r>
            <a:r>
              <a:rPr lang="en-US" sz="1600" dirty="0">
                <a:latin typeface="Courier New"/>
                <a:cs typeface="Calibri"/>
              </a:rPr>
              <a:t>):  # function with another function as argument</a:t>
            </a:r>
          </a:p>
          <a:p>
            <a:r>
              <a:rPr lang="en-US" sz="1600" dirty="0">
                <a:latin typeface="Courier New"/>
                <a:cs typeface="Calibri"/>
              </a:rPr>
              <a:t>...     message = </a:t>
            </a:r>
            <a:r>
              <a:rPr lang="en-US" sz="1600" dirty="0" err="1">
                <a:latin typeface="Courier New"/>
                <a:cs typeface="Calibri"/>
              </a:rPr>
              <a:t>my_func</a:t>
            </a:r>
            <a:r>
              <a:rPr lang="en-US" sz="1600" dirty="0">
                <a:latin typeface="Courier New"/>
                <a:cs typeface="Calibri"/>
              </a:rPr>
              <a:t>('Jane')  # calling the passed function</a:t>
            </a:r>
          </a:p>
          <a:p>
            <a:r>
              <a:rPr lang="en-US" sz="1600" dirty="0">
                <a:latin typeface="Courier New"/>
                <a:cs typeface="Calibri"/>
              </a:rPr>
              <a:t>...     print(message)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E3A906-2C1A-478D-9F60-26268CB09EF4}"/>
              </a:ext>
            </a:extLst>
          </p:cNvPr>
          <p:cNvSpPr/>
          <p:nvPr/>
        </p:nvSpPr>
        <p:spPr>
          <a:xfrm>
            <a:off x="1063313" y="5054086"/>
            <a:ext cx="8913409" cy="103906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greet(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func</a:t>
            </a:r>
            <a:r>
              <a:rPr lang="en-US" sz="1600" dirty="0">
                <a:latin typeface="Courier New"/>
                <a:ea typeface="+mn-lt"/>
                <a:cs typeface="+mn-lt"/>
              </a:rPr>
              <a:t>)</a:t>
            </a:r>
          </a:p>
          <a:p>
            <a:r>
              <a:rPr lang="en-US" sz="1600" dirty="0">
                <a:latin typeface="Courier New"/>
                <a:cs typeface="Calibri"/>
              </a:rPr>
              <a:t>'Hello JANE.</a:t>
            </a:r>
          </a:p>
        </p:txBody>
      </p:sp>
    </p:spTree>
    <p:extLst>
      <p:ext uri="{BB962C8B-B14F-4D97-AF65-F5344CB8AC3E}">
        <p14:creationId xmlns:p14="http://schemas.microsoft.com/office/powerpoint/2010/main" val="130718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66C-CCA0-449C-87F9-755451C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passed to other functions...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88E6-BD4E-4AB8-956C-3F44EE0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Functions that can accept other functions as arguments are also known as higher-order function.</a:t>
            </a:r>
          </a:p>
          <a:p>
            <a:r>
              <a:rPr lang="en-US" sz="2000">
                <a:cs typeface="Calibri"/>
              </a:rPr>
              <a:t>The traditional example for higher-order functions in Python is the built-in map function. (We will cover in Python lambda functions)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70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438-32EB-49BE-BCD1-D3B98D1B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86A8-A5AE-4B6E-8777-641FDCC9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Functions can be defined inside other functions </a:t>
            </a:r>
          </a:p>
          <a:p>
            <a:r>
              <a:rPr lang="en-US" sz="2000">
                <a:cs typeface="Calibri"/>
              </a:rPr>
              <a:t>Nested functions are also called the inner functions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68D3E-33F2-478F-B878-65AE25645EA5}"/>
              </a:ext>
            </a:extLst>
          </p:cNvPr>
          <p:cNvSpPr/>
          <p:nvPr/>
        </p:nvSpPr>
        <p:spPr>
          <a:xfrm>
            <a:off x="1093239" y="2629829"/>
            <a:ext cx="8504825" cy="343974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ea typeface="+mn-lt"/>
                <a:cs typeface="+mn-lt"/>
              </a:rPr>
              <a:t>&gt;&gt;&gt; def </a:t>
            </a:r>
            <a:r>
              <a:rPr lang="en-US" sz="1600" err="1">
                <a:latin typeface="Courier New"/>
                <a:ea typeface="+mn-lt"/>
                <a:cs typeface="+mn-lt"/>
              </a:rPr>
              <a:t>get_greet_message</a:t>
            </a:r>
            <a:r>
              <a:rPr lang="en-US" sz="1600">
                <a:latin typeface="Courier New"/>
                <a:ea typeface="+mn-lt"/>
                <a:cs typeface="+mn-lt"/>
              </a:rPr>
              <a:t>(</a:t>
            </a:r>
            <a:r>
              <a:rPr lang="en-US" sz="1600" err="1">
                <a:latin typeface="Courier New"/>
                <a:ea typeface="+mn-lt"/>
                <a:cs typeface="+mn-lt"/>
              </a:rPr>
              <a:t>current_time</a:t>
            </a:r>
            <a:r>
              <a:rPr lang="en-US" sz="1600">
                <a:latin typeface="Courier New"/>
                <a:ea typeface="+mn-lt"/>
                <a:cs typeface="+mn-lt"/>
              </a:rPr>
              <a:t>):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</a:t>
            </a: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 def morning(name):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     return 'good morning ' + name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</a:t>
            </a: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 def afternoon(name):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     return 'good afternoon ' + name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</a:t>
            </a: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 if </a:t>
            </a:r>
            <a:r>
              <a:rPr lang="en-US" sz="1600" err="1">
                <a:latin typeface="Courier New"/>
                <a:ea typeface="+mn-lt"/>
                <a:cs typeface="+mn-lt"/>
              </a:rPr>
              <a:t>current_time</a:t>
            </a:r>
            <a:r>
              <a:rPr lang="en-US" sz="1600">
                <a:latin typeface="Courier New"/>
                <a:ea typeface="+mn-lt"/>
                <a:cs typeface="+mn-lt"/>
              </a:rPr>
              <a:t> &lt; 12: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     return morning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 else: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        return afternoon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 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791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438-32EB-49BE-BCD1-D3B98D1B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Functions can be nested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86A8-A5AE-4B6E-8777-641FDCC9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cs typeface="Calibri"/>
              </a:rPr>
              <a:t>Function definition is used from the previous slide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Every time you call </a:t>
            </a:r>
            <a:r>
              <a:rPr lang="en-US" sz="2000" err="1">
                <a:latin typeface="Courier New"/>
                <a:cs typeface="Calibri"/>
              </a:rPr>
              <a:t>g</a:t>
            </a:r>
            <a:r>
              <a:rPr lang="en-US" sz="200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et_greet_message</a:t>
            </a:r>
            <a:r>
              <a:rPr lang="en-US" sz="2000">
                <a:cs typeface="Calibri"/>
              </a:rPr>
              <a:t> function, it defines two inner functions</a:t>
            </a:r>
            <a:r>
              <a:rPr lang="en-US" sz="200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 morning</a:t>
            </a:r>
            <a:r>
              <a:rPr lang="en-US" sz="2000">
                <a:cs typeface="Calibri"/>
              </a:rPr>
              <a:t> and </a:t>
            </a:r>
            <a:r>
              <a:rPr lang="en-US" sz="2000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afternoon</a:t>
            </a:r>
            <a:r>
              <a:rPr lang="en-US" sz="2000">
                <a:cs typeface="Calibri"/>
              </a:rPr>
              <a:t>. </a:t>
            </a:r>
          </a:p>
          <a:p>
            <a:r>
              <a:rPr lang="en-US" sz="2000">
                <a:cs typeface="Calibri"/>
              </a:rPr>
              <a:t>And selects the appropriate inner function based on the </a:t>
            </a:r>
            <a:r>
              <a:rPr lang="en-US" sz="2000" err="1">
                <a:solidFill>
                  <a:srgbClr val="000000"/>
                </a:solidFill>
                <a:latin typeface="Courier New"/>
                <a:ea typeface="+mn-lt"/>
                <a:cs typeface="+mn-lt"/>
              </a:rPr>
              <a:t>current_time</a:t>
            </a:r>
            <a:r>
              <a:rPr lang="en-US" sz="2000">
                <a:cs typeface="Calibri"/>
              </a:rPr>
              <a:t> argument and return the function object</a:t>
            </a:r>
          </a:p>
          <a:p>
            <a:r>
              <a:rPr lang="en-US" sz="2000">
                <a:cs typeface="Calibri"/>
              </a:rPr>
              <a:t>We can make function call on so returned function.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68D3E-33F2-478F-B878-65AE25645EA5}"/>
              </a:ext>
            </a:extLst>
          </p:cNvPr>
          <p:cNvSpPr/>
          <p:nvPr/>
        </p:nvSpPr>
        <p:spPr>
          <a:xfrm>
            <a:off x="924890" y="2177945"/>
            <a:ext cx="8504825" cy="214612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ea typeface="+mn-lt"/>
                <a:cs typeface="+mn-lt"/>
              </a:rPr>
              <a:t>&gt;&gt;&gt; </a:t>
            </a:r>
            <a:r>
              <a:rPr lang="en-US" sz="1600" err="1">
                <a:latin typeface="Courier New"/>
                <a:ea typeface="+mn-lt"/>
                <a:cs typeface="+mn-lt"/>
              </a:rPr>
              <a:t>greet_func</a:t>
            </a:r>
            <a:r>
              <a:rPr lang="en-US" sz="1600">
                <a:latin typeface="Courier New"/>
                <a:ea typeface="+mn-lt"/>
                <a:cs typeface="+mn-lt"/>
              </a:rPr>
              <a:t> = </a:t>
            </a:r>
            <a:r>
              <a:rPr lang="en-US" sz="1600" err="1">
                <a:latin typeface="Courier New"/>
                <a:ea typeface="+mn-lt"/>
                <a:cs typeface="+mn-lt"/>
              </a:rPr>
              <a:t>get_greet_message</a:t>
            </a:r>
            <a:r>
              <a:rPr lang="en-US" sz="1600">
                <a:latin typeface="Courier New"/>
                <a:ea typeface="+mn-lt"/>
                <a:cs typeface="+mn-lt"/>
              </a:rPr>
              <a:t>(13)</a:t>
            </a:r>
          </a:p>
          <a:p>
            <a:r>
              <a:rPr lang="en-US" sz="1600">
                <a:latin typeface="Courier New"/>
                <a:ea typeface="+mn-lt"/>
                <a:cs typeface="+mn-lt"/>
              </a:rPr>
              <a:t>&gt;&gt;&gt; </a:t>
            </a:r>
            <a:r>
              <a:rPr lang="en-US" sz="1600" err="1">
                <a:latin typeface="Courier New"/>
                <a:ea typeface="+mn-lt"/>
                <a:cs typeface="+mn-lt"/>
              </a:rPr>
              <a:t>greet_func</a:t>
            </a:r>
            <a:endParaRPr lang="en-US" sz="1600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&lt;function </a:t>
            </a:r>
            <a:r>
              <a:rPr lang="en-US" sz="1600" err="1">
                <a:latin typeface="Courier New"/>
                <a:ea typeface="+mn-lt"/>
                <a:cs typeface="+mn-lt"/>
              </a:rPr>
              <a:t>get_greet_message</a:t>
            </a:r>
            <a:r>
              <a:rPr lang="en-US" sz="1600">
                <a:latin typeface="Courier New"/>
                <a:ea typeface="+mn-lt"/>
                <a:cs typeface="+mn-lt"/>
              </a:rPr>
              <a:t>.&lt;locals&gt;.afternoon at 0x7f5d9010f8b0&gt;</a:t>
            </a:r>
          </a:p>
          <a:p>
            <a:endParaRPr lang="en-US" sz="1600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&gt;&gt;&gt; </a:t>
            </a:r>
            <a:r>
              <a:rPr lang="en-US" sz="1600" err="1">
                <a:latin typeface="Courier New"/>
                <a:ea typeface="+mn-lt"/>
                <a:cs typeface="+mn-lt"/>
              </a:rPr>
              <a:t>greet_func</a:t>
            </a:r>
            <a:r>
              <a:rPr lang="en-US" sz="1600">
                <a:latin typeface="Courier New"/>
                <a:ea typeface="+mn-lt"/>
                <a:cs typeface="+mn-lt"/>
              </a:rPr>
              <a:t>('Jane')</a:t>
            </a:r>
          </a:p>
          <a:p>
            <a:r>
              <a:rPr lang="en-US" sz="1600">
                <a:latin typeface="Courier New"/>
                <a:ea typeface="+mn-lt"/>
                <a:cs typeface="+mn-lt"/>
              </a:rPr>
              <a:t>'good afternoon Jane'</a:t>
            </a:r>
          </a:p>
        </p:txBody>
      </p:sp>
    </p:spTree>
    <p:extLst>
      <p:ext uri="{BB962C8B-B14F-4D97-AF65-F5344CB8AC3E}">
        <p14:creationId xmlns:p14="http://schemas.microsoft.com/office/powerpoint/2010/main" val="262556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46101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Python Anonymous/Lambda Function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2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lambda function is a small anonymous function</a:t>
            </a:r>
          </a:p>
          <a:p>
            <a:r>
              <a:rPr lang="en-US">
                <a:ea typeface="+mn-lt"/>
                <a:cs typeface="+mn-lt"/>
              </a:rPr>
              <a:t>Uses </a:t>
            </a:r>
            <a:r>
              <a:rPr lang="en-US" b="1">
                <a:ea typeface="+mn-lt"/>
                <a:cs typeface="+mn-lt"/>
              </a:rPr>
              <a:t>lambda</a:t>
            </a:r>
            <a:r>
              <a:rPr lang="en-US">
                <a:ea typeface="+mn-lt"/>
                <a:cs typeface="+mn-lt"/>
              </a:rPr>
              <a:t> keyword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Anonymous functions are defined without a name</a:t>
            </a:r>
          </a:p>
          <a:p>
            <a:r>
              <a:rPr lang="en-US">
                <a:ea typeface="+mn-lt"/>
                <a:cs typeface="+mn-lt"/>
              </a:rPr>
              <a:t>Syntax: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Lambda functions can have any number of arguments, but are syntactically restricted to a single expression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B58162-F82F-4FB5-9718-554C0646C165}"/>
              </a:ext>
            </a:extLst>
          </p:cNvPr>
          <p:cNvSpPr/>
          <p:nvPr/>
        </p:nvSpPr>
        <p:spPr>
          <a:xfrm>
            <a:off x="1680421" y="3754547"/>
            <a:ext cx="4679905" cy="48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lambda arguments: expression</a:t>
            </a:r>
          </a:p>
        </p:txBody>
      </p:sp>
    </p:spTree>
    <p:extLst>
      <p:ext uri="{BB962C8B-B14F-4D97-AF65-F5344CB8AC3E}">
        <p14:creationId xmlns:p14="http://schemas.microsoft.com/office/powerpoint/2010/main" val="63754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F5C72-7029-4A27-A84E-1427BB87D101}"/>
              </a:ext>
            </a:extLst>
          </p:cNvPr>
          <p:cNvSpPr/>
          <p:nvPr/>
        </p:nvSpPr>
        <p:spPr>
          <a:xfrm>
            <a:off x="1100535" y="1483875"/>
            <a:ext cx="8799078" cy="1017249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sqr = lambda x: x**2</a:t>
            </a:r>
            <a:endParaRPr lang="en-US">
              <a:solidFill>
                <a:srgbClr val="FFFFFF"/>
              </a:solidFill>
              <a:latin typeface="Calibri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print(sqr(4))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16</a:t>
            </a:r>
            <a:endParaRPr lang="en-US">
              <a:latin typeface="Courier New"/>
              <a:ea typeface="+mn-lt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990600" y="2740025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Here, x is the argument and x**2 is the expression</a:t>
            </a:r>
          </a:p>
          <a:p>
            <a:r>
              <a:rPr lang="en-US">
                <a:ea typeface="+mn-lt"/>
                <a:cs typeface="+mn-lt"/>
              </a:rPr>
              <a:t>It is same as: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724CC-60A2-4C55-9B1F-9C92CF632320}"/>
              </a:ext>
            </a:extLst>
          </p:cNvPr>
          <p:cNvSpPr/>
          <p:nvPr/>
        </p:nvSpPr>
        <p:spPr>
          <a:xfrm>
            <a:off x="1100535" y="3813007"/>
            <a:ext cx="8799078" cy="1175399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def sqr(x):</a:t>
            </a:r>
            <a:endParaRPr lang="en-US">
              <a:solidFill>
                <a:srgbClr val="FFFFFF"/>
              </a:solidFill>
              <a:latin typeface="Calibri"/>
              <a:ea typeface="Segoe UI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...    return(x**2)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sprint(sqr(2))</a:t>
            </a:r>
          </a:p>
          <a:p>
            <a:r>
              <a:rPr lang="en-US">
                <a:latin typeface="Courier New"/>
                <a:ea typeface="+mn-lt"/>
                <a:cs typeface="Courier New"/>
              </a:rPr>
              <a:t>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14949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F5C72-7029-4A27-A84E-1427BB87D101}"/>
              </a:ext>
            </a:extLst>
          </p:cNvPr>
          <p:cNvSpPr/>
          <p:nvPr/>
        </p:nvSpPr>
        <p:spPr>
          <a:xfrm>
            <a:off x="942384" y="1656403"/>
            <a:ext cx="8870964" cy="340389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latin typeface="Courier New"/>
                <a:ea typeface="+mn-lt"/>
                <a:cs typeface="+mn-lt"/>
              </a:rPr>
              <a:t>(lambda x: x * 2)(3)</a:t>
            </a:r>
            <a:r>
              <a:rPr lang="en-US">
                <a:ea typeface="+mn-lt"/>
                <a:cs typeface="+mn-lt"/>
              </a:rPr>
              <a:t>
</a:t>
            </a:r>
            <a:r>
              <a:rPr lang="en-US">
                <a:latin typeface="Courier New"/>
                <a:ea typeface="+mn-lt"/>
                <a:cs typeface="+mn-lt"/>
              </a:rPr>
              <a:t>6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add = lambda a, b : a + b</a:t>
            </a:r>
            <a:endParaRPr lang="en-US"/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add(2,5)</a:t>
            </a:r>
            <a:endParaRPr lang="en-US">
              <a:latin typeface="Calibri" panose="020F0502020204030204"/>
              <a:ea typeface="+mn-lt"/>
              <a:cs typeface="Calibri" panose="020F0502020204030204"/>
            </a:endParaRPr>
          </a:p>
          <a:p>
            <a:r>
              <a:rPr lang="en-US">
                <a:latin typeface="Courier New"/>
                <a:cs typeface="Courier New"/>
              </a:rPr>
              <a:t>7</a:t>
            </a:r>
          </a:p>
          <a:p>
            <a:r>
              <a:rPr lang="en-US" i="1">
                <a:latin typeface="Calibri" panose="020F0502020204030204"/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+mn-lt"/>
              </a:rPr>
              <a:t>mul = lambda a, b : a * b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mul(2,16)</a:t>
            </a:r>
          </a:p>
          <a:p>
            <a:r>
              <a:rPr lang="en-US">
                <a:latin typeface="Courier New"/>
                <a:cs typeface="Courier New"/>
              </a:rPr>
              <a:t>32</a:t>
            </a:r>
          </a:p>
          <a:p>
            <a:r>
              <a:rPr lang="en-US" i="1">
                <a:ea typeface="+mn-lt"/>
                <a:cs typeface="+mn-lt"/>
              </a:rPr>
              <a:t>&gt;&gt;&gt; </a:t>
            </a:r>
            <a:r>
              <a:rPr lang="en-US">
                <a:latin typeface="Courier New"/>
                <a:ea typeface="+mn-lt"/>
                <a:cs typeface="Courier New"/>
              </a:rPr>
              <a:t>x = lambda a, b, c : a + b * c</a:t>
            </a:r>
            <a:endParaRPr lang="en-US">
              <a:cs typeface="Calibri" panose="020F0502020204030204"/>
            </a:endParaRP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x(5,6,2)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17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990599" y="3271988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2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Python lambda| filter, map, reduce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33366E-113D-4F1F-8905-D9E0150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99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filter(): built-in function that takes in a function and a list as arguments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 It takes a predicate as a first argument and an </a:t>
            </a:r>
            <a:r>
              <a:rPr lang="en-US" dirty="0" err="1">
                <a:ea typeface="+mn-lt"/>
                <a:cs typeface="+mn-lt"/>
              </a:rPr>
              <a:t>iterable</a:t>
            </a:r>
            <a:r>
              <a:rPr lang="en-US" dirty="0">
                <a:ea typeface="+mn-lt"/>
                <a:cs typeface="+mn-lt"/>
              </a:rPr>
              <a:t> as a second argument.</a:t>
            </a:r>
          </a:p>
          <a:p>
            <a:pPr lvl="1" indent="0"/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</a:rPr>
              <a:t>The function is called with all the items in the list and a new list is returned which contains items for which the function evaluates to True.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1158045" y="3956781"/>
            <a:ext cx="8870964" cy="114664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&gt;&gt;&gt;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Calibri"/>
              </a:rPr>
              <a:t>even = lambda</a:t>
            </a:r>
            <a:r>
              <a:rPr lang="en-US">
                <a:latin typeface="Courier New"/>
                <a:ea typeface="+mn-lt"/>
                <a:cs typeface="+mn-lt"/>
              </a:rPr>
              <a:t> x: x%2 ==0</a:t>
            </a:r>
            <a:endParaRPr lang="en-US">
              <a:latin typeface="Courier New"/>
              <a:cs typeface="Calibri"/>
            </a:endParaRPr>
          </a:p>
          <a:p>
            <a:r>
              <a:rPr lang="en-US" i="1">
                <a:latin typeface="Courier New"/>
                <a:cs typeface="Courier New"/>
              </a:rPr>
              <a:t>&gt;&gt;&gt;</a:t>
            </a:r>
            <a:r>
              <a:rPr lang="en-US">
                <a:latin typeface="Courier New"/>
                <a:cs typeface="Courier New"/>
              </a:rPr>
              <a:t>list(filter(even, [1, 2, 3, 4, 5, 6, 7, 8]))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Courier New"/>
                <a:cs typeface="Courier New"/>
              </a:rPr>
              <a:t>[2, 4, 6, 8]</a:t>
            </a:r>
          </a:p>
        </p:txBody>
      </p:sp>
    </p:spTree>
    <p:extLst>
      <p:ext uri="{BB962C8B-B14F-4D97-AF65-F5344CB8AC3E}">
        <p14:creationId xmlns:p14="http://schemas.microsoft.com/office/powerpoint/2010/main" val="636635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87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Example: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33366E-113D-4F1F-8905-D9E0150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68" y="29758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Function above uses filter function and lambda, which filters values less than 10</a:t>
            </a:r>
          </a:p>
          <a:p>
            <a:r>
              <a:rPr lang="en-US">
                <a:cs typeface="Calibri" panose="020F0502020204030204"/>
              </a:rPr>
              <a:t>If we print variable x, it shows filter object because filter() function returns </a:t>
            </a:r>
            <a:r>
              <a:rPr lang="en-US" b="1">
                <a:cs typeface="Calibri" panose="020F0502020204030204"/>
              </a:rPr>
              <a:t>filter object, </a:t>
            </a:r>
            <a:r>
              <a:rPr lang="en-US">
                <a:cs typeface="Calibri" panose="020F0502020204030204"/>
              </a:rPr>
              <a:t> we convert it to a list in the final step</a:t>
            </a:r>
          </a:p>
          <a:p>
            <a:r>
              <a:rPr lang="en-US">
                <a:cs typeface="Calibri" panose="020F0502020204030204"/>
              </a:rPr>
              <a:t>We can write it in a single step 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841743" y="1196329"/>
            <a:ext cx="10970056" cy="170736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>
              <a:latin typeface="Courier New"/>
              <a:cs typeface="Segoe UI"/>
            </a:endParaRPr>
          </a:p>
          <a:p>
            <a:r>
              <a:rPr lang="en-US" i="1">
                <a:latin typeface="Courier New"/>
                <a:cs typeface="Courier New"/>
              </a:rPr>
              <a:t>&gt;&gt;&gt; </a:t>
            </a:r>
            <a:r>
              <a:rPr lang="en-US">
                <a:latin typeface="Courier New"/>
                <a:cs typeface="Courier New"/>
              </a:rPr>
              <a:t>x = filter(lambda x: x&lt;10, [1, 2, 13, 24, 15, 6, 67, 28, 3, 7, 9])</a:t>
            </a:r>
            <a:endParaRPr lang="en-US">
              <a:latin typeface="Calibri"/>
              <a:cs typeface="Calibri"/>
            </a:endParaRPr>
          </a:p>
          <a:p>
            <a:r>
              <a:rPr lang="en-US" i="1">
                <a:latin typeface="Courier New"/>
                <a:cs typeface="Courier New"/>
              </a:rPr>
              <a:t>&gt;&gt;&gt; </a:t>
            </a:r>
            <a:r>
              <a:rPr lang="en-US">
                <a:latin typeface="Courier New"/>
                <a:cs typeface="Courier New"/>
              </a:rPr>
              <a:t>print</a:t>
            </a:r>
            <a:r>
              <a:rPr lang="en-US" i="1">
                <a:latin typeface="Courier New"/>
                <a:cs typeface="Courier New"/>
              </a:rPr>
              <a:t>(</a:t>
            </a:r>
            <a:r>
              <a:rPr lang="en-US">
                <a:latin typeface="Courier New"/>
                <a:cs typeface="Courier New"/>
              </a:rPr>
              <a:t>x) </a:t>
            </a:r>
            <a:endParaRPr lang="en-US"/>
          </a:p>
          <a:p>
            <a:r>
              <a:rPr lang="en-US">
                <a:latin typeface="Courier New"/>
                <a:ea typeface="+mn-lt"/>
                <a:cs typeface="+mn-lt"/>
              </a:rPr>
              <a:t>&lt;filter object at 0x7ff63d9c0f60&gt;</a:t>
            </a:r>
            <a:endParaRPr lang="en-US">
              <a:latin typeface="Courier New"/>
              <a:cs typeface="Calibri"/>
            </a:endParaRPr>
          </a:p>
          <a:p>
            <a:r>
              <a:rPr lang="en-US" i="1">
                <a:latin typeface="Courier New"/>
                <a:cs typeface="Courier New"/>
              </a:rPr>
              <a:t>&gt;&gt;&gt; </a:t>
            </a:r>
            <a:r>
              <a:rPr lang="en-US">
                <a:latin typeface="Courier New"/>
                <a:cs typeface="Courier New"/>
              </a:rPr>
              <a:t>print(list(x))</a:t>
            </a:r>
            <a:endParaRPr lang="en-US"/>
          </a:p>
          <a:p>
            <a:r>
              <a:rPr lang="en-US">
                <a:latin typeface="Courier New"/>
                <a:ea typeface="+mn-lt"/>
                <a:cs typeface="+mn-lt"/>
              </a:rPr>
              <a:t>[1, 2, 6, 3, 7, 9]</a:t>
            </a:r>
            <a:endParaRPr lang="en-US">
              <a:latin typeface="Courier New"/>
              <a:cs typeface="Calibri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664F8-A796-4911-9FF9-A6A88B8DCD12}"/>
              </a:ext>
            </a:extLst>
          </p:cNvPr>
          <p:cNvSpPr/>
          <p:nvPr/>
        </p:nvSpPr>
        <p:spPr>
          <a:xfrm>
            <a:off x="712346" y="5293876"/>
            <a:ext cx="11099451" cy="72970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>
              <a:latin typeface="Courier New"/>
              <a:cs typeface="Segoe UI"/>
            </a:endParaRPr>
          </a:p>
          <a:p>
            <a:r>
              <a:rPr lang="en-US" i="1">
                <a:latin typeface="Courier New"/>
                <a:cs typeface="Courier New"/>
              </a:rPr>
              <a:t>&gt;&gt;&gt; </a:t>
            </a:r>
            <a:r>
              <a:rPr lang="en-US">
                <a:latin typeface="Courier New"/>
                <a:cs typeface="Courier New"/>
              </a:rPr>
              <a:t>list(filter(lambda x: x&lt;10, [1, 2, 13, 24, 15, 6, 67, 28, 3, 7, 9])) 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[1, 2, 6, 3, 7, 9]</a:t>
            </a:r>
          </a:p>
          <a:p>
            <a:endParaRPr lang="en-US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1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3162-2701-44A9-A16B-89607699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Defining a Function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4ED8-21AA-457A-973C-B73381C2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Syntax for defining function is as: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There are certain rules we need to consider while defining a function, which is described in next slide.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38B67D-16F8-4946-99DD-6AA829E30702}"/>
              </a:ext>
            </a:extLst>
          </p:cNvPr>
          <p:cNvSpPr/>
          <p:nvPr/>
        </p:nvSpPr>
        <p:spPr>
          <a:xfrm>
            <a:off x="5461860" y="1740412"/>
            <a:ext cx="4760234" cy="1252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def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function_name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&gt;([&lt;parameters&gt;]):
    &lt;statement(s)&gt;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294CE-4740-41E7-8B22-CBF7E12B0C3D}"/>
              </a:ext>
            </a:extLst>
          </p:cNvPr>
          <p:cNvGraphicFramePr>
            <a:graphicFrameLocks noGrp="1"/>
          </p:cNvGraphicFramePr>
          <p:nvPr/>
        </p:nvGraphicFramePr>
        <p:xfrm>
          <a:off x="901390" y="3205976"/>
          <a:ext cx="9993585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3487">
                  <a:extLst>
                    <a:ext uri="{9D8B030D-6E8A-4147-A177-3AD203B41FA5}">
                      <a16:colId xmlns:a16="http://schemas.microsoft.com/office/drawing/2014/main" val="915186862"/>
                    </a:ext>
                  </a:extLst>
                </a:gridCol>
                <a:gridCol w="8200098">
                  <a:extLst>
                    <a:ext uri="{9D8B030D-6E8A-4147-A177-3AD203B41FA5}">
                      <a16:colId xmlns:a16="http://schemas.microsoft.com/office/drawing/2014/main" val="2833560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81864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keyword that informs Python that a function is being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82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&lt;function_name&gt;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 valid Python identifier that names the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4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&lt;parameters&gt;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 optional, comma-separated list of parameters that may be passed to the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57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Punctuation that denotes the end of the Python function header (the name and parameter 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2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&lt;statement(s)&gt;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 block of valid Python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7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245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Python lambda| filter, map, reduce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33366E-113D-4F1F-8905-D9E0150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99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map(): built-in function that takes in a function and a list as arguments</a:t>
            </a:r>
          </a:p>
          <a:p>
            <a:pPr lvl="1" indent="0"/>
            <a:r>
              <a:rPr lang="en-US">
                <a:ea typeface="+mn-lt"/>
                <a:cs typeface="+mn-lt"/>
              </a:rPr>
              <a:t> It takes a predicate as a first argument and an iterable as a second argument.</a:t>
            </a:r>
          </a:p>
          <a:p>
            <a:pPr lvl="1" indent="0"/>
            <a:r>
              <a:rPr lang="en-US"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New list is returned which contains all the lambda modified items returned by that function for each item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1086158" y="3899272"/>
            <a:ext cx="8870964" cy="114664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&gt;&gt;&gt;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Calibri"/>
              </a:rPr>
              <a:t>sqr= lambda</a:t>
            </a:r>
            <a:r>
              <a:rPr lang="en-US">
                <a:latin typeface="Courier New"/>
                <a:ea typeface="+mn-lt"/>
                <a:cs typeface="+mn-lt"/>
              </a:rPr>
              <a:t> x: x**2</a:t>
            </a:r>
            <a:endParaRPr lang="en-US">
              <a:latin typeface="Courier New"/>
              <a:cs typeface="Calibri"/>
            </a:endParaRPr>
          </a:p>
          <a:p>
            <a:r>
              <a:rPr lang="en-US" i="1">
                <a:latin typeface="Courier New"/>
                <a:cs typeface="Courier New"/>
              </a:rPr>
              <a:t>&gt;&gt;&gt;</a:t>
            </a:r>
            <a:r>
              <a:rPr lang="en-US">
                <a:latin typeface="Courier New"/>
                <a:cs typeface="Courier New"/>
              </a:rPr>
              <a:t>list(map(sqr, [1, 2, 3, 4, 5, 6, 7, 8]))</a:t>
            </a:r>
            <a:endParaRPr lang="en-US">
              <a:latin typeface="Courier New"/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[1, 4, 9, 16, 25, 36, 49, 64]</a:t>
            </a:r>
          </a:p>
        </p:txBody>
      </p:sp>
    </p:spTree>
    <p:extLst>
      <p:ext uri="{BB962C8B-B14F-4D97-AF65-F5344CB8AC3E}">
        <p14:creationId xmlns:p14="http://schemas.microsoft.com/office/powerpoint/2010/main" val="4255996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Example: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999894" y="1052555"/>
            <a:ext cx="8870964" cy="157796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latin typeface="Courier New"/>
                <a:cs typeface="Courier New"/>
              </a:rPr>
              <a:t>&gt;&gt;&gt;</a:t>
            </a:r>
            <a:r>
              <a:rPr lang="en-US">
                <a:latin typeface="Courier New"/>
                <a:cs typeface="Courier New"/>
              </a:rPr>
              <a:t>x = map(lambda x: x*2, range(1,4))</a:t>
            </a:r>
            <a:endParaRPr lang="en-US">
              <a:latin typeface="Courier New"/>
              <a:cs typeface="Calibri"/>
            </a:endParaRPr>
          </a:p>
          <a:p>
            <a:r>
              <a:rPr lang="en-US" i="1">
                <a:latin typeface="Courier New"/>
                <a:ea typeface="+mn-lt"/>
                <a:cs typeface="Courier New"/>
              </a:rPr>
              <a:t>&gt;&gt;&gt;</a:t>
            </a:r>
            <a:r>
              <a:rPr lang="en-US">
                <a:latin typeface="Courier New"/>
                <a:ea typeface="+mn-lt"/>
                <a:cs typeface="Courier New"/>
              </a:rPr>
              <a:t>print(x)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&lt;map object at 0x7ff63d9c0f60&gt;</a:t>
            </a:r>
            <a:endParaRPr lang="en-US">
              <a:latin typeface="Courier New"/>
            </a:endParaRPr>
          </a:p>
          <a:p>
            <a:r>
              <a:rPr lang="en-US" i="1">
                <a:latin typeface="Courier New"/>
                <a:ea typeface="+mn-lt"/>
                <a:cs typeface="Courier New"/>
              </a:rPr>
              <a:t>&gt;&gt;&gt;</a:t>
            </a:r>
            <a:r>
              <a:rPr lang="en-US">
                <a:latin typeface="Courier New"/>
                <a:ea typeface="+mn-lt"/>
                <a:cs typeface="Courier New"/>
              </a:rPr>
              <a:t>print(list(x))</a:t>
            </a:r>
            <a:endParaRPr lang="en-US"/>
          </a:p>
          <a:p>
            <a:r>
              <a:rPr lang="en-US">
                <a:latin typeface="Courier New"/>
                <a:ea typeface="+mn-lt"/>
                <a:cs typeface="Courier New"/>
              </a:rPr>
              <a:t>[2, 4, 6]</a:t>
            </a:r>
            <a:endParaRPr lang="en-US"/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D7479DD3-8951-41B8-9546-3BA61E562CBC}"/>
              </a:ext>
            </a:extLst>
          </p:cNvPr>
          <p:cNvSpPr txBox="1">
            <a:spLocks/>
          </p:cNvSpPr>
          <p:nvPr/>
        </p:nvSpPr>
        <p:spPr>
          <a:xfrm>
            <a:off x="665672" y="27026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Function above uses map function and lambda, which maps values from range function </a:t>
            </a:r>
            <a:r>
              <a:rPr lang="en-US" b="1">
                <a:cs typeface="Calibri" panose="020F0502020204030204"/>
              </a:rPr>
              <a:t>(start =1, stop = 4-1)</a:t>
            </a:r>
            <a:r>
              <a:rPr lang="en-US">
                <a:cs typeface="Calibri" panose="020F0502020204030204"/>
              </a:rPr>
              <a:t> to the lambda function which double the value </a:t>
            </a:r>
            <a:r>
              <a:rPr lang="en-US" b="1">
                <a:cs typeface="Calibri" panose="020F0502020204030204"/>
              </a:rPr>
              <a:t>(x*2)</a:t>
            </a:r>
          </a:p>
          <a:p>
            <a:r>
              <a:rPr lang="en-US">
                <a:cs typeface="Calibri" panose="020F0502020204030204"/>
              </a:rPr>
              <a:t>If we print variable x, it shows map object because map() function returns </a:t>
            </a:r>
            <a:r>
              <a:rPr lang="en-US" b="1">
                <a:cs typeface="Calibri" panose="020F0502020204030204"/>
              </a:rPr>
              <a:t>map object, </a:t>
            </a:r>
            <a:r>
              <a:rPr lang="en-US">
                <a:cs typeface="Calibri" panose="020F0502020204030204"/>
              </a:rPr>
              <a:t> we convert it to a list in the final step</a:t>
            </a:r>
          </a:p>
          <a:p>
            <a:r>
              <a:rPr lang="en-US">
                <a:cs typeface="Calibri" panose="020F0502020204030204"/>
              </a:rPr>
              <a:t>We can write it in a single step as: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AF2BB-AF42-4D64-ADA0-757FD26E54AE}"/>
              </a:ext>
            </a:extLst>
          </p:cNvPr>
          <p:cNvSpPr/>
          <p:nvPr/>
        </p:nvSpPr>
        <p:spPr>
          <a:xfrm>
            <a:off x="999893" y="5293876"/>
            <a:ext cx="8870962" cy="72970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>
              <a:latin typeface="Courier New"/>
              <a:cs typeface="Segoe UI"/>
            </a:endParaRPr>
          </a:p>
          <a:p>
            <a:r>
              <a:rPr lang="en-US" i="1">
                <a:latin typeface="Courier New"/>
                <a:cs typeface="Courier New"/>
              </a:rPr>
              <a:t>&gt;&gt;&gt; </a:t>
            </a:r>
            <a:r>
              <a:rPr lang="en-US">
                <a:latin typeface="Courier New"/>
                <a:cs typeface="Courier New"/>
              </a:rPr>
              <a:t>list(map(lambda x: x*2, range(1,4)))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[2, 4, 6]</a:t>
            </a:r>
          </a:p>
          <a:p>
            <a:endParaRPr lang="en-US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15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Python lambda| filter, map, reduce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33366E-113D-4F1F-8905-D9E0150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9963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reduce(): function that takes in a function and a list as arguments, this is a part of </a:t>
            </a:r>
            <a:r>
              <a:rPr lang="en-US" dirty="0" err="1">
                <a:ea typeface="+mn-lt"/>
                <a:cs typeface="+mn-lt"/>
              </a:rPr>
              <a:t>functools</a:t>
            </a:r>
            <a:r>
              <a:rPr lang="en-US" dirty="0">
                <a:ea typeface="+mn-lt"/>
                <a:cs typeface="+mn-lt"/>
              </a:rPr>
              <a:t> module</a:t>
            </a:r>
            <a:endParaRPr lang="en-US" dirty="0"/>
          </a:p>
          <a:p>
            <a:pPr lvl="1" indent="0"/>
            <a:r>
              <a:rPr lang="en-US" dirty="0">
                <a:ea typeface="+mn-lt"/>
                <a:cs typeface="+mn-lt"/>
              </a:rPr>
              <a:t> It  is called with a lambda function and a list and a new reduced result is returned </a:t>
            </a:r>
          </a:p>
          <a:p>
            <a:pPr lvl="1" indent="0"/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</a:rPr>
              <a:t>This performs a repetitive operation over the pairs of the list</a:t>
            </a:r>
          </a:p>
          <a:p>
            <a:pPr lvl="1" indent="0"/>
            <a:endParaRPr lang="en-US" dirty="0">
              <a:cs typeface="Calibri" panose="020F0502020204030204"/>
            </a:endParaRPr>
          </a:p>
          <a:p>
            <a:pPr lvl="1" indent="0"/>
            <a:endParaRPr lang="en-US" dirty="0">
              <a:cs typeface="Calibri" panose="020F0502020204030204"/>
            </a:endParaRPr>
          </a:p>
          <a:p>
            <a:pPr lvl="1" indent="0"/>
            <a:endParaRPr lang="en-US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Here the results of previous two elements are added to the next element and this goes on till the end of the list like (((((1+2)+3)+4)+5)+6).</a:t>
            </a:r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1273065" y="3209159"/>
            <a:ext cx="8870964" cy="12616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ourier New"/>
                <a:ea typeface="Segoe UI"/>
                <a:cs typeface="Courier New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from 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functools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import reduce</a:t>
            </a:r>
          </a:p>
          <a:p>
            <a:r>
              <a:rPr lang="en-US" i="1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Calibri"/>
              </a:rPr>
              <a:t>add= lambda</a:t>
            </a:r>
            <a:r>
              <a:rPr lang="en-US" dirty="0">
                <a:latin typeface="Courier New"/>
                <a:ea typeface="+mn-lt"/>
                <a:cs typeface="+mn-lt"/>
              </a:rPr>
              <a:t> </a:t>
            </a:r>
            <a:r>
              <a:rPr lang="en-US" dirty="0" err="1">
                <a:latin typeface="Courier New"/>
                <a:ea typeface="+mn-lt"/>
                <a:cs typeface="+mn-lt"/>
              </a:rPr>
              <a:t>x,y</a:t>
            </a:r>
            <a:r>
              <a:rPr lang="en-US" dirty="0">
                <a:latin typeface="Courier New"/>
                <a:ea typeface="+mn-lt"/>
                <a:cs typeface="+mn-lt"/>
              </a:rPr>
              <a:t>: </a:t>
            </a:r>
            <a:r>
              <a:rPr lang="en-US" dirty="0" err="1">
                <a:latin typeface="Courier New"/>
                <a:ea typeface="+mn-lt"/>
                <a:cs typeface="+mn-lt"/>
              </a:rPr>
              <a:t>x+y</a:t>
            </a:r>
            <a:endParaRPr lang="en-US" dirty="0">
              <a:latin typeface="Courier New"/>
              <a:cs typeface="Calibri"/>
            </a:endParaRPr>
          </a:p>
          <a:p>
            <a:r>
              <a:rPr lang="en-US" i="1" dirty="0">
                <a:latin typeface="Courier New"/>
                <a:cs typeface="Courier New"/>
              </a:rPr>
              <a:t>&gt;&gt;&gt;</a:t>
            </a:r>
            <a:r>
              <a:rPr lang="en-US" dirty="0">
                <a:latin typeface="Courier New"/>
                <a:cs typeface="Courier New"/>
              </a:rPr>
              <a:t>reduce(add, [1, 2, 3, 4, 5, 6])</a:t>
            </a:r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8429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Example:</a:t>
            </a:r>
            <a:endParaRPr lang="en-US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8DC5-12B1-4A5F-BE49-F96B8DA784B5}"/>
              </a:ext>
            </a:extLst>
          </p:cNvPr>
          <p:cNvSpPr txBox="1">
            <a:spLocks/>
          </p:cNvSpPr>
          <p:nvPr/>
        </p:nvSpPr>
        <p:spPr>
          <a:xfrm>
            <a:off x="1004977" y="1719233"/>
            <a:ext cx="10515600" cy="35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33366E-113D-4F1F-8905-D9E01505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8" y="28607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lvl="1" indent="0"/>
            <a:endParaRPr lang="en-US">
              <a:cs typeface="Calibri" panose="020F0502020204030204"/>
            </a:endParaRPr>
          </a:p>
          <a:p>
            <a:pPr lvl="1" indent="0"/>
            <a:endParaRPr lang="en-US">
              <a:cs typeface="Calibri" panose="020F0502020204030204"/>
            </a:endParaRPr>
          </a:p>
          <a:p>
            <a:pPr lvl="1" indent="0"/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93FCE-145C-470D-83A4-4E9043AAFF75}"/>
              </a:ext>
            </a:extLst>
          </p:cNvPr>
          <p:cNvSpPr/>
          <p:nvPr/>
        </p:nvSpPr>
        <p:spPr>
          <a:xfrm>
            <a:off x="841744" y="1411989"/>
            <a:ext cx="8870964" cy="12616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ourier New"/>
                <a:ea typeface="Segoe UI"/>
                <a:cs typeface="Courier New"/>
              </a:rPr>
              <a:t>&gt;&gt;&gt;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from functools import reduce</a:t>
            </a:r>
          </a:p>
          <a:p>
            <a:r>
              <a:rPr lang="en-US" i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&gt;&gt;&gt;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Calibri"/>
              </a:rPr>
              <a:t>mul= reduce(lambda</a:t>
            </a:r>
            <a:r>
              <a:rPr lang="en-US">
                <a:latin typeface="Courier New"/>
                <a:ea typeface="+mn-lt"/>
                <a:cs typeface="+mn-lt"/>
              </a:rPr>
              <a:t> x,y: x*y, range(2,6))</a:t>
            </a:r>
            <a:endParaRPr lang="en-US">
              <a:latin typeface="Courier New"/>
              <a:cs typeface="Calibri"/>
            </a:endParaRPr>
          </a:p>
          <a:p>
            <a:r>
              <a:rPr lang="en-US" i="1">
                <a:latin typeface="Courier New"/>
                <a:cs typeface="Courier New"/>
              </a:rPr>
              <a:t>&gt;&gt;&gt;</a:t>
            </a:r>
            <a:r>
              <a:rPr lang="en-US">
                <a:latin typeface="Courier New"/>
                <a:cs typeface="Courier New"/>
              </a:rPr>
              <a:t>print(mul)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120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0009FB99-1C2C-42E7-A660-10AB4A2B0D14}"/>
              </a:ext>
            </a:extLst>
          </p:cNvPr>
          <p:cNvSpPr txBox="1">
            <a:spLocks/>
          </p:cNvSpPr>
          <p:nvPr/>
        </p:nvSpPr>
        <p:spPr>
          <a:xfrm>
            <a:off x="665672" y="27026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Function above uses reduce function and lambda, which </a:t>
            </a:r>
            <a:r>
              <a:rPr lang="en-US">
                <a:ea typeface="+mn-lt"/>
                <a:cs typeface="+mn-lt"/>
              </a:rPr>
              <a:t>applies the lambda function to range function </a:t>
            </a:r>
            <a:r>
              <a:rPr lang="en-US" b="1">
                <a:ea typeface="+mn-lt"/>
                <a:cs typeface="+mn-lt"/>
              </a:rPr>
              <a:t>(start =2, stop = 6-1 </a:t>
            </a:r>
            <a:r>
              <a:rPr lang="en-US">
                <a:ea typeface="+mn-lt"/>
                <a:cs typeface="+mn-lt"/>
              </a:rPr>
              <a:t>and accumulates the result.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Reduced result is returned</a:t>
            </a:r>
            <a:r>
              <a:rPr lang="en-US">
                <a:ea typeface="+mn-lt"/>
                <a:cs typeface="+mn-lt"/>
              </a:rPr>
              <a:t> when the iterable is exhausted, in this case, when it reaches the end of the range i.e 5</a:t>
            </a:r>
          </a:p>
          <a:p>
            <a:r>
              <a:rPr lang="en-US">
                <a:ea typeface="+mn-lt"/>
                <a:cs typeface="+mn-lt"/>
              </a:rPr>
              <a:t>Above example works as, </a:t>
            </a:r>
            <a:r>
              <a:rPr lang="en-US" b="1">
                <a:ea typeface="+mn-lt"/>
                <a:cs typeface="+mn-lt"/>
              </a:rPr>
              <a:t>(((2*3)*4)*5)</a:t>
            </a:r>
          </a:p>
        </p:txBody>
      </p:sp>
    </p:spTree>
    <p:extLst>
      <p:ext uri="{BB962C8B-B14F-4D97-AF65-F5344CB8AC3E}">
        <p14:creationId xmlns:p14="http://schemas.microsoft.com/office/powerpoint/2010/main" val="136921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655E-693F-4BD9-BF2C-ECA8FB01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Map, Filter, Reduce in a nutshell</a:t>
            </a:r>
            <a:endParaRPr lang="en-US"/>
          </a:p>
        </p:txBody>
      </p:sp>
      <p:pic>
        <p:nvPicPr>
          <p:cNvPr id="7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E3F277B-AD80-4741-87CC-B90799B93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1924844"/>
            <a:ext cx="6553200" cy="3343275"/>
          </a:xfrm>
        </p:spPr>
      </p:pic>
    </p:spTree>
    <p:extLst>
      <p:ext uri="{BB962C8B-B14F-4D97-AF65-F5344CB8AC3E}">
        <p14:creationId xmlns:p14="http://schemas.microsoft.com/office/powerpoint/2010/main" val="3173388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23" y="2558937"/>
            <a:ext cx="4278406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Python Decorators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2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5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are python decorators?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75" y="18131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decorator is a design pattern in Python that allows a user to add new functionality to an existing object without modifying its structure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decorators</a:t>
            </a:r>
            <a:r>
              <a:rPr lang="en-US" dirty="0">
                <a:ea typeface="+mn-lt"/>
                <a:cs typeface="+mn-lt"/>
              </a:rPr>
              <a:t> add functionality to an existing code, which is also called </a:t>
            </a:r>
            <a:r>
              <a:rPr lang="en-US" b="1" dirty="0">
                <a:ea typeface="+mn-lt"/>
                <a:cs typeface="+mn-lt"/>
              </a:rPr>
              <a:t>metaprogramming</a:t>
            </a:r>
            <a:r>
              <a:rPr lang="en-US" dirty="0">
                <a:ea typeface="+mn-lt"/>
                <a:cs typeface="+mn-lt"/>
              </a:rPr>
              <a:t> as a part of the program tries to modify another part of the program at compile time</a:t>
            </a:r>
          </a:p>
          <a:p>
            <a:r>
              <a:rPr lang="en-US" dirty="0">
                <a:ea typeface="+mn-lt"/>
                <a:cs typeface="+mn-lt"/>
              </a:rPr>
              <a:t>Decorators are usually called before the definition of a function you want to decorate.</a:t>
            </a:r>
          </a:p>
        </p:txBody>
      </p:sp>
    </p:spTree>
    <p:extLst>
      <p:ext uri="{BB962C8B-B14F-4D97-AF65-F5344CB8AC3E}">
        <p14:creationId xmlns:p14="http://schemas.microsoft.com/office/powerpoint/2010/main" val="2143551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Prerequisites for learning decorators: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Functions</a:t>
            </a:r>
          </a:p>
          <a:p>
            <a:r>
              <a:rPr lang="en-US" dirty="0">
                <a:ea typeface="+mn-lt"/>
                <a:cs typeface="+mn-lt"/>
              </a:rPr>
              <a:t>Higher-order functions</a:t>
            </a:r>
          </a:p>
          <a:p>
            <a:r>
              <a:rPr lang="en-US" dirty="0">
                <a:ea typeface="+mn-lt"/>
                <a:cs typeface="+mn-lt"/>
              </a:rPr>
              <a:t>closures in Python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have already discussed about functions and higher order functions and now we'll cover closures</a:t>
            </a:r>
          </a:p>
        </p:txBody>
      </p:sp>
    </p:spTree>
    <p:extLst>
      <p:ext uri="{BB962C8B-B14F-4D97-AF65-F5344CB8AC3E}">
        <p14:creationId xmlns:p14="http://schemas.microsoft.com/office/powerpoint/2010/main" val="216071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are python closures?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616" cy="39391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The greet() function is called with "Hello world" as argument and the returned function is bound to the name </a:t>
            </a:r>
            <a:r>
              <a:rPr lang="en-US" b="1">
                <a:ea typeface="+mn-lt"/>
                <a:cs typeface="+mn-lt"/>
              </a:rPr>
              <a:t>message.</a:t>
            </a:r>
            <a:endParaRPr lang="en-US" b="1" u="sng">
              <a:ea typeface="+mn-lt"/>
              <a:cs typeface="+mn-lt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On calling </a:t>
            </a:r>
            <a:r>
              <a:rPr lang="en-US" b="1">
                <a:ea typeface="+mn-lt"/>
                <a:cs typeface="+mn-lt"/>
              </a:rPr>
              <a:t>message()</a:t>
            </a:r>
            <a:r>
              <a:rPr lang="en-US">
                <a:ea typeface="+mn-lt"/>
                <a:cs typeface="+mn-lt"/>
              </a:rPr>
              <a:t>, the message was still remembered although we had already finished executing the </a:t>
            </a:r>
            <a:r>
              <a:rPr lang="en-US" b="1">
                <a:ea typeface="+mn-lt"/>
                <a:cs typeface="+mn-lt"/>
              </a:rPr>
              <a:t>greet()</a:t>
            </a:r>
            <a:r>
              <a:rPr lang="en-US">
                <a:ea typeface="+mn-lt"/>
                <a:cs typeface="+mn-lt"/>
              </a:rPr>
              <a:t> function.</a:t>
            </a:r>
            <a:endParaRPr lang="en-US" b="1" u="sng">
              <a:ea typeface="+mn-lt"/>
              <a:cs typeface="+mn-l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5E1769-7A8A-4149-84F2-66E41809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16" y="1627030"/>
            <a:ext cx="6265888" cy="41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74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are python closures?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7FC8-BB65-4826-9346-B115DF1D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6616" cy="3939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Closure is a function (object) that remembers its creation environment (enclosing scope).</a:t>
            </a:r>
            <a:endParaRPr lang="en-US" b="1" u="sng">
              <a:ea typeface="+mn-lt"/>
              <a:cs typeface="+mn-lt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In this case, "Hello world" gets attached to the code. This is called Python closure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5E1769-7A8A-4149-84F2-66E41809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13" y="1622476"/>
            <a:ext cx="6265888" cy="41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D70-6E45-41B2-8789-DB928351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+mj-lt"/>
                <a:cs typeface="+mj-lt"/>
              </a:rPr>
              <a:t>Defining a Function </a:t>
            </a:r>
            <a:r>
              <a:rPr lang="en-US" sz="3000">
                <a:latin typeface="Calibri"/>
                <a:ea typeface="+mj-lt"/>
                <a:cs typeface="+mj-lt"/>
              </a:rPr>
              <a:t>(rules)...</a:t>
            </a:r>
            <a:endParaRPr lang="en-US" sz="3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348F-681D-475C-884A-CED9EA8F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Rules which need to be considered while defining a function:</a:t>
            </a:r>
          </a:p>
          <a:p>
            <a:pPr lvl="1"/>
            <a:r>
              <a:rPr lang="en-US" sz="1800">
                <a:ea typeface="+mn-lt"/>
                <a:cs typeface="+mn-lt"/>
              </a:rPr>
              <a:t>Function block starts with keyword '</a:t>
            </a:r>
            <a:r>
              <a:rPr lang="en-US" sz="1800" b="1">
                <a:latin typeface="Courier New"/>
                <a:cs typeface="Courier New"/>
              </a:rPr>
              <a:t>def'</a:t>
            </a:r>
            <a:r>
              <a:rPr lang="en-US" sz="1800">
                <a:ea typeface="+mn-lt"/>
                <a:cs typeface="+mn-lt"/>
              </a:rPr>
              <a:t> followed by the function name and parenthesis (</a:t>
            </a:r>
            <a:r>
              <a:rPr lang="en-US" sz="1800" b="1">
                <a:latin typeface="Courier New"/>
                <a:cs typeface="Courier New"/>
              </a:rPr>
              <a:t>()</a:t>
            </a:r>
            <a:r>
              <a:rPr lang="en-US" sz="1800">
                <a:ea typeface="+mn-lt"/>
                <a:cs typeface="+mn-lt"/>
              </a:rPr>
              <a:t>). (function naming follows the rule of identifier naming, explained in the python basics)</a:t>
            </a:r>
          </a:p>
          <a:p>
            <a:pPr lvl="1"/>
            <a:r>
              <a:rPr lang="en-US" sz="1800">
                <a:ea typeface="+mn-lt"/>
                <a:cs typeface="+mn-lt"/>
              </a:rPr>
              <a:t>Parameters(arguments) are optional and should be placed within the parenthesis if used.</a:t>
            </a:r>
          </a:p>
          <a:p>
            <a:pPr lvl="1"/>
            <a:r>
              <a:rPr lang="en-US" sz="1800">
                <a:ea typeface="+mn-lt"/>
                <a:cs typeface="+mn-lt"/>
              </a:rPr>
              <a:t>Code block within every function starts with colon (:) and block itself is indented.</a:t>
            </a:r>
          </a:p>
          <a:p>
            <a:pPr lvl="1"/>
            <a:r>
              <a:rPr lang="en-US" sz="1800">
                <a:ea typeface="+mn-lt"/>
                <a:cs typeface="+mn-lt"/>
              </a:rPr>
              <a:t>Docstring of a function is optional</a:t>
            </a:r>
          </a:p>
          <a:p>
            <a:pPr lvl="1"/>
            <a:r>
              <a:rPr lang="en-US" sz="1800">
                <a:ea typeface="+mn-lt"/>
                <a:cs typeface="+mn-lt"/>
              </a:rPr>
              <a:t>The return statement is optional </a:t>
            </a:r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C599B-C279-4CB6-94F0-CF6180A57E8C}"/>
              </a:ext>
            </a:extLst>
          </p:cNvPr>
          <p:cNvSpPr/>
          <p:nvPr/>
        </p:nvSpPr>
        <p:spPr>
          <a:xfrm>
            <a:off x="1405363" y="4096987"/>
            <a:ext cx="7779605" cy="198312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/>
                <a:ea typeface="+mn-lt"/>
                <a:cs typeface="+mn-lt"/>
              </a:rPr>
              <a:t>&gt;&gt;&gt; # defining a function 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&gt;&gt;&gt; def message(text):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alibri"/>
              </a:rPr>
              <a:t>...     </a:t>
            </a:r>
            <a:r>
              <a:rPr lang="en-US" dirty="0">
                <a:latin typeface="Courier New"/>
                <a:ea typeface="+mn-lt"/>
                <a:cs typeface="+mn-lt"/>
              </a:rPr>
              <a:t>print(</a:t>
            </a:r>
            <a:r>
              <a:rPr lang="en-US" dirty="0" err="1">
                <a:latin typeface="Courier New"/>
                <a:ea typeface="+mn-lt"/>
                <a:cs typeface="+mn-lt"/>
              </a:rPr>
              <a:t>f"This</a:t>
            </a:r>
            <a:r>
              <a:rPr lang="en-US" dirty="0">
                <a:latin typeface="Courier New"/>
                <a:ea typeface="+mn-lt"/>
                <a:cs typeface="+mn-lt"/>
              </a:rPr>
              <a:t> is {text} from the function")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... 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&gt;&gt;&gt;print(message(“I study python”))</a:t>
            </a:r>
          </a:p>
        </p:txBody>
      </p:sp>
    </p:spTree>
    <p:extLst>
      <p:ext uri="{BB962C8B-B14F-4D97-AF65-F5344CB8AC3E}">
        <p14:creationId xmlns:p14="http://schemas.microsoft.com/office/powerpoint/2010/main" val="3804511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CABC-7307-4826-B07C-549EE7D3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Python</a:t>
            </a:r>
            <a:r>
              <a:rPr lang="en-US">
                <a:cs typeface="Calibri Light"/>
              </a:rPr>
              <a:t> closure </a:t>
            </a:r>
            <a:r>
              <a:rPr lang="en-US">
                <a:ea typeface="+mj-lt"/>
                <a:cs typeface="+mj-lt"/>
              </a:rPr>
              <a:t>criteria:</a:t>
            </a:r>
            <a:endParaRPr lang="en-US" err="1"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C7EC06-6EFF-4D6B-A82E-A85E977D0D85}"/>
              </a:ext>
            </a:extLst>
          </p:cNvPr>
          <p:cNvSpPr txBox="1">
            <a:spLocks/>
          </p:cNvSpPr>
          <p:nvPr/>
        </p:nvSpPr>
        <p:spPr>
          <a:xfrm>
            <a:off x="766785" y="1516866"/>
            <a:ext cx="102127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There must be a nested function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nested function must refer to a value defined in the enclosing function</a:t>
            </a:r>
          </a:p>
          <a:p>
            <a:r>
              <a:rPr lang="en-US">
                <a:ea typeface="+mn-lt"/>
                <a:cs typeface="+mn-lt"/>
              </a:rPr>
              <a:t>The enclosing function must return the nested function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5350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Decorator: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563380" y="37243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We have a regular function </a:t>
            </a:r>
            <a:r>
              <a:rPr lang="en-US" b="1" dirty="0">
                <a:ea typeface="+mn-lt"/>
                <a:cs typeface="+mn-lt"/>
              </a:rPr>
              <a:t>ordinary() </a:t>
            </a:r>
            <a:r>
              <a:rPr lang="en-US" dirty="0">
                <a:ea typeface="+mn-lt"/>
                <a:cs typeface="+mn-lt"/>
              </a:rPr>
              <a:t>which prints 'ordinary!' When called</a:t>
            </a:r>
          </a:p>
          <a:p>
            <a:r>
              <a:rPr lang="en-US" dirty="0">
                <a:ea typeface="+mn-lt"/>
                <a:cs typeface="+mn-lt"/>
              </a:rPr>
              <a:t>We have a decorator function which has an inner function </a:t>
            </a:r>
            <a:r>
              <a:rPr lang="en-US" b="1" dirty="0" err="1">
                <a:ea typeface="+mn-lt"/>
                <a:cs typeface="+mn-lt"/>
              </a:rPr>
              <a:t>inner_func</a:t>
            </a:r>
            <a:r>
              <a:rPr lang="en-US" dirty="0">
                <a:ea typeface="+mn-lt"/>
                <a:cs typeface="+mn-lt"/>
              </a:rPr>
              <a:t> that calls the function passed as argument in </a:t>
            </a:r>
            <a:r>
              <a:rPr lang="en-US" b="1" dirty="0" err="1">
                <a:ea typeface="+mn-lt"/>
                <a:cs typeface="+mn-lt"/>
              </a:rPr>
              <a:t>decorate_me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decorate_me</a:t>
            </a:r>
            <a:r>
              <a:rPr lang="en-US" b="1" dirty="0"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returns </a:t>
            </a:r>
            <a:r>
              <a:rPr lang="en-US" dirty="0" err="1">
                <a:ea typeface="+mn-lt"/>
                <a:cs typeface="+mn-lt"/>
              </a:rPr>
              <a:t>inner_func</a:t>
            </a:r>
            <a:r>
              <a:rPr lang="en-US" dirty="0">
                <a:ea typeface="+mn-lt"/>
                <a:cs typeface="+mn-lt"/>
              </a:rPr>
              <a:t>, as discussed in closure.</a:t>
            </a: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8BBFAE-BA7E-4647-AE66-4C319152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59" y="787558"/>
            <a:ext cx="5081041" cy="2731958"/>
          </a:xfrm>
        </p:spPr>
      </p:pic>
    </p:spTree>
    <p:extLst>
      <p:ext uri="{BB962C8B-B14F-4D97-AF65-F5344CB8AC3E}">
        <p14:creationId xmlns:p14="http://schemas.microsoft.com/office/powerpoint/2010/main" val="2759476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Decorator: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505871" y="35087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Here, </a:t>
            </a:r>
            <a:r>
              <a:rPr lang="en-US" err="1">
                <a:cs typeface="Calibri"/>
              </a:rPr>
              <a:t>decorate_me</a:t>
            </a:r>
            <a:r>
              <a:rPr lang="en-US">
                <a:cs typeface="Calibri"/>
              </a:rPr>
              <a:t>() is a decorator, function</a:t>
            </a:r>
            <a:r>
              <a:rPr lang="en-US">
                <a:ea typeface="+mn-lt"/>
                <a:cs typeface="+mn-lt"/>
              </a:rPr>
              <a:t> ordinary() got decorated and the returned function was given the name </a:t>
            </a:r>
            <a:r>
              <a:rPr lang="en-US" b="1">
                <a:ea typeface="+mn-lt"/>
                <a:cs typeface="+mn-lt"/>
              </a:rPr>
              <a:t>decorated</a:t>
            </a:r>
            <a:r>
              <a:rPr lang="en-US">
                <a:ea typeface="+mn-lt"/>
                <a:cs typeface="+mn-lt"/>
              </a:rPr>
              <a:t>.</a:t>
            </a:r>
            <a:endParaRPr lang="en-US" b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decorate_me</a:t>
            </a:r>
            <a:r>
              <a:rPr lang="en-US">
                <a:ea typeface="+mn-lt"/>
                <a:cs typeface="+mn-lt"/>
              </a:rPr>
              <a:t>(ordinary) returns a function that we call on the final step to see the decorated result.</a:t>
            </a:r>
          </a:p>
          <a:p>
            <a:r>
              <a:rPr lang="en-US">
                <a:ea typeface="+mn-lt"/>
                <a:cs typeface="+mn-lt"/>
              </a:rPr>
              <a:t>We can see that the decorator function added some new functionality to the original function. </a:t>
            </a:r>
          </a:p>
          <a:p>
            <a:endParaRPr lang="en-US" b="1">
              <a:ea typeface="+mn-lt"/>
              <a:cs typeface="+mn-lt"/>
            </a:endParaRPr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4B0EDE11-4539-4459-8679-8B7C5685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80" y="938443"/>
            <a:ext cx="10515600" cy="2478095"/>
          </a:xfrm>
        </p:spPr>
      </p:pic>
    </p:spTree>
    <p:extLst>
      <p:ext uri="{BB962C8B-B14F-4D97-AF65-F5344CB8AC3E}">
        <p14:creationId xmlns:p14="http://schemas.microsoft.com/office/powerpoint/2010/main" val="1098553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Decorator: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47720" y="12083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Generally, we decorate a function and reassign it as,</a:t>
            </a:r>
            <a:endParaRPr lang="en-US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So that when you call </a:t>
            </a:r>
            <a:r>
              <a:rPr lang="en-US" b="1">
                <a:ea typeface="+mn-lt"/>
                <a:cs typeface="+mn-lt"/>
              </a:rPr>
              <a:t>ordinary() </a:t>
            </a:r>
            <a:r>
              <a:rPr lang="en-US">
                <a:ea typeface="+mn-lt"/>
                <a:cs typeface="+mn-lt"/>
              </a:rPr>
              <a:t>it is decorated</a:t>
            </a:r>
          </a:p>
          <a:p>
            <a:r>
              <a:rPr lang="en-US">
                <a:ea typeface="+mn-lt"/>
                <a:cs typeface="+mn-lt"/>
              </a:rPr>
              <a:t>This is a common construct and for this reason, Python has a syntax to simplify this.</a:t>
            </a:r>
          </a:p>
          <a:p>
            <a:r>
              <a:rPr lang="en-US">
                <a:ea typeface="+mn-lt"/>
                <a:cs typeface="+mn-lt"/>
              </a:rPr>
              <a:t>We can use the @ symbol along with the name of the decorator function</a:t>
            </a:r>
          </a:p>
          <a:p>
            <a:endParaRPr lang="en-US" b="1">
              <a:ea typeface="+mn-lt"/>
              <a:cs typeface="+mn-lt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178CF8-4944-4A75-A759-DB7BE5AA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5" y="1675566"/>
            <a:ext cx="6165954" cy="12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6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Decorator: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Above code is equivalent to: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4066826-66B2-4EEB-BB02-CDD01558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7" y="1102820"/>
            <a:ext cx="4079823" cy="1804230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A39F0E-087B-4C45-BFD6-7BD610D2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0" y="3604090"/>
            <a:ext cx="4966742" cy="15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0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Decorator: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Above code is equivalent to: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4066826-66B2-4EEB-BB02-CDD01558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7" y="1102820"/>
            <a:ext cx="4079823" cy="1804230"/>
          </a:xfrm>
          <a:prstGeom prst="rect">
            <a:avLst/>
          </a:prstGeom>
        </p:spPr>
      </p:pic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6A39F0E-087B-4C45-BFD6-7BD610D2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0" y="3604090"/>
            <a:ext cx="4966742" cy="15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4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 with argument example: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1C5B3-C930-47BF-A44B-1B328B23E6BA}"/>
              </a:ext>
            </a:extLst>
          </p:cNvPr>
          <p:cNvSpPr txBox="1">
            <a:spLocks/>
          </p:cNvSpPr>
          <p:nvPr/>
        </p:nvSpPr>
        <p:spPr>
          <a:xfrm>
            <a:off x="563380" y="38992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Our regular function </a:t>
            </a:r>
            <a:r>
              <a:rPr lang="en-US" b="1">
                <a:ea typeface="+mn-lt"/>
                <a:cs typeface="+mn-lt"/>
              </a:rPr>
              <a:t>shout() </a:t>
            </a:r>
            <a:r>
              <a:rPr lang="en-US">
                <a:ea typeface="+mn-lt"/>
                <a:cs typeface="+mn-lt"/>
              </a:rPr>
              <a:t>takes one argument</a:t>
            </a:r>
          </a:p>
          <a:p>
            <a:r>
              <a:rPr lang="en-US" b="1">
                <a:ea typeface="+mn-lt"/>
                <a:cs typeface="+mn-lt"/>
              </a:rPr>
              <a:t>uppercase_decorator </a:t>
            </a:r>
            <a:r>
              <a:rPr lang="en-US">
                <a:ea typeface="+mn-lt"/>
                <a:cs typeface="+mn-lt"/>
              </a:rPr>
              <a:t>is a decorator that prints "shell shouts:" and coverts given string to uppercase.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We have decorated </a:t>
            </a:r>
            <a:r>
              <a:rPr lang="en-US" b="1">
                <a:ea typeface="+mn-lt"/>
                <a:cs typeface="+mn-lt"/>
              </a:rPr>
              <a:t>shout() </a:t>
            </a:r>
            <a:r>
              <a:rPr lang="en-US">
                <a:ea typeface="+mn-lt"/>
                <a:cs typeface="+mn-lt"/>
              </a:rPr>
              <a:t>function with uppercase_decorator</a:t>
            </a:r>
          </a:p>
          <a:p>
            <a:endParaRPr lang="en-US" b="1">
              <a:ea typeface="+mn-lt"/>
              <a:cs typeface="+mn-lt"/>
            </a:endParaRP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D7101EF-EED7-45C2-BAB0-FD8CD5AB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0" y="1010604"/>
            <a:ext cx="7577527" cy="26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5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 with argument example: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1C5B3-C930-47BF-A44B-1B328B23E6BA}"/>
              </a:ext>
            </a:extLst>
          </p:cNvPr>
          <p:cNvSpPr txBox="1">
            <a:spLocks/>
          </p:cNvSpPr>
          <p:nvPr/>
        </p:nvSpPr>
        <p:spPr>
          <a:xfrm>
            <a:off x="563380" y="32871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When we print the result returned from the decorated function, we see it is in uppercase.</a:t>
            </a:r>
          </a:p>
          <a:p>
            <a:r>
              <a:rPr lang="en-US">
                <a:ea typeface="+mn-lt"/>
                <a:cs typeface="+mn-lt"/>
              </a:rPr>
              <a:t>If @ was not used, the corresponding function call would be: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D6329A-EAB5-40C4-8671-326AEAC3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689"/>
            <a:ext cx="6640641" cy="2013901"/>
          </a:xfrm>
          <a:prstGeom prst="rect">
            <a:avLst/>
          </a:prstGeom>
        </p:spPr>
      </p:pic>
      <p:pic>
        <p:nvPicPr>
          <p:cNvPr id="5" name="Picture 6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id="{E9DF9E6D-6899-461A-816B-7EB9923F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93" y="4611317"/>
            <a:ext cx="4417101" cy="20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9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 with argument example: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1C5B3-C930-47BF-A44B-1B328B23E6BA}"/>
              </a:ext>
            </a:extLst>
          </p:cNvPr>
          <p:cNvSpPr txBox="1">
            <a:spLocks/>
          </p:cNvSpPr>
          <p:nvPr/>
        </p:nvSpPr>
        <p:spPr>
          <a:xfrm>
            <a:off x="563380" y="1251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If you look closely, you'll notice that parameters of the nested </a:t>
            </a:r>
            <a:r>
              <a:rPr lang="en-US" b="1">
                <a:ea typeface="+mn-lt"/>
                <a:cs typeface="+mn-lt"/>
              </a:rPr>
              <a:t>wrapper()</a:t>
            </a:r>
            <a:r>
              <a:rPr lang="en-US">
                <a:ea typeface="+mn-lt"/>
                <a:cs typeface="+mn-lt"/>
              </a:rPr>
              <a:t> function inside the decorator is same as the parameters of functions it decorates</a:t>
            </a:r>
          </a:p>
          <a:p>
            <a:r>
              <a:rPr lang="en-US">
                <a:ea typeface="+mn-lt"/>
                <a:cs typeface="+mn-lt"/>
              </a:rPr>
              <a:t>This allows us to make general decorators that work with any number of parameter.</a:t>
            </a:r>
          </a:p>
          <a:p>
            <a:r>
              <a:rPr lang="en-US">
                <a:ea typeface="+mn-lt"/>
                <a:cs typeface="+mn-lt"/>
              </a:rPr>
              <a:t>We can use function(*args, **kwargs), args will be the tuple of positional arguments and kwargs will be the dictionary of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443714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D185-EB56-4186-BB7E-2CEA7A89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0" y="-720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Decorator with argument example: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6DCD12-E063-43D6-9441-89C7F0D466D8}"/>
              </a:ext>
            </a:extLst>
          </p:cNvPr>
          <p:cNvSpPr txBox="1">
            <a:spLocks/>
          </p:cNvSpPr>
          <p:nvPr/>
        </p:nvSpPr>
        <p:spPr>
          <a:xfrm>
            <a:off x="322736" y="11084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1C5B3-C930-47BF-A44B-1B328B23E6BA}"/>
              </a:ext>
            </a:extLst>
          </p:cNvPr>
          <p:cNvSpPr txBox="1">
            <a:spLocks/>
          </p:cNvSpPr>
          <p:nvPr/>
        </p:nvSpPr>
        <p:spPr>
          <a:xfrm>
            <a:off x="563380" y="12510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a typeface="+mn-lt"/>
              <a:cs typeface="+mn-lt"/>
            </a:endParaRPr>
          </a:p>
        </p:txBody>
      </p: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8A614294-02E2-495B-A8E6-DAA73B30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0" y="1596102"/>
            <a:ext cx="10513100" cy="23416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244DFF-F8EB-4AC4-93A9-BEC2D25C6491}"/>
              </a:ext>
            </a:extLst>
          </p:cNvPr>
          <p:cNvSpPr txBox="1">
            <a:spLocks/>
          </p:cNvSpPr>
          <p:nvPr/>
        </p:nvSpPr>
        <p:spPr>
          <a:xfrm>
            <a:off x="447654" y="38066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B6C0-C571-46BE-A926-E5928424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How to do function call?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2E79-26FD-4E24-BF75-0FD16468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First, the function must be defined then we can call it.</a:t>
            </a:r>
          </a:p>
          <a:p>
            <a:r>
              <a:rPr lang="en-US" sz="2000">
                <a:cs typeface="Calibri"/>
              </a:rPr>
              <a:t>To make a function call, </a:t>
            </a:r>
            <a:r>
              <a:rPr lang="en-US" sz="2000">
                <a:ea typeface="+mn-lt"/>
                <a:cs typeface="+mn-lt"/>
              </a:rPr>
              <a:t>write the function's name followed by (), placing any required arguments within the brackets.</a:t>
            </a:r>
            <a:endParaRPr lang="en-US" sz="2000">
              <a:cs typeface="Calibri"/>
            </a:endParaRPr>
          </a:p>
          <a:p>
            <a:r>
              <a:rPr lang="en-US" sz="1800">
                <a:cs typeface="Calibri"/>
              </a:rPr>
              <a:t>Syntax for calling a function in Python:</a:t>
            </a:r>
          </a:p>
          <a:p>
            <a:r>
              <a:rPr lang="en-US" sz="1800">
                <a:latin typeface="Courier New"/>
                <a:cs typeface="Calibri"/>
              </a:rPr>
              <a:t>&lt;arguments&gt;</a:t>
            </a:r>
            <a:r>
              <a:rPr lang="en-US" sz="1800">
                <a:cs typeface="Calibri"/>
              </a:rPr>
              <a:t> are the</a:t>
            </a:r>
            <a:r>
              <a:rPr lang="en-US" sz="1800">
                <a:ea typeface="+mn-lt"/>
                <a:cs typeface="+mn-lt"/>
              </a:rPr>
              <a:t> values passed into the function. </a:t>
            </a:r>
          </a:p>
          <a:p>
            <a:pPr lvl="1"/>
            <a:r>
              <a:rPr lang="en-US" sz="1600">
                <a:ea typeface="+mn-lt"/>
                <a:cs typeface="+mn-lt"/>
              </a:rPr>
              <a:t>They correspond to the </a:t>
            </a:r>
            <a:r>
              <a:rPr lang="en-US" sz="1600">
                <a:latin typeface="Courier New"/>
                <a:cs typeface="Calibri"/>
              </a:rPr>
              <a:t>&lt;parameters&gt;</a:t>
            </a:r>
            <a:r>
              <a:rPr lang="en-US" sz="1600">
                <a:ea typeface="+mn-lt"/>
                <a:cs typeface="+mn-lt"/>
              </a:rPr>
              <a:t> in the Python function definition. </a:t>
            </a:r>
          </a:p>
          <a:p>
            <a:pPr lvl="1"/>
            <a:r>
              <a:rPr lang="en-US" sz="1600">
                <a:ea typeface="+mn-lt"/>
                <a:cs typeface="+mn-lt"/>
              </a:rPr>
              <a:t>You can define a function that doesn’t take any arguments, but the parentheses are still required.</a:t>
            </a:r>
          </a:p>
          <a:p>
            <a:r>
              <a:rPr lang="en-US" sz="1800">
                <a:ea typeface="+mn-lt"/>
                <a:cs typeface="+mn-lt"/>
              </a:rPr>
              <a:t>While calling a function, If function returns expression or value then we can keep them in a variable. </a:t>
            </a:r>
            <a:r>
              <a:rPr lang="en-US" sz="1600">
                <a:ea typeface="+mn-lt"/>
                <a:cs typeface="+mn-lt"/>
              </a:rPr>
              <a:t>(We will have a look in next slide)</a:t>
            </a:r>
            <a:endParaRPr lang="en-US" sz="160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E1531C-AE78-4275-81B0-CC3B6FDE0F32}"/>
              </a:ext>
            </a:extLst>
          </p:cNvPr>
          <p:cNvSpPr/>
          <p:nvPr/>
        </p:nvSpPr>
        <p:spPr>
          <a:xfrm>
            <a:off x="4764909" y="2911291"/>
            <a:ext cx="4202674" cy="351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&lt;function_name&gt;([&lt;arguments&gt;])</a:t>
            </a:r>
          </a:p>
        </p:txBody>
      </p:sp>
    </p:spTree>
    <p:extLst>
      <p:ext uri="{BB962C8B-B14F-4D97-AF65-F5344CB8AC3E}">
        <p14:creationId xmlns:p14="http://schemas.microsoft.com/office/powerpoint/2010/main" val="13217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B6C0-C571-46BE-A926-E5928424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Function call in Python </a:t>
            </a:r>
            <a:r>
              <a:rPr lang="en-US" sz="3000">
                <a:latin typeface="Calibri"/>
                <a:cs typeface="Calibri Light"/>
              </a:rPr>
              <a:t>(example)...</a:t>
            </a:r>
            <a:endParaRPr lang="en-US" sz="3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2E79-26FD-4E24-BF75-0FD16468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In this example we will call the function that doesn't use </a:t>
            </a:r>
            <a:r>
              <a:rPr lang="en-US" sz="2000" b="1">
                <a:latin typeface="Courier New"/>
                <a:cs typeface="Calibri"/>
              </a:rPr>
              <a:t>return </a:t>
            </a:r>
            <a:r>
              <a:rPr lang="en-US" sz="2000">
                <a:cs typeface="Calibri"/>
              </a:rPr>
              <a:t>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B92C3-195D-4560-B38E-BC39FC0186A2}"/>
              </a:ext>
            </a:extLst>
          </p:cNvPr>
          <p:cNvSpPr/>
          <p:nvPr/>
        </p:nvSpPr>
        <p:spPr>
          <a:xfrm>
            <a:off x="993007" y="2422078"/>
            <a:ext cx="7477681" cy="317661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/>
                <a:ea typeface="+mn-lt"/>
                <a:cs typeface="+mn-lt"/>
              </a:rPr>
              <a:t>&gt;&gt;&gt; # defining a function 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&gt;&gt;&gt; def message(name):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alibri"/>
              </a:rPr>
              <a:t>...     print("Hello, " + name + ". How are you?")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... </a:t>
            </a: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&gt;&gt;&gt; # calling a function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&gt;&gt;&gt; r = message('John’)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Print(r)</a:t>
            </a:r>
          </a:p>
          <a:p>
            <a:r>
              <a:rPr lang="en-US" dirty="0">
                <a:latin typeface="Courier New"/>
                <a:ea typeface="+mn-lt"/>
                <a:cs typeface="+mn-lt"/>
              </a:rPr>
              <a:t>Hello John. How are you?</a:t>
            </a:r>
          </a:p>
        </p:txBody>
      </p:sp>
    </p:spTree>
    <p:extLst>
      <p:ext uri="{BB962C8B-B14F-4D97-AF65-F5344CB8AC3E}">
        <p14:creationId xmlns:p14="http://schemas.microsoft.com/office/powerpoint/2010/main" val="28581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741B-D7F4-447F-A6E5-D44F115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/>
                <a:cs typeface="Calibri Light"/>
              </a:rPr>
              <a:t>return</a:t>
            </a:r>
            <a:r>
              <a:rPr lang="en-US">
                <a:cs typeface="Calibri Light"/>
              </a:rPr>
              <a:t> </a:t>
            </a:r>
            <a:r>
              <a:rPr lang="en-US">
                <a:latin typeface="Calibri"/>
                <a:cs typeface="Calibri Light"/>
              </a:rPr>
              <a:t>statement in a Function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9D50-A9AB-4C7B-A4FF-21F0CB44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cs typeface="Calibri"/>
              </a:rPr>
              <a:t>Used to exit a function and go back to the place from where it was called.</a:t>
            </a:r>
          </a:p>
          <a:p>
            <a:r>
              <a:rPr lang="en-US" sz="2000">
                <a:cs typeface="Calibri"/>
              </a:rPr>
              <a:t>Syntax:</a:t>
            </a:r>
          </a:p>
          <a:p>
            <a:r>
              <a:rPr lang="en-US" sz="2000">
                <a:cs typeface="Calibri"/>
              </a:rPr>
              <a:t>If return statement is not present in a function or if there is no expression in the statement (ie. just </a:t>
            </a:r>
            <a:r>
              <a:rPr lang="en-US" sz="2000">
                <a:latin typeface="Courier New"/>
                <a:cs typeface="Calibri"/>
              </a:rPr>
              <a:t>return</a:t>
            </a:r>
            <a:r>
              <a:rPr lang="en-US" sz="2000">
                <a:cs typeface="Calibri"/>
              </a:rPr>
              <a:t> keyword only) then the function will return </a:t>
            </a:r>
            <a:r>
              <a:rPr lang="en-US" sz="2000">
                <a:latin typeface="Courier New"/>
                <a:cs typeface="Calibri"/>
              </a:rPr>
              <a:t>None</a:t>
            </a:r>
            <a:r>
              <a:rPr lang="en-US" sz="2000">
                <a:cs typeface="Calibri"/>
              </a:rPr>
              <a:t> object.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1800">
                <a:cs typeface="Calibri"/>
              </a:rPr>
              <a:t>Since there is no </a:t>
            </a:r>
            <a:r>
              <a:rPr lang="en-US" sz="1800">
                <a:latin typeface="Courier New"/>
                <a:cs typeface="Calibri"/>
              </a:rPr>
              <a:t>return</a:t>
            </a:r>
            <a:r>
              <a:rPr lang="en-US" sz="1800">
                <a:cs typeface="Calibri"/>
              </a:rPr>
              <a:t> statement with expressions used in function </a:t>
            </a:r>
            <a:r>
              <a:rPr lang="en-US" sz="1800">
                <a:latin typeface="Courier New"/>
                <a:cs typeface="Calibri"/>
              </a:rPr>
              <a:t>func,</a:t>
            </a:r>
            <a:r>
              <a:rPr lang="en-US" sz="1800">
                <a:cs typeface="Calibri"/>
              </a:rPr>
              <a:t> it will return </a:t>
            </a:r>
            <a:r>
              <a:rPr lang="en-US" sz="1800">
                <a:latin typeface="Courier New"/>
                <a:cs typeface="Calibri"/>
              </a:rPr>
              <a:t>None</a:t>
            </a:r>
            <a:r>
              <a:rPr lang="en-US" sz="1800">
                <a:cs typeface="Calibri"/>
              </a:rPr>
              <a:t>. And we are getting the 'Hello, Jane' as statement inside of loop and None as the outer print on the function call.</a:t>
            </a:r>
            <a:endParaRPr lang="en-US" sz="18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B2105F-76F2-45F2-803D-910303FE69B3}"/>
              </a:ext>
            </a:extLst>
          </p:cNvPr>
          <p:cNvSpPr/>
          <p:nvPr/>
        </p:nvSpPr>
        <p:spPr>
          <a:xfrm>
            <a:off x="1937584" y="2193761"/>
            <a:ext cx="2606788" cy="351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return [expression]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7B57D-12D0-4DCB-ACEB-B4DC7E24767C}"/>
              </a:ext>
            </a:extLst>
          </p:cNvPr>
          <p:cNvSpPr/>
          <p:nvPr/>
        </p:nvSpPr>
        <p:spPr>
          <a:xfrm>
            <a:off x="1063650" y="3302723"/>
            <a:ext cx="7779605" cy="186643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# defining a function </a:t>
            </a: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def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func</a:t>
            </a:r>
            <a:r>
              <a:rPr lang="en-US" sz="1600" dirty="0">
                <a:latin typeface="Courier New"/>
                <a:ea typeface="+mn-lt"/>
                <a:cs typeface="+mn-lt"/>
              </a:rPr>
              <a:t>(name):</a:t>
            </a:r>
            <a:endParaRPr lang="en-US" sz="1600" dirty="0">
              <a:latin typeface="Calibri" panose="020F0502020204030204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cs typeface="Calibri"/>
              </a:rPr>
              <a:t>...     </a:t>
            </a:r>
            <a:r>
              <a:rPr lang="en-US" sz="1600" dirty="0">
                <a:latin typeface="Courier New"/>
                <a:ea typeface="+mn-lt"/>
                <a:cs typeface="+mn-lt"/>
              </a:rPr>
              <a:t>print("Hello,", name)</a:t>
            </a: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... </a:t>
            </a: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&gt;&gt;&gt;print(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func</a:t>
            </a:r>
            <a:r>
              <a:rPr lang="en-US" sz="1600" dirty="0">
                <a:latin typeface="Courier New"/>
                <a:ea typeface="+mn-lt"/>
                <a:cs typeface="+mn-lt"/>
              </a:rPr>
              <a:t>('Jane'))</a:t>
            </a: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Hello, Jane</a:t>
            </a: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8793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741B-D7F4-447F-A6E5-D44F115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/>
                <a:cs typeface="Calibri Light"/>
              </a:rPr>
              <a:t>return</a:t>
            </a:r>
            <a:r>
              <a:rPr lang="en-US">
                <a:cs typeface="Calibri Light"/>
              </a:rPr>
              <a:t> </a:t>
            </a:r>
            <a:r>
              <a:rPr lang="en-US">
                <a:latin typeface="Calibri"/>
                <a:cs typeface="Calibri Light"/>
              </a:rPr>
              <a:t>statement (example)...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9D50-A9AB-4C7B-A4FF-21F0CB44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7B57D-12D0-4DCB-ACEB-B4DC7E24767C}"/>
              </a:ext>
            </a:extLst>
          </p:cNvPr>
          <p:cNvSpPr/>
          <p:nvPr/>
        </p:nvSpPr>
        <p:spPr>
          <a:xfrm>
            <a:off x="813216" y="1822691"/>
            <a:ext cx="8240349" cy="337605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def add(a, b):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...     return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a+b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... 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&gt;&gt;&gt; print(add(2, 3))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ea typeface="+mn-lt"/>
                <a:cs typeface="+mn-lt"/>
              </a:rPr>
              <a:t>5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latin typeface="Courier New"/>
                <a:cs typeface="Calibri"/>
              </a:rPr>
              <a:t>&gt;&gt;&gt;</a:t>
            </a:r>
          </a:p>
          <a:p>
            <a:r>
              <a:rPr lang="en-US" sz="1600" dirty="0">
                <a:latin typeface="Courier New"/>
                <a:cs typeface="Calibri"/>
              </a:rPr>
              <a:t>&gt;&gt;&gt; result = add(4, 3) # keeping the returned value in a variable</a:t>
            </a:r>
          </a:p>
          <a:p>
            <a:r>
              <a:rPr lang="en-US" sz="1600" dirty="0">
                <a:latin typeface="Courier New"/>
                <a:cs typeface="Calibri"/>
              </a:rPr>
              <a:t>&gt;&gt;&gt; print(result)</a:t>
            </a:r>
          </a:p>
          <a:p>
            <a:r>
              <a:rPr lang="en-US" sz="1600" dirty="0">
                <a:latin typeface="Courier New"/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782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699" y="1967266"/>
            <a:ext cx="327435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Function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4800" dirty="0">
                <a:cs typeface="Calibri Light"/>
              </a:rPr>
              <a:t>Arguments</a:t>
            </a:r>
            <a:endParaRPr lang="en-US" sz="4800" dirty="0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63" y="1030327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3757</Words>
  <Application>Microsoft Office PowerPoint</Application>
  <PresentationFormat>Widescreen</PresentationFormat>
  <Paragraphs>473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Functions</vt:lpstr>
      <vt:lpstr>Function in Python</vt:lpstr>
      <vt:lpstr>Defining a Function</vt:lpstr>
      <vt:lpstr>Defining a Function (rules)...</vt:lpstr>
      <vt:lpstr>How to do function call?</vt:lpstr>
      <vt:lpstr>Function call in Python (example)...</vt:lpstr>
      <vt:lpstr>return statement in a Function</vt:lpstr>
      <vt:lpstr>return statement (example)...</vt:lpstr>
      <vt:lpstr>Function Arguments</vt:lpstr>
      <vt:lpstr>Function Arguments</vt:lpstr>
      <vt:lpstr>Order of defining Arguments</vt:lpstr>
      <vt:lpstr>Example for ordering arguments..</vt:lpstr>
      <vt:lpstr>Default Argument Values</vt:lpstr>
      <vt:lpstr>Keyword Arguments</vt:lpstr>
      <vt:lpstr>Arbitrary Argument Lists</vt:lpstr>
      <vt:lpstr>More on Python Functions</vt:lpstr>
      <vt:lpstr>Functions are objects</vt:lpstr>
      <vt:lpstr>Functions can be stored in data structure </vt:lpstr>
      <vt:lpstr>Functions can be stored in data structure...</vt:lpstr>
      <vt:lpstr>Functions can be passed to other functions</vt:lpstr>
      <vt:lpstr>Functions can be passed to other functions...</vt:lpstr>
      <vt:lpstr>Functions can be nested</vt:lpstr>
      <vt:lpstr>Functions can be nested ...</vt:lpstr>
      <vt:lpstr>Python Anonymous/Lambda Function</vt:lpstr>
      <vt:lpstr>Introduction</vt:lpstr>
      <vt:lpstr>Examples:</vt:lpstr>
      <vt:lpstr>Examples:</vt:lpstr>
      <vt:lpstr>Python lambda| filter, map, reduce</vt:lpstr>
      <vt:lpstr>Example:</vt:lpstr>
      <vt:lpstr>Python lambda| filter, map, reduce</vt:lpstr>
      <vt:lpstr>Example:</vt:lpstr>
      <vt:lpstr>Python lambda| filter, map, reduce</vt:lpstr>
      <vt:lpstr>Example:</vt:lpstr>
      <vt:lpstr>Map, Filter, Reduce in a nutshell</vt:lpstr>
      <vt:lpstr>Python Decorators </vt:lpstr>
      <vt:lpstr>What are python decorators?</vt:lpstr>
      <vt:lpstr>Prerequisites for learning decorators:</vt:lpstr>
      <vt:lpstr>What are python closures?</vt:lpstr>
      <vt:lpstr>What are python closures?</vt:lpstr>
      <vt:lpstr>Python closure criteria:</vt:lpstr>
      <vt:lpstr>Decorator: breakdown</vt:lpstr>
      <vt:lpstr>Decorator: breakdown</vt:lpstr>
      <vt:lpstr>Decorator: breakdown</vt:lpstr>
      <vt:lpstr>Decorator: breakdown</vt:lpstr>
      <vt:lpstr>Decorator: breakdown</vt:lpstr>
      <vt:lpstr>Decorator with argument example:</vt:lpstr>
      <vt:lpstr>Decorator with argument example:</vt:lpstr>
      <vt:lpstr>Decorator with argument example:</vt:lpstr>
      <vt:lpstr>Decorator with argument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Poudel</dc:creator>
  <cp:lastModifiedBy>Navin Poudel</cp:lastModifiedBy>
  <cp:revision>14</cp:revision>
  <dcterms:created xsi:type="dcterms:W3CDTF">2023-03-02T16:08:33Z</dcterms:created>
  <dcterms:modified xsi:type="dcterms:W3CDTF">2023-05-12T03:53:54Z</dcterms:modified>
</cp:coreProperties>
</file>