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62" r:id="rId5"/>
    <p:sldId id="269" r:id="rId6"/>
    <p:sldId id="270" r:id="rId7"/>
    <p:sldId id="260" r:id="rId8"/>
    <p:sldId id="273" r:id="rId9"/>
    <p:sldId id="272" r:id="rId10"/>
    <p:sldId id="271" r:id="rId11"/>
    <p:sldId id="275" r:id="rId12"/>
    <p:sldId id="276" r:id="rId13"/>
    <p:sldId id="277" r:id="rId14"/>
    <p:sldId id="278" r:id="rId15"/>
    <p:sldId id="279" r:id="rId16"/>
    <p:sldId id="280" r:id="rId17"/>
    <p:sldId id="281" r:id="rId18"/>
    <p:sldId id="298" r:id="rId19"/>
    <p:sldId id="299" r:id="rId20"/>
    <p:sldId id="309" r:id="rId21"/>
    <p:sldId id="282" r:id="rId22"/>
    <p:sldId id="296" r:id="rId23"/>
    <p:sldId id="297" r:id="rId24"/>
    <p:sldId id="305" r:id="rId25"/>
    <p:sldId id="306" r:id="rId26"/>
    <p:sldId id="307" r:id="rId27"/>
    <p:sldId id="308" r:id="rId28"/>
    <p:sldId id="310" r:id="rId29"/>
    <p:sldId id="311"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350"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83BE-95E0-1C23-29A4-1D9C2E918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50AF40-690C-D153-E7C6-EE7C16309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292992-2204-AFD4-25ED-9B175F046DED}"/>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F76D32A7-B437-16EA-6E4F-5C770F29E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0F042-330E-B11A-A1CC-6BA8FD319ABB}"/>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207813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6C88-60EE-28F9-C1BA-8DB7542FD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EAB2C8-2FB5-6802-D4AC-BADF59CCA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2743F-DB39-00DB-3578-4A3089AB8ED1}"/>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1B96019F-ACA7-E169-959F-A3631131B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66B87-DDFA-6546-D8C0-726DE2E3C369}"/>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115528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A8C2-CC9A-76DD-AAAF-2538DE253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C2C9-F3DE-060A-9AC9-0A4CDC49EA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3278E-536B-D090-413C-22BAA40731C8}"/>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CA634E56-0A64-B779-CC95-39642D52F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7E0A5-5FF9-7987-3645-3E65D186004C}"/>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410095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7386-7689-E8A2-5DAD-8AC95D7C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6C092-E331-C00D-8BCF-2697035B3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1E2EC-0A51-1BC7-627A-422FB0174451}"/>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ABEC9B41-6DF6-A2DF-4D39-90F4B866B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6FAF7-05A1-5319-1B3C-6607C0A3ABCD}"/>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274348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350E-4DA2-DEE1-5857-29CF0BD15F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1B9C9-D21F-561E-738A-0E4DEF7CA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1E3BD-A072-4211-5D4C-45518AA111DD}"/>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C91A13A0-33CD-AAC0-7D94-8A3D9E9B7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6B77F-503A-C81A-40DE-EB7FB9DA0C7F}"/>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61072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5E8-054F-A32C-AF11-D4A19F160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95665D-C182-9604-61A0-6866AAA48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2C78F-D6E0-7EA9-7C4E-4C6E55C760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31135-F17C-8FED-A947-A647896EF75B}"/>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6" name="Footer Placeholder 5">
            <a:extLst>
              <a:ext uri="{FF2B5EF4-FFF2-40B4-BE49-F238E27FC236}">
                <a16:creationId xmlns:a16="http://schemas.microsoft.com/office/drawing/2014/main" id="{170796BC-6A9D-CB34-E01E-4578414F1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DD407-F086-18CF-2A6B-1C88E72A3F1D}"/>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126242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AC93-1106-E017-A431-2BCF13310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C23D20-F507-E3A9-6BFA-034C41201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055A7-75E3-02CF-D32B-0FB71DA9A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E198B-E2FB-400C-1771-F4266EF1BF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722D1-14D8-BFC5-62B4-9040ED6F3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01F54A-A54C-7F81-4925-6D3B1AE11151}"/>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8" name="Footer Placeholder 7">
            <a:extLst>
              <a:ext uri="{FF2B5EF4-FFF2-40B4-BE49-F238E27FC236}">
                <a16:creationId xmlns:a16="http://schemas.microsoft.com/office/drawing/2014/main" id="{49B3CD58-23BD-F4BA-1913-C8BE35AE8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5A32-2484-C613-2C2D-FFDD7DE8DDAE}"/>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363899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F1D6-C50D-432B-B36D-C732A8646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5B42C-BC2B-ACE7-5F6A-DF4398ADB485}"/>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4" name="Footer Placeholder 3">
            <a:extLst>
              <a:ext uri="{FF2B5EF4-FFF2-40B4-BE49-F238E27FC236}">
                <a16:creationId xmlns:a16="http://schemas.microsoft.com/office/drawing/2014/main" id="{EBE26C93-FB30-363E-1D78-C4DCB5BB6B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000E3-0336-03FB-DACA-34AE1FB95D2D}"/>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18652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34EAA-1215-B6A6-A725-1976B4F93F90}"/>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3" name="Footer Placeholder 2">
            <a:extLst>
              <a:ext uri="{FF2B5EF4-FFF2-40B4-BE49-F238E27FC236}">
                <a16:creationId xmlns:a16="http://schemas.microsoft.com/office/drawing/2014/main" id="{66553561-55CE-2B9D-C755-892BE7F86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3A34D3-74D4-A362-C89D-D1767844E6AD}"/>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32613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35C7-DF1E-8BE6-7317-EE51299C5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B7BBD-BE3D-FE69-3979-FEDA27F8F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4D351-02C0-238A-3187-1DCA8784E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BD96E-3FB5-9FF1-57A3-43B19E26B178}"/>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6" name="Footer Placeholder 5">
            <a:extLst>
              <a:ext uri="{FF2B5EF4-FFF2-40B4-BE49-F238E27FC236}">
                <a16:creationId xmlns:a16="http://schemas.microsoft.com/office/drawing/2014/main" id="{158502FC-8D3A-E794-B4AB-B8CD1FAA7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B636-3703-C14F-5C3A-37131ACBCB8B}"/>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241123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32E1-7F7C-D5D7-5873-F90E5E41B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12E50A-59C3-086A-FDF0-37FE2651F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F1ECF4-3684-0D65-3440-386A471EE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9DECA-410C-427E-C7DC-2F5E77E143B2}"/>
              </a:ext>
            </a:extLst>
          </p:cNvPr>
          <p:cNvSpPr>
            <a:spLocks noGrp="1"/>
          </p:cNvSpPr>
          <p:nvPr>
            <p:ph type="dt" sz="half" idx="10"/>
          </p:nvPr>
        </p:nvSpPr>
        <p:spPr/>
        <p:txBody>
          <a:bodyPr/>
          <a:lstStyle/>
          <a:p>
            <a:fld id="{BF9EBAAC-784E-42E0-BEF9-4D7CC50C995C}" type="datetimeFigureOut">
              <a:rPr lang="en-US" smtClean="0"/>
              <a:t>8/7/2023</a:t>
            </a:fld>
            <a:endParaRPr lang="en-US"/>
          </a:p>
        </p:txBody>
      </p:sp>
      <p:sp>
        <p:nvSpPr>
          <p:cNvPr id="6" name="Footer Placeholder 5">
            <a:extLst>
              <a:ext uri="{FF2B5EF4-FFF2-40B4-BE49-F238E27FC236}">
                <a16:creationId xmlns:a16="http://schemas.microsoft.com/office/drawing/2014/main" id="{6BA562B0-1DE4-E96A-15E0-BDF968D61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75DA4-45DC-40C6-AB3E-2A8E0136FAE3}"/>
              </a:ext>
            </a:extLst>
          </p:cNvPr>
          <p:cNvSpPr>
            <a:spLocks noGrp="1"/>
          </p:cNvSpPr>
          <p:nvPr>
            <p:ph type="sldNum" sz="quarter" idx="12"/>
          </p:nvPr>
        </p:nvSpPr>
        <p:spPr/>
        <p:txBody>
          <a:bodyPr/>
          <a:lstStyle/>
          <a:p>
            <a:fld id="{4FA443E2-C3B2-49BE-95FB-193F81D8CBB7}" type="slidenum">
              <a:rPr lang="en-US" smtClean="0"/>
              <a:t>‹#›</a:t>
            </a:fld>
            <a:endParaRPr lang="en-US"/>
          </a:p>
        </p:txBody>
      </p:sp>
    </p:spTree>
    <p:extLst>
      <p:ext uri="{BB962C8B-B14F-4D97-AF65-F5344CB8AC3E}">
        <p14:creationId xmlns:p14="http://schemas.microsoft.com/office/powerpoint/2010/main" val="17386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2ED8B-A907-028E-FA51-BA1ECF683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F40D8-ADDA-88AE-A2F6-84874F5D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099F1-4038-4881-E4F6-2E4424163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EBAAC-784E-42E0-BEF9-4D7CC50C995C}" type="datetimeFigureOut">
              <a:rPr lang="en-US" smtClean="0"/>
              <a:t>8/7/2023</a:t>
            </a:fld>
            <a:endParaRPr lang="en-US"/>
          </a:p>
        </p:txBody>
      </p:sp>
      <p:sp>
        <p:nvSpPr>
          <p:cNvPr id="5" name="Footer Placeholder 4">
            <a:extLst>
              <a:ext uri="{FF2B5EF4-FFF2-40B4-BE49-F238E27FC236}">
                <a16:creationId xmlns:a16="http://schemas.microsoft.com/office/drawing/2014/main" id="{CA8DB3EF-C73E-FD23-FF8B-E62D46C0B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99E6C4-3463-B2CD-CEA5-B38B58D3E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443E2-C3B2-49BE-95FB-193F81D8CBB7}" type="slidenum">
              <a:rPr lang="en-US" smtClean="0"/>
              <a:t>‹#›</a:t>
            </a:fld>
            <a:endParaRPr lang="en-US"/>
          </a:p>
        </p:txBody>
      </p:sp>
    </p:spTree>
    <p:extLst>
      <p:ext uri="{BB962C8B-B14F-4D97-AF65-F5344CB8AC3E}">
        <p14:creationId xmlns:p14="http://schemas.microsoft.com/office/powerpoint/2010/main" val="408838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3191773" y="1208627"/>
            <a:ext cx="9144000" cy="2387600"/>
          </a:xfrm>
        </p:spPr>
        <p:txBody>
          <a:bodyPr/>
          <a:lstStyle/>
          <a:p>
            <a:r>
              <a:rPr lang="en-US">
                <a:cs typeface="Calibri Light"/>
              </a:rPr>
              <a:t>Python Strings</a:t>
            </a:r>
            <a:endParaRPr lang="en-US"/>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1481394" y="-667197"/>
            <a:ext cx="9934893" cy="7049895"/>
          </a:xfrm>
          <a:prstGeom prst="rect">
            <a:avLst/>
          </a:prstGeom>
        </p:spPr>
      </p:pic>
    </p:spTree>
    <p:extLst>
      <p:ext uri="{BB962C8B-B14F-4D97-AF65-F5344CB8AC3E}">
        <p14:creationId xmlns:p14="http://schemas.microsoft.com/office/powerpoint/2010/main" val="51147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08F-023D-481A-A163-A18446E3C802}"/>
              </a:ext>
            </a:extLst>
          </p:cNvPr>
          <p:cNvSpPr>
            <a:spLocks noGrp="1"/>
          </p:cNvSpPr>
          <p:nvPr>
            <p:ph type="title"/>
          </p:nvPr>
        </p:nvSpPr>
        <p:spPr/>
        <p:txBody>
          <a:bodyPr>
            <a:normAutofit/>
          </a:bodyPr>
          <a:lstStyle/>
          <a:p>
            <a:r>
              <a:rPr lang="en-US" dirty="0">
                <a:cs typeface="Calibri Light"/>
              </a:rPr>
              <a:t>String special Operators</a:t>
            </a:r>
          </a:p>
        </p:txBody>
      </p:sp>
      <p:sp>
        <p:nvSpPr>
          <p:cNvPr id="3" name="Content Placeholder 2">
            <a:extLst>
              <a:ext uri="{FF2B5EF4-FFF2-40B4-BE49-F238E27FC236}">
                <a16:creationId xmlns:a16="http://schemas.microsoft.com/office/drawing/2014/main" id="{36F63E55-01C8-4ECF-8D21-EB309C27CE9D}"/>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If variable </a:t>
            </a:r>
            <a:r>
              <a:rPr lang="en-US" b="1">
                <a:cs typeface="Calibri" panose="020F0502020204030204"/>
              </a:rPr>
              <a:t>a </a:t>
            </a:r>
            <a:r>
              <a:rPr lang="en-US">
                <a:cs typeface="Calibri" panose="020F0502020204030204"/>
              </a:rPr>
              <a:t>holds 'Hello' and </a:t>
            </a:r>
            <a:r>
              <a:rPr lang="en-US" b="1">
                <a:cs typeface="Calibri" panose="020F0502020204030204"/>
              </a:rPr>
              <a:t>b </a:t>
            </a:r>
            <a:r>
              <a:rPr lang="en-US">
                <a:cs typeface="Calibri" panose="020F0502020204030204"/>
              </a:rPr>
              <a:t>holds 'World', then:</a:t>
            </a:r>
          </a:p>
          <a:p>
            <a:pPr marL="0" indent="0">
              <a:buNone/>
            </a:pPr>
            <a:endParaRPr lang="en-US">
              <a:cs typeface="Calibri" panose="020F0502020204030204"/>
            </a:endParaRPr>
          </a:p>
        </p:txBody>
      </p:sp>
      <p:graphicFrame>
        <p:nvGraphicFramePr>
          <p:cNvPr id="5" name="Table 4">
            <a:extLst>
              <a:ext uri="{FF2B5EF4-FFF2-40B4-BE49-F238E27FC236}">
                <a16:creationId xmlns:a16="http://schemas.microsoft.com/office/drawing/2014/main" id="{D2A0B745-E4FD-4AE1-A06F-D0B5DD3AC892}"/>
              </a:ext>
            </a:extLst>
          </p:cNvPr>
          <p:cNvGraphicFramePr>
            <a:graphicFrameLocks noGrp="1"/>
          </p:cNvGraphicFramePr>
          <p:nvPr/>
        </p:nvGraphicFramePr>
        <p:xfrm>
          <a:off x="919975" y="2369633"/>
          <a:ext cx="10148625" cy="3199404"/>
        </p:xfrm>
        <a:graphic>
          <a:graphicData uri="http://schemas.openxmlformats.org/drawingml/2006/table">
            <a:tbl>
              <a:tblPr firstRow="1" bandRow="1">
                <a:tableStyleId>{073A0DAA-6AF3-43AB-8588-CEC1D06C72B9}</a:tableStyleId>
              </a:tblPr>
              <a:tblGrid>
                <a:gridCol w="1031487">
                  <a:extLst>
                    <a:ext uri="{9D8B030D-6E8A-4147-A177-3AD203B41FA5}">
                      <a16:colId xmlns:a16="http://schemas.microsoft.com/office/drawing/2014/main" val="3122054383"/>
                    </a:ext>
                  </a:extLst>
                </a:gridCol>
                <a:gridCol w="6421244">
                  <a:extLst>
                    <a:ext uri="{9D8B030D-6E8A-4147-A177-3AD203B41FA5}">
                      <a16:colId xmlns:a16="http://schemas.microsoft.com/office/drawing/2014/main" val="1438505169"/>
                    </a:ext>
                  </a:extLst>
                </a:gridCol>
                <a:gridCol w="2695894">
                  <a:extLst>
                    <a:ext uri="{9D8B030D-6E8A-4147-A177-3AD203B41FA5}">
                      <a16:colId xmlns:a16="http://schemas.microsoft.com/office/drawing/2014/main" val="2578081447"/>
                    </a:ext>
                  </a:extLst>
                </a:gridCol>
              </a:tblGrid>
              <a:tr h="266763">
                <a:tc>
                  <a:txBody>
                    <a:bodyPr/>
                    <a:lstStyle/>
                    <a:p>
                      <a:pPr algn="ctr" fontAlgn="t"/>
                      <a:r>
                        <a:rPr lang="en-US" sz="1500">
                          <a:effectLst/>
                        </a:rPr>
                        <a:t>Operator</a:t>
                      </a:r>
                    </a:p>
                  </a:txBody>
                  <a:tcPr marL="76200" marR="76200" marT="76200" marB="76200"/>
                </a:tc>
                <a:tc>
                  <a:txBody>
                    <a:bodyPr/>
                    <a:lstStyle/>
                    <a:p>
                      <a:pPr algn="ctr" fontAlgn="t"/>
                      <a:r>
                        <a:rPr lang="en-US" sz="1500" dirty="0">
                          <a:effectLst/>
                        </a:rPr>
                        <a:t>Description</a:t>
                      </a:r>
                    </a:p>
                  </a:txBody>
                  <a:tcPr marL="76200" marR="76200" marT="76200" marB="76200"/>
                </a:tc>
                <a:tc>
                  <a:txBody>
                    <a:bodyPr/>
                    <a:lstStyle/>
                    <a:p>
                      <a:pPr algn="ctr" fontAlgn="t"/>
                      <a:r>
                        <a:rPr lang="en-US" sz="1500">
                          <a:effectLst/>
                        </a:rPr>
                        <a:t>Example</a:t>
                      </a:r>
                    </a:p>
                  </a:txBody>
                  <a:tcPr marL="76200" marR="76200" marT="76200" marB="76200"/>
                </a:tc>
                <a:extLst>
                  <a:ext uri="{0D108BD9-81ED-4DB2-BD59-A6C34878D82A}">
                    <a16:rowId xmlns:a16="http://schemas.microsoft.com/office/drawing/2014/main" val="1880283978"/>
                  </a:ext>
                </a:extLst>
              </a:tr>
              <a:tr h="440738">
                <a:tc>
                  <a:txBody>
                    <a:bodyPr/>
                    <a:lstStyle/>
                    <a:p>
                      <a:pPr fontAlgn="t"/>
                      <a:r>
                        <a:rPr lang="en-US" sz="1500">
                          <a:effectLst/>
                        </a:rPr>
                        <a:t>+</a:t>
                      </a:r>
                    </a:p>
                  </a:txBody>
                  <a:tcPr marL="76200" marR="76200" marT="76200" marB="76200"/>
                </a:tc>
                <a:tc>
                  <a:txBody>
                    <a:bodyPr/>
                    <a:lstStyle/>
                    <a:p>
                      <a:pPr fontAlgn="t"/>
                      <a:r>
                        <a:rPr lang="en-US" sz="1500" dirty="0">
                          <a:effectLst/>
                        </a:rPr>
                        <a:t>Concatenation - Adds values on either side of the operator</a:t>
                      </a:r>
                    </a:p>
                  </a:txBody>
                  <a:tcPr marL="76200" marR="76200" marT="76200" marB="76200"/>
                </a:tc>
                <a:tc>
                  <a:txBody>
                    <a:bodyPr/>
                    <a:lstStyle/>
                    <a:p>
                      <a:pPr fontAlgn="t"/>
                      <a:r>
                        <a:rPr lang="en-US" sz="1500" b="1">
                          <a:effectLst/>
                        </a:rPr>
                        <a:t>a</a:t>
                      </a:r>
                      <a:r>
                        <a:rPr lang="en-US" sz="1500">
                          <a:effectLst/>
                        </a:rPr>
                        <a:t> + </a:t>
                      </a:r>
                      <a:r>
                        <a:rPr lang="en-US" sz="1500" b="1">
                          <a:effectLst/>
                        </a:rPr>
                        <a:t>b</a:t>
                      </a:r>
                      <a:r>
                        <a:rPr lang="en-US" sz="1500">
                          <a:effectLst/>
                        </a:rPr>
                        <a:t> will give HelloWorld</a:t>
                      </a:r>
                    </a:p>
                  </a:txBody>
                  <a:tcPr marL="76200" marR="76200" marT="76200" marB="76200"/>
                </a:tc>
                <a:extLst>
                  <a:ext uri="{0D108BD9-81ED-4DB2-BD59-A6C34878D82A}">
                    <a16:rowId xmlns:a16="http://schemas.microsoft.com/office/drawing/2014/main" val="2367470119"/>
                  </a:ext>
                </a:extLst>
              </a:tr>
              <a:tr h="614714">
                <a:tc>
                  <a:txBody>
                    <a:bodyPr/>
                    <a:lstStyle/>
                    <a:p>
                      <a:pPr fontAlgn="t"/>
                      <a:r>
                        <a:rPr lang="en-US" sz="1500">
                          <a:effectLst/>
                        </a:rPr>
                        <a:t>*</a:t>
                      </a:r>
                    </a:p>
                  </a:txBody>
                  <a:tcPr marL="76200" marR="76200" marT="76200" marB="76200"/>
                </a:tc>
                <a:tc>
                  <a:txBody>
                    <a:bodyPr/>
                    <a:lstStyle/>
                    <a:p>
                      <a:pPr fontAlgn="t"/>
                      <a:r>
                        <a:rPr lang="en-US" sz="1500" dirty="0">
                          <a:effectLst/>
                        </a:rPr>
                        <a:t>Repetition - Creates new strings, concatenating multiple copies of the same string</a:t>
                      </a:r>
                    </a:p>
                  </a:txBody>
                  <a:tcPr marL="76200" marR="76200" marT="76200" marB="76200"/>
                </a:tc>
                <a:tc>
                  <a:txBody>
                    <a:bodyPr/>
                    <a:lstStyle/>
                    <a:p>
                      <a:pPr fontAlgn="t"/>
                      <a:r>
                        <a:rPr lang="en-US" sz="1500" b="1">
                          <a:effectLst/>
                        </a:rPr>
                        <a:t>b</a:t>
                      </a:r>
                      <a:r>
                        <a:rPr lang="en-US" sz="1500">
                          <a:effectLst/>
                        </a:rPr>
                        <a:t>*2 will give WorldWorld</a:t>
                      </a:r>
                    </a:p>
                  </a:txBody>
                  <a:tcPr marL="76200" marR="76200" marT="76200" marB="76200"/>
                </a:tc>
                <a:extLst>
                  <a:ext uri="{0D108BD9-81ED-4DB2-BD59-A6C34878D82A}">
                    <a16:rowId xmlns:a16="http://schemas.microsoft.com/office/drawing/2014/main" val="3791233709"/>
                  </a:ext>
                </a:extLst>
              </a:tr>
              <a:tr h="440738">
                <a:tc>
                  <a:txBody>
                    <a:bodyPr/>
                    <a:lstStyle/>
                    <a:p>
                      <a:pPr fontAlgn="t"/>
                      <a:r>
                        <a:rPr lang="en-US" sz="1500" dirty="0">
                          <a:effectLst/>
                        </a:rPr>
                        <a:t>[]</a:t>
                      </a:r>
                    </a:p>
                  </a:txBody>
                  <a:tcPr marL="76200" marR="76200" marT="76200" marB="76200"/>
                </a:tc>
                <a:tc>
                  <a:txBody>
                    <a:bodyPr/>
                    <a:lstStyle/>
                    <a:p>
                      <a:pPr fontAlgn="t"/>
                      <a:r>
                        <a:rPr lang="en-US" sz="1500">
                          <a:effectLst/>
                        </a:rPr>
                        <a:t>Slice - Gives the character from the given index</a:t>
                      </a:r>
                    </a:p>
                  </a:txBody>
                  <a:tcPr marL="76200" marR="76200" marT="76200" marB="76200"/>
                </a:tc>
                <a:tc>
                  <a:txBody>
                    <a:bodyPr/>
                    <a:lstStyle/>
                    <a:p>
                      <a:pPr fontAlgn="t"/>
                      <a:r>
                        <a:rPr lang="en-US" sz="1500" b="1">
                          <a:effectLst/>
                        </a:rPr>
                        <a:t>a</a:t>
                      </a:r>
                      <a:r>
                        <a:rPr lang="en-US" sz="1500">
                          <a:effectLst/>
                        </a:rPr>
                        <a:t>[4] will give o</a:t>
                      </a:r>
                    </a:p>
                  </a:txBody>
                  <a:tcPr marL="76200" marR="76200" marT="76200" marB="76200"/>
                </a:tc>
                <a:extLst>
                  <a:ext uri="{0D108BD9-81ED-4DB2-BD59-A6C34878D82A}">
                    <a16:rowId xmlns:a16="http://schemas.microsoft.com/office/drawing/2014/main" val="3209732361"/>
                  </a:ext>
                </a:extLst>
              </a:tr>
              <a:tr h="440738">
                <a:tc>
                  <a:txBody>
                    <a:bodyPr/>
                    <a:lstStyle/>
                    <a:p>
                      <a:pPr fontAlgn="t"/>
                      <a:r>
                        <a:rPr lang="en-US" sz="1500" dirty="0">
                          <a:effectLst/>
                        </a:rPr>
                        <a:t>[ : ]</a:t>
                      </a:r>
                    </a:p>
                  </a:txBody>
                  <a:tcPr marL="76200" marR="76200" marT="76200" marB="76200"/>
                </a:tc>
                <a:tc>
                  <a:txBody>
                    <a:bodyPr/>
                    <a:lstStyle/>
                    <a:p>
                      <a:pPr fontAlgn="t"/>
                      <a:r>
                        <a:rPr lang="en-US" sz="1500">
                          <a:effectLst/>
                        </a:rPr>
                        <a:t>Range Slice - Gives the characters from the given range</a:t>
                      </a:r>
                    </a:p>
                  </a:txBody>
                  <a:tcPr marL="76200" marR="76200" marT="76200" marB="76200"/>
                </a:tc>
                <a:tc>
                  <a:txBody>
                    <a:bodyPr/>
                    <a:lstStyle/>
                    <a:p>
                      <a:pPr fontAlgn="t"/>
                      <a:r>
                        <a:rPr lang="en-US" sz="1500" b="1">
                          <a:effectLst/>
                        </a:rPr>
                        <a:t>a</a:t>
                      </a:r>
                      <a:r>
                        <a:rPr lang="en-US" sz="1500">
                          <a:effectLst/>
                        </a:rPr>
                        <a:t>[2:5] will give llo</a:t>
                      </a:r>
                    </a:p>
                  </a:txBody>
                  <a:tcPr marL="76200" marR="76200" marT="76200" marB="76200"/>
                </a:tc>
                <a:extLst>
                  <a:ext uri="{0D108BD9-81ED-4DB2-BD59-A6C34878D82A}">
                    <a16:rowId xmlns:a16="http://schemas.microsoft.com/office/drawing/2014/main" val="3814775317"/>
                  </a:ext>
                </a:extLst>
              </a:tr>
              <a:tr h="440738">
                <a:tc>
                  <a:txBody>
                    <a:bodyPr/>
                    <a:lstStyle/>
                    <a:p>
                      <a:pPr fontAlgn="t"/>
                      <a:r>
                        <a:rPr lang="en-US" sz="1500" dirty="0">
                          <a:effectLst/>
                        </a:rPr>
                        <a:t>in</a:t>
                      </a:r>
                    </a:p>
                  </a:txBody>
                  <a:tcPr marL="76200" marR="76200" marT="76200" marB="76200"/>
                </a:tc>
                <a:tc>
                  <a:txBody>
                    <a:bodyPr/>
                    <a:lstStyle/>
                    <a:p>
                      <a:pPr fontAlgn="t"/>
                      <a:r>
                        <a:rPr lang="en-US" sz="1500" dirty="0">
                          <a:effectLst/>
                        </a:rPr>
                        <a:t>Membership - Returns True if a character exists in the given string</a:t>
                      </a:r>
                    </a:p>
                  </a:txBody>
                  <a:tcPr marL="76200" marR="76200" marT="76200" marB="76200"/>
                </a:tc>
                <a:tc>
                  <a:txBody>
                    <a:bodyPr/>
                    <a:lstStyle/>
                    <a:p>
                      <a:pPr fontAlgn="t"/>
                      <a:r>
                        <a:rPr lang="en-US" sz="1500">
                          <a:effectLst/>
                        </a:rPr>
                        <a:t>'e' in </a:t>
                      </a:r>
                      <a:r>
                        <a:rPr lang="en-US" sz="1500" b="1">
                          <a:effectLst/>
                        </a:rPr>
                        <a:t>a</a:t>
                      </a:r>
                      <a:r>
                        <a:rPr lang="en-US" sz="1500">
                          <a:effectLst/>
                        </a:rPr>
                        <a:t> will return True</a:t>
                      </a:r>
                    </a:p>
                  </a:txBody>
                  <a:tcPr marL="76200" marR="76200" marT="76200" marB="76200"/>
                </a:tc>
                <a:extLst>
                  <a:ext uri="{0D108BD9-81ED-4DB2-BD59-A6C34878D82A}">
                    <a16:rowId xmlns:a16="http://schemas.microsoft.com/office/drawing/2014/main" val="672024005"/>
                  </a:ext>
                </a:extLst>
              </a:tr>
              <a:tr h="440738">
                <a:tc>
                  <a:txBody>
                    <a:bodyPr/>
                    <a:lstStyle/>
                    <a:p>
                      <a:pPr fontAlgn="t"/>
                      <a:r>
                        <a:rPr lang="en-US" sz="1500" dirty="0">
                          <a:effectLst/>
                        </a:rPr>
                        <a:t>not in</a:t>
                      </a:r>
                    </a:p>
                  </a:txBody>
                  <a:tcPr marL="76200" marR="76200" marT="76200" marB="76200"/>
                </a:tc>
                <a:tc>
                  <a:txBody>
                    <a:bodyPr/>
                    <a:lstStyle/>
                    <a:p>
                      <a:pPr fontAlgn="t"/>
                      <a:r>
                        <a:rPr lang="en-US" sz="1500">
                          <a:effectLst/>
                        </a:rPr>
                        <a:t>Membership - Returns True if a character does not exist in the given string</a:t>
                      </a:r>
                    </a:p>
                  </a:txBody>
                  <a:tcPr marL="76200" marR="76200" marT="76200" marB="76200"/>
                </a:tc>
                <a:tc>
                  <a:txBody>
                    <a:bodyPr/>
                    <a:lstStyle/>
                    <a:p>
                      <a:pPr fontAlgn="t"/>
                      <a:r>
                        <a:rPr lang="en-US" sz="1500" dirty="0">
                          <a:effectLst/>
                        </a:rPr>
                        <a:t>'o' not in </a:t>
                      </a:r>
                      <a:r>
                        <a:rPr lang="en-US" sz="1500" b="1" dirty="0">
                          <a:effectLst/>
                        </a:rPr>
                        <a:t>a</a:t>
                      </a:r>
                      <a:r>
                        <a:rPr lang="en-US" sz="1500" dirty="0">
                          <a:effectLst/>
                        </a:rPr>
                        <a:t> will return False</a:t>
                      </a:r>
                    </a:p>
                  </a:txBody>
                  <a:tcPr marL="76200" marR="76200" marT="76200" marB="76200"/>
                </a:tc>
                <a:extLst>
                  <a:ext uri="{0D108BD9-81ED-4DB2-BD59-A6C34878D82A}">
                    <a16:rowId xmlns:a16="http://schemas.microsoft.com/office/drawing/2014/main" val="4222944502"/>
                  </a:ext>
                </a:extLst>
              </a:tr>
            </a:tbl>
          </a:graphicData>
        </a:graphic>
      </p:graphicFrame>
    </p:spTree>
    <p:extLst>
      <p:ext uri="{BB962C8B-B14F-4D97-AF65-F5344CB8AC3E}">
        <p14:creationId xmlns:p14="http://schemas.microsoft.com/office/powerpoint/2010/main" val="31185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C3EF-A059-4673-A551-9D28DD57DCE3}"/>
              </a:ext>
            </a:extLst>
          </p:cNvPr>
          <p:cNvSpPr>
            <a:spLocks noGrp="1"/>
          </p:cNvSpPr>
          <p:nvPr>
            <p:ph type="title"/>
          </p:nvPr>
        </p:nvSpPr>
        <p:spPr/>
        <p:txBody>
          <a:bodyPr/>
          <a:lstStyle/>
          <a:p>
            <a:r>
              <a:rPr lang="en-US" dirty="0">
                <a:latin typeface="Calibri"/>
                <a:ea typeface="+mj-lt"/>
                <a:cs typeface="+mj-lt"/>
              </a:rPr>
              <a:t>Built-in Functions that work on String</a:t>
            </a:r>
          </a:p>
        </p:txBody>
      </p:sp>
      <p:sp>
        <p:nvSpPr>
          <p:cNvPr id="3" name="Content Placeholder 2">
            <a:extLst>
              <a:ext uri="{FF2B5EF4-FFF2-40B4-BE49-F238E27FC236}">
                <a16:creationId xmlns:a16="http://schemas.microsoft.com/office/drawing/2014/main" id="{A4B08470-F125-479C-89A0-AC2C94BFA274}"/>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There are many Python built-in functions that work on strings and few of them are:</a:t>
            </a:r>
            <a:endParaRPr lang="en-US" sz="2000"/>
          </a:p>
          <a:p>
            <a:endParaRPr lang="en-US">
              <a:cs typeface="Calibri"/>
            </a:endParaRPr>
          </a:p>
        </p:txBody>
      </p:sp>
      <p:graphicFrame>
        <p:nvGraphicFramePr>
          <p:cNvPr id="5" name="Content Placeholder 4">
            <a:extLst>
              <a:ext uri="{FF2B5EF4-FFF2-40B4-BE49-F238E27FC236}">
                <a16:creationId xmlns:a16="http://schemas.microsoft.com/office/drawing/2014/main" id="{B1FD2188-6AC5-443A-8940-DC4B812358D9}"/>
              </a:ext>
            </a:extLst>
          </p:cNvPr>
          <p:cNvGraphicFramePr>
            <a:graphicFrameLocks/>
          </p:cNvGraphicFramePr>
          <p:nvPr/>
        </p:nvGraphicFramePr>
        <p:xfrm>
          <a:off x="1069869" y="2277725"/>
          <a:ext cx="9015902" cy="3802380"/>
        </p:xfrm>
        <a:graphic>
          <a:graphicData uri="http://schemas.openxmlformats.org/drawingml/2006/table">
            <a:tbl>
              <a:tblPr firstRow="1" bandRow="1">
                <a:tableStyleId>{073A0DAA-6AF3-43AB-8588-CEC1D06C72B9}</a:tableStyleId>
              </a:tblPr>
              <a:tblGrid>
                <a:gridCol w="1556845">
                  <a:extLst>
                    <a:ext uri="{9D8B030D-6E8A-4147-A177-3AD203B41FA5}">
                      <a16:colId xmlns:a16="http://schemas.microsoft.com/office/drawing/2014/main" val="4124364265"/>
                    </a:ext>
                  </a:extLst>
                </a:gridCol>
                <a:gridCol w="7459057">
                  <a:extLst>
                    <a:ext uri="{9D8B030D-6E8A-4147-A177-3AD203B41FA5}">
                      <a16:colId xmlns:a16="http://schemas.microsoft.com/office/drawing/2014/main" val="3209909783"/>
                    </a:ext>
                  </a:extLst>
                </a:gridCol>
              </a:tblGrid>
              <a:tr h="0">
                <a:tc>
                  <a:txBody>
                    <a:bodyPr/>
                    <a:lstStyle/>
                    <a:p>
                      <a:pPr algn="l" latinLnBrk="0"/>
                      <a:r>
                        <a:rPr lang="en-US" dirty="0">
                          <a:effectLst/>
                        </a:rPr>
                        <a:t>Function</a:t>
                      </a:r>
                    </a:p>
                  </a:txBody>
                  <a:tcPr marL="47625" marR="47625" marT="95250" marB="95250" anchor="ctr"/>
                </a:tc>
                <a:tc>
                  <a:txBody>
                    <a:bodyPr/>
                    <a:lstStyle/>
                    <a:p>
                      <a:pPr algn="l" latinLnBrk="0"/>
                      <a:r>
                        <a:rPr lang="en-US">
                          <a:effectLst/>
                        </a:rPr>
                        <a:t>Description</a:t>
                      </a:r>
                    </a:p>
                  </a:txBody>
                  <a:tcPr marL="47625" marR="47625" marT="95250" marB="95250" anchor="ctr"/>
                </a:tc>
                <a:extLst>
                  <a:ext uri="{0D108BD9-81ED-4DB2-BD59-A6C34878D82A}">
                    <a16:rowId xmlns:a16="http://schemas.microsoft.com/office/drawing/2014/main" val="2440267034"/>
                  </a:ext>
                </a:extLst>
              </a:tr>
              <a:tr h="0">
                <a:tc>
                  <a:txBody>
                    <a:bodyPr/>
                    <a:lstStyle/>
                    <a:p>
                      <a:pPr algn="l" latinLnBrk="0"/>
                      <a:r>
                        <a:rPr lang="en-US" sz="1600" u="none" kern="1200" dirty="0" err="1">
                          <a:solidFill>
                            <a:schemeClr val="dk1"/>
                          </a:solidFill>
                          <a:effectLst/>
                          <a:latin typeface="+mn-lt"/>
                          <a:ea typeface="+mn-ea"/>
                          <a:cs typeface="+mn-cs"/>
                        </a:rPr>
                        <a:t>len</a:t>
                      </a:r>
                      <a:r>
                        <a:rPr lang="en-US" sz="1600" u="none" kern="1200" dirty="0">
                          <a:solidFill>
                            <a:schemeClr val="dk1"/>
                          </a:solidFill>
                          <a:effectLst/>
                          <a:latin typeface="+mn-lt"/>
                          <a:ea typeface="+mn-ea"/>
                          <a:cs typeface="+mn-cs"/>
                        </a:rPr>
                        <a:t>()</a:t>
                      </a:r>
                    </a:p>
                  </a:txBody>
                  <a:tcPr marL="47625" marR="47625" marT="95250" marB="95250" anchor="ctr"/>
                </a:tc>
                <a:tc>
                  <a:txBody>
                    <a:bodyPr/>
                    <a:lstStyle/>
                    <a:p>
                      <a:pPr algn="l" latinLnBrk="0"/>
                      <a:r>
                        <a:rPr lang="en-US" sz="1600">
                          <a:effectLst/>
                        </a:rPr>
                        <a:t>Python String length can be determined by using built-in len() function.</a:t>
                      </a:r>
                    </a:p>
                  </a:txBody>
                  <a:tcPr marL="47625" marR="47625" marT="95250" marB="95250" anchor="ctr"/>
                </a:tc>
                <a:extLst>
                  <a:ext uri="{0D108BD9-81ED-4DB2-BD59-A6C34878D82A}">
                    <a16:rowId xmlns:a16="http://schemas.microsoft.com/office/drawing/2014/main" val="3146190614"/>
                  </a:ext>
                </a:extLst>
              </a:tr>
              <a:tr h="0">
                <a:tc>
                  <a:txBody>
                    <a:bodyPr/>
                    <a:lstStyle/>
                    <a:p>
                      <a:pPr algn="l" latinLnBrk="0"/>
                      <a:r>
                        <a:rPr lang="en-US" sz="1600" u="none" kern="1200" dirty="0">
                          <a:solidFill>
                            <a:schemeClr val="dk1"/>
                          </a:solidFill>
                          <a:effectLst/>
                          <a:latin typeface="+mn-lt"/>
                          <a:ea typeface="+mn-ea"/>
                          <a:cs typeface="+mn-cs"/>
                        </a:rPr>
                        <a:t>bool()</a:t>
                      </a:r>
                    </a:p>
                  </a:txBody>
                  <a:tcPr marL="47625" marR="47625" marT="95250" marB="95250" anchor="ctr"/>
                </a:tc>
                <a:tc>
                  <a:txBody>
                    <a:bodyPr/>
                    <a:lstStyle/>
                    <a:p>
                      <a:pPr algn="l" latinLnBrk="0"/>
                      <a:r>
                        <a:rPr lang="en-US" sz="1600">
                          <a:effectLst/>
                        </a:rPr>
                        <a:t>Python bool() function returns Boolean value for an object. The bool class has only two instances – True and False.</a:t>
                      </a:r>
                    </a:p>
                  </a:txBody>
                  <a:tcPr marL="47625" marR="47625" marT="95250" marB="95250" anchor="ctr"/>
                </a:tc>
                <a:extLst>
                  <a:ext uri="{0D108BD9-81ED-4DB2-BD59-A6C34878D82A}">
                    <a16:rowId xmlns:a16="http://schemas.microsoft.com/office/drawing/2014/main" val="2970393199"/>
                  </a:ext>
                </a:extLst>
              </a:tr>
              <a:tr h="0">
                <a:tc>
                  <a:txBody>
                    <a:bodyPr/>
                    <a:lstStyle/>
                    <a:p>
                      <a:pPr algn="l" latinLnBrk="0"/>
                      <a:r>
                        <a:rPr lang="en-US" sz="1600" u="none" kern="1200" dirty="0">
                          <a:solidFill>
                            <a:schemeClr val="dk1"/>
                          </a:solidFill>
                          <a:effectLst/>
                          <a:latin typeface="+mn-lt"/>
                          <a:ea typeface="+mn-ea"/>
                          <a:cs typeface="+mn-cs"/>
                        </a:rPr>
                        <a:t>map()</a:t>
                      </a:r>
                    </a:p>
                  </a:txBody>
                  <a:tcPr marL="47625" marR="47625" marT="95250" marB="95250" anchor="ctr"/>
                </a:tc>
                <a:tc>
                  <a:txBody>
                    <a:bodyPr/>
                    <a:lstStyle/>
                    <a:p>
                      <a:pPr algn="l" latinLnBrk="0"/>
                      <a:r>
                        <a:rPr lang="en-US" sz="1600">
                          <a:effectLst/>
                        </a:rPr>
                        <a:t>Python map() function is used to apply a function on all the elements of specified iterable and return map object.</a:t>
                      </a:r>
                    </a:p>
                  </a:txBody>
                  <a:tcPr marL="47625" marR="47625" marT="95250" marB="95250" anchor="ctr"/>
                </a:tc>
                <a:extLst>
                  <a:ext uri="{0D108BD9-81ED-4DB2-BD59-A6C34878D82A}">
                    <a16:rowId xmlns:a16="http://schemas.microsoft.com/office/drawing/2014/main" val="685200210"/>
                  </a:ext>
                </a:extLst>
              </a:tr>
              <a:tr h="0">
                <a:tc>
                  <a:txBody>
                    <a:bodyPr/>
                    <a:lstStyle/>
                    <a:p>
                      <a:pPr algn="l" latinLnBrk="0"/>
                      <a:r>
                        <a:rPr lang="en-US" sz="1600" u="none" kern="1200" dirty="0">
                          <a:solidFill>
                            <a:schemeClr val="dk1"/>
                          </a:solidFill>
                          <a:effectLst/>
                          <a:latin typeface="+mn-lt"/>
                          <a:ea typeface="+mn-ea"/>
                          <a:cs typeface="+mn-cs"/>
                        </a:rPr>
                        <a:t>print()</a:t>
                      </a:r>
                    </a:p>
                  </a:txBody>
                  <a:tcPr marL="47625" marR="47625" marT="95250" marB="95250" anchor="ctr"/>
                </a:tc>
                <a:tc>
                  <a:txBody>
                    <a:bodyPr/>
                    <a:lstStyle/>
                    <a:p>
                      <a:pPr algn="l" latinLnBrk="0"/>
                      <a:r>
                        <a:rPr lang="en-US" sz="1600">
                          <a:effectLst/>
                        </a:rPr>
                        <a:t>Python print() function is used to print data into console.</a:t>
                      </a:r>
                    </a:p>
                  </a:txBody>
                  <a:tcPr marL="47625" marR="47625" marT="95250" marB="95250" anchor="ctr"/>
                </a:tc>
                <a:extLst>
                  <a:ext uri="{0D108BD9-81ED-4DB2-BD59-A6C34878D82A}">
                    <a16:rowId xmlns:a16="http://schemas.microsoft.com/office/drawing/2014/main" val="934019595"/>
                  </a:ext>
                </a:extLst>
              </a:tr>
              <a:tr h="0">
                <a:tc>
                  <a:txBody>
                    <a:bodyPr/>
                    <a:lstStyle/>
                    <a:p>
                      <a:pPr algn="l" latinLnBrk="0"/>
                      <a:r>
                        <a:rPr lang="en-US" sz="1600" u="none" kern="1200" dirty="0">
                          <a:solidFill>
                            <a:schemeClr val="dk1"/>
                          </a:solidFill>
                          <a:effectLst/>
                          <a:latin typeface="+mn-lt"/>
                          <a:ea typeface="+mn-ea"/>
                          <a:cs typeface="+mn-cs"/>
                        </a:rPr>
                        <a:t>slice()</a:t>
                      </a:r>
                    </a:p>
                  </a:txBody>
                  <a:tcPr marL="47625" marR="47625" marT="95250" marB="95250" anchor="ctr"/>
                </a:tc>
                <a:tc>
                  <a:txBody>
                    <a:bodyPr/>
                    <a:lstStyle/>
                    <a:p>
                      <a:pPr algn="l" latinLnBrk="0"/>
                      <a:r>
                        <a:rPr lang="en-US" sz="1600" dirty="0">
                          <a:effectLst/>
                        </a:rPr>
                        <a:t>Python slice() function returns a slice object representing the set of indices specified by range(start, stop, step).</a:t>
                      </a:r>
                    </a:p>
                  </a:txBody>
                  <a:tcPr marL="47625" marR="47625" marT="95250" marB="95250" anchor="ctr"/>
                </a:tc>
                <a:extLst>
                  <a:ext uri="{0D108BD9-81ED-4DB2-BD59-A6C34878D82A}">
                    <a16:rowId xmlns:a16="http://schemas.microsoft.com/office/drawing/2014/main" val="2719019127"/>
                  </a:ext>
                </a:extLst>
              </a:tr>
              <a:tr h="0">
                <a:tc>
                  <a:txBody>
                    <a:bodyPr/>
                    <a:lstStyle/>
                    <a:p>
                      <a:pPr algn="l" latinLnBrk="0"/>
                      <a:r>
                        <a:rPr lang="en-US" sz="1600" u="none" kern="1200" dirty="0">
                          <a:solidFill>
                            <a:schemeClr val="dk1"/>
                          </a:solidFill>
                          <a:effectLst/>
                          <a:latin typeface="+mn-lt"/>
                          <a:ea typeface="+mn-ea"/>
                          <a:cs typeface="+mn-cs"/>
                        </a:rPr>
                        <a:t>type()</a:t>
                      </a:r>
                    </a:p>
                  </a:txBody>
                  <a:tcPr marL="47625" marR="47625" marT="95250" marB="95250" anchor="ctr"/>
                </a:tc>
                <a:tc>
                  <a:txBody>
                    <a:bodyPr/>
                    <a:lstStyle/>
                    <a:p>
                      <a:pPr algn="l" latinLnBrk="0"/>
                      <a:r>
                        <a:rPr lang="en-US" sz="1600" dirty="0">
                          <a:effectLst/>
                        </a:rPr>
                        <a:t>This function returns the type of the object.</a:t>
                      </a:r>
                    </a:p>
                  </a:txBody>
                  <a:tcPr marL="47625" marR="47625" marT="95250" marB="95250" anchor="ctr"/>
                </a:tc>
                <a:extLst>
                  <a:ext uri="{0D108BD9-81ED-4DB2-BD59-A6C34878D82A}">
                    <a16:rowId xmlns:a16="http://schemas.microsoft.com/office/drawing/2014/main" val="319665718"/>
                  </a:ext>
                </a:extLst>
              </a:tr>
            </a:tbl>
          </a:graphicData>
        </a:graphic>
      </p:graphicFrame>
    </p:spTree>
    <p:extLst>
      <p:ext uri="{BB962C8B-B14F-4D97-AF65-F5344CB8AC3E}">
        <p14:creationId xmlns:p14="http://schemas.microsoft.com/office/powerpoint/2010/main" val="196488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93CC-F85B-4F91-9D7E-35B633264D95}"/>
              </a:ext>
            </a:extLst>
          </p:cNvPr>
          <p:cNvSpPr>
            <a:spLocks noGrp="1"/>
          </p:cNvSpPr>
          <p:nvPr>
            <p:ph type="title"/>
          </p:nvPr>
        </p:nvSpPr>
        <p:spPr/>
        <p:txBody>
          <a:bodyPr/>
          <a:lstStyle/>
          <a:p>
            <a:r>
              <a:rPr lang="en-US">
                <a:ea typeface="+mj-lt"/>
                <a:cs typeface="+mj-lt"/>
              </a:rPr>
              <a:t>Built-in Functions </a:t>
            </a:r>
            <a:r>
              <a:rPr lang="en-US" sz="3000">
                <a:ea typeface="+mj-lt"/>
                <a:cs typeface="+mj-lt"/>
              </a:rPr>
              <a:t>(examples) ...</a:t>
            </a:r>
            <a:endParaRPr lang="en-US" sz="3000"/>
          </a:p>
        </p:txBody>
      </p:sp>
      <p:sp>
        <p:nvSpPr>
          <p:cNvPr id="3" name="Content Placeholder 2">
            <a:extLst>
              <a:ext uri="{FF2B5EF4-FFF2-40B4-BE49-F238E27FC236}">
                <a16:creationId xmlns:a16="http://schemas.microsoft.com/office/drawing/2014/main" id="{B1AA07BA-6C86-4A0A-AF0F-826F03F2C3D9}"/>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p:txBody>
      </p:sp>
      <p:sp>
        <p:nvSpPr>
          <p:cNvPr id="5" name="Rectangle 4">
            <a:extLst>
              <a:ext uri="{FF2B5EF4-FFF2-40B4-BE49-F238E27FC236}">
                <a16:creationId xmlns:a16="http://schemas.microsoft.com/office/drawing/2014/main" id="{BDBD9E79-7F88-495F-AC83-25E528478F06}"/>
              </a:ext>
            </a:extLst>
          </p:cNvPr>
          <p:cNvSpPr/>
          <p:nvPr/>
        </p:nvSpPr>
        <p:spPr>
          <a:xfrm>
            <a:off x="837209" y="1829098"/>
            <a:ext cx="3554049" cy="167663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latin typeface="Courier New"/>
                <a:ea typeface="+mn-lt"/>
                <a:cs typeface="+mn-lt"/>
              </a:rPr>
              <a:t>&gt;&gt;&gt; </a:t>
            </a:r>
            <a:r>
              <a:rPr lang="en-US" sz="1600" dirty="0">
                <a:latin typeface="Courier New"/>
                <a:ea typeface="+mn-lt"/>
                <a:cs typeface="+mn-lt"/>
              </a:rPr>
              <a:t>bool('')</a:t>
            </a:r>
            <a:endParaRPr lang="en-US" dirty="0">
              <a:latin typeface="Courier New"/>
              <a:cs typeface="Courier New"/>
            </a:endParaRPr>
          </a:p>
          <a:p>
            <a:r>
              <a:rPr lang="en-US" sz="1600" dirty="0">
                <a:latin typeface="Courier New"/>
                <a:ea typeface="+mn-lt"/>
                <a:cs typeface="+mn-lt"/>
              </a:rPr>
              <a:t>False</a:t>
            </a:r>
            <a:endParaRPr lang="en-US" dirty="0">
              <a:latin typeface="Courier New"/>
              <a:cs typeface="Courier New"/>
            </a:endParaRPr>
          </a:p>
          <a:p>
            <a:endParaRPr lang="en-US" sz="1600" dirty="0">
              <a:latin typeface="Courier New"/>
              <a:cs typeface="Calibri"/>
            </a:endParaRPr>
          </a:p>
          <a:p>
            <a:r>
              <a:rPr lang="en-US" sz="1600" i="1" dirty="0">
                <a:latin typeface="Courier New"/>
                <a:ea typeface="+mn-lt"/>
                <a:cs typeface="+mn-lt"/>
              </a:rPr>
              <a:t>&gt;&gt;&gt; </a:t>
            </a:r>
            <a:r>
              <a:rPr lang="en-US" sz="1600" dirty="0">
                <a:latin typeface="Courier New"/>
                <a:ea typeface="+mn-lt"/>
                <a:cs typeface="+mn-lt"/>
              </a:rPr>
              <a:t>bool('HelloWorld')</a:t>
            </a:r>
            <a:endParaRPr lang="en-US" dirty="0">
              <a:latin typeface="Courier New"/>
              <a:ea typeface="+mn-lt"/>
              <a:cs typeface="+mn-lt"/>
            </a:endParaRPr>
          </a:p>
          <a:p>
            <a:r>
              <a:rPr lang="en-US" sz="1600" dirty="0">
                <a:latin typeface="Courier New"/>
                <a:ea typeface="+mn-lt"/>
                <a:cs typeface="+mn-lt"/>
              </a:rPr>
              <a:t>True</a:t>
            </a:r>
            <a:endParaRPr lang="en-US" dirty="0">
              <a:latin typeface="Courier New"/>
              <a:ea typeface="+mn-lt"/>
              <a:cs typeface="+mn-lt"/>
            </a:endParaRPr>
          </a:p>
        </p:txBody>
      </p:sp>
      <p:sp>
        <p:nvSpPr>
          <p:cNvPr id="6" name="Rectangle 5">
            <a:extLst>
              <a:ext uri="{FF2B5EF4-FFF2-40B4-BE49-F238E27FC236}">
                <a16:creationId xmlns:a16="http://schemas.microsoft.com/office/drawing/2014/main" id="{581D0E5D-673D-4454-8CD0-45F4C63D5F1A}"/>
              </a:ext>
            </a:extLst>
          </p:cNvPr>
          <p:cNvSpPr/>
          <p:nvPr/>
        </p:nvSpPr>
        <p:spPr>
          <a:xfrm>
            <a:off x="837209" y="3884725"/>
            <a:ext cx="3554049" cy="167663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latin typeface="Courier New"/>
                <a:ea typeface="+mn-lt"/>
                <a:cs typeface="+mn-lt"/>
              </a:rPr>
              <a:t>&gt;&gt;&gt; </a:t>
            </a:r>
            <a:r>
              <a:rPr lang="en-US" sz="1600" dirty="0" err="1">
                <a:latin typeface="Courier New"/>
                <a:ea typeface="+mn-lt"/>
                <a:cs typeface="+mn-lt"/>
              </a:rPr>
              <a:t>len</a:t>
            </a:r>
            <a:r>
              <a:rPr lang="en-US" sz="1600" dirty="0">
                <a:latin typeface="Courier New"/>
                <a:ea typeface="+mn-lt"/>
                <a:cs typeface="+mn-lt"/>
              </a:rPr>
              <a:t>('')</a:t>
            </a:r>
            <a:endParaRPr lang="en-US" dirty="0">
              <a:latin typeface="Courier New"/>
              <a:ea typeface="+mn-lt"/>
              <a:cs typeface="+mn-lt"/>
            </a:endParaRPr>
          </a:p>
          <a:p>
            <a:r>
              <a:rPr lang="en-US" sz="1600" dirty="0">
                <a:latin typeface="Courier New"/>
                <a:ea typeface="+mn-lt"/>
                <a:cs typeface="+mn-lt"/>
              </a:rPr>
              <a:t>0</a:t>
            </a:r>
            <a:endParaRPr lang="en-US" dirty="0">
              <a:latin typeface="Courier New"/>
              <a:cs typeface="Courier New"/>
            </a:endParaRPr>
          </a:p>
          <a:p>
            <a:r>
              <a:rPr lang="en-US" sz="1600" i="1" dirty="0">
                <a:latin typeface="Courier New"/>
                <a:ea typeface="+mn-lt"/>
                <a:cs typeface="+mn-lt"/>
              </a:rPr>
              <a:t>&gt;&gt;&gt; </a:t>
            </a:r>
            <a:r>
              <a:rPr lang="en-US" sz="1600" dirty="0" err="1">
                <a:latin typeface="Courier New"/>
                <a:ea typeface="+mn-lt"/>
                <a:cs typeface="+mn-lt"/>
              </a:rPr>
              <a:t>len</a:t>
            </a:r>
            <a:r>
              <a:rPr lang="en-US" sz="1600" dirty="0">
                <a:latin typeface="Courier New"/>
                <a:ea typeface="+mn-lt"/>
                <a:cs typeface="+mn-lt"/>
              </a:rPr>
              <a:t>('Hello World')</a:t>
            </a:r>
            <a:endParaRPr lang="en-US" dirty="0">
              <a:latin typeface="Courier New"/>
              <a:ea typeface="+mn-lt"/>
              <a:cs typeface="+mn-lt"/>
            </a:endParaRPr>
          </a:p>
          <a:p>
            <a:r>
              <a:rPr lang="en-US" sz="1600" dirty="0">
                <a:latin typeface="Courier New"/>
                <a:ea typeface="+mn-lt"/>
                <a:cs typeface="+mn-lt"/>
              </a:rPr>
              <a:t>11</a:t>
            </a:r>
            <a:endParaRPr lang="en-US" dirty="0">
              <a:latin typeface="Courier New"/>
              <a:cs typeface="Courier New"/>
            </a:endParaRPr>
          </a:p>
        </p:txBody>
      </p:sp>
      <p:sp>
        <p:nvSpPr>
          <p:cNvPr id="7" name="Rectangle 6">
            <a:extLst>
              <a:ext uri="{FF2B5EF4-FFF2-40B4-BE49-F238E27FC236}">
                <a16:creationId xmlns:a16="http://schemas.microsoft.com/office/drawing/2014/main" id="{5295284B-AB34-4FED-AF04-99E0580A9432}"/>
              </a:ext>
            </a:extLst>
          </p:cNvPr>
          <p:cNvSpPr/>
          <p:nvPr/>
        </p:nvSpPr>
        <p:spPr>
          <a:xfrm>
            <a:off x="5333309" y="1825085"/>
            <a:ext cx="3554049" cy="167663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str1 = "hello world"</a:t>
            </a:r>
            <a:endParaRPr lang="en-US" dirty="0">
              <a:latin typeface="Courier New"/>
              <a:cs typeface="Courier New"/>
            </a:endParaRPr>
          </a:p>
          <a:p>
            <a:r>
              <a:rPr lang="en-US" sz="1600" dirty="0">
                <a:latin typeface="Courier New"/>
                <a:ea typeface="+mn-lt"/>
                <a:cs typeface="+mn-lt"/>
              </a:rPr>
              <a:t>&gt;&gt;&gt; x = slice(2, 5)</a:t>
            </a:r>
            <a:endParaRPr lang="en-US" dirty="0">
              <a:latin typeface="Courier New"/>
              <a:cs typeface="Courier New"/>
            </a:endParaRPr>
          </a:p>
          <a:p>
            <a:r>
              <a:rPr lang="en-US" sz="1600" dirty="0">
                <a:latin typeface="Courier New"/>
                <a:ea typeface="+mn-lt"/>
                <a:cs typeface="+mn-lt"/>
              </a:rPr>
              <a:t>&gt;&gt;&gt; str1[x]</a:t>
            </a:r>
            <a:endParaRPr lang="en-US" dirty="0">
              <a:latin typeface="Courier New"/>
              <a:cs typeface="Courier New"/>
            </a:endParaRPr>
          </a:p>
          <a:p>
            <a:r>
              <a:rPr lang="en-US" sz="1600" dirty="0">
                <a:latin typeface="Courier New"/>
                <a:ea typeface="+mn-lt"/>
                <a:cs typeface="+mn-lt"/>
              </a:rPr>
              <a:t>'</a:t>
            </a:r>
            <a:r>
              <a:rPr lang="en-US" sz="1600" dirty="0" err="1">
                <a:latin typeface="Courier New"/>
                <a:ea typeface="+mn-lt"/>
                <a:cs typeface="+mn-lt"/>
              </a:rPr>
              <a:t>llo</a:t>
            </a:r>
            <a:r>
              <a:rPr lang="en-US" sz="1600" dirty="0">
                <a:latin typeface="Courier New"/>
                <a:ea typeface="+mn-lt"/>
                <a:cs typeface="+mn-lt"/>
              </a:rPr>
              <a:t>’</a:t>
            </a:r>
          </a:p>
          <a:p>
            <a:r>
              <a:rPr lang="en-US" sz="1600" dirty="0">
                <a:latin typeface="Courier New"/>
                <a:ea typeface="+mn-lt"/>
                <a:cs typeface="+mn-lt"/>
              </a:rPr>
              <a:t>&gt;&gt;&gt; str1[2: 5]</a:t>
            </a:r>
            <a:endParaRPr lang="en-US" dirty="0">
              <a:latin typeface="Courier New"/>
            </a:endParaRPr>
          </a:p>
        </p:txBody>
      </p:sp>
      <p:sp>
        <p:nvSpPr>
          <p:cNvPr id="8" name="Rectangle 7">
            <a:extLst>
              <a:ext uri="{FF2B5EF4-FFF2-40B4-BE49-F238E27FC236}">
                <a16:creationId xmlns:a16="http://schemas.microsoft.com/office/drawing/2014/main" id="{EA4A6ADD-219C-42F1-9172-0FDA3C0B7A12}"/>
              </a:ext>
            </a:extLst>
          </p:cNvPr>
          <p:cNvSpPr/>
          <p:nvPr/>
        </p:nvSpPr>
        <p:spPr>
          <a:xfrm>
            <a:off x="5333308" y="3881047"/>
            <a:ext cx="5520068" cy="168549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500" dirty="0">
                <a:latin typeface="Courier New"/>
                <a:ea typeface="+mn-lt"/>
                <a:cs typeface="+mn-lt"/>
              </a:rPr>
              <a:t>&gt;&gt;&gt; str1 = "hello"</a:t>
            </a:r>
            <a:endParaRPr lang="en-US" sz="1500" dirty="0">
              <a:latin typeface="Courier New"/>
              <a:cs typeface="Courier New"/>
            </a:endParaRPr>
          </a:p>
          <a:p>
            <a:r>
              <a:rPr lang="en-US" sz="1500" dirty="0">
                <a:latin typeface="Courier New"/>
                <a:ea typeface="+mn-lt"/>
                <a:cs typeface="+mn-lt"/>
              </a:rPr>
              <a:t>&gt;&gt;&gt; vowels = ['a', 'e', '</a:t>
            </a:r>
            <a:r>
              <a:rPr lang="en-US" sz="1500" dirty="0" err="1">
                <a:latin typeface="Courier New"/>
                <a:ea typeface="+mn-lt"/>
                <a:cs typeface="+mn-lt"/>
              </a:rPr>
              <a:t>i</a:t>
            </a:r>
            <a:r>
              <a:rPr lang="en-US" sz="1500" dirty="0">
                <a:latin typeface="Courier New"/>
                <a:ea typeface="+mn-lt"/>
                <a:cs typeface="+mn-lt"/>
              </a:rPr>
              <a:t>', 'o', 'u']</a:t>
            </a:r>
          </a:p>
          <a:p>
            <a:r>
              <a:rPr lang="en-US" sz="1500" dirty="0">
                <a:latin typeface="Courier New"/>
                <a:cs typeface="Calibri"/>
              </a:rPr>
              <a:t>&gt;&gt;&gt; </a:t>
            </a:r>
            <a:r>
              <a:rPr lang="en-US" sz="1500" dirty="0">
                <a:latin typeface="Courier New"/>
                <a:ea typeface="+mn-lt"/>
                <a:cs typeface="+mn-lt"/>
              </a:rPr>
              <a:t>list(map(lambda x: x in vowels, str1)) [False, True, False, False, True]</a:t>
            </a:r>
            <a:endParaRPr lang="en-US" sz="1500" dirty="0">
              <a:latin typeface="Courier New"/>
              <a:cs typeface="Courier New"/>
            </a:endParaRPr>
          </a:p>
        </p:txBody>
      </p:sp>
    </p:spTree>
    <p:extLst>
      <p:ext uri="{BB962C8B-B14F-4D97-AF65-F5344CB8AC3E}">
        <p14:creationId xmlns:p14="http://schemas.microsoft.com/office/powerpoint/2010/main" val="383603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F998-8C77-4FBA-901D-AF269321350F}"/>
              </a:ext>
            </a:extLst>
          </p:cNvPr>
          <p:cNvSpPr>
            <a:spLocks noGrp="1"/>
          </p:cNvSpPr>
          <p:nvPr>
            <p:ph type="title"/>
          </p:nvPr>
        </p:nvSpPr>
        <p:spPr/>
        <p:txBody>
          <a:bodyPr/>
          <a:lstStyle/>
          <a:p>
            <a:r>
              <a:rPr lang="en-US">
                <a:cs typeface="Calibri Light"/>
              </a:rPr>
              <a:t>Python String methods</a:t>
            </a:r>
            <a:endParaRPr lang="en-US"/>
          </a:p>
        </p:txBody>
      </p:sp>
      <p:sp>
        <p:nvSpPr>
          <p:cNvPr id="3" name="Content Placeholder 2">
            <a:extLst>
              <a:ext uri="{FF2B5EF4-FFF2-40B4-BE49-F238E27FC236}">
                <a16:creationId xmlns:a16="http://schemas.microsoft.com/office/drawing/2014/main" id="{A578A9A9-BA2D-4B9A-A1E5-A5F05534C705}"/>
              </a:ext>
            </a:extLst>
          </p:cNvPr>
          <p:cNvSpPr>
            <a:spLocks noGrp="1"/>
          </p:cNvSpPr>
          <p:nvPr>
            <p:ph idx="1"/>
          </p:nvPr>
        </p:nvSpPr>
        <p:spPr>
          <a:xfrm>
            <a:off x="838200" y="1825625"/>
            <a:ext cx="10515600" cy="4307036"/>
          </a:xfrm>
        </p:spPr>
        <p:txBody>
          <a:bodyPr vert="horz" lIns="91440" tIns="45720" rIns="91440" bIns="45720" rtlCol="0" anchor="t">
            <a:normAutofit/>
          </a:bodyPr>
          <a:lstStyle/>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a:p>
            <a:pPr>
              <a:buNone/>
            </a:pPr>
            <a:r>
              <a:rPr lang="en-US" sz="2000">
                <a:ea typeface="+mn-lt"/>
                <a:cs typeface="+mn-lt"/>
              </a:rPr>
              <a:t>You can find an exhaustive list of string methods in Python </a:t>
            </a:r>
            <a:r>
              <a:rPr lang="en-US" sz="2000">
                <a:ea typeface="+mn-lt"/>
                <a:cs typeface="+mn-lt"/>
                <a:hlinkClick r:id="rId2"/>
              </a:rPr>
              <a:t>here</a:t>
            </a:r>
            <a:r>
              <a:rPr lang="en-US" sz="2000">
                <a:ea typeface="+mn-lt"/>
                <a:cs typeface="+mn-lt"/>
              </a:rPr>
              <a:t>.</a:t>
            </a:r>
          </a:p>
        </p:txBody>
      </p:sp>
      <p:graphicFrame>
        <p:nvGraphicFramePr>
          <p:cNvPr id="4" name="Table 4">
            <a:extLst>
              <a:ext uri="{FF2B5EF4-FFF2-40B4-BE49-F238E27FC236}">
                <a16:creationId xmlns:a16="http://schemas.microsoft.com/office/drawing/2014/main" id="{C3DF4EB5-FB6D-49CF-93F2-9DF2D942D3D3}"/>
              </a:ext>
            </a:extLst>
          </p:cNvPr>
          <p:cNvGraphicFramePr>
            <a:graphicFrameLocks noGrp="1"/>
          </p:cNvGraphicFramePr>
          <p:nvPr/>
        </p:nvGraphicFramePr>
        <p:xfrm>
          <a:off x="850605" y="1816395"/>
          <a:ext cx="10073523" cy="3337560"/>
        </p:xfrm>
        <a:graphic>
          <a:graphicData uri="http://schemas.openxmlformats.org/drawingml/2006/table">
            <a:tbl>
              <a:tblPr firstRow="1" bandRow="1">
                <a:tableStyleId>{073A0DAA-6AF3-43AB-8588-CEC1D06C72B9}</a:tableStyleId>
              </a:tblPr>
              <a:tblGrid>
                <a:gridCol w="2731899">
                  <a:extLst>
                    <a:ext uri="{9D8B030D-6E8A-4147-A177-3AD203B41FA5}">
                      <a16:colId xmlns:a16="http://schemas.microsoft.com/office/drawing/2014/main" val="444281910"/>
                    </a:ext>
                  </a:extLst>
                </a:gridCol>
                <a:gridCol w="7341624">
                  <a:extLst>
                    <a:ext uri="{9D8B030D-6E8A-4147-A177-3AD203B41FA5}">
                      <a16:colId xmlns:a16="http://schemas.microsoft.com/office/drawing/2014/main" val="1211965371"/>
                    </a:ext>
                  </a:extLst>
                </a:gridCol>
              </a:tblGrid>
              <a:tr h="291342">
                <a:tc>
                  <a:txBody>
                    <a:bodyPr/>
                    <a:lstStyle/>
                    <a:p>
                      <a:r>
                        <a:rPr lang="en-US" sz="1500"/>
                        <a:t>Method</a:t>
                      </a:r>
                    </a:p>
                  </a:txBody>
                  <a:tcPr/>
                </a:tc>
                <a:tc>
                  <a:txBody>
                    <a:bodyPr/>
                    <a:lstStyle/>
                    <a:p>
                      <a:r>
                        <a:rPr lang="en-US" sz="1500"/>
                        <a:t>Description</a:t>
                      </a:r>
                    </a:p>
                  </a:txBody>
                  <a:tcPr/>
                </a:tc>
                <a:extLst>
                  <a:ext uri="{0D108BD9-81ED-4DB2-BD59-A6C34878D82A}">
                    <a16:rowId xmlns:a16="http://schemas.microsoft.com/office/drawing/2014/main" val="3734446722"/>
                  </a:ext>
                </a:extLst>
              </a:tr>
              <a:tr h="291342">
                <a:tc>
                  <a:txBody>
                    <a:bodyPr/>
                    <a:lstStyle/>
                    <a:p>
                      <a:pPr lvl="0">
                        <a:buNone/>
                      </a:pPr>
                      <a:r>
                        <a:rPr lang="en-US" sz="1500" dirty="0"/>
                        <a:t>capitalize()</a:t>
                      </a:r>
                    </a:p>
                  </a:txBody>
                  <a:tcPr/>
                </a:tc>
                <a:tc>
                  <a:txBody>
                    <a:bodyPr/>
                    <a:lstStyle/>
                    <a:p>
                      <a:pPr lvl="0">
                        <a:buNone/>
                      </a:pPr>
                      <a:r>
                        <a:rPr lang="en-US" sz="1500"/>
                        <a:t>capitalizes first letter of string</a:t>
                      </a:r>
                    </a:p>
                  </a:txBody>
                  <a:tcPr/>
                </a:tc>
                <a:extLst>
                  <a:ext uri="{0D108BD9-81ED-4DB2-BD59-A6C34878D82A}">
                    <a16:rowId xmlns:a16="http://schemas.microsoft.com/office/drawing/2014/main" val="3556078393"/>
                  </a:ext>
                </a:extLst>
              </a:tr>
              <a:tr h="468990">
                <a:tc>
                  <a:txBody>
                    <a:bodyPr/>
                    <a:lstStyle/>
                    <a:p>
                      <a:pPr lvl="0">
                        <a:buNone/>
                      </a:pPr>
                      <a:r>
                        <a:rPr lang="en-US" sz="1500" dirty="0"/>
                        <a:t>title()</a:t>
                      </a:r>
                    </a:p>
                  </a:txBody>
                  <a:tcPr/>
                </a:tc>
                <a:tc>
                  <a:txBody>
                    <a:bodyPr/>
                    <a:lstStyle/>
                    <a:p>
                      <a:pPr lvl="0">
                        <a:buNone/>
                      </a:pPr>
                      <a:r>
                        <a:rPr lang="en-US" sz="1500" b="0" i="0" u="none" strike="noStrike" noProof="0">
                          <a:latin typeface="Calibri"/>
                        </a:rPr>
                        <a:t>returns "title cased" string, that is, all words begin with uppercase and the rest are lowercase.</a:t>
                      </a:r>
                      <a:endParaRPr lang="en-US" sz="1500"/>
                    </a:p>
                  </a:txBody>
                  <a:tcPr/>
                </a:tc>
                <a:extLst>
                  <a:ext uri="{0D108BD9-81ED-4DB2-BD59-A6C34878D82A}">
                    <a16:rowId xmlns:a16="http://schemas.microsoft.com/office/drawing/2014/main" val="3827798868"/>
                  </a:ext>
                </a:extLst>
              </a:tr>
              <a:tr h="270024">
                <a:tc>
                  <a:txBody>
                    <a:bodyPr/>
                    <a:lstStyle/>
                    <a:p>
                      <a:pPr lvl="0">
                        <a:buNone/>
                      </a:pPr>
                      <a:r>
                        <a:rPr lang="en-US" sz="1500" dirty="0"/>
                        <a:t>upper()</a:t>
                      </a:r>
                    </a:p>
                  </a:txBody>
                  <a:tcPr/>
                </a:tc>
                <a:tc>
                  <a:txBody>
                    <a:bodyPr/>
                    <a:lstStyle/>
                    <a:p>
                      <a:pPr lvl="0" algn="l">
                        <a:lnSpc>
                          <a:spcPct val="100000"/>
                        </a:lnSpc>
                        <a:spcBef>
                          <a:spcPts val="0"/>
                        </a:spcBef>
                        <a:spcAft>
                          <a:spcPts val="0"/>
                        </a:spcAft>
                        <a:buNone/>
                      </a:pPr>
                      <a:r>
                        <a:rPr lang="en-US" sz="1500" b="0" i="0" u="none" strike="noStrike" noProof="0">
                          <a:latin typeface="Calibri"/>
                        </a:rPr>
                        <a:t>returns uppercased string</a:t>
                      </a:r>
                      <a:endParaRPr lang="en-US" sz="1500">
                        <a:latin typeface="Calibri"/>
                      </a:endParaRPr>
                    </a:p>
                  </a:txBody>
                  <a:tcPr/>
                </a:tc>
                <a:extLst>
                  <a:ext uri="{0D108BD9-81ED-4DB2-BD59-A6C34878D82A}">
                    <a16:rowId xmlns:a16="http://schemas.microsoft.com/office/drawing/2014/main" val="1257353647"/>
                  </a:ext>
                </a:extLst>
              </a:tr>
              <a:tr h="270024">
                <a:tc>
                  <a:txBody>
                    <a:bodyPr/>
                    <a:lstStyle/>
                    <a:p>
                      <a:pPr lvl="0">
                        <a:buNone/>
                      </a:pPr>
                      <a:r>
                        <a:rPr lang="en-US" sz="1500" dirty="0"/>
                        <a:t>lower()</a:t>
                      </a:r>
                    </a:p>
                  </a:txBody>
                  <a:tcPr/>
                </a:tc>
                <a:tc>
                  <a:txBody>
                    <a:bodyPr/>
                    <a:lstStyle/>
                    <a:p>
                      <a:pPr lvl="0" algn="l">
                        <a:lnSpc>
                          <a:spcPct val="100000"/>
                        </a:lnSpc>
                        <a:spcBef>
                          <a:spcPts val="0"/>
                        </a:spcBef>
                        <a:spcAft>
                          <a:spcPts val="0"/>
                        </a:spcAft>
                        <a:buNone/>
                      </a:pPr>
                      <a:r>
                        <a:rPr lang="en-US" sz="1500" b="0" i="0" u="none" strike="noStrike" noProof="0">
                          <a:latin typeface="Calibri"/>
                        </a:rPr>
                        <a:t>returns lowercased string</a:t>
                      </a:r>
                      <a:endParaRPr lang="en-US" sz="1500">
                        <a:latin typeface="Calibri"/>
                      </a:endParaRPr>
                    </a:p>
                  </a:txBody>
                  <a:tcPr/>
                </a:tc>
                <a:extLst>
                  <a:ext uri="{0D108BD9-81ED-4DB2-BD59-A6C34878D82A}">
                    <a16:rowId xmlns:a16="http://schemas.microsoft.com/office/drawing/2014/main" val="3627367052"/>
                  </a:ext>
                </a:extLst>
              </a:tr>
              <a:tr h="270024">
                <a:tc>
                  <a:txBody>
                    <a:bodyPr/>
                    <a:lstStyle/>
                    <a:p>
                      <a:pPr lvl="0">
                        <a:buNone/>
                      </a:pPr>
                      <a:r>
                        <a:rPr lang="en-US" sz="1500" dirty="0"/>
                        <a:t>split()</a:t>
                      </a:r>
                    </a:p>
                  </a:txBody>
                  <a:tcPr/>
                </a:tc>
                <a:tc>
                  <a:txBody>
                    <a:bodyPr/>
                    <a:lstStyle/>
                    <a:p>
                      <a:pPr lvl="0">
                        <a:buNone/>
                      </a:pPr>
                      <a:r>
                        <a:rPr lang="en-US" sz="1500" b="0" i="0" u="none" strike="noStrike" noProof="0"/>
                        <a:t>splits String from Left</a:t>
                      </a:r>
                      <a:endParaRPr lang="en-US" sz="1500"/>
                    </a:p>
                  </a:txBody>
                  <a:tcPr/>
                </a:tc>
                <a:extLst>
                  <a:ext uri="{0D108BD9-81ED-4DB2-BD59-A6C34878D82A}">
                    <a16:rowId xmlns:a16="http://schemas.microsoft.com/office/drawing/2014/main" val="752437830"/>
                  </a:ext>
                </a:extLst>
              </a:tr>
              <a:tr h="468990">
                <a:tc>
                  <a:txBody>
                    <a:bodyPr/>
                    <a:lstStyle/>
                    <a:p>
                      <a:pPr lvl="0">
                        <a:buNone/>
                      </a:pPr>
                      <a:r>
                        <a:rPr lang="en-US" sz="1500" dirty="0"/>
                        <a:t>join()</a:t>
                      </a:r>
                    </a:p>
                  </a:txBody>
                  <a:tcPr/>
                </a:tc>
                <a:tc>
                  <a:txBody>
                    <a:bodyPr/>
                    <a:lstStyle/>
                    <a:p>
                      <a:pPr lvl="0">
                        <a:buNone/>
                      </a:pPr>
                      <a:r>
                        <a:rPr lang="en-US" sz="1500" b="0" i="0" u="none" strike="noStrike" noProof="0"/>
                        <a:t>merges (concatenates) the string representations of elements in sequence seq into a string, with separator string.</a:t>
                      </a:r>
                      <a:endParaRPr lang="en-US" sz="1500"/>
                    </a:p>
                  </a:txBody>
                  <a:tcPr/>
                </a:tc>
                <a:extLst>
                  <a:ext uri="{0D108BD9-81ED-4DB2-BD59-A6C34878D82A}">
                    <a16:rowId xmlns:a16="http://schemas.microsoft.com/office/drawing/2014/main" val="1150129121"/>
                  </a:ext>
                </a:extLst>
              </a:tr>
              <a:tr h="270024">
                <a:tc>
                  <a:txBody>
                    <a:bodyPr/>
                    <a:lstStyle/>
                    <a:p>
                      <a:pPr lvl="0">
                        <a:buNone/>
                      </a:pPr>
                      <a:r>
                        <a:rPr lang="en-US" sz="1500" dirty="0"/>
                        <a:t>find()</a:t>
                      </a:r>
                    </a:p>
                  </a:txBody>
                  <a:tcPr/>
                </a:tc>
                <a:tc>
                  <a:txBody>
                    <a:bodyPr/>
                    <a:lstStyle/>
                    <a:p>
                      <a:pPr lvl="0">
                        <a:buNone/>
                      </a:pPr>
                      <a:r>
                        <a:rPr lang="en-US" sz="1500" b="0" i="0" u="none" strike="noStrike" noProof="0" dirty="0"/>
                        <a:t>returns the index of first occurrence of substring</a:t>
                      </a:r>
                      <a:endParaRPr lang="en-US" sz="1500" dirty="0"/>
                    </a:p>
                  </a:txBody>
                  <a:tcPr/>
                </a:tc>
                <a:extLst>
                  <a:ext uri="{0D108BD9-81ED-4DB2-BD59-A6C34878D82A}">
                    <a16:rowId xmlns:a16="http://schemas.microsoft.com/office/drawing/2014/main" val="2751919021"/>
                  </a:ext>
                </a:extLst>
              </a:tr>
              <a:tr h="270024">
                <a:tc>
                  <a:txBody>
                    <a:bodyPr/>
                    <a:lstStyle/>
                    <a:p>
                      <a:pPr lvl="0">
                        <a:buNone/>
                      </a:pPr>
                      <a:r>
                        <a:rPr lang="en-US" sz="1500"/>
                        <a:t>replace()</a:t>
                      </a:r>
                    </a:p>
                  </a:txBody>
                  <a:tcPr/>
                </a:tc>
                <a:tc>
                  <a:txBody>
                    <a:bodyPr/>
                    <a:lstStyle/>
                    <a:p>
                      <a:pPr lvl="0">
                        <a:buNone/>
                      </a:pPr>
                      <a:r>
                        <a:rPr lang="en-US" sz="1500" b="0" i="0" u="none" strike="noStrike" noProof="0" dirty="0"/>
                        <a:t>replaces Substring Inside</a:t>
                      </a:r>
                      <a:endParaRPr lang="en-US" sz="1500" dirty="0"/>
                    </a:p>
                  </a:txBody>
                  <a:tcPr/>
                </a:tc>
                <a:extLst>
                  <a:ext uri="{0D108BD9-81ED-4DB2-BD59-A6C34878D82A}">
                    <a16:rowId xmlns:a16="http://schemas.microsoft.com/office/drawing/2014/main" val="3090468588"/>
                  </a:ext>
                </a:extLst>
              </a:tr>
            </a:tbl>
          </a:graphicData>
        </a:graphic>
      </p:graphicFrame>
    </p:spTree>
    <p:extLst>
      <p:ext uri="{BB962C8B-B14F-4D97-AF65-F5344CB8AC3E}">
        <p14:creationId xmlns:p14="http://schemas.microsoft.com/office/powerpoint/2010/main" val="75158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D664-9BAA-4854-8162-91D17EFD8696}"/>
              </a:ext>
            </a:extLst>
          </p:cNvPr>
          <p:cNvSpPr>
            <a:spLocks noGrp="1"/>
          </p:cNvSpPr>
          <p:nvPr>
            <p:ph type="title"/>
          </p:nvPr>
        </p:nvSpPr>
        <p:spPr/>
        <p:txBody>
          <a:bodyPr/>
          <a:lstStyle/>
          <a:p>
            <a:r>
              <a:rPr lang="en-US" dirty="0">
                <a:cs typeface="Calibri Light"/>
              </a:rPr>
              <a:t>Python String methods </a:t>
            </a:r>
            <a:r>
              <a:rPr lang="en-US" sz="3000" dirty="0">
                <a:cs typeface="Calibri Light"/>
              </a:rPr>
              <a:t>(examples)...</a:t>
            </a:r>
            <a:endParaRPr lang="en-US" sz="3000" dirty="0"/>
          </a:p>
        </p:txBody>
      </p:sp>
      <p:sp>
        <p:nvSpPr>
          <p:cNvPr id="5" name="Rectangle 4">
            <a:extLst>
              <a:ext uri="{FF2B5EF4-FFF2-40B4-BE49-F238E27FC236}">
                <a16:creationId xmlns:a16="http://schemas.microsoft.com/office/drawing/2014/main" id="{3EF59270-ECA6-4EB8-B1DA-90DE542338B6}"/>
              </a:ext>
            </a:extLst>
          </p:cNvPr>
          <p:cNvSpPr/>
          <p:nvPr/>
        </p:nvSpPr>
        <p:spPr>
          <a:xfrm>
            <a:off x="323302" y="1829098"/>
            <a:ext cx="2845212" cy="119817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str1 = "Hello World"</a:t>
            </a:r>
            <a:endParaRPr lang="en-US" sz="1400" dirty="0">
              <a:latin typeface="Courier New"/>
              <a:cs typeface="Calibri"/>
            </a:endParaRPr>
          </a:p>
          <a:p>
            <a:r>
              <a:rPr lang="en-US" sz="1400" i="1" dirty="0">
                <a:latin typeface="Courier New"/>
                <a:ea typeface="+mn-lt"/>
                <a:cs typeface="+mn-lt"/>
              </a:rPr>
              <a:t>&gt;&gt;&gt; </a:t>
            </a:r>
            <a:r>
              <a:rPr lang="en-US" sz="1400" dirty="0">
                <a:latin typeface="Courier New"/>
                <a:ea typeface="+mn-lt"/>
                <a:cs typeface="+mn-lt"/>
              </a:rPr>
              <a:t>str1.capitalize()</a:t>
            </a:r>
          </a:p>
          <a:p>
            <a:r>
              <a:rPr lang="en-US" sz="1400" dirty="0">
                <a:latin typeface="Courier New"/>
                <a:ea typeface="+mn-lt"/>
                <a:cs typeface="+mn-lt"/>
              </a:rPr>
              <a:t>&gt;&gt;&gt; str1.upper()</a:t>
            </a:r>
          </a:p>
          <a:p>
            <a:r>
              <a:rPr lang="en-US" sz="1400" dirty="0">
                <a:latin typeface="Courier New"/>
                <a:ea typeface="+mn-lt"/>
                <a:cs typeface="+mn-lt"/>
              </a:rPr>
              <a:t>"Hello world“</a:t>
            </a:r>
          </a:p>
          <a:p>
            <a:r>
              <a:rPr lang="en-US" sz="1400" dirty="0">
                <a:latin typeface="Courier New"/>
                <a:ea typeface="+mn-lt"/>
                <a:cs typeface="+mn-lt"/>
              </a:rPr>
              <a:t>“HELLO WORLD”</a:t>
            </a:r>
          </a:p>
        </p:txBody>
      </p:sp>
      <p:sp>
        <p:nvSpPr>
          <p:cNvPr id="8" name="Rectangle 7">
            <a:extLst>
              <a:ext uri="{FF2B5EF4-FFF2-40B4-BE49-F238E27FC236}">
                <a16:creationId xmlns:a16="http://schemas.microsoft.com/office/drawing/2014/main" id="{17F3134E-0E8B-48A1-BBC0-4C12547F35EC}"/>
              </a:ext>
            </a:extLst>
          </p:cNvPr>
          <p:cNvSpPr/>
          <p:nvPr/>
        </p:nvSpPr>
        <p:spPr>
          <a:xfrm>
            <a:off x="323302" y="3299935"/>
            <a:ext cx="2845212" cy="119817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str1 = "Hello World"</a:t>
            </a:r>
            <a:endParaRPr lang="en-US" sz="1400" dirty="0">
              <a:latin typeface="Courier New"/>
              <a:cs typeface="Calibri"/>
            </a:endParaRPr>
          </a:p>
          <a:p>
            <a:r>
              <a:rPr lang="en-US" sz="1400" i="1" dirty="0">
                <a:latin typeface="Courier New"/>
                <a:ea typeface="+mn-lt"/>
                <a:cs typeface="+mn-lt"/>
              </a:rPr>
              <a:t>&gt;&gt;&gt; </a:t>
            </a:r>
            <a:r>
              <a:rPr lang="en-US" sz="1400" dirty="0">
                <a:latin typeface="Courier New"/>
                <a:ea typeface="+mn-lt"/>
                <a:cs typeface="+mn-lt"/>
              </a:rPr>
              <a:t>str1.lower()</a:t>
            </a:r>
          </a:p>
          <a:p>
            <a:r>
              <a:rPr lang="en-US" sz="1400" dirty="0">
                <a:latin typeface="Courier New"/>
                <a:ea typeface="+mn-lt"/>
                <a:cs typeface="+mn-lt"/>
              </a:rPr>
              <a:t>"hello world"</a:t>
            </a:r>
          </a:p>
        </p:txBody>
      </p:sp>
      <p:sp>
        <p:nvSpPr>
          <p:cNvPr id="9" name="Rectangle 8">
            <a:extLst>
              <a:ext uri="{FF2B5EF4-FFF2-40B4-BE49-F238E27FC236}">
                <a16:creationId xmlns:a16="http://schemas.microsoft.com/office/drawing/2014/main" id="{79597339-726A-4C25-9CC9-EE4870DD612A}"/>
              </a:ext>
            </a:extLst>
          </p:cNvPr>
          <p:cNvSpPr/>
          <p:nvPr/>
        </p:nvSpPr>
        <p:spPr>
          <a:xfrm>
            <a:off x="323302" y="4779633"/>
            <a:ext cx="2845212" cy="119817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str1 = "hello world"</a:t>
            </a:r>
            <a:endParaRPr lang="en-US" sz="1400" dirty="0">
              <a:latin typeface="Courier New"/>
              <a:cs typeface="Calibri"/>
            </a:endParaRPr>
          </a:p>
          <a:p>
            <a:r>
              <a:rPr lang="en-US" sz="1400" i="1" dirty="0">
                <a:latin typeface="Courier New"/>
                <a:ea typeface="+mn-lt"/>
                <a:cs typeface="+mn-lt"/>
              </a:rPr>
              <a:t>&gt;&gt;&gt; </a:t>
            </a:r>
            <a:r>
              <a:rPr lang="en-US" sz="1400" dirty="0">
                <a:latin typeface="Courier New"/>
                <a:ea typeface="+mn-lt"/>
                <a:cs typeface="+mn-lt"/>
              </a:rPr>
              <a:t>str1.title()</a:t>
            </a:r>
          </a:p>
          <a:p>
            <a:r>
              <a:rPr lang="en-US" sz="1400" dirty="0">
                <a:latin typeface="Courier New"/>
                <a:ea typeface="+mn-lt"/>
                <a:cs typeface="+mn-lt"/>
              </a:rPr>
              <a:t>"Hello World"</a:t>
            </a:r>
          </a:p>
        </p:txBody>
      </p:sp>
      <p:sp>
        <p:nvSpPr>
          <p:cNvPr id="10" name="Rectangle 9">
            <a:extLst>
              <a:ext uri="{FF2B5EF4-FFF2-40B4-BE49-F238E27FC236}">
                <a16:creationId xmlns:a16="http://schemas.microsoft.com/office/drawing/2014/main" id="{048B3CD6-3F09-42AE-ABD8-B0840D3FC54D}"/>
              </a:ext>
            </a:extLst>
          </p:cNvPr>
          <p:cNvSpPr/>
          <p:nvPr/>
        </p:nvSpPr>
        <p:spPr>
          <a:xfrm>
            <a:off x="3690277" y="1826010"/>
            <a:ext cx="3695816" cy="196017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str1 = "Cookie cutter"</a:t>
            </a:r>
          </a:p>
          <a:p>
            <a:r>
              <a:rPr lang="en-US" sz="1400" i="1" dirty="0">
                <a:latin typeface="Courier New"/>
                <a:ea typeface="+mn-lt"/>
                <a:cs typeface="+mn-lt"/>
              </a:rPr>
              <a:t>&gt;&gt;&gt; </a:t>
            </a:r>
            <a:r>
              <a:rPr lang="en-US" sz="1400" dirty="0">
                <a:latin typeface="Courier New"/>
                <a:ea typeface="+mn-lt"/>
                <a:cs typeface="+mn-lt"/>
              </a:rPr>
              <a:t>str2 = "cut"</a:t>
            </a:r>
          </a:p>
          <a:p>
            <a:r>
              <a:rPr lang="en-US" sz="1400" i="1" dirty="0">
                <a:latin typeface="Courier New"/>
                <a:ea typeface="+mn-lt"/>
                <a:cs typeface="+mn-lt"/>
              </a:rPr>
              <a:t>&gt;&gt;&gt; </a:t>
            </a:r>
            <a:r>
              <a:rPr lang="en-US" sz="1400" dirty="0">
                <a:latin typeface="Courier New"/>
                <a:ea typeface="+mn-lt"/>
                <a:cs typeface="+mn-lt"/>
              </a:rPr>
              <a:t>str3 = "Cut"</a:t>
            </a:r>
          </a:p>
          <a:p>
            <a:r>
              <a:rPr lang="en-US" sz="1400" i="1" dirty="0">
                <a:latin typeface="Courier New"/>
                <a:ea typeface="+mn-lt"/>
                <a:cs typeface="+mn-lt"/>
              </a:rPr>
              <a:t>&gt;&gt;&gt; str1.find(str2)</a:t>
            </a:r>
          </a:p>
          <a:p>
            <a:r>
              <a:rPr lang="en-US" sz="1400" i="1" dirty="0">
                <a:latin typeface="Courier New"/>
                <a:ea typeface="+mn-lt"/>
                <a:cs typeface="+mn-lt"/>
              </a:rPr>
              <a:t>7</a:t>
            </a:r>
          </a:p>
          <a:p>
            <a:r>
              <a:rPr lang="en-US" sz="1400" i="1" dirty="0">
                <a:latin typeface="Courier New"/>
                <a:cs typeface="Calibri"/>
              </a:rPr>
              <a:t>&gt;&gt;&gt; </a:t>
            </a:r>
            <a:r>
              <a:rPr lang="en-US" sz="1400" dirty="0">
                <a:latin typeface="Courier New"/>
                <a:cs typeface="Calibri"/>
              </a:rPr>
              <a:t>str1.find(str3)</a:t>
            </a:r>
          </a:p>
          <a:p>
            <a:r>
              <a:rPr lang="en-US" sz="1400" dirty="0">
                <a:latin typeface="Courier New"/>
                <a:cs typeface="Calibri"/>
              </a:rPr>
              <a:t>-1</a:t>
            </a:r>
          </a:p>
        </p:txBody>
      </p:sp>
      <p:sp>
        <p:nvSpPr>
          <p:cNvPr id="11" name="Rectangle 10">
            <a:extLst>
              <a:ext uri="{FF2B5EF4-FFF2-40B4-BE49-F238E27FC236}">
                <a16:creationId xmlns:a16="http://schemas.microsoft.com/office/drawing/2014/main" id="{6B65698F-375F-43D3-B5B4-CFEDA70E2C98}"/>
              </a:ext>
            </a:extLst>
          </p:cNvPr>
          <p:cNvSpPr/>
          <p:nvPr/>
        </p:nvSpPr>
        <p:spPr>
          <a:xfrm>
            <a:off x="3690277" y="4051904"/>
            <a:ext cx="3695816" cy="203105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str1 = 'hip </a:t>
            </a:r>
            <a:r>
              <a:rPr lang="en-US" sz="1400" dirty="0" err="1">
                <a:latin typeface="Courier New"/>
                <a:ea typeface="+mn-lt"/>
                <a:cs typeface="+mn-lt"/>
              </a:rPr>
              <a:t>hip</a:t>
            </a:r>
            <a:r>
              <a:rPr lang="en-US" sz="1400" dirty="0">
                <a:latin typeface="Courier New"/>
                <a:ea typeface="+mn-lt"/>
                <a:cs typeface="+mn-lt"/>
              </a:rPr>
              <a:t> hurray!'</a:t>
            </a:r>
            <a:endParaRPr lang="en-US" sz="1400" dirty="0">
              <a:latin typeface="Courier New"/>
              <a:cs typeface="Courier New"/>
            </a:endParaRPr>
          </a:p>
          <a:p>
            <a:r>
              <a:rPr lang="en-US" sz="1400" i="1" dirty="0">
                <a:latin typeface="Courier New"/>
                <a:ea typeface="+mn-lt"/>
                <a:cs typeface="+mn-lt"/>
              </a:rPr>
              <a:t>&gt;&gt;&gt;</a:t>
            </a:r>
            <a:r>
              <a:rPr lang="en-US" sz="1400" dirty="0">
                <a:latin typeface="Courier New"/>
                <a:ea typeface="+mn-lt"/>
                <a:cs typeface="+mn-lt"/>
              </a:rPr>
              <a:t> str1.replace('hip', 'Hip')</a:t>
            </a:r>
            <a:endParaRPr lang="en-US" sz="1400" dirty="0">
              <a:latin typeface="Courier New"/>
              <a:cs typeface="Courier New"/>
            </a:endParaRPr>
          </a:p>
          <a:p>
            <a:r>
              <a:rPr lang="en-US" sz="1400" dirty="0">
                <a:latin typeface="Courier New"/>
                <a:ea typeface="+mn-lt"/>
                <a:cs typeface="+mn-lt"/>
              </a:rPr>
              <a:t>'Hip </a:t>
            </a:r>
            <a:r>
              <a:rPr lang="en-US" sz="1400" dirty="0" err="1">
                <a:latin typeface="Courier New"/>
                <a:ea typeface="+mn-lt"/>
                <a:cs typeface="+mn-lt"/>
              </a:rPr>
              <a:t>Hip</a:t>
            </a:r>
            <a:r>
              <a:rPr lang="en-US" sz="1400" dirty="0">
                <a:latin typeface="Courier New"/>
                <a:ea typeface="+mn-lt"/>
                <a:cs typeface="+mn-lt"/>
              </a:rPr>
              <a:t> hurray!'</a:t>
            </a:r>
            <a:endParaRPr lang="en-US" sz="1400" dirty="0">
              <a:latin typeface="Courier New"/>
              <a:cs typeface="Courier New"/>
            </a:endParaRPr>
          </a:p>
          <a:p>
            <a:endParaRPr lang="en-US" sz="1400" dirty="0">
              <a:latin typeface="Courier New"/>
              <a:cs typeface="Calibri"/>
            </a:endParaRPr>
          </a:p>
          <a:p>
            <a:r>
              <a:rPr lang="en-US" sz="1400" dirty="0">
                <a:latin typeface="Courier New"/>
                <a:cs typeface="Calibri"/>
              </a:rPr>
              <a:t>&gt;&gt;&gt;</a:t>
            </a:r>
            <a:r>
              <a:rPr lang="en-US" sz="1400" dirty="0">
                <a:latin typeface="Courier New"/>
                <a:ea typeface="+mn-lt"/>
                <a:cs typeface="+mn-lt"/>
              </a:rPr>
              <a:t> str1.replace('hip', 'Hip', 1)</a:t>
            </a:r>
            <a:endParaRPr lang="en-US" sz="1400" dirty="0">
              <a:latin typeface="Courier New"/>
              <a:cs typeface="Courier New"/>
            </a:endParaRPr>
          </a:p>
          <a:p>
            <a:r>
              <a:rPr lang="en-US" sz="1400" dirty="0">
                <a:latin typeface="Courier New"/>
                <a:ea typeface="+mn-lt"/>
                <a:cs typeface="+mn-lt"/>
              </a:rPr>
              <a:t>'Hip </a:t>
            </a:r>
            <a:r>
              <a:rPr lang="en-US" sz="1400" dirty="0" err="1">
                <a:latin typeface="Courier New"/>
                <a:ea typeface="+mn-lt"/>
                <a:cs typeface="+mn-lt"/>
              </a:rPr>
              <a:t>hip</a:t>
            </a:r>
            <a:r>
              <a:rPr lang="en-US" sz="1400" dirty="0">
                <a:latin typeface="Courier New"/>
                <a:ea typeface="+mn-lt"/>
                <a:cs typeface="+mn-lt"/>
              </a:rPr>
              <a:t> hurray!'</a:t>
            </a:r>
            <a:endParaRPr lang="en-US" sz="1400" dirty="0">
              <a:latin typeface="Courier New"/>
              <a:cs typeface="Courier New"/>
            </a:endParaRPr>
          </a:p>
          <a:p>
            <a:endParaRPr lang="en-US" sz="1400" i="1" dirty="0">
              <a:latin typeface="Courier New"/>
              <a:cs typeface="Calibri"/>
            </a:endParaRPr>
          </a:p>
          <a:p>
            <a:endParaRPr lang="en-US" sz="1400" dirty="0">
              <a:latin typeface="Courier New"/>
              <a:cs typeface="Calibri"/>
            </a:endParaRPr>
          </a:p>
        </p:txBody>
      </p:sp>
      <p:sp>
        <p:nvSpPr>
          <p:cNvPr id="12" name="Rectangle 11">
            <a:extLst>
              <a:ext uri="{FF2B5EF4-FFF2-40B4-BE49-F238E27FC236}">
                <a16:creationId xmlns:a16="http://schemas.microsoft.com/office/drawing/2014/main" id="{4FE0EDEF-C5D7-4A87-A1E8-FF277FF4A025}"/>
              </a:ext>
            </a:extLst>
          </p:cNvPr>
          <p:cNvSpPr/>
          <p:nvPr/>
        </p:nvSpPr>
        <p:spPr>
          <a:xfrm>
            <a:off x="7881278" y="1793655"/>
            <a:ext cx="3908467" cy="203105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str1 = 'hello world'</a:t>
            </a:r>
            <a:endParaRPr lang="en-US" sz="1400" dirty="0">
              <a:latin typeface="Courier New"/>
              <a:cs typeface="Courier New"/>
            </a:endParaRPr>
          </a:p>
          <a:p>
            <a:r>
              <a:rPr lang="en-US" sz="1400" dirty="0">
                <a:latin typeface="Courier New"/>
                <a:ea typeface="+mn-lt"/>
                <a:cs typeface="+mn-lt"/>
              </a:rPr>
              <a:t>&gt;&gt;&gt; str1.split()</a:t>
            </a:r>
          </a:p>
          <a:p>
            <a:r>
              <a:rPr lang="en-US" sz="1400" dirty="0">
                <a:latin typeface="Courier New"/>
                <a:ea typeface="+mn-lt"/>
                <a:cs typeface="+mn-lt"/>
              </a:rPr>
              <a:t>['hello', 'world']</a:t>
            </a:r>
            <a:endParaRPr lang="en-US" sz="1400" dirty="0">
              <a:latin typeface="Courier New"/>
              <a:cs typeface="Courier New"/>
            </a:endParaRPr>
          </a:p>
          <a:p>
            <a:endParaRPr lang="en-US" sz="1400" i="1" dirty="0">
              <a:latin typeface="Courier New"/>
              <a:ea typeface="+mn-lt"/>
              <a:cs typeface="+mn-lt"/>
            </a:endParaRPr>
          </a:p>
          <a:p>
            <a:r>
              <a:rPr lang="en-US" sz="1400" dirty="0">
                <a:latin typeface="Courier New"/>
                <a:ea typeface="+mn-lt"/>
                <a:cs typeface="+mn-lt"/>
              </a:rPr>
              <a:t>&gt;&gt;&gt; pets = 'cat, dog, mouse'</a:t>
            </a:r>
            <a:endParaRPr lang="en-US" sz="1400" dirty="0">
              <a:latin typeface="Courier New"/>
              <a:cs typeface="Courier New"/>
            </a:endParaRPr>
          </a:p>
          <a:p>
            <a:r>
              <a:rPr lang="en-US" sz="1400" dirty="0">
                <a:latin typeface="Courier New"/>
                <a:ea typeface="+mn-lt"/>
                <a:cs typeface="+mn-lt"/>
              </a:rPr>
              <a:t>&gt;&gt;&gt; </a:t>
            </a:r>
            <a:r>
              <a:rPr lang="en-US" sz="1400" dirty="0" err="1">
                <a:latin typeface="Courier New"/>
                <a:ea typeface="+mn-lt"/>
                <a:cs typeface="+mn-lt"/>
              </a:rPr>
              <a:t>pets.split</a:t>
            </a:r>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['cat', ' dog', ' mouse']</a:t>
            </a:r>
            <a:endParaRPr lang="en-US" sz="1400" dirty="0">
              <a:latin typeface="Courier New"/>
              <a:cs typeface="Courier New"/>
            </a:endParaRPr>
          </a:p>
        </p:txBody>
      </p:sp>
      <p:sp>
        <p:nvSpPr>
          <p:cNvPr id="13" name="Rectangle 12">
            <a:extLst>
              <a:ext uri="{FF2B5EF4-FFF2-40B4-BE49-F238E27FC236}">
                <a16:creationId xmlns:a16="http://schemas.microsoft.com/office/drawing/2014/main" id="{27CCBC6C-C4D3-48B7-88EE-3E6BF3296F83}"/>
              </a:ext>
            </a:extLst>
          </p:cNvPr>
          <p:cNvSpPr/>
          <p:nvPr/>
        </p:nvSpPr>
        <p:spPr>
          <a:xfrm>
            <a:off x="7881278" y="4053073"/>
            <a:ext cx="3908466" cy="203105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a:t>
            </a:r>
            <a:r>
              <a:rPr lang="en-US" sz="1400" dirty="0" err="1">
                <a:latin typeface="Courier New"/>
                <a:ea typeface="+mn-lt"/>
                <a:cs typeface="+mn-lt"/>
              </a:rPr>
              <a:t>str_lst</a:t>
            </a:r>
            <a:r>
              <a:rPr lang="en-US" sz="1400" dirty="0">
                <a:latin typeface="Courier New"/>
                <a:ea typeface="+mn-lt"/>
                <a:cs typeface="+mn-lt"/>
              </a:rPr>
              <a:t> = ['Hello', 'World']</a:t>
            </a:r>
            <a:endParaRPr lang="en-US" sz="1400" dirty="0">
              <a:latin typeface="Courier New"/>
              <a:cs typeface="Courier New"/>
            </a:endParaRPr>
          </a:p>
          <a:p>
            <a:r>
              <a:rPr lang="en-US" sz="1400" dirty="0">
                <a:latin typeface="Courier New"/>
                <a:ea typeface="+mn-lt"/>
                <a:cs typeface="+mn-lt"/>
              </a:rPr>
              <a:t>&gt;&gt;&gt; ' '.join(</a:t>
            </a:r>
            <a:r>
              <a:rPr lang="en-US" sz="1400" dirty="0" err="1">
                <a:latin typeface="Courier New"/>
                <a:ea typeface="+mn-lt"/>
                <a:cs typeface="Courier New"/>
              </a:rPr>
              <a:t>str_lst</a:t>
            </a:r>
            <a:r>
              <a:rPr lang="en-US" sz="1400" dirty="0">
                <a:latin typeface="Courier New"/>
                <a:ea typeface="+mn-lt"/>
                <a:cs typeface="+mn-lt"/>
              </a:rPr>
              <a:t>)</a:t>
            </a:r>
            <a:endParaRPr lang="en-US" sz="1400" dirty="0">
              <a:latin typeface="Courier New"/>
              <a:cs typeface="Courier New"/>
            </a:endParaRPr>
          </a:p>
          <a:p>
            <a:r>
              <a:rPr lang="en-US" sz="1400" dirty="0">
                <a:latin typeface="Courier New"/>
                <a:ea typeface="+mn-lt"/>
                <a:cs typeface="+mn-lt"/>
              </a:rPr>
              <a:t>'Hello World'</a:t>
            </a:r>
            <a:endParaRPr lang="en-US" sz="1400" dirty="0">
              <a:latin typeface="Courier New"/>
              <a:ea typeface="+mn-lt"/>
              <a:cs typeface="Courier New"/>
            </a:endParaRPr>
          </a:p>
          <a:p>
            <a:endParaRPr lang="en-US" sz="1400" dirty="0">
              <a:latin typeface="Courier New"/>
              <a:cs typeface="Calibri"/>
            </a:endParaRPr>
          </a:p>
          <a:p>
            <a:r>
              <a:rPr lang="en-US" sz="1400" dirty="0">
                <a:latin typeface="Courier New"/>
                <a:ea typeface="+mn-lt"/>
                <a:cs typeface="+mn-lt"/>
              </a:rPr>
              <a:t>&gt;&gt;&gt; pets = ['cat', 'dog', 'mouse']</a:t>
            </a:r>
            <a:endParaRPr lang="en-US" sz="1400" dirty="0">
              <a:latin typeface="Courier New"/>
              <a:cs typeface="Courier New"/>
            </a:endParaRPr>
          </a:p>
          <a:p>
            <a:r>
              <a:rPr lang="en-US" sz="1400" dirty="0">
                <a:latin typeface="Courier New"/>
                <a:ea typeface="+mn-lt"/>
                <a:cs typeface="+mn-lt"/>
              </a:rPr>
              <a:t>&gt;&gt;&gt; ', '.join(pets)</a:t>
            </a:r>
            <a:endParaRPr lang="en-US" sz="1400" dirty="0">
              <a:latin typeface="Courier New"/>
              <a:cs typeface="Courier New"/>
            </a:endParaRPr>
          </a:p>
          <a:p>
            <a:r>
              <a:rPr lang="en-US" sz="1400" dirty="0">
                <a:latin typeface="Courier New"/>
                <a:ea typeface="+mn-lt"/>
                <a:cs typeface="+mn-lt"/>
              </a:rPr>
              <a:t>'cat, dog, mouse'</a:t>
            </a:r>
            <a:endParaRPr lang="en-US" sz="1400" dirty="0">
              <a:latin typeface="Courier New"/>
            </a:endParaRPr>
          </a:p>
        </p:txBody>
      </p:sp>
    </p:spTree>
    <p:extLst>
      <p:ext uri="{BB962C8B-B14F-4D97-AF65-F5344CB8AC3E}">
        <p14:creationId xmlns:p14="http://schemas.microsoft.com/office/powerpoint/2010/main" val="402352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BCE1-D90F-4D5B-B4F3-D92D494AD586}"/>
              </a:ext>
            </a:extLst>
          </p:cNvPr>
          <p:cNvSpPr>
            <a:spLocks noGrp="1"/>
          </p:cNvSpPr>
          <p:nvPr>
            <p:ph type="title"/>
          </p:nvPr>
        </p:nvSpPr>
        <p:spPr/>
        <p:txBody>
          <a:bodyPr/>
          <a:lstStyle/>
          <a:p>
            <a:r>
              <a:rPr lang="en-US">
                <a:cs typeface="Calibri Light"/>
              </a:rPr>
              <a:t>Python String formatters</a:t>
            </a:r>
            <a:endParaRPr lang="en-US"/>
          </a:p>
        </p:txBody>
      </p:sp>
      <p:sp>
        <p:nvSpPr>
          <p:cNvPr id="3" name="Content Placeholder 2">
            <a:extLst>
              <a:ext uri="{FF2B5EF4-FFF2-40B4-BE49-F238E27FC236}">
                <a16:creationId xmlns:a16="http://schemas.microsoft.com/office/drawing/2014/main" id="{51C9BE4E-FE1F-454D-AC5D-D7A371E086F3}"/>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Multiple ways to format a sting and few basics of them are:</a:t>
            </a:r>
          </a:p>
          <a:p>
            <a:pPr marL="971550" lvl="1" indent="-514350">
              <a:buAutoNum type="romanLcPeriod"/>
            </a:pPr>
            <a:r>
              <a:rPr lang="en-US" dirty="0">
                <a:cs typeface="Calibri"/>
              </a:rPr>
              <a:t>%Formatting</a:t>
            </a:r>
          </a:p>
          <a:p>
            <a:pPr marL="971550" lvl="1" indent="-514350">
              <a:buAutoNum type="romanLcPeriod"/>
            </a:pPr>
            <a:r>
              <a:rPr lang="en-US" dirty="0">
                <a:cs typeface="Calibri"/>
              </a:rPr>
              <a:t>format() method</a:t>
            </a:r>
          </a:p>
          <a:p>
            <a:pPr marL="971550" lvl="1" indent="-514350">
              <a:buAutoNum type="romanLcPeriod"/>
            </a:pPr>
            <a:r>
              <a:rPr lang="en-US" dirty="0">
                <a:cs typeface="Calibri"/>
              </a:rPr>
              <a:t>formatted string literal (f-string)</a:t>
            </a:r>
          </a:p>
          <a:p>
            <a:pPr marL="0" indent="0">
              <a:buNone/>
            </a:pPr>
            <a:endParaRPr lang="en-US" dirty="0">
              <a:cs typeface="Calibri"/>
            </a:endParaRPr>
          </a:p>
        </p:txBody>
      </p:sp>
    </p:spTree>
    <p:extLst>
      <p:ext uri="{BB962C8B-B14F-4D97-AF65-F5344CB8AC3E}">
        <p14:creationId xmlns:p14="http://schemas.microsoft.com/office/powerpoint/2010/main" val="174733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766-7974-4199-AE16-631B76B12990}"/>
              </a:ext>
            </a:extLst>
          </p:cNvPr>
          <p:cNvSpPr>
            <a:spLocks noGrp="1"/>
          </p:cNvSpPr>
          <p:nvPr>
            <p:ph type="title"/>
          </p:nvPr>
        </p:nvSpPr>
        <p:spPr/>
        <p:txBody>
          <a:bodyPr/>
          <a:lstStyle/>
          <a:p>
            <a:r>
              <a:rPr lang="en-US">
                <a:cs typeface="Calibri Light"/>
              </a:rPr>
              <a:t>%Formatting</a:t>
            </a:r>
            <a:endParaRPr lang="en-US"/>
          </a:p>
        </p:txBody>
      </p:sp>
      <p:sp>
        <p:nvSpPr>
          <p:cNvPr id="3" name="Content Placeholder 2">
            <a:extLst>
              <a:ext uri="{FF2B5EF4-FFF2-40B4-BE49-F238E27FC236}">
                <a16:creationId xmlns:a16="http://schemas.microsoft.com/office/drawing/2014/main" id="{E95F25F0-5F35-4E31-9DFA-6B61FD32B359}"/>
              </a:ext>
            </a:extLst>
          </p:cNvPr>
          <p:cNvSpPr>
            <a:spLocks noGrp="1"/>
          </p:cNvSpPr>
          <p:nvPr>
            <p:ph idx="1"/>
          </p:nvPr>
        </p:nvSpPr>
        <p:spPr/>
        <p:txBody>
          <a:bodyPr vert="horz" lIns="91440" tIns="45720" rIns="91440" bIns="45720" rtlCol="0" anchor="t">
            <a:normAutofit/>
          </a:bodyPr>
          <a:lstStyle/>
          <a:p>
            <a:r>
              <a:rPr lang="en-US" sz="2000" b="1">
                <a:latin typeface="Courier New"/>
                <a:cs typeface="Courier New"/>
              </a:rPr>
              <a:t>%</a:t>
            </a:r>
            <a:r>
              <a:rPr lang="en-US" sz="2000">
                <a:cs typeface="Calibri"/>
              </a:rPr>
              <a:t> (modulo) is known as interpolation operator.</a:t>
            </a:r>
          </a:p>
          <a:p>
            <a:r>
              <a:rPr lang="en-US" sz="2000">
                <a:ea typeface="+mn-lt"/>
                <a:cs typeface="+mn-lt"/>
              </a:rPr>
              <a:t> </a:t>
            </a:r>
            <a:r>
              <a:rPr lang="en-US" sz="2000" b="1">
                <a:latin typeface="Courier New"/>
                <a:ea typeface="+mn-lt"/>
                <a:cs typeface="Courier New"/>
              </a:rPr>
              <a:t>%</a:t>
            </a:r>
            <a:r>
              <a:rPr lang="en-US" sz="2000">
                <a:ea typeface="+mn-lt"/>
                <a:cs typeface="+mn-lt"/>
              </a:rPr>
              <a:t> followed by the datatype that needs to be formatted or converted. </a:t>
            </a:r>
          </a:p>
          <a:p>
            <a:r>
              <a:rPr lang="en-US" sz="2000">
                <a:ea typeface="+mn-lt"/>
                <a:cs typeface="+mn-lt"/>
              </a:rPr>
              <a:t>The </a:t>
            </a:r>
            <a:r>
              <a:rPr lang="en-US" sz="2000" b="1">
                <a:latin typeface="Courier New"/>
                <a:ea typeface="+mn-lt"/>
                <a:cs typeface="+mn-lt"/>
              </a:rPr>
              <a:t>%</a:t>
            </a:r>
            <a:r>
              <a:rPr lang="en-US" sz="2000">
                <a:ea typeface="+mn-lt"/>
                <a:cs typeface="+mn-lt"/>
              </a:rPr>
              <a:t> operation then substitutes the '</a:t>
            </a:r>
            <a:r>
              <a:rPr lang="en-US" sz="2000" b="1">
                <a:latin typeface="Courier New"/>
                <a:ea typeface="+mn-lt"/>
                <a:cs typeface="Courier New"/>
              </a:rPr>
              <a:t>%</a:t>
            </a:r>
            <a:r>
              <a:rPr lang="en-US" sz="2000">
                <a:latin typeface="Courier New"/>
                <a:ea typeface="+mn-lt"/>
                <a:cs typeface="+mn-lt"/>
              </a:rPr>
              <a:t>datatype' </a:t>
            </a:r>
            <a:r>
              <a:rPr lang="en-US" sz="2000">
                <a:ea typeface="+mn-lt"/>
                <a:cs typeface="+mn-lt"/>
              </a:rPr>
              <a:t>phrase with zero or more elements of the specified data type.</a:t>
            </a:r>
          </a:p>
          <a:p>
            <a:pPr marL="0" indent="0">
              <a:buNone/>
            </a:pPr>
            <a:endParaRPr lang="en-US" sz="2000">
              <a:ea typeface="+mn-lt"/>
              <a:cs typeface="+mn-lt"/>
            </a:endParaRPr>
          </a:p>
        </p:txBody>
      </p:sp>
      <p:sp>
        <p:nvSpPr>
          <p:cNvPr id="6" name="Rectangle 5">
            <a:extLst>
              <a:ext uri="{FF2B5EF4-FFF2-40B4-BE49-F238E27FC236}">
                <a16:creationId xmlns:a16="http://schemas.microsoft.com/office/drawing/2014/main" id="{B35DE301-7414-4144-A12C-854139030738}"/>
              </a:ext>
            </a:extLst>
          </p:cNvPr>
          <p:cNvSpPr/>
          <p:nvPr/>
        </p:nvSpPr>
        <p:spPr>
          <a:xfrm>
            <a:off x="4886442" y="3308796"/>
            <a:ext cx="6672933" cy="273989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'I am %s and I am %d years old'%('John Doe', 23)</a:t>
            </a:r>
            <a:endParaRPr lang="en-US" dirty="0">
              <a:latin typeface="Courier New"/>
              <a:cs typeface="Courier New"/>
            </a:endParaRPr>
          </a:p>
          <a:p>
            <a:r>
              <a:rPr lang="en-US" sz="1600" dirty="0">
                <a:latin typeface="Courier New"/>
                <a:ea typeface="+mn-lt"/>
                <a:cs typeface="+mn-lt"/>
              </a:rPr>
              <a:t>'I am John Doe and I am 23 years old'</a:t>
            </a:r>
            <a:endParaRPr lang="en-US" dirty="0">
              <a:latin typeface="Courier New"/>
              <a:cs typeface="Courier New"/>
            </a:endParaRPr>
          </a:p>
          <a:p>
            <a:endParaRPr lang="en-US" sz="1600" dirty="0">
              <a:latin typeface="Courier New"/>
              <a:ea typeface="+mn-lt"/>
              <a:cs typeface="+mn-lt"/>
            </a:endParaRPr>
          </a:p>
          <a:p>
            <a:r>
              <a:rPr lang="en-US" sz="1600" dirty="0">
                <a:latin typeface="Courier New"/>
                <a:ea typeface="+mn-lt"/>
                <a:cs typeface="+mn-lt"/>
              </a:rPr>
              <a:t>&gt;&gt;&gt; 'I am %s and I have $%f' %('John Doe', 34.2343)</a:t>
            </a:r>
            <a:endParaRPr lang="en-US" dirty="0">
              <a:latin typeface="Courier New"/>
              <a:cs typeface="Courier New"/>
            </a:endParaRPr>
          </a:p>
          <a:p>
            <a:r>
              <a:rPr lang="en-US" sz="1600" dirty="0">
                <a:latin typeface="Courier New"/>
                <a:ea typeface="+mn-lt"/>
                <a:cs typeface="+mn-lt"/>
              </a:rPr>
              <a:t>'I am John Doe and I have $34.234300'</a:t>
            </a:r>
            <a:endParaRPr lang="en-US" dirty="0">
              <a:latin typeface="Courier New"/>
              <a:cs typeface="Courier New"/>
            </a:endParaRPr>
          </a:p>
          <a:p>
            <a:endParaRPr lang="en-US" sz="1600" dirty="0">
              <a:latin typeface="Courier New"/>
              <a:ea typeface="+mn-lt"/>
              <a:cs typeface="+mn-lt"/>
            </a:endParaRPr>
          </a:p>
          <a:p>
            <a:r>
              <a:rPr lang="en-US" sz="1600" dirty="0">
                <a:latin typeface="Courier New"/>
                <a:ea typeface="+mn-lt"/>
                <a:cs typeface="+mn-lt"/>
              </a:rPr>
              <a:t>&gt;&gt;&gt; 'I am %s and I have $%.2f' %('John Doe', 34.2343)</a:t>
            </a:r>
            <a:endParaRPr lang="en-US" dirty="0">
              <a:latin typeface="Courier New"/>
              <a:cs typeface="Courier New"/>
            </a:endParaRPr>
          </a:p>
          <a:p>
            <a:r>
              <a:rPr lang="en-US" sz="1600" dirty="0">
                <a:latin typeface="Courier New"/>
                <a:ea typeface="+mn-lt"/>
                <a:cs typeface="+mn-lt"/>
              </a:rPr>
              <a:t>'I am John Doe and I have $34.23'</a:t>
            </a:r>
            <a:endParaRPr lang="en-US" dirty="0">
              <a:latin typeface="Courier New"/>
            </a:endParaRPr>
          </a:p>
        </p:txBody>
      </p:sp>
      <p:graphicFrame>
        <p:nvGraphicFramePr>
          <p:cNvPr id="7" name="Table 7">
            <a:extLst>
              <a:ext uri="{FF2B5EF4-FFF2-40B4-BE49-F238E27FC236}">
                <a16:creationId xmlns:a16="http://schemas.microsoft.com/office/drawing/2014/main" id="{D64FD22D-B615-43F5-845A-2079E07252C4}"/>
              </a:ext>
            </a:extLst>
          </p:cNvPr>
          <p:cNvGraphicFramePr>
            <a:graphicFrameLocks noGrp="1"/>
          </p:cNvGraphicFramePr>
          <p:nvPr/>
        </p:nvGraphicFramePr>
        <p:xfrm>
          <a:off x="1187657" y="3451399"/>
          <a:ext cx="3445033" cy="1854193"/>
        </p:xfrm>
        <a:graphic>
          <a:graphicData uri="http://schemas.openxmlformats.org/drawingml/2006/table">
            <a:tbl>
              <a:tblPr bandRow="1">
                <a:tableStyleId>{073A0DAA-6AF3-43AB-8588-CEC1D06C72B9}</a:tableStyleId>
              </a:tblPr>
              <a:tblGrid>
                <a:gridCol w="612835">
                  <a:extLst>
                    <a:ext uri="{9D8B030D-6E8A-4147-A177-3AD203B41FA5}">
                      <a16:colId xmlns:a16="http://schemas.microsoft.com/office/drawing/2014/main" val="994103996"/>
                    </a:ext>
                  </a:extLst>
                </a:gridCol>
                <a:gridCol w="2832198">
                  <a:extLst>
                    <a:ext uri="{9D8B030D-6E8A-4147-A177-3AD203B41FA5}">
                      <a16:colId xmlns:a16="http://schemas.microsoft.com/office/drawing/2014/main" val="3934274480"/>
                    </a:ext>
                  </a:extLst>
                </a:gridCol>
              </a:tblGrid>
              <a:tr h="370840">
                <a:tc>
                  <a:txBody>
                    <a:bodyPr/>
                    <a:lstStyle/>
                    <a:p>
                      <a:r>
                        <a:rPr lang="en-US" sz="1400"/>
                        <a:t>%d</a:t>
                      </a:r>
                    </a:p>
                  </a:txBody>
                  <a:tcPr/>
                </a:tc>
                <a:tc>
                  <a:txBody>
                    <a:bodyPr/>
                    <a:lstStyle/>
                    <a:p>
                      <a:r>
                        <a:rPr lang="en-US" sz="1400"/>
                        <a:t>integer</a:t>
                      </a:r>
                    </a:p>
                  </a:txBody>
                  <a:tcPr/>
                </a:tc>
                <a:extLst>
                  <a:ext uri="{0D108BD9-81ED-4DB2-BD59-A6C34878D82A}">
                    <a16:rowId xmlns:a16="http://schemas.microsoft.com/office/drawing/2014/main" val="902139616"/>
                  </a:ext>
                </a:extLst>
              </a:tr>
              <a:tr h="370839">
                <a:tc>
                  <a:txBody>
                    <a:bodyPr/>
                    <a:lstStyle/>
                    <a:p>
                      <a:pPr lvl="0">
                        <a:buNone/>
                      </a:pPr>
                      <a:r>
                        <a:rPr lang="en-US" sz="1400"/>
                        <a:t>%s</a:t>
                      </a:r>
                    </a:p>
                  </a:txBody>
                  <a:tcPr/>
                </a:tc>
                <a:tc>
                  <a:txBody>
                    <a:bodyPr/>
                    <a:lstStyle/>
                    <a:p>
                      <a:pPr lvl="0">
                        <a:buNone/>
                      </a:pPr>
                      <a:r>
                        <a:rPr lang="en-US" sz="1400"/>
                        <a:t>string</a:t>
                      </a:r>
                    </a:p>
                  </a:txBody>
                  <a:tcPr/>
                </a:tc>
                <a:extLst>
                  <a:ext uri="{0D108BD9-81ED-4DB2-BD59-A6C34878D82A}">
                    <a16:rowId xmlns:a16="http://schemas.microsoft.com/office/drawing/2014/main" val="3418118000"/>
                  </a:ext>
                </a:extLst>
              </a:tr>
              <a:tr h="370838">
                <a:tc>
                  <a:txBody>
                    <a:bodyPr/>
                    <a:lstStyle/>
                    <a:p>
                      <a:pPr lvl="0">
                        <a:buNone/>
                      </a:pPr>
                      <a:r>
                        <a:rPr lang="en-US" sz="1400"/>
                        <a:t>%f</a:t>
                      </a:r>
                    </a:p>
                  </a:txBody>
                  <a:tcPr/>
                </a:tc>
                <a:tc>
                  <a:txBody>
                    <a:bodyPr/>
                    <a:lstStyle/>
                    <a:p>
                      <a:pPr lvl="0">
                        <a:buNone/>
                      </a:pPr>
                      <a:r>
                        <a:rPr lang="en-US" sz="1400" dirty="0"/>
                        <a:t>float</a:t>
                      </a:r>
                    </a:p>
                  </a:txBody>
                  <a:tcPr/>
                </a:tc>
                <a:extLst>
                  <a:ext uri="{0D108BD9-81ED-4DB2-BD59-A6C34878D82A}">
                    <a16:rowId xmlns:a16="http://schemas.microsoft.com/office/drawing/2014/main" val="2277869259"/>
                  </a:ext>
                </a:extLst>
              </a:tr>
              <a:tr h="370838">
                <a:tc>
                  <a:txBody>
                    <a:bodyPr/>
                    <a:lstStyle/>
                    <a:p>
                      <a:pPr lvl="0">
                        <a:buNone/>
                      </a:pPr>
                      <a:r>
                        <a:rPr lang="en-US" sz="1400" dirty="0"/>
                        <a:t>%.2f</a:t>
                      </a:r>
                    </a:p>
                  </a:txBody>
                  <a:tcPr/>
                </a:tc>
                <a:tc>
                  <a:txBody>
                    <a:bodyPr/>
                    <a:lstStyle/>
                    <a:p>
                      <a:pPr lvl="0">
                        <a:buNone/>
                      </a:pPr>
                      <a:r>
                        <a:rPr lang="en-US" sz="1400"/>
                        <a:t>float with 2-digit floating point</a:t>
                      </a:r>
                    </a:p>
                  </a:txBody>
                  <a:tcPr/>
                </a:tc>
                <a:extLst>
                  <a:ext uri="{0D108BD9-81ED-4DB2-BD59-A6C34878D82A}">
                    <a16:rowId xmlns:a16="http://schemas.microsoft.com/office/drawing/2014/main" val="1790334545"/>
                  </a:ext>
                </a:extLst>
              </a:tr>
              <a:tr h="370838">
                <a:tc>
                  <a:txBody>
                    <a:bodyPr/>
                    <a:lstStyle/>
                    <a:p>
                      <a:pPr lvl="0">
                        <a:buNone/>
                      </a:pPr>
                      <a:r>
                        <a:rPr lang="en-US" sz="1400"/>
                        <a:t>%.4f</a:t>
                      </a:r>
                    </a:p>
                  </a:txBody>
                  <a:tcPr/>
                </a:tc>
                <a:tc>
                  <a:txBody>
                    <a:bodyPr/>
                    <a:lstStyle/>
                    <a:p>
                      <a:pPr lvl="0">
                        <a:buNone/>
                      </a:pPr>
                      <a:r>
                        <a:rPr lang="en-US" sz="1400" dirty="0"/>
                        <a:t>float with 4-digit floating point</a:t>
                      </a:r>
                    </a:p>
                  </a:txBody>
                  <a:tcPr/>
                </a:tc>
                <a:extLst>
                  <a:ext uri="{0D108BD9-81ED-4DB2-BD59-A6C34878D82A}">
                    <a16:rowId xmlns:a16="http://schemas.microsoft.com/office/drawing/2014/main" val="1368175897"/>
                  </a:ext>
                </a:extLst>
              </a:tr>
            </a:tbl>
          </a:graphicData>
        </a:graphic>
      </p:graphicFrame>
    </p:spTree>
    <p:extLst>
      <p:ext uri="{BB962C8B-B14F-4D97-AF65-F5344CB8AC3E}">
        <p14:creationId xmlns:p14="http://schemas.microsoft.com/office/powerpoint/2010/main" val="95177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EE7A-F50E-4E61-A91A-21D1F0873F3E}"/>
              </a:ext>
            </a:extLst>
          </p:cNvPr>
          <p:cNvSpPr>
            <a:spLocks noGrp="1"/>
          </p:cNvSpPr>
          <p:nvPr>
            <p:ph type="title"/>
          </p:nvPr>
        </p:nvSpPr>
        <p:spPr/>
        <p:txBody>
          <a:bodyPr/>
          <a:lstStyle/>
          <a:p>
            <a:r>
              <a:rPr lang="en-US">
                <a:cs typeface="Calibri Light"/>
              </a:rPr>
              <a:t>format() method</a:t>
            </a:r>
          </a:p>
        </p:txBody>
      </p:sp>
      <p:sp>
        <p:nvSpPr>
          <p:cNvPr id="3" name="Content Placeholder 2">
            <a:extLst>
              <a:ext uri="{FF2B5EF4-FFF2-40B4-BE49-F238E27FC236}">
                <a16:creationId xmlns:a16="http://schemas.microsoft.com/office/drawing/2014/main" id="{867C920E-0C81-445A-A15E-31653676223C}"/>
              </a:ext>
            </a:extLst>
          </p:cNvPr>
          <p:cNvSpPr>
            <a:spLocks noGrp="1"/>
          </p:cNvSpPr>
          <p:nvPr>
            <p:ph idx="1"/>
          </p:nvPr>
        </p:nvSpPr>
        <p:spPr>
          <a:xfrm>
            <a:off x="838200" y="1508839"/>
            <a:ext cx="10515600" cy="4351338"/>
          </a:xfrm>
        </p:spPr>
        <p:txBody>
          <a:bodyPr vert="horz" lIns="91440" tIns="45720" rIns="91440" bIns="45720" rtlCol="0" anchor="t">
            <a:normAutofit/>
          </a:bodyPr>
          <a:lstStyle/>
          <a:p>
            <a:r>
              <a:rPr lang="en-US" sz="1800" dirty="0">
                <a:cs typeface="Calibri"/>
              </a:rPr>
              <a:t>Formatting can be handled by calling </a:t>
            </a:r>
            <a:r>
              <a:rPr lang="en-US" sz="1800" b="1" i="1" dirty="0">
                <a:latin typeface="Courier New"/>
                <a:cs typeface="Calibri"/>
              </a:rPr>
              <a:t>.format()</a:t>
            </a:r>
            <a:r>
              <a:rPr lang="en-US" sz="1800" dirty="0">
                <a:cs typeface="Calibri"/>
              </a:rPr>
              <a:t> on a string object.</a:t>
            </a:r>
          </a:p>
          <a:p>
            <a:r>
              <a:rPr lang="en-US" sz="1800" dirty="0">
                <a:cs typeface="Calibri"/>
              </a:rPr>
              <a:t>General form of a Python .format() calls is as shown below:</a:t>
            </a:r>
          </a:p>
          <a:p>
            <a:endParaRPr lang="en-US" dirty="0">
              <a:cs typeface="Calibri"/>
            </a:endParaRPr>
          </a:p>
          <a:p>
            <a:r>
              <a:rPr lang="en-US" sz="1800" dirty="0">
                <a:cs typeface="Calibri"/>
              </a:rPr>
              <a:t>Here, </a:t>
            </a:r>
            <a:r>
              <a:rPr lang="en-US" sz="1800" dirty="0">
                <a:latin typeface="Courier New"/>
                <a:cs typeface="Calibri"/>
              </a:rPr>
              <a:t>&lt;template&gt;</a:t>
            </a:r>
            <a:r>
              <a:rPr lang="en-US" sz="1800" dirty="0">
                <a:cs typeface="Calibri"/>
              </a:rPr>
              <a:t> is a string containing replacement fields.</a:t>
            </a:r>
          </a:p>
          <a:p>
            <a:r>
              <a:rPr lang="en-US" sz="1800" dirty="0">
                <a:latin typeface="Courier New"/>
                <a:cs typeface="Calibri"/>
              </a:rPr>
              <a:t>&lt;</a:t>
            </a:r>
            <a:r>
              <a:rPr lang="en-US" sz="1800" dirty="0" err="1">
                <a:latin typeface="Courier New"/>
                <a:cs typeface="Calibri"/>
              </a:rPr>
              <a:t>positional_arguments</a:t>
            </a:r>
            <a:r>
              <a:rPr lang="en-US" sz="1800" dirty="0">
                <a:latin typeface="Courier New"/>
                <a:cs typeface="Calibri"/>
              </a:rPr>
              <a:t>&gt;</a:t>
            </a:r>
            <a:r>
              <a:rPr lang="en-US" sz="1800" dirty="0">
                <a:cs typeface="Calibri"/>
              </a:rPr>
              <a:t> and </a:t>
            </a:r>
            <a:r>
              <a:rPr lang="en-US" sz="1800" dirty="0">
                <a:latin typeface="Courier New"/>
                <a:cs typeface="Calibri"/>
              </a:rPr>
              <a:t>&lt;</a:t>
            </a:r>
            <a:r>
              <a:rPr lang="en-US" sz="1800" dirty="0" err="1">
                <a:latin typeface="Courier New"/>
                <a:cs typeface="Calibri"/>
              </a:rPr>
              <a:t>keyword_arguments</a:t>
            </a:r>
            <a:r>
              <a:rPr lang="en-US" sz="1800" dirty="0">
                <a:latin typeface="Courier New"/>
                <a:cs typeface="Calibri"/>
              </a:rPr>
              <a:t>&gt;</a:t>
            </a:r>
            <a:r>
              <a:rPr lang="en-US" sz="1800" dirty="0">
                <a:cs typeface="Calibri"/>
              </a:rPr>
              <a:t> to the </a:t>
            </a:r>
            <a:r>
              <a:rPr lang="en-US" sz="1800" dirty="0">
                <a:ea typeface="+mn-lt"/>
                <a:cs typeface="+mn-lt"/>
              </a:rPr>
              <a:t>method specify values that are inserted into </a:t>
            </a:r>
            <a:r>
              <a:rPr lang="en-US" sz="1800" dirty="0">
                <a:latin typeface="Courier New"/>
                <a:cs typeface="Calibri"/>
              </a:rPr>
              <a:t>&lt;template&gt;</a:t>
            </a:r>
            <a:r>
              <a:rPr lang="en-US" sz="1800" dirty="0">
                <a:ea typeface="+mn-lt"/>
                <a:cs typeface="+mn-lt"/>
              </a:rPr>
              <a:t> in place of the replacement fields.</a:t>
            </a:r>
            <a:endParaRPr lang="en-US" sz="1800" dirty="0">
              <a:cs typeface="Calibri"/>
            </a:endParaRPr>
          </a:p>
          <a:p>
            <a:r>
              <a:rPr lang="en-US" sz="1800" dirty="0">
                <a:ea typeface="+mn-lt"/>
                <a:cs typeface="+mn-lt"/>
              </a:rPr>
              <a:t>The resulting formatted string is the method’s return value.</a:t>
            </a:r>
          </a:p>
          <a:p>
            <a:r>
              <a:rPr lang="en-US" sz="1800" dirty="0">
                <a:ea typeface="+mn-lt"/>
                <a:cs typeface="+mn-lt"/>
              </a:rPr>
              <a:t>In the </a:t>
            </a:r>
            <a:r>
              <a:rPr lang="en-US" sz="1800" dirty="0">
                <a:latin typeface="Courier New"/>
                <a:cs typeface="Calibri"/>
              </a:rPr>
              <a:t>&lt;template&gt;</a:t>
            </a:r>
            <a:r>
              <a:rPr lang="en-US" sz="1800" dirty="0">
                <a:ea typeface="+mn-lt"/>
                <a:cs typeface="+mn-lt"/>
              </a:rPr>
              <a:t> string, replacement fields are enclosed in curly braces ({}).</a:t>
            </a:r>
          </a:p>
          <a:p>
            <a:r>
              <a:rPr lang="en-US" sz="1800" dirty="0">
                <a:cs typeface="Calibri"/>
              </a:rPr>
              <a:t>Other text literal than the replacement fields are unchanged during the string formatting.</a:t>
            </a:r>
          </a:p>
          <a:p>
            <a:pPr marL="0" indent="0">
              <a:buNone/>
            </a:pPr>
            <a:endParaRPr lang="en-US" sz="1800" dirty="0">
              <a:cs typeface="Calibri"/>
            </a:endParaRPr>
          </a:p>
        </p:txBody>
      </p:sp>
      <p:sp>
        <p:nvSpPr>
          <p:cNvPr id="5" name="Rectangle 4">
            <a:extLst>
              <a:ext uri="{FF2B5EF4-FFF2-40B4-BE49-F238E27FC236}">
                <a16:creationId xmlns:a16="http://schemas.microsoft.com/office/drawing/2014/main" id="{F15B3212-3D25-48DF-A73C-053A0F804202}"/>
              </a:ext>
            </a:extLst>
          </p:cNvPr>
          <p:cNvSpPr/>
          <p:nvPr/>
        </p:nvSpPr>
        <p:spPr>
          <a:xfrm>
            <a:off x="1127263" y="2602801"/>
            <a:ext cx="9085485" cy="51825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&lt;template&gt;.format(&lt;</a:t>
            </a:r>
            <a:r>
              <a:rPr lang="en-US" sz="1600" err="1">
                <a:latin typeface="Courier New"/>
                <a:ea typeface="+mn-lt"/>
                <a:cs typeface="+mn-lt"/>
              </a:rPr>
              <a:t>positional_argument</a:t>
            </a:r>
            <a:r>
              <a:rPr lang="en-US" sz="1600">
                <a:latin typeface="Courier New"/>
                <a:ea typeface="+mn-lt"/>
                <a:cs typeface="+mn-lt"/>
              </a:rPr>
              <a:t>(s)&gt;, &lt;</a:t>
            </a:r>
            <a:r>
              <a:rPr lang="en-US" sz="1600" err="1">
                <a:latin typeface="Courier New"/>
                <a:ea typeface="+mn-lt"/>
                <a:cs typeface="+mn-lt"/>
              </a:rPr>
              <a:t>keyword_argument</a:t>
            </a:r>
            <a:r>
              <a:rPr lang="en-US" sz="1600">
                <a:latin typeface="Courier New"/>
                <a:ea typeface="+mn-lt"/>
                <a:cs typeface="+mn-lt"/>
              </a:rPr>
              <a:t>(s)&gt;)</a:t>
            </a:r>
            <a:endParaRPr lang="en-US">
              <a:latin typeface="Courier New"/>
              <a:cs typeface="Courier New"/>
            </a:endParaRPr>
          </a:p>
        </p:txBody>
      </p:sp>
      <p:sp>
        <p:nvSpPr>
          <p:cNvPr id="7" name="Rectangle 6">
            <a:extLst>
              <a:ext uri="{FF2B5EF4-FFF2-40B4-BE49-F238E27FC236}">
                <a16:creationId xmlns:a16="http://schemas.microsoft.com/office/drawing/2014/main" id="{DA35D5E0-7E34-4AE5-B1D3-7CD28C5D28CA}"/>
              </a:ext>
            </a:extLst>
          </p:cNvPr>
          <p:cNvSpPr/>
          <p:nvPr/>
        </p:nvSpPr>
        <p:spPr>
          <a:xfrm>
            <a:off x="1386260" y="4983523"/>
            <a:ext cx="5778026" cy="106526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'I am {}'.format('John Doe')</a:t>
            </a:r>
            <a:endParaRPr lang="en-US" sz="1400" dirty="0">
              <a:latin typeface="Courier New"/>
              <a:cs typeface="Courier New"/>
            </a:endParaRPr>
          </a:p>
          <a:p>
            <a:r>
              <a:rPr lang="en-US" sz="1400" dirty="0">
                <a:latin typeface="Courier New"/>
                <a:ea typeface="+mn-lt"/>
                <a:cs typeface="+mn-lt"/>
              </a:rPr>
              <a:t>'I am John Doe'</a:t>
            </a:r>
          </a:p>
          <a:p>
            <a:r>
              <a:rPr lang="en-US" sz="1400" dirty="0">
                <a:latin typeface="Courier New"/>
                <a:ea typeface="+mn-lt"/>
                <a:cs typeface="+mn-lt"/>
              </a:rPr>
              <a:t>&gt;&gt;&gt; 'I am {age} years </a:t>
            </a:r>
            <a:r>
              <a:rPr lang="en-US" sz="1400" dirty="0" err="1">
                <a:latin typeface="Courier New"/>
                <a:ea typeface="+mn-lt"/>
                <a:cs typeface="+mn-lt"/>
              </a:rPr>
              <a:t>old'.format</a:t>
            </a:r>
            <a:r>
              <a:rPr lang="en-US" sz="1400" dirty="0">
                <a:latin typeface="Courier New"/>
                <a:ea typeface="+mn-lt"/>
                <a:cs typeface="+mn-lt"/>
              </a:rPr>
              <a:t>(age=23)</a:t>
            </a:r>
          </a:p>
          <a:p>
            <a:r>
              <a:rPr lang="en-US" sz="1400" dirty="0">
                <a:latin typeface="Courier New"/>
                <a:ea typeface="+mn-lt"/>
                <a:cs typeface="+mn-lt"/>
              </a:rPr>
              <a:t>'I am 23 years old'</a:t>
            </a:r>
          </a:p>
        </p:txBody>
      </p:sp>
    </p:spTree>
    <p:extLst>
      <p:ext uri="{BB962C8B-B14F-4D97-AF65-F5344CB8AC3E}">
        <p14:creationId xmlns:p14="http://schemas.microsoft.com/office/powerpoint/2010/main" val="261294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CF3D-508A-4812-B33D-DC2EFBE55690}"/>
              </a:ext>
            </a:extLst>
          </p:cNvPr>
          <p:cNvSpPr>
            <a:spLocks noGrp="1"/>
          </p:cNvSpPr>
          <p:nvPr>
            <p:ph type="title"/>
          </p:nvPr>
        </p:nvSpPr>
        <p:spPr/>
        <p:txBody>
          <a:bodyPr/>
          <a:lstStyle/>
          <a:p>
            <a:r>
              <a:rPr lang="en-US">
                <a:ea typeface="+mj-lt"/>
                <a:cs typeface="+mj-lt"/>
              </a:rPr>
              <a:t>format() method </a:t>
            </a:r>
            <a:r>
              <a:rPr lang="en-US" sz="3000">
                <a:ea typeface="+mj-lt"/>
                <a:cs typeface="+mj-lt"/>
              </a:rPr>
              <a:t>(Positional arguments)</a:t>
            </a:r>
          </a:p>
        </p:txBody>
      </p:sp>
      <p:sp>
        <p:nvSpPr>
          <p:cNvPr id="3" name="Content Placeholder 2">
            <a:extLst>
              <a:ext uri="{FF2B5EF4-FFF2-40B4-BE49-F238E27FC236}">
                <a16:creationId xmlns:a16="http://schemas.microsoft.com/office/drawing/2014/main" id="{87077F92-9B1B-498E-A786-BBE4CD94388A}"/>
              </a:ext>
            </a:extLst>
          </p:cNvPr>
          <p:cNvSpPr>
            <a:spLocks noGrp="1"/>
          </p:cNvSpPr>
          <p:nvPr>
            <p:ph idx="1"/>
          </p:nvPr>
        </p:nvSpPr>
        <p:spPr/>
        <p:txBody>
          <a:bodyPr vert="horz" lIns="91440" tIns="45720" rIns="91440" bIns="45720" rtlCol="0" anchor="t">
            <a:normAutofit/>
          </a:bodyPr>
          <a:lstStyle/>
          <a:p>
            <a:r>
              <a:rPr lang="en-US" sz="1800" dirty="0">
                <a:ea typeface="+mn-lt"/>
                <a:cs typeface="+mn-lt"/>
              </a:rPr>
              <a:t>Positional arguments are inserted into the template in place of numbered replacement fields.</a:t>
            </a:r>
          </a:p>
          <a:p>
            <a:r>
              <a:rPr lang="en-US" sz="1800" dirty="0">
                <a:ea typeface="+mn-lt"/>
                <a:cs typeface="+mn-lt"/>
              </a:rPr>
              <a:t>Like list indexing, the numbering of replacement fields is zero-based.</a:t>
            </a:r>
          </a:p>
          <a:p>
            <a:endParaRPr lang="en-US" sz="1800" dirty="0">
              <a:cs typeface="Calibri"/>
            </a:endParaRPr>
          </a:p>
          <a:p>
            <a:endParaRPr lang="en-US" sz="1800" dirty="0">
              <a:cs typeface="Calibri"/>
            </a:endParaRPr>
          </a:p>
          <a:p>
            <a:endParaRPr lang="en-US" sz="1800" dirty="0">
              <a:cs typeface="Calibri"/>
            </a:endParaRPr>
          </a:p>
          <a:p>
            <a:endParaRPr lang="en-US" sz="1800" dirty="0">
              <a:cs typeface="Calibri"/>
            </a:endParaRPr>
          </a:p>
          <a:p>
            <a:r>
              <a:rPr lang="en-US" sz="1800" dirty="0">
                <a:cs typeface="Calibri"/>
              </a:rPr>
              <a:t>From Python 3.1 and onwards, You do not need to worry about the numbers in the replacement fields, interpreter will assume the sequential order. (known as automatic field numbering)</a:t>
            </a:r>
          </a:p>
          <a:p>
            <a:endParaRPr lang="en-US" sz="1800" dirty="0">
              <a:cs typeface="Calibri"/>
            </a:endParaRPr>
          </a:p>
          <a:p>
            <a:endParaRPr lang="en-US" sz="1800" dirty="0">
              <a:cs typeface="Calibri"/>
            </a:endParaRPr>
          </a:p>
          <a:p>
            <a:endParaRPr lang="en-US" sz="1800" dirty="0">
              <a:cs typeface="Calibri"/>
            </a:endParaRPr>
          </a:p>
        </p:txBody>
      </p:sp>
      <p:sp>
        <p:nvSpPr>
          <p:cNvPr id="5" name="Rectangle 4">
            <a:extLst>
              <a:ext uri="{FF2B5EF4-FFF2-40B4-BE49-F238E27FC236}">
                <a16:creationId xmlns:a16="http://schemas.microsoft.com/office/drawing/2014/main" id="{B45B747E-529C-4440-AF16-D9F5F9D57EEA}"/>
              </a:ext>
            </a:extLst>
          </p:cNvPr>
          <p:cNvSpPr/>
          <p:nvPr/>
        </p:nvSpPr>
        <p:spPr>
          <a:xfrm>
            <a:off x="970117" y="2635400"/>
            <a:ext cx="7980937" cy="1357660"/>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'I am {0} and I am {1} years </a:t>
            </a:r>
            <a:r>
              <a:rPr lang="en-US" sz="1400" dirty="0" err="1">
                <a:latin typeface="Courier New"/>
                <a:ea typeface="+mn-lt"/>
                <a:cs typeface="+mn-lt"/>
              </a:rPr>
              <a:t>old.'.format</a:t>
            </a:r>
            <a:r>
              <a:rPr lang="en-US" sz="1400" dirty="0">
                <a:latin typeface="Courier New"/>
                <a:ea typeface="+mn-lt"/>
                <a:cs typeface="+mn-lt"/>
              </a:rPr>
              <a:t>('John Doe', 23)</a:t>
            </a:r>
            <a:endParaRPr lang="en-US" sz="1400" dirty="0">
              <a:latin typeface="Courier New"/>
              <a:cs typeface="Courier New"/>
            </a:endParaRPr>
          </a:p>
          <a:p>
            <a:r>
              <a:rPr lang="en-US" sz="1400" dirty="0">
                <a:latin typeface="Courier New"/>
                <a:ea typeface="+mn-lt"/>
                <a:cs typeface="+mn-lt"/>
              </a:rPr>
              <a:t>'I am John Doe and I am 23 years old.'</a:t>
            </a:r>
          </a:p>
          <a:p>
            <a:endParaRPr lang="en-US" sz="1400" dirty="0">
              <a:latin typeface="Courier New"/>
              <a:ea typeface="+mn-lt"/>
              <a:cs typeface="+mn-lt"/>
            </a:endParaRPr>
          </a:p>
          <a:p>
            <a:r>
              <a:rPr lang="en-US" sz="1400" dirty="0">
                <a:latin typeface="Courier New"/>
                <a:ea typeface="+mn-lt"/>
                <a:cs typeface="+mn-lt"/>
              </a:rPr>
              <a:t>&gt;&gt;&gt; 'I have {1}, {0}, and {2} in my </a:t>
            </a:r>
            <a:r>
              <a:rPr lang="en-US" sz="1400" dirty="0" err="1">
                <a:latin typeface="Courier New"/>
                <a:ea typeface="+mn-lt"/>
                <a:cs typeface="+mn-lt"/>
              </a:rPr>
              <a:t>bag.'.format</a:t>
            </a:r>
            <a:r>
              <a:rPr lang="en-US" sz="1400" dirty="0">
                <a:latin typeface="Courier New"/>
                <a:ea typeface="+mn-lt"/>
                <a:cs typeface="+mn-lt"/>
              </a:rPr>
              <a:t>('book', 'pen', 'copy')</a:t>
            </a:r>
          </a:p>
          <a:p>
            <a:r>
              <a:rPr lang="en-US" sz="1400" dirty="0">
                <a:latin typeface="Courier New"/>
                <a:ea typeface="+mn-lt"/>
                <a:cs typeface="+mn-lt"/>
              </a:rPr>
              <a:t>'I have pen, book, and copy in my bag.'</a:t>
            </a:r>
          </a:p>
        </p:txBody>
      </p:sp>
      <p:sp>
        <p:nvSpPr>
          <p:cNvPr id="6" name="Rectangle 5">
            <a:extLst>
              <a:ext uri="{FF2B5EF4-FFF2-40B4-BE49-F238E27FC236}">
                <a16:creationId xmlns:a16="http://schemas.microsoft.com/office/drawing/2014/main" id="{99B26DDF-6D0A-47DA-AA92-C85F739D8A92}"/>
              </a:ext>
            </a:extLst>
          </p:cNvPr>
          <p:cNvSpPr/>
          <p:nvPr/>
        </p:nvSpPr>
        <p:spPr>
          <a:xfrm>
            <a:off x="1157022" y="4993287"/>
            <a:ext cx="7980937" cy="81132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'I am {} and I am {} years </a:t>
            </a:r>
            <a:r>
              <a:rPr lang="en-US" sz="1400" dirty="0" err="1">
                <a:latin typeface="Courier New"/>
                <a:ea typeface="+mn-lt"/>
                <a:cs typeface="+mn-lt"/>
              </a:rPr>
              <a:t>old.'.format</a:t>
            </a:r>
            <a:r>
              <a:rPr lang="en-US" sz="1400" dirty="0">
                <a:latin typeface="Courier New"/>
                <a:ea typeface="+mn-lt"/>
                <a:cs typeface="+mn-lt"/>
              </a:rPr>
              <a:t>('John Doe', 23)</a:t>
            </a:r>
            <a:endParaRPr lang="en-US" sz="1400" dirty="0">
              <a:latin typeface="Courier New"/>
              <a:cs typeface="Courier New"/>
            </a:endParaRPr>
          </a:p>
          <a:p>
            <a:r>
              <a:rPr lang="en-US" sz="1400" dirty="0">
                <a:latin typeface="Courier New"/>
                <a:ea typeface="+mn-lt"/>
                <a:cs typeface="+mn-lt"/>
              </a:rPr>
              <a:t>'I am John Doe and I am 23 years old.'</a:t>
            </a:r>
          </a:p>
        </p:txBody>
      </p:sp>
    </p:spTree>
    <p:extLst>
      <p:ext uri="{BB962C8B-B14F-4D97-AF65-F5344CB8AC3E}">
        <p14:creationId xmlns:p14="http://schemas.microsoft.com/office/powerpoint/2010/main" val="33813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A187-03EF-4166-A0E5-673273BEA121}"/>
              </a:ext>
            </a:extLst>
          </p:cNvPr>
          <p:cNvSpPr>
            <a:spLocks noGrp="1"/>
          </p:cNvSpPr>
          <p:nvPr>
            <p:ph type="title"/>
          </p:nvPr>
        </p:nvSpPr>
        <p:spPr/>
        <p:txBody>
          <a:bodyPr/>
          <a:lstStyle/>
          <a:p>
            <a:r>
              <a:rPr lang="en-US">
                <a:ea typeface="+mj-lt"/>
                <a:cs typeface="+mj-lt"/>
              </a:rPr>
              <a:t>format() method </a:t>
            </a:r>
            <a:r>
              <a:rPr lang="en-US" sz="3000">
                <a:ea typeface="+mj-lt"/>
                <a:cs typeface="+mj-lt"/>
              </a:rPr>
              <a:t>(Positional arguments) ...</a:t>
            </a:r>
          </a:p>
        </p:txBody>
      </p:sp>
      <p:sp>
        <p:nvSpPr>
          <p:cNvPr id="3" name="Content Placeholder 2">
            <a:extLst>
              <a:ext uri="{FF2B5EF4-FFF2-40B4-BE49-F238E27FC236}">
                <a16:creationId xmlns:a16="http://schemas.microsoft.com/office/drawing/2014/main" id="{9911F157-3C9B-482B-88F0-73B0A6AF7A4E}"/>
              </a:ext>
            </a:extLst>
          </p:cNvPr>
          <p:cNvSpPr>
            <a:spLocks noGrp="1"/>
          </p:cNvSpPr>
          <p:nvPr>
            <p:ph idx="1"/>
          </p:nvPr>
        </p:nvSpPr>
        <p:spPr/>
        <p:txBody>
          <a:bodyPr vert="horz" lIns="91440" tIns="45720" rIns="91440" bIns="45720" rtlCol="0" anchor="t">
            <a:normAutofit/>
          </a:bodyPr>
          <a:lstStyle/>
          <a:p>
            <a:r>
              <a:rPr lang="en-US" sz="1800">
                <a:cs typeface="Calibri"/>
              </a:rPr>
              <a:t>While dealing with automatic field numbering, you must provide at least as many arguments as there are replacement fields.</a:t>
            </a:r>
          </a:p>
          <a:p>
            <a:endParaRPr lang="en-US" sz="1800">
              <a:cs typeface="Calibri"/>
            </a:endParaRPr>
          </a:p>
          <a:p>
            <a:endParaRPr lang="en-US" sz="1800">
              <a:cs typeface="Calibri"/>
            </a:endParaRPr>
          </a:p>
          <a:p>
            <a:endParaRPr lang="en-US" sz="1800">
              <a:cs typeface="Calibri"/>
            </a:endParaRPr>
          </a:p>
          <a:p>
            <a:r>
              <a:rPr lang="en-US" sz="1800">
                <a:cs typeface="Calibri"/>
              </a:rPr>
              <a:t>If there are more arguments than the replacement fields, the excessive arguments aren't used.</a:t>
            </a:r>
          </a:p>
          <a:p>
            <a:endParaRPr lang="en-US" sz="1800">
              <a:cs typeface="Calibri"/>
            </a:endParaRPr>
          </a:p>
          <a:p>
            <a:endParaRPr lang="en-US" sz="1800">
              <a:cs typeface="Calibri"/>
            </a:endParaRPr>
          </a:p>
          <a:p>
            <a:r>
              <a:rPr lang="en-US" sz="1800">
                <a:cs typeface="Calibri"/>
              </a:rPr>
              <a:t>You cannot mix manual field specification and automatic field numbering techniques together.</a:t>
            </a:r>
          </a:p>
          <a:p>
            <a:endParaRPr lang="en-US" sz="1800">
              <a:cs typeface="Calibri"/>
            </a:endParaRPr>
          </a:p>
          <a:p>
            <a:endParaRPr lang="en-US" sz="1800">
              <a:cs typeface="Calibri"/>
            </a:endParaRPr>
          </a:p>
          <a:p>
            <a:endParaRPr lang="en-US">
              <a:cs typeface="Calibri"/>
            </a:endParaRPr>
          </a:p>
        </p:txBody>
      </p:sp>
      <p:sp>
        <p:nvSpPr>
          <p:cNvPr id="5" name="Rectangle 4">
            <a:extLst>
              <a:ext uri="{FF2B5EF4-FFF2-40B4-BE49-F238E27FC236}">
                <a16:creationId xmlns:a16="http://schemas.microsoft.com/office/drawing/2014/main" id="{CF6B6553-978E-46EF-B290-4C324F4A720D}"/>
              </a:ext>
            </a:extLst>
          </p:cNvPr>
          <p:cNvSpPr/>
          <p:nvPr/>
        </p:nvSpPr>
        <p:spPr>
          <a:xfrm>
            <a:off x="1049861" y="2458191"/>
            <a:ext cx="8007518" cy="109184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'I love {}, {}, and {}'.format('Python', 'Java’)</a:t>
            </a:r>
            <a:endParaRPr lang="en-US" dirty="0">
              <a:latin typeface="Courier New"/>
              <a:cs typeface="Courier New"/>
            </a:endParaRPr>
          </a:p>
          <a:p>
            <a:r>
              <a:rPr lang="en-US" sz="1400" dirty="0">
                <a:latin typeface="Courier New"/>
                <a:ea typeface="+mn-lt"/>
                <a:cs typeface="+mn-lt"/>
              </a:rPr>
              <a:t>Traceback (most recent call last):</a:t>
            </a:r>
            <a:endParaRPr lang="en-US" dirty="0">
              <a:latin typeface="Courier New"/>
              <a:cs typeface="Courier New"/>
            </a:endParaRPr>
          </a:p>
          <a:p>
            <a:r>
              <a:rPr lang="en-US" sz="1400" dirty="0">
                <a:latin typeface="Courier New"/>
                <a:ea typeface="+mn-lt"/>
                <a:cs typeface="+mn-lt"/>
              </a:rPr>
              <a:t>  File "&lt;stdin&gt;", line 1, in &lt;module&gt;</a:t>
            </a:r>
            <a:endParaRPr lang="en-US" dirty="0">
              <a:latin typeface="Courier New"/>
              <a:cs typeface="Courier New"/>
            </a:endParaRPr>
          </a:p>
          <a:p>
            <a:r>
              <a:rPr lang="en-US" sz="1400" dirty="0" err="1">
                <a:latin typeface="Courier New"/>
                <a:ea typeface="+mn-lt"/>
                <a:cs typeface="+mn-lt"/>
              </a:rPr>
              <a:t>IndexError</a:t>
            </a:r>
            <a:r>
              <a:rPr lang="en-US" sz="1400" dirty="0">
                <a:latin typeface="Courier New"/>
                <a:ea typeface="+mn-lt"/>
                <a:cs typeface="+mn-lt"/>
              </a:rPr>
              <a:t>: Replacement index 2 out of range for positional </a:t>
            </a:r>
            <a:r>
              <a:rPr lang="en-US" sz="1400" dirty="0" err="1">
                <a:latin typeface="Courier New"/>
                <a:ea typeface="+mn-lt"/>
                <a:cs typeface="+mn-lt"/>
              </a:rPr>
              <a:t>args</a:t>
            </a:r>
            <a:r>
              <a:rPr lang="en-US" sz="1400" dirty="0">
                <a:latin typeface="Courier New"/>
                <a:ea typeface="+mn-lt"/>
                <a:cs typeface="+mn-lt"/>
              </a:rPr>
              <a:t> tuple</a:t>
            </a:r>
            <a:endParaRPr lang="en-US" dirty="0">
              <a:latin typeface="Courier New"/>
              <a:cs typeface="Courier New"/>
            </a:endParaRPr>
          </a:p>
        </p:txBody>
      </p:sp>
      <p:sp>
        <p:nvSpPr>
          <p:cNvPr id="6" name="Rectangle 5">
            <a:extLst>
              <a:ext uri="{FF2B5EF4-FFF2-40B4-BE49-F238E27FC236}">
                <a16:creationId xmlns:a16="http://schemas.microsoft.com/office/drawing/2014/main" id="{86AF851A-2FBC-46C9-A703-54E6E99E2FE8}"/>
              </a:ext>
            </a:extLst>
          </p:cNvPr>
          <p:cNvSpPr/>
          <p:nvPr/>
        </p:nvSpPr>
        <p:spPr>
          <a:xfrm>
            <a:off x="1085302" y="3957783"/>
            <a:ext cx="8007518" cy="71084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 and {} are fun to </a:t>
            </a:r>
            <a:r>
              <a:rPr lang="en-US" sz="1400" dirty="0" err="1">
                <a:latin typeface="Courier New"/>
                <a:ea typeface="+mn-lt"/>
                <a:cs typeface="+mn-lt"/>
              </a:rPr>
              <a:t>learn.'.format</a:t>
            </a:r>
            <a:r>
              <a:rPr lang="en-US" sz="1400" dirty="0">
                <a:latin typeface="Courier New"/>
                <a:ea typeface="+mn-lt"/>
                <a:cs typeface="+mn-lt"/>
              </a:rPr>
              <a:t>('Python', 'Django', 'Java')</a:t>
            </a:r>
            <a:endParaRPr lang="en-US" dirty="0">
              <a:latin typeface="Courier New"/>
              <a:ea typeface="+mn-lt"/>
              <a:cs typeface="+mn-lt"/>
            </a:endParaRPr>
          </a:p>
          <a:p>
            <a:r>
              <a:rPr lang="en-US" sz="1400" dirty="0">
                <a:latin typeface="Courier New"/>
                <a:ea typeface="+mn-lt"/>
                <a:cs typeface="+mn-lt"/>
              </a:rPr>
              <a:t>'Python, and Django are fun to learn.'</a:t>
            </a:r>
            <a:endParaRPr lang="en-US" dirty="0">
              <a:latin typeface="Courier New"/>
              <a:cs typeface="Courier New"/>
            </a:endParaRPr>
          </a:p>
        </p:txBody>
      </p:sp>
      <p:sp>
        <p:nvSpPr>
          <p:cNvPr id="7" name="Rectangle 6">
            <a:extLst>
              <a:ext uri="{FF2B5EF4-FFF2-40B4-BE49-F238E27FC236}">
                <a16:creationId xmlns:a16="http://schemas.microsoft.com/office/drawing/2014/main" id="{03430A6C-D4C1-49EB-BF95-E29454188029}"/>
              </a:ext>
            </a:extLst>
          </p:cNvPr>
          <p:cNvSpPr/>
          <p:nvPr/>
        </p:nvSpPr>
        <p:spPr>
          <a:xfrm>
            <a:off x="1085301" y="5056815"/>
            <a:ext cx="9575820" cy="111842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'{1}, {}, and {0} are fun to </a:t>
            </a:r>
            <a:r>
              <a:rPr lang="en-US" sz="1400" dirty="0" err="1">
                <a:latin typeface="Courier New"/>
                <a:ea typeface="+mn-lt"/>
                <a:cs typeface="+mn-lt"/>
              </a:rPr>
              <a:t>learn.'.format</a:t>
            </a:r>
            <a:r>
              <a:rPr lang="en-US" sz="1400" dirty="0">
                <a:latin typeface="Courier New"/>
                <a:ea typeface="+mn-lt"/>
                <a:cs typeface="+mn-lt"/>
              </a:rPr>
              <a:t>('Python', 'Django', 'Java')</a:t>
            </a:r>
            <a:endParaRPr lang="en-US" dirty="0">
              <a:latin typeface="Courier New"/>
              <a:ea typeface="+mn-lt"/>
              <a:cs typeface="+mn-lt"/>
            </a:endParaRPr>
          </a:p>
          <a:p>
            <a:r>
              <a:rPr lang="en-US" sz="1400" dirty="0">
                <a:latin typeface="Courier New"/>
                <a:ea typeface="+mn-lt"/>
                <a:cs typeface="+mn-lt"/>
              </a:rPr>
              <a:t>Traceback (most recent call last):</a:t>
            </a:r>
            <a:endParaRPr lang="en-US" dirty="0">
              <a:latin typeface="Courier New"/>
              <a:cs typeface="Courier New"/>
            </a:endParaRPr>
          </a:p>
          <a:p>
            <a:r>
              <a:rPr lang="en-US" sz="1400" dirty="0">
                <a:latin typeface="Courier New"/>
                <a:ea typeface="+mn-lt"/>
                <a:cs typeface="+mn-lt"/>
              </a:rPr>
              <a:t>  File "&lt;stdin&gt;", line 1, in &lt;module&gt;</a:t>
            </a:r>
            <a:endParaRPr lang="en-US" dirty="0">
              <a:latin typeface="Courier New"/>
              <a:cs typeface="Courier New"/>
            </a:endParaRPr>
          </a:p>
          <a:p>
            <a:r>
              <a:rPr lang="en-US" sz="1400" dirty="0" err="1">
                <a:latin typeface="Courier New"/>
                <a:ea typeface="+mn-lt"/>
                <a:cs typeface="+mn-lt"/>
              </a:rPr>
              <a:t>ValueError</a:t>
            </a:r>
            <a:r>
              <a:rPr lang="en-US" sz="1400" dirty="0">
                <a:latin typeface="Courier New"/>
                <a:ea typeface="+mn-lt"/>
                <a:cs typeface="+mn-lt"/>
              </a:rPr>
              <a:t>: cannot switch from manual field specification to automatic field numbering</a:t>
            </a:r>
            <a:endParaRPr lang="en-US" dirty="0">
              <a:latin typeface="Courier New"/>
              <a:cs typeface="Courier New"/>
            </a:endParaRPr>
          </a:p>
        </p:txBody>
      </p:sp>
    </p:spTree>
    <p:extLst>
      <p:ext uri="{BB962C8B-B14F-4D97-AF65-F5344CB8AC3E}">
        <p14:creationId xmlns:p14="http://schemas.microsoft.com/office/powerpoint/2010/main" val="291415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r>
              <a:rPr lang="en-US" sz="2000">
                <a:cs typeface="Calibri" panose="020F0502020204030204"/>
              </a:rPr>
              <a:t>Strings in Python are sequence  of character data.</a:t>
            </a:r>
          </a:p>
          <a:p>
            <a:r>
              <a:rPr lang="en-US" sz="2000">
                <a:ea typeface="+mn-lt"/>
                <a:cs typeface="+mn-lt"/>
              </a:rPr>
              <a:t>Python has a built-in string class named "str".</a:t>
            </a:r>
          </a:p>
          <a:p>
            <a:r>
              <a:rPr lang="en-US" sz="2000">
                <a:cs typeface="Calibri" panose="020F0502020204030204"/>
              </a:rPr>
              <a:t>Strings can be delimited using either single or double quotes or triple quotes.</a:t>
            </a:r>
          </a:p>
          <a:p>
            <a:r>
              <a:rPr lang="en-US" sz="2000">
                <a:cs typeface="Calibri" panose="020F0502020204030204"/>
              </a:rPr>
              <a:t>A valid string literal has same opening and closing delimiter.</a:t>
            </a: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a:p>
            <a:r>
              <a:rPr lang="en-US" sz="2000">
                <a:cs typeface="Calibri" panose="020F0502020204030204"/>
              </a:rPr>
              <a:t>Python doesn't have limit for characters in a string.</a:t>
            </a:r>
          </a:p>
          <a:p>
            <a:r>
              <a:rPr lang="en-US" sz="2000">
                <a:cs typeface="Calibri" panose="020F0502020204030204"/>
              </a:rPr>
              <a:t>A string can also be empty.</a:t>
            </a:r>
          </a:p>
          <a:p>
            <a:endParaRPr lang="en-US">
              <a:cs typeface="Calibri" panose="020F0502020204030204"/>
            </a:endParaRPr>
          </a:p>
          <a:p>
            <a:endParaRPr lang="en-US">
              <a:cs typeface="Calibri" panose="020F0502020204030204"/>
            </a:endParaRPr>
          </a:p>
        </p:txBody>
      </p:sp>
      <p:sp>
        <p:nvSpPr>
          <p:cNvPr id="4" name="Rectangle 3">
            <a:extLst>
              <a:ext uri="{FF2B5EF4-FFF2-40B4-BE49-F238E27FC236}">
                <a16:creationId xmlns:a16="http://schemas.microsoft.com/office/drawing/2014/main" id="{1B3E20F6-260B-4573-8174-80302DBEF6AC}"/>
              </a:ext>
            </a:extLst>
          </p:cNvPr>
          <p:cNvSpPr/>
          <p:nvPr/>
        </p:nvSpPr>
        <p:spPr>
          <a:xfrm>
            <a:off x="836875" y="3485836"/>
            <a:ext cx="4714767" cy="1376715"/>
          </a:xfrm>
          <a:prstGeom prst="rect">
            <a:avLst/>
          </a:prstGeom>
          <a:solidFill>
            <a:schemeClr val="accent6">
              <a:lumMod val="20000"/>
              <a:lumOff val="8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i="1" dirty="0">
              <a:solidFill>
                <a:schemeClr val="tx1"/>
              </a:solidFill>
              <a:ea typeface="+mn-lt"/>
              <a:cs typeface="+mn-lt"/>
            </a:endParaRPr>
          </a:p>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str1 = 'I am valid string'</a:t>
            </a:r>
            <a:endParaRPr lang="en-US" sz="1600" dirty="0">
              <a:solidFill>
                <a:schemeClr val="tx1"/>
              </a:solidFill>
              <a:latin typeface="Courier New"/>
              <a:cs typeface="Calibri"/>
            </a:endParaRPr>
          </a:p>
          <a:p>
            <a:r>
              <a:rPr lang="en-US" sz="1600" i="1" dirty="0">
                <a:solidFill>
                  <a:schemeClr val="tx1"/>
                </a:solidFill>
                <a:latin typeface="Courier New"/>
                <a:cs typeface="Calibri"/>
              </a:rPr>
              <a:t>&gt;&gt;&gt; </a:t>
            </a:r>
            <a:r>
              <a:rPr lang="en-US" sz="1600" dirty="0">
                <a:solidFill>
                  <a:schemeClr val="tx1"/>
                </a:solidFill>
                <a:latin typeface="Courier New"/>
                <a:cs typeface="Calibri"/>
              </a:rPr>
              <a:t>str2 = "I am also a valid string"</a:t>
            </a:r>
          </a:p>
          <a:p>
            <a:r>
              <a:rPr lang="en-US" sz="1600" dirty="0">
                <a:cs typeface="Calibri"/>
              </a:rPr>
              <a:t>         </a:t>
            </a:r>
          </a:p>
        </p:txBody>
      </p:sp>
      <p:sp>
        <p:nvSpPr>
          <p:cNvPr id="5" name="Rectangle 4">
            <a:extLst>
              <a:ext uri="{FF2B5EF4-FFF2-40B4-BE49-F238E27FC236}">
                <a16:creationId xmlns:a16="http://schemas.microsoft.com/office/drawing/2014/main" id="{135A94C5-4BBC-4D60-99C7-0004D9AB1BF1}"/>
              </a:ext>
            </a:extLst>
          </p:cNvPr>
          <p:cNvSpPr/>
          <p:nvPr/>
        </p:nvSpPr>
        <p:spPr>
          <a:xfrm>
            <a:off x="6177733" y="3484666"/>
            <a:ext cx="4856533" cy="1376714"/>
          </a:xfrm>
          <a:prstGeom prst="rect">
            <a:avLst/>
          </a:prstGeom>
          <a:solidFill>
            <a:schemeClr val="accent2">
              <a:lumMod val="20000"/>
              <a:lumOff val="8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str1 = 'I am not a valid string"</a:t>
            </a:r>
            <a:endParaRPr lang="en-US" sz="1600" dirty="0">
              <a:solidFill>
                <a:schemeClr val="tx1"/>
              </a:solidFill>
              <a:latin typeface="Courier New"/>
              <a:cs typeface="Courier New"/>
            </a:endParaRPr>
          </a:p>
          <a:p>
            <a:r>
              <a:rPr lang="en-US" sz="1600" i="1" dirty="0">
                <a:solidFill>
                  <a:schemeClr val="tx1"/>
                </a:solidFill>
                <a:latin typeface="Courier New"/>
                <a:cs typeface="Calibri"/>
              </a:rPr>
              <a:t>&gt;&gt;&gt; </a:t>
            </a:r>
            <a:r>
              <a:rPr lang="en-US" sz="1600" dirty="0">
                <a:solidFill>
                  <a:schemeClr val="tx1"/>
                </a:solidFill>
                <a:latin typeface="Courier New"/>
                <a:cs typeface="Calibri"/>
              </a:rPr>
              <a:t>str2 = "I am not a valid string'</a:t>
            </a:r>
          </a:p>
        </p:txBody>
      </p:sp>
    </p:spTree>
    <p:extLst>
      <p:ext uri="{BB962C8B-B14F-4D97-AF65-F5344CB8AC3E}">
        <p14:creationId xmlns:p14="http://schemas.microsoft.com/office/powerpoint/2010/main" val="363352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606A-EA6E-4B67-AE79-747977015B07}"/>
              </a:ext>
            </a:extLst>
          </p:cNvPr>
          <p:cNvSpPr>
            <a:spLocks noGrp="1"/>
          </p:cNvSpPr>
          <p:nvPr>
            <p:ph type="title"/>
          </p:nvPr>
        </p:nvSpPr>
        <p:spPr/>
        <p:txBody>
          <a:bodyPr/>
          <a:lstStyle/>
          <a:p>
            <a:r>
              <a:rPr lang="en-US">
                <a:ea typeface="+mj-lt"/>
                <a:cs typeface="+mj-lt"/>
              </a:rPr>
              <a:t>format() method </a:t>
            </a:r>
            <a:r>
              <a:rPr lang="en-US" sz="3000">
                <a:ea typeface="+mj-lt"/>
                <a:cs typeface="+mj-lt"/>
              </a:rPr>
              <a:t>(Keyword arguments)</a:t>
            </a:r>
          </a:p>
        </p:txBody>
      </p:sp>
      <p:sp>
        <p:nvSpPr>
          <p:cNvPr id="3" name="Content Placeholder 2">
            <a:extLst>
              <a:ext uri="{FF2B5EF4-FFF2-40B4-BE49-F238E27FC236}">
                <a16:creationId xmlns:a16="http://schemas.microsoft.com/office/drawing/2014/main" id="{06AAE506-770F-45E7-9334-3E46297F2FF2}"/>
              </a:ext>
            </a:extLst>
          </p:cNvPr>
          <p:cNvSpPr>
            <a:spLocks noGrp="1"/>
          </p:cNvSpPr>
          <p:nvPr>
            <p:ph idx="1"/>
          </p:nvPr>
        </p:nvSpPr>
        <p:spPr/>
        <p:txBody>
          <a:bodyPr vert="horz" lIns="91440" tIns="45720" rIns="91440" bIns="45720" rtlCol="0" anchor="t">
            <a:normAutofit/>
          </a:bodyPr>
          <a:lstStyle/>
          <a:p>
            <a:r>
              <a:rPr lang="en-US" sz="1800" dirty="0">
                <a:ea typeface="+mn-lt"/>
                <a:cs typeface="+mn-lt"/>
              </a:rPr>
              <a:t>Keyword arguments are inserted into the template string in place of keyword replacement fields with the same name.</a:t>
            </a:r>
          </a:p>
          <a:p>
            <a:endParaRPr lang="en-US" sz="1800" dirty="0">
              <a:cs typeface="Calibri"/>
            </a:endParaRPr>
          </a:p>
          <a:p>
            <a:endParaRPr lang="en-US" sz="1800" dirty="0">
              <a:cs typeface="Calibri"/>
            </a:endParaRPr>
          </a:p>
          <a:p>
            <a:endParaRPr lang="en-US" sz="1800" dirty="0">
              <a:cs typeface="Calibri"/>
            </a:endParaRPr>
          </a:p>
          <a:p>
            <a:endParaRPr lang="en-US" sz="1800" dirty="0">
              <a:cs typeface="Calibri"/>
            </a:endParaRPr>
          </a:p>
          <a:p>
            <a:r>
              <a:rPr lang="en-US" sz="1800" dirty="0">
                <a:cs typeface="Calibri"/>
              </a:rPr>
              <a:t>While mixing positional and keyword arguments, all the positional arguments must come before keyword arguments.</a:t>
            </a:r>
          </a:p>
          <a:p>
            <a:pPr marL="0" indent="0">
              <a:buNone/>
            </a:pPr>
            <a:endParaRPr lang="en-US" sz="1800" dirty="0">
              <a:cs typeface="Calibri"/>
            </a:endParaRPr>
          </a:p>
          <a:p>
            <a:endParaRPr lang="en-US" sz="1800" dirty="0">
              <a:cs typeface="Calibri"/>
            </a:endParaRPr>
          </a:p>
        </p:txBody>
      </p:sp>
      <p:sp>
        <p:nvSpPr>
          <p:cNvPr id="5" name="Rectangle 4">
            <a:extLst>
              <a:ext uri="{FF2B5EF4-FFF2-40B4-BE49-F238E27FC236}">
                <a16:creationId xmlns:a16="http://schemas.microsoft.com/office/drawing/2014/main" id="{B2AABF19-96AA-4816-8C08-EAD3BC36024D}"/>
              </a:ext>
            </a:extLst>
          </p:cNvPr>
          <p:cNvSpPr/>
          <p:nvPr/>
        </p:nvSpPr>
        <p:spPr>
          <a:xfrm>
            <a:off x="837211" y="2387308"/>
            <a:ext cx="5916449" cy="147284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'{a}, {b}, {c}'.format(a='foo', b='bar', c='</a:t>
            </a:r>
            <a:r>
              <a:rPr lang="en-US" sz="1400" dirty="0" err="1">
                <a:latin typeface="Courier New"/>
                <a:ea typeface="+mn-lt"/>
                <a:cs typeface="+mn-lt"/>
              </a:rPr>
              <a:t>baz</a:t>
            </a:r>
            <a:r>
              <a:rPr lang="en-US" sz="1400" dirty="0">
                <a:latin typeface="Courier New"/>
                <a:ea typeface="+mn-lt"/>
                <a:cs typeface="+mn-lt"/>
              </a:rPr>
              <a:t>')</a:t>
            </a:r>
            <a:endParaRPr lang="en-US" dirty="0">
              <a:latin typeface="Courier New"/>
              <a:ea typeface="+mn-lt"/>
              <a:cs typeface="+mn-lt"/>
            </a:endParaRPr>
          </a:p>
          <a:p>
            <a:r>
              <a:rPr lang="en-US" sz="1400" dirty="0">
                <a:latin typeface="Courier New"/>
                <a:ea typeface="+mn-lt"/>
                <a:cs typeface="+mn-lt"/>
              </a:rPr>
              <a:t>'foo, bar, </a:t>
            </a:r>
            <a:r>
              <a:rPr lang="en-US" sz="1400" dirty="0" err="1">
                <a:latin typeface="Courier New"/>
                <a:ea typeface="+mn-lt"/>
                <a:cs typeface="+mn-lt"/>
              </a:rPr>
              <a:t>baz</a:t>
            </a:r>
            <a:r>
              <a:rPr lang="en-US" sz="1400" dirty="0">
                <a:latin typeface="Courier New"/>
                <a:ea typeface="+mn-lt"/>
                <a:cs typeface="+mn-lt"/>
              </a:rPr>
              <a:t>'</a:t>
            </a:r>
          </a:p>
          <a:p>
            <a:endParaRPr lang="en-US" sz="1400" dirty="0">
              <a:latin typeface="Courier New"/>
              <a:cs typeface="Calibri"/>
            </a:endParaRPr>
          </a:p>
          <a:p>
            <a:r>
              <a:rPr lang="en-US" sz="1400" dirty="0">
                <a:latin typeface="Courier New"/>
                <a:ea typeface="+mn-lt"/>
                <a:cs typeface="+mn-lt"/>
              </a:rPr>
              <a:t>&gt;&gt;&gt; '{a}, {b}, {c}'.format(b='bar', a='foo', c='</a:t>
            </a:r>
            <a:r>
              <a:rPr lang="en-US" sz="1400" dirty="0" err="1">
                <a:latin typeface="Courier New"/>
                <a:ea typeface="+mn-lt"/>
                <a:cs typeface="+mn-lt"/>
              </a:rPr>
              <a:t>baz</a:t>
            </a:r>
            <a:r>
              <a:rPr lang="en-US" sz="1400" dirty="0">
                <a:latin typeface="Courier New"/>
                <a:ea typeface="+mn-lt"/>
                <a:cs typeface="+mn-lt"/>
              </a:rPr>
              <a:t>')</a:t>
            </a:r>
            <a:endParaRPr lang="en-US" dirty="0">
              <a:latin typeface="Courier New"/>
              <a:ea typeface="+mn-lt"/>
              <a:cs typeface="+mn-lt"/>
            </a:endParaRPr>
          </a:p>
          <a:p>
            <a:r>
              <a:rPr lang="en-US" sz="1400" dirty="0">
                <a:latin typeface="Courier New"/>
                <a:ea typeface="+mn-lt"/>
                <a:cs typeface="+mn-lt"/>
              </a:rPr>
              <a:t>'foo, bar, </a:t>
            </a:r>
            <a:r>
              <a:rPr lang="en-US" sz="1400" dirty="0" err="1">
                <a:latin typeface="Courier New"/>
                <a:ea typeface="+mn-lt"/>
                <a:cs typeface="+mn-lt"/>
              </a:rPr>
              <a:t>baz</a:t>
            </a:r>
            <a:r>
              <a:rPr lang="en-US" sz="1400" dirty="0">
                <a:latin typeface="Courier New"/>
                <a:ea typeface="+mn-lt"/>
                <a:cs typeface="+mn-lt"/>
              </a:rPr>
              <a:t>'</a:t>
            </a:r>
          </a:p>
        </p:txBody>
      </p:sp>
      <p:sp>
        <p:nvSpPr>
          <p:cNvPr id="6" name="Rectangle 5">
            <a:extLst>
              <a:ext uri="{FF2B5EF4-FFF2-40B4-BE49-F238E27FC236}">
                <a16:creationId xmlns:a16="http://schemas.microsoft.com/office/drawing/2014/main" id="{2ACED9CB-3160-4503-AB9B-74E669CF9EEF}"/>
              </a:ext>
            </a:extLst>
          </p:cNvPr>
          <p:cNvSpPr/>
          <p:nvPr/>
        </p:nvSpPr>
        <p:spPr>
          <a:xfrm>
            <a:off x="6826885" y="2387308"/>
            <a:ext cx="4897496" cy="147284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a:t>
            </a:r>
            <a:r>
              <a:rPr lang="en-US" sz="1400" dirty="0">
                <a:latin typeface="Courier New"/>
                <a:ea typeface="+mn-lt"/>
                <a:cs typeface="Courier New"/>
              </a:rPr>
              <a:t>'{a}, {b}, {c}'.format(a='foo', b='bar', d='</a:t>
            </a:r>
            <a:r>
              <a:rPr lang="en-US" sz="1400" dirty="0" err="1">
                <a:latin typeface="Courier New"/>
                <a:ea typeface="+mn-lt"/>
                <a:cs typeface="Courier New"/>
              </a:rPr>
              <a:t>baz</a:t>
            </a:r>
            <a:r>
              <a:rPr lang="en-US" sz="1400" dirty="0">
                <a:latin typeface="Courier New"/>
                <a:ea typeface="+mn-lt"/>
                <a:cs typeface="Courier New"/>
              </a:rPr>
              <a:t>')</a:t>
            </a:r>
            <a:endParaRPr lang="en-US" dirty="0">
              <a:latin typeface="Courier New"/>
              <a:cs typeface="Courier New"/>
            </a:endParaRPr>
          </a:p>
          <a:p>
            <a:r>
              <a:rPr lang="en-US" sz="1400" dirty="0">
                <a:latin typeface="Courier New"/>
                <a:ea typeface="+mn-lt"/>
                <a:cs typeface="+mn-lt"/>
              </a:rPr>
              <a:t>Traceback (most recent call last):</a:t>
            </a:r>
            <a:endParaRPr lang="en-US" dirty="0">
              <a:latin typeface="Courier New"/>
              <a:cs typeface="Courier New"/>
            </a:endParaRPr>
          </a:p>
          <a:p>
            <a:r>
              <a:rPr lang="en-US" sz="1400" dirty="0">
                <a:latin typeface="Courier New"/>
                <a:ea typeface="+mn-lt"/>
                <a:cs typeface="+mn-lt"/>
              </a:rPr>
              <a:t>  File "&lt;stdin&gt;", line 1, in &lt;module&gt;</a:t>
            </a:r>
            <a:endParaRPr lang="en-US" dirty="0">
              <a:latin typeface="Courier New"/>
              <a:cs typeface="Courier New"/>
            </a:endParaRPr>
          </a:p>
          <a:p>
            <a:r>
              <a:rPr lang="en-US" sz="1400" dirty="0" err="1">
                <a:latin typeface="Courier New"/>
                <a:ea typeface="+mn-lt"/>
                <a:cs typeface="+mn-lt"/>
              </a:rPr>
              <a:t>KeyError</a:t>
            </a:r>
            <a:r>
              <a:rPr lang="en-US" sz="1400" dirty="0">
                <a:latin typeface="Courier New"/>
                <a:ea typeface="+mn-lt"/>
                <a:cs typeface="+mn-lt"/>
              </a:rPr>
              <a:t>: 'c'</a:t>
            </a:r>
            <a:endParaRPr lang="en-US" dirty="0">
              <a:latin typeface="Courier New"/>
              <a:cs typeface="Courier New"/>
            </a:endParaRPr>
          </a:p>
        </p:txBody>
      </p:sp>
      <p:sp>
        <p:nvSpPr>
          <p:cNvPr id="7" name="Rectangle 6">
            <a:extLst>
              <a:ext uri="{FF2B5EF4-FFF2-40B4-BE49-F238E27FC236}">
                <a16:creationId xmlns:a16="http://schemas.microsoft.com/office/drawing/2014/main" id="{B6C686C2-B9B6-4A26-8A8A-95DB92ABE06C}"/>
              </a:ext>
            </a:extLst>
          </p:cNvPr>
          <p:cNvSpPr/>
          <p:nvPr/>
        </p:nvSpPr>
        <p:spPr>
          <a:xfrm>
            <a:off x="2361210" y="4354331"/>
            <a:ext cx="6554402" cy="181840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latin typeface="Courier New"/>
                <a:ea typeface="+mn-lt"/>
                <a:cs typeface="+mn-lt"/>
              </a:rPr>
              <a:t>&gt;&gt;&gt; '{0}{a}{1}'.format('foo', 'bar', a='</a:t>
            </a:r>
            <a:r>
              <a:rPr lang="en-US" sz="1400" dirty="0" err="1">
                <a:latin typeface="Courier New"/>
                <a:ea typeface="+mn-lt"/>
                <a:cs typeface="+mn-lt"/>
              </a:rPr>
              <a:t>baz</a:t>
            </a:r>
            <a:r>
              <a:rPr lang="en-US" sz="1400" dirty="0">
                <a:latin typeface="Courier New"/>
                <a:ea typeface="+mn-lt"/>
                <a:cs typeface="+mn-lt"/>
              </a:rPr>
              <a:t>')</a:t>
            </a:r>
          </a:p>
          <a:p>
            <a:r>
              <a:rPr lang="en-US" sz="1400" dirty="0">
                <a:latin typeface="Courier New"/>
                <a:ea typeface="+mn-lt"/>
                <a:cs typeface="+mn-lt"/>
              </a:rPr>
              <a:t>'</a:t>
            </a:r>
            <a:r>
              <a:rPr lang="en-US" sz="1400" dirty="0" err="1">
                <a:latin typeface="Courier New"/>
                <a:ea typeface="+mn-lt"/>
                <a:cs typeface="+mn-lt"/>
              </a:rPr>
              <a:t>foobazbar</a:t>
            </a:r>
            <a:r>
              <a:rPr lang="en-US" sz="1400" dirty="0">
                <a:latin typeface="Courier New"/>
                <a:ea typeface="+mn-lt"/>
                <a:cs typeface="+mn-lt"/>
              </a:rPr>
              <a:t>'</a:t>
            </a:r>
          </a:p>
          <a:p>
            <a:endParaRPr lang="en-US" sz="1400" dirty="0">
              <a:latin typeface="Courier New"/>
              <a:ea typeface="+mn-lt"/>
              <a:cs typeface="+mn-lt"/>
            </a:endParaRPr>
          </a:p>
          <a:p>
            <a:r>
              <a:rPr lang="en-US" sz="1400" dirty="0">
                <a:latin typeface="Courier New"/>
                <a:ea typeface="+mn-lt"/>
                <a:cs typeface="+mn-lt"/>
              </a:rPr>
              <a:t>&gt;&gt;&gt; '{0}{a}{1}'.format('foo', a='</a:t>
            </a:r>
            <a:r>
              <a:rPr lang="en-US" sz="1400" dirty="0" err="1">
                <a:latin typeface="Courier New"/>
                <a:ea typeface="+mn-lt"/>
                <a:cs typeface="+mn-lt"/>
              </a:rPr>
              <a:t>baz</a:t>
            </a:r>
            <a:r>
              <a:rPr lang="en-US" sz="1400" dirty="0">
                <a:latin typeface="Courier New"/>
                <a:ea typeface="+mn-lt"/>
                <a:cs typeface="+mn-lt"/>
              </a:rPr>
              <a:t>', 'bar')</a:t>
            </a:r>
            <a:endParaRPr lang="en-US" sz="1400" dirty="0">
              <a:latin typeface="Courier New"/>
              <a:cs typeface="Calibri"/>
            </a:endParaRPr>
          </a:p>
          <a:p>
            <a:r>
              <a:rPr lang="en-US" sz="1400" dirty="0">
                <a:latin typeface="Courier New"/>
                <a:ea typeface="+mn-lt"/>
                <a:cs typeface="+mn-lt"/>
              </a:rPr>
              <a:t>  File "&lt;stdin&gt;", line 1</a:t>
            </a:r>
            <a:endParaRPr lang="en-US" sz="1400" dirty="0">
              <a:latin typeface="Courier New"/>
              <a:cs typeface="Courier New"/>
            </a:endParaRPr>
          </a:p>
          <a:p>
            <a:r>
              <a:rPr lang="en-US" sz="1400" dirty="0" err="1">
                <a:latin typeface="Courier New"/>
                <a:ea typeface="+mn-lt"/>
                <a:cs typeface="+mn-lt"/>
              </a:rPr>
              <a:t>SyntaxError</a:t>
            </a:r>
            <a:r>
              <a:rPr lang="en-US" sz="1400" dirty="0">
                <a:latin typeface="Courier New"/>
                <a:ea typeface="+mn-lt"/>
                <a:cs typeface="+mn-lt"/>
              </a:rPr>
              <a:t>: positional argument follows keyword argument</a:t>
            </a:r>
            <a:endParaRPr lang="en-US" sz="1400" dirty="0">
              <a:latin typeface="Courier New"/>
              <a:ea typeface="+mn-lt"/>
              <a:cs typeface="Courier New"/>
            </a:endParaRPr>
          </a:p>
        </p:txBody>
      </p:sp>
    </p:spTree>
    <p:extLst>
      <p:ext uri="{BB962C8B-B14F-4D97-AF65-F5344CB8AC3E}">
        <p14:creationId xmlns:p14="http://schemas.microsoft.com/office/powerpoint/2010/main" val="632495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AB79-04B3-404D-BD45-86BF62B5A8C6}"/>
              </a:ext>
            </a:extLst>
          </p:cNvPr>
          <p:cNvSpPr>
            <a:spLocks noGrp="1"/>
          </p:cNvSpPr>
          <p:nvPr>
            <p:ph type="title"/>
          </p:nvPr>
        </p:nvSpPr>
        <p:spPr/>
        <p:txBody>
          <a:bodyPr/>
          <a:lstStyle/>
          <a:p>
            <a:r>
              <a:rPr lang="en-US">
                <a:ea typeface="+mj-lt"/>
                <a:cs typeface="+mj-lt"/>
              </a:rPr>
              <a:t>formatted string literal (f-string)</a:t>
            </a:r>
          </a:p>
        </p:txBody>
      </p:sp>
      <p:sp>
        <p:nvSpPr>
          <p:cNvPr id="3" name="Content Placeholder 2">
            <a:extLst>
              <a:ext uri="{FF2B5EF4-FFF2-40B4-BE49-F238E27FC236}">
                <a16:creationId xmlns:a16="http://schemas.microsoft.com/office/drawing/2014/main" id="{05F21A3B-9124-4B51-A35F-D54ED469AA14}"/>
              </a:ext>
            </a:extLst>
          </p:cNvPr>
          <p:cNvSpPr>
            <a:spLocks noGrp="1"/>
          </p:cNvSpPr>
          <p:nvPr>
            <p:ph idx="1"/>
          </p:nvPr>
        </p:nvSpPr>
        <p:spPr/>
        <p:txBody>
          <a:bodyPr vert="horz" lIns="91440" tIns="45720" rIns="91440" bIns="45720" rtlCol="0" anchor="t">
            <a:normAutofit/>
          </a:bodyPr>
          <a:lstStyle/>
          <a:p>
            <a:r>
              <a:rPr lang="en-US" dirty="0">
                <a:ea typeface="+mn-lt"/>
                <a:cs typeface="+mn-lt"/>
              </a:rPr>
              <a:t>Also called “formatted string literals”, introduced in python 3.6</a:t>
            </a:r>
          </a:p>
          <a:p>
            <a:r>
              <a:rPr lang="en-US" dirty="0">
                <a:ea typeface="+mn-lt"/>
                <a:cs typeface="+mn-lt"/>
              </a:rPr>
              <a:t>f-strings are string literals that have "f" at the beginning and curly braces containing expressions that will be replaced with their values </a:t>
            </a:r>
          </a:p>
          <a:p>
            <a:r>
              <a:rPr lang="en-US" dirty="0">
                <a:ea typeface="+mn-lt"/>
                <a:cs typeface="+mn-lt"/>
              </a:rPr>
              <a:t>Example:</a:t>
            </a:r>
          </a:p>
          <a:p>
            <a:endParaRPr lang="en-US" dirty="0">
              <a:ea typeface="+mn-lt"/>
              <a:cs typeface="+mn-lt"/>
            </a:endParaRPr>
          </a:p>
          <a:p>
            <a:endParaRPr lang="en-US" dirty="0">
              <a:ea typeface="+mn-lt"/>
              <a:cs typeface="+mn-lt"/>
            </a:endParaRPr>
          </a:p>
          <a:p>
            <a:r>
              <a:rPr lang="en-US" dirty="0">
                <a:ea typeface="+mn-lt"/>
                <a:cs typeface="+mn-lt"/>
              </a:rPr>
              <a:t>f-strings are evaluated at runtime</a:t>
            </a:r>
          </a:p>
          <a:p>
            <a:endParaRPr lang="en-US" dirty="0">
              <a:ea typeface="+mn-lt"/>
              <a:cs typeface="+mn-lt"/>
            </a:endParaRPr>
          </a:p>
        </p:txBody>
      </p:sp>
      <p:sp>
        <p:nvSpPr>
          <p:cNvPr id="7" name="Rectangle 6">
            <a:extLst>
              <a:ext uri="{FF2B5EF4-FFF2-40B4-BE49-F238E27FC236}">
                <a16:creationId xmlns:a16="http://schemas.microsoft.com/office/drawing/2014/main" id="{8D807866-CD40-4009-AE76-994DAFEC13BE}"/>
              </a:ext>
            </a:extLst>
          </p:cNvPr>
          <p:cNvSpPr/>
          <p:nvPr/>
        </p:nvSpPr>
        <p:spPr>
          <a:xfrm>
            <a:off x="1134464" y="3717806"/>
            <a:ext cx="2869792" cy="92778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name = "John Doe"</a:t>
            </a:r>
            <a:endParaRPr lang="en-US" sz="1400" dirty="0">
              <a:latin typeface="Courier New"/>
              <a:cs typeface="Calibri"/>
            </a:endParaRPr>
          </a:p>
          <a:p>
            <a:r>
              <a:rPr lang="en-US" sz="1400" i="1" dirty="0">
                <a:latin typeface="Courier New"/>
                <a:ea typeface="+mn-lt"/>
                <a:cs typeface="+mn-lt"/>
              </a:rPr>
              <a:t>&gt;&gt;&gt; </a:t>
            </a:r>
            <a:r>
              <a:rPr lang="en-US" sz="1400" dirty="0">
                <a:latin typeface="Courier New"/>
                <a:ea typeface="+mn-lt"/>
                <a:cs typeface="+mn-lt"/>
              </a:rPr>
              <a:t>print(</a:t>
            </a:r>
            <a:r>
              <a:rPr lang="en-US" sz="1400" dirty="0" err="1">
                <a:latin typeface="Courier New"/>
                <a:ea typeface="+mn-lt"/>
                <a:cs typeface="+mn-lt"/>
              </a:rPr>
              <a:t>f"Hi</a:t>
            </a:r>
            <a:r>
              <a:rPr lang="en-US" sz="1400" dirty="0">
                <a:latin typeface="Courier New"/>
                <a:ea typeface="+mn-lt"/>
                <a:cs typeface="+mn-lt"/>
              </a:rPr>
              <a:t>! {name}")</a:t>
            </a:r>
          </a:p>
          <a:p>
            <a:r>
              <a:rPr lang="en-US" sz="1400" dirty="0">
                <a:latin typeface="Courier New"/>
                <a:cs typeface="Courier New"/>
              </a:rPr>
              <a:t>Hi! John Doe</a:t>
            </a:r>
            <a:endParaRPr lang="en-US" sz="1400" dirty="0">
              <a:latin typeface="Calibri"/>
              <a:cs typeface="Calibri"/>
            </a:endParaRPr>
          </a:p>
        </p:txBody>
      </p:sp>
    </p:spTree>
    <p:extLst>
      <p:ext uri="{BB962C8B-B14F-4D97-AF65-F5344CB8AC3E}">
        <p14:creationId xmlns:p14="http://schemas.microsoft.com/office/powerpoint/2010/main" val="211183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AB79-04B3-404D-BD45-86BF62B5A8C6}"/>
              </a:ext>
            </a:extLst>
          </p:cNvPr>
          <p:cNvSpPr>
            <a:spLocks noGrp="1"/>
          </p:cNvSpPr>
          <p:nvPr>
            <p:ph type="title"/>
          </p:nvPr>
        </p:nvSpPr>
        <p:spPr/>
        <p:txBody>
          <a:bodyPr/>
          <a:lstStyle/>
          <a:p>
            <a:r>
              <a:rPr lang="en-US">
                <a:ea typeface="+mj-lt"/>
                <a:cs typeface="+mj-lt"/>
              </a:rPr>
              <a:t>Multiline f-strings:</a:t>
            </a:r>
          </a:p>
        </p:txBody>
      </p:sp>
      <p:sp>
        <p:nvSpPr>
          <p:cNvPr id="3" name="Content Placeholder 2">
            <a:extLst>
              <a:ext uri="{FF2B5EF4-FFF2-40B4-BE49-F238E27FC236}">
                <a16:creationId xmlns:a16="http://schemas.microsoft.com/office/drawing/2014/main" id="{05F21A3B-9124-4B51-A35F-D54ED469AA14}"/>
              </a:ext>
            </a:extLst>
          </p:cNvPr>
          <p:cNvSpPr>
            <a:spLocks noGrp="1"/>
          </p:cNvSpPr>
          <p:nvPr>
            <p:ph idx="1"/>
          </p:nvPr>
        </p:nvSpPr>
        <p:spPr/>
        <p:txBody>
          <a:bodyPr vert="horz" lIns="91440" tIns="45720" rIns="91440" bIns="45720" rtlCol="0" anchor="t">
            <a:normAutofit/>
          </a:bodyPr>
          <a:lstStyle/>
          <a:p>
            <a:r>
              <a:rPr lang="en-US">
                <a:ea typeface="+mn-lt"/>
                <a:cs typeface="+mn-lt"/>
              </a:rPr>
              <a:t>Example:</a:t>
            </a:r>
          </a:p>
          <a:p>
            <a:endParaRPr lang="en-US">
              <a:ea typeface="+mn-lt"/>
              <a:cs typeface="+mn-lt"/>
            </a:endParaRPr>
          </a:p>
        </p:txBody>
      </p:sp>
      <p:sp>
        <p:nvSpPr>
          <p:cNvPr id="7" name="Rectangle 6">
            <a:extLst>
              <a:ext uri="{FF2B5EF4-FFF2-40B4-BE49-F238E27FC236}">
                <a16:creationId xmlns:a16="http://schemas.microsoft.com/office/drawing/2014/main" id="{8D807866-CD40-4009-AE76-994DAFEC13BE}"/>
              </a:ext>
            </a:extLst>
          </p:cNvPr>
          <p:cNvSpPr/>
          <p:nvPr/>
        </p:nvSpPr>
        <p:spPr>
          <a:xfrm>
            <a:off x="1159044" y="2378159"/>
            <a:ext cx="6335662" cy="257468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mn-lt"/>
              </a:rPr>
              <a:t>&gt;&gt;&gt; </a:t>
            </a:r>
            <a:r>
              <a:rPr lang="en-US" sz="1400" dirty="0">
                <a:latin typeface="Courier New"/>
                <a:ea typeface="+mn-lt"/>
                <a:cs typeface="+mn-lt"/>
              </a:rPr>
              <a:t>name = "John Doe"</a:t>
            </a:r>
            <a:endParaRPr lang="en-US" sz="1400" dirty="0">
              <a:latin typeface="Courier New"/>
              <a:cs typeface="Calibri"/>
            </a:endParaRPr>
          </a:p>
          <a:p>
            <a:r>
              <a:rPr lang="en-US" sz="1400" i="1" dirty="0">
                <a:latin typeface="Courier New"/>
                <a:ea typeface="+mn-lt"/>
                <a:cs typeface="Courier New"/>
              </a:rPr>
              <a:t>&gt;&gt;&gt; </a:t>
            </a:r>
            <a:r>
              <a:rPr lang="en-US" sz="1400" dirty="0">
                <a:latin typeface="Courier New"/>
                <a:ea typeface="+mn-lt"/>
                <a:cs typeface="Courier New"/>
              </a:rPr>
              <a:t>profession = "writer"</a:t>
            </a:r>
            <a:endParaRPr lang="en-US" sz="1400" dirty="0">
              <a:ea typeface="+mn-lt"/>
              <a:cs typeface="+mn-lt"/>
            </a:endParaRPr>
          </a:p>
          <a:p>
            <a:r>
              <a:rPr lang="en-US" sz="1400" i="1" dirty="0">
                <a:latin typeface="Courier New"/>
                <a:ea typeface="+mn-lt"/>
                <a:cs typeface="Courier New"/>
              </a:rPr>
              <a:t>&gt;&gt;&gt; </a:t>
            </a:r>
            <a:r>
              <a:rPr lang="en-US" sz="1400" dirty="0">
                <a:latin typeface="Courier New"/>
                <a:ea typeface="+mn-lt"/>
                <a:cs typeface="Courier New"/>
              </a:rPr>
              <a:t>age = 23</a:t>
            </a:r>
            <a:endParaRPr lang="en-US" sz="1400" dirty="0">
              <a:ea typeface="+mn-lt"/>
              <a:cs typeface="+mn-lt"/>
            </a:endParaRPr>
          </a:p>
          <a:p>
            <a:r>
              <a:rPr lang="en-US" sz="1400" i="1" dirty="0">
                <a:latin typeface="Courier New"/>
                <a:ea typeface="+mn-lt"/>
                <a:cs typeface="+mn-lt"/>
              </a:rPr>
              <a:t>&gt;&gt;&gt; </a:t>
            </a:r>
            <a:r>
              <a:rPr lang="en-US" sz="1400" dirty="0">
                <a:latin typeface="Courier New"/>
                <a:ea typeface="+mn-lt"/>
                <a:cs typeface="+mn-lt"/>
              </a:rPr>
              <a:t>print(</a:t>
            </a:r>
            <a:endParaRPr lang="en-US" dirty="0">
              <a:latin typeface="Calibri" panose="020F0502020204030204"/>
              <a:ea typeface="+mn-lt"/>
              <a:cs typeface="+mn-lt"/>
            </a:endParaRPr>
          </a:p>
          <a:p>
            <a:r>
              <a:rPr lang="en-US" sz="1400" dirty="0">
                <a:latin typeface="Courier New"/>
                <a:ea typeface="+mn-lt"/>
                <a:cs typeface="+mn-lt"/>
              </a:rPr>
              <a:t>...    </a:t>
            </a:r>
            <a:r>
              <a:rPr lang="en-US" sz="1400" dirty="0" err="1">
                <a:latin typeface="Courier New"/>
                <a:ea typeface="+mn-lt"/>
                <a:cs typeface="+mn-lt"/>
              </a:rPr>
              <a:t>f"Hi</a:t>
            </a:r>
            <a:r>
              <a:rPr lang="en-US" sz="1400" dirty="0">
                <a:latin typeface="Courier New"/>
                <a:ea typeface="+mn-lt"/>
                <a:cs typeface="+mn-lt"/>
              </a:rPr>
              <a:t>! {name}. "</a:t>
            </a:r>
            <a:endParaRPr lang="en-US" dirty="0">
              <a:latin typeface="Calibri" panose="020F0502020204030204"/>
              <a:ea typeface="+mn-lt"/>
              <a:cs typeface="+mn-lt"/>
            </a:endParaRPr>
          </a:p>
          <a:p>
            <a:r>
              <a:rPr lang="en-US" sz="1400" dirty="0">
                <a:latin typeface="Courier New"/>
                <a:ea typeface="+mn-lt"/>
                <a:cs typeface="Courier New"/>
              </a:rPr>
              <a:t>...    </a:t>
            </a:r>
            <a:r>
              <a:rPr lang="en-US" sz="1400" dirty="0" err="1">
                <a:latin typeface="Courier New"/>
                <a:ea typeface="+mn-lt"/>
                <a:cs typeface="Courier New"/>
              </a:rPr>
              <a:t>f"You</a:t>
            </a:r>
            <a:r>
              <a:rPr lang="en-US" sz="1400" dirty="0">
                <a:latin typeface="Courier New"/>
                <a:ea typeface="+mn-lt"/>
                <a:cs typeface="Courier New"/>
              </a:rPr>
              <a:t> are a {profession}. "</a:t>
            </a:r>
            <a:endParaRPr lang="en-US" dirty="0"/>
          </a:p>
          <a:p>
            <a:r>
              <a:rPr lang="en-US" sz="1400" dirty="0">
                <a:latin typeface="Courier New"/>
                <a:ea typeface="+mn-lt"/>
                <a:cs typeface="Courier New"/>
              </a:rPr>
              <a:t>...    </a:t>
            </a:r>
            <a:r>
              <a:rPr lang="en-US" sz="1400" dirty="0" err="1">
                <a:latin typeface="Courier New"/>
                <a:ea typeface="+mn-lt"/>
                <a:cs typeface="Courier New"/>
              </a:rPr>
              <a:t>f"You</a:t>
            </a:r>
            <a:r>
              <a:rPr lang="en-US" sz="1400" dirty="0">
                <a:latin typeface="Courier New"/>
                <a:ea typeface="+mn-lt"/>
                <a:cs typeface="Courier New"/>
              </a:rPr>
              <a:t> are {age} years old. "</a:t>
            </a:r>
            <a:endParaRPr lang="en-US" dirty="0"/>
          </a:p>
          <a:p>
            <a:r>
              <a:rPr lang="en-US" sz="1400" dirty="0">
                <a:latin typeface="Courier New"/>
                <a:ea typeface="+mn-lt"/>
                <a:cs typeface="Courier New"/>
              </a:rPr>
              <a:t>...</a:t>
            </a:r>
            <a:r>
              <a:rPr lang="en-US" sz="1400" dirty="0">
                <a:latin typeface="Courier New"/>
                <a:ea typeface="+mn-lt"/>
                <a:cs typeface="Calibri"/>
              </a:rPr>
              <a:t>)</a:t>
            </a:r>
            <a:endParaRPr lang="en-US" dirty="0">
              <a:cs typeface="Calibri"/>
            </a:endParaRPr>
          </a:p>
          <a:p>
            <a:endParaRPr lang="en-US" sz="1400" dirty="0">
              <a:latin typeface="Courier New"/>
              <a:cs typeface="Calibri"/>
            </a:endParaRPr>
          </a:p>
          <a:p>
            <a:r>
              <a:rPr lang="en-US" sz="1400" dirty="0">
                <a:latin typeface="Courier New"/>
                <a:cs typeface="Courier New"/>
              </a:rPr>
              <a:t>Hi! John Doe. You are a writer. You are 23 years old.</a:t>
            </a:r>
            <a:endParaRPr lang="en-US" sz="1400" dirty="0">
              <a:latin typeface="Calibri"/>
              <a:cs typeface="Calibri"/>
            </a:endParaRPr>
          </a:p>
        </p:txBody>
      </p:sp>
    </p:spTree>
    <p:extLst>
      <p:ext uri="{BB962C8B-B14F-4D97-AF65-F5344CB8AC3E}">
        <p14:creationId xmlns:p14="http://schemas.microsoft.com/office/powerpoint/2010/main" val="3796469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AB79-04B3-404D-BD45-86BF62B5A8C6}"/>
              </a:ext>
            </a:extLst>
          </p:cNvPr>
          <p:cNvSpPr>
            <a:spLocks noGrp="1"/>
          </p:cNvSpPr>
          <p:nvPr>
            <p:ph type="title"/>
          </p:nvPr>
        </p:nvSpPr>
        <p:spPr/>
        <p:txBody>
          <a:bodyPr/>
          <a:lstStyle/>
          <a:p>
            <a:r>
              <a:rPr lang="en-US">
                <a:ea typeface="+mj-lt"/>
                <a:cs typeface="+mj-lt"/>
              </a:rPr>
              <a:t>More on f-strings:</a:t>
            </a:r>
          </a:p>
        </p:txBody>
      </p:sp>
      <p:sp>
        <p:nvSpPr>
          <p:cNvPr id="3" name="Content Placeholder 2">
            <a:extLst>
              <a:ext uri="{FF2B5EF4-FFF2-40B4-BE49-F238E27FC236}">
                <a16:creationId xmlns:a16="http://schemas.microsoft.com/office/drawing/2014/main" id="{05F21A3B-9124-4B51-A35F-D54ED469AA14}"/>
              </a:ext>
            </a:extLst>
          </p:cNvPr>
          <p:cNvSpPr>
            <a:spLocks noGrp="1"/>
          </p:cNvSpPr>
          <p:nvPr>
            <p:ph idx="1"/>
          </p:nvPr>
        </p:nvSpPr>
        <p:spPr/>
        <p:txBody>
          <a:bodyPr vert="horz" lIns="91440" tIns="45720" rIns="91440" bIns="45720" rtlCol="0" anchor="t">
            <a:normAutofit/>
          </a:bodyPr>
          <a:lstStyle/>
          <a:p>
            <a:r>
              <a:rPr lang="en-US"/>
              <a:t>Quotation Marks</a:t>
            </a:r>
          </a:p>
          <a:p>
            <a:endParaRPr lang="en-US">
              <a:ea typeface="+mn-lt"/>
              <a:cs typeface="+mn-lt"/>
            </a:endParaRPr>
          </a:p>
          <a:p>
            <a:endParaRPr lang="en-US">
              <a:ea typeface="+mn-lt"/>
              <a:cs typeface="+mn-lt"/>
            </a:endParaRPr>
          </a:p>
          <a:p>
            <a:r>
              <a:rPr lang="en-US">
                <a:ea typeface="+mn-lt"/>
                <a:cs typeface="+mn-lt"/>
              </a:rPr>
              <a:t>This will also work</a:t>
            </a:r>
          </a:p>
          <a:p>
            <a:endParaRPr lang="en-US">
              <a:ea typeface="+mn-lt"/>
              <a:cs typeface="+mn-lt"/>
            </a:endParaRPr>
          </a:p>
          <a:p>
            <a:endParaRPr lang="en-US">
              <a:ea typeface="+mn-lt"/>
              <a:cs typeface="+mn-lt"/>
            </a:endParaRPr>
          </a:p>
          <a:p>
            <a:r>
              <a:rPr lang="en-US">
                <a:ea typeface="+mn-lt"/>
                <a:cs typeface="+mn-lt"/>
              </a:rPr>
              <a:t>You can also use triple quotes:</a:t>
            </a:r>
          </a:p>
          <a:p>
            <a:endParaRPr lang="en-US">
              <a:ea typeface="+mn-lt"/>
              <a:cs typeface="+mn-lt"/>
            </a:endParaRPr>
          </a:p>
          <a:p>
            <a:endParaRPr lang="en-US">
              <a:ea typeface="+mn-lt"/>
              <a:cs typeface="+mn-lt"/>
            </a:endParaRPr>
          </a:p>
        </p:txBody>
      </p:sp>
      <p:sp>
        <p:nvSpPr>
          <p:cNvPr id="7" name="Rectangle 6">
            <a:extLst>
              <a:ext uri="{FF2B5EF4-FFF2-40B4-BE49-F238E27FC236}">
                <a16:creationId xmlns:a16="http://schemas.microsoft.com/office/drawing/2014/main" id="{8D807866-CD40-4009-AE76-994DAFEC13BE}"/>
              </a:ext>
            </a:extLst>
          </p:cNvPr>
          <p:cNvSpPr/>
          <p:nvPr/>
        </p:nvSpPr>
        <p:spPr>
          <a:xfrm>
            <a:off x="1159044" y="2378159"/>
            <a:ext cx="2636275" cy="69426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latin typeface="Courier New"/>
                <a:ea typeface="+mn-lt"/>
                <a:cs typeface="Courier New"/>
              </a:rPr>
              <a:t>&gt;&gt;&gt; </a:t>
            </a:r>
            <a:r>
              <a:rPr lang="en-US" sz="1400" dirty="0" err="1">
                <a:latin typeface="Courier New"/>
                <a:ea typeface="+mn-lt"/>
                <a:cs typeface="Courier New"/>
              </a:rPr>
              <a:t>f"Hi</a:t>
            </a:r>
            <a:r>
              <a:rPr lang="en-US" sz="1400" dirty="0">
                <a:latin typeface="Courier New"/>
                <a:ea typeface="+mn-lt"/>
                <a:cs typeface="Courier New"/>
              </a:rPr>
              <a:t>! {'John'}"</a:t>
            </a:r>
            <a:endParaRPr lang="en-US" sz="1400" i="1" dirty="0">
              <a:latin typeface="Courier New"/>
              <a:ea typeface="+mn-lt"/>
              <a:cs typeface="Calibri"/>
            </a:endParaRPr>
          </a:p>
          <a:p>
            <a:r>
              <a:rPr lang="en-US" sz="1400" dirty="0">
                <a:latin typeface="Courier New"/>
                <a:cs typeface="Courier New"/>
              </a:rPr>
              <a:t>'Hi! John'</a:t>
            </a:r>
            <a:endParaRPr lang="en-US" dirty="0"/>
          </a:p>
        </p:txBody>
      </p:sp>
      <p:sp>
        <p:nvSpPr>
          <p:cNvPr id="5" name="Rectangle 4">
            <a:extLst>
              <a:ext uri="{FF2B5EF4-FFF2-40B4-BE49-F238E27FC236}">
                <a16:creationId xmlns:a16="http://schemas.microsoft.com/office/drawing/2014/main" id="{2BAD988E-8C1B-429A-8240-9BC01BB915FA}"/>
              </a:ext>
            </a:extLst>
          </p:cNvPr>
          <p:cNvSpPr/>
          <p:nvPr/>
        </p:nvSpPr>
        <p:spPr>
          <a:xfrm>
            <a:off x="1159044" y="3779255"/>
            <a:ext cx="2636275" cy="69426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a:latin typeface="Courier New"/>
                <a:ea typeface="+mn-lt"/>
                <a:cs typeface="Courier New"/>
              </a:rPr>
              <a:t>&gt;&gt;&gt; </a:t>
            </a:r>
            <a:r>
              <a:rPr lang="en-US" sz="1400" err="1">
                <a:latin typeface="Courier New"/>
                <a:ea typeface="+mn-lt"/>
                <a:cs typeface="Courier New"/>
              </a:rPr>
              <a:t>f'Hi</a:t>
            </a:r>
            <a:r>
              <a:rPr lang="en-US" sz="1400">
                <a:latin typeface="Courier New"/>
                <a:ea typeface="+mn-lt"/>
                <a:cs typeface="Courier New"/>
              </a:rPr>
              <a:t>! {"John"}'</a:t>
            </a:r>
            <a:endParaRPr lang="en-US" sz="1400" i="1">
              <a:latin typeface="Courier New"/>
              <a:ea typeface="+mn-lt"/>
              <a:cs typeface="Calibri"/>
            </a:endParaRPr>
          </a:p>
          <a:p>
            <a:r>
              <a:rPr lang="en-US" sz="1400">
                <a:latin typeface="Courier New"/>
                <a:cs typeface="Courier New"/>
              </a:rPr>
              <a:t>'Hi! John'</a:t>
            </a:r>
            <a:endParaRPr lang="en-US"/>
          </a:p>
        </p:txBody>
      </p:sp>
      <p:sp>
        <p:nvSpPr>
          <p:cNvPr id="6" name="Rectangle 5">
            <a:extLst>
              <a:ext uri="{FF2B5EF4-FFF2-40B4-BE49-F238E27FC236}">
                <a16:creationId xmlns:a16="http://schemas.microsoft.com/office/drawing/2014/main" id="{73601D15-D054-45CE-849F-3AB6F0326367}"/>
              </a:ext>
            </a:extLst>
          </p:cNvPr>
          <p:cNvSpPr/>
          <p:nvPr/>
        </p:nvSpPr>
        <p:spPr>
          <a:xfrm>
            <a:off x="1159044" y="5340126"/>
            <a:ext cx="2636275" cy="69426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a:latin typeface="Courier New"/>
                <a:ea typeface="+mn-lt"/>
                <a:cs typeface="Courier New"/>
              </a:rPr>
              <a:t>&gt;&gt;&gt; </a:t>
            </a:r>
            <a:r>
              <a:rPr lang="en-US" sz="1400" err="1">
                <a:latin typeface="Courier New"/>
                <a:ea typeface="+mn-lt"/>
                <a:cs typeface="Courier New"/>
              </a:rPr>
              <a:t>f"""John</a:t>
            </a:r>
            <a:r>
              <a:rPr lang="en-US" sz="1400">
                <a:latin typeface="Courier New"/>
                <a:ea typeface="+mn-lt"/>
                <a:cs typeface="Courier New"/>
              </a:rPr>
              <a:t>"""</a:t>
            </a:r>
            <a:endParaRPr lang="en-US" sz="1400" i="1">
              <a:latin typeface="Courier New"/>
              <a:ea typeface="+mn-lt"/>
              <a:cs typeface="Calibri"/>
            </a:endParaRPr>
          </a:p>
          <a:p>
            <a:r>
              <a:rPr lang="en-US" sz="1400">
                <a:latin typeface="Courier New"/>
                <a:cs typeface="Courier New"/>
              </a:rPr>
              <a:t>'John'</a:t>
            </a:r>
            <a:endParaRPr lang="en-US"/>
          </a:p>
        </p:txBody>
      </p:sp>
      <p:sp>
        <p:nvSpPr>
          <p:cNvPr id="9" name="Rectangle 8">
            <a:extLst>
              <a:ext uri="{FF2B5EF4-FFF2-40B4-BE49-F238E27FC236}">
                <a16:creationId xmlns:a16="http://schemas.microsoft.com/office/drawing/2014/main" id="{4E4ABE71-163C-49FC-B1D6-BA9E3F98E6CE}"/>
              </a:ext>
            </a:extLst>
          </p:cNvPr>
          <p:cNvSpPr/>
          <p:nvPr/>
        </p:nvSpPr>
        <p:spPr>
          <a:xfrm>
            <a:off x="4145592" y="5340125"/>
            <a:ext cx="2636275" cy="694269"/>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a:latin typeface="Courier New"/>
                <a:ea typeface="+mn-lt"/>
                <a:cs typeface="Courier New"/>
              </a:rPr>
              <a:t>&gt;&gt;&gt; </a:t>
            </a:r>
            <a:r>
              <a:rPr lang="en-US" sz="1400" err="1">
                <a:latin typeface="Courier New"/>
                <a:ea typeface="+mn-lt"/>
                <a:cs typeface="Courier New"/>
              </a:rPr>
              <a:t>f'''John</a:t>
            </a:r>
            <a:r>
              <a:rPr lang="en-US" sz="1400">
                <a:latin typeface="Courier New"/>
                <a:ea typeface="+mn-lt"/>
                <a:cs typeface="Courier New"/>
              </a:rPr>
              <a:t>'''</a:t>
            </a:r>
          </a:p>
          <a:p>
            <a:r>
              <a:rPr lang="en-US" sz="1400">
                <a:latin typeface="Courier New"/>
                <a:cs typeface="Courier New"/>
              </a:rPr>
              <a:t>'John'</a:t>
            </a:r>
            <a:endParaRPr lang="en-US"/>
          </a:p>
        </p:txBody>
      </p:sp>
    </p:spTree>
    <p:extLst>
      <p:ext uri="{BB962C8B-B14F-4D97-AF65-F5344CB8AC3E}">
        <p14:creationId xmlns:p14="http://schemas.microsoft.com/office/powerpoint/2010/main" val="192194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1772770" y="2056914"/>
            <a:ext cx="2628900" cy="2547257"/>
          </a:xfrm>
          <a:noFill/>
        </p:spPr>
        <p:txBody>
          <a:bodyPr vert="horz" lIns="91440" tIns="45720" rIns="91440" bIns="45720" rtlCol="0" anchor="ctr">
            <a:normAutofit/>
          </a:bodyPr>
          <a:lstStyle/>
          <a:p>
            <a:r>
              <a:rPr lang="en-US" sz="3600" kern="1200" dirty="0">
                <a:latin typeface="+mj-lt"/>
                <a:ea typeface="+mj-ea"/>
                <a:cs typeface="+mj-cs"/>
              </a:rPr>
              <a:t>Python </a:t>
            </a:r>
            <a:r>
              <a:rPr lang="en-US" sz="3600" dirty="0"/>
              <a:t>Set</a:t>
            </a:r>
            <a:endParaRPr lang="en-US" sz="3600" kern="1200" dirty="0">
              <a:latin typeface="+mj-lt"/>
              <a:ea typeface="+mj-ea"/>
              <a:cs typeface="+mj-cs"/>
            </a:endParaRPr>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rotWithShape="1">
          <a:blip r:embed="rId2"/>
          <a:srcRect l="383" t="9091" r="18317" b="-2"/>
          <a:stretch/>
        </p:blipFill>
        <p:spPr>
          <a:xfrm>
            <a:off x="3020234" y="746762"/>
            <a:ext cx="6780700" cy="5364475"/>
          </a:xfrm>
          <a:prstGeom prst="rect">
            <a:avLst/>
          </a:prstGeom>
        </p:spPr>
      </p:pic>
    </p:spTree>
    <p:extLst>
      <p:ext uri="{BB962C8B-B14F-4D97-AF65-F5344CB8AC3E}">
        <p14:creationId xmlns:p14="http://schemas.microsoft.com/office/powerpoint/2010/main" val="1572434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3C29-D6A7-41E1-8008-13BD536976A2}"/>
              </a:ext>
            </a:extLst>
          </p:cNvPr>
          <p:cNvSpPr>
            <a:spLocks noGrp="1"/>
          </p:cNvSpPr>
          <p:nvPr>
            <p:ph type="title"/>
          </p:nvPr>
        </p:nvSpPr>
        <p:spPr>
          <a:xfrm>
            <a:off x="812515" y="168203"/>
            <a:ext cx="10515600" cy="837541"/>
          </a:xfrm>
        </p:spPr>
        <p:txBody>
          <a:bodyPr/>
          <a:lstStyle/>
          <a:p>
            <a:r>
              <a:rPr lang="en-US">
                <a:cs typeface="Calibri Light"/>
              </a:rPr>
              <a:t>Set in Python</a:t>
            </a:r>
            <a:endParaRPr lang="en-US"/>
          </a:p>
        </p:txBody>
      </p:sp>
      <p:sp>
        <p:nvSpPr>
          <p:cNvPr id="3" name="Content Placeholder 2">
            <a:extLst>
              <a:ext uri="{FF2B5EF4-FFF2-40B4-BE49-F238E27FC236}">
                <a16:creationId xmlns:a16="http://schemas.microsoft.com/office/drawing/2014/main" id="{899646B2-0041-415B-9BE6-E4242D11D842}"/>
              </a:ext>
            </a:extLst>
          </p:cNvPr>
          <p:cNvSpPr>
            <a:spLocks noGrp="1"/>
          </p:cNvSpPr>
          <p:nvPr>
            <p:ph idx="1"/>
          </p:nvPr>
        </p:nvSpPr>
        <p:spPr>
          <a:xfrm>
            <a:off x="812515" y="1320479"/>
            <a:ext cx="10515600" cy="4351338"/>
          </a:xfrm>
        </p:spPr>
        <p:txBody>
          <a:bodyPr vert="horz" lIns="91440" tIns="45720" rIns="91440" bIns="45720" rtlCol="0" anchor="t">
            <a:normAutofit fontScale="77500" lnSpcReduction="20000"/>
          </a:bodyPr>
          <a:lstStyle/>
          <a:p>
            <a:r>
              <a:rPr lang="en-US" dirty="0">
                <a:cs typeface="Calibri"/>
              </a:rPr>
              <a:t>Set is the collection of the unordered elements.</a:t>
            </a:r>
          </a:p>
          <a:p>
            <a:r>
              <a:rPr lang="en-US" dirty="0">
                <a:cs typeface="Calibri"/>
              </a:rPr>
              <a:t>They are represented by elements enclosed in the curly braces separated by comma.</a:t>
            </a:r>
          </a:p>
          <a:p>
            <a:r>
              <a:rPr lang="en-US" dirty="0">
                <a:cs typeface="Calibri"/>
              </a:rPr>
              <a:t>Set elements are unique.</a:t>
            </a:r>
          </a:p>
          <a:p>
            <a:r>
              <a:rPr lang="en-US" dirty="0">
                <a:cs typeface="Calibri"/>
              </a:rPr>
              <a:t>Set can also be created using set() built-in function.</a:t>
            </a:r>
          </a:p>
          <a:p>
            <a:r>
              <a:rPr lang="en-US" dirty="0">
                <a:cs typeface="Calibri"/>
              </a:rPr>
              <a:t>Set itself is mutable but the elements must be immutable.</a:t>
            </a:r>
          </a:p>
          <a:p>
            <a:r>
              <a:rPr lang="en-US" dirty="0">
                <a:cs typeface="Calibri"/>
              </a:rPr>
              <a:t>Example:</a:t>
            </a:r>
          </a:p>
          <a:p>
            <a:pPr marL="0" indent="0">
              <a:buNone/>
            </a:pPr>
            <a:r>
              <a:rPr lang="en-US" dirty="0">
                <a:cs typeface="Calibri"/>
              </a:rPr>
              <a:t>            {1, 2, 3}</a:t>
            </a:r>
          </a:p>
          <a:p>
            <a:pPr marL="0" indent="0">
              <a:buNone/>
            </a:pPr>
            <a:r>
              <a:rPr lang="en-US" dirty="0">
                <a:cs typeface="Calibri"/>
              </a:rPr>
              <a:t>            {"python", "is", "awesome"}</a:t>
            </a:r>
          </a:p>
          <a:p>
            <a:pPr marL="0" indent="0">
              <a:buNone/>
            </a:pPr>
            <a:r>
              <a:rPr lang="en-US" dirty="0">
                <a:cs typeface="Calibri"/>
              </a:rPr>
              <a:t>             {1, 2, 3, (1, 2, 3)}</a:t>
            </a:r>
          </a:p>
          <a:p>
            <a:pPr marL="0" indent="0">
              <a:buNone/>
            </a:pPr>
            <a:r>
              <a:rPr lang="en-US" dirty="0">
                <a:cs typeface="Calibri"/>
              </a:rPr>
              <a:t>But if we try {[1, 2, 3], [4, 5, 6]} then the exception is raised</a:t>
            </a:r>
          </a:p>
          <a:p>
            <a:pPr marL="0" indent="0">
              <a:buNone/>
            </a:pPr>
            <a:r>
              <a:rPr lang="en-US" dirty="0" err="1">
                <a:ea typeface="+mn-lt"/>
                <a:cs typeface="+mn-lt"/>
              </a:rPr>
              <a:t>TypeError</a:t>
            </a:r>
            <a:r>
              <a:rPr lang="en-US" dirty="0">
                <a:ea typeface="+mn-lt"/>
                <a:cs typeface="+mn-lt"/>
              </a:rPr>
              <a:t>: </a:t>
            </a:r>
            <a:r>
              <a:rPr lang="en-US" dirty="0" err="1">
                <a:ea typeface="+mn-lt"/>
                <a:cs typeface="+mn-lt"/>
              </a:rPr>
              <a:t>unhashable</a:t>
            </a:r>
            <a:r>
              <a:rPr lang="en-US" dirty="0">
                <a:ea typeface="+mn-lt"/>
                <a:cs typeface="+mn-lt"/>
              </a:rPr>
              <a:t> type: 'list'.</a:t>
            </a:r>
            <a:endParaRPr lang="en-US" dirty="0"/>
          </a:p>
          <a:p>
            <a:pPr marL="0" indent="0">
              <a:buNone/>
            </a:pPr>
            <a:r>
              <a:rPr lang="en-US" dirty="0">
                <a:cs typeface="Calibri"/>
              </a:rPr>
              <a:t>Because, immutable elements are only allowed in the set, but list is mutable</a:t>
            </a: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1277554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A203-0DD0-472D-B9CB-DE2B548B3B66}"/>
              </a:ext>
            </a:extLst>
          </p:cNvPr>
          <p:cNvSpPr>
            <a:spLocks noGrp="1"/>
          </p:cNvSpPr>
          <p:nvPr>
            <p:ph type="title"/>
          </p:nvPr>
        </p:nvSpPr>
        <p:spPr/>
        <p:txBody>
          <a:bodyPr/>
          <a:lstStyle/>
          <a:p>
            <a:r>
              <a:rPr lang="en-US">
                <a:cs typeface="Calibri Light"/>
              </a:rPr>
              <a:t>Adding and Removing Set elements</a:t>
            </a:r>
            <a:endParaRPr lang="en-US"/>
          </a:p>
        </p:txBody>
      </p:sp>
      <p:sp>
        <p:nvSpPr>
          <p:cNvPr id="3" name="Content Placeholder 2">
            <a:extLst>
              <a:ext uri="{FF2B5EF4-FFF2-40B4-BE49-F238E27FC236}">
                <a16:creationId xmlns:a16="http://schemas.microsoft.com/office/drawing/2014/main" id="{4A2D63AC-4203-4A14-A4BB-98865F5CE9A2}"/>
              </a:ext>
            </a:extLst>
          </p:cNvPr>
          <p:cNvSpPr>
            <a:spLocks noGrp="1"/>
          </p:cNvSpPr>
          <p:nvPr>
            <p:ph idx="1"/>
          </p:nvPr>
        </p:nvSpPr>
        <p:spPr/>
        <p:txBody>
          <a:bodyPr vert="horz" lIns="91440" tIns="45720" rIns="91440" bIns="45720" rtlCol="0" anchor="t">
            <a:normAutofit/>
          </a:bodyPr>
          <a:lstStyle/>
          <a:p>
            <a:r>
              <a:rPr lang="en-US" dirty="0">
                <a:cs typeface="Calibri"/>
              </a:rPr>
              <a:t>We can use add() or the update() method of the set class to add the elements.</a:t>
            </a:r>
          </a:p>
          <a:p>
            <a:r>
              <a:rPr lang="en-US" dirty="0">
                <a:cs typeface="Calibri"/>
              </a:rPr>
              <a:t>Example:</a:t>
            </a:r>
          </a:p>
          <a:p>
            <a:pPr marL="0" indent="0">
              <a:buNone/>
            </a:pPr>
            <a:r>
              <a:rPr lang="en-US" dirty="0">
                <a:cs typeface="Calibri"/>
              </a:rPr>
              <a:t>         S1 = {1, 2, 3}</a:t>
            </a:r>
          </a:p>
          <a:p>
            <a:pPr marL="0" indent="0">
              <a:buNone/>
            </a:pPr>
            <a:r>
              <a:rPr lang="en-US" dirty="0">
                <a:cs typeface="Calibri"/>
              </a:rPr>
              <a:t>         S1.add(4) results S1 to be {1, 2, 3, 4}</a:t>
            </a:r>
          </a:p>
          <a:p>
            <a:pPr marL="0" indent="0">
              <a:buNone/>
            </a:pPr>
            <a:r>
              <a:rPr lang="en-US" dirty="0">
                <a:cs typeface="Calibri"/>
              </a:rPr>
              <a:t>         S1.update([4, 5, 6]) results S1 to be {1, 2, 3, 4, 5, 6}</a:t>
            </a:r>
          </a:p>
          <a:p>
            <a:pPr marL="457200" indent="-457200"/>
            <a:r>
              <a:rPr lang="en-US" dirty="0">
                <a:cs typeface="Calibri"/>
              </a:rPr>
              <a:t>To remove the elements from the set we can use remove(), discard(), clear() or pop() method</a:t>
            </a:r>
          </a:p>
        </p:txBody>
      </p:sp>
    </p:spTree>
    <p:extLst>
      <p:ext uri="{BB962C8B-B14F-4D97-AF65-F5344CB8AC3E}">
        <p14:creationId xmlns:p14="http://schemas.microsoft.com/office/powerpoint/2010/main" val="239580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5FB7D-6921-4A57-9F35-4BFAAA788B7F}"/>
              </a:ext>
            </a:extLst>
          </p:cNvPr>
          <p:cNvSpPr>
            <a:spLocks noGrp="1"/>
          </p:cNvSpPr>
          <p:nvPr>
            <p:ph idx="1"/>
          </p:nvPr>
        </p:nvSpPr>
        <p:spPr>
          <a:xfrm>
            <a:off x="684087" y="70456"/>
            <a:ext cx="10515600" cy="5738349"/>
          </a:xfrm>
        </p:spPr>
        <p:txBody>
          <a:bodyPr vert="horz" lIns="91440" tIns="45720" rIns="91440" bIns="45720" rtlCol="0" anchor="t">
            <a:normAutofit/>
          </a:bodyPr>
          <a:lstStyle/>
          <a:p>
            <a:r>
              <a:rPr lang="en-US">
                <a:cs typeface="Calibri"/>
              </a:rPr>
              <a:t>Examples:</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457200" indent="-457200"/>
            <a:r>
              <a:rPr lang="en-US" sz="2000">
                <a:cs typeface="Calibri"/>
              </a:rPr>
              <a:t>Only difference between remove() and discard() is discard doesn't raise exception in case of absence of key whereas the remove() raise exception if the it is called with the value not present in the set.</a:t>
            </a:r>
          </a:p>
          <a:p>
            <a:pPr marL="457200" indent="-457200"/>
            <a:r>
              <a:rPr lang="en-US" sz="2000">
                <a:cs typeface="Calibri"/>
              </a:rPr>
              <a:t>clear() empty the set whereas pop() method randomly removes the element fromt the set. pop() doesn't take any argument if called with the set object.</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id="{F923FE85-3063-402F-AC4B-848562C1A69C}"/>
              </a:ext>
            </a:extLst>
          </p:cNvPr>
          <p:cNvSpPr/>
          <p:nvPr/>
        </p:nvSpPr>
        <p:spPr>
          <a:xfrm>
            <a:off x="898802" y="673359"/>
            <a:ext cx="4233003" cy="15081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latin typeface="Courier New"/>
                <a:ea typeface="+mn-lt"/>
                <a:cs typeface="Courier New"/>
              </a:rPr>
              <a:t>&gt;&gt;&gt; </a:t>
            </a:r>
            <a:r>
              <a:rPr lang="en-US" sz="1200" dirty="0">
                <a:latin typeface="Courier New"/>
                <a:ea typeface="+mn-lt"/>
                <a:cs typeface="+mn-lt"/>
              </a:rPr>
              <a:t>s1 = {1, 2, 3, 4}</a:t>
            </a:r>
            <a:endParaRPr lang="en-US" sz="1200" dirty="0">
              <a:latin typeface="Courier New"/>
              <a:cs typeface="Courier New"/>
            </a:endParaRPr>
          </a:p>
          <a:p>
            <a:r>
              <a:rPr lang="en-US" sz="1200" dirty="0">
                <a:latin typeface="Courier New"/>
                <a:ea typeface="+mn-lt"/>
                <a:cs typeface="Courier New"/>
              </a:rPr>
              <a:t>&gt;&gt;&gt;</a:t>
            </a:r>
            <a:endParaRPr lang="en-US" dirty="0"/>
          </a:p>
          <a:p>
            <a:r>
              <a:rPr lang="en-US" sz="1400" dirty="0">
                <a:latin typeface="Courier New"/>
                <a:ea typeface="+mn-lt"/>
                <a:cs typeface="+mn-lt"/>
              </a:rPr>
              <a:t>&gt;&gt;&gt; s1.discard(4)</a:t>
            </a:r>
            <a:endParaRPr lang="en-US" sz="1400" dirty="0">
              <a:latin typeface="Courier New"/>
              <a:cs typeface="Calibri"/>
            </a:endParaRPr>
          </a:p>
          <a:p>
            <a:r>
              <a:rPr lang="en-US" sz="1400" dirty="0">
                <a:latin typeface="Courier New"/>
                <a:ea typeface="+mn-lt"/>
                <a:cs typeface="+mn-lt"/>
              </a:rPr>
              <a:t>&gt;&gt;&gt; s1</a:t>
            </a:r>
          </a:p>
          <a:p>
            <a:r>
              <a:rPr lang="en-US" sz="1400" dirty="0">
                <a:latin typeface="Courier New"/>
                <a:ea typeface="+mn-lt"/>
                <a:cs typeface="+mn-lt"/>
              </a:rPr>
              <a:t>{1, 2, 3}</a:t>
            </a:r>
          </a:p>
        </p:txBody>
      </p:sp>
      <p:sp>
        <p:nvSpPr>
          <p:cNvPr id="6" name="Rectangle 5">
            <a:extLst>
              <a:ext uri="{FF2B5EF4-FFF2-40B4-BE49-F238E27FC236}">
                <a16:creationId xmlns:a16="http://schemas.microsoft.com/office/drawing/2014/main" id="{6D0149A9-4F7B-4C7C-AA1C-F3FA8279703D}"/>
              </a:ext>
            </a:extLst>
          </p:cNvPr>
          <p:cNvSpPr/>
          <p:nvPr/>
        </p:nvSpPr>
        <p:spPr>
          <a:xfrm>
            <a:off x="5693408" y="673358"/>
            <a:ext cx="4233003" cy="15081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latin typeface="Courier New"/>
                <a:ea typeface="+mn-lt"/>
                <a:cs typeface="Courier New"/>
              </a:rPr>
              <a:t>&gt;&gt;&gt; </a:t>
            </a:r>
            <a:r>
              <a:rPr lang="en-US" sz="1200" dirty="0">
                <a:latin typeface="Courier New"/>
                <a:ea typeface="+mn-lt"/>
                <a:cs typeface="+mn-lt"/>
              </a:rPr>
              <a:t>s1 = {1, 2, 3, 4}</a:t>
            </a:r>
            <a:endParaRPr lang="en-US" sz="1200" dirty="0">
              <a:latin typeface="Courier New"/>
              <a:cs typeface="Courier New"/>
            </a:endParaRPr>
          </a:p>
          <a:p>
            <a:r>
              <a:rPr lang="en-US" sz="1200" dirty="0">
                <a:latin typeface="Courier New"/>
                <a:ea typeface="+mn-lt"/>
                <a:cs typeface="Courier New"/>
              </a:rPr>
              <a:t>&gt;&gt;&gt;</a:t>
            </a:r>
            <a:endParaRPr lang="en-US" dirty="0"/>
          </a:p>
          <a:p>
            <a:r>
              <a:rPr lang="en-US" sz="1400" dirty="0">
                <a:latin typeface="Courier New"/>
                <a:ea typeface="+mn-lt"/>
                <a:cs typeface="+mn-lt"/>
              </a:rPr>
              <a:t>&gt;&gt;&gt; s1.remove(4)</a:t>
            </a:r>
            <a:endParaRPr lang="en-US" sz="1400" dirty="0">
              <a:latin typeface="Courier New"/>
              <a:cs typeface="Calibri"/>
            </a:endParaRPr>
          </a:p>
          <a:p>
            <a:r>
              <a:rPr lang="en-US" sz="1400" dirty="0">
                <a:latin typeface="Courier New"/>
                <a:ea typeface="+mn-lt"/>
                <a:cs typeface="+mn-lt"/>
              </a:rPr>
              <a:t>&gt;&gt;&gt; s1</a:t>
            </a:r>
          </a:p>
          <a:p>
            <a:r>
              <a:rPr lang="en-US" sz="1400" dirty="0">
                <a:latin typeface="Courier New"/>
                <a:ea typeface="+mn-lt"/>
                <a:cs typeface="+mn-lt"/>
              </a:rPr>
              <a:t>{1, 2, 3}</a:t>
            </a:r>
          </a:p>
        </p:txBody>
      </p:sp>
      <p:sp>
        <p:nvSpPr>
          <p:cNvPr id="7" name="Rectangle 6">
            <a:extLst>
              <a:ext uri="{FF2B5EF4-FFF2-40B4-BE49-F238E27FC236}">
                <a16:creationId xmlns:a16="http://schemas.microsoft.com/office/drawing/2014/main" id="{4C51C2BF-453B-42B6-BF7A-07FA59D69FFE}"/>
              </a:ext>
            </a:extLst>
          </p:cNvPr>
          <p:cNvSpPr/>
          <p:nvPr/>
        </p:nvSpPr>
        <p:spPr>
          <a:xfrm>
            <a:off x="898803" y="2488460"/>
            <a:ext cx="4233003" cy="15081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latin typeface="Courier New"/>
                <a:ea typeface="+mn-lt"/>
                <a:cs typeface="Courier New"/>
              </a:rPr>
              <a:t>&gt;&gt;&gt; </a:t>
            </a:r>
            <a:r>
              <a:rPr lang="en-US" sz="1200" dirty="0">
                <a:latin typeface="Courier New"/>
                <a:ea typeface="+mn-lt"/>
                <a:cs typeface="+mn-lt"/>
              </a:rPr>
              <a:t>s1 = {1, 2, 3, 4}</a:t>
            </a:r>
            <a:endParaRPr lang="en-US" sz="1200" dirty="0">
              <a:latin typeface="Courier New"/>
              <a:cs typeface="Courier New"/>
            </a:endParaRPr>
          </a:p>
          <a:p>
            <a:r>
              <a:rPr lang="en-US" sz="1200" dirty="0">
                <a:latin typeface="Courier New"/>
                <a:ea typeface="+mn-lt"/>
                <a:cs typeface="Courier New"/>
              </a:rPr>
              <a:t>&gt;&gt;&gt;</a:t>
            </a:r>
            <a:endParaRPr lang="en-US" dirty="0"/>
          </a:p>
          <a:p>
            <a:r>
              <a:rPr lang="en-US" sz="1400" dirty="0">
                <a:latin typeface="Courier New"/>
                <a:ea typeface="+mn-lt"/>
                <a:cs typeface="+mn-lt"/>
              </a:rPr>
              <a:t>&gt;&gt;&gt; s1.clear()</a:t>
            </a:r>
            <a:endParaRPr lang="en-US" sz="1400" dirty="0">
              <a:latin typeface="Courier New"/>
              <a:cs typeface="Calibri"/>
            </a:endParaRPr>
          </a:p>
          <a:p>
            <a:r>
              <a:rPr lang="en-US" sz="1400" dirty="0">
                <a:latin typeface="Courier New"/>
                <a:ea typeface="+mn-lt"/>
                <a:cs typeface="+mn-lt"/>
              </a:rPr>
              <a:t>&gt;&gt;&gt; s1</a:t>
            </a:r>
          </a:p>
          <a:p>
            <a:r>
              <a:rPr lang="en-US" sz="1400" dirty="0">
                <a:latin typeface="Courier New"/>
                <a:ea typeface="+mn-lt"/>
                <a:cs typeface="+mn-lt"/>
              </a:rPr>
              <a:t>Set()</a:t>
            </a:r>
          </a:p>
        </p:txBody>
      </p:sp>
      <p:sp>
        <p:nvSpPr>
          <p:cNvPr id="8" name="Rectangle 7">
            <a:extLst>
              <a:ext uri="{FF2B5EF4-FFF2-40B4-BE49-F238E27FC236}">
                <a16:creationId xmlns:a16="http://schemas.microsoft.com/office/drawing/2014/main" id="{A6C38411-5683-40F2-A6FD-E26658F81F5E}"/>
              </a:ext>
            </a:extLst>
          </p:cNvPr>
          <p:cNvSpPr/>
          <p:nvPr/>
        </p:nvSpPr>
        <p:spPr>
          <a:xfrm>
            <a:off x="5719093" y="2488459"/>
            <a:ext cx="4233003" cy="15081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latin typeface="Courier New"/>
                <a:ea typeface="+mn-lt"/>
                <a:cs typeface="Courier New"/>
              </a:rPr>
              <a:t>&gt;&gt;&gt; </a:t>
            </a:r>
            <a:r>
              <a:rPr lang="en-US" sz="1200" dirty="0">
                <a:latin typeface="Courier New"/>
                <a:ea typeface="+mn-lt"/>
                <a:cs typeface="+mn-lt"/>
              </a:rPr>
              <a:t>s1 = {1, 2, 3, 4}</a:t>
            </a:r>
            <a:endParaRPr lang="en-US" sz="1200" dirty="0">
              <a:latin typeface="Courier New"/>
              <a:cs typeface="Courier New"/>
            </a:endParaRPr>
          </a:p>
          <a:p>
            <a:r>
              <a:rPr lang="en-US" sz="1200" dirty="0">
                <a:latin typeface="Courier New"/>
                <a:ea typeface="+mn-lt"/>
                <a:cs typeface="Courier New"/>
              </a:rPr>
              <a:t>&gt;&gt;&gt;</a:t>
            </a:r>
            <a:endParaRPr lang="en-US" dirty="0">
              <a:cs typeface="Calibri" panose="020F0502020204030204"/>
            </a:endParaRPr>
          </a:p>
          <a:p>
            <a:r>
              <a:rPr lang="en-US" sz="1400" dirty="0">
                <a:latin typeface="Courier New"/>
                <a:ea typeface="+mn-lt"/>
                <a:cs typeface="+mn-lt"/>
              </a:rPr>
              <a:t>&gt;&gt;&gt; s1.pop()</a:t>
            </a:r>
            <a:endParaRPr lang="en-US" sz="1400" dirty="0">
              <a:latin typeface="Courier New"/>
              <a:cs typeface="Calibri"/>
            </a:endParaRPr>
          </a:p>
        </p:txBody>
      </p:sp>
    </p:spTree>
    <p:extLst>
      <p:ext uri="{BB962C8B-B14F-4D97-AF65-F5344CB8AC3E}">
        <p14:creationId xmlns:p14="http://schemas.microsoft.com/office/powerpoint/2010/main" val="2473717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65C7-9270-41E0-BAFE-EF0B76054030}"/>
              </a:ext>
            </a:extLst>
          </p:cNvPr>
          <p:cNvSpPr>
            <a:spLocks noGrp="1"/>
          </p:cNvSpPr>
          <p:nvPr>
            <p:ph type="title"/>
          </p:nvPr>
        </p:nvSpPr>
        <p:spPr>
          <a:xfrm>
            <a:off x="838200" y="65984"/>
            <a:ext cx="10515600" cy="743361"/>
          </a:xfrm>
        </p:spPr>
        <p:txBody>
          <a:bodyPr/>
          <a:lstStyle/>
          <a:p>
            <a:r>
              <a:rPr lang="en-US">
                <a:cs typeface="Calibri Light"/>
              </a:rPr>
              <a:t>Set Methods</a:t>
            </a:r>
            <a:endParaRPr lang="en-US"/>
          </a:p>
        </p:txBody>
      </p:sp>
      <p:sp>
        <p:nvSpPr>
          <p:cNvPr id="3" name="Content Placeholder 2">
            <a:extLst>
              <a:ext uri="{FF2B5EF4-FFF2-40B4-BE49-F238E27FC236}">
                <a16:creationId xmlns:a16="http://schemas.microsoft.com/office/drawing/2014/main" id="{3E268DA4-56F5-459D-BC11-6943EE047996}"/>
              </a:ext>
            </a:extLst>
          </p:cNvPr>
          <p:cNvSpPr>
            <a:spLocks noGrp="1"/>
          </p:cNvSpPr>
          <p:nvPr>
            <p:ph idx="1"/>
          </p:nvPr>
        </p:nvSpPr>
        <p:spPr>
          <a:xfrm>
            <a:off x="838200" y="1140681"/>
            <a:ext cx="10515600" cy="4351338"/>
          </a:xfrm>
        </p:spPr>
        <p:txBody>
          <a:bodyPr vert="horz" lIns="91440" tIns="45720" rIns="91440" bIns="45720" rtlCol="0" anchor="t">
            <a:normAutofit/>
          </a:bodyPr>
          <a:lstStyle/>
          <a:p>
            <a:pPr marL="0" indent="0">
              <a:buNone/>
            </a:pPr>
            <a:endParaRPr lang="en-US" dirty="0">
              <a:cs typeface="Calibri"/>
            </a:endParaRPr>
          </a:p>
        </p:txBody>
      </p:sp>
      <p:graphicFrame>
        <p:nvGraphicFramePr>
          <p:cNvPr id="5" name="Table 4">
            <a:extLst>
              <a:ext uri="{FF2B5EF4-FFF2-40B4-BE49-F238E27FC236}">
                <a16:creationId xmlns:a16="http://schemas.microsoft.com/office/drawing/2014/main" id="{2EDD8694-D0EB-442A-95FD-66AE66A2358E}"/>
              </a:ext>
            </a:extLst>
          </p:cNvPr>
          <p:cNvGraphicFramePr>
            <a:graphicFrameLocks noGrp="1"/>
          </p:cNvGraphicFramePr>
          <p:nvPr>
            <p:extLst>
              <p:ext uri="{D42A27DB-BD31-4B8C-83A1-F6EECF244321}">
                <p14:modId xmlns:p14="http://schemas.microsoft.com/office/powerpoint/2010/main" val="3654972696"/>
              </p:ext>
            </p:extLst>
          </p:nvPr>
        </p:nvGraphicFramePr>
        <p:xfrm>
          <a:off x="891540" y="749079"/>
          <a:ext cx="10270829" cy="4968240"/>
        </p:xfrm>
        <a:graphic>
          <a:graphicData uri="http://schemas.openxmlformats.org/drawingml/2006/table">
            <a:tbl>
              <a:tblPr firstRow="1" bandRow="1">
                <a:tableStyleId>{073A0DAA-6AF3-43AB-8588-CEC1D06C72B9}</a:tableStyleId>
              </a:tblPr>
              <a:tblGrid>
                <a:gridCol w="2987968">
                  <a:extLst>
                    <a:ext uri="{9D8B030D-6E8A-4147-A177-3AD203B41FA5}">
                      <a16:colId xmlns:a16="http://schemas.microsoft.com/office/drawing/2014/main" val="4272164872"/>
                    </a:ext>
                  </a:extLst>
                </a:gridCol>
                <a:gridCol w="7282861">
                  <a:extLst>
                    <a:ext uri="{9D8B030D-6E8A-4147-A177-3AD203B41FA5}">
                      <a16:colId xmlns:a16="http://schemas.microsoft.com/office/drawing/2014/main" val="2759466389"/>
                    </a:ext>
                  </a:extLst>
                </a:gridCol>
              </a:tblGrid>
              <a:tr h="472068">
                <a:tc>
                  <a:txBody>
                    <a:bodyPr/>
                    <a:lstStyle/>
                    <a:p>
                      <a:pPr algn="l"/>
                      <a:r>
                        <a:rPr lang="en-US" sz="1600" dirty="0">
                          <a:effectLst/>
                        </a:rPr>
                        <a:t>Method</a:t>
                      </a:r>
                    </a:p>
                  </a:txBody>
                  <a:tcPr marL="228600" marR="228600" marT="114300" marB="114300" anchor="ctr"/>
                </a:tc>
                <a:tc>
                  <a:txBody>
                    <a:bodyPr/>
                    <a:lstStyle/>
                    <a:p>
                      <a:pPr algn="l"/>
                      <a:r>
                        <a:rPr lang="en-US" sz="1600" dirty="0">
                          <a:effectLst/>
                        </a:rPr>
                        <a:t>Description</a:t>
                      </a:r>
                    </a:p>
                  </a:txBody>
                  <a:tcPr marL="228600" marR="228600" marT="114300" marB="114300" anchor="ctr"/>
                </a:tc>
                <a:extLst>
                  <a:ext uri="{0D108BD9-81ED-4DB2-BD59-A6C34878D82A}">
                    <a16:rowId xmlns:a16="http://schemas.microsoft.com/office/drawing/2014/main" val="106930458"/>
                  </a:ext>
                </a:extLst>
              </a:tr>
              <a:tr h="472068">
                <a:tc>
                  <a:txBody>
                    <a:bodyPr/>
                    <a:lstStyle/>
                    <a:p>
                      <a:pPr lvl="0" algn="l">
                        <a:lnSpc>
                          <a:spcPct val="100000"/>
                        </a:lnSpc>
                        <a:spcBef>
                          <a:spcPts val="0"/>
                        </a:spcBef>
                        <a:spcAft>
                          <a:spcPts val="0"/>
                        </a:spcAft>
                        <a:buNone/>
                      </a:pPr>
                      <a:r>
                        <a:rPr lang="en-US" sz="1600" b="0" i="0" u="none" strike="noStrike" noProof="0" dirty="0">
                          <a:effectLst/>
                          <a:latin typeface="Calibri"/>
                        </a:rPr>
                        <a:t>copy()</a:t>
                      </a:r>
                    </a:p>
                  </a:txBody>
                  <a:tcPr marL="228600" marR="228600" marT="114300" marB="114300" anchor="ctr"/>
                </a:tc>
                <a:tc>
                  <a:txBody>
                    <a:bodyPr/>
                    <a:lstStyle/>
                    <a:p>
                      <a:pPr lvl="0">
                        <a:buNone/>
                      </a:pPr>
                      <a:r>
                        <a:rPr lang="en-US" sz="1600" b="0" i="0" u="none" strike="noStrike" noProof="0">
                          <a:effectLst/>
                          <a:latin typeface="Calibri"/>
                        </a:rPr>
                        <a:t>Returns a copy of the set</a:t>
                      </a:r>
                      <a:endParaRPr lang="en-US" sz="1600" dirty="0">
                        <a:effectLst/>
                      </a:endParaRPr>
                    </a:p>
                  </a:txBody>
                  <a:tcPr marL="228600" marR="228600" marT="114300" marB="114300" anchor="ctr"/>
                </a:tc>
                <a:extLst>
                  <a:ext uri="{0D108BD9-81ED-4DB2-BD59-A6C34878D82A}">
                    <a16:rowId xmlns:a16="http://schemas.microsoft.com/office/drawing/2014/main" val="2385316644"/>
                  </a:ext>
                </a:extLst>
              </a:tr>
              <a:tr h="472068">
                <a:tc>
                  <a:txBody>
                    <a:bodyPr/>
                    <a:lstStyle/>
                    <a:p>
                      <a:pPr lvl="0">
                        <a:buNone/>
                      </a:pPr>
                      <a:r>
                        <a:rPr lang="en-US" sz="1600" dirty="0">
                          <a:effectLst/>
                        </a:rPr>
                        <a:t>difference()</a:t>
                      </a:r>
                      <a:endParaRPr lang="en-US" dirty="0"/>
                    </a:p>
                  </a:txBody>
                  <a:tcPr marL="228600" marR="228600" marT="114300" marB="114300" anchor="ctr"/>
                </a:tc>
                <a:tc>
                  <a:txBody>
                    <a:bodyPr/>
                    <a:lstStyle/>
                    <a:p>
                      <a:pPr lvl="0">
                        <a:buNone/>
                      </a:pPr>
                      <a:r>
                        <a:rPr lang="en-US" sz="1600" b="0" i="0" u="none" strike="noStrike" noProof="0">
                          <a:effectLst/>
                          <a:latin typeface="Calibri"/>
                        </a:rPr>
                        <a:t>Returns the difference of two or more sets as a new set</a:t>
                      </a:r>
                      <a:endParaRPr lang="en-US" sz="1600" dirty="0">
                        <a:effectLst/>
                      </a:endParaRPr>
                    </a:p>
                  </a:txBody>
                  <a:tcPr marL="228600" marR="228600" marT="114300" marB="114300" anchor="ctr"/>
                </a:tc>
                <a:extLst>
                  <a:ext uri="{0D108BD9-81ED-4DB2-BD59-A6C34878D82A}">
                    <a16:rowId xmlns:a16="http://schemas.microsoft.com/office/drawing/2014/main" val="3153275551"/>
                  </a:ext>
                </a:extLst>
              </a:tr>
              <a:tr h="472068">
                <a:tc>
                  <a:txBody>
                    <a:bodyPr/>
                    <a:lstStyle/>
                    <a:p>
                      <a:pPr lvl="0">
                        <a:buNone/>
                      </a:pPr>
                      <a:r>
                        <a:rPr lang="en-US" sz="1600" b="0" i="0" u="none" strike="noStrike" noProof="0" dirty="0">
                          <a:effectLst/>
                          <a:latin typeface="Calibri"/>
                        </a:rPr>
                        <a:t>intersection()</a:t>
                      </a:r>
                      <a:endParaRPr lang="en-US" dirty="0"/>
                    </a:p>
                  </a:txBody>
                  <a:tcPr marL="228600" marR="228600" marT="114300" marB="114300" anchor="ctr"/>
                </a:tc>
                <a:tc>
                  <a:txBody>
                    <a:bodyPr/>
                    <a:lstStyle/>
                    <a:p>
                      <a:pPr lvl="0">
                        <a:buNone/>
                      </a:pPr>
                      <a:r>
                        <a:rPr lang="en-US" sz="1600" b="0" i="0" u="none" strike="noStrike" noProof="0">
                          <a:effectLst/>
                        </a:rPr>
                        <a:t>Returns the intersection of two sets as a new set</a:t>
                      </a:r>
                    </a:p>
                  </a:txBody>
                  <a:tcPr marL="228600" marR="228600" marT="114300" marB="114300" anchor="ctr"/>
                </a:tc>
                <a:extLst>
                  <a:ext uri="{0D108BD9-81ED-4DB2-BD59-A6C34878D82A}">
                    <a16:rowId xmlns:a16="http://schemas.microsoft.com/office/drawing/2014/main" val="1906048044"/>
                  </a:ext>
                </a:extLst>
              </a:tr>
              <a:tr h="472068">
                <a:tc>
                  <a:txBody>
                    <a:bodyPr/>
                    <a:lstStyle/>
                    <a:p>
                      <a:pPr lvl="0">
                        <a:buNone/>
                      </a:pPr>
                      <a:r>
                        <a:rPr lang="en-US" sz="1600" dirty="0" err="1">
                          <a:effectLst/>
                        </a:rPr>
                        <a:t>isdisjoint</a:t>
                      </a:r>
                      <a:r>
                        <a:rPr lang="en-US" sz="1600" dirty="0">
                          <a:effectLst/>
                        </a:rPr>
                        <a:t>()</a:t>
                      </a:r>
                      <a:endParaRPr lang="en-US" dirty="0"/>
                    </a:p>
                  </a:txBody>
                  <a:tcPr marL="228600" marR="228600" marT="114300" marB="114300" anchor="ctr"/>
                </a:tc>
                <a:tc>
                  <a:txBody>
                    <a:bodyPr/>
                    <a:lstStyle/>
                    <a:p>
                      <a:pPr lvl="0">
                        <a:buNone/>
                      </a:pPr>
                      <a:r>
                        <a:rPr lang="en-US" sz="1600" b="0" i="0" u="none" strike="noStrike" noProof="0">
                          <a:effectLst/>
                        </a:rPr>
                        <a:t>Returns True if two sets have a null intersection</a:t>
                      </a:r>
                      <a:endParaRPr lang="en-US"/>
                    </a:p>
                  </a:txBody>
                  <a:tcPr marL="228600" marR="228600" marT="114300" marB="114300" anchor="ctr"/>
                </a:tc>
                <a:extLst>
                  <a:ext uri="{0D108BD9-81ED-4DB2-BD59-A6C34878D82A}">
                    <a16:rowId xmlns:a16="http://schemas.microsoft.com/office/drawing/2014/main" val="1818147379"/>
                  </a:ext>
                </a:extLst>
              </a:tr>
              <a:tr h="472068">
                <a:tc>
                  <a:txBody>
                    <a:bodyPr/>
                    <a:lstStyle/>
                    <a:p>
                      <a:pPr lvl="0">
                        <a:buNone/>
                      </a:pPr>
                      <a:r>
                        <a:rPr lang="en-US" sz="1600" dirty="0" err="1">
                          <a:effectLst/>
                        </a:rPr>
                        <a:t>issubset</a:t>
                      </a:r>
                      <a:r>
                        <a:rPr lang="en-US" sz="1600" dirty="0">
                          <a:effectLst/>
                        </a:rPr>
                        <a:t>()</a:t>
                      </a:r>
                      <a:endParaRPr lang="en-US" dirty="0"/>
                    </a:p>
                  </a:txBody>
                  <a:tcPr marL="228600" marR="228600" marT="114300" marB="114300" anchor="ctr"/>
                </a:tc>
                <a:tc>
                  <a:txBody>
                    <a:bodyPr/>
                    <a:lstStyle/>
                    <a:p>
                      <a:pPr lvl="0">
                        <a:buNone/>
                      </a:pPr>
                      <a:r>
                        <a:rPr lang="en-US" sz="1600" b="0" i="0" u="none" strike="noStrike" noProof="0">
                          <a:effectLst/>
                          <a:latin typeface="Calibri"/>
                        </a:rPr>
                        <a:t>Returns True if another set contains this set</a:t>
                      </a:r>
                      <a:endParaRPr lang="en-US" sz="1600" dirty="0">
                        <a:effectLst/>
                      </a:endParaRPr>
                    </a:p>
                  </a:txBody>
                  <a:tcPr marL="228600" marR="228600" marT="114300" marB="114300" anchor="ctr"/>
                </a:tc>
                <a:extLst>
                  <a:ext uri="{0D108BD9-81ED-4DB2-BD59-A6C34878D82A}">
                    <a16:rowId xmlns:a16="http://schemas.microsoft.com/office/drawing/2014/main" val="2824447835"/>
                  </a:ext>
                </a:extLst>
              </a:tr>
              <a:tr h="472068">
                <a:tc>
                  <a:txBody>
                    <a:bodyPr/>
                    <a:lstStyle/>
                    <a:p>
                      <a:pPr lvl="0">
                        <a:buNone/>
                      </a:pPr>
                      <a:r>
                        <a:rPr lang="en-US" sz="1600" dirty="0" err="1">
                          <a:effectLst/>
                        </a:rPr>
                        <a:t>issuperset</a:t>
                      </a:r>
                      <a:r>
                        <a:rPr lang="en-US" sz="1600" dirty="0">
                          <a:effectLst/>
                        </a:rPr>
                        <a:t>()</a:t>
                      </a:r>
                    </a:p>
                  </a:txBody>
                  <a:tcPr marL="228600" marR="228600" marT="114300" marB="114300" anchor="ctr"/>
                </a:tc>
                <a:tc>
                  <a:txBody>
                    <a:bodyPr/>
                    <a:lstStyle/>
                    <a:p>
                      <a:pPr lvl="0">
                        <a:buNone/>
                      </a:pPr>
                      <a:r>
                        <a:rPr lang="en-US" sz="1600" b="0" i="0" u="none" strike="noStrike" noProof="0">
                          <a:effectLst/>
                          <a:latin typeface="Calibri"/>
                        </a:rPr>
                        <a:t>Returns True if this set contains another set</a:t>
                      </a:r>
                      <a:endParaRPr lang="en-US"/>
                    </a:p>
                  </a:txBody>
                  <a:tcPr marL="228600" marR="228600" marT="114300" marB="114300" anchor="ctr"/>
                </a:tc>
                <a:extLst>
                  <a:ext uri="{0D108BD9-81ED-4DB2-BD59-A6C34878D82A}">
                    <a16:rowId xmlns:a16="http://schemas.microsoft.com/office/drawing/2014/main" val="3952918953"/>
                  </a:ext>
                </a:extLst>
              </a:tr>
              <a:tr h="472068">
                <a:tc>
                  <a:txBody>
                    <a:bodyPr/>
                    <a:lstStyle/>
                    <a:p>
                      <a:pPr lvl="0">
                        <a:buNone/>
                      </a:pPr>
                      <a:r>
                        <a:rPr lang="en-US" sz="1600" dirty="0" err="1">
                          <a:effectLst/>
                        </a:rPr>
                        <a:t>symmetric_difference</a:t>
                      </a:r>
                      <a:r>
                        <a:rPr lang="en-US" sz="1600" dirty="0">
                          <a:effectLst/>
                        </a:rPr>
                        <a:t>()</a:t>
                      </a:r>
                    </a:p>
                  </a:txBody>
                  <a:tcPr marL="228600" marR="228600" marT="114300" marB="114300" anchor="ctr"/>
                </a:tc>
                <a:tc>
                  <a:txBody>
                    <a:bodyPr/>
                    <a:lstStyle/>
                    <a:p>
                      <a:pPr lvl="0">
                        <a:buNone/>
                      </a:pPr>
                      <a:r>
                        <a:rPr lang="en-US" sz="1600" b="0" i="0" u="none" strike="noStrike" noProof="0">
                          <a:effectLst/>
                        </a:rPr>
                        <a:t>Returns the symmetric difference of two sets as a new set</a:t>
                      </a:r>
                      <a:endParaRPr lang="en-US"/>
                    </a:p>
                  </a:txBody>
                  <a:tcPr marL="228600" marR="228600" marT="114300" marB="114300" anchor="ctr"/>
                </a:tc>
                <a:extLst>
                  <a:ext uri="{0D108BD9-81ED-4DB2-BD59-A6C34878D82A}">
                    <a16:rowId xmlns:a16="http://schemas.microsoft.com/office/drawing/2014/main" val="3218539304"/>
                  </a:ext>
                </a:extLst>
              </a:tr>
              <a:tr h="472068">
                <a:tc>
                  <a:txBody>
                    <a:bodyPr/>
                    <a:lstStyle/>
                    <a:p>
                      <a:pPr lvl="0">
                        <a:buNone/>
                      </a:pPr>
                      <a:r>
                        <a:rPr lang="en-US" sz="1600" b="0" i="0" u="none" strike="noStrike" noProof="0">
                          <a:effectLst/>
                          <a:latin typeface="Calibri"/>
                        </a:rPr>
                        <a:t>symmetric_difference_update()</a:t>
                      </a:r>
                      <a:endParaRPr lang="en-US"/>
                    </a:p>
                  </a:txBody>
                  <a:tcPr marL="228600" marR="228600" marT="114300" marB="114300" anchor="ctr"/>
                </a:tc>
                <a:tc>
                  <a:txBody>
                    <a:bodyPr/>
                    <a:lstStyle/>
                    <a:p>
                      <a:pPr lvl="0">
                        <a:buNone/>
                      </a:pPr>
                      <a:r>
                        <a:rPr lang="en-US" sz="1600" b="0" i="0" u="none" strike="noStrike" noProof="0">
                          <a:effectLst/>
                          <a:latin typeface="Calibri"/>
                        </a:rPr>
                        <a:t>Updates a set with the symmetric difference of itself and another</a:t>
                      </a:r>
                      <a:endParaRPr lang="en-US"/>
                    </a:p>
                  </a:txBody>
                  <a:tcPr marL="228600" marR="228600" marT="114300" marB="114300" anchor="ctr"/>
                </a:tc>
                <a:extLst>
                  <a:ext uri="{0D108BD9-81ED-4DB2-BD59-A6C34878D82A}">
                    <a16:rowId xmlns:a16="http://schemas.microsoft.com/office/drawing/2014/main" val="325881585"/>
                  </a:ext>
                </a:extLst>
              </a:tr>
              <a:tr h="472068">
                <a:tc>
                  <a:txBody>
                    <a:bodyPr/>
                    <a:lstStyle/>
                    <a:p>
                      <a:pPr lvl="0">
                        <a:buNone/>
                      </a:pPr>
                      <a:r>
                        <a:rPr lang="en-US" sz="1600" b="0" i="0" u="none" strike="noStrike" noProof="0">
                          <a:effectLst/>
                          <a:latin typeface="Calibri"/>
                        </a:rPr>
                        <a:t>union()</a:t>
                      </a:r>
                      <a:endParaRPr lang="en-US" sz="1600" b="0" i="0" u="none" strike="noStrike" noProof="0" dirty="0">
                        <a:effectLst/>
                        <a:latin typeface="Calibri"/>
                      </a:endParaRPr>
                    </a:p>
                  </a:txBody>
                  <a:tcPr marL="228600" marR="228600" marT="114300" marB="114300" anchor="ctr"/>
                </a:tc>
                <a:tc>
                  <a:txBody>
                    <a:bodyPr/>
                    <a:lstStyle/>
                    <a:p>
                      <a:pPr lvl="0">
                        <a:buNone/>
                      </a:pPr>
                      <a:r>
                        <a:rPr lang="en-US" sz="1600" b="0" i="0" u="none" strike="noStrike" noProof="0" dirty="0">
                          <a:effectLst/>
                        </a:rPr>
                        <a:t>Returns the union of sets in a new set</a:t>
                      </a:r>
                      <a:endParaRPr lang="en-US" dirty="0"/>
                    </a:p>
                  </a:txBody>
                  <a:tcPr marL="228600" marR="228600" marT="114300" marB="114300" anchor="ctr"/>
                </a:tc>
                <a:extLst>
                  <a:ext uri="{0D108BD9-81ED-4DB2-BD59-A6C34878D82A}">
                    <a16:rowId xmlns:a16="http://schemas.microsoft.com/office/drawing/2014/main" val="381920958"/>
                  </a:ext>
                </a:extLst>
              </a:tr>
            </a:tbl>
          </a:graphicData>
        </a:graphic>
      </p:graphicFrame>
    </p:spTree>
    <p:extLst>
      <p:ext uri="{BB962C8B-B14F-4D97-AF65-F5344CB8AC3E}">
        <p14:creationId xmlns:p14="http://schemas.microsoft.com/office/powerpoint/2010/main" val="601963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2CA2-F622-4EEE-BA0C-5BDE65A8938F}"/>
              </a:ext>
            </a:extLst>
          </p:cNvPr>
          <p:cNvSpPr>
            <a:spLocks noGrp="1"/>
          </p:cNvSpPr>
          <p:nvPr>
            <p:ph type="title"/>
          </p:nvPr>
        </p:nvSpPr>
        <p:spPr>
          <a:xfrm>
            <a:off x="745273" y="374418"/>
            <a:ext cx="10515600" cy="619320"/>
          </a:xfrm>
        </p:spPr>
        <p:txBody>
          <a:bodyPr>
            <a:normAutofit fontScale="90000"/>
          </a:bodyPr>
          <a:lstStyle/>
          <a:p>
            <a:r>
              <a:rPr lang="en-US">
                <a:cs typeface="Calibri Light"/>
              </a:rPr>
              <a:t>Set Operations</a:t>
            </a:r>
            <a:endParaRPr lang="en-US"/>
          </a:p>
        </p:txBody>
      </p:sp>
      <p:sp>
        <p:nvSpPr>
          <p:cNvPr id="3" name="Content Placeholder 2">
            <a:extLst>
              <a:ext uri="{FF2B5EF4-FFF2-40B4-BE49-F238E27FC236}">
                <a16:creationId xmlns:a16="http://schemas.microsoft.com/office/drawing/2014/main" id="{6D991F25-7887-402E-9F79-10600FF48D18}"/>
              </a:ext>
            </a:extLst>
          </p:cNvPr>
          <p:cNvSpPr>
            <a:spLocks noGrp="1"/>
          </p:cNvSpPr>
          <p:nvPr>
            <p:ph idx="1"/>
          </p:nvPr>
        </p:nvSpPr>
        <p:spPr>
          <a:xfrm>
            <a:off x="745273" y="1249478"/>
            <a:ext cx="10515600" cy="4351338"/>
          </a:xfrm>
        </p:spPr>
        <p:txBody>
          <a:bodyPr vert="horz" lIns="91440" tIns="45720" rIns="91440" bIns="45720" rtlCol="0" anchor="t">
            <a:normAutofit/>
          </a:bodyPr>
          <a:lstStyle/>
          <a:p>
            <a:pPr marL="0" indent="0">
              <a:buNone/>
            </a:pPr>
            <a:endParaRPr lang="en-US" sz="2000" dirty="0">
              <a:cs typeface="Calibri"/>
            </a:endParaRPr>
          </a:p>
          <a:p>
            <a:pPr marL="0" indent="0">
              <a:buNone/>
            </a:pPr>
            <a:r>
              <a:rPr lang="en-US" sz="2000">
                <a:cs typeface="Calibri"/>
              </a:rPr>
              <a:t>For the given sets </a:t>
            </a:r>
            <a:r>
              <a:rPr lang="en-US" sz="2000">
                <a:ea typeface="+mn-lt"/>
                <a:cs typeface="+mn-lt"/>
              </a:rPr>
              <a:t>A = {1, 2, 3, 4, 5} and B = {4, 5, 6, 7, 8} following operations can be performed</a:t>
            </a:r>
            <a:endParaRPr lang="en-US" sz="2000" dirty="0">
              <a:cs typeface="Calibri"/>
            </a:endParaRPr>
          </a:p>
        </p:txBody>
      </p:sp>
      <p:graphicFrame>
        <p:nvGraphicFramePr>
          <p:cNvPr id="5" name="Table 4">
            <a:extLst>
              <a:ext uri="{FF2B5EF4-FFF2-40B4-BE49-F238E27FC236}">
                <a16:creationId xmlns:a16="http://schemas.microsoft.com/office/drawing/2014/main" id="{7AD27D84-9597-48E4-AC29-9EF762F90BAD}"/>
              </a:ext>
            </a:extLst>
          </p:cNvPr>
          <p:cNvGraphicFramePr>
            <a:graphicFrameLocks noGrp="1"/>
          </p:cNvGraphicFramePr>
          <p:nvPr/>
        </p:nvGraphicFramePr>
        <p:xfrm>
          <a:off x="678366" y="2416096"/>
          <a:ext cx="10349200" cy="2362200"/>
        </p:xfrm>
        <a:graphic>
          <a:graphicData uri="http://schemas.openxmlformats.org/drawingml/2006/table">
            <a:tbl>
              <a:tblPr firstRow="1" bandRow="1">
                <a:tableStyleId>{073A0DAA-6AF3-43AB-8588-CEC1D06C72B9}</a:tableStyleId>
              </a:tblPr>
              <a:tblGrid>
                <a:gridCol w="3187390">
                  <a:extLst>
                    <a:ext uri="{9D8B030D-6E8A-4147-A177-3AD203B41FA5}">
                      <a16:colId xmlns:a16="http://schemas.microsoft.com/office/drawing/2014/main" val="4272164872"/>
                    </a:ext>
                  </a:extLst>
                </a:gridCol>
                <a:gridCol w="3754243">
                  <a:extLst>
                    <a:ext uri="{9D8B030D-6E8A-4147-A177-3AD203B41FA5}">
                      <a16:colId xmlns:a16="http://schemas.microsoft.com/office/drawing/2014/main" val="2759466389"/>
                    </a:ext>
                  </a:extLst>
                </a:gridCol>
                <a:gridCol w="3407567">
                  <a:extLst>
                    <a:ext uri="{9D8B030D-6E8A-4147-A177-3AD203B41FA5}">
                      <a16:colId xmlns:a16="http://schemas.microsoft.com/office/drawing/2014/main" val="3793496026"/>
                    </a:ext>
                  </a:extLst>
                </a:gridCol>
              </a:tblGrid>
              <a:tr h="389363">
                <a:tc>
                  <a:txBody>
                    <a:bodyPr/>
                    <a:lstStyle/>
                    <a:p>
                      <a:pPr algn="l"/>
                      <a:r>
                        <a:rPr lang="en-US" sz="1600">
                          <a:effectLst/>
                        </a:rPr>
                        <a:t>Operation</a:t>
                      </a:r>
                      <a:endParaRPr lang="en-US" sz="1600" dirty="0">
                        <a:effectLst/>
                      </a:endParaRPr>
                    </a:p>
                  </a:txBody>
                  <a:tcPr marL="228600" marR="228600" marT="114300" marB="114300" anchor="ctr"/>
                </a:tc>
                <a:tc>
                  <a:txBody>
                    <a:bodyPr/>
                    <a:lstStyle/>
                    <a:p>
                      <a:pPr algn="l"/>
                      <a:r>
                        <a:rPr lang="en-US" sz="1600">
                          <a:effectLst/>
                        </a:rPr>
                        <a:t>Expression</a:t>
                      </a:r>
                      <a:endParaRPr lang="en-US" sz="1600" dirty="0">
                        <a:effectLst/>
                      </a:endParaRPr>
                    </a:p>
                  </a:txBody>
                  <a:tcPr marL="228600" marR="228600" marT="114300" marB="114300" anchor="ctr"/>
                </a:tc>
                <a:tc>
                  <a:txBody>
                    <a:bodyPr/>
                    <a:lstStyle/>
                    <a:p>
                      <a:pPr lvl="0" algn="l">
                        <a:buNone/>
                      </a:pPr>
                      <a:r>
                        <a:rPr lang="en-US" sz="1600">
                          <a:effectLst/>
                        </a:rPr>
                        <a:t>Result</a:t>
                      </a:r>
                      <a:endParaRPr lang="en-US" sz="1600" dirty="0">
                        <a:effectLst/>
                      </a:endParaRPr>
                    </a:p>
                  </a:txBody>
                  <a:tcPr marL="228600" marR="228600" marT="114300" marB="114300" anchor="ctr"/>
                </a:tc>
                <a:extLst>
                  <a:ext uri="{0D108BD9-81ED-4DB2-BD59-A6C34878D82A}">
                    <a16:rowId xmlns:a16="http://schemas.microsoft.com/office/drawing/2014/main" val="106930458"/>
                  </a:ext>
                </a:extLst>
              </a:tr>
              <a:tr h="389363">
                <a:tc>
                  <a:txBody>
                    <a:bodyPr/>
                    <a:lstStyle/>
                    <a:p>
                      <a:pPr lvl="0" algn="l">
                        <a:lnSpc>
                          <a:spcPct val="100000"/>
                        </a:lnSpc>
                        <a:spcBef>
                          <a:spcPts val="0"/>
                        </a:spcBef>
                        <a:spcAft>
                          <a:spcPts val="0"/>
                        </a:spcAft>
                        <a:buNone/>
                      </a:pPr>
                      <a:r>
                        <a:rPr lang="en-US" sz="1600" b="0" i="0" u="none" strike="noStrike" noProof="0">
                          <a:effectLst/>
                          <a:latin typeface="Calibri"/>
                        </a:rPr>
                        <a:t>Union</a:t>
                      </a:r>
                      <a:endParaRPr lang="en-US" sz="1600" b="0" i="0" u="none" strike="noStrike" noProof="0" dirty="0">
                        <a:effectLst/>
                        <a:latin typeface="Calibri"/>
                      </a:endParaRPr>
                    </a:p>
                  </a:txBody>
                  <a:tcPr marL="228600" marR="228600" marT="114300" marB="114300" anchor="ctr"/>
                </a:tc>
                <a:tc>
                  <a:txBody>
                    <a:bodyPr/>
                    <a:lstStyle/>
                    <a:p>
                      <a:pPr lvl="0">
                        <a:buNone/>
                      </a:pPr>
                      <a:r>
                        <a:rPr lang="en-US" sz="1600" b="0" i="0" u="none" strike="noStrike" noProof="0" dirty="0">
                          <a:effectLst/>
                          <a:latin typeface="Calibri"/>
                        </a:rPr>
                        <a:t>A|B or </a:t>
                      </a:r>
                      <a:r>
                        <a:rPr lang="en-US" sz="1600" b="0" i="0" u="none" strike="noStrike" noProof="0" dirty="0" err="1">
                          <a:effectLst/>
                          <a:latin typeface="Calibri"/>
                        </a:rPr>
                        <a:t>A.union</a:t>
                      </a:r>
                      <a:r>
                        <a:rPr lang="en-US" sz="1600" b="0" i="0" u="none" strike="noStrike" noProof="0" dirty="0">
                          <a:effectLst/>
                          <a:latin typeface="Calibri"/>
                        </a:rPr>
                        <a:t>(B)</a:t>
                      </a:r>
                    </a:p>
                  </a:txBody>
                  <a:tcPr marL="228600" marR="228600" marT="114300" marB="114300" anchor="ctr"/>
                </a:tc>
                <a:tc>
                  <a:txBody>
                    <a:bodyPr/>
                    <a:lstStyle/>
                    <a:p>
                      <a:pPr lvl="0">
                        <a:buNone/>
                      </a:pPr>
                      <a:r>
                        <a:rPr lang="en-US" sz="1600" b="0" i="0" u="none" strike="noStrike" noProof="0">
                          <a:effectLst/>
                        </a:rPr>
                        <a:t>{1, 2, 3, 4, 5, 6, 7, 8}</a:t>
                      </a:r>
                      <a:endParaRPr lang="en-US"/>
                    </a:p>
                  </a:txBody>
                  <a:tcPr marL="228600" marR="228600" marT="114300" marB="114300" anchor="ctr"/>
                </a:tc>
                <a:extLst>
                  <a:ext uri="{0D108BD9-81ED-4DB2-BD59-A6C34878D82A}">
                    <a16:rowId xmlns:a16="http://schemas.microsoft.com/office/drawing/2014/main" val="2385316644"/>
                  </a:ext>
                </a:extLst>
              </a:tr>
              <a:tr h="389363">
                <a:tc>
                  <a:txBody>
                    <a:bodyPr/>
                    <a:lstStyle/>
                    <a:p>
                      <a:pPr lvl="0">
                        <a:buNone/>
                      </a:pPr>
                      <a:r>
                        <a:rPr lang="en-US" sz="1600">
                          <a:effectLst/>
                        </a:rPr>
                        <a:t>Intersection</a:t>
                      </a:r>
                      <a:endParaRPr lang="en-US"/>
                    </a:p>
                  </a:txBody>
                  <a:tcPr marL="228600" marR="228600" marT="114300" marB="114300" anchor="ctr"/>
                </a:tc>
                <a:tc>
                  <a:txBody>
                    <a:bodyPr/>
                    <a:lstStyle/>
                    <a:p>
                      <a:pPr lvl="0">
                        <a:buNone/>
                      </a:pPr>
                      <a:r>
                        <a:rPr lang="en-US" sz="1600" b="0" i="0" u="none" strike="noStrike" noProof="0" dirty="0">
                          <a:effectLst/>
                          <a:latin typeface="Calibri"/>
                        </a:rPr>
                        <a:t>A&amp;B or </a:t>
                      </a:r>
                      <a:r>
                        <a:rPr lang="en-US" sz="1600" b="0" i="0" u="none" strike="noStrike" noProof="0" dirty="0" err="1">
                          <a:effectLst/>
                        </a:rPr>
                        <a:t>A.intersection</a:t>
                      </a:r>
                      <a:r>
                        <a:rPr lang="en-US" sz="1600" b="0" i="0" u="none" strike="noStrike" noProof="0" dirty="0">
                          <a:effectLst/>
                        </a:rPr>
                        <a:t>(B)</a:t>
                      </a:r>
                      <a:endParaRPr lang="en-US" sz="1600" b="0" i="0" u="none" strike="noStrike" noProof="0" dirty="0">
                        <a:effectLst/>
                        <a:latin typeface="Calibri"/>
                      </a:endParaRPr>
                    </a:p>
                  </a:txBody>
                  <a:tcPr marL="228600" marR="228600" marT="114300" marB="114300" anchor="ctr"/>
                </a:tc>
                <a:tc>
                  <a:txBody>
                    <a:bodyPr/>
                    <a:lstStyle/>
                    <a:p>
                      <a:pPr lvl="0">
                        <a:buNone/>
                      </a:pPr>
                      <a:r>
                        <a:rPr lang="en-US" sz="1600" b="0" i="0" u="none" strike="noStrike" noProof="0">
                          <a:effectLst/>
                        </a:rPr>
                        <a:t>{4, 5}</a:t>
                      </a:r>
                      <a:endParaRPr lang="en-US"/>
                    </a:p>
                  </a:txBody>
                  <a:tcPr marL="228600" marR="228600" marT="114300" marB="114300" anchor="ctr"/>
                </a:tc>
                <a:extLst>
                  <a:ext uri="{0D108BD9-81ED-4DB2-BD59-A6C34878D82A}">
                    <a16:rowId xmlns:a16="http://schemas.microsoft.com/office/drawing/2014/main" val="3153275551"/>
                  </a:ext>
                </a:extLst>
              </a:tr>
              <a:tr h="389363">
                <a:tc>
                  <a:txBody>
                    <a:bodyPr/>
                    <a:lstStyle/>
                    <a:p>
                      <a:pPr lvl="0">
                        <a:buNone/>
                      </a:pPr>
                      <a:r>
                        <a:rPr lang="en-US" sz="1600" b="0" i="0" u="none" strike="noStrike" noProof="0">
                          <a:effectLst/>
                          <a:latin typeface="Calibri"/>
                        </a:rPr>
                        <a:t>Difference</a:t>
                      </a:r>
                      <a:endParaRPr lang="en-US" sz="1600" b="0" i="0" u="none" strike="noStrike" noProof="0" dirty="0">
                        <a:effectLst/>
                        <a:latin typeface="Calibri"/>
                      </a:endParaRPr>
                    </a:p>
                  </a:txBody>
                  <a:tcPr marL="228600" marR="228600" marT="114300" marB="114300" anchor="ctr"/>
                </a:tc>
                <a:tc>
                  <a:txBody>
                    <a:bodyPr/>
                    <a:lstStyle/>
                    <a:p>
                      <a:pPr lvl="0">
                        <a:buNone/>
                      </a:pPr>
                      <a:r>
                        <a:rPr lang="en-US" sz="1600" b="0" i="0" u="none" strike="noStrike" noProof="0" dirty="0">
                          <a:effectLst/>
                        </a:rPr>
                        <a:t>A-B or </a:t>
                      </a:r>
                      <a:r>
                        <a:rPr lang="en-US" sz="1600" b="0" i="0" u="none" strike="noStrike" noProof="0" dirty="0" err="1">
                          <a:effectLst/>
                        </a:rPr>
                        <a:t>A.difference</a:t>
                      </a:r>
                      <a:r>
                        <a:rPr lang="en-US" sz="1600" b="0" i="0" u="none" strike="noStrike" noProof="0" dirty="0">
                          <a:effectLst/>
                        </a:rPr>
                        <a:t>(B)</a:t>
                      </a:r>
                    </a:p>
                  </a:txBody>
                  <a:tcPr marL="228600" marR="228600" marT="114300" marB="114300" anchor="ctr"/>
                </a:tc>
                <a:tc>
                  <a:txBody>
                    <a:bodyPr/>
                    <a:lstStyle/>
                    <a:p>
                      <a:pPr lvl="0">
                        <a:buNone/>
                      </a:pPr>
                      <a:r>
                        <a:rPr lang="en-US" sz="1600" b="0" i="0" u="none" strike="noStrike" noProof="0">
                          <a:effectLst/>
                          <a:latin typeface="Calibri"/>
                        </a:rPr>
                        <a:t>{1, 2, 3}</a:t>
                      </a:r>
                      <a:endParaRPr lang="en-US"/>
                    </a:p>
                  </a:txBody>
                  <a:tcPr marL="228600" marR="228600" marT="114300" marB="114300" anchor="ctr"/>
                </a:tc>
                <a:extLst>
                  <a:ext uri="{0D108BD9-81ED-4DB2-BD59-A6C34878D82A}">
                    <a16:rowId xmlns:a16="http://schemas.microsoft.com/office/drawing/2014/main" val="1906048044"/>
                  </a:ext>
                </a:extLst>
              </a:tr>
              <a:tr h="389363">
                <a:tc>
                  <a:txBody>
                    <a:bodyPr/>
                    <a:lstStyle/>
                    <a:p>
                      <a:pPr lvl="0">
                        <a:buNone/>
                      </a:pPr>
                      <a:r>
                        <a:rPr lang="en-US" sz="1600">
                          <a:effectLst/>
                        </a:rPr>
                        <a:t>Symmetric Difference</a:t>
                      </a:r>
                      <a:endParaRPr lang="en-US"/>
                    </a:p>
                  </a:txBody>
                  <a:tcPr marL="228600" marR="228600" marT="114300" marB="114300" anchor="ctr"/>
                </a:tc>
                <a:tc>
                  <a:txBody>
                    <a:bodyPr/>
                    <a:lstStyle/>
                    <a:p>
                      <a:pPr lvl="0">
                        <a:buNone/>
                      </a:pPr>
                      <a:r>
                        <a:rPr lang="en-US" sz="1600" b="0" i="0" u="none" strike="noStrike" noProof="0" dirty="0">
                          <a:effectLst/>
                        </a:rPr>
                        <a:t>A^B or </a:t>
                      </a:r>
                      <a:r>
                        <a:rPr lang="en-US" sz="1600" b="0" i="0" u="none" strike="noStrike" noProof="0" dirty="0" err="1">
                          <a:effectLst/>
                        </a:rPr>
                        <a:t>A.symmetric_difference</a:t>
                      </a:r>
                      <a:r>
                        <a:rPr lang="en-US" sz="1600" b="0" i="0" u="none" strike="noStrike" noProof="0" dirty="0">
                          <a:effectLst/>
                        </a:rPr>
                        <a:t>(B)</a:t>
                      </a:r>
                    </a:p>
                  </a:txBody>
                  <a:tcPr marL="228600" marR="228600" marT="114300" marB="114300" anchor="ctr"/>
                </a:tc>
                <a:tc>
                  <a:txBody>
                    <a:bodyPr/>
                    <a:lstStyle/>
                    <a:p>
                      <a:pPr lvl="0">
                        <a:buNone/>
                      </a:pPr>
                      <a:r>
                        <a:rPr lang="en-US" sz="1600" b="0" i="0" u="none" strike="noStrike" noProof="0" dirty="0">
                          <a:effectLst/>
                          <a:latin typeface="Calibri"/>
                        </a:rPr>
                        <a:t>{1, 2, 3, 6, 7, 8}</a:t>
                      </a:r>
                      <a:endParaRPr lang="en-US" dirty="0"/>
                    </a:p>
                  </a:txBody>
                  <a:tcPr marL="228600" marR="228600" marT="114300" marB="114300" anchor="ctr"/>
                </a:tc>
                <a:extLst>
                  <a:ext uri="{0D108BD9-81ED-4DB2-BD59-A6C34878D82A}">
                    <a16:rowId xmlns:a16="http://schemas.microsoft.com/office/drawing/2014/main" val="1818147379"/>
                  </a:ext>
                </a:extLst>
              </a:tr>
            </a:tbl>
          </a:graphicData>
        </a:graphic>
      </p:graphicFrame>
    </p:spTree>
    <p:extLst>
      <p:ext uri="{BB962C8B-B14F-4D97-AF65-F5344CB8AC3E}">
        <p14:creationId xmlns:p14="http://schemas.microsoft.com/office/powerpoint/2010/main" val="365631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2B41-55F5-4E59-8F1B-3BB4C8B929CC}"/>
              </a:ext>
            </a:extLst>
          </p:cNvPr>
          <p:cNvSpPr>
            <a:spLocks noGrp="1"/>
          </p:cNvSpPr>
          <p:nvPr>
            <p:ph type="title"/>
          </p:nvPr>
        </p:nvSpPr>
        <p:spPr/>
        <p:txBody>
          <a:bodyPr/>
          <a:lstStyle/>
          <a:p>
            <a:r>
              <a:rPr lang="en-US">
                <a:cs typeface="Calibri Light"/>
              </a:rPr>
              <a:t>Quote characters</a:t>
            </a:r>
            <a:endParaRPr lang="en-US"/>
          </a:p>
        </p:txBody>
      </p:sp>
      <p:sp>
        <p:nvSpPr>
          <p:cNvPr id="3" name="Content Placeholder 2">
            <a:extLst>
              <a:ext uri="{FF2B5EF4-FFF2-40B4-BE49-F238E27FC236}">
                <a16:creationId xmlns:a16="http://schemas.microsoft.com/office/drawing/2014/main" id="{F6B3A5A6-DC5A-4D3A-9A27-9A69031DA1FA}"/>
              </a:ext>
            </a:extLst>
          </p:cNvPr>
          <p:cNvSpPr>
            <a:spLocks noGrp="1"/>
          </p:cNvSpPr>
          <p:nvPr>
            <p:ph idx="1"/>
          </p:nvPr>
        </p:nvSpPr>
        <p:spPr/>
        <p:txBody>
          <a:bodyPr vert="horz" lIns="91440" tIns="45720" rIns="91440" bIns="45720" rtlCol="0" anchor="t">
            <a:normAutofit/>
          </a:bodyPr>
          <a:lstStyle/>
          <a:p>
            <a:r>
              <a:rPr lang="en-US" sz="2000">
                <a:cs typeface="Calibri"/>
              </a:rPr>
              <a:t>You need to be careful while including a quote character as part of the string itself.</a:t>
            </a:r>
          </a:p>
          <a:p>
            <a:pPr lvl="1"/>
            <a:r>
              <a:rPr lang="en-US" sz="1600">
                <a:cs typeface="Calibri"/>
              </a:rPr>
              <a:t>Use alternate quote characters</a:t>
            </a:r>
          </a:p>
          <a:p>
            <a:pPr lvl="1"/>
            <a:r>
              <a:rPr lang="en-US" sz="1600">
                <a:cs typeface="Calibri"/>
              </a:rPr>
              <a:t>Use escape character '\' (backslash)</a:t>
            </a:r>
          </a:p>
          <a:p>
            <a:r>
              <a:rPr lang="en-US" sz="2000">
                <a:cs typeface="Calibri"/>
              </a:rPr>
              <a:t>Example of invalid string literal definition: </a:t>
            </a:r>
          </a:p>
          <a:p>
            <a:endParaRPr lang="en-US" sz="2000">
              <a:cs typeface="Calibri"/>
            </a:endParaRPr>
          </a:p>
          <a:p>
            <a:endParaRPr lang="en-US" sz="2000">
              <a:cs typeface="Calibri"/>
            </a:endParaRPr>
          </a:p>
          <a:p>
            <a:r>
              <a:rPr lang="en-US" sz="2000">
                <a:cs typeface="Calibri"/>
              </a:rPr>
              <a:t>Using alternate quote characters: </a:t>
            </a:r>
          </a:p>
          <a:p>
            <a:endParaRPr lang="en-US" sz="2000">
              <a:cs typeface="Calibri"/>
            </a:endParaRPr>
          </a:p>
          <a:p>
            <a:endParaRPr lang="en-US" sz="2000">
              <a:cs typeface="Calibri"/>
            </a:endParaRPr>
          </a:p>
          <a:p>
            <a:r>
              <a:rPr lang="en-US" sz="2000">
                <a:cs typeface="Calibri"/>
              </a:rPr>
              <a:t>Using escape character '\' </a:t>
            </a:r>
          </a:p>
        </p:txBody>
      </p:sp>
      <p:sp>
        <p:nvSpPr>
          <p:cNvPr id="5" name="Rectangle 4">
            <a:extLst>
              <a:ext uri="{FF2B5EF4-FFF2-40B4-BE49-F238E27FC236}">
                <a16:creationId xmlns:a16="http://schemas.microsoft.com/office/drawing/2014/main" id="{F5BE898D-C831-4632-A2E0-5B45D2C17672}"/>
              </a:ext>
            </a:extLst>
          </p:cNvPr>
          <p:cNvSpPr/>
          <p:nvPr/>
        </p:nvSpPr>
        <p:spPr>
          <a:xfrm>
            <a:off x="5913922" y="3763969"/>
            <a:ext cx="5217474" cy="853949"/>
          </a:xfrm>
          <a:prstGeom prst="rect">
            <a:avLst/>
          </a:prstGeom>
          <a:solidFill>
            <a:schemeClr val="accent6">
              <a:lumMod val="20000"/>
              <a:lumOff val="8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str1 = "Single quote (') in string"</a:t>
            </a:r>
            <a:endParaRPr lang="en-US" sz="1600" dirty="0">
              <a:solidFill>
                <a:schemeClr val="tx1"/>
              </a:solidFill>
              <a:latin typeface="Courier New"/>
              <a:cs typeface="Calibri"/>
            </a:endParaRPr>
          </a:p>
          <a:p>
            <a:r>
              <a:rPr lang="en-US" sz="1600" i="1" dirty="0">
                <a:solidFill>
                  <a:schemeClr val="tx1"/>
                </a:solidFill>
                <a:latin typeface="Courier New"/>
                <a:cs typeface="Calibri"/>
              </a:rPr>
              <a:t>&gt;&gt;&gt; </a:t>
            </a:r>
            <a:r>
              <a:rPr lang="en-US" sz="1600" dirty="0">
                <a:solidFill>
                  <a:schemeClr val="tx1"/>
                </a:solidFill>
                <a:latin typeface="Courier New"/>
                <a:cs typeface="Calibri"/>
              </a:rPr>
              <a:t>str2 = 'Double quote (") in string'</a:t>
            </a:r>
          </a:p>
        </p:txBody>
      </p:sp>
      <p:sp>
        <p:nvSpPr>
          <p:cNvPr id="7" name="Rectangle 6">
            <a:extLst>
              <a:ext uri="{FF2B5EF4-FFF2-40B4-BE49-F238E27FC236}">
                <a16:creationId xmlns:a16="http://schemas.microsoft.com/office/drawing/2014/main" id="{70BD2093-B7EB-4E70-9314-6F815F601315}"/>
              </a:ext>
            </a:extLst>
          </p:cNvPr>
          <p:cNvSpPr/>
          <p:nvPr/>
        </p:nvSpPr>
        <p:spPr>
          <a:xfrm>
            <a:off x="5911920" y="2492295"/>
            <a:ext cx="5219815" cy="1013435"/>
          </a:xfrm>
          <a:prstGeom prst="rect">
            <a:avLst/>
          </a:prstGeom>
          <a:solidFill>
            <a:schemeClr val="accent2">
              <a:lumMod val="20000"/>
              <a:lumOff val="8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str1 = 'Invalid quote (') in string'</a:t>
            </a:r>
            <a:endParaRPr lang="en-US" sz="1600" dirty="0">
              <a:solidFill>
                <a:schemeClr val="tx1"/>
              </a:solidFill>
              <a:latin typeface="Courier New"/>
              <a:cs typeface="Courier New"/>
            </a:endParaRPr>
          </a:p>
          <a:p>
            <a:r>
              <a:rPr lang="en-US" sz="1600" i="1" dirty="0">
                <a:solidFill>
                  <a:schemeClr val="tx1"/>
                </a:solidFill>
                <a:latin typeface="Courier New"/>
                <a:cs typeface="Calibri"/>
              </a:rPr>
              <a:t>&gt;&gt;&gt; </a:t>
            </a:r>
            <a:r>
              <a:rPr lang="en-US" sz="1600" dirty="0">
                <a:solidFill>
                  <a:schemeClr val="tx1"/>
                </a:solidFill>
                <a:latin typeface="Courier New"/>
                <a:cs typeface="Calibri"/>
              </a:rPr>
              <a:t>str2 = "Invalid quote(") in string"</a:t>
            </a:r>
            <a:r>
              <a:rPr lang="en-US" sz="1600" dirty="0">
                <a:latin typeface="Courier New"/>
                <a:cs typeface="Calibri"/>
              </a:rPr>
              <a:t> </a:t>
            </a:r>
          </a:p>
        </p:txBody>
      </p:sp>
      <p:sp>
        <p:nvSpPr>
          <p:cNvPr id="8" name="Rectangle 7">
            <a:extLst>
              <a:ext uri="{FF2B5EF4-FFF2-40B4-BE49-F238E27FC236}">
                <a16:creationId xmlns:a16="http://schemas.microsoft.com/office/drawing/2014/main" id="{66BF7F99-D2A5-4DE5-ACDA-9DE4B87107CC}"/>
              </a:ext>
            </a:extLst>
          </p:cNvPr>
          <p:cNvSpPr/>
          <p:nvPr/>
        </p:nvSpPr>
        <p:spPr>
          <a:xfrm>
            <a:off x="5913922" y="5018695"/>
            <a:ext cx="5217471" cy="809646"/>
          </a:xfrm>
          <a:prstGeom prst="rect">
            <a:avLst/>
          </a:prstGeom>
          <a:solidFill>
            <a:schemeClr val="accent6">
              <a:lumMod val="20000"/>
              <a:lumOff val="8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str1 = 'Single quote (\') in string'</a:t>
            </a:r>
            <a:endParaRPr lang="en-US" dirty="0">
              <a:solidFill>
                <a:schemeClr val="tx1"/>
              </a:solidFill>
              <a:latin typeface="Courier New"/>
              <a:cs typeface="Courier New"/>
            </a:endParaRPr>
          </a:p>
          <a:p>
            <a:r>
              <a:rPr lang="en-US" sz="1600" i="1" dirty="0">
                <a:solidFill>
                  <a:schemeClr val="tx1"/>
                </a:solidFill>
                <a:latin typeface="Courier New"/>
                <a:ea typeface="+mn-lt"/>
                <a:cs typeface="+mn-lt"/>
              </a:rPr>
              <a:t>&gt;&gt;&gt; </a:t>
            </a:r>
            <a:r>
              <a:rPr lang="en-US" sz="1600" dirty="0">
                <a:solidFill>
                  <a:schemeClr val="tx1"/>
                </a:solidFill>
                <a:latin typeface="Courier New"/>
                <a:ea typeface="+mn-lt"/>
                <a:cs typeface="+mn-lt"/>
              </a:rPr>
              <a:t>str2 = "Double quote (\") in string"</a:t>
            </a:r>
            <a:endParaRPr lang="en-US" sz="1600" dirty="0">
              <a:solidFill>
                <a:schemeClr val="tx1"/>
              </a:solidFill>
              <a:latin typeface="Courier New"/>
              <a:cs typeface="Calibri"/>
            </a:endParaRPr>
          </a:p>
        </p:txBody>
      </p:sp>
    </p:spTree>
    <p:extLst>
      <p:ext uri="{BB962C8B-B14F-4D97-AF65-F5344CB8AC3E}">
        <p14:creationId xmlns:p14="http://schemas.microsoft.com/office/powerpoint/2010/main" val="2932771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581787E7-CD3A-4183-8F1A-3AE661C69A01}"/>
              </a:ext>
            </a:extLst>
          </p:cNvPr>
          <p:cNvPicPr>
            <a:picLocks noGrp="1" noChangeAspect="1"/>
          </p:cNvPicPr>
          <p:nvPr>
            <p:ph idx="1"/>
          </p:nvPr>
        </p:nvPicPr>
        <p:blipFill rotWithShape="1">
          <a:blip r:embed="rId2"/>
          <a:srcRect t="7055" r="1" b="2888"/>
          <a:stretch/>
        </p:blipFill>
        <p:spPr>
          <a:xfrm>
            <a:off x="2967676" y="2057041"/>
            <a:ext cx="5760720" cy="3099816"/>
          </a:xfrm>
          <a:prstGeom prst="rect">
            <a:avLst/>
          </a:prstGeom>
        </p:spPr>
      </p:pic>
    </p:spTree>
    <p:extLst>
      <p:ext uri="{BB962C8B-B14F-4D97-AF65-F5344CB8AC3E}">
        <p14:creationId xmlns:p14="http://schemas.microsoft.com/office/powerpoint/2010/main" val="91804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794F-0D3D-4170-ACBF-C9EC1EE0819A}"/>
              </a:ext>
            </a:extLst>
          </p:cNvPr>
          <p:cNvSpPr>
            <a:spLocks noGrp="1"/>
          </p:cNvSpPr>
          <p:nvPr>
            <p:ph type="title"/>
          </p:nvPr>
        </p:nvSpPr>
        <p:spPr/>
        <p:txBody>
          <a:bodyPr/>
          <a:lstStyle/>
          <a:p>
            <a:r>
              <a:rPr lang="en-US">
                <a:cs typeface="Calibri Light"/>
              </a:rPr>
              <a:t>Escape Sequences</a:t>
            </a:r>
            <a:endParaRPr lang="en-US"/>
          </a:p>
        </p:txBody>
      </p:sp>
      <p:sp>
        <p:nvSpPr>
          <p:cNvPr id="3" name="Content Placeholder 2">
            <a:extLst>
              <a:ext uri="{FF2B5EF4-FFF2-40B4-BE49-F238E27FC236}">
                <a16:creationId xmlns:a16="http://schemas.microsoft.com/office/drawing/2014/main" id="{02616DA2-F6A6-4115-BA2A-DE756D8BBD40}"/>
              </a:ext>
            </a:extLst>
          </p:cNvPr>
          <p:cNvSpPr>
            <a:spLocks noGrp="1"/>
          </p:cNvSpPr>
          <p:nvPr>
            <p:ph idx="1"/>
          </p:nvPr>
        </p:nvSpPr>
        <p:spPr>
          <a:xfrm>
            <a:off x="838200" y="1825625"/>
            <a:ext cx="10799134" cy="4351338"/>
          </a:xfrm>
        </p:spPr>
        <p:txBody>
          <a:bodyPr vert="horz" lIns="91440" tIns="45720" rIns="91440" bIns="45720" rtlCol="0" anchor="t">
            <a:normAutofit/>
          </a:bodyPr>
          <a:lstStyle/>
          <a:p>
            <a:r>
              <a:rPr lang="en-US" dirty="0">
                <a:cs typeface="Calibri" panose="020F0502020204030204"/>
              </a:rPr>
              <a:t>In Python, sometimes we need to escape the usual meaning of character used in a string.</a:t>
            </a:r>
          </a:p>
          <a:p>
            <a:r>
              <a:rPr lang="en-US" dirty="0">
                <a:ea typeface="+mn-lt"/>
                <a:cs typeface="+mn-lt"/>
              </a:rPr>
              <a:t>Backslash causes the subsequent sequence to "escape" its usual meaning.</a:t>
            </a:r>
            <a:endParaRPr lang="en-US" dirty="0">
              <a:cs typeface="Calibri" panose="020F0502020204030204"/>
            </a:endParaRPr>
          </a:p>
          <a:p>
            <a:r>
              <a:rPr lang="en-US" dirty="0">
                <a:ea typeface="+mn-lt"/>
                <a:cs typeface="+mn-lt"/>
              </a:rPr>
              <a:t>Backslash in a string indicates that one or more characters that follow it should be treated specially.</a:t>
            </a:r>
            <a:endParaRPr lang="en-US" dirty="0">
              <a:cs typeface="Calibri" panose="020F0502020204030204"/>
            </a:endParaRPr>
          </a:p>
          <a:p>
            <a:r>
              <a:rPr lang="en-US" dirty="0">
                <a:cs typeface="Calibri" panose="020F0502020204030204"/>
              </a:rPr>
              <a:t>Escape sequences are used for following two special reasons:</a:t>
            </a:r>
            <a:endParaRPr lang="en-US" dirty="0"/>
          </a:p>
          <a:p>
            <a:pPr lvl="1"/>
            <a:r>
              <a:rPr lang="en-US" sz="2000" dirty="0"/>
              <a:t>Suppressing Special Character Meaning</a:t>
            </a:r>
            <a:endParaRPr lang="en-US" sz="2000" dirty="0">
              <a:cs typeface="Calibri"/>
            </a:endParaRPr>
          </a:p>
          <a:p>
            <a:pPr lvl="1"/>
            <a:r>
              <a:rPr lang="en-US" sz="2000" dirty="0">
                <a:cs typeface="Calibri"/>
              </a:rPr>
              <a:t>Applying Special Meaning to Characters</a:t>
            </a:r>
          </a:p>
          <a:p>
            <a:pPr lvl="1"/>
            <a:r>
              <a:rPr lang="en-US" sz="2000" dirty="0">
                <a:cs typeface="Calibri"/>
              </a:rPr>
              <a:t>Examples </a:t>
            </a:r>
            <a:r>
              <a:rPr lang="en-US" sz="2000">
                <a:cs typeface="Calibri"/>
              </a:rPr>
              <a:t>are \’, </a:t>
            </a:r>
            <a:r>
              <a:rPr lang="en-US" sz="2000" dirty="0">
                <a:cs typeface="Calibri"/>
              </a:rPr>
              <a:t>\n, </a:t>
            </a:r>
            <a:r>
              <a:rPr lang="en-US" sz="2000">
                <a:cs typeface="Calibri"/>
              </a:rPr>
              <a:t>\t </a:t>
            </a:r>
            <a:r>
              <a:rPr lang="en-US" sz="2000" dirty="0">
                <a:cs typeface="Calibri"/>
              </a:rPr>
              <a:t>etc.</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8000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A6D6-691A-4BE9-AFA0-980F3590495F}"/>
              </a:ext>
            </a:extLst>
          </p:cNvPr>
          <p:cNvSpPr>
            <a:spLocks noGrp="1"/>
          </p:cNvSpPr>
          <p:nvPr>
            <p:ph type="title"/>
          </p:nvPr>
        </p:nvSpPr>
        <p:spPr/>
        <p:txBody>
          <a:bodyPr/>
          <a:lstStyle/>
          <a:p>
            <a:r>
              <a:rPr lang="en-US">
                <a:cs typeface="Calibri Light"/>
              </a:rPr>
              <a:t>Triple-Quoted Strings</a:t>
            </a:r>
            <a:endParaRPr lang="en-US"/>
          </a:p>
        </p:txBody>
      </p:sp>
      <p:sp>
        <p:nvSpPr>
          <p:cNvPr id="3" name="Content Placeholder 2">
            <a:extLst>
              <a:ext uri="{FF2B5EF4-FFF2-40B4-BE49-F238E27FC236}">
                <a16:creationId xmlns:a16="http://schemas.microsoft.com/office/drawing/2014/main" id="{DBAB23E8-D5FD-4C78-83BA-9793F1A832AF}"/>
              </a:ext>
            </a:extLst>
          </p:cNvPr>
          <p:cNvSpPr>
            <a:spLocks noGrp="1"/>
          </p:cNvSpPr>
          <p:nvPr>
            <p:ph idx="1"/>
          </p:nvPr>
        </p:nvSpPr>
        <p:spPr/>
        <p:txBody>
          <a:bodyPr vert="horz" lIns="91440" tIns="45720" rIns="91440" bIns="45720" rtlCol="0" anchor="t">
            <a:normAutofit/>
          </a:bodyPr>
          <a:lstStyle/>
          <a:p>
            <a:r>
              <a:rPr lang="en-US" dirty="0">
                <a:cs typeface="Calibri"/>
              </a:rPr>
              <a:t>Triple quotes (''' or """) can be used as string </a:t>
            </a:r>
            <a:r>
              <a:rPr lang="en-US" dirty="0" err="1">
                <a:cs typeface="Calibri"/>
              </a:rPr>
              <a:t>delimeters</a:t>
            </a:r>
            <a:r>
              <a:rPr lang="en-US" dirty="0">
                <a:cs typeface="Calibri"/>
              </a:rPr>
              <a:t> in Python.</a:t>
            </a:r>
          </a:p>
          <a:p>
            <a:r>
              <a:rPr lang="en-US" dirty="0">
                <a:cs typeface="Calibri"/>
              </a:rPr>
              <a:t>Escape sequences still works in triple-quoted strings. But, single quotes, double quotes, and newlines can be included without escaping them.</a:t>
            </a:r>
          </a:p>
          <a:p>
            <a:r>
              <a:rPr lang="en-US" dirty="0">
                <a:cs typeface="Calibri"/>
              </a:rPr>
              <a:t>Triple quoted strings are a convenient way to create string with both single and double quotes in it.</a:t>
            </a:r>
          </a:p>
          <a:p>
            <a:r>
              <a:rPr lang="en-US" dirty="0">
                <a:cs typeface="Calibri"/>
              </a:rPr>
              <a:t>Triple-quoted strings can be used to add explanatory comments to Python code. ( also known as doc string)</a:t>
            </a:r>
          </a:p>
        </p:txBody>
      </p:sp>
    </p:spTree>
    <p:extLst>
      <p:ext uri="{BB962C8B-B14F-4D97-AF65-F5344CB8AC3E}">
        <p14:creationId xmlns:p14="http://schemas.microsoft.com/office/powerpoint/2010/main" val="44626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A6D6-691A-4BE9-AFA0-980F3590495F}"/>
              </a:ext>
            </a:extLst>
          </p:cNvPr>
          <p:cNvSpPr>
            <a:spLocks noGrp="1"/>
          </p:cNvSpPr>
          <p:nvPr>
            <p:ph type="title"/>
          </p:nvPr>
        </p:nvSpPr>
        <p:spPr/>
        <p:txBody>
          <a:bodyPr/>
          <a:lstStyle/>
          <a:p>
            <a:r>
              <a:rPr lang="en-US">
                <a:cs typeface="Calibri Light"/>
              </a:rPr>
              <a:t>Triple-Quoted Strings </a:t>
            </a:r>
            <a:r>
              <a:rPr lang="en-US" sz="3000">
                <a:cs typeface="Calibri Light"/>
              </a:rPr>
              <a:t>(examples)</a:t>
            </a:r>
            <a:r>
              <a:rPr lang="en-US">
                <a:cs typeface="Calibri Light"/>
              </a:rPr>
              <a:t>...</a:t>
            </a:r>
            <a:endParaRPr lang="en-US"/>
          </a:p>
        </p:txBody>
      </p:sp>
      <p:sp>
        <p:nvSpPr>
          <p:cNvPr id="5" name="Rectangle 4">
            <a:extLst>
              <a:ext uri="{FF2B5EF4-FFF2-40B4-BE49-F238E27FC236}">
                <a16:creationId xmlns:a16="http://schemas.microsoft.com/office/drawing/2014/main" id="{34EBCE26-739D-4069-8D80-131B502AD518}"/>
              </a:ext>
            </a:extLst>
          </p:cNvPr>
          <p:cNvSpPr/>
          <p:nvPr/>
        </p:nvSpPr>
        <p:spPr>
          <a:xfrm>
            <a:off x="899233" y="1660749"/>
            <a:ext cx="4661606" cy="1393100"/>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a:latin typeface="Courier New"/>
                <a:ea typeface="+mn-lt"/>
                <a:cs typeface="+mn-lt"/>
              </a:rPr>
              <a:t>&gt;&gt;&gt; </a:t>
            </a:r>
            <a:r>
              <a:rPr lang="en-US" sz="1400">
                <a:latin typeface="Courier New"/>
                <a:ea typeface="+mn-lt"/>
                <a:cs typeface="+mn-lt"/>
              </a:rPr>
              <a:t># single and double quote in a string</a:t>
            </a:r>
          </a:p>
          <a:p>
            <a:r>
              <a:rPr lang="en-US" sz="1400">
                <a:latin typeface="Courier New"/>
                <a:ea typeface="+mn-lt"/>
                <a:cs typeface="+mn-lt"/>
              </a:rPr>
              <a:t>&gt;&gt;&gt; print('''string with (') and string with (")''')</a:t>
            </a:r>
            <a:endParaRPr lang="en-US" sz="1400">
              <a:latin typeface="Courier New"/>
              <a:cs typeface="Calibri"/>
            </a:endParaRPr>
          </a:p>
          <a:p>
            <a:endParaRPr lang="en-US" sz="1400">
              <a:latin typeface="Courier New"/>
              <a:ea typeface="+mn-lt"/>
              <a:cs typeface="+mn-lt"/>
            </a:endParaRPr>
          </a:p>
          <a:p>
            <a:r>
              <a:rPr lang="en-US" sz="1400">
                <a:latin typeface="Courier New"/>
                <a:ea typeface="+mn-lt"/>
                <a:cs typeface="+mn-lt"/>
              </a:rPr>
              <a:t>string with (') and string with (")</a:t>
            </a:r>
            <a:endParaRPr lang="en-US" sz="1400">
              <a:latin typeface="Courier New"/>
              <a:cs typeface="Calibri"/>
            </a:endParaRPr>
          </a:p>
        </p:txBody>
      </p:sp>
      <p:sp>
        <p:nvSpPr>
          <p:cNvPr id="6" name="Rectangle 5">
            <a:extLst>
              <a:ext uri="{FF2B5EF4-FFF2-40B4-BE49-F238E27FC236}">
                <a16:creationId xmlns:a16="http://schemas.microsoft.com/office/drawing/2014/main" id="{1A4B298E-D73C-4E5D-9E78-9FEF81324EA9}"/>
              </a:ext>
            </a:extLst>
          </p:cNvPr>
          <p:cNvSpPr/>
          <p:nvPr/>
        </p:nvSpPr>
        <p:spPr>
          <a:xfrm>
            <a:off x="925812" y="3193609"/>
            <a:ext cx="4697047" cy="275761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500" i="1" dirty="0">
                <a:latin typeface="Courier New"/>
                <a:ea typeface="+mn-lt"/>
                <a:cs typeface="+mn-lt"/>
              </a:rPr>
              <a:t>&gt;&gt;&gt;</a:t>
            </a:r>
            <a:r>
              <a:rPr lang="en-US" sz="1500" dirty="0">
                <a:latin typeface="Courier New"/>
                <a:ea typeface="+mn-lt"/>
                <a:cs typeface="+mn-lt"/>
              </a:rPr>
              <a:t> # String with no escaping for newline</a:t>
            </a:r>
            <a:endParaRPr lang="en-US" sz="1500" dirty="0">
              <a:cs typeface="Calibri"/>
            </a:endParaRPr>
          </a:p>
          <a:p>
            <a:r>
              <a:rPr lang="en-US" sz="1500" i="1" dirty="0">
                <a:latin typeface="Courier New"/>
                <a:ea typeface="+mn-lt"/>
                <a:cs typeface="+mn-lt"/>
              </a:rPr>
              <a:t>&gt;&gt;&gt;</a:t>
            </a:r>
            <a:r>
              <a:rPr lang="en-US" sz="1500" dirty="0">
                <a:latin typeface="Courier New"/>
                <a:ea typeface="+mn-lt"/>
                <a:cs typeface="+mn-lt"/>
              </a:rPr>
              <a:t> print("""Write some</a:t>
            </a:r>
            <a:endParaRPr lang="en-US" sz="1500" dirty="0">
              <a:cs typeface="Calibri"/>
            </a:endParaRPr>
          </a:p>
          <a:p>
            <a:r>
              <a:rPr lang="en-US" sz="1500" dirty="0">
                <a:latin typeface="Courier New"/>
                <a:ea typeface="+mn-lt"/>
                <a:cs typeface="+mn-lt"/>
              </a:rPr>
              <a:t>…</a:t>
            </a:r>
            <a:endParaRPr lang="en-US" sz="1500" dirty="0">
              <a:cs typeface="Calibri"/>
            </a:endParaRPr>
          </a:p>
          <a:p>
            <a:r>
              <a:rPr lang="en-US" sz="1500" dirty="0">
                <a:latin typeface="Courier New"/>
                <a:ea typeface="+mn-lt"/>
                <a:cs typeface="+mn-lt"/>
              </a:rPr>
              <a:t>…</a:t>
            </a:r>
            <a:endParaRPr lang="en-US" sz="1500" dirty="0">
              <a:cs typeface="Calibri"/>
            </a:endParaRPr>
          </a:p>
          <a:p>
            <a:r>
              <a:rPr lang="en-US" sz="1500" dirty="0">
                <a:latin typeface="Courier New"/>
                <a:ea typeface="+mn-lt"/>
                <a:cs typeface="+mn-lt"/>
              </a:rPr>
              <a:t>thing""")</a:t>
            </a:r>
            <a:endParaRPr lang="en-US" sz="1500" dirty="0">
              <a:cs typeface="Calibri"/>
            </a:endParaRPr>
          </a:p>
          <a:p>
            <a:endParaRPr lang="en-US" sz="1500" dirty="0">
              <a:latin typeface="Courier New"/>
              <a:ea typeface="+mn-lt"/>
              <a:cs typeface="+mn-lt"/>
            </a:endParaRPr>
          </a:p>
          <a:p>
            <a:r>
              <a:rPr lang="en-US" sz="1500" dirty="0">
                <a:latin typeface="Courier New"/>
                <a:ea typeface="+mn-lt"/>
                <a:cs typeface="+mn-lt"/>
              </a:rPr>
              <a:t>Write some</a:t>
            </a:r>
          </a:p>
          <a:p>
            <a:endParaRPr lang="en-US" sz="1500" dirty="0">
              <a:latin typeface="Courier New"/>
              <a:ea typeface="+mn-lt"/>
              <a:cs typeface="+mn-lt"/>
            </a:endParaRPr>
          </a:p>
          <a:p>
            <a:endParaRPr lang="en-US" sz="1500" dirty="0">
              <a:latin typeface="Courier New"/>
              <a:ea typeface="+mn-lt"/>
              <a:cs typeface="+mn-lt"/>
            </a:endParaRPr>
          </a:p>
          <a:p>
            <a:r>
              <a:rPr lang="en-US" sz="1500" dirty="0">
                <a:latin typeface="Courier New"/>
                <a:ea typeface="+mn-lt"/>
                <a:cs typeface="+mn-lt"/>
              </a:rPr>
              <a:t>thing</a:t>
            </a:r>
            <a:endParaRPr lang="en-US" sz="1500" dirty="0">
              <a:latin typeface="Courier New"/>
              <a:cs typeface="Calibri"/>
            </a:endParaRPr>
          </a:p>
        </p:txBody>
      </p:sp>
      <p:sp>
        <p:nvSpPr>
          <p:cNvPr id="7" name="Rectangle 6">
            <a:extLst>
              <a:ext uri="{FF2B5EF4-FFF2-40B4-BE49-F238E27FC236}">
                <a16:creationId xmlns:a16="http://schemas.microsoft.com/office/drawing/2014/main" id="{3CA04F56-67A1-434D-BAEC-E9B99C6296F5}"/>
              </a:ext>
            </a:extLst>
          </p:cNvPr>
          <p:cNvSpPr/>
          <p:nvPr/>
        </p:nvSpPr>
        <p:spPr>
          <a:xfrm>
            <a:off x="6516767" y="2032887"/>
            <a:ext cx="4697047" cy="36613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500" i="1" dirty="0">
              <a:latin typeface="Courier New"/>
              <a:ea typeface="+mn-lt"/>
              <a:cs typeface="+mn-lt"/>
            </a:endParaRPr>
          </a:p>
          <a:p>
            <a:r>
              <a:rPr lang="en-US" sz="1500" i="1" dirty="0">
                <a:latin typeface="Courier New"/>
                <a:ea typeface="+mn-lt"/>
                <a:cs typeface="+mn-lt"/>
              </a:rPr>
              <a:t>&gt;&gt;&gt; </a:t>
            </a:r>
            <a:r>
              <a:rPr lang="en-US" sz="1500" dirty="0">
                <a:latin typeface="Courier New"/>
                <a:ea typeface="+mn-lt"/>
                <a:cs typeface="+mn-lt"/>
              </a:rPr>
              <a:t># </a:t>
            </a:r>
            <a:r>
              <a:rPr lang="en-US" sz="1500" dirty="0" err="1">
                <a:latin typeface="Courier New"/>
                <a:ea typeface="+mn-lt"/>
                <a:cs typeface="+mn-lt"/>
              </a:rPr>
              <a:t>explnatory</a:t>
            </a:r>
            <a:r>
              <a:rPr lang="en-US" sz="1500" dirty="0">
                <a:latin typeface="Courier New"/>
                <a:ea typeface="+mn-lt"/>
                <a:cs typeface="+mn-lt"/>
              </a:rPr>
              <a:t> detail of function</a:t>
            </a:r>
            <a:endParaRPr lang="en-US" sz="1500" dirty="0">
              <a:latin typeface="Courier New"/>
              <a:cs typeface="Courier New"/>
            </a:endParaRPr>
          </a:p>
          <a:p>
            <a:r>
              <a:rPr lang="en-US" sz="1500" dirty="0">
                <a:latin typeface="Courier New"/>
                <a:ea typeface="+mn-lt"/>
                <a:cs typeface="+mn-lt"/>
              </a:rPr>
              <a:t>&gt;&gt;&gt; def </a:t>
            </a:r>
            <a:r>
              <a:rPr lang="en-US" sz="1500" dirty="0" err="1">
                <a:latin typeface="Courier New"/>
                <a:ea typeface="+mn-lt"/>
                <a:cs typeface="+mn-lt"/>
              </a:rPr>
              <a:t>func</a:t>
            </a:r>
            <a:r>
              <a:rPr lang="en-US" sz="1500" dirty="0">
                <a:latin typeface="Courier New"/>
                <a:ea typeface="+mn-lt"/>
                <a:cs typeface="+mn-lt"/>
              </a:rPr>
              <a:t>():</a:t>
            </a:r>
          </a:p>
          <a:p>
            <a:r>
              <a:rPr lang="en-US" sz="1500" dirty="0">
                <a:latin typeface="Courier New"/>
                <a:ea typeface="+mn-lt"/>
                <a:cs typeface="+mn-lt"/>
              </a:rPr>
              <a:t>...     """this explains the flow </a:t>
            </a:r>
          </a:p>
          <a:p>
            <a:r>
              <a:rPr lang="en-US" sz="1500" dirty="0">
                <a:latin typeface="Courier New"/>
                <a:ea typeface="+mn-lt"/>
                <a:cs typeface="+mn-lt"/>
              </a:rPr>
              <a:t>...     of </a:t>
            </a:r>
            <a:r>
              <a:rPr lang="en-US" sz="1500" dirty="0" err="1">
                <a:latin typeface="Courier New"/>
                <a:ea typeface="+mn-lt"/>
                <a:cs typeface="+mn-lt"/>
              </a:rPr>
              <a:t>func</a:t>
            </a:r>
            <a:r>
              <a:rPr lang="en-US" sz="1500" dirty="0">
                <a:latin typeface="Courier New"/>
                <a:ea typeface="+mn-lt"/>
                <a:cs typeface="+mn-lt"/>
              </a:rPr>
              <a:t>()</a:t>
            </a:r>
            <a:endParaRPr lang="en-US" sz="1500" dirty="0">
              <a:latin typeface="Courier New"/>
              <a:cs typeface="Calibri"/>
            </a:endParaRPr>
          </a:p>
          <a:p>
            <a:r>
              <a:rPr lang="en-US" sz="1500" dirty="0">
                <a:latin typeface="Courier New"/>
                <a:ea typeface="+mn-lt"/>
                <a:cs typeface="+mn-lt"/>
              </a:rPr>
              <a:t>...     """</a:t>
            </a:r>
            <a:endParaRPr lang="en-US" sz="1500" dirty="0">
              <a:latin typeface="Courier New"/>
              <a:cs typeface="Calibri"/>
            </a:endParaRPr>
          </a:p>
          <a:p>
            <a:r>
              <a:rPr lang="en-US" sz="1500" dirty="0">
                <a:latin typeface="Courier New"/>
                <a:ea typeface="+mn-lt"/>
                <a:cs typeface="+mn-lt"/>
              </a:rPr>
              <a:t>...     pass</a:t>
            </a:r>
            <a:endParaRPr lang="en-US" sz="1500" dirty="0">
              <a:latin typeface="Courier New"/>
              <a:cs typeface="Calibri"/>
            </a:endParaRPr>
          </a:p>
          <a:p>
            <a:r>
              <a:rPr lang="en-US" sz="1500" dirty="0">
                <a:latin typeface="Courier New"/>
                <a:ea typeface="+mn-lt"/>
                <a:cs typeface="+mn-lt"/>
              </a:rPr>
              <a:t>... </a:t>
            </a:r>
            <a:endParaRPr lang="en-US" sz="1500" dirty="0">
              <a:latin typeface="Courier New"/>
              <a:cs typeface="Calibri"/>
            </a:endParaRPr>
          </a:p>
          <a:p>
            <a:endParaRPr lang="en-US" sz="1500" dirty="0">
              <a:latin typeface="Courier New"/>
              <a:cs typeface="Calibri"/>
            </a:endParaRPr>
          </a:p>
          <a:p>
            <a:r>
              <a:rPr lang="en-US" sz="1500" dirty="0">
                <a:latin typeface="Courier New"/>
                <a:cs typeface="Calibri"/>
              </a:rPr>
              <a:t># we can view the explanation of </a:t>
            </a:r>
            <a:r>
              <a:rPr lang="en-US" sz="1500" dirty="0" err="1">
                <a:latin typeface="Courier New"/>
                <a:cs typeface="Calibri"/>
              </a:rPr>
              <a:t>func</a:t>
            </a:r>
            <a:r>
              <a:rPr lang="en-US" sz="1500" dirty="0">
                <a:latin typeface="Courier New"/>
                <a:cs typeface="Calibri"/>
              </a:rPr>
              <a:t>()</a:t>
            </a:r>
          </a:p>
          <a:p>
            <a:r>
              <a:rPr lang="en-US" sz="1500" dirty="0">
                <a:latin typeface="Courier New"/>
                <a:ea typeface="+mn-lt"/>
                <a:cs typeface="+mn-lt"/>
              </a:rPr>
              <a:t>&gt;&gt;&gt; help(</a:t>
            </a:r>
            <a:r>
              <a:rPr lang="en-US" sz="1500" dirty="0" err="1">
                <a:latin typeface="Courier New"/>
                <a:ea typeface="+mn-lt"/>
                <a:cs typeface="+mn-lt"/>
              </a:rPr>
              <a:t>func</a:t>
            </a:r>
            <a:r>
              <a:rPr lang="en-US" sz="1500" dirty="0">
                <a:latin typeface="Courier New"/>
                <a:ea typeface="+mn-lt"/>
                <a:cs typeface="+mn-lt"/>
              </a:rPr>
              <a:t>)</a:t>
            </a:r>
            <a:endParaRPr lang="en-US" sz="1500" dirty="0">
              <a:latin typeface="Courier New"/>
              <a:cs typeface="Calibri"/>
            </a:endParaRPr>
          </a:p>
          <a:p>
            <a:r>
              <a:rPr lang="en-US" sz="1500" dirty="0" err="1">
                <a:latin typeface="Courier New"/>
                <a:ea typeface="+mn-lt"/>
                <a:cs typeface="+mn-lt"/>
              </a:rPr>
              <a:t>func</a:t>
            </a:r>
            <a:r>
              <a:rPr lang="en-US" sz="1500" dirty="0">
                <a:latin typeface="Courier New"/>
                <a:ea typeface="+mn-lt"/>
                <a:cs typeface="+mn-lt"/>
              </a:rPr>
              <a:t>()</a:t>
            </a:r>
            <a:endParaRPr lang="en-US" sz="1500" dirty="0">
              <a:latin typeface="Courier New"/>
              <a:cs typeface="Calibri"/>
            </a:endParaRPr>
          </a:p>
          <a:p>
            <a:r>
              <a:rPr lang="en-US" sz="1500" dirty="0">
                <a:latin typeface="Courier New"/>
                <a:ea typeface="+mn-lt"/>
                <a:cs typeface="+mn-lt"/>
              </a:rPr>
              <a:t>    this explains the flow</a:t>
            </a:r>
            <a:endParaRPr lang="en-US" sz="1500" dirty="0">
              <a:latin typeface="Courier New"/>
              <a:cs typeface="Calibri"/>
            </a:endParaRPr>
          </a:p>
          <a:p>
            <a:r>
              <a:rPr lang="en-US" sz="1500" dirty="0">
                <a:latin typeface="Courier New"/>
                <a:ea typeface="+mn-lt"/>
                <a:cs typeface="+mn-lt"/>
              </a:rPr>
              <a:t>    of </a:t>
            </a:r>
            <a:r>
              <a:rPr lang="en-US" sz="1500" dirty="0" err="1">
                <a:latin typeface="Courier New"/>
                <a:ea typeface="+mn-lt"/>
                <a:cs typeface="+mn-lt"/>
              </a:rPr>
              <a:t>func</a:t>
            </a:r>
            <a:r>
              <a:rPr lang="en-US" sz="1500" dirty="0">
                <a:latin typeface="Courier New"/>
                <a:ea typeface="+mn-lt"/>
                <a:cs typeface="+mn-lt"/>
              </a:rPr>
              <a:t>()</a:t>
            </a:r>
            <a:endParaRPr lang="en-US" sz="1500" dirty="0">
              <a:latin typeface="Courier New"/>
              <a:cs typeface="Courier New"/>
            </a:endParaRPr>
          </a:p>
          <a:p>
            <a:endParaRPr lang="en-US" sz="1500" dirty="0">
              <a:latin typeface="Courier New"/>
              <a:cs typeface="Calibri"/>
            </a:endParaRPr>
          </a:p>
        </p:txBody>
      </p:sp>
    </p:spTree>
    <p:extLst>
      <p:ext uri="{BB962C8B-B14F-4D97-AF65-F5344CB8AC3E}">
        <p14:creationId xmlns:p14="http://schemas.microsoft.com/office/powerpoint/2010/main" val="89740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340-D86A-4F8A-BEDB-2BF8A4D98061}"/>
              </a:ext>
            </a:extLst>
          </p:cNvPr>
          <p:cNvSpPr>
            <a:spLocks noGrp="1"/>
          </p:cNvSpPr>
          <p:nvPr>
            <p:ph type="title"/>
          </p:nvPr>
        </p:nvSpPr>
        <p:spPr/>
        <p:txBody>
          <a:bodyPr/>
          <a:lstStyle/>
          <a:p>
            <a:r>
              <a:rPr lang="en-US">
                <a:cs typeface="Calibri Light"/>
              </a:rPr>
              <a:t>Accessing characters in a string</a:t>
            </a:r>
          </a:p>
        </p:txBody>
      </p:sp>
      <p:sp>
        <p:nvSpPr>
          <p:cNvPr id="3" name="Content Placeholder 2">
            <a:extLst>
              <a:ext uri="{FF2B5EF4-FFF2-40B4-BE49-F238E27FC236}">
                <a16:creationId xmlns:a16="http://schemas.microsoft.com/office/drawing/2014/main" id="{DD9241DC-DDA4-4393-80D7-EB506B866976}"/>
              </a:ext>
            </a:extLst>
          </p:cNvPr>
          <p:cNvSpPr>
            <a:spLocks noGrp="1"/>
          </p:cNvSpPr>
          <p:nvPr>
            <p:ph idx="1"/>
          </p:nvPr>
        </p:nvSpPr>
        <p:spPr/>
        <p:txBody>
          <a:bodyPr vert="horz" lIns="91440" tIns="45720" rIns="91440" bIns="45720" rtlCol="0" anchor="t">
            <a:normAutofit/>
          </a:bodyPr>
          <a:lstStyle/>
          <a:p>
            <a:r>
              <a:rPr lang="en-US" sz="1600">
                <a:ea typeface="+mn-lt"/>
                <a:cs typeface="+mn-lt"/>
              </a:rPr>
              <a:t>Individual characters in a string can be accessed using indexing and a range of characters using slicing.</a:t>
            </a:r>
          </a:p>
          <a:p>
            <a:r>
              <a:rPr lang="en-US" sz="1600">
                <a:ea typeface="+mn-lt"/>
                <a:cs typeface="+mn-lt"/>
              </a:rPr>
              <a:t>The index of 0 refers to the first item, 1 to the second item and so on.</a:t>
            </a:r>
          </a:p>
          <a:p>
            <a:r>
              <a:rPr lang="en-US" sz="1600">
                <a:ea typeface="+mn-lt"/>
                <a:cs typeface="+mn-lt"/>
              </a:rPr>
              <a:t>The index of -1 refers to the last item, -2 to the second last item and so on.</a:t>
            </a:r>
          </a:p>
          <a:p>
            <a:r>
              <a:rPr lang="en-US" sz="1600">
                <a:ea typeface="+mn-lt"/>
                <a:cs typeface="+mn-lt"/>
              </a:rPr>
              <a:t>We can access a range of items in a string by using the slicing operator :(colon).</a:t>
            </a:r>
          </a:p>
        </p:txBody>
      </p:sp>
      <p:sp>
        <p:nvSpPr>
          <p:cNvPr id="4" name="Rectangle 3">
            <a:extLst>
              <a:ext uri="{FF2B5EF4-FFF2-40B4-BE49-F238E27FC236}">
                <a16:creationId xmlns:a16="http://schemas.microsoft.com/office/drawing/2014/main" id="{46FA94AD-9C64-45E9-9166-CE4E3B5B0729}"/>
              </a:ext>
            </a:extLst>
          </p:cNvPr>
          <p:cNvSpPr/>
          <p:nvPr/>
        </p:nvSpPr>
        <p:spPr>
          <a:xfrm>
            <a:off x="1476366" y="3376789"/>
            <a:ext cx="4617302" cy="222815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 = "Hello World"</a:t>
            </a:r>
            <a:endParaRPr lang="en-US" sz="1400" dirty="0">
              <a:latin typeface="Courier New"/>
              <a:cs typeface="Calibri"/>
            </a:endParaRPr>
          </a:p>
          <a:p>
            <a:r>
              <a:rPr lang="en-US" sz="1400" dirty="0">
                <a:solidFill>
                  <a:srgbClr val="FFFFFF"/>
                </a:solidFill>
                <a:latin typeface="Courier New"/>
                <a:ea typeface="+mn-lt"/>
                <a:cs typeface="+mn-lt"/>
              </a:rPr>
              <a:t>&gt;&gt;&gt; message[6]</a:t>
            </a:r>
          </a:p>
          <a:p>
            <a:r>
              <a:rPr lang="en-US" sz="1400" dirty="0">
                <a:solidFill>
                  <a:srgbClr val="FFFFFF"/>
                </a:solidFill>
                <a:latin typeface="Courier New"/>
                <a:ea typeface="+mn-lt"/>
                <a:cs typeface="+mn-lt"/>
              </a:rPr>
              <a:t>'W'</a:t>
            </a:r>
          </a:p>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message[-3]</a:t>
            </a:r>
          </a:p>
          <a:p>
            <a:r>
              <a:rPr lang="en-US" sz="1400" dirty="0">
                <a:solidFill>
                  <a:srgbClr val="FFFFFF"/>
                </a:solidFill>
                <a:latin typeface="Courier New"/>
                <a:cs typeface="Calibri"/>
              </a:rPr>
              <a:t>'r'</a:t>
            </a:r>
          </a:p>
          <a:p>
            <a:r>
              <a:rPr lang="en-US" sz="1400" i="1" dirty="0">
                <a:solidFill>
                  <a:srgbClr val="FFFFFF"/>
                </a:solidFill>
                <a:latin typeface="Courier New"/>
                <a:cs typeface="Calibri"/>
              </a:rPr>
              <a:t>&gt;&gt;&gt; </a:t>
            </a:r>
            <a:r>
              <a:rPr lang="en-US" sz="1400" dirty="0">
                <a:solidFill>
                  <a:srgbClr val="FFFFFF"/>
                </a:solidFill>
                <a:latin typeface="Courier New"/>
                <a:cs typeface="Calibri"/>
              </a:rPr>
              <a:t>message[2:5]</a:t>
            </a:r>
          </a:p>
          <a:p>
            <a:r>
              <a:rPr lang="en-US" sz="1400" dirty="0">
                <a:solidFill>
                  <a:srgbClr val="FFFFFF"/>
                </a:solidFill>
                <a:latin typeface="Courier New"/>
                <a:cs typeface="Calibri"/>
              </a:rPr>
              <a:t>'</a:t>
            </a:r>
            <a:r>
              <a:rPr lang="en-US" sz="1400" dirty="0" err="1">
                <a:solidFill>
                  <a:srgbClr val="FFFFFF"/>
                </a:solidFill>
                <a:latin typeface="Courier New"/>
                <a:cs typeface="Calibri"/>
              </a:rPr>
              <a:t>llo</a:t>
            </a:r>
            <a:r>
              <a:rPr lang="en-US" sz="1400" dirty="0">
                <a:solidFill>
                  <a:srgbClr val="FFFFFF"/>
                </a:solidFill>
                <a:latin typeface="Courier New"/>
                <a:cs typeface="Calibri"/>
              </a:rPr>
              <a:t>'</a:t>
            </a:r>
          </a:p>
          <a:p>
            <a:r>
              <a:rPr lang="en-US" sz="1400" i="1" dirty="0">
                <a:solidFill>
                  <a:srgbClr val="FFFFFF"/>
                </a:solidFill>
                <a:latin typeface="Courier New"/>
                <a:cs typeface="Calibri"/>
              </a:rPr>
              <a:t>&gt;&gt;&gt; </a:t>
            </a:r>
            <a:r>
              <a:rPr lang="en-US" sz="1400" dirty="0">
                <a:solidFill>
                  <a:srgbClr val="FFFFFF"/>
                </a:solidFill>
                <a:latin typeface="Courier New"/>
                <a:cs typeface="Calibri"/>
              </a:rPr>
              <a:t>message[1:-3]</a:t>
            </a:r>
          </a:p>
          <a:p>
            <a:r>
              <a:rPr lang="en-US" sz="1400" dirty="0">
                <a:latin typeface="Courier New"/>
                <a:ea typeface="+mn-lt"/>
                <a:cs typeface="+mn-lt"/>
              </a:rPr>
              <a:t>'</a:t>
            </a:r>
            <a:r>
              <a:rPr lang="en-US" sz="1400" dirty="0" err="1">
                <a:latin typeface="Courier New"/>
                <a:ea typeface="+mn-lt"/>
                <a:cs typeface="+mn-lt"/>
              </a:rPr>
              <a:t>ello</a:t>
            </a:r>
            <a:r>
              <a:rPr lang="en-US" sz="1400" dirty="0">
                <a:latin typeface="Courier New"/>
                <a:ea typeface="+mn-lt"/>
                <a:cs typeface="+mn-lt"/>
              </a:rPr>
              <a:t> Wo'</a:t>
            </a:r>
            <a:endParaRPr lang="en-US" sz="1400" dirty="0">
              <a:latin typeface="Courier New"/>
              <a:cs typeface="Calibri"/>
            </a:endParaRPr>
          </a:p>
        </p:txBody>
      </p:sp>
    </p:spTree>
    <p:extLst>
      <p:ext uri="{BB962C8B-B14F-4D97-AF65-F5344CB8AC3E}">
        <p14:creationId xmlns:p14="http://schemas.microsoft.com/office/powerpoint/2010/main" val="93110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2CBA-1797-4198-A016-691505613F6C}"/>
              </a:ext>
            </a:extLst>
          </p:cNvPr>
          <p:cNvSpPr>
            <a:spLocks noGrp="1"/>
          </p:cNvSpPr>
          <p:nvPr>
            <p:ph type="title"/>
          </p:nvPr>
        </p:nvSpPr>
        <p:spPr/>
        <p:txBody>
          <a:bodyPr/>
          <a:lstStyle/>
          <a:p>
            <a:r>
              <a:rPr lang="en-US">
                <a:cs typeface="Calibri Light"/>
              </a:rPr>
              <a:t>Updating and Deleting String</a:t>
            </a:r>
            <a:endParaRPr lang="en-US"/>
          </a:p>
        </p:txBody>
      </p:sp>
      <p:sp>
        <p:nvSpPr>
          <p:cNvPr id="3" name="Content Placeholder 2">
            <a:extLst>
              <a:ext uri="{FF2B5EF4-FFF2-40B4-BE49-F238E27FC236}">
                <a16:creationId xmlns:a16="http://schemas.microsoft.com/office/drawing/2014/main" id="{84CB76A4-6EA6-4A98-A645-F3F42269C56A}"/>
              </a:ext>
            </a:extLst>
          </p:cNvPr>
          <p:cNvSpPr>
            <a:spLocks noGrp="1"/>
          </p:cNvSpPr>
          <p:nvPr>
            <p:ph idx="1"/>
          </p:nvPr>
        </p:nvSpPr>
        <p:spPr/>
        <p:txBody>
          <a:bodyPr vert="horz" lIns="91440" tIns="45720" rIns="91440" bIns="45720" rtlCol="0" anchor="t">
            <a:normAutofit/>
          </a:bodyPr>
          <a:lstStyle/>
          <a:p>
            <a:r>
              <a:rPr lang="en-US" sz="1600">
                <a:cs typeface="Calibri"/>
              </a:rPr>
              <a:t>Strings in Python are immutable</a:t>
            </a:r>
          </a:p>
          <a:p>
            <a:r>
              <a:rPr lang="en-US" sz="1600">
                <a:cs typeface="Calibri"/>
              </a:rPr>
              <a:t>We cannot change the elements of a string once they have been assigned but, we can reassign different string to the same name.</a:t>
            </a:r>
          </a:p>
          <a:p>
            <a:r>
              <a:rPr lang="en-US" sz="1600">
                <a:cs typeface="Calibri"/>
              </a:rPr>
              <a:t>Deletion or removal of character from a string is not supported though, deletion or removal of whole string is possible.(</a:t>
            </a:r>
            <a:r>
              <a:rPr lang="en-US" sz="1600" b="1">
                <a:cs typeface="Calibri"/>
              </a:rPr>
              <a:t>del </a:t>
            </a:r>
            <a:r>
              <a:rPr lang="en-US" sz="1600">
                <a:cs typeface="Calibri"/>
              </a:rPr>
              <a:t>keyword)</a:t>
            </a:r>
          </a:p>
          <a:p>
            <a:endParaRPr lang="en-US" sz="1600">
              <a:cs typeface="Calibri"/>
            </a:endParaRPr>
          </a:p>
        </p:txBody>
      </p:sp>
      <p:sp>
        <p:nvSpPr>
          <p:cNvPr id="4" name="Rectangle 3">
            <a:extLst>
              <a:ext uri="{FF2B5EF4-FFF2-40B4-BE49-F238E27FC236}">
                <a16:creationId xmlns:a16="http://schemas.microsoft.com/office/drawing/2014/main" id="{980A2A76-8CE8-46FF-850B-34F5D46622C9}"/>
              </a:ext>
            </a:extLst>
          </p:cNvPr>
          <p:cNvSpPr/>
          <p:nvPr/>
        </p:nvSpPr>
        <p:spPr>
          <a:xfrm>
            <a:off x="1095332" y="3343902"/>
            <a:ext cx="4245498" cy="1790480"/>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 Assigning new value </a:t>
            </a:r>
            <a:endParaRPr lang="en-US" sz="1400" i="1" dirty="0">
              <a:solidFill>
                <a:srgbClr val="FFFFFF"/>
              </a:solidFill>
              <a:latin typeface="Courier New"/>
              <a:ea typeface="+mn-lt"/>
              <a:cs typeface="+mn-lt"/>
            </a:endParaRPr>
          </a:p>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 = "Hello Rita"</a:t>
            </a:r>
            <a:endParaRPr lang="en-US" sz="1400" dirty="0">
              <a:latin typeface="Courier New"/>
              <a:cs typeface="Calibri"/>
            </a:endParaRPr>
          </a:p>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message[6] = 'G'</a:t>
            </a:r>
          </a:p>
          <a:p>
            <a:endParaRPr lang="en-US" sz="1400" dirty="0">
              <a:latin typeface="Courier New"/>
              <a:ea typeface="+mn-lt"/>
              <a:cs typeface="+mn-lt"/>
            </a:endParaRPr>
          </a:p>
          <a:p>
            <a:r>
              <a:rPr lang="en-US" sz="1400" dirty="0" err="1">
                <a:latin typeface="Courier New"/>
                <a:ea typeface="+mn-lt"/>
                <a:cs typeface="+mn-lt"/>
              </a:rPr>
              <a:t>TypeError</a:t>
            </a:r>
            <a:r>
              <a:rPr lang="en-US" sz="1400" dirty="0">
                <a:latin typeface="Courier New"/>
                <a:ea typeface="+mn-lt"/>
                <a:cs typeface="+mn-lt"/>
              </a:rPr>
              <a:t>: 'str' object does not support </a:t>
            </a:r>
          </a:p>
          <a:p>
            <a:r>
              <a:rPr lang="en-US" sz="1400" dirty="0">
                <a:latin typeface="Courier New"/>
                <a:ea typeface="+mn-lt"/>
                <a:cs typeface="+mn-lt"/>
              </a:rPr>
              <a:t>item assignment</a:t>
            </a:r>
            <a:endParaRPr lang="en-US" sz="1400" dirty="0">
              <a:latin typeface="Courier New"/>
              <a:cs typeface="Calibri"/>
            </a:endParaRPr>
          </a:p>
        </p:txBody>
      </p:sp>
      <p:sp>
        <p:nvSpPr>
          <p:cNvPr id="5" name="Rectangle 4">
            <a:extLst>
              <a:ext uri="{FF2B5EF4-FFF2-40B4-BE49-F238E27FC236}">
                <a16:creationId xmlns:a16="http://schemas.microsoft.com/office/drawing/2014/main" id="{2F13C796-059E-403C-847B-E21BF04BCD4D}"/>
              </a:ext>
            </a:extLst>
          </p:cNvPr>
          <p:cNvSpPr/>
          <p:nvPr/>
        </p:nvSpPr>
        <p:spPr>
          <a:xfrm>
            <a:off x="5685053" y="3343902"/>
            <a:ext cx="4520172" cy="1462643"/>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 Removing character</a:t>
            </a:r>
          </a:p>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 = "Hello Rita"</a:t>
            </a:r>
            <a:endParaRPr lang="en-US" sz="1400" dirty="0">
              <a:latin typeface="Courier New"/>
              <a:cs typeface="Calibri"/>
            </a:endParaRPr>
          </a:p>
          <a:p>
            <a:r>
              <a:rPr lang="en-US" sz="1400" i="1" dirty="0">
                <a:solidFill>
                  <a:srgbClr val="FFFFFF"/>
                </a:solidFill>
                <a:latin typeface="Courier New"/>
                <a:ea typeface="+mn-lt"/>
                <a:cs typeface="+mn-lt"/>
              </a:rPr>
              <a:t>&gt;&gt;&gt; </a:t>
            </a:r>
            <a:r>
              <a:rPr lang="en-US" sz="1400" dirty="0">
                <a:latin typeface="Courier New"/>
                <a:ea typeface="+mn-lt"/>
                <a:cs typeface="+mn-lt"/>
              </a:rPr>
              <a:t>del message[2]</a:t>
            </a:r>
          </a:p>
          <a:p>
            <a:endParaRPr lang="en-US" sz="1400" dirty="0">
              <a:latin typeface="Courier New"/>
              <a:ea typeface="+mn-lt"/>
              <a:cs typeface="+mn-lt"/>
            </a:endParaRPr>
          </a:p>
          <a:p>
            <a:r>
              <a:rPr lang="en-US" sz="1400" dirty="0" err="1">
                <a:latin typeface="Courier New"/>
                <a:ea typeface="+mn-lt"/>
                <a:cs typeface="+mn-lt"/>
              </a:rPr>
              <a:t>TypeError</a:t>
            </a:r>
            <a:r>
              <a:rPr lang="en-US" sz="1400" dirty="0">
                <a:latin typeface="Courier New"/>
                <a:ea typeface="+mn-lt"/>
                <a:cs typeface="+mn-lt"/>
              </a:rPr>
              <a:t>: 'str' object doesn't support item deletion</a:t>
            </a:r>
            <a:endParaRPr lang="en-US" dirty="0">
              <a:latin typeface="Courier New"/>
              <a:cs typeface="Courier New"/>
            </a:endParaRPr>
          </a:p>
        </p:txBody>
      </p:sp>
      <p:sp>
        <p:nvSpPr>
          <p:cNvPr id="6" name="Rectangle 5">
            <a:extLst>
              <a:ext uri="{FF2B5EF4-FFF2-40B4-BE49-F238E27FC236}">
                <a16:creationId xmlns:a16="http://schemas.microsoft.com/office/drawing/2014/main" id="{B5419180-CA93-4CE7-BA8C-C1513F8B977D}"/>
              </a:ext>
            </a:extLst>
          </p:cNvPr>
          <p:cNvSpPr/>
          <p:nvPr/>
        </p:nvSpPr>
        <p:spPr>
          <a:xfrm>
            <a:off x="5685053" y="4983088"/>
            <a:ext cx="4582195" cy="116138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 Removing string</a:t>
            </a:r>
          </a:p>
          <a:p>
            <a:r>
              <a:rPr lang="en-US" sz="1400" i="1" dirty="0">
                <a:solidFill>
                  <a:srgbClr val="FFFFFF"/>
                </a:solidFill>
                <a:latin typeface="Courier New"/>
                <a:ea typeface="+mn-lt"/>
                <a:cs typeface="+mn-lt"/>
              </a:rPr>
              <a:t>&gt;&gt;&gt; </a:t>
            </a:r>
            <a:r>
              <a:rPr lang="en-US" sz="1400" dirty="0">
                <a:solidFill>
                  <a:srgbClr val="FFFFFF"/>
                </a:solidFill>
                <a:latin typeface="Courier New"/>
                <a:ea typeface="+mn-lt"/>
                <a:cs typeface="+mn-lt"/>
              </a:rPr>
              <a:t>message = "Hello Rita"</a:t>
            </a:r>
            <a:endParaRPr lang="en-US" sz="1400" dirty="0">
              <a:latin typeface="Courier New"/>
              <a:cs typeface="Calibri"/>
            </a:endParaRPr>
          </a:p>
          <a:p>
            <a:r>
              <a:rPr lang="en-US" sz="1400" dirty="0">
                <a:latin typeface="Courier New"/>
                <a:ea typeface="+mn-lt"/>
                <a:cs typeface="+mn-lt"/>
              </a:rPr>
              <a:t>&gt;&gt;&gt; del message</a:t>
            </a:r>
            <a:endParaRPr lang="en-US" dirty="0">
              <a:latin typeface="Courier New"/>
              <a:ea typeface="+mn-lt"/>
              <a:cs typeface="+mn-lt"/>
            </a:endParaRPr>
          </a:p>
          <a:p>
            <a:r>
              <a:rPr lang="en-US" sz="1400" dirty="0">
                <a:latin typeface="Courier New"/>
                <a:ea typeface="+mn-lt"/>
                <a:cs typeface="+mn-lt"/>
              </a:rPr>
              <a:t># deleted successfully</a:t>
            </a:r>
          </a:p>
        </p:txBody>
      </p:sp>
    </p:spTree>
    <p:extLst>
      <p:ext uri="{BB962C8B-B14F-4D97-AF65-F5344CB8AC3E}">
        <p14:creationId xmlns:p14="http://schemas.microsoft.com/office/powerpoint/2010/main" val="112842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263D-EEDC-4D9E-8642-68F7DF374E5D}"/>
              </a:ext>
            </a:extLst>
          </p:cNvPr>
          <p:cNvSpPr>
            <a:spLocks noGrp="1"/>
          </p:cNvSpPr>
          <p:nvPr>
            <p:ph type="title"/>
          </p:nvPr>
        </p:nvSpPr>
        <p:spPr/>
        <p:txBody>
          <a:bodyPr/>
          <a:lstStyle/>
          <a:p>
            <a:r>
              <a:rPr lang="en-US">
                <a:cs typeface="Calibri Light"/>
              </a:rPr>
              <a:t>Iterating over a String</a:t>
            </a:r>
            <a:endParaRPr lang="en-US"/>
          </a:p>
        </p:txBody>
      </p:sp>
      <p:sp>
        <p:nvSpPr>
          <p:cNvPr id="3" name="Content Placeholder 2">
            <a:extLst>
              <a:ext uri="{FF2B5EF4-FFF2-40B4-BE49-F238E27FC236}">
                <a16:creationId xmlns:a16="http://schemas.microsoft.com/office/drawing/2014/main" id="{7BB30444-1B77-4324-B9E5-95F124C5E1CA}"/>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Iterating through a string using </a:t>
            </a:r>
            <a:r>
              <a:rPr lang="en-US" b="1">
                <a:ea typeface="+mn-lt"/>
                <a:cs typeface="+mn-lt"/>
              </a:rPr>
              <a:t>for</a:t>
            </a:r>
            <a:r>
              <a:rPr lang="en-US">
                <a:ea typeface="+mn-lt"/>
                <a:cs typeface="+mn-lt"/>
              </a:rPr>
              <a:t> loop</a:t>
            </a:r>
            <a:endParaRPr lang="en-US"/>
          </a:p>
        </p:txBody>
      </p:sp>
      <p:sp>
        <p:nvSpPr>
          <p:cNvPr id="5" name="Rectangle 4">
            <a:extLst>
              <a:ext uri="{FF2B5EF4-FFF2-40B4-BE49-F238E27FC236}">
                <a16:creationId xmlns:a16="http://schemas.microsoft.com/office/drawing/2014/main" id="{28797D9F-C364-4CA2-A86C-DBFCF0F12CFB}"/>
              </a:ext>
            </a:extLst>
          </p:cNvPr>
          <p:cNvSpPr/>
          <p:nvPr/>
        </p:nvSpPr>
        <p:spPr>
          <a:xfrm>
            <a:off x="961256" y="2591098"/>
            <a:ext cx="4661606" cy="229686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&gt;&gt;&gt; for </a:t>
            </a:r>
            <a:r>
              <a:rPr lang="en-US" sz="1600" err="1">
                <a:latin typeface="Courier New"/>
                <a:ea typeface="+mn-lt"/>
                <a:cs typeface="+mn-lt"/>
              </a:rPr>
              <a:t>i</a:t>
            </a:r>
            <a:r>
              <a:rPr lang="en-US" sz="1600">
                <a:latin typeface="Courier New"/>
                <a:ea typeface="+mn-lt"/>
                <a:cs typeface="+mn-lt"/>
              </a:rPr>
              <a:t> in 'Hello':</a:t>
            </a:r>
            <a:endParaRPr lang="en-US">
              <a:latin typeface="Courier New"/>
              <a:cs typeface="Calibri"/>
            </a:endParaRPr>
          </a:p>
          <a:p>
            <a:r>
              <a:rPr lang="en-US" sz="1600">
                <a:latin typeface="Courier New"/>
                <a:ea typeface="+mn-lt"/>
                <a:cs typeface="+mn-lt"/>
              </a:rPr>
              <a:t>...     print(</a:t>
            </a:r>
            <a:r>
              <a:rPr lang="en-US" sz="1600" err="1">
                <a:latin typeface="Courier New"/>
                <a:ea typeface="+mn-lt"/>
                <a:cs typeface="+mn-lt"/>
              </a:rPr>
              <a:t>i</a:t>
            </a:r>
            <a:r>
              <a:rPr lang="en-US" sz="1600">
                <a:latin typeface="Courier New"/>
                <a:ea typeface="+mn-lt"/>
                <a:cs typeface="+mn-lt"/>
              </a:rPr>
              <a:t>)</a:t>
            </a:r>
            <a:endParaRPr lang="en-US">
              <a:latin typeface="Courier New"/>
              <a:cs typeface="Courier New"/>
            </a:endParaRPr>
          </a:p>
          <a:p>
            <a:r>
              <a:rPr lang="en-US" sz="1600">
                <a:latin typeface="Courier New"/>
                <a:ea typeface="+mn-lt"/>
                <a:cs typeface="+mn-lt"/>
              </a:rPr>
              <a:t>... </a:t>
            </a:r>
            <a:endParaRPr lang="en-US">
              <a:latin typeface="Courier New"/>
              <a:cs typeface="Courier New"/>
            </a:endParaRPr>
          </a:p>
          <a:p>
            <a:r>
              <a:rPr lang="en-US" sz="1600">
                <a:latin typeface="Courier New"/>
                <a:ea typeface="+mn-lt"/>
                <a:cs typeface="+mn-lt"/>
              </a:rPr>
              <a:t>H</a:t>
            </a:r>
            <a:endParaRPr lang="en-US">
              <a:latin typeface="Courier New"/>
              <a:cs typeface="Courier New"/>
            </a:endParaRPr>
          </a:p>
          <a:p>
            <a:r>
              <a:rPr lang="en-US" sz="1600">
                <a:latin typeface="Courier New"/>
                <a:ea typeface="+mn-lt"/>
                <a:cs typeface="+mn-lt"/>
              </a:rPr>
              <a:t>e</a:t>
            </a:r>
            <a:endParaRPr lang="en-US">
              <a:latin typeface="Courier New"/>
              <a:cs typeface="Courier New"/>
            </a:endParaRPr>
          </a:p>
          <a:p>
            <a:r>
              <a:rPr lang="en-US" sz="1600">
                <a:latin typeface="Courier New"/>
                <a:ea typeface="+mn-lt"/>
                <a:cs typeface="+mn-lt"/>
              </a:rPr>
              <a:t>l</a:t>
            </a:r>
            <a:endParaRPr lang="en-US">
              <a:latin typeface="Courier New"/>
              <a:cs typeface="Courier New"/>
            </a:endParaRPr>
          </a:p>
          <a:p>
            <a:r>
              <a:rPr lang="en-US" sz="1600">
                <a:latin typeface="Courier New"/>
                <a:ea typeface="+mn-lt"/>
                <a:cs typeface="+mn-lt"/>
              </a:rPr>
              <a:t>l</a:t>
            </a:r>
            <a:endParaRPr lang="en-US">
              <a:latin typeface="Courier New"/>
              <a:cs typeface="Courier New"/>
            </a:endParaRPr>
          </a:p>
          <a:p>
            <a:r>
              <a:rPr lang="en-US" sz="1600">
                <a:latin typeface="Courier New"/>
                <a:ea typeface="+mn-lt"/>
                <a:cs typeface="+mn-lt"/>
              </a:rPr>
              <a:t>o</a:t>
            </a:r>
            <a:endParaRPr lang="en-US">
              <a:latin typeface="Courier New"/>
              <a:cs typeface="Courier New"/>
            </a:endParaRPr>
          </a:p>
        </p:txBody>
      </p:sp>
      <p:sp>
        <p:nvSpPr>
          <p:cNvPr id="6" name="Rectangle 5">
            <a:extLst>
              <a:ext uri="{FF2B5EF4-FFF2-40B4-BE49-F238E27FC236}">
                <a16:creationId xmlns:a16="http://schemas.microsoft.com/office/drawing/2014/main" id="{4BB08D70-8A5C-42C6-A744-0ECA34197F5D}"/>
              </a:ext>
            </a:extLst>
          </p:cNvPr>
          <p:cNvSpPr/>
          <p:nvPr/>
        </p:nvSpPr>
        <p:spPr>
          <a:xfrm>
            <a:off x="6330697" y="2591098"/>
            <a:ext cx="4661606" cy="3191774"/>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message = "Hello World"</a:t>
            </a:r>
            <a:endParaRPr lang="en-US" dirty="0">
              <a:latin typeface="Courier New"/>
              <a:cs typeface="Courier New"/>
            </a:endParaRPr>
          </a:p>
          <a:p>
            <a:r>
              <a:rPr lang="en-US" sz="1600" dirty="0">
                <a:latin typeface="Courier New"/>
                <a:ea typeface="+mn-lt"/>
                <a:cs typeface="+mn-lt"/>
              </a:rPr>
              <a:t>&gt;&gt;&gt; for </a:t>
            </a:r>
            <a:r>
              <a:rPr lang="en-US" sz="1600" dirty="0" err="1">
                <a:latin typeface="Courier New"/>
                <a:ea typeface="+mn-lt"/>
                <a:cs typeface="+mn-lt"/>
              </a:rPr>
              <a:t>i</a:t>
            </a:r>
            <a:r>
              <a:rPr lang="en-US" sz="1600" dirty="0">
                <a:latin typeface="Courier New"/>
                <a:ea typeface="+mn-lt"/>
                <a:cs typeface="+mn-lt"/>
              </a:rPr>
              <a:t> in message[2:-2]:</a:t>
            </a:r>
            <a:endParaRPr lang="en-US" dirty="0">
              <a:latin typeface="Courier New"/>
              <a:cs typeface="Courier New"/>
            </a:endParaRPr>
          </a:p>
          <a:p>
            <a:r>
              <a:rPr lang="en-US" sz="1600" dirty="0">
                <a:latin typeface="Courier New"/>
                <a:ea typeface="+mn-lt"/>
                <a:cs typeface="+mn-lt"/>
              </a:rPr>
              <a:t>...     print(</a:t>
            </a:r>
            <a:r>
              <a:rPr lang="en-US" sz="1600" dirty="0" err="1">
                <a:latin typeface="Courier New"/>
                <a:ea typeface="+mn-lt"/>
                <a:cs typeface="+mn-lt"/>
              </a:rPr>
              <a:t>i</a:t>
            </a:r>
            <a:r>
              <a:rPr lang="en-US" sz="1600" dirty="0">
                <a:latin typeface="Courier New"/>
                <a:ea typeface="+mn-lt"/>
                <a:cs typeface="+mn-lt"/>
              </a:rPr>
              <a:t>)</a:t>
            </a:r>
            <a:endParaRPr lang="en-US" dirty="0">
              <a:latin typeface="Courier New"/>
              <a:ea typeface="+mn-lt"/>
              <a:cs typeface="+mn-lt"/>
            </a:endParaRPr>
          </a:p>
          <a:p>
            <a:r>
              <a:rPr lang="en-US" sz="1600" dirty="0">
                <a:latin typeface="Courier New"/>
                <a:ea typeface="+mn-lt"/>
                <a:cs typeface="+mn-lt"/>
              </a:rPr>
              <a:t>... </a:t>
            </a:r>
            <a:endParaRPr lang="en-US" dirty="0">
              <a:latin typeface="Courier New"/>
              <a:ea typeface="+mn-lt"/>
              <a:cs typeface="+mn-lt"/>
            </a:endParaRPr>
          </a:p>
          <a:p>
            <a:r>
              <a:rPr lang="en-US" sz="1600" dirty="0">
                <a:latin typeface="Courier New"/>
                <a:ea typeface="+mn-lt"/>
                <a:cs typeface="+mn-lt"/>
              </a:rPr>
              <a:t>l</a:t>
            </a:r>
            <a:endParaRPr lang="en-US" dirty="0">
              <a:latin typeface="Courier New"/>
              <a:ea typeface="+mn-lt"/>
              <a:cs typeface="+mn-lt"/>
            </a:endParaRPr>
          </a:p>
          <a:p>
            <a:r>
              <a:rPr lang="en-US" sz="1600" dirty="0">
                <a:latin typeface="Courier New"/>
                <a:ea typeface="+mn-lt"/>
                <a:cs typeface="+mn-lt"/>
              </a:rPr>
              <a:t>l</a:t>
            </a:r>
            <a:endParaRPr lang="en-US" dirty="0">
              <a:latin typeface="Courier New"/>
              <a:ea typeface="+mn-lt"/>
              <a:cs typeface="+mn-lt"/>
            </a:endParaRPr>
          </a:p>
          <a:p>
            <a:r>
              <a:rPr lang="en-US" sz="1600" dirty="0">
                <a:latin typeface="Courier New"/>
                <a:ea typeface="+mn-lt"/>
                <a:cs typeface="+mn-lt"/>
              </a:rPr>
              <a:t>o</a:t>
            </a:r>
            <a:endParaRPr lang="en-US" dirty="0">
              <a:latin typeface="Courier New"/>
              <a:ea typeface="+mn-lt"/>
              <a:cs typeface="+mn-lt"/>
            </a:endParaRPr>
          </a:p>
          <a:p>
            <a:endParaRPr lang="en-US" dirty="0">
              <a:latin typeface="Courier New"/>
              <a:cs typeface="Courier New"/>
            </a:endParaRPr>
          </a:p>
          <a:p>
            <a:r>
              <a:rPr lang="en-US" sz="1600" dirty="0">
                <a:latin typeface="Courier New"/>
                <a:ea typeface="+mn-lt"/>
                <a:cs typeface="+mn-lt"/>
              </a:rPr>
              <a:t>W</a:t>
            </a:r>
            <a:endParaRPr lang="en-US" dirty="0">
              <a:latin typeface="Courier New"/>
              <a:cs typeface="Courier New"/>
            </a:endParaRPr>
          </a:p>
          <a:p>
            <a:r>
              <a:rPr lang="en-US" sz="1600" dirty="0">
                <a:latin typeface="Courier New"/>
                <a:ea typeface="+mn-lt"/>
                <a:cs typeface="+mn-lt"/>
              </a:rPr>
              <a:t>o</a:t>
            </a:r>
            <a:endParaRPr lang="en-US" dirty="0">
              <a:latin typeface="Courier New"/>
              <a:cs typeface="Courier New"/>
            </a:endParaRPr>
          </a:p>
          <a:p>
            <a:r>
              <a:rPr lang="en-US" sz="1600" dirty="0">
                <a:latin typeface="Courier New"/>
                <a:ea typeface="+mn-lt"/>
                <a:cs typeface="+mn-lt"/>
              </a:rPr>
              <a:t>r</a:t>
            </a:r>
            <a:endParaRPr lang="en-US" dirty="0">
              <a:latin typeface="Courier New"/>
              <a:cs typeface="Courier New"/>
            </a:endParaRPr>
          </a:p>
        </p:txBody>
      </p:sp>
    </p:spTree>
    <p:extLst>
      <p:ext uri="{BB962C8B-B14F-4D97-AF65-F5344CB8AC3E}">
        <p14:creationId xmlns:p14="http://schemas.microsoft.com/office/powerpoint/2010/main" val="3404582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3209</Words>
  <Application>Microsoft Office PowerPoint</Application>
  <PresentationFormat>Widescreen</PresentationFormat>
  <Paragraphs>485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Python Strings</vt:lpstr>
      <vt:lpstr>Introduction</vt:lpstr>
      <vt:lpstr>Quote characters</vt:lpstr>
      <vt:lpstr>Escape Sequences</vt:lpstr>
      <vt:lpstr>Triple-Quoted Strings</vt:lpstr>
      <vt:lpstr>Triple-Quoted Strings (examples)...</vt:lpstr>
      <vt:lpstr>Accessing characters in a string</vt:lpstr>
      <vt:lpstr>Updating and Deleting String</vt:lpstr>
      <vt:lpstr>Iterating over a String</vt:lpstr>
      <vt:lpstr>String special Operators</vt:lpstr>
      <vt:lpstr>Built-in Functions that work on String</vt:lpstr>
      <vt:lpstr>Built-in Functions (examples) ...</vt:lpstr>
      <vt:lpstr>Python String methods</vt:lpstr>
      <vt:lpstr>Python String methods (examples)...</vt:lpstr>
      <vt:lpstr>Python String formatters</vt:lpstr>
      <vt:lpstr>%Formatting</vt:lpstr>
      <vt:lpstr>format() method</vt:lpstr>
      <vt:lpstr>format() method (Positional arguments)</vt:lpstr>
      <vt:lpstr>format() method (Positional arguments) ...</vt:lpstr>
      <vt:lpstr>format() method (Keyword arguments)</vt:lpstr>
      <vt:lpstr>formatted string literal (f-string)</vt:lpstr>
      <vt:lpstr>Multiline f-strings:</vt:lpstr>
      <vt:lpstr>More on f-strings:</vt:lpstr>
      <vt:lpstr>Python Set</vt:lpstr>
      <vt:lpstr>Set in Python</vt:lpstr>
      <vt:lpstr>Adding and Removing Set elements</vt:lpstr>
      <vt:lpstr>PowerPoint Presentation</vt:lpstr>
      <vt:lpstr>Set Methods</vt:lpstr>
      <vt:lpstr>Set Operations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Strings</dc:title>
  <dc:creator>Navin Poudel</dc:creator>
  <cp:lastModifiedBy>Navin Poudel</cp:lastModifiedBy>
  <cp:revision>16</cp:revision>
  <dcterms:created xsi:type="dcterms:W3CDTF">2023-02-25T16:53:32Z</dcterms:created>
  <dcterms:modified xsi:type="dcterms:W3CDTF">2023-08-07T03:55:10Z</dcterms:modified>
</cp:coreProperties>
</file>