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4" r:id="rId6"/>
    <p:sldId id="272" r:id="rId7"/>
    <p:sldId id="273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9" r:id="rId19"/>
    <p:sldId id="274" r:id="rId20"/>
    <p:sldId id="271" r:id="rId21"/>
    <p:sldId id="278" r:id="rId22"/>
    <p:sldId id="275" r:id="rId23"/>
    <p:sldId id="280" r:id="rId24"/>
    <p:sldId id="283" r:id="rId25"/>
    <p:sldId id="281" r:id="rId26"/>
    <p:sldId id="304" r:id="rId27"/>
    <p:sldId id="303" r:id="rId28"/>
    <p:sldId id="302" r:id="rId29"/>
    <p:sldId id="301" r:id="rId30"/>
    <p:sldId id="300" r:id="rId31"/>
    <p:sldId id="299" r:id="rId32"/>
    <p:sldId id="298" r:id="rId33"/>
    <p:sldId id="297" r:id="rId34"/>
    <p:sldId id="296" r:id="rId35"/>
    <p:sldId id="295" r:id="rId36"/>
    <p:sldId id="294" r:id="rId37"/>
    <p:sldId id="293" r:id="rId38"/>
    <p:sldId id="292" r:id="rId39"/>
    <p:sldId id="291" r:id="rId40"/>
    <p:sldId id="290" r:id="rId41"/>
    <p:sldId id="289" r:id="rId42"/>
    <p:sldId id="288" r:id="rId43"/>
    <p:sldId id="287" r:id="rId44"/>
    <p:sldId id="3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66" d="100"/>
          <a:sy n="66" d="100"/>
        </p:scale>
        <p:origin x="116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2BF0-6F79-6E5C-A909-6B9ECB1CB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AAEC7-437E-5287-D56E-3C91F8B5C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B98A-E153-681E-C412-6C7D1E31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01C0-4853-4FD1-BD53-7083C0A2F95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4D90-7F10-F41A-64B0-054D639D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9AC6-961F-67C6-0D8B-0F69820A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FD2F-CDD0-4F4C-A871-37A76A4B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1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E8C1-FE29-B367-D957-0B30ED8A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91B11-EABA-977E-9EF2-7A9CC3D9B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354C-BDD5-5A0A-3B89-E3A57D5A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01C0-4853-4FD1-BD53-7083C0A2F95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F8EA4-3FBB-2D9F-A84E-120137B1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0B35-9016-9303-EB30-86BB2006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FD2F-CDD0-4F4C-A871-37A76A4B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9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5ACC1-360C-26CB-212F-2640E3F25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7899F-AE8E-F193-13A5-96F91C21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69F7-B4C3-5057-75D4-F21486E87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01C0-4853-4FD1-BD53-7083C0A2F95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8CCB-8303-B3E8-CD9B-74502D9D8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3F7C-C292-35E8-E883-C7F6DEFE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FD2F-CDD0-4F4C-A871-37A76A4B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8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0B34-4C05-37A3-DD11-A4C693AA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FEA7-0A48-B5D2-C23D-222C9E9D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0432-88DE-EF75-125D-4CBCE156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01C0-4853-4FD1-BD53-7083C0A2F95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BAD1-4E6F-456A-5B8A-E384DC93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E11B-C56A-E7E4-DB1A-209B40A7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FD2F-CDD0-4F4C-A871-37A76A4B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4B45-0CCB-7D26-0AC8-330B237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C2D4E-38E3-0D23-58D9-1F5B216F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029A7-0834-C311-8970-18318200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01C0-4853-4FD1-BD53-7083C0A2F95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B865-CF8B-3B40-A40D-AC4C7E5D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1C6D-F368-7B13-5BE6-44338486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FD2F-CDD0-4F4C-A871-37A76A4B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9A75-93E9-E19E-78CD-6B6FA121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FB44-7593-4CB0-9628-191D5F5FE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9AA30-4AE6-9AD1-4BB8-9C58663D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32F88-F2C9-BADA-A47B-1D9A7EE4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01C0-4853-4FD1-BD53-7083C0A2F95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2022C-4BCA-93D1-D35A-674A9993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54134-8329-C1BD-64F0-D428DFCC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FD2F-CDD0-4F4C-A871-37A76A4B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4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8F9A-AFB6-C2C2-6729-C2D62D70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3A79C-61D1-6E5A-25C5-5EAE3B90F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F6C4A-D5D2-EB23-9E79-D5F43D84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9E343-6961-EEE2-257D-1466B2F0B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B2809-F5A7-6D3B-054F-D09C39CBE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83428-C9E6-A3CA-82FE-341405BB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01C0-4853-4FD1-BD53-7083C0A2F95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45EAE-3D4D-70EC-4DDA-74418083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E94B2-7EF2-F43B-0921-C3C514E6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FD2F-CDD0-4F4C-A871-37A76A4B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6F4B-0C35-EC48-BD48-76409A0E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6305E-B094-6669-7C1F-79E8FAAE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01C0-4853-4FD1-BD53-7083C0A2F95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6E46E-D59C-5D82-19E8-A5E30C7D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E00E6-481B-9ED8-A214-8A9C7992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FD2F-CDD0-4F4C-A871-37A76A4B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87700-3F55-A5B9-0B94-469ABBE0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01C0-4853-4FD1-BD53-7083C0A2F95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8D9F1-A212-283D-A6B2-597684FB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B4516-F94E-78CD-0198-DDC50073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FD2F-CDD0-4F4C-A871-37A76A4B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B548-9492-0DEC-0694-A2DA53BF7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1B3E-B6A6-0FFE-BDED-1A3D929CF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A83AF-3E26-88BB-2ECC-D02D6A4F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26496-76FD-23F5-7BB1-19E31357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01C0-4853-4FD1-BD53-7083C0A2F95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74643-1423-8F53-2ED0-FCEF0CD0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E749D-9842-69E1-0072-5CC6A9AD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FD2F-CDD0-4F4C-A871-37A76A4B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0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C00F-D7D2-AEF4-F90D-8F5BBB47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86DE5-AF00-F403-AA9B-81BEBFD3B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74F07-02DA-BBFD-8A00-A20534F9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84F10-2C3E-2C55-8EA3-23ABE936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501C0-4853-4FD1-BD53-7083C0A2F95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C3067-418E-B13D-80C2-2A65552A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73A26-D525-19EB-B6AF-3015EC42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8FD2F-CDD0-4F4C-A871-37A76A4B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4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82321-0859-A8AA-6A0D-CD124D83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6D19-C76C-D6AC-9409-5726B0AF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99A5-1CD8-4E45-F415-E14E1333B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501C0-4853-4FD1-BD53-7083C0A2F95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BF33B-1B0F-5D9D-E8AA-4695E56A5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F75E5-1A4C-1023-B252-8BA1815DC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8FD2F-CDD0-4F4C-A871-37A76A4B8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?highlight=popitem#dict.popite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101C-D0FF-470F-8C1F-F30BB8F5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811" y="2100023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Python Tuples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A6BBE-DB1C-4D82-BF0E-7ED203198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6295" y="4838726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D2C3F60-FAA8-4A15-8296-3273AB38C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26" y="-157515"/>
            <a:ext cx="6509594" cy="46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0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D0D-A671-4C5D-B67A-B072DC5F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Unpacking errors: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4EA2-EB1E-4000-8F08-770E56F9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Calibri" panose="020F0502020204030204"/>
              </a:rPr>
              <a:t>Number</a:t>
            </a:r>
            <a:r>
              <a:rPr lang="en-US">
                <a:ea typeface="+mn-lt"/>
                <a:cs typeface="+mn-lt"/>
              </a:rPr>
              <a:t> of variables on the left must match the number of values in the tuple.</a:t>
            </a:r>
          </a:p>
          <a:p>
            <a:pPr marL="0" indent="0">
              <a:buNone/>
            </a:pPr>
            <a:endParaRPr lang="en-US">
              <a:ea typeface="+mn-lt"/>
              <a:cs typeface="Calibri" panose="020F0502020204030204"/>
            </a:endParaRPr>
          </a:p>
          <a:p>
            <a:endParaRPr lang="en-US">
              <a:ea typeface="+mn-lt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2EF1B-1E3F-44D7-83BE-49A7098AC40C}"/>
              </a:ext>
            </a:extLst>
          </p:cNvPr>
          <p:cNvSpPr/>
          <p:nvPr/>
        </p:nvSpPr>
        <p:spPr>
          <a:xfrm>
            <a:off x="1175747" y="2708405"/>
            <a:ext cx="10654823" cy="2954322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rgbClr val="FFFFFF"/>
              </a:solidFill>
              <a:latin typeface="Calibri"/>
              <a:ea typeface="Segoe UI"/>
              <a:cs typeface="Segoe U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= ('John', 'writer', 23)</a:t>
            </a:r>
            <a:endParaRPr lang="en-US" dirty="0"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 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name, profession = 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# less variables than expected</a:t>
            </a:r>
          </a:p>
          <a:p>
            <a:r>
              <a:rPr lang="en-US" dirty="0">
                <a:latin typeface="Courier New"/>
                <a:cs typeface="Calibri"/>
              </a:rPr>
              <a:t>Traceback</a:t>
            </a:r>
            <a:r>
              <a:rPr lang="en-US" dirty="0">
                <a:latin typeface="Courier New"/>
                <a:ea typeface="+mn-lt"/>
                <a:cs typeface="+mn-lt"/>
              </a:rPr>
              <a:t> (most recent call last):</a:t>
            </a:r>
            <a:endParaRPr lang="en-US" dirty="0">
              <a:latin typeface="Courier New"/>
              <a:cs typeface="Calibri" panose="020F0502020204030204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  File "&lt;stdin&gt;", line 1, in &lt;module&gt;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ea typeface="+mn-lt"/>
                <a:cs typeface="+mn-lt"/>
              </a:rPr>
              <a:t>ValueError</a:t>
            </a:r>
            <a:r>
              <a:rPr lang="en-US" dirty="0">
                <a:latin typeface="Courier New"/>
                <a:ea typeface="+mn-lt"/>
                <a:cs typeface="+mn-lt"/>
              </a:rPr>
              <a:t>: too many values to unpack (expected 2)</a:t>
            </a:r>
          </a:p>
          <a:p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latin typeface="Courier New"/>
                <a:cs typeface="Courier New"/>
              </a:rPr>
              <a:t>name, profession, age, address = 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 # more variables than expected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Traceback (most recent call last):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  File "&lt;stdin&gt;", line 1, in &lt;module&gt;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ea typeface="+mn-lt"/>
                <a:cs typeface="+mn-lt"/>
              </a:rPr>
              <a:t>ValueError</a:t>
            </a:r>
            <a:r>
              <a:rPr lang="en-US" dirty="0">
                <a:latin typeface="Courier New"/>
                <a:ea typeface="+mn-lt"/>
                <a:cs typeface="+mn-lt"/>
              </a:rPr>
              <a:t>: not enough values to unpack (expected 4, got 3)</a:t>
            </a:r>
            <a:endParaRPr lang="en-US" dirty="0">
              <a:latin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830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Tuple Elements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Indexing: </a:t>
            </a:r>
            <a:r>
              <a:rPr lang="en-US">
                <a:ea typeface="+mn-lt"/>
                <a:cs typeface="+mn-lt"/>
              </a:rPr>
              <a:t>we can use the index operator [] to access an item in a tuple, where the index starts from 0.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9B410-E4B1-4E43-BB23-268463E71F47}"/>
              </a:ext>
            </a:extLst>
          </p:cNvPr>
          <p:cNvSpPr/>
          <p:nvPr/>
        </p:nvSpPr>
        <p:spPr>
          <a:xfrm>
            <a:off x="913420" y="2620961"/>
            <a:ext cx="8593676" cy="276694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= ('John', 'writer', 23)</a:t>
            </a:r>
            <a:endParaRPr lang="en-US" dirty="0"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[0])</a:t>
            </a:r>
            <a:endParaRPr lang="en-US" dirty="0">
              <a:cs typeface="Calibri"/>
            </a:endParaRP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John</a:t>
            </a: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[2])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Courier New"/>
                <a:cs typeface="Courier New"/>
              </a:rPr>
              <a:t>23</a:t>
            </a:r>
          </a:p>
          <a:p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latin typeface="Courier New"/>
                <a:ea typeface="+mn-lt"/>
                <a:cs typeface="Courier New"/>
              </a:rPr>
              <a:t>print(</a:t>
            </a:r>
            <a:r>
              <a:rPr lang="en-US" dirty="0" err="1">
                <a:latin typeface="Courier New"/>
                <a:ea typeface="+mn-lt"/>
                <a:cs typeface="Courier New"/>
              </a:rPr>
              <a:t>my_tuple</a:t>
            </a:r>
            <a:r>
              <a:rPr lang="en-US" dirty="0">
                <a:latin typeface="Courier New"/>
                <a:ea typeface="+mn-lt"/>
                <a:cs typeface="Courier New"/>
              </a:rPr>
              <a:t>[3]) # there is no element in index 3 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Traceback (most recent call last):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  File "&lt;stdin&gt;", line 1, in &lt;module&gt;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ea typeface="+mn-lt"/>
                <a:cs typeface="+mn-lt"/>
              </a:rPr>
              <a:t>IndexError</a:t>
            </a:r>
            <a:r>
              <a:rPr lang="en-US" dirty="0">
                <a:latin typeface="Courier New"/>
                <a:ea typeface="+mn-lt"/>
                <a:cs typeface="+mn-lt"/>
              </a:rPr>
              <a:t>: tuple index out of range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752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Tuple Elements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Negative Indexing</a:t>
            </a:r>
            <a:r>
              <a:rPr lang="en-US">
                <a:cs typeface="Calibri"/>
              </a:rPr>
              <a:t>:</a:t>
            </a:r>
            <a:r>
              <a:rPr lang="en-US">
                <a:ea typeface="+mn-lt"/>
                <a:cs typeface="+mn-lt"/>
              </a:rPr>
              <a:t> Index of -1 refers to the last item, -2 to the second last item and so on.</a:t>
            </a:r>
            <a:endParaRPr lang="en-US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9295E-DBCF-4A27-9097-D7DE21ADE214}"/>
              </a:ext>
            </a:extLst>
          </p:cNvPr>
          <p:cNvSpPr/>
          <p:nvPr/>
        </p:nvSpPr>
        <p:spPr>
          <a:xfrm>
            <a:off x="913420" y="2620961"/>
            <a:ext cx="8593676" cy="3316585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= ('John', 'writer', 23)</a:t>
            </a:r>
            <a:endParaRPr lang="en-US">
              <a:cs typeface="Calibri"/>
            </a:endParaRPr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>
                <a:ea typeface="+mn-lt"/>
                <a:cs typeface="+mn-lt"/>
              </a:rPr>
              <a:t> </a:t>
            </a:r>
            <a:r>
              <a:rPr lang="en-US">
                <a:latin typeface="Courier New"/>
                <a:cs typeface="Courier New"/>
              </a:rPr>
              <a:t>print(</a:t>
            </a:r>
            <a:r>
              <a:rPr lang="en-US" err="1">
                <a:latin typeface="Courier New"/>
                <a:cs typeface="Courier New"/>
              </a:rPr>
              <a:t>my_tuple</a:t>
            </a:r>
            <a:r>
              <a:rPr lang="en-US">
                <a:latin typeface="Courier New"/>
                <a:cs typeface="Courier New"/>
              </a:rPr>
              <a:t>[-1])</a:t>
            </a:r>
            <a:endParaRPr lang="en-US">
              <a:cs typeface="Calibri"/>
            </a:endParaRPr>
          </a:p>
          <a:p>
            <a:r>
              <a:rPr lang="en-US">
                <a:latin typeface="Courier New"/>
                <a:ea typeface="+mn-lt"/>
                <a:cs typeface="Courier New"/>
              </a:rPr>
              <a:t>23</a:t>
            </a: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cs typeface="Courier New"/>
              </a:rPr>
              <a:t>print(</a:t>
            </a:r>
            <a:r>
              <a:rPr lang="en-US" err="1">
                <a:latin typeface="Courier New"/>
                <a:cs typeface="Courier New"/>
              </a:rPr>
              <a:t>my_tuple</a:t>
            </a:r>
            <a:r>
              <a:rPr lang="en-US">
                <a:latin typeface="Courier New"/>
                <a:cs typeface="Courier New"/>
              </a:rPr>
              <a:t>[-2])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latin typeface="Courier New"/>
                <a:cs typeface="Courier New"/>
              </a:rPr>
              <a:t>writer</a:t>
            </a:r>
          </a:p>
          <a:p>
            <a:r>
              <a:rPr lang="en-US" i="1">
                <a:ea typeface="+mn-lt"/>
                <a:cs typeface="+mn-lt"/>
              </a:rPr>
              <a:t>&gt;&gt;&gt; </a:t>
            </a:r>
            <a:r>
              <a:rPr lang="en-US">
                <a:latin typeface="Courier New"/>
                <a:ea typeface="+mn-lt"/>
                <a:cs typeface="Courier New"/>
              </a:rPr>
              <a:t>print(</a:t>
            </a:r>
            <a:r>
              <a:rPr lang="en-US" err="1">
                <a:latin typeface="Courier New"/>
                <a:ea typeface="+mn-lt"/>
                <a:cs typeface="Courier New"/>
              </a:rPr>
              <a:t>my_tuple</a:t>
            </a:r>
            <a:r>
              <a:rPr lang="en-US">
                <a:latin typeface="Courier New"/>
                <a:ea typeface="+mn-lt"/>
                <a:cs typeface="Courier New"/>
              </a:rPr>
              <a:t>[-3])</a:t>
            </a:r>
          </a:p>
          <a:p>
            <a:r>
              <a:rPr lang="en-US">
                <a:latin typeface="Courier New"/>
                <a:ea typeface="+mn-lt"/>
                <a:cs typeface="Courier New"/>
              </a:rPr>
              <a:t>John</a:t>
            </a: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ea typeface="+mn-lt"/>
                <a:cs typeface="Courier New"/>
              </a:rPr>
              <a:t>print(</a:t>
            </a:r>
            <a:r>
              <a:rPr lang="en-US" err="1">
                <a:latin typeface="Courier New"/>
                <a:ea typeface="+mn-lt"/>
                <a:cs typeface="Courier New"/>
              </a:rPr>
              <a:t>my_tuple</a:t>
            </a:r>
            <a:r>
              <a:rPr lang="en-US">
                <a:latin typeface="Courier New"/>
                <a:ea typeface="+mn-lt"/>
                <a:cs typeface="Courier New"/>
              </a:rPr>
              <a:t>[-4])# there is no element in index -4 </a:t>
            </a:r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ea typeface="+mn-lt"/>
                <a:cs typeface="+mn-lt"/>
              </a:rPr>
              <a:t>Traceback (most recent call last):</a:t>
            </a:r>
            <a:endParaRPr lang="en-US">
              <a:latin typeface="Courier New"/>
              <a:cs typeface="Courier New"/>
            </a:endParaRPr>
          </a:p>
          <a:p>
            <a:r>
              <a:rPr lang="en-US">
                <a:latin typeface="Courier New"/>
                <a:ea typeface="+mn-lt"/>
                <a:cs typeface="+mn-lt"/>
              </a:rPr>
              <a:t>  File "&lt;stdin&gt;", line 1, in &lt;module&gt;</a:t>
            </a:r>
            <a:endParaRPr lang="en-US">
              <a:latin typeface="Courier New"/>
              <a:cs typeface="Courier New"/>
            </a:endParaRPr>
          </a:p>
          <a:p>
            <a:r>
              <a:rPr lang="en-US" err="1">
                <a:latin typeface="Courier New"/>
                <a:ea typeface="+mn-lt"/>
                <a:cs typeface="+mn-lt"/>
              </a:rPr>
              <a:t>IndexError</a:t>
            </a:r>
            <a:r>
              <a:rPr lang="en-US">
                <a:latin typeface="Courier New"/>
                <a:ea typeface="+mn-lt"/>
                <a:cs typeface="+mn-lt"/>
              </a:rPr>
              <a:t>: tuple index out of range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8038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Accessing Tuple Elements</a:t>
            </a: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Slicing:</a:t>
            </a:r>
            <a:r>
              <a:rPr lang="en-US">
                <a:ea typeface="+mn-lt"/>
                <a:cs typeface="+mn-lt"/>
              </a:rPr>
              <a:t> We can access a range of items in a tuple by using the slicing operator colon </a:t>
            </a:r>
            <a:r>
              <a:rPr lang="en-US" b="1">
                <a:ea typeface="+mn-lt"/>
                <a:cs typeface="+mn-lt"/>
              </a:rPr>
              <a:t>:</a:t>
            </a:r>
          </a:p>
          <a:p>
            <a:r>
              <a:rPr lang="en-US">
                <a:cs typeface="Calibri"/>
              </a:rPr>
              <a:t>Syntax: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9295E-DBCF-4A27-9097-D7DE21ADE214}"/>
              </a:ext>
            </a:extLst>
          </p:cNvPr>
          <p:cNvSpPr/>
          <p:nvPr/>
        </p:nvSpPr>
        <p:spPr>
          <a:xfrm>
            <a:off x="838469" y="3312596"/>
            <a:ext cx="10305053" cy="2804421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= ('a', 'b', 'c', 'd', 'e', 'f', 'g')</a:t>
            </a:r>
            <a:endParaRPr lang="en-US" dirty="0"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[:]) #gives all elements</a:t>
            </a:r>
            <a:endParaRPr lang="en-US" dirty="0">
              <a:cs typeface="Calibri"/>
            </a:endParaRP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('a', 'b', 'c', 'd', 'e', 'f', 'g')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[1:3]) # includes from index 1-2, index 3 is excluded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Courier New"/>
                <a:cs typeface="Courier New"/>
              </a:rPr>
              <a:t>('b', 'c')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latin typeface="Courier New"/>
                <a:ea typeface="+mn-lt"/>
                <a:cs typeface="Courier New"/>
              </a:rPr>
              <a:t>print(</a:t>
            </a:r>
            <a:r>
              <a:rPr lang="en-US" dirty="0" err="1">
                <a:latin typeface="Courier New"/>
                <a:ea typeface="+mn-lt"/>
                <a:cs typeface="Courier New"/>
              </a:rPr>
              <a:t>my_tuple</a:t>
            </a:r>
            <a:r>
              <a:rPr lang="en-US" dirty="0">
                <a:latin typeface="Courier New"/>
                <a:ea typeface="+mn-lt"/>
                <a:cs typeface="Courier New"/>
              </a:rPr>
              <a:t>[-3:])</a:t>
            </a: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('e', 'f', 'g')</a:t>
            </a: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>
                <a:latin typeface="Courier New"/>
                <a:ea typeface="+mn-lt"/>
                <a:cs typeface="Courier New"/>
              </a:rPr>
              <a:t>print(</a:t>
            </a:r>
            <a:r>
              <a:rPr lang="en-US" dirty="0" err="1">
                <a:latin typeface="Courier New"/>
                <a:ea typeface="+mn-lt"/>
                <a:cs typeface="Courier New"/>
              </a:rPr>
              <a:t>my_tuple</a:t>
            </a:r>
            <a:r>
              <a:rPr lang="en-US" dirty="0">
                <a:latin typeface="Courier New"/>
                <a:ea typeface="+mn-lt"/>
                <a:cs typeface="Courier New"/>
              </a:rPr>
              <a:t>[:-4])</a:t>
            </a:r>
          </a:p>
          <a:p>
            <a:r>
              <a:rPr lang="en-US" dirty="0">
                <a:latin typeface="Courier New"/>
                <a:cs typeface="Courier New"/>
              </a:rPr>
              <a:t>('a', 'b', 'c')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C7D460-4073-48DB-9E2B-6BBED1935EDC}"/>
              </a:ext>
            </a:extLst>
          </p:cNvPr>
          <p:cNvSpPr/>
          <p:nvPr/>
        </p:nvSpPr>
        <p:spPr>
          <a:xfrm>
            <a:off x="2561006" y="2600899"/>
            <a:ext cx="8522431" cy="592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[Start index (included):Stop index (excluded):Increment]
</a:t>
            </a:r>
            <a:br>
              <a:rPr lang="en-US" dirty="0">
                <a:latin typeface="Courier New"/>
                <a:ea typeface="+mn-lt"/>
                <a:cs typeface="+mn-lt"/>
              </a:rPr>
            </a:br>
            <a:endParaRPr lang="en-US" dirty="0">
              <a:solidFill>
                <a:schemeClr val="tx1"/>
              </a:solidFill>
              <a:latin typeface="Courier New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0615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457200" indent="-457200"/>
            <a:r>
              <a:rPr lang="en-US">
                <a:ea typeface="+mn-lt"/>
                <a:cs typeface="+mn-lt"/>
              </a:rPr>
              <a:t>Tip: You can also use the negative increment value to reverse the tuple.</a:t>
            </a:r>
            <a:endParaRPr lang="en-US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9295E-DBCF-4A27-9097-D7DE21ADE214}"/>
              </a:ext>
            </a:extLst>
          </p:cNvPr>
          <p:cNvSpPr/>
          <p:nvPr/>
        </p:nvSpPr>
        <p:spPr>
          <a:xfrm>
            <a:off x="838469" y="1621617"/>
            <a:ext cx="10517413" cy="262953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= ('a', 'b', 'c', 'd', 'e', 'f', 'g')</a:t>
            </a:r>
            <a:endParaRPr lang="en-US" dirty="0"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[::2]) # starts from 0 index with increment of 2</a:t>
            </a:r>
            <a:endParaRPr lang="en-US" dirty="0">
              <a:cs typeface="Calibri"/>
            </a:endParaRP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('a', 'c', 'e', 'g')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[1:5:2]) #index 1-5,index 5 excluded, with increment of 2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Courier New"/>
                <a:cs typeface="Courier New"/>
              </a:rPr>
              <a:t>('b', 'd')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latin typeface="Courier New"/>
                <a:ea typeface="+mn-lt"/>
                <a:cs typeface="Courier New"/>
              </a:rPr>
              <a:t>print(</a:t>
            </a:r>
            <a:r>
              <a:rPr lang="en-US" dirty="0" err="1">
                <a:latin typeface="Courier New"/>
                <a:ea typeface="+mn-lt"/>
                <a:cs typeface="Courier New"/>
              </a:rPr>
              <a:t>my_tuple</a:t>
            </a:r>
            <a:r>
              <a:rPr lang="en-US" dirty="0">
                <a:latin typeface="Courier New"/>
                <a:ea typeface="+mn-lt"/>
                <a:cs typeface="Courier New"/>
              </a:rPr>
              <a:t>[-3:])</a:t>
            </a: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('e', 'f', 'g')</a:t>
            </a: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>
                <a:latin typeface="Courier New"/>
                <a:ea typeface="+mn-lt"/>
                <a:cs typeface="Courier New"/>
              </a:rPr>
              <a:t>print(</a:t>
            </a:r>
            <a:r>
              <a:rPr lang="en-US" dirty="0" err="1">
                <a:latin typeface="Courier New"/>
                <a:ea typeface="+mn-lt"/>
                <a:cs typeface="Courier New"/>
              </a:rPr>
              <a:t>my_tuple</a:t>
            </a:r>
            <a:r>
              <a:rPr lang="en-US" dirty="0">
                <a:latin typeface="Courier New"/>
                <a:ea typeface="+mn-lt"/>
                <a:cs typeface="Courier New"/>
              </a:rPr>
              <a:t>[:-4])</a:t>
            </a:r>
          </a:p>
          <a:p>
            <a:r>
              <a:rPr lang="en-US" dirty="0">
                <a:latin typeface="Courier New"/>
                <a:cs typeface="Courier New"/>
              </a:rPr>
              <a:t>('a', 'b', 'c')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8DFDC-92EE-4695-A72A-DB92741F24BF}"/>
              </a:ext>
            </a:extLst>
          </p:cNvPr>
          <p:cNvSpPr/>
          <p:nvPr/>
        </p:nvSpPr>
        <p:spPr>
          <a:xfrm>
            <a:off x="838468" y="5294207"/>
            <a:ext cx="5170922" cy="75576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[::-1])</a:t>
            </a:r>
            <a:endParaRPr lang="en-US" dirty="0">
              <a:cs typeface="Calibri"/>
            </a:endParaRPr>
          </a:p>
          <a:p>
            <a:r>
              <a:rPr lang="en-US" dirty="0">
                <a:latin typeface="Courier New"/>
                <a:cs typeface="Courier New"/>
              </a:rPr>
              <a:t>('g', 'f', 'e', 'd', 'c', 'b', 'a')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0933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Deleting a Tuple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Tuple can be </a:t>
            </a:r>
            <a:r>
              <a:rPr lang="en-US"/>
              <a:t>deleted </a:t>
            </a:r>
            <a:r>
              <a:rPr lang="en-US">
                <a:ea typeface="+mn-lt"/>
                <a:cs typeface="+mn-lt"/>
              </a:rPr>
              <a:t>using </a:t>
            </a:r>
            <a:r>
              <a:rPr lang="en-US">
                <a:highlight>
                  <a:srgbClr val="C0C0C0"/>
                </a:highlight>
                <a:latin typeface="Courier New"/>
                <a:ea typeface="+mn-lt"/>
                <a:cs typeface="+mn-lt"/>
              </a:rPr>
              <a:t>del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/>
              <a:t>keyword</a:t>
            </a:r>
            <a:endParaRPr lang="en-US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9295E-DBCF-4A27-9097-D7DE21ADE214}"/>
              </a:ext>
            </a:extLst>
          </p:cNvPr>
          <p:cNvSpPr/>
          <p:nvPr/>
        </p:nvSpPr>
        <p:spPr>
          <a:xfrm>
            <a:off x="838468" y="2371125"/>
            <a:ext cx="10517413" cy="1830061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= ('a', 'b', 'c', 'd', 'e', 'f', 'g')</a:t>
            </a:r>
            <a:endParaRPr lang="en-US" dirty="0"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dirty="0">
                <a:latin typeface="Courier New"/>
                <a:cs typeface="Courier New"/>
              </a:rPr>
              <a:t>del 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) # 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 has already been deleted, raises </a:t>
            </a:r>
            <a:r>
              <a:rPr lang="en-US" dirty="0" err="1">
                <a:latin typeface="Courier New"/>
                <a:cs typeface="Courier New"/>
              </a:rPr>
              <a:t>NameError</a:t>
            </a:r>
            <a:endParaRPr lang="en-US" dirty="0">
              <a:latin typeface="Courier New"/>
              <a:ea typeface="+mn-lt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Traceback (most recent call last):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  File "&lt;stdin&gt;", line 1, in &lt;module&gt;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ea typeface="+mn-lt"/>
                <a:cs typeface="+mn-lt"/>
              </a:rPr>
              <a:t>NameError</a:t>
            </a:r>
            <a:r>
              <a:rPr lang="en-US" dirty="0">
                <a:latin typeface="Courier New"/>
                <a:ea typeface="+mn-lt"/>
                <a:cs typeface="+mn-lt"/>
              </a:rPr>
              <a:t>: name '</a:t>
            </a:r>
            <a:r>
              <a:rPr lang="en-US" dirty="0" err="1">
                <a:latin typeface="Courier New"/>
                <a:ea typeface="+mn-lt"/>
                <a:cs typeface="Courier New"/>
              </a:rPr>
              <a:t>my_tuple</a:t>
            </a:r>
            <a:r>
              <a:rPr lang="en-US" dirty="0">
                <a:latin typeface="Courier New"/>
                <a:ea typeface="+mn-lt"/>
                <a:cs typeface="+mn-lt"/>
              </a:rPr>
              <a:t>' is not defined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3273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Tuple Operations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Concatenation: we can use </a:t>
            </a:r>
            <a:r>
              <a:rPr lang="en-US">
                <a:highlight>
                  <a:srgbClr val="C0C0C0"/>
                </a:highlight>
                <a:ea typeface="+mn-lt"/>
                <a:cs typeface="+mn-lt"/>
              </a:rPr>
              <a:t>+</a:t>
            </a:r>
            <a:r>
              <a:rPr lang="en-US">
                <a:ea typeface="+mn-lt"/>
                <a:cs typeface="+mn-lt"/>
              </a:rPr>
              <a:t> operator to combine two tuples. This is called concatenation</a:t>
            </a: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Repetition: we can use </a:t>
            </a:r>
            <a:r>
              <a:rPr lang="en-US">
                <a:highlight>
                  <a:srgbClr val="C0C0C0"/>
                </a:highlight>
                <a:cs typeface="Calibri"/>
              </a:rPr>
              <a:t>*</a:t>
            </a:r>
            <a:r>
              <a:rPr lang="en-US">
                <a:cs typeface="Calibri"/>
              </a:rPr>
              <a:t> operator to repeat a tuple.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9295E-DBCF-4A27-9097-D7DE21ADE214}"/>
              </a:ext>
            </a:extLst>
          </p:cNvPr>
          <p:cNvSpPr/>
          <p:nvPr/>
        </p:nvSpPr>
        <p:spPr>
          <a:xfrm>
            <a:off x="1639050" y="2775290"/>
            <a:ext cx="7082168" cy="1317898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tup1 = ('a', 'b', 'c')</a:t>
            </a:r>
            <a:endParaRPr lang="en-US" dirty="0">
              <a:solidFill>
                <a:srgbClr val="FFFFFF"/>
              </a:solidFill>
              <a:latin typeface="Calibri" panose="020F0502020204030204"/>
              <a:ea typeface="Segoe UI"/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dirty="0">
                <a:latin typeface="Courier New"/>
                <a:ea typeface="+mn-lt"/>
                <a:cs typeface="Courier New"/>
              </a:rPr>
              <a:t>tup2 = ('d', 'e', 'f')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>
                <a:latin typeface="Courier New"/>
                <a:cs typeface="Courier New"/>
              </a:rPr>
              <a:t>print(tup1 + tup2) # concatenate tup2 to tup1</a:t>
            </a:r>
            <a:endParaRPr lang="en-US" dirty="0">
              <a:latin typeface="Courier New"/>
              <a:ea typeface="+mn-lt"/>
              <a:cs typeface="Courier New"/>
            </a:endParaRPr>
          </a:p>
          <a:p>
            <a:r>
              <a:rPr lang="en-US" dirty="0">
                <a:latin typeface="Courier New"/>
                <a:cs typeface="Calibri"/>
              </a:rPr>
              <a:t>('a', 'b', 'c', 'd', 'e', 'f')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FA9D1-DD47-4760-8D51-EF7CCF7C8A00}"/>
              </a:ext>
            </a:extLst>
          </p:cNvPr>
          <p:cNvSpPr/>
          <p:nvPr/>
        </p:nvSpPr>
        <p:spPr>
          <a:xfrm>
            <a:off x="1639050" y="4756427"/>
            <a:ext cx="7082168" cy="1018095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tup1 = ('a', 'b', 'c')</a:t>
            </a:r>
            <a:endParaRPr lang="en-US" dirty="0">
              <a:solidFill>
                <a:srgbClr val="FFFFFF"/>
              </a:solidFill>
              <a:latin typeface="Calibri" panose="020F0502020204030204"/>
              <a:ea typeface="Segoe UI"/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dirty="0">
                <a:latin typeface="Courier New"/>
                <a:cs typeface="Courier New"/>
              </a:rPr>
              <a:t>print(tup1*2) # repeats tup1 2 times</a:t>
            </a:r>
            <a:endParaRPr lang="en-US" dirty="0">
              <a:latin typeface="Courier New"/>
              <a:ea typeface="+mn-lt"/>
              <a:cs typeface="Courier New"/>
            </a:endParaRPr>
          </a:p>
          <a:p>
            <a:r>
              <a:rPr lang="en-US" dirty="0">
                <a:latin typeface="Courier New"/>
                <a:cs typeface="Calibri"/>
              </a:rPr>
              <a:t>('a', 'b', 'c', 'a', 'b', 'c')</a:t>
            </a:r>
          </a:p>
        </p:txBody>
      </p:sp>
    </p:spTree>
    <p:extLst>
      <p:ext uri="{BB962C8B-B14F-4D97-AF65-F5344CB8AC3E}">
        <p14:creationId xmlns:p14="http://schemas.microsoft.com/office/powerpoint/2010/main" val="3723516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Tuple Operations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Tuple Membership Test: we can perform membership test using the </a:t>
            </a:r>
            <a:r>
              <a:rPr lang="en-US" b="1"/>
              <a:t>in</a:t>
            </a:r>
            <a:r>
              <a:rPr lang="en-US">
                <a:ea typeface="+mn-lt"/>
                <a:cs typeface="+mn-lt"/>
              </a:rPr>
              <a:t> keyword</a:t>
            </a:r>
          </a:p>
          <a:p>
            <a:pPr marL="457200" indent="-457200"/>
            <a:endParaRPr lang="en-US">
              <a:ea typeface="+mn-lt"/>
              <a:cs typeface="+mn-lt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9295E-DBCF-4A27-9097-D7DE21ADE214}"/>
              </a:ext>
            </a:extLst>
          </p:cNvPr>
          <p:cNvSpPr/>
          <p:nvPr/>
        </p:nvSpPr>
        <p:spPr>
          <a:xfrm>
            <a:off x="992797" y="2977848"/>
            <a:ext cx="7082168" cy="1800175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tup1 = ('a', 'b', 'c')</a:t>
            </a:r>
            <a:endParaRPr lang="en-US" dirty="0">
              <a:solidFill>
                <a:srgbClr val="FFFFFF"/>
              </a:solidFill>
              <a:latin typeface="Calibri" panose="020F0502020204030204"/>
              <a:ea typeface="Segoe UI"/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dirty="0">
                <a:latin typeface="Courier New"/>
                <a:ea typeface="+mn-lt"/>
                <a:cs typeface="Courier New"/>
              </a:rPr>
              <a:t>'a' in tup1</a:t>
            </a:r>
          </a:p>
          <a:p>
            <a:r>
              <a:rPr lang="en-US" dirty="0">
                <a:latin typeface="Courier New"/>
                <a:cs typeface="Calibri"/>
              </a:rPr>
              <a:t>True</a:t>
            </a: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>
                <a:latin typeface="Courier New"/>
                <a:cs typeface="Courier New"/>
              </a:rPr>
              <a:t>tup1 = ('a', 'b', 'c')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>
                <a:latin typeface="Courier New"/>
                <a:cs typeface="Courier New"/>
              </a:rPr>
              <a:t>'b' not in tup1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Courier New"/>
                <a:cs typeface="Courier New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7547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Tuple Operations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+mn-lt"/>
              </a:rPr>
              <a:t>Iteration:</a:t>
            </a:r>
          </a:p>
          <a:p>
            <a:pPr marL="457200" indent="-457200"/>
            <a:endParaRPr lang="en-US">
              <a:ea typeface="+mn-lt"/>
              <a:cs typeface="+mn-lt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9295E-DBCF-4A27-9097-D7DE21ADE214}"/>
              </a:ext>
            </a:extLst>
          </p:cNvPr>
          <p:cNvSpPr/>
          <p:nvPr/>
        </p:nvSpPr>
        <p:spPr>
          <a:xfrm>
            <a:off x="1021733" y="2321950"/>
            <a:ext cx="7844167" cy="3642478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tup1 = ('a','b')</a:t>
            </a:r>
            <a:endParaRPr lang="en-US">
              <a:ea typeface="+mn-lt"/>
              <a:cs typeface="+mn-lt"/>
            </a:endParaRPr>
          </a:p>
          <a:p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&gt;&gt;&gt;</a:t>
            </a:r>
            <a:r>
              <a:rPr lang="en-US" i="1">
                <a:ea typeface="+mn-lt"/>
                <a:cs typeface="+mn-lt"/>
              </a:rPr>
              <a:t> </a:t>
            </a:r>
            <a:r>
              <a:rPr lang="en-US">
                <a:latin typeface="Courier New"/>
                <a:cs typeface="Courier New"/>
              </a:rPr>
              <a:t>for x in tup1:</a:t>
            </a:r>
          </a:p>
          <a:p>
            <a:r>
              <a:rPr lang="en-US">
                <a:latin typeface="Courier New"/>
                <a:cs typeface="Courier New"/>
              </a:rPr>
              <a:t>...    print(x)</a:t>
            </a:r>
          </a:p>
          <a:p>
            <a:r>
              <a:rPr lang="en-US">
                <a:latin typeface="Courier New"/>
                <a:cs typeface="Courier New"/>
              </a:rPr>
              <a:t>...</a:t>
            </a:r>
          </a:p>
          <a:p>
            <a:r>
              <a:rPr lang="en-US">
                <a:latin typeface="Courier New"/>
                <a:cs typeface="Courier New"/>
              </a:rPr>
              <a:t>a</a:t>
            </a:r>
          </a:p>
          <a:p>
            <a:r>
              <a:rPr lang="en-US">
                <a:latin typeface="Courier New"/>
                <a:cs typeface="Courier New"/>
              </a:rPr>
              <a:t>b</a:t>
            </a:r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tup2 = (1,2,3)</a:t>
            </a:r>
            <a:endParaRPr lang="en-US">
              <a:solidFill>
                <a:srgbClr val="FFFFFF"/>
              </a:solidFill>
              <a:latin typeface="Calibri" panose="020F0502020204030204"/>
              <a:ea typeface="Segoe UI"/>
              <a:cs typeface="Calibri"/>
            </a:endParaRPr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>
                <a:ea typeface="+mn-lt"/>
                <a:cs typeface="+mn-lt"/>
              </a:rPr>
              <a:t> </a:t>
            </a:r>
            <a:r>
              <a:rPr lang="en-US">
                <a:latin typeface="Courier New"/>
                <a:ea typeface="+mn-lt"/>
                <a:cs typeface="Courier New"/>
              </a:rPr>
              <a:t>for _ in tup2:</a:t>
            </a:r>
          </a:p>
          <a:p>
            <a:r>
              <a:rPr lang="en-US">
                <a:latin typeface="Courier New"/>
                <a:ea typeface="+mn-lt"/>
                <a:cs typeface="Courier New"/>
              </a:rPr>
              <a:t>...    print("Hello")</a:t>
            </a:r>
          </a:p>
          <a:p>
            <a:r>
              <a:rPr lang="en-US">
                <a:latin typeface="Courier New"/>
                <a:cs typeface="Courier New"/>
              </a:rPr>
              <a:t>...</a:t>
            </a:r>
          </a:p>
          <a:p>
            <a:r>
              <a:rPr lang="en-US">
                <a:latin typeface="Courier New"/>
                <a:cs typeface="Calibri"/>
              </a:rPr>
              <a:t>Hello</a:t>
            </a:r>
          </a:p>
          <a:p>
            <a:r>
              <a:rPr lang="en-US">
                <a:latin typeface="Courier New"/>
                <a:cs typeface="Calibri"/>
              </a:rPr>
              <a:t>Hello</a:t>
            </a:r>
          </a:p>
          <a:p>
            <a:r>
              <a:rPr lang="en-US">
                <a:latin typeface="Courier New"/>
                <a:cs typeface="Calibri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39902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Tuple methods: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Unlike Python </a:t>
            </a:r>
            <a:r>
              <a:rPr lang="en-US" b="1" dirty="0">
                <a:ea typeface="+mn-lt"/>
                <a:cs typeface="+mn-lt"/>
              </a:rPr>
              <a:t>lists</a:t>
            </a:r>
            <a:r>
              <a:rPr lang="en-US" dirty="0">
                <a:ea typeface="+mn-lt"/>
                <a:cs typeface="+mn-lt"/>
              </a:rPr>
              <a:t>, tuples does not have methods such as </a:t>
            </a:r>
            <a:r>
              <a:rPr lang="en-US" b="1" dirty="0">
                <a:ea typeface="+mn-lt"/>
                <a:cs typeface="+mn-lt"/>
              </a:rPr>
              <a:t>append()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b="1" dirty="0">
                <a:ea typeface="+mn-lt"/>
                <a:cs typeface="+mn-lt"/>
              </a:rPr>
              <a:t>remove()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b="1" dirty="0">
                <a:ea typeface="+mn-lt"/>
                <a:cs typeface="+mn-lt"/>
              </a:rPr>
              <a:t>extend()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en-US" b="1" dirty="0">
                <a:ea typeface="+mn-lt"/>
                <a:cs typeface="+mn-lt"/>
              </a:rPr>
              <a:t> insert()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b="1" dirty="0">
                <a:ea typeface="+mn-lt"/>
                <a:cs typeface="+mn-lt"/>
              </a:rPr>
              <a:t>pop()</a:t>
            </a:r>
            <a:r>
              <a:rPr lang="en-US" dirty="0">
                <a:ea typeface="+mn-lt"/>
                <a:cs typeface="+mn-lt"/>
              </a:rPr>
              <a:t> due to its immutable nature.</a:t>
            </a:r>
          </a:p>
          <a:p>
            <a:pPr marL="457200" indent="-457200"/>
            <a:r>
              <a:rPr lang="en-US" dirty="0">
                <a:ea typeface="+mn-lt"/>
                <a:cs typeface="+mn-lt"/>
              </a:rPr>
              <a:t>There are only two tuple methods count() and index() that a tuple object can call.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761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D0D-A671-4C5D-B67A-B072DC5F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4EA2-EB1E-4000-8F08-770E56F9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Calibri" panose="020F0502020204030204"/>
              </a:rPr>
              <a:t>A tuple is a collection which is ordered and separated by commas</a:t>
            </a:r>
            <a:endParaRPr lang="en-US"/>
          </a:p>
          <a:p>
            <a:r>
              <a:rPr lang="en-US">
                <a:ea typeface="+mn-lt"/>
                <a:cs typeface="Calibri" panose="020F0502020204030204"/>
              </a:rPr>
              <a:t>Tuples are defined by enclosing the elements in parentheses (()) </a:t>
            </a:r>
          </a:p>
          <a:p>
            <a:r>
              <a:rPr lang="en-US">
                <a:ea typeface="+mn-lt"/>
                <a:cs typeface="+mn-lt"/>
              </a:rPr>
              <a:t>In someway a tuple is similar to a list in terms of indexing, nested objects and repetition</a:t>
            </a:r>
          </a:p>
          <a:p>
            <a:r>
              <a:rPr lang="en-US">
                <a:ea typeface="+mn-lt"/>
                <a:cs typeface="Calibri" panose="020F0502020204030204"/>
              </a:rPr>
              <a:t>Unlike lists, tuples are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immutable</a:t>
            </a:r>
          </a:p>
          <a:p>
            <a:pPr marL="0" indent="0">
              <a:buNone/>
            </a:pPr>
            <a:endParaRPr lang="en-US">
              <a:ea typeface="+mn-lt"/>
              <a:cs typeface="Calibri" panose="020F0502020204030204"/>
            </a:endParaRPr>
          </a:p>
          <a:p>
            <a:endParaRPr lang="en-US">
              <a:ea typeface="+mn-l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796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Tuple methods: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>
                <a:ea typeface="+mn-lt"/>
                <a:cs typeface="+mn-lt"/>
              </a:rPr>
              <a:t>count()</a:t>
            </a:r>
            <a:r>
              <a:rPr lang="en-US">
                <a:ea typeface="+mn-lt"/>
                <a:cs typeface="+mn-lt"/>
              </a:rPr>
              <a:t>: returns the number of times the specified element appears in the tuple</a:t>
            </a:r>
            <a:endParaRPr lang="en-US"/>
          </a:p>
          <a:p>
            <a:pPr marL="457200" indent="-457200"/>
            <a:r>
              <a:rPr lang="en-US">
                <a:ea typeface="+mn-lt"/>
                <a:cs typeface="+mn-lt"/>
              </a:rPr>
              <a:t>Syntax:</a:t>
            </a: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Parameter: </a:t>
            </a:r>
            <a:r>
              <a:rPr lang="en-US">
                <a:ea typeface="+mn-lt"/>
                <a:cs typeface="+mn-lt"/>
              </a:rPr>
              <a:t>element - the element to be counted</a:t>
            </a:r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9295E-DBCF-4A27-9097-D7DE21ADE214}"/>
              </a:ext>
            </a:extLst>
          </p:cNvPr>
          <p:cNvSpPr/>
          <p:nvPr/>
        </p:nvSpPr>
        <p:spPr>
          <a:xfrm>
            <a:off x="934923" y="4366808"/>
            <a:ext cx="7082168" cy="153974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tup1 = ('a', 'b', 'c', 'a',('a','b'))</a:t>
            </a:r>
            <a:endParaRPr lang="en-US">
              <a:solidFill>
                <a:srgbClr val="FFFFFF"/>
              </a:solidFill>
              <a:latin typeface="Calibri" panose="020F0502020204030204"/>
              <a:ea typeface="Segoe UI"/>
              <a:cs typeface="Calibri"/>
            </a:endParaRPr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>
                <a:ea typeface="+mn-lt"/>
                <a:cs typeface="+mn-lt"/>
              </a:rPr>
              <a:t> </a:t>
            </a:r>
            <a:r>
              <a:rPr lang="en-US">
                <a:latin typeface="Courier New"/>
                <a:ea typeface="+mn-lt"/>
                <a:cs typeface="Courier New"/>
              </a:rPr>
              <a:t>tup1.count('a')</a:t>
            </a:r>
          </a:p>
          <a:p>
            <a:r>
              <a:rPr lang="en-US">
                <a:latin typeface="Courier New"/>
                <a:cs typeface="Calibri"/>
              </a:rPr>
              <a:t>2</a:t>
            </a: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cs typeface="Courier New"/>
              </a:rPr>
              <a:t>tup1.count(('a', 'b'))</a:t>
            </a:r>
          </a:p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5678BC-C6F5-48BC-8B2A-286D1C787ACB}"/>
              </a:ext>
            </a:extLst>
          </p:cNvPr>
          <p:cNvSpPr/>
          <p:nvPr/>
        </p:nvSpPr>
        <p:spPr>
          <a:xfrm>
            <a:off x="897857" y="3189279"/>
            <a:ext cx="3271288" cy="480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tuple.count(element)</a:t>
            </a:r>
          </a:p>
        </p:txBody>
      </p:sp>
    </p:spTree>
    <p:extLst>
      <p:ext uri="{BB962C8B-B14F-4D97-AF65-F5344CB8AC3E}">
        <p14:creationId xmlns:p14="http://schemas.microsoft.com/office/powerpoint/2010/main" val="57536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Tuple methods: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>
                <a:ea typeface="+mn-lt"/>
                <a:cs typeface="+mn-lt"/>
              </a:rPr>
              <a:t>index()</a:t>
            </a:r>
            <a:r>
              <a:rPr lang="en-US">
                <a:ea typeface="+mn-lt"/>
                <a:cs typeface="+mn-lt"/>
              </a:rPr>
              <a:t>: returns the index of the specified element in the tuple.</a:t>
            </a:r>
            <a:endParaRPr lang="en-US"/>
          </a:p>
          <a:p>
            <a:pPr marL="457200" indent="-457200"/>
            <a:r>
              <a:rPr lang="en-US">
                <a:ea typeface="+mn-lt"/>
                <a:cs typeface="+mn-lt"/>
              </a:rPr>
              <a:t>Syntax:</a:t>
            </a: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r>
              <a:rPr lang="en-US">
                <a:cs typeface="Calibri"/>
              </a:rPr>
              <a:t>Parameters: </a:t>
            </a:r>
            <a:endParaRPr lang="en-US">
              <a:ea typeface="+mn-lt"/>
              <a:cs typeface="+mn-lt"/>
            </a:endParaRPr>
          </a:p>
          <a:p>
            <a:pPr marL="914400" lvl="1" indent="-457200"/>
            <a:r>
              <a:rPr lang="en-US">
                <a:ea typeface="+mn-lt"/>
                <a:cs typeface="+mn-lt"/>
              </a:rPr>
              <a:t>element - the element to be searched</a:t>
            </a:r>
            <a:endParaRPr lang="en-US">
              <a:cs typeface="Calibri"/>
            </a:endParaRPr>
          </a:p>
          <a:p>
            <a:pPr marL="914400" lvl="1" indent="-457200"/>
            <a:r>
              <a:rPr lang="en-US">
                <a:cs typeface="Calibri"/>
              </a:rPr>
              <a:t>start (optional) - </a:t>
            </a:r>
            <a:r>
              <a:rPr lang="en-US">
                <a:ea typeface="+mn-lt"/>
                <a:cs typeface="+mn-lt"/>
              </a:rPr>
              <a:t>start searching from this index</a:t>
            </a:r>
            <a:endParaRPr lang="en-US" b="1">
              <a:cs typeface="Calibri"/>
            </a:endParaRPr>
          </a:p>
          <a:p>
            <a:pPr marL="914400" lvl="1" indent="-457200"/>
            <a:r>
              <a:rPr lang="en-US" sz="2400">
                <a:ea typeface="+mn-lt"/>
                <a:cs typeface="+mn-lt"/>
              </a:rPr>
              <a:t>end (optional) - search the element up to this </a:t>
            </a:r>
            <a:r>
              <a:rPr lang="en-US">
                <a:ea typeface="+mn-lt"/>
                <a:cs typeface="+mn-lt"/>
              </a:rPr>
              <a:t>index</a:t>
            </a:r>
          </a:p>
          <a:p>
            <a:pPr marL="457200" indent="-457200"/>
            <a:r>
              <a:rPr lang="en-US">
                <a:ea typeface="+mn-lt"/>
                <a:cs typeface="+mn-lt"/>
              </a:rPr>
              <a:t>index() method only returns the first occurrence of the matching element.</a:t>
            </a:r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5678BC-C6F5-48BC-8B2A-286D1C787ACB}"/>
              </a:ext>
            </a:extLst>
          </p:cNvPr>
          <p:cNvSpPr/>
          <p:nvPr/>
        </p:nvSpPr>
        <p:spPr>
          <a:xfrm>
            <a:off x="1110060" y="2842039"/>
            <a:ext cx="4795287" cy="480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tuple.index(element, start, end)</a:t>
            </a:r>
            <a:endParaRPr lang="en-US">
              <a:solidFill>
                <a:schemeClr val="tx1"/>
              </a:solidFill>
              <a:latin typeface="Calibri" panose="020F0502020204030204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557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tuple.index() examples: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A1D7E-EC54-4148-ACDB-E82E9844A9E5}"/>
              </a:ext>
            </a:extLst>
          </p:cNvPr>
          <p:cNvSpPr/>
          <p:nvPr/>
        </p:nvSpPr>
        <p:spPr>
          <a:xfrm>
            <a:off x="606974" y="1473138"/>
            <a:ext cx="11229761" cy="391255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tup1 = ('a', 'b', 'c', 'a',('a','b'))</a:t>
            </a:r>
            <a:endParaRPr lang="en-US">
              <a:solidFill>
                <a:srgbClr val="FFFFFF"/>
              </a:solidFill>
              <a:latin typeface="Calibri" panose="020F0502020204030204"/>
              <a:ea typeface="Segoe UI"/>
              <a:cs typeface="Calibri"/>
            </a:endParaRPr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>
                <a:ea typeface="+mn-lt"/>
                <a:cs typeface="+mn-lt"/>
              </a:rPr>
              <a:t> </a:t>
            </a:r>
            <a:r>
              <a:rPr lang="en-US">
                <a:latin typeface="Courier New"/>
                <a:ea typeface="+mn-lt"/>
                <a:cs typeface="Courier New"/>
              </a:rPr>
              <a:t>tup1.index('a')</a:t>
            </a:r>
          </a:p>
          <a:p>
            <a:r>
              <a:rPr lang="en-US">
                <a:latin typeface="Courier New"/>
                <a:cs typeface="Calibri"/>
              </a:rPr>
              <a:t>0</a:t>
            </a: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cs typeface="Courier New"/>
              </a:rPr>
              <a:t>tup1.index('a', 1, 4) #start from index 1, end at index 4 </a:t>
            </a:r>
          </a:p>
          <a:p>
            <a:r>
              <a:rPr lang="en-US">
                <a:latin typeface="Courier New"/>
                <a:cs typeface="Courier New"/>
              </a:rPr>
              <a:t>3</a:t>
            </a: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cs typeface="Courier New"/>
              </a:rPr>
              <a:t>tup1.index('z') # 'z' is not in the tuple, raises ValueError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>
                <a:latin typeface="Courier New"/>
                <a:ea typeface="+mn-lt"/>
                <a:cs typeface="+mn-lt"/>
              </a:rPr>
              <a:t>Traceback (most recent call last):</a:t>
            </a:r>
          </a:p>
          <a:p>
            <a:r>
              <a:rPr lang="en-US">
                <a:latin typeface="Courier New"/>
                <a:ea typeface="+mn-lt"/>
                <a:cs typeface="+mn-lt"/>
              </a:rPr>
              <a:t>  File "&lt;stdin&gt;", line 1, in &lt;module&gt;</a:t>
            </a:r>
          </a:p>
          <a:p>
            <a:r>
              <a:rPr lang="en-US">
                <a:latin typeface="Courier New"/>
                <a:ea typeface="+mn-lt"/>
                <a:cs typeface="+mn-lt"/>
              </a:rPr>
              <a:t>ValueError: tuple.index(x): x not in tuple</a:t>
            </a: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cs typeface="Courier New"/>
              </a:rPr>
              <a:t>tup1.index('b', 2, 4) #'b' is in tuple but not in between start and end index</a:t>
            </a:r>
            <a:endParaRPr lang="en-US"/>
          </a:p>
          <a:p>
            <a:r>
              <a:rPr lang="en-US">
                <a:latin typeface="Courier New"/>
                <a:cs typeface="Courier New"/>
              </a:rPr>
              <a:t>Traceback (most recent call last):</a:t>
            </a:r>
            <a:endParaRPr lang="en-US">
              <a:ea typeface="+mn-lt"/>
              <a:cs typeface="+mn-lt"/>
            </a:endParaRPr>
          </a:p>
          <a:p>
            <a:r>
              <a:rPr lang="en-US">
                <a:latin typeface="Courier New"/>
                <a:cs typeface="Courier New"/>
              </a:rPr>
              <a:t>  File "&lt;stdin&gt;", line 1, in &lt;module&gt;</a:t>
            </a:r>
            <a:endParaRPr lang="en-US">
              <a:ea typeface="+mn-lt"/>
              <a:cs typeface="+mn-lt"/>
            </a:endParaRPr>
          </a:p>
          <a:p>
            <a:r>
              <a:rPr lang="en-US">
                <a:latin typeface="Courier New"/>
                <a:cs typeface="Courier New"/>
              </a:rPr>
              <a:t>ValueError: tuple.index(x): x not in tuple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7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Some functions that can be used in tuples: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7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 dirty="0">
                <a:ea typeface="+mn-lt"/>
                <a:cs typeface="+mn-lt"/>
              </a:rPr>
              <a:t>sum(): </a:t>
            </a:r>
            <a:r>
              <a:rPr lang="en-US" dirty="0">
                <a:ea typeface="+mn-lt"/>
                <a:cs typeface="+mn-lt"/>
              </a:rPr>
              <a:t>Adds items of an </a:t>
            </a:r>
            <a:r>
              <a:rPr lang="en-US" dirty="0" err="1">
                <a:ea typeface="+mn-lt"/>
                <a:cs typeface="+mn-lt"/>
              </a:rPr>
              <a:t>iterable</a:t>
            </a:r>
            <a:r>
              <a:rPr lang="en-US" dirty="0">
                <a:ea typeface="+mn-lt"/>
                <a:cs typeface="+mn-lt"/>
              </a:rPr>
              <a:t>. In this case, a tuple</a:t>
            </a:r>
          </a:p>
          <a:p>
            <a:pPr marL="457200" indent="-457200"/>
            <a:endParaRPr lang="en-US" dirty="0">
              <a:cs typeface="Calibri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While using sum(), make sure your tuple contains number data type only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9295E-DBCF-4A27-9097-D7DE21ADE214}"/>
              </a:ext>
            </a:extLst>
          </p:cNvPr>
          <p:cNvSpPr/>
          <p:nvPr/>
        </p:nvSpPr>
        <p:spPr>
          <a:xfrm>
            <a:off x="1359328" y="2408757"/>
            <a:ext cx="8799078" cy="90314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tup1 = (1,2,3,4,5)</a:t>
            </a:r>
            <a:endParaRPr lang="en-US" dirty="0">
              <a:solidFill>
                <a:srgbClr val="FFFFFF"/>
              </a:solidFill>
              <a:latin typeface="Calibri" panose="020F0502020204030204"/>
              <a:ea typeface="Segoe UI"/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dirty="0">
                <a:latin typeface="Courier New"/>
                <a:ea typeface="+mn-lt"/>
                <a:cs typeface="Courier New"/>
              </a:rPr>
              <a:t>sum(tup1)</a:t>
            </a:r>
          </a:p>
          <a:p>
            <a:r>
              <a:rPr lang="en-US" dirty="0">
                <a:latin typeface="Courier New"/>
                <a:cs typeface="Calibri"/>
              </a:rPr>
              <a:t>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38BDB4-C7B3-49CC-8C8D-B9B4D781DA43}"/>
              </a:ext>
            </a:extLst>
          </p:cNvPr>
          <p:cNvSpPr/>
          <p:nvPr/>
        </p:nvSpPr>
        <p:spPr>
          <a:xfrm>
            <a:off x="1330391" y="3778428"/>
            <a:ext cx="8799078" cy="1742304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tup1 = (1,2,3,4,'a')</a:t>
            </a:r>
            <a:endParaRPr lang="en-US" dirty="0">
              <a:solidFill>
                <a:srgbClr val="FFFFFF"/>
              </a:solidFill>
              <a:latin typeface="Calibri" panose="020F0502020204030204"/>
              <a:ea typeface="Segoe UI"/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dirty="0">
                <a:latin typeface="Courier New"/>
                <a:ea typeface="+mn-lt"/>
                <a:cs typeface="Courier New"/>
              </a:rPr>
              <a:t>sum(tup1)</a:t>
            </a: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Traceback (most recent call last):</a:t>
            </a: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  File "&lt;stdin&gt;", line 1, in &lt;module&gt;</a:t>
            </a:r>
          </a:p>
          <a:p>
            <a:r>
              <a:rPr lang="en-US" dirty="0" err="1">
                <a:latin typeface="Courier New"/>
                <a:ea typeface="+mn-lt"/>
                <a:cs typeface="Courier New"/>
              </a:rPr>
              <a:t>TypeError</a:t>
            </a:r>
            <a:r>
              <a:rPr lang="en-US" dirty="0">
                <a:latin typeface="Courier New"/>
                <a:ea typeface="+mn-lt"/>
                <a:cs typeface="Courier New"/>
              </a:rPr>
              <a:t>: unsupported operand type(s) for +: 'int' and 'str'</a:t>
            </a:r>
          </a:p>
        </p:txBody>
      </p:sp>
    </p:spTree>
    <p:extLst>
      <p:ext uri="{BB962C8B-B14F-4D97-AF65-F5344CB8AC3E}">
        <p14:creationId xmlns:p14="http://schemas.microsoft.com/office/powerpoint/2010/main" val="23026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Some functions that can be used in tuples: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7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 dirty="0">
                <a:ea typeface="+mn-lt"/>
                <a:cs typeface="+mn-lt"/>
              </a:rPr>
              <a:t>max(): </a:t>
            </a:r>
            <a:r>
              <a:rPr lang="en-US" dirty="0">
                <a:ea typeface="+mn-lt"/>
                <a:cs typeface="+mn-lt"/>
              </a:rPr>
              <a:t>returns the largest item</a:t>
            </a:r>
          </a:p>
          <a:p>
            <a:pPr marL="457200" indent="-457200"/>
            <a:endParaRPr lang="en-US" dirty="0">
              <a:cs typeface="Calibri"/>
            </a:endParaRPr>
          </a:p>
          <a:p>
            <a:pPr marL="457200" indent="-457200"/>
            <a:endParaRPr lang="en-US" b="1" dirty="0">
              <a:cs typeface="Calibri"/>
            </a:endParaRPr>
          </a:p>
          <a:p>
            <a:pPr marL="457200" indent="-457200"/>
            <a:r>
              <a:rPr lang="en-US" b="1" dirty="0">
                <a:cs typeface="Calibri"/>
              </a:rPr>
              <a:t>min(): </a:t>
            </a:r>
            <a:r>
              <a:rPr lang="en-US" dirty="0">
                <a:ea typeface="+mn-lt"/>
                <a:cs typeface="+mn-lt"/>
              </a:rPr>
              <a:t>returns the smallest value</a:t>
            </a:r>
            <a:br>
              <a:rPr lang="en-US" dirty="0"/>
            </a:br>
            <a:endParaRPr lang="en-US" dirty="0"/>
          </a:p>
          <a:p>
            <a:pPr marL="457200" indent="-457200"/>
            <a:endParaRPr lang="en-US" b="1" dirty="0">
              <a:ea typeface="+mn-lt"/>
              <a:cs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9295E-DBCF-4A27-9097-D7DE21ADE214}"/>
              </a:ext>
            </a:extLst>
          </p:cNvPr>
          <p:cNvSpPr/>
          <p:nvPr/>
        </p:nvSpPr>
        <p:spPr>
          <a:xfrm>
            <a:off x="1359328" y="2408757"/>
            <a:ext cx="8799078" cy="90314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tup1 = (1,2,3,4,5)</a:t>
            </a:r>
            <a:endParaRPr lang="en-US" dirty="0">
              <a:solidFill>
                <a:srgbClr val="FFFFFF"/>
              </a:solidFill>
              <a:latin typeface="Calibri" panose="020F0502020204030204"/>
              <a:ea typeface="Segoe UI"/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 dirty="0">
                <a:ea typeface="+mn-lt"/>
                <a:cs typeface="+mn-lt"/>
              </a:rPr>
              <a:t> </a:t>
            </a:r>
            <a:r>
              <a:rPr lang="en-US" dirty="0">
                <a:latin typeface="Courier New"/>
                <a:ea typeface="+mn-lt"/>
                <a:cs typeface="Courier New"/>
              </a:rPr>
              <a:t>max(tup1)</a:t>
            </a:r>
          </a:p>
          <a:p>
            <a:r>
              <a:rPr lang="en-US" dirty="0">
                <a:latin typeface="Courier New"/>
                <a:cs typeface="Calibri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041CC-9924-4E43-9AA4-7DA9514402B6}"/>
              </a:ext>
            </a:extLst>
          </p:cNvPr>
          <p:cNvSpPr/>
          <p:nvPr/>
        </p:nvSpPr>
        <p:spPr>
          <a:xfrm>
            <a:off x="1359328" y="3942403"/>
            <a:ext cx="8799078" cy="90314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tup1 = (1,2,3,4,5)</a:t>
            </a:r>
            <a:endParaRPr lang="en-US">
              <a:solidFill>
                <a:srgbClr val="FFFFFF"/>
              </a:solidFill>
              <a:latin typeface="Calibri" panose="020F0502020204030204"/>
              <a:ea typeface="Segoe UI"/>
              <a:cs typeface="Calibri"/>
            </a:endParaRPr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>
                <a:ea typeface="+mn-lt"/>
                <a:cs typeface="+mn-lt"/>
              </a:rPr>
              <a:t> </a:t>
            </a:r>
            <a:r>
              <a:rPr lang="en-US">
                <a:latin typeface="Courier New"/>
                <a:ea typeface="+mn-lt"/>
                <a:cs typeface="Courier New"/>
              </a:rPr>
              <a:t>min(tup1)</a:t>
            </a:r>
          </a:p>
          <a:p>
            <a:r>
              <a:rPr lang="en-US">
                <a:latin typeface="Courier New"/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3242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B7F-AFEC-438D-A931-EE436AF2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Some functions that can be used in tuples: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17D-3C5D-40EA-B433-1BE9C9528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79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 dirty="0">
                <a:ea typeface="+mn-lt"/>
                <a:cs typeface="+mn-lt"/>
              </a:rPr>
              <a:t>sorted(): </a:t>
            </a:r>
            <a:r>
              <a:rPr lang="en-US" dirty="0">
                <a:ea typeface="+mn-lt"/>
                <a:cs typeface="+mn-lt"/>
              </a:rPr>
              <a:t>returns a sorted list from the given </a:t>
            </a:r>
            <a:r>
              <a:rPr lang="en-US" dirty="0" err="1">
                <a:ea typeface="+mn-lt"/>
                <a:cs typeface="+mn-lt"/>
              </a:rPr>
              <a:t>iterable</a:t>
            </a:r>
            <a:endParaRPr lang="en-US" dirty="0">
              <a:ea typeface="+mn-lt"/>
              <a:cs typeface="+mn-lt"/>
            </a:endParaRPr>
          </a:p>
          <a:p>
            <a:pPr marL="457200" indent="-457200"/>
            <a:endParaRPr lang="en-US" dirty="0">
              <a:cs typeface="Calibri"/>
            </a:endParaRPr>
          </a:p>
          <a:p>
            <a:pPr marL="457200" indent="-457200"/>
            <a:endParaRPr lang="en-US" b="1" dirty="0">
              <a:cs typeface="Calibri"/>
            </a:endParaRPr>
          </a:p>
          <a:p>
            <a:pPr marL="457200" indent="-457200"/>
            <a:r>
              <a:rPr lang="en-US" b="1" dirty="0">
                <a:cs typeface="Calibri"/>
              </a:rPr>
              <a:t>reversed(): </a:t>
            </a:r>
            <a:r>
              <a:rPr lang="en-US" dirty="0">
                <a:ea typeface="+mn-lt"/>
                <a:cs typeface="+mn-lt"/>
              </a:rPr>
              <a:t>returns the reversed iterator of a sequence</a:t>
            </a:r>
            <a:br>
              <a:rPr lang="en-US" dirty="0"/>
            </a:br>
            <a:endParaRPr lang="en-US" dirty="0"/>
          </a:p>
          <a:p>
            <a:pPr marL="457200" indent="-457200"/>
            <a:endParaRPr lang="en-US" b="1" dirty="0">
              <a:ea typeface="+mn-lt"/>
              <a:cs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9295E-DBCF-4A27-9097-D7DE21ADE214}"/>
              </a:ext>
            </a:extLst>
          </p:cNvPr>
          <p:cNvSpPr/>
          <p:nvPr/>
        </p:nvSpPr>
        <p:spPr>
          <a:xfrm>
            <a:off x="1359328" y="2408757"/>
            <a:ext cx="8799078" cy="90314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tup1 = (2,3,1,4,5)</a:t>
            </a:r>
            <a:endParaRPr lang="en-US" dirty="0">
              <a:solidFill>
                <a:srgbClr val="FFFFFF"/>
              </a:solidFill>
              <a:latin typeface="Calibri" panose="020F0502020204030204"/>
              <a:ea typeface="Segoe UI"/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 dirty="0">
                <a:ea typeface="+mn-lt"/>
                <a:cs typeface="+mn-lt"/>
              </a:rPr>
              <a:t> list(</a:t>
            </a:r>
            <a:r>
              <a:rPr lang="en-US" dirty="0">
                <a:latin typeface="Courier New"/>
                <a:ea typeface="+mn-lt"/>
                <a:cs typeface="Courier New"/>
              </a:rPr>
              <a:t>sorted(tup1))</a:t>
            </a:r>
          </a:p>
          <a:p>
            <a:r>
              <a:rPr lang="en-US" dirty="0">
                <a:latin typeface="Courier New"/>
                <a:cs typeface="Calibri"/>
              </a:rPr>
              <a:t>[1,2,3,4,5]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7041CC-9924-4E43-9AA4-7DA9514402B6}"/>
              </a:ext>
            </a:extLst>
          </p:cNvPr>
          <p:cNvSpPr/>
          <p:nvPr/>
        </p:nvSpPr>
        <p:spPr>
          <a:xfrm>
            <a:off x="1359328" y="3942403"/>
            <a:ext cx="8799078" cy="152045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tup1 = (1,2,3,4,5)</a:t>
            </a:r>
            <a:endParaRPr lang="en-US">
              <a:solidFill>
                <a:srgbClr val="FFFFFF"/>
              </a:solidFill>
              <a:latin typeface="Calibri" panose="020F0502020204030204"/>
              <a:ea typeface="Segoe UI"/>
              <a:cs typeface="Calibri"/>
            </a:endParaRPr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Calibri"/>
              </a:rPr>
              <a:t>&gt;&gt;&gt;</a:t>
            </a:r>
            <a:r>
              <a:rPr lang="en-US" i="1">
                <a:ea typeface="+mn-lt"/>
                <a:cs typeface="+mn-lt"/>
              </a:rPr>
              <a:t> </a:t>
            </a:r>
            <a:r>
              <a:rPr lang="en-US">
                <a:latin typeface="Courier New"/>
                <a:ea typeface="+mn-lt"/>
                <a:cs typeface="Courier New"/>
              </a:rPr>
              <a:t>reversed(tup1) #this gives reversed object</a:t>
            </a:r>
          </a:p>
          <a:p>
            <a:r>
              <a:rPr lang="en-US">
                <a:latin typeface="Courier New"/>
                <a:ea typeface="+mn-lt"/>
                <a:cs typeface="+mn-lt"/>
              </a:rPr>
              <a:t>&lt;reversed object at 0x7fa0c61ce8d0&gt;</a:t>
            </a: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cs typeface="Courier New"/>
              </a:rPr>
              <a:t>list(reversed(tup1)) #convert reversed object to list</a:t>
            </a:r>
            <a:endParaRPr lang="en-US">
              <a:latin typeface="Calibri" panose="020F0502020204030204"/>
              <a:cs typeface="Calibri"/>
            </a:endParaRPr>
          </a:p>
          <a:p>
            <a:r>
              <a:rPr lang="en-US">
                <a:latin typeface="Courier New"/>
                <a:cs typeface="Calibri"/>
              </a:rPr>
              <a:t>[5,4,3,2,1]</a:t>
            </a:r>
          </a:p>
        </p:txBody>
      </p:sp>
    </p:spTree>
    <p:extLst>
      <p:ext uri="{BB962C8B-B14F-4D97-AF65-F5344CB8AC3E}">
        <p14:creationId xmlns:p14="http://schemas.microsoft.com/office/powerpoint/2010/main" val="2828339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E5DF-0569-49D8-9DC7-8D8C86AA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396750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latin typeface="+mj-lt"/>
                <a:ea typeface="+mj-ea"/>
                <a:cs typeface="+mj-cs"/>
              </a:rPr>
              <a:t>Python Dictionaries</a:t>
            </a:r>
          </a:p>
        </p:txBody>
      </p:sp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A3A5774-B4EE-4CD8-97A0-BDBA3A5799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" t="9091" r="18317" b="-2"/>
          <a:stretch/>
        </p:blipFill>
        <p:spPr>
          <a:xfrm>
            <a:off x="3646100" y="632476"/>
            <a:ext cx="6780700" cy="536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3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D680-D437-4F95-9D78-AD569B2A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 Light"/>
              </a:rPr>
              <a:t>Dictionaries in Python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BFF3-79B6-47F7-B592-6A8FFB13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400" dirty="0">
                <a:cs typeface="Calibri"/>
              </a:rPr>
              <a:t>Collection of key-value pairs separated by comma (,)</a:t>
            </a:r>
          </a:p>
          <a:p>
            <a:pPr marL="457200" indent="-457200"/>
            <a:r>
              <a:rPr lang="en-US" sz="2400" dirty="0">
                <a:cs typeface="Calibri"/>
              </a:rPr>
              <a:t>Each key-value pair maps the key to its associated value</a:t>
            </a:r>
          </a:p>
          <a:p>
            <a:pPr marL="457200" indent="-457200"/>
            <a:r>
              <a:rPr lang="en-US" sz="2400" dirty="0">
                <a:cs typeface="Calibri"/>
              </a:rPr>
              <a:t>Built-in</a:t>
            </a:r>
            <a:r>
              <a:rPr lang="en-US" sz="2400" dirty="0">
                <a:ea typeface="+mn-lt"/>
                <a:cs typeface="+mn-lt"/>
              </a:rPr>
              <a:t> dictionary class named "</a:t>
            </a:r>
            <a:r>
              <a:rPr lang="en-US" sz="2400" b="1" dirty="0" err="1">
                <a:latin typeface="Courier New"/>
                <a:ea typeface="+mn-lt"/>
                <a:cs typeface="+mn-lt"/>
              </a:rPr>
              <a:t>dict</a:t>
            </a:r>
            <a:r>
              <a:rPr lang="en-US" sz="2400" dirty="0">
                <a:ea typeface="+mn-lt"/>
                <a:cs typeface="+mn-lt"/>
              </a:rPr>
              <a:t>"</a:t>
            </a:r>
            <a:endParaRPr lang="en-US" dirty="0"/>
          </a:p>
          <a:p>
            <a:pPr marL="457200" indent="-457200"/>
            <a:r>
              <a:rPr lang="en-US" sz="2400" dirty="0">
                <a:cs typeface="Calibri"/>
              </a:rPr>
              <a:t>Insertion order of the item is preserved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  from Python 3.7 and onwards</a:t>
            </a:r>
          </a:p>
          <a:p>
            <a:pPr marL="457200" indent="-457200"/>
            <a:r>
              <a:rPr lang="en-US" sz="2400" dirty="0">
                <a:cs typeface="Calibri"/>
              </a:rPr>
              <a:t>In previous Python versions (before 3.7),</a:t>
            </a:r>
          </a:p>
          <a:p>
            <a:pPr marL="0" indent="0">
              <a:buNone/>
            </a:pPr>
            <a:r>
              <a:rPr lang="en-US" sz="2400" dirty="0">
                <a:cs typeface="Calibri"/>
              </a:rPr>
              <a:t>       dictionaries were unordered collections</a:t>
            </a:r>
          </a:p>
          <a:p>
            <a:pPr marL="457200" indent="-457200"/>
            <a:endParaRPr lang="en-US" sz="2400" dirty="0">
              <a:cs typeface="Calibri"/>
            </a:endParaRPr>
          </a:p>
          <a:p>
            <a:pPr marL="457200" indent="-457200"/>
            <a:endParaRPr lang="en-US" sz="24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5D524-B781-46C1-9DE8-9119CF8921C6}"/>
              </a:ext>
            </a:extLst>
          </p:cNvPr>
          <p:cNvSpPr/>
          <p:nvPr/>
        </p:nvSpPr>
        <p:spPr>
          <a:xfrm>
            <a:off x="6560364" y="2981768"/>
            <a:ext cx="4329250" cy="2856914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&gt;&gt;&gt; </a:t>
            </a:r>
            <a:r>
              <a:rPr lang="en-US" dirty="0" err="1">
                <a:ea typeface="+mn-lt"/>
                <a:cs typeface="+mn-lt"/>
              </a:rPr>
              <a:t>my_dict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>
                <a:latin typeface="Courier New"/>
                <a:ea typeface="+mn-lt"/>
                <a:cs typeface="Courier New"/>
              </a:rPr>
              <a:t>{</a:t>
            </a: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...    &lt;key_1&gt;: &lt;value_1&gt;,</a:t>
            </a: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...    &lt;key_2&gt;: &lt;value_2&gt;,</a:t>
            </a: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...    .</a:t>
            </a: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...    .</a:t>
            </a: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...    .</a:t>
            </a:r>
          </a:p>
          <a:p>
            <a:r>
              <a:rPr lang="en-US" dirty="0">
                <a:latin typeface="Courier New"/>
                <a:ea typeface="+mn-lt"/>
                <a:cs typeface="Courier New"/>
              </a:rPr>
              <a:t>...    &lt;</a:t>
            </a:r>
            <a:r>
              <a:rPr lang="en-US" dirty="0" err="1">
                <a:latin typeface="Courier New"/>
                <a:ea typeface="+mn-lt"/>
                <a:cs typeface="Courier New"/>
              </a:rPr>
              <a:t>key_n</a:t>
            </a:r>
            <a:r>
              <a:rPr lang="en-US" dirty="0">
                <a:latin typeface="Courier New"/>
                <a:ea typeface="+mn-lt"/>
                <a:cs typeface="Courier New"/>
              </a:rPr>
              <a:t>&gt;: &lt;</a:t>
            </a:r>
            <a:r>
              <a:rPr lang="en-US" dirty="0" err="1">
                <a:latin typeface="Courier New"/>
                <a:ea typeface="+mn-lt"/>
                <a:cs typeface="Courier New"/>
              </a:rPr>
              <a:t>value_n</a:t>
            </a:r>
            <a:r>
              <a:rPr lang="en-US" dirty="0">
                <a:latin typeface="Courier New"/>
                <a:ea typeface="+mn-lt"/>
                <a:cs typeface="Courier New"/>
              </a:rPr>
              <a:t>&gt;,</a:t>
            </a:r>
          </a:p>
          <a:p>
            <a:r>
              <a:rPr lang="en-US" dirty="0">
                <a:latin typeface="Courier New"/>
                <a:cs typeface="Courier New"/>
              </a:rPr>
              <a:t>...}</a:t>
            </a:r>
          </a:p>
        </p:txBody>
      </p:sp>
    </p:spTree>
    <p:extLst>
      <p:ext uri="{BB962C8B-B14F-4D97-AF65-F5344CB8AC3E}">
        <p14:creationId xmlns:p14="http://schemas.microsoft.com/office/powerpoint/2010/main" val="2538856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624-4193-44EE-85D8-CCA0F8C0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 Light"/>
              </a:rPr>
              <a:t>Creating Dictionary in Python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F8E5-BD4D-42A0-B6B1-4E18F9DB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Keys in a dictionary must be of immutable type(string, number, or tuple) and must be unique</a:t>
            </a:r>
          </a:p>
          <a:p>
            <a:r>
              <a:rPr lang="en-US" sz="2000" dirty="0">
                <a:cs typeface="Calibri"/>
              </a:rPr>
              <a:t>Values in a dictionary can be of any type and can repeat</a:t>
            </a:r>
          </a:p>
          <a:p>
            <a:endParaRPr lang="en-US" sz="20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EF69C9-EA23-4DED-A642-5A37B3F1E261}"/>
              </a:ext>
            </a:extLst>
          </p:cNvPr>
          <p:cNvSpPr/>
          <p:nvPr/>
        </p:nvSpPr>
        <p:spPr>
          <a:xfrm>
            <a:off x="1088610" y="2627350"/>
            <a:ext cx="6902797" cy="3423983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urier New"/>
                <a:cs typeface="Courier New"/>
              </a:rPr>
              <a:t>&gt;&gt;&gt; # empty dictionary</a:t>
            </a:r>
          </a:p>
          <a:p>
            <a:r>
              <a:rPr lang="en-US" sz="1600" dirty="0">
                <a:latin typeface="Courier New"/>
                <a:cs typeface="Courier New"/>
              </a:rPr>
              <a:t>&gt;&gt;&gt; d = {}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&gt;&gt;&gt; # dictionary with string keys</a:t>
            </a:r>
          </a:p>
          <a:p>
            <a:r>
              <a:rPr lang="en-US" sz="1600" dirty="0">
                <a:latin typeface="Courier New"/>
                <a:cs typeface="Courier New"/>
              </a:rPr>
              <a:t>&gt;&gt;&gt; d = {'name': 'John, 'surname': 'Doe'}</a:t>
            </a:r>
          </a:p>
          <a:p>
            <a:r>
              <a:rPr lang="en-US" sz="1600" dirty="0">
                <a:latin typeface="Courier New"/>
                <a:cs typeface="Courier New"/>
              </a:rPr>
              <a:t>&gt;&gt;&gt; print(d)</a:t>
            </a:r>
          </a:p>
          <a:p>
            <a:r>
              <a:rPr lang="en-US" sz="1600" dirty="0">
                <a:latin typeface="Courier New"/>
                <a:cs typeface="Courier New"/>
              </a:rPr>
              <a:t>&gt;&gt;&gt; {'name': 'John', 'surname': 'Doe'}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&gt;&gt;&gt; # dictionary with mixed keys</a:t>
            </a:r>
          </a:p>
          <a:p>
            <a:r>
              <a:rPr lang="en-US" sz="1600" dirty="0">
                <a:latin typeface="Courier New"/>
                <a:cs typeface="Courier New"/>
              </a:rPr>
              <a:t>&gt;&gt;&gt; d = {'name': 'Jane', 2: ['a', 'e']</a:t>
            </a:r>
          </a:p>
          <a:p>
            <a:r>
              <a:rPr lang="en-US" sz="1600" dirty="0">
                <a:latin typeface="Courier New"/>
                <a:cs typeface="Courier New"/>
              </a:rPr>
              <a:t>&gt;&gt;&gt; print(d)</a:t>
            </a:r>
          </a:p>
          <a:p>
            <a:r>
              <a:rPr lang="en-US" sz="1600" dirty="0">
                <a:latin typeface="Courier New"/>
                <a:cs typeface="Courier New"/>
              </a:rPr>
              <a:t>&gt;&gt;&gt; {'name': 'Jane', 2: ['a', 'e']}</a:t>
            </a:r>
          </a:p>
        </p:txBody>
      </p:sp>
    </p:spTree>
    <p:extLst>
      <p:ext uri="{BB962C8B-B14F-4D97-AF65-F5344CB8AC3E}">
        <p14:creationId xmlns:p14="http://schemas.microsoft.com/office/powerpoint/2010/main" val="2009361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F12C-53D2-4C31-930E-478D7C46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j-lt"/>
                <a:cs typeface="+mj-lt"/>
              </a:rPr>
              <a:t>Creating Dictionary in Python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C395-3821-4B3B-A3FB-C9D55E1D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20"/>
                <a:cs typeface="Calibri"/>
              </a:rPr>
              <a:t>Using </a:t>
            </a:r>
            <a:r>
              <a:rPr lang="en-US" sz="2000" dirty="0" err="1">
                <a:latin typeface="Calibri"/>
                <a:cs typeface="Calibri"/>
              </a:rPr>
              <a:t>builtin</a:t>
            </a:r>
            <a:r>
              <a:rPr lang="en-US" sz="2000" dirty="0">
                <a:latin typeface="20"/>
                <a:cs typeface="Calibri"/>
              </a:rPr>
              <a:t> </a:t>
            </a:r>
            <a:r>
              <a:rPr lang="en-US" sz="2000" b="1" dirty="0" err="1">
                <a:highlight>
                  <a:srgbClr val="C0C0C0"/>
                </a:highlight>
                <a:latin typeface="20"/>
                <a:cs typeface="Calibri"/>
              </a:rPr>
              <a:t>dict</a:t>
            </a:r>
            <a:r>
              <a:rPr lang="en-US" sz="2000" b="1" dirty="0">
                <a:highlight>
                  <a:srgbClr val="C0C0C0"/>
                </a:highlight>
                <a:latin typeface="20"/>
                <a:cs typeface="Calibri"/>
              </a:rPr>
              <a:t>()</a:t>
            </a:r>
            <a:r>
              <a:rPr lang="en-US" sz="2000" dirty="0">
                <a:latin typeface="20"/>
                <a:ea typeface="+mn-lt"/>
                <a:cs typeface="+mn-lt"/>
              </a:rPr>
              <a:t> </a:t>
            </a:r>
            <a:r>
              <a:rPr lang="en-US" sz="2000" dirty="0">
                <a:latin typeface="20"/>
                <a:cs typeface="Calibri"/>
              </a:rPr>
              <a:t>function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73C89-2200-4E48-A0DC-D0F1E922826A}"/>
              </a:ext>
            </a:extLst>
          </p:cNvPr>
          <p:cNvSpPr/>
          <p:nvPr/>
        </p:nvSpPr>
        <p:spPr>
          <a:xfrm>
            <a:off x="881977" y="2342811"/>
            <a:ext cx="4333430" cy="305819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# empty dictionary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d = </a:t>
            </a:r>
            <a:r>
              <a:rPr lang="en-US" sz="1400" dirty="0" err="1">
                <a:latin typeface="Courier New"/>
                <a:cs typeface="Courier New"/>
              </a:rPr>
              <a:t>dict</a:t>
            </a:r>
            <a:r>
              <a:rPr lang="en-US" sz="1400" dirty="0">
                <a:latin typeface="Courier New"/>
                <a:cs typeface="Courier New"/>
              </a:rPr>
              <a:t>()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d = </a:t>
            </a:r>
            <a:r>
              <a:rPr lang="en-US" sz="1400" dirty="0" err="1">
                <a:latin typeface="Courier New"/>
                <a:cs typeface="Courier New"/>
              </a:rPr>
              <a:t>dict</a:t>
            </a:r>
            <a:r>
              <a:rPr lang="en-US" sz="1400" dirty="0">
                <a:latin typeface="Courier New"/>
                <a:cs typeface="Courier New"/>
              </a:rPr>
              <a:t>(</a:t>
            </a:r>
          </a:p>
          <a:p>
            <a:r>
              <a:rPr lang="en-US" sz="1400" dirty="0">
                <a:latin typeface="Courier New"/>
                <a:cs typeface="Courier New"/>
              </a:rPr>
              <a:t>...    name='John',</a:t>
            </a:r>
          </a:p>
          <a:p>
            <a:r>
              <a:rPr lang="en-US" sz="1400" dirty="0">
                <a:latin typeface="Courier New"/>
                <a:cs typeface="Courier New"/>
              </a:rPr>
              <a:t>...    surname='Doe'</a:t>
            </a:r>
          </a:p>
          <a:p>
            <a:r>
              <a:rPr lang="en-US" sz="1400" dirty="0">
                <a:latin typeface="Courier New"/>
                <a:cs typeface="Courier New"/>
              </a:rPr>
              <a:t>... }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print(d)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 {'name': 'John', 'surname': 'Doe'}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632C8A-393C-4A32-A0C7-937CE4B0A787}"/>
              </a:ext>
            </a:extLst>
          </p:cNvPr>
          <p:cNvSpPr/>
          <p:nvPr/>
        </p:nvSpPr>
        <p:spPr>
          <a:xfrm>
            <a:off x="5654091" y="2342811"/>
            <a:ext cx="5556174" cy="3280545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d = </a:t>
            </a:r>
            <a:r>
              <a:rPr lang="en-US" sz="1400" dirty="0" err="1">
                <a:latin typeface="Courier New"/>
                <a:cs typeface="Courier New"/>
              </a:rPr>
              <a:t>dict</a:t>
            </a:r>
            <a:r>
              <a:rPr lang="en-US" sz="1400" dirty="0">
                <a:latin typeface="Courier New"/>
                <a:cs typeface="Courier New"/>
              </a:rPr>
              <a:t>({</a:t>
            </a:r>
          </a:p>
          <a:p>
            <a:r>
              <a:rPr lang="en-US" sz="1400" dirty="0">
                <a:latin typeface="Courier New"/>
                <a:cs typeface="Courier New"/>
              </a:rPr>
              <a:t>...     'name': 'John',</a:t>
            </a:r>
          </a:p>
          <a:p>
            <a:r>
              <a:rPr lang="en-US" sz="1400" dirty="0">
                <a:latin typeface="Courier New"/>
                <a:cs typeface="Courier New"/>
              </a:rPr>
              <a:t>...     2: ['a', 'e']</a:t>
            </a:r>
          </a:p>
          <a:p>
            <a:r>
              <a:rPr lang="en-US" sz="1400" dirty="0">
                <a:latin typeface="Courier New"/>
                <a:cs typeface="Courier New"/>
              </a:rPr>
              <a:t>... })</a:t>
            </a:r>
          </a:p>
          <a:p>
            <a:r>
              <a:rPr lang="en-US" sz="1400" dirty="0">
                <a:latin typeface="Courier New"/>
                <a:ea typeface="+mn-lt"/>
                <a:cs typeface="Courier New"/>
              </a:rPr>
              <a:t>&gt;&gt;&gt; print(d)</a:t>
            </a:r>
          </a:p>
          <a:p>
            <a:r>
              <a:rPr lang="en-US" sz="1400" dirty="0">
                <a:latin typeface="Courier New"/>
                <a:ea typeface="+mn-lt"/>
                <a:cs typeface="Courier New"/>
              </a:rPr>
              <a:t>&gt;&gt;&gt; {'name': 'Jane', 2: ['a', 'e']}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d = </a:t>
            </a:r>
            <a:r>
              <a:rPr lang="en-US" sz="1400" dirty="0" err="1">
                <a:latin typeface="Courier New"/>
                <a:cs typeface="Courier New"/>
              </a:rPr>
              <a:t>dict</a:t>
            </a:r>
            <a:r>
              <a:rPr lang="en-US" sz="1400" dirty="0">
                <a:latin typeface="Courier New"/>
                <a:cs typeface="Courier New"/>
              </a:rPr>
              <a:t>([</a:t>
            </a:r>
          </a:p>
          <a:p>
            <a:r>
              <a:rPr lang="en-US" sz="1400" dirty="0">
                <a:latin typeface="Courier New"/>
                <a:cs typeface="Courier New"/>
              </a:rPr>
              <a:t>...     ('name', 'John'),</a:t>
            </a:r>
          </a:p>
          <a:p>
            <a:r>
              <a:rPr lang="en-US" sz="1400" dirty="0">
                <a:latin typeface="Courier New"/>
                <a:cs typeface="Courier New"/>
              </a:rPr>
              <a:t>...     ('age', 23),</a:t>
            </a:r>
          </a:p>
          <a:p>
            <a:r>
              <a:rPr lang="en-US" sz="1400" dirty="0">
                <a:latin typeface="Courier New"/>
                <a:cs typeface="Courier New"/>
              </a:rPr>
              <a:t>...     ('gender', 'male')</a:t>
            </a:r>
          </a:p>
          <a:p>
            <a:r>
              <a:rPr lang="en-US" sz="1400" dirty="0">
                <a:latin typeface="Courier New"/>
                <a:cs typeface="Courier New"/>
              </a:rPr>
              <a:t>... ])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print(d)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 {'name': 'John', 'age': 23, 'gender': 'male'}</a:t>
            </a:r>
          </a:p>
        </p:txBody>
      </p:sp>
    </p:spTree>
    <p:extLst>
      <p:ext uri="{BB962C8B-B14F-4D97-AF65-F5344CB8AC3E}">
        <p14:creationId xmlns:p14="http://schemas.microsoft.com/office/powerpoint/2010/main" val="412843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D0D-A671-4C5D-B67A-B072DC5F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Creating Tuples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4EA2-EB1E-4000-8F08-770E56F9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Creating empty tuple:</a:t>
            </a:r>
          </a:p>
          <a:p>
            <a:endParaRPr lang="en-US">
              <a:ea typeface="+mn-lt"/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ea typeface="+mn-lt"/>
              <a:cs typeface="Calibri" panose="020F0502020204030204"/>
            </a:endParaRPr>
          </a:p>
          <a:p>
            <a:r>
              <a:rPr lang="en-US">
                <a:ea typeface="+mn-lt"/>
                <a:cs typeface="Calibri" panose="020F0502020204030204"/>
              </a:rPr>
              <a:t>Creating non-empty tuples:</a:t>
            </a:r>
          </a:p>
          <a:p>
            <a:pPr marL="0" indent="0">
              <a:buNone/>
            </a:pPr>
            <a:endParaRPr lang="en-US">
              <a:ea typeface="+mn-lt"/>
              <a:cs typeface="Calibri" panose="020F0502020204030204"/>
            </a:endParaRPr>
          </a:p>
          <a:p>
            <a:endParaRPr lang="en-US">
              <a:ea typeface="+mn-lt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E73CB-31D7-4CAD-8629-D44D8C804A27}"/>
              </a:ext>
            </a:extLst>
          </p:cNvPr>
          <p:cNvSpPr/>
          <p:nvPr/>
        </p:nvSpPr>
        <p:spPr>
          <a:xfrm>
            <a:off x="838470" y="2221226"/>
            <a:ext cx="6495053" cy="166766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empty_tuple = () #creates an empty tuple</a:t>
            </a:r>
            <a:endParaRPr lang="en-US"/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 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print(empty_</a:t>
            </a:r>
            <a:r>
              <a:rPr lang="en-US">
                <a:latin typeface="Courier New"/>
                <a:ea typeface="+mn-lt"/>
                <a:cs typeface="Segoe UI"/>
              </a:rPr>
              <a:t>tuple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) </a:t>
            </a:r>
          </a:p>
          <a:p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()</a:t>
            </a: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ea typeface="+mn-lt"/>
                <a:cs typeface="Courier New"/>
              </a:rPr>
              <a:t>type(empty_tuple) #checking type</a:t>
            </a:r>
            <a:endParaRPr lang="en-US"/>
          </a:p>
          <a:p>
            <a:r>
              <a:rPr lang="en-US">
                <a:latin typeface="Courier New"/>
                <a:ea typeface="+mn-lt"/>
                <a:cs typeface="Courier New"/>
              </a:rPr>
              <a:t>&lt;class 'tuple'&gt;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2EF1B-1E3F-44D7-83BE-49A7098AC40C}"/>
              </a:ext>
            </a:extLst>
          </p:cNvPr>
          <p:cNvSpPr/>
          <p:nvPr/>
        </p:nvSpPr>
        <p:spPr>
          <a:xfrm>
            <a:off x="838469" y="4307356"/>
            <a:ext cx="8056528" cy="1830061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tup1 = ('John', 'Jane')</a:t>
            </a:r>
            <a:endParaRPr lang="en-US"/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 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print(</a:t>
            </a:r>
            <a:r>
              <a:rPr lang="en-US">
                <a:latin typeface="Courier New"/>
                <a:ea typeface="+mn-lt"/>
                <a:cs typeface="Segoe UI"/>
              </a:rPr>
              <a:t>tup1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) </a:t>
            </a:r>
          </a:p>
          <a:p>
            <a:r>
              <a:rPr lang="en-US">
                <a:solidFill>
                  <a:srgbClr val="FFFFFF"/>
                </a:solidFill>
                <a:latin typeface="Courier New"/>
                <a:cs typeface="Courier New"/>
              </a:rPr>
              <a:t>('John', 'Jane')</a:t>
            </a:r>
            <a:endParaRPr lang="en-US"/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ea typeface="+mn-lt"/>
                <a:cs typeface="Courier New"/>
              </a:rPr>
              <a:t>tup2 = 'John', 'Jane' #without using parenthesis</a:t>
            </a:r>
            <a:endParaRPr lang="en-US">
              <a:ea typeface="+mn-lt"/>
              <a:cs typeface="+mn-lt"/>
            </a:endParaRP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ea typeface="+mn-lt"/>
                <a:cs typeface="Courier New"/>
              </a:rPr>
              <a:t>print(tup2) </a:t>
            </a:r>
            <a:endParaRPr lang="en-US">
              <a:ea typeface="+mn-lt"/>
              <a:cs typeface="+mn-lt"/>
            </a:endParaRPr>
          </a:p>
          <a:p>
            <a:r>
              <a:rPr lang="en-US">
                <a:latin typeface="Courier New"/>
                <a:cs typeface="Courier New"/>
              </a:rPr>
              <a:t>('John', 'Jane')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91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9B7F-4F52-46DC-88AD-9849637F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 Light"/>
              </a:rPr>
              <a:t>Accessing Values in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2A43-9BC5-4E46-AD3C-A923DADE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Not accessible using index value</a:t>
            </a:r>
          </a:p>
          <a:p>
            <a:r>
              <a:rPr lang="en-US" sz="2000" dirty="0">
                <a:cs typeface="Calibri"/>
              </a:rPr>
              <a:t>Value can be accessed using square </a:t>
            </a:r>
            <a:r>
              <a:rPr lang="en-US" sz="2000" b="1" dirty="0">
                <a:latin typeface="Courier New"/>
                <a:cs typeface="Calibri"/>
              </a:rPr>
              <a:t>brackets []</a:t>
            </a:r>
            <a:r>
              <a:rPr lang="en-US" sz="2000" dirty="0">
                <a:cs typeface="Calibri"/>
              </a:rPr>
              <a:t> </a:t>
            </a:r>
          </a:p>
          <a:p>
            <a:r>
              <a:rPr lang="en-US" sz="2000" dirty="0">
                <a:cs typeface="Calibri"/>
              </a:rPr>
              <a:t>While trying to get value of non-existing key of dictionary, </a:t>
            </a:r>
            <a:r>
              <a:rPr lang="en-US" sz="2000" err="1">
                <a:cs typeface="Calibri"/>
              </a:rPr>
              <a:t>KeyError</a:t>
            </a:r>
            <a:r>
              <a:rPr lang="en-US" sz="2000" dirty="0">
                <a:cs typeface="Calibri"/>
              </a:rPr>
              <a:t> will be raised</a:t>
            </a:r>
          </a:p>
          <a:p>
            <a:r>
              <a:rPr lang="en-US" sz="2000" dirty="0">
                <a:cs typeface="Calibri"/>
              </a:rPr>
              <a:t>You can also assign the value to non-existing key in a dictionary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3C2A4-A020-48D8-B8C5-BF9618B32E02}"/>
              </a:ext>
            </a:extLst>
          </p:cNvPr>
          <p:cNvSpPr/>
          <p:nvPr/>
        </p:nvSpPr>
        <p:spPr>
          <a:xfrm>
            <a:off x="1209814" y="3512392"/>
            <a:ext cx="4678988" cy="252657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 d = {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cs typeface="Courier New"/>
              </a:rPr>
              <a:t>...    'name': 'John',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cs typeface="Courier New"/>
              </a:rPr>
              <a:t>...    'surname': 'Doe'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cs typeface="Courier New"/>
              </a:rPr>
              <a:t>... }</a:t>
            </a:r>
            <a:endParaRPr lang="en-US" dirty="0"/>
          </a:p>
          <a:p>
            <a:r>
              <a:rPr lang="en-US" sz="1400" dirty="0">
                <a:latin typeface="Courier New"/>
                <a:cs typeface="Courier New"/>
              </a:rPr>
              <a:t>&gt;&gt;&gt; print(d['name'])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'John'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print(d['</a:t>
            </a:r>
            <a:r>
              <a:rPr lang="en-US" sz="1400" dirty="0" err="1">
                <a:latin typeface="Courier New"/>
                <a:cs typeface="Courier New"/>
              </a:rPr>
              <a:t>last_name</a:t>
            </a:r>
            <a:r>
              <a:rPr lang="en-US" sz="1400" dirty="0">
                <a:latin typeface="Courier New"/>
                <a:cs typeface="Courier New"/>
              </a:rPr>
              <a:t>'])</a:t>
            </a:r>
          </a:p>
          <a:p>
            <a:r>
              <a:rPr lang="en-US" sz="1400" dirty="0">
                <a:latin typeface="Courier New"/>
                <a:cs typeface="Courier New"/>
              </a:rPr>
              <a:t>Traceback (most recent call last):</a:t>
            </a:r>
          </a:p>
          <a:p>
            <a:r>
              <a:rPr lang="en-US" sz="1400" dirty="0">
                <a:latin typeface="Courier New"/>
                <a:cs typeface="Courier New"/>
              </a:rPr>
              <a:t>  File "&lt;stdin&gt;", line 1, in &lt;module&gt;</a:t>
            </a:r>
          </a:p>
          <a:p>
            <a:r>
              <a:rPr lang="en-US" sz="1400" dirty="0" err="1">
                <a:latin typeface="Courier New"/>
                <a:cs typeface="Courier New"/>
              </a:rPr>
              <a:t>KeyError</a:t>
            </a:r>
            <a:r>
              <a:rPr lang="en-US" sz="1400" dirty="0">
                <a:latin typeface="Courier New"/>
                <a:cs typeface="Courier New"/>
              </a:rPr>
              <a:t>: '</a:t>
            </a:r>
            <a:r>
              <a:rPr lang="en-US" sz="1400" dirty="0" err="1">
                <a:latin typeface="Courier New"/>
                <a:cs typeface="Courier New"/>
              </a:rPr>
              <a:t>last_name</a:t>
            </a:r>
            <a:r>
              <a:rPr lang="en-US" sz="1400" dirty="0">
                <a:latin typeface="Courier New"/>
                <a:cs typeface="Courier New"/>
              </a:rPr>
              <a:t>'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C34F26-CC0D-4103-8625-37C4CE608FF1}"/>
              </a:ext>
            </a:extLst>
          </p:cNvPr>
          <p:cNvSpPr/>
          <p:nvPr/>
        </p:nvSpPr>
        <p:spPr>
          <a:xfrm>
            <a:off x="6189395" y="3500187"/>
            <a:ext cx="4678988" cy="2872964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 d = {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cs typeface="Courier New"/>
              </a:rPr>
              <a:t>...    'name': 'John',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cs typeface="Courier New"/>
              </a:rPr>
              <a:t>...    'surname': 'Doe'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cs typeface="Courier New"/>
              </a:rPr>
              <a:t>... }</a:t>
            </a:r>
            <a:endParaRPr lang="en-US" dirty="0"/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try:</a:t>
            </a:r>
          </a:p>
          <a:p>
            <a:r>
              <a:rPr lang="en-US" sz="1400" dirty="0">
                <a:latin typeface="Courier New"/>
                <a:cs typeface="Courier New"/>
              </a:rPr>
              <a:t>...     print(d['age'])</a:t>
            </a:r>
          </a:p>
          <a:p>
            <a:r>
              <a:rPr lang="en-US" sz="1400" dirty="0">
                <a:latin typeface="Courier New"/>
                <a:cs typeface="Courier New"/>
              </a:rPr>
              <a:t>... except </a:t>
            </a:r>
            <a:r>
              <a:rPr lang="en-US" sz="1400" dirty="0" err="1">
                <a:latin typeface="Courier New"/>
                <a:cs typeface="Courier New"/>
              </a:rPr>
              <a:t>KeyError</a:t>
            </a:r>
            <a:r>
              <a:rPr lang="en-US" sz="1400" dirty="0">
                <a:latin typeface="Courier New"/>
                <a:cs typeface="Courier New"/>
              </a:rPr>
              <a:t>:</a:t>
            </a:r>
          </a:p>
          <a:p>
            <a:r>
              <a:rPr lang="en-US" sz="1400" dirty="0">
                <a:latin typeface="Courier New"/>
                <a:cs typeface="Courier New"/>
              </a:rPr>
              <a:t>...     d['age'] = 23</a:t>
            </a:r>
          </a:p>
          <a:p>
            <a:r>
              <a:rPr lang="en-US" sz="1400" dirty="0">
                <a:latin typeface="Courier New"/>
                <a:cs typeface="Courier New"/>
              </a:rPr>
              <a:t>...     print(d['age'])</a:t>
            </a:r>
          </a:p>
          <a:p>
            <a:r>
              <a:rPr lang="en-US" sz="1400" dirty="0">
                <a:latin typeface="Courier New"/>
                <a:cs typeface="Courier New"/>
              </a:rPr>
              <a:t>... </a:t>
            </a:r>
          </a:p>
          <a:p>
            <a:r>
              <a:rPr lang="en-US" sz="1400" dirty="0">
                <a:latin typeface="Courier New"/>
                <a:cs typeface="Courier New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024514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70AE-BA9D-4621-A9AD-3985A4C8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Accessing Values in Dictionary ...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59BFF-CA92-4C16-8ED0-C9E9E405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Dictionary value is accessible using </a:t>
            </a:r>
            <a:r>
              <a:rPr lang="en-US" sz="2000" b="1" dirty="0">
                <a:latin typeface="Courier New"/>
                <a:cs typeface="Calibri"/>
              </a:rPr>
              <a:t>get()</a:t>
            </a:r>
            <a:r>
              <a:rPr lang="en-US" sz="2000" dirty="0">
                <a:cs typeface="Calibri"/>
              </a:rPr>
              <a:t> method on dictionary object</a:t>
            </a:r>
          </a:p>
          <a:p>
            <a:r>
              <a:rPr lang="en-US" sz="2000" dirty="0">
                <a:cs typeface="Calibri"/>
              </a:rPr>
              <a:t>Unlike square brackets, </a:t>
            </a:r>
            <a:r>
              <a:rPr lang="en-US" sz="2000" b="1" dirty="0">
                <a:latin typeface="Courier New"/>
                <a:cs typeface="Calibri"/>
              </a:rPr>
              <a:t>get()</a:t>
            </a:r>
            <a:r>
              <a:rPr lang="en-US" sz="2000" dirty="0">
                <a:cs typeface="Calibri"/>
              </a:rPr>
              <a:t> method will not raise error while accessing non-existing key. It will return </a:t>
            </a:r>
            <a:r>
              <a:rPr lang="en-US" sz="2000" b="1" dirty="0">
                <a:latin typeface="Courier New"/>
                <a:cs typeface="Calibri"/>
              </a:rPr>
              <a:t>None</a:t>
            </a:r>
            <a:r>
              <a:rPr lang="en-US" sz="2000" dirty="0">
                <a:cs typeface="Calibri"/>
              </a:rPr>
              <a:t> instead.</a:t>
            </a:r>
          </a:p>
          <a:p>
            <a:r>
              <a:rPr lang="en-US" sz="2000" dirty="0">
                <a:cs typeface="Calibri"/>
              </a:rPr>
              <a:t>You can easily add default value, if </a:t>
            </a:r>
            <a:r>
              <a:rPr lang="en-US" sz="2000" b="1" dirty="0">
                <a:latin typeface="Courier New"/>
                <a:cs typeface="Calibri"/>
              </a:rPr>
              <a:t>None</a:t>
            </a:r>
            <a:r>
              <a:rPr lang="en-US" sz="2000" dirty="0">
                <a:cs typeface="Calibri"/>
              </a:rPr>
              <a:t> returned by </a:t>
            </a:r>
            <a:r>
              <a:rPr lang="en-US" sz="2000" b="1" dirty="0">
                <a:latin typeface="Courier New"/>
                <a:cs typeface="Calibri"/>
              </a:rPr>
              <a:t>get()</a:t>
            </a:r>
            <a:r>
              <a:rPr lang="en-US" sz="2000" dirty="0">
                <a:cs typeface="Calibri"/>
              </a:rPr>
              <a:t> method.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A9877-0CF2-4358-99F9-E22CE498C2C3}"/>
              </a:ext>
            </a:extLst>
          </p:cNvPr>
          <p:cNvSpPr/>
          <p:nvPr/>
        </p:nvSpPr>
        <p:spPr>
          <a:xfrm>
            <a:off x="1147791" y="3512392"/>
            <a:ext cx="4678988" cy="252657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d = {</a:t>
            </a:r>
          </a:p>
          <a:p>
            <a:r>
              <a:rPr lang="en-US" sz="1400" dirty="0">
                <a:latin typeface="Courier New"/>
                <a:cs typeface="Courier New"/>
              </a:rPr>
              <a:t>...    'name': 'John',</a:t>
            </a:r>
          </a:p>
          <a:p>
            <a:r>
              <a:rPr lang="en-US" sz="1400" dirty="0">
                <a:latin typeface="Courier New"/>
                <a:cs typeface="Courier New"/>
              </a:rPr>
              <a:t>...    'surname': 'Doe'</a:t>
            </a:r>
          </a:p>
          <a:p>
            <a:r>
              <a:rPr lang="en-US" sz="1400" dirty="0">
                <a:latin typeface="Courier New"/>
                <a:cs typeface="Courier New"/>
              </a:rPr>
              <a:t>... }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print(</a:t>
            </a:r>
            <a:r>
              <a:rPr lang="en-US" sz="1400" dirty="0" err="1">
                <a:latin typeface="Courier New"/>
                <a:cs typeface="Courier New"/>
              </a:rPr>
              <a:t>d.get</a:t>
            </a:r>
            <a:r>
              <a:rPr lang="en-US" sz="1400" dirty="0">
                <a:latin typeface="Courier New"/>
                <a:cs typeface="Courier New"/>
              </a:rPr>
              <a:t>('name'))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'John'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</a:t>
            </a:r>
            <a:r>
              <a:rPr lang="en-US" sz="1400" dirty="0" err="1">
                <a:latin typeface="Courier New"/>
                <a:cs typeface="Courier New"/>
              </a:rPr>
              <a:t>d.get</a:t>
            </a:r>
            <a:r>
              <a:rPr lang="en-US" sz="1400" dirty="0">
                <a:latin typeface="Courier New"/>
                <a:cs typeface="Courier New"/>
              </a:rPr>
              <a:t>('</a:t>
            </a:r>
            <a:r>
              <a:rPr lang="en-US" sz="1400" dirty="0" err="1">
                <a:latin typeface="Courier New"/>
                <a:cs typeface="Courier New"/>
              </a:rPr>
              <a:t>last_name</a:t>
            </a:r>
            <a:r>
              <a:rPr lang="en-US" sz="1400" dirty="0">
                <a:latin typeface="Courier New"/>
                <a:cs typeface="Courier New"/>
              </a:rPr>
              <a:t>'))</a:t>
            </a:r>
          </a:p>
          <a:p>
            <a:r>
              <a:rPr lang="en-US" sz="1400" dirty="0">
                <a:latin typeface="Courier New"/>
                <a:cs typeface="Courier New"/>
              </a:rPr>
              <a:t>None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92AC0-51CC-4B46-88C7-5CAA6EE58944}"/>
              </a:ext>
            </a:extLst>
          </p:cNvPr>
          <p:cNvSpPr/>
          <p:nvPr/>
        </p:nvSpPr>
        <p:spPr>
          <a:xfrm>
            <a:off x="6570395" y="3512392"/>
            <a:ext cx="4262045" cy="2296533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d = {</a:t>
            </a:r>
          </a:p>
          <a:p>
            <a:r>
              <a:rPr lang="en-US" sz="1400" dirty="0">
                <a:latin typeface="Courier New"/>
                <a:cs typeface="Courier New"/>
              </a:rPr>
              <a:t>...    'name': 'John',</a:t>
            </a:r>
          </a:p>
          <a:p>
            <a:r>
              <a:rPr lang="en-US" sz="1400" dirty="0">
                <a:latin typeface="Courier New"/>
                <a:cs typeface="Courier New"/>
              </a:rPr>
              <a:t>...    'surname': 'Doe'</a:t>
            </a:r>
          </a:p>
          <a:p>
            <a:r>
              <a:rPr lang="en-US" sz="1400" dirty="0">
                <a:latin typeface="Courier New"/>
                <a:cs typeface="Courier New"/>
              </a:rPr>
              <a:t>... }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</a:t>
            </a:r>
            <a:r>
              <a:rPr lang="en-US" sz="1400" dirty="0" err="1">
                <a:latin typeface="Courier New"/>
                <a:cs typeface="Courier New"/>
              </a:rPr>
              <a:t>d.get</a:t>
            </a:r>
            <a:r>
              <a:rPr lang="en-US" sz="1400" dirty="0">
                <a:latin typeface="Courier New"/>
                <a:cs typeface="Courier New"/>
              </a:rPr>
              <a:t>('age', 23))</a:t>
            </a:r>
          </a:p>
          <a:p>
            <a:r>
              <a:rPr lang="en-US" sz="1400" dirty="0">
                <a:latin typeface="Courier New"/>
                <a:cs typeface="Courier New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33360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65AF-AC2D-4BEC-B54E-F641A4E4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Adding and Updating items in Dictionary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5655F-AB0C-4961-90CA-39523985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Using key which is not already in use will create new key-value pair</a:t>
            </a:r>
          </a:p>
          <a:p>
            <a:r>
              <a:rPr lang="en-US" sz="2000">
                <a:cs typeface="Calibri"/>
              </a:rPr>
              <a:t>Using key which is aready associated with some value will forgets the previus associated value</a:t>
            </a:r>
            <a:endParaRPr lang="en-US" sz="20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A3275-A91B-4A63-9D05-CF1842F4C1CB}"/>
              </a:ext>
            </a:extLst>
          </p:cNvPr>
          <p:cNvSpPr/>
          <p:nvPr/>
        </p:nvSpPr>
        <p:spPr>
          <a:xfrm>
            <a:off x="576206" y="2788343"/>
            <a:ext cx="5352384" cy="325613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# Adding item in a dictionary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d = {</a:t>
            </a:r>
            <a:endParaRPr lang="en-US" dirty="0"/>
          </a:p>
          <a:p>
            <a:r>
              <a:rPr lang="en-US" sz="1400" dirty="0">
                <a:latin typeface="Courier New"/>
                <a:cs typeface="Courier New"/>
              </a:rPr>
              <a:t>...    'name': 'John'</a:t>
            </a:r>
          </a:p>
          <a:p>
            <a:r>
              <a:rPr lang="en-US" sz="1400" dirty="0">
                <a:latin typeface="Courier New"/>
                <a:cs typeface="Courier New"/>
              </a:rPr>
              <a:t>... }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d['age'] = 23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print(d)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{'name': 'John', 'age': 23 }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d['lang'] = ['Java', 'Python']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print(d)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{'name': 'John', 'age': 23, 'lang': ['Java', 'Python']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00BFC-EC56-4D3D-BBB4-7499430E719F}"/>
              </a:ext>
            </a:extLst>
          </p:cNvPr>
          <p:cNvSpPr/>
          <p:nvPr/>
        </p:nvSpPr>
        <p:spPr>
          <a:xfrm>
            <a:off x="6408901" y="2789679"/>
            <a:ext cx="5130872" cy="2727853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# </a:t>
            </a:r>
            <a:r>
              <a:rPr lang="en-US" sz="1400" dirty="0" err="1">
                <a:latin typeface="Courier New"/>
                <a:cs typeface="Courier New"/>
              </a:rPr>
              <a:t>Updatingitem</a:t>
            </a:r>
            <a:r>
              <a:rPr lang="en-US" sz="1400" dirty="0">
                <a:latin typeface="Courier New"/>
                <a:cs typeface="Courier New"/>
              </a:rPr>
              <a:t> in a dictionary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d = {</a:t>
            </a:r>
            <a:endParaRPr lang="en-US" dirty="0"/>
          </a:p>
          <a:p>
            <a:r>
              <a:rPr lang="en-US" sz="1400" dirty="0">
                <a:latin typeface="Courier New"/>
                <a:cs typeface="Courier New"/>
              </a:rPr>
              <a:t>...    'name': 'John',</a:t>
            </a:r>
          </a:p>
          <a:p>
            <a:r>
              <a:rPr lang="en-US" sz="1400" dirty="0">
                <a:latin typeface="Courier New"/>
                <a:cs typeface="Courier New"/>
              </a:rPr>
              <a:t>...    'age': 23,</a:t>
            </a:r>
          </a:p>
          <a:p>
            <a:r>
              <a:rPr lang="en-US" sz="1400" dirty="0">
                <a:latin typeface="Courier New"/>
                <a:cs typeface="Courier New"/>
              </a:rPr>
              <a:t>...    'lang': ['Java', 'Python']</a:t>
            </a:r>
          </a:p>
          <a:p>
            <a:r>
              <a:rPr lang="en-US" sz="1400" dirty="0">
                <a:latin typeface="Courier New"/>
                <a:cs typeface="Courier New"/>
              </a:rPr>
              <a:t>... }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d['name'] = 'Jane'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print(d)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{'name': Jane, 'age': 23, 'lang': ['Java', 'Python']</a:t>
            </a:r>
          </a:p>
        </p:txBody>
      </p:sp>
    </p:spTree>
    <p:extLst>
      <p:ext uri="{BB962C8B-B14F-4D97-AF65-F5344CB8AC3E}">
        <p14:creationId xmlns:p14="http://schemas.microsoft.com/office/powerpoint/2010/main" val="2906743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6CF3-208F-40E4-963F-22D17EC7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 Light"/>
              </a:rPr>
              <a:t>Removing Items from Dictionary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D499-FEFF-42B1-8B19-DA70799A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Courier New"/>
                <a:cs typeface="Calibri"/>
              </a:rPr>
              <a:t>pop()</a:t>
            </a:r>
            <a:r>
              <a:rPr lang="en-US" dirty="0">
                <a:cs typeface="Calibri"/>
              </a:rPr>
              <a:t> method on a dictionary removes the item with provided key and returns value</a:t>
            </a:r>
          </a:p>
          <a:p>
            <a:r>
              <a:rPr lang="en-US" b="1" dirty="0" err="1">
                <a:latin typeface="Courier New"/>
                <a:cs typeface="Calibri"/>
              </a:rPr>
              <a:t>popitem</a:t>
            </a:r>
            <a:r>
              <a:rPr lang="en-US" b="1" dirty="0">
                <a:latin typeface="Courier New"/>
                <a:cs typeface="Calibri"/>
              </a:rPr>
              <a:t>()</a:t>
            </a:r>
            <a:r>
              <a:rPr lang="en-US" dirty="0">
                <a:cs typeface="Calibri"/>
              </a:rPr>
              <a:t> method removes the item that was last inserted in dictionary and returns the removed pair</a:t>
            </a:r>
          </a:p>
          <a:p>
            <a:pPr marL="457200" lvl="1" indent="0">
              <a:buNone/>
            </a:pPr>
            <a:r>
              <a:rPr lang="en-US" sz="1500" dirty="0">
                <a:latin typeface="Calibri" panose="020F0502020204030204"/>
                <a:cs typeface="Calibri"/>
              </a:rPr>
              <a:t>(</a:t>
            </a:r>
            <a:r>
              <a:rPr lang="en-US" sz="1500" i="1" dirty="0">
                <a:latin typeface="Calibri" panose="020F0502020204030204"/>
                <a:cs typeface="Calibri"/>
              </a:rPr>
              <a:t>Changed in version 3.7: </a:t>
            </a:r>
            <a:r>
              <a:rPr lang="en-US" sz="1500" dirty="0">
                <a:latin typeface="Calibri" panose="020F0502020204030204"/>
                <a:cs typeface="Calibri"/>
              </a:rPr>
              <a:t>LIFO order is now guaranteed. In prior versions, </a:t>
            </a:r>
            <a:r>
              <a:rPr lang="en-US" sz="1500" dirty="0">
                <a:latin typeface="Calibri" panose="020F0502020204030204"/>
                <a:cs typeface="Calibri"/>
                <a:hlinkClick r:id="rId2"/>
              </a:rPr>
              <a:t>popitem()</a:t>
            </a:r>
            <a:r>
              <a:rPr lang="en-US" sz="1500" dirty="0">
                <a:latin typeface="Calibri" panose="020F0502020204030204"/>
                <a:cs typeface="Calibri"/>
              </a:rPr>
              <a:t> would return an arbitrary key/value pair.)</a:t>
            </a:r>
          </a:p>
          <a:p>
            <a:r>
              <a:rPr lang="en-US" b="1" dirty="0">
                <a:latin typeface="Courier New"/>
                <a:cs typeface="Calibri"/>
              </a:rPr>
              <a:t>clear()</a:t>
            </a:r>
            <a:r>
              <a:rPr lang="en-US" dirty="0">
                <a:cs typeface="Calibri"/>
              </a:rPr>
              <a:t> method is used to remove all key-value pair from the dictionary</a:t>
            </a:r>
          </a:p>
          <a:p>
            <a:r>
              <a:rPr lang="en-US" b="1" dirty="0">
                <a:latin typeface="Courier New"/>
                <a:cs typeface="Calibri"/>
              </a:rPr>
              <a:t>del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keyword removes the entire dictionary itself</a:t>
            </a:r>
          </a:p>
        </p:txBody>
      </p:sp>
    </p:spTree>
    <p:extLst>
      <p:ext uri="{BB962C8B-B14F-4D97-AF65-F5344CB8AC3E}">
        <p14:creationId xmlns:p14="http://schemas.microsoft.com/office/powerpoint/2010/main" val="3466093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E7F1-2B55-4BE9-B777-47044432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Removing Items from Dictionary ...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D5459-2D9B-4F1A-88EC-9918AE77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alibri"/>
              </a:rPr>
              <a:t>we have a dictionary </a:t>
            </a:r>
            <a:r>
              <a:rPr lang="en-US" sz="2000" dirty="0">
                <a:highlight>
                  <a:srgbClr val="C0C0C0"/>
                </a:highlight>
                <a:latin typeface="Courier New"/>
                <a:cs typeface="Courier New"/>
              </a:rPr>
              <a:t>d </a:t>
            </a:r>
            <a:r>
              <a:rPr lang="en-US" sz="2000" dirty="0">
                <a:latin typeface="Calibri"/>
                <a:cs typeface="Courier New"/>
              </a:rPr>
              <a:t>as defined below and we are using it </a:t>
            </a:r>
            <a:r>
              <a:rPr lang="en-US" sz="2000" dirty="0">
                <a:latin typeface="Calibri"/>
                <a:cs typeface="Calibri"/>
              </a:rPr>
              <a:t>separately</a:t>
            </a:r>
            <a:r>
              <a:rPr lang="en-US" sz="2000" dirty="0">
                <a:cs typeface="Calibri"/>
              </a:rPr>
              <a:t> in the following examples:</a:t>
            </a:r>
          </a:p>
          <a:p>
            <a:pPr>
              <a:buNone/>
            </a:pPr>
            <a:r>
              <a:rPr lang="en-US" sz="2000" dirty="0">
                <a:latin typeface="Courier New"/>
                <a:ea typeface="+mn-lt"/>
                <a:cs typeface="+mn-lt"/>
              </a:rPr>
              <a:t>d = {'a': 1, 'b': 2, 'c': 3, 'd':4, 'e': 5}</a:t>
            </a:r>
            <a:endParaRPr lang="en-US" dirty="0">
              <a:latin typeface="Courier New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577C1-EFB8-4F6C-9994-B206B74A7118}"/>
              </a:ext>
            </a:extLst>
          </p:cNvPr>
          <p:cNvSpPr/>
          <p:nvPr/>
        </p:nvSpPr>
        <p:spPr>
          <a:xfrm>
            <a:off x="757931" y="3016206"/>
            <a:ext cx="3881547" cy="1427873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print(</a:t>
            </a:r>
            <a:r>
              <a:rPr lang="en-US" sz="1400" dirty="0" err="1">
                <a:latin typeface="Courier New"/>
                <a:cs typeface="Courier New"/>
              </a:rPr>
              <a:t>d.pop</a:t>
            </a:r>
            <a:r>
              <a:rPr lang="en-US" sz="1400" dirty="0">
                <a:latin typeface="Courier New"/>
                <a:cs typeface="Courier New"/>
              </a:rPr>
              <a:t>('b'))</a:t>
            </a:r>
          </a:p>
          <a:p>
            <a:r>
              <a:rPr lang="en-US" sz="1400" dirty="0">
                <a:latin typeface="Courier New"/>
                <a:cs typeface="Courier New"/>
              </a:rPr>
              <a:t>2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print(d)</a:t>
            </a:r>
          </a:p>
          <a:p>
            <a:r>
              <a:rPr lang="en-US" sz="1400" dirty="0">
                <a:latin typeface="Courier New"/>
                <a:cs typeface="Courier New"/>
              </a:rPr>
              <a:t>{'a': 1, 'c': 3, 'd': 4, 'e': 5}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30F7E-7B3D-412F-9741-E8CB50E91938}"/>
              </a:ext>
            </a:extLst>
          </p:cNvPr>
          <p:cNvSpPr/>
          <p:nvPr/>
        </p:nvSpPr>
        <p:spPr>
          <a:xfrm>
            <a:off x="757930" y="4611089"/>
            <a:ext cx="3881547" cy="1401292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print(</a:t>
            </a:r>
            <a:r>
              <a:rPr lang="en-US" sz="1400" dirty="0" err="1">
                <a:latin typeface="Courier New"/>
                <a:cs typeface="Courier New"/>
              </a:rPr>
              <a:t>d.popitem</a:t>
            </a:r>
            <a:r>
              <a:rPr lang="en-US" sz="1400" dirty="0">
                <a:latin typeface="Courier New"/>
                <a:cs typeface="Courier New"/>
              </a:rPr>
              <a:t>())</a:t>
            </a:r>
          </a:p>
          <a:p>
            <a:r>
              <a:rPr lang="en-US" sz="1400" dirty="0">
                <a:latin typeface="Courier New"/>
                <a:cs typeface="Courier New"/>
              </a:rPr>
              <a:t>('e', 5)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print(d)</a:t>
            </a:r>
          </a:p>
          <a:p>
            <a:r>
              <a:rPr lang="en-US" sz="1400" dirty="0">
                <a:latin typeface="Courier New"/>
                <a:cs typeface="Courier New"/>
              </a:rPr>
              <a:t>{'a': 1, 'c': 3, 'd': 4}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F73CDF-6644-4155-AC5F-ECFB086A5207}"/>
              </a:ext>
            </a:extLst>
          </p:cNvPr>
          <p:cNvSpPr/>
          <p:nvPr/>
        </p:nvSpPr>
        <p:spPr>
          <a:xfrm>
            <a:off x="5387440" y="3016206"/>
            <a:ext cx="3881547" cy="131268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</a:t>
            </a:r>
            <a:r>
              <a:rPr lang="en-US" sz="1400" dirty="0" err="1">
                <a:latin typeface="Courier New"/>
                <a:cs typeface="Courier New"/>
              </a:rPr>
              <a:t>d.clear</a:t>
            </a:r>
            <a:r>
              <a:rPr lang="en-US" sz="1400" dirty="0">
                <a:latin typeface="Courier New"/>
                <a:cs typeface="Courier New"/>
              </a:rPr>
              <a:t>()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print(</a:t>
            </a:r>
            <a:r>
              <a:rPr lang="en-US" sz="1400" dirty="0" err="1">
                <a:latin typeface="Courier New"/>
                <a:cs typeface="Courier New"/>
              </a:rPr>
              <a:t>my_dict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  <a:p>
            <a:r>
              <a:rPr lang="en-US" sz="1400" dirty="0">
                <a:latin typeface="Courier New"/>
                <a:cs typeface="Courier New"/>
              </a:rPr>
              <a:t>{}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F61D00-BA12-47EA-B951-841BFE51A0CA}"/>
              </a:ext>
            </a:extLst>
          </p:cNvPr>
          <p:cNvSpPr/>
          <p:nvPr/>
        </p:nvSpPr>
        <p:spPr>
          <a:xfrm>
            <a:off x="5387439" y="4450263"/>
            <a:ext cx="3881547" cy="1835454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ea typeface="+mn-lt"/>
                <a:cs typeface="+mn-lt"/>
              </a:rPr>
              <a:t>&gt;&gt;&gt; del d</a:t>
            </a:r>
            <a:endParaRPr lang="en-US" sz="1400" dirty="0">
              <a:latin typeface="Courier New"/>
              <a:cs typeface="Calibri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&gt;&gt;&gt; print(d)</a:t>
            </a:r>
            <a:endParaRPr lang="en-US" dirty="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Traceback (most recent call last):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  File "&lt;stdin&gt;", line 1, in &lt;module&gt;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z="1400" dirty="0" err="1">
                <a:latin typeface="Courier New"/>
                <a:ea typeface="+mn-lt"/>
                <a:cs typeface="+mn-lt"/>
              </a:rPr>
              <a:t>NameError</a:t>
            </a:r>
            <a:r>
              <a:rPr lang="en-US" sz="1400" dirty="0">
                <a:latin typeface="Courier New"/>
                <a:ea typeface="+mn-lt"/>
                <a:cs typeface="+mn-lt"/>
              </a:rPr>
              <a:t>: name ‘d' is not defined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30816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BC4D-C09B-4301-924A-257DD3D4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 Light"/>
              </a:rPr>
              <a:t>Restriction in Dictionary Keys and Values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626C-4B51-407E-898E-3B2E0BE0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Restriction in dictionary keys:</a:t>
            </a:r>
          </a:p>
          <a:p>
            <a:pPr lvl="1"/>
            <a:r>
              <a:rPr lang="en-US" dirty="0">
                <a:ea typeface="+mn-lt"/>
                <a:cs typeface="+mn-lt"/>
              </a:rPr>
              <a:t>a dictionary key must be immutable</a:t>
            </a:r>
          </a:p>
          <a:p>
            <a:r>
              <a:rPr lang="en-US" dirty="0">
                <a:ea typeface="+mn-lt"/>
                <a:cs typeface="+mn-lt"/>
              </a:rPr>
              <a:t>Restriction in dictionary Values:</a:t>
            </a:r>
          </a:p>
          <a:p>
            <a:pPr lvl="1"/>
            <a:r>
              <a:rPr lang="en-US" dirty="0">
                <a:ea typeface="+mn-lt"/>
                <a:cs typeface="+mn-lt"/>
              </a:rPr>
              <a:t>there are no restrictions on dictionary values</a:t>
            </a:r>
            <a:endParaRPr lang="en-US" dirty="0"/>
          </a:p>
          <a:p>
            <a:r>
              <a:rPr lang="en-US" dirty="0">
                <a:cs typeface="Calibri"/>
              </a:rPr>
              <a:t>Note: Tuples can be used as keys, if they contain only immutable objects</a:t>
            </a:r>
          </a:p>
          <a:p>
            <a:r>
              <a:rPr lang="en-US" dirty="0">
                <a:cs typeface="Calibri"/>
              </a:rPr>
              <a:t>If a tuple contains any mutable object either directly or indirectly, it cannot be used as keys.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891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D6CD-0E2B-4813-9DCC-37B86486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 Light"/>
              </a:rPr>
              <a:t>Dictionary Membership 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3224-499C-42F0-823C-999437A2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ourier New"/>
                <a:cs typeface="Calibri"/>
              </a:rPr>
              <a:t>in</a:t>
            </a:r>
            <a:r>
              <a:rPr lang="en-US" sz="2000" dirty="0">
                <a:cs typeface="Calibri"/>
              </a:rPr>
              <a:t> operator is used to check dictionary membership</a:t>
            </a:r>
          </a:p>
          <a:p>
            <a:r>
              <a:rPr lang="en-US" sz="2000" dirty="0">
                <a:cs typeface="Calibri"/>
              </a:rPr>
              <a:t>If variable </a:t>
            </a:r>
            <a:r>
              <a:rPr lang="en-US" sz="2000" b="1" dirty="0">
                <a:latin typeface="Courier New"/>
                <a:cs typeface="Calibri"/>
              </a:rPr>
              <a:t>y</a:t>
            </a: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holds</a:t>
            </a:r>
            <a:r>
              <a:rPr lang="en-US" sz="2000" dirty="0">
                <a:cs typeface="Calibri"/>
              </a:rPr>
              <a:t> </a:t>
            </a:r>
            <a:r>
              <a:rPr lang="en-US" sz="2000" b="1" dirty="0">
                <a:latin typeface="Courier New"/>
                <a:cs typeface="Calibri"/>
              </a:rPr>
              <a:t>{'a': 1, 'c': 3, 'd': 4, 'b': 2, 'e': 5}</a:t>
            </a:r>
            <a:r>
              <a:rPr lang="en-US" sz="2000" dirty="0">
                <a:latin typeface="Courier New"/>
                <a:cs typeface="Calibri"/>
              </a:rPr>
              <a:t> then:</a:t>
            </a:r>
            <a:endParaRPr lang="en-US" dirty="0"/>
          </a:p>
          <a:p>
            <a:endParaRPr lang="en-US" sz="2000" dirty="0">
              <a:latin typeface="Courier New"/>
              <a:cs typeface="Calibri"/>
            </a:endParaRPr>
          </a:p>
          <a:p>
            <a:endParaRPr lang="en-US" sz="2000" dirty="0">
              <a:latin typeface="Courier New"/>
              <a:cs typeface="Calibri"/>
            </a:endParaRPr>
          </a:p>
          <a:p>
            <a:endParaRPr lang="en-US" sz="2000" dirty="0">
              <a:latin typeface="Courier New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087B8-97B5-43F0-9488-FBECE06BCF75}"/>
              </a:ext>
            </a:extLst>
          </p:cNvPr>
          <p:cNvSpPr/>
          <p:nvPr/>
        </p:nvSpPr>
        <p:spPr>
          <a:xfrm>
            <a:off x="1156652" y="2901020"/>
            <a:ext cx="7562150" cy="241991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print('a' in y) # checks if 'a' is in key of y</a:t>
            </a:r>
          </a:p>
          <a:p>
            <a:r>
              <a:rPr lang="en-US" sz="1400" dirty="0">
                <a:latin typeface="Courier New"/>
                <a:cs typeface="Courier New"/>
              </a:rPr>
              <a:t>True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print('y' in y) # checks if 'y' is in the key of y</a:t>
            </a:r>
          </a:p>
          <a:p>
            <a:r>
              <a:rPr lang="en-US" sz="1400" dirty="0">
                <a:latin typeface="Courier New"/>
                <a:cs typeface="Courier New"/>
              </a:rPr>
              <a:t>False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print('e' not in y) # checks if 'e' is not in the key of y</a:t>
            </a:r>
          </a:p>
          <a:p>
            <a:r>
              <a:rPr lang="en-US" sz="1400" dirty="0">
                <a:latin typeface="Courier New"/>
                <a:cs typeface="Courier New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41578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4BAB-F20F-47D7-83DD-BE2D2906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Built-in Functions that work on Dictionary</a:t>
            </a:r>
            <a:endParaRPr lang="en-US">
              <a:latin typeface="Calibri"/>
              <a:ea typeface="+mj-lt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F395-ECB2-45AC-8FC4-9CD57C95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There are many Python built-in functions that work on dictionary and few of them are: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41411C-BAAB-40B9-8E52-6D55BA326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88093"/>
              </p:ext>
            </p:extLst>
          </p:nvPr>
        </p:nvGraphicFramePr>
        <p:xfrm>
          <a:off x="1078982" y="2338457"/>
          <a:ext cx="10135374" cy="3520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1170">
                  <a:extLst>
                    <a:ext uri="{9D8B030D-6E8A-4147-A177-3AD203B41FA5}">
                      <a16:colId xmlns:a16="http://schemas.microsoft.com/office/drawing/2014/main" val="1121022642"/>
                    </a:ext>
                  </a:extLst>
                </a:gridCol>
                <a:gridCol w="8574204">
                  <a:extLst>
                    <a:ext uri="{9D8B030D-6E8A-4147-A177-3AD203B41FA5}">
                      <a16:colId xmlns:a16="http://schemas.microsoft.com/office/drawing/2014/main" val="1756124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Function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708436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all()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 all keys of the dictionary are True (or if the dictionary is empty), return True.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05415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any()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 any key of the dictionary is true, return True. If the dictionary is empty, return False.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336718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effectLst/>
                        </a:rPr>
                        <a:t>len</a:t>
                      </a:r>
                      <a:r>
                        <a:rPr lang="en-US" u="none" strike="noStrike" dirty="0">
                          <a:effectLst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 the length (the number of items) in the dictionary.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60845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>
                          <a:effectLst/>
                        </a:rPr>
                        <a:t>sorted()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Returns a new sorted list of keys in the dictionary.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620161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u="none" strike="noStrike" dirty="0">
                          <a:effectLst/>
                        </a:rPr>
                        <a:t>str()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effectLst/>
                        </a:rPr>
                        <a:t>Produces a printable string representation of a dictionary.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856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u="none" strike="noStrike" dirty="0">
                          <a:effectLst/>
                        </a:rPr>
                        <a:t>type()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effectLst/>
                        </a:rPr>
                        <a:t>Return type of the object passed.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50589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630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4BAB-F20F-47D7-83DD-BE2D2906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Built-in Functions (examples)...</a:t>
            </a:r>
            <a:endParaRPr lang="en-US">
              <a:latin typeface="Calibri"/>
              <a:ea typeface="+mj-lt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F395-ECB2-45AC-8FC4-9CD57C95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If variable </a:t>
            </a:r>
            <a:r>
              <a:rPr lang="en-US" sz="2000" b="1" dirty="0">
                <a:latin typeface="Courier New"/>
                <a:cs typeface="Calibri"/>
              </a:rPr>
              <a:t>a </a:t>
            </a:r>
            <a:r>
              <a:rPr lang="en-US" sz="2000" dirty="0">
                <a:cs typeface="Calibri"/>
              </a:rPr>
              <a:t>holds a dictionary 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{'x': 1, 'Z': 3, 'y': 2}</a:t>
            </a:r>
            <a:endParaRPr lang="en-US" sz="2000" b="1" dirty="0">
              <a:latin typeface="Courier New"/>
              <a:cs typeface="Calibri"/>
            </a:endParaRP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CEE74-73E4-4081-A9FC-76CD28C61D21}"/>
              </a:ext>
            </a:extLst>
          </p:cNvPr>
          <p:cNvSpPr/>
          <p:nvPr/>
        </p:nvSpPr>
        <p:spPr>
          <a:xfrm>
            <a:off x="1670559" y="2254206"/>
            <a:ext cx="4009104" cy="3846445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print(all(a))</a:t>
            </a:r>
          </a:p>
          <a:p>
            <a:r>
              <a:rPr lang="en-US" sz="1400" dirty="0">
                <a:latin typeface="Courier New"/>
                <a:cs typeface="Courier New"/>
              </a:rPr>
              <a:t>True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print(any(a))</a:t>
            </a:r>
          </a:p>
          <a:p>
            <a:r>
              <a:rPr lang="en-US" sz="1400" dirty="0">
                <a:latin typeface="Courier New"/>
                <a:cs typeface="Courier New"/>
              </a:rPr>
              <a:t>True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print(all({}))</a:t>
            </a:r>
          </a:p>
          <a:p>
            <a:r>
              <a:rPr lang="en-US" sz="1400" dirty="0">
                <a:latin typeface="Courier New"/>
                <a:cs typeface="Courier New"/>
              </a:rPr>
              <a:t>True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print(any({}))</a:t>
            </a:r>
          </a:p>
          <a:p>
            <a:r>
              <a:rPr lang="en-US" sz="1400" dirty="0">
                <a:latin typeface="Courier New"/>
                <a:cs typeface="Courier New"/>
              </a:rPr>
              <a:t>False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print(all({'': 2, 'x': 3}))</a:t>
            </a:r>
          </a:p>
          <a:p>
            <a:r>
              <a:rPr lang="en-US" sz="1400" dirty="0">
                <a:latin typeface="Courier New"/>
                <a:cs typeface="Courier New"/>
              </a:rPr>
              <a:t>False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print(any({'': 2, 'x': 3}))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cs typeface="Courier New"/>
              </a:rPr>
              <a:t>True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42896-361A-413F-9876-06BBE63045AE}"/>
              </a:ext>
            </a:extLst>
          </p:cNvPr>
          <p:cNvSpPr/>
          <p:nvPr/>
        </p:nvSpPr>
        <p:spPr>
          <a:xfrm>
            <a:off x="6436151" y="2260726"/>
            <a:ext cx="4009104" cy="3846445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print(</a:t>
            </a:r>
            <a:r>
              <a:rPr lang="en-US" sz="1400" dirty="0" err="1">
                <a:latin typeface="Courier New"/>
                <a:cs typeface="Courier New"/>
              </a:rPr>
              <a:t>len</a:t>
            </a:r>
            <a:r>
              <a:rPr lang="en-US" sz="1400" dirty="0">
                <a:latin typeface="Courier New"/>
                <a:cs typeface="Courier New"/>
              </a:rPr>
              <a:t>(a))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r>
              <a:rPr lang="en-US" sz="1400" dirty="0">
                <a:latin typeface="Courier New"/>
                <a:cs typeface="Courier New"/>
              </a:rPr>
              <a:t>3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print(sorted(x))</a:t>
            </a:r>
          </a:p>
          <a:p>
            <a:r>
              <a:rPr lang="en-US" sz="1400" dirty="0">
                <a:latin typeface="Courier New"/>
                <a:cs typeface="Courier New"/>
              </a:rPr>
              <a:t>['x', 'y', 'z']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print(sorted(x, reverse=True))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cs typeface="Courier New"/>
              </a:rPr>
              <a:t>['z', 'y', 'x']</a:t>
            </a:r>
            <a:endParaRPr lang="en-US" dirty="0"/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str(a)</a:t>
            </a:r>
          </a:p>
          <a:p>
            <a:r>
              <a:rPr lang="en-US" sz="1400" dirty="0">
                <a:latin typeface="Courier New"/>
                <a:cs typeface="Courier New"/>
              </a:rPr>
              <a:t>"{'x': 1, 'z': 3, 'y': 2}"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type(a)</a:t>
            </a:r>
          </a:p>
          <a:p>
            <a:r>
              <a:rPr lang="en-US" sz="1400" dirty="0">
                <a:latin typeface="Courier New"/>
                <a:cs typeface="Courier New"/>
              </a:rPr>
              <a:t>&lt;class '</a:t>
            </a:r>
            <a:r>
              <a:rPr lang="en-US" sz="1400" dirty="0" err="1">
                <a:latin typeface="Courier New"/>
                <a:cs typeface="Courier New"/>
              </a:rPr>
              <a:t>dict</a:t>
            </a:r>
            <a:r>
              <a:rPr lang="en-US" sz="1400" dirty="0">
                <a:latin typeface="Courier New"/>
                <a:cs typeface="Courier New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470074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38FB-6B19-48E1-9243-E5917442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 Light"/>
              </a:rPr>
              <a:t>Dictionary Methods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E825-BA69-4DF1-8012-7EB8EC6E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Few among the given dictionary methods are already used in above examples.</a:t>
            </a:r>
          </a:p>
          <a:p>
            <a:endParaRPr lang="en-US" dirty="0">
              <a:cs typeface="Calibr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A44621-7B94-4B3C-BD76-6BBBA6AC1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682712"/>
              </p:ext>
            </p:extLst>
          </p:nvPr>
        </p:nvGraphicFramePr>
        <p:xfrm>
          <a:off x="1127760" y="2193073"/>
          <a:ext cx="10534550" cy="3307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5442">
                  <a:extLst>
                    <a:ext uri="{9D8B030D-6E8A-4147-A177-3AD203B41FA5}">
                      <a16:colId xmlns:a16="http://schemas.microsoft.com/office/drawing/2014/main" val="4272164872"/>
                    </a:ext>
                  </a:extLst>
                </a:gridCol>
                <a:gridCol w="7989108">
                  <a:extLst>
                    <a:ext uri="{9D8B030D-6E8A-4147-A177-3AD203B41FA5}">
                      <a16:colId xmlns:a16="http://schemas.microsoft.com/office/drawing/2014/main" val="2759466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Method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6930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clear()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Removes all elements from the dictionary.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385316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copy()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Returns a copy of the dictionary.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153275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fromkeys</a:t>
                      </a:r>
                      <a:r>
                        <a:rPr lang="en-US" sz="1600" dirty="0">
                          <a:effectLst/>
                        </a:rPr>
                        <a:t>(seq)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Returns a new dictionary with keys from seq and values set to value.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906048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get(key, default=None)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Returns the value of the key. If the key does not exist, defaults to None.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818147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items()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 a list of the dictionary's items in (key, value) format.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82444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effectLst/>
                        </a:rPr>
                        <a:t>keys()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effectLst/>
                        </a:rPr>
                        <a:t>Returns a list of the dictionary's keys.</a:t>
                      </a:r>
                      <a:endParaRPr lang="en-US" dirty="0"/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952918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74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D0D-A671-4C5D-B67A-B072DC5F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Creating Tuples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4EA2-EB1E-4000-8F08-770E56F9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Tuple supports mixed data types:</a:t>
            </a:r>
          </a:p>
          <a:p>
            <a:endParaRPr lang="en-US">
              <a:ea typeface="+mn-lt"/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Calibri" panose="020F0502020204030204"/>
            </a:endParaRPr>
          </a:p>
          <a:p>
            <a:r>
              <a:rPr lang="en-US">
                <a:ea typeface="+mn-lt"/>
                <a:cs typeface="Calibri" panose="020F0502020204030204"/>
              </a:rPr>
              <a:t>Nested tuples: (tuple inside a tuple)</a:t>
            </a:r>
          </a:p>
          <a:p>
            <a:pPr marL="0" indent="0">
              <a:buNone/>
            </a:pPr>
            <a:endParaRPr lang="en-US">
              <a:ea typeface="+mn-lt"/>
              <a:cs typeface="Calibri" panose="020F0502020204030204"/>
            </a:endParaRPr>
          </a:p>
          <a:p>
            <a:endParaRPr lang="en-US">
              <a:ea typeface="+mn-lt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2EF1B-1E3F-44D7-83BE-49A7098AC40C}"/>
              </a:ext>
            </a:extLst>
          </p:cNvPr>
          <p:cNvSpPr/>
          <p:nvPr/>
        </p:nvSpPr>
        <p:spPr>
          <a:xfrm>
            <a:off x="838469" y="4394166"/>
            <a:ext cx="7531873" cy="1155504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>
              <a:solidFill>
                <a:srgbClr val="FFFFFF"/>
              </a:solidFill>
              <a:latin typeface="Calibri"/>
              <a:ea typeface="Segoe UI"/>
              <a:cs typeface="Segoe UI"/>
            </a:endParaRPr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 = ('John', 'Jane',(1,2,3), ['a', 'b'])</a:t>
            </a:r>
            <a:endParaRPr lang="en-US">
              <a:cs typeface="Calibri"/>
            </a:endParaRPr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 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print(</a:t>
            </a:r>
            <a:r>
              <a:rPr lang="en-US">
                <a:latin typeface="Courier New"/>
                <a:ea typeface="+mn-lt"/>
                <a:cs typeface="Segoe UI"/>
              </a:rPr>
              <a:t>my_tuple</a:t>
            </a:r>
            <a:r>
              <a:rPr lang="en-US">
                <a:solidFill>
                  <a:srgbClr val="FFFFFF"/>
                </a:solidFill>
                <a:latin typeface="Courier New"/>
                <a:ea typeface="+mn-lt"/>
                <a:cs typeface="Segoe UI"/>
              </a:rPr>
              <a:t>)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 </a:t>
            </a:r>
          </a:p>
          <a:p>
            <a:r>
              <a:rPr lang="en-US">
                <a:solidFill>
                  <a:srgbClr val="FFFFFF"/>
                </a:solidFill>
                <a:latin typeface="Courier New"/>
                <a:cs typeface="Courier New"/>
              </a:rPr>
              <a:t>('John', 'Jane', (1,2,3), ['a', 'b'])</a:t>
            </a:r>
            <a:endParaRPr lang="en-US"/>
          </a:p>
          <a:p>
            <a:endParaRPr lang="en-US">
              <a:latin typeface="Courier New"/>
              <a:cs typeface="Courier New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1DDE7A-369E-40C7-B298-08FB82ED598E}"/>
              </a:ext>
            </a:extLst>
          </p:cNvPr>
          <p:cNvSpPr/>
          <p:nvPr/>
        </p:nvSpPr>
        <p:spPr>
          <a:xfrm>
            <a:off x="838469" y="2411922"/>
            <a:ext cx="7594332" cy="1043078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= ('John', 'Jane', 24)</a:t>
            </a:r>
            <a:endParaRPr lang="en-US" dirty="0"/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 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print(</a:t>
            </a:r>
            <a:r>
              <a:rPr lang="en-US" dirty="0" err="1">
                <a:latin typeface="Courier New"/>
                <a:ea typeface="+mn-lt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) </a:t>
            </a:r>
          </a:p>
          <a:p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('John', 'Jane', 24</a:t>
            </a:r>
            <a:endParaRPr lang="en-US" dirty="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2073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38FB-6B19-48E1-9243-E5917442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 Light"/>
              </a:rPr>
              <a:t>Dictionary Methods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E825-BA69-4DF1-8012-7EB8EC6E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cs typeface="Calibr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A44621-7B94-4B3C-BD76-6BBBA6AC16A9}"/>
              </a:ext>
            </a:extLst>
          </p:cNvPr>
          <p:cNvGraphicFramePr>
            <a:graphicFrameLocks noGrp="1"/>
          </p:cNvGraphicFramePr>
          <p:nvPr/>
        </p:nvGraphicFramePr>
        <p:xfrm>
          <a:off x="793552" y="1850275"/>
          <a:ext cx="10602944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6604">
                  <a:extLst>
                    <a:ext uri="{9D8B030D-6E8A-4147-A177-3AD203B41FA5}">
                      <a16:colId xmlns:a16="http://schemas.microsoft.com/office/drawing/2014/main" val="4272164872"/>
                    </a:ext>
                  </a:extLst>
                </a:gridCol>
                <a:gridCol w="7466340">
                  <a:extLst>
                    <a:ext uri="{9D8B030D-6E8A-4147-A177-3AD203B41FA5}">
                      <a16:colId xmlns:a16="http://schemas.microsoft.com/office/drawing/2014/main" val="2759466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>
                          <a:effectLst/>
                        </a:rPr>
                        <a:t>Method</a:t>
                      </a:r>
                      <a:endParaRPr lang="en-US"/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/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06930458"/>
                  </a:ext>
                </a:extLst>
              </a:tr>
              <a:tr h="25985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pop(key)</a:t>
                      </a:r>
                      <a:endParaRPr lang="en-US"/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Removes the item with the key and returns its value.</a:t>
                      </a:r>
                      <a:endParaRPr lang="en-US" sz="1600" dirty="0">
                        <a:effectLst/>
                      </a:endParaRP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739816222"/>
                  </a:ext>
                </a:extLst>
              </a:tr>
              <a:tr h="259851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popitem()</a:t>
                      </a:r>
                      <a:endParaRPr lang="en-US"/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Removes the item that was last inserted in dictionary and returns the removed pair</a:t>
                      </a:r>
                      <a:endParaRPr lang="en-US"/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483503242"/>
                  </a:ext>
                </a:extLst>
              </a:tr>
              <a:tr h="259851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setdefault</a:t>
                      </a:r>
                      <a:r>
                        <a:rPr lang="en-US" sz="1600" dirty="0">
                          <a:effectLst/>
                        </a:rPr>
                        <a:t>(key, default=None)</a:t>
                      </a:r>
                      <a:endParaRPr lang="en-US" dirty="0"/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>
                          <a:effectLst/>
                        </a:rPr>
                        <a:t>Like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 get(), but will set dictionary key to default if </a:t>
                      </a:r>
                      <a:r>
                        <a:rPr lang="en-US" sz="1600" b="0" i="1" u="none" strike="noStrike" noProof="0" dirty="0">
                          <a:effectLst/>
                          <a:latin typeface="Calibri"/>
                        </a:rPr>
                        <a:t>key</a:t>
                      </a:r>
                      <a:r>
                        <a:rPr lang="en-US" sz="1600" b="0" i="0" u="none" strike="noStrike" noProof="0">
                          <a:effectLst/>
                          <a:latin typeface="Calibri"/>
                        </a:rPr>
                        <a:t> is not already in dictionary</a:t>
                      </a:r>
                      <a:endParaRPr lang="en-US" sz="1600" dirty="0">
                        <a:effectLst/>
                      </a:endParaRP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51889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update(dict2)</a:t>
                      </a:r>
                      <a:endParaRPr lang="en-US"/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Updates the dictionary with the key/value pairs from other, overwriting existing keys.</a:t>
                      </a:r>
                      <a:endParaRPr lang="en-US"/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542211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values()</a:t>
                      </a:r>
                      <a:endParaRPr lang="en-US"/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Returns a list of the dictionary's values</a:t>
                      </a:r>
                      <a:endParaRPr lang="en-US" dirty="0"/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250177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576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4541-EC29-4AA6-9F5C-564DC2C2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Dictionary Methods </a:t>
            </a:r>
            <a:r>
              <a:rPr lang="en-US" sz="3000">
                <a:latin typeface="Calibri"/>
                <a:cs typeface="Calibri"/>
              </a:rPr>
              <a:t>(examples)...</a:t>
            </a:r>
            <a:endParaRPr lang="en-US" sz="30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E8DA-12DE-4449-B204-BF76502B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If variable </a:t>
            </a:r>
            <a:r>
              <a:rPr lang="en-US" sz="2000" b="1" dirty="0">
                <a:latin typeface="Courier New"/>
                <a:cs typeface="Courier New"/>
              </a:rPr>
              <a:t>y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holds </a:t>
            </a:r>
            <a:r>
              <a:rPr lang="en-US" sz="2000" b="1" dirty="0">
                <a:latin typeface="Courier New"/>
                <a:cs typeface="Courier New"/>
              </a:rPr>
              <a:t>{'a': 1, 'c': 3, 'd': 4, 'b': 2}</a:t>
            </a:r>
            <a:r>
              <a:rPr lang="en-US" sz="2000" dirty="0">
                <a:latin typeface="Courier New"/>
                <a:cs typeface="Courier New"/>
              </a:rPr>
              <a:t> then: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E24EA-4271-4FF3-87CD-C61C9F37632A}"/>
              </a:ext>
            </a:extLst>
          </p:cNvPr>
          <p:cNvSpPr/>
          <p:nvPr/>
        </p:nvSpPr>
        <p:spPr>
          <a:xfrm>
            <a:off x="5923583" y="2236486"/>
            <a:ext cx="3636965" cy="89591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x = </a:t>
            </a:r>
            <a:r>
              <a:rPr lang="en-US" sz="1400" dirty="0" err="1">
                <a:latin typeface="Courier New"/>
                <a:cs typeface="Courier New"/>
              </a:rPr>
              <a:t>y.copy</a:t>
            </a:r>
            <a:r>
              <a:rPr lang="en-US" sz="1400" dirty="0">
                <a:latin typeface="Courier New"/>
                <a:cs typeface="Courier New"/>
              </a:rPr>
              <a:t>()</a:t>
            </a:r>
            <a:endParaRPr lang="en-US" dirty="0">
              <a:cs typeface="Calibri" panose="020F0502020204030204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print(x)</a:t>
            </a:r>
          </a:p>
          <a:p>
            <a:r>
              <a:rPr lang="en-US" sz="1400" dirty="0">
                <a:latin typeface="Courier New"/>
                <a:cs typeface="Courier New"/>
              </a:rPr>
              <a:t>{'a': 1, 'c': 3, 'b': 2, 'd': 4}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F5AED-0E10-46C9-9DBE-9764D5B275D2}"/>
              </a:ext>
            </a:extLst>
          </p:cNvPr>
          <p:cNvSpPr/>
          <p:nvPr/>
        </p:nvSpPr>
        <p:spPr>
          <a:xfrm>
            <a:off x="1192093" y="2236484"/>
            <a:ext cx="3636965" cy="895911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print(</a:t>
            </a:r>
            <a:r>
              <a:rPr lang="en-US" sz="1400" dirty="0" err="1">
                <a:latin typeface="Courier New"/>
                <a:cs typeface="Courier New"/>
              </a:rPr>
              <a:t>y.keys</a:t>
            </a:r>
            <a:r>
              <a:rPr lang="en-US" sz="1400" dirty="0">
                <a:latin typeface="Courier New"/>
                <a:cs typeface="Courier New"/>
              </a:rPr>
              <a:t>())</a:t>
            </a:r>
          </a:p>
          <a:p>
            <a:r>
              <a:rPr lang="en-US" sz="1400" dirty="0" err="1">
                <a:latin typeface="Courier New"/>
                <a:cs typeface="Courier New"/>
              </a:rPr>
              <a:t>dict_keys</a:t>
            </a:r>
            <a:r>
              <a:rPr lang="en-US" sz="1400" dirty="0">
                <a:latin typeface="Courier New"/>
                <a:cs typeface="Courier New"/>
              </a:rPr>
              <a:t>(['a', 'c', 'b', 'd'])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95508-83D3-4F4C-A995-A125E513E8C6}"/>
              </a:ext>
            </a:extLst>
          </p:cNvPr>
          <p:cNvSpPr/>
          <p:nvPr/>
        </p:nvSpPr>
        <p:spPr>
          <a:xfrm>
            <a:off x="1192093" y="3432647"/>
            <a:ext cx="3636965" cy="895911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print(</a:t>
            </a:r>
            <a:r>
              <a:rPr lang="en-US" sz="1400" dirty="0" err="1">
                <a:latin typeface="Courier New"/>
                <a:cs typeface="Courier New"/>
              </a:rPr>
              <a:t>y.values</a:t>
            </a:r>
            <a:r>
              <a:rPr lang="en-US" sz="1400" dirty="0">
                <a:latin typeface="Courier New"/>
                <a:cs typeface="Courier New"/>
              </a:rPr>
              <a:t>())</a:t>
            </a:r>
          </a:p>
          <a:p>
            <a:r>
              <a:rPr lang="en-US" sz="1400" dirty="0" err="1">
                <a:latin typeface="Courier New"/>
                <a:cs typeface="Courier New"/>
              </a:rPr>
              <a:t>dict_values</a:t>
            </a:r>
            <a:r>
              <a:rPr lang="en-US" sz="1400" dirty="0">
                <a:latin typeface="Courier New"/>
                <a:cs typeface="Courier New"/>
              </a:rPr>
              <a:t>([1, 3, 2, 4])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87490-5112-481F-80D0-595E052952C5}"/>
              </a:ext>
            </a:extLst>
          </p:cNvPr>
          <p:cNvSpPr/>
          <p:nvPr/>
        </p:nvSpPr>
        <p:spPr>
          <a:xfrm>
            <a:off x="1192093" y="4814880"/>
            <a:ext cx="5976127" cy="895911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print(</a:t>
            </a:r>
            <a:r>
              <a:rPr lang="en-US" sz="1400" dirty="0" err="1">
                <a:latin typeface="Courier New"/>
                <a:cs typeface="Courier New"/>
              </a:rPr>
              <a:t>y.items</a:t>
            </a:r>
            <a:r>
              <a:rPr lang="en-US" sz="1400" dirty="0">
                <a:latin typeface="Courier New"/>
                <a:cs typeface="Courier New"/>
              </a:rPr>
              <a:t>())</a:t>
            </a:r>
          </a:p>
          <a:p>
            <a:r>
              <a:rPr lang="en-US" sz="1400" dirty="0" err="1">
                <a:latin typeface="Courier New"/>
                <a:cs typeface="Courier New"/>
              </a:rPr>
              <a:t>dict_items</a:t>
            </a:r>
            <a:r>
              <a:rPr lang="en-US" sz="1400" dirty="0">
                <a:latin typeface="Courier New"/>
                <a:cs typeface="Courier New"/>
              </a:rPr>
              <a:t>([('a', 1), ('c', 3), ('b', 2), ('d', 4)])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CD0D0-69C0-4F23-841B-70FFCB326BB9}"/>
              </a:ext>
            </a:extLst>
          </p:cNvPr>
          <p:cNvSpPr/>
          <p:nvPr/>
        </p:nvSpPr>
        <p:spPr>
          <a:xfrm>
            <a:off x="5923580" y="3308599"/>
            <a:ext cx="5293872" cy="1250330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a = {'e': 5}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</a:t>
            </a:r>
            <a:r>
              <a:rPr lang="en-US" sz="1400" dirty="0" err="1">
                <a:latin typeface="Courier New"/>
                <a:cs typeface="Courier New"/>
              </a:rPr>
              <a:t>y.update</a:t>
            </a:r>
            <a:r>
              <a:rPr lang="en-US" sz="1400" dirty="0">
                <a:latin typeface="Courier New"/>
                <a:cs typeface="Courier New"/>
              </a:rPr>
              <a:t>(a)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y</a:t>
            </a:r>
          </a:p>
          <a:p>
            <a:r>
              <a:rPr lang="en-US" sz="1400" dirty="0">
                <a:latin typeface="Courier New"/>
                <a:cs typeface="Courier New"/>
              </a:rPr>
              <a:t>{'a': 1, 'c': 3, 'd': 4, 'b': 2, 'e': 5, 'f': 1}</a:t>
            </a:r>
          </a:p>
        </p:txBody>
      </p:sp>
    </p:spTree>
    <p:extLst>
      <p:ext uri="{BB962C8B-B14F-4D97-AF65-F5344CB8AC3E}">
        <p14:creationId xmlns:p14="http://schemas.microsoft.com/office/powerpoint/2010/main" val="244056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4541-EC29-4AA6-9F5C-564DC2C2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Dictionary Methods </a:t>
            </a:r>
            <a:r>
              <a:rPr lang="en-US" sz="3000">
                <a:latin typeface="Calibri"/>
                <a:cs typeface="Calibri"/>
              </a:rPr>
              <a:t>(examples)...</a:t>
            </a:r>
            <a:endParaRPr lang="en-US" sz="30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E8DA-12DE-4449-B204-BF76502B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If variable </a:t>
            </a:r>
            <a:r>
              <a:rPr lang="en-US" sz="2000" b="1" dirty="0">
                <a:latin typeface="Courier New"/>
                <a:cs typeface="Courier New"/>
              </a:rPr>
              <a:t>y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holds </a:t>
            </a:r>
            <a:r>
              <a:rPr lang="en-US" sz="2000" b="1" dirty="0">
                <a:latin typeface="Courier New"/>
                <a:cs typeface="Courier New"/>
              </a:rPr>
              <a:t>{'a': 1, 'c': 3, 'd': 4, 'b': 2}</a:t>
            </a:r>
            <a:r>
              <a:rPr lang="en-US" sz="2000" dirty="0">
                <a:latin typeface="Courier New"/>
                <a:cs typeface="Courier New"/>
              </a:rPr>
              <a:t> then:</a:t>
            </a: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latin typeface="Courier New"/>
              <a:cs typeface="Courier New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2BF46-BADA-4FAC-B1A2-487B6BB3E930}"/>
              </a:ext>
            </a:extLst>
          </p:cNvPr>
          <p:cNvSpPr/>
          <p:nvPr/>
        </p:nvSpPr>
        <p:spPr>
          <a:xfrm>
            <a:off x="1360442" y="2360530"/>
            <a:ext cx="5976127" cy="175537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a = </a:t>
            </a:r>
            <a:r>
              <a:rPr lang="en-US" sz="1400" dirty="0" err="1">
                <a:latin typeface="Courier New"/>
                <a:cs typeface="Courier New"/>
              </a:rPr>
              <a:t>y.fromkeys</a:t>
            </a:r>
            <a:r>
              <a:rPr lang="en-US" sz="1400" dirty="0">
                <a:latin typeface="Courier New"/>
                <a:cs typeface="Courier New"/>
              </a:rPr>
              <a:t>(['e', 'f'], 1)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print(a)</a:t>
            </a:r>
          </a:p>
          <a:p>
            <a:r>
              <a:rPr lang="en-US" sz="1400" dirty="0">
                <a:latin typeface="Courier New"/>
                <a:cs typeface="Courier New"/>
              </a:rPr>
              <a:t>{'e': 1, 'f': 1}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b = </a:t>
            </a:r>
            <a:r>
              <a:rPr lang="en-US" sz="1400" dirty="0" err="1">
                <a:latin typeface="Courier New"/>
                <a:cs typeface="Courier New"/>
              </a:rPr>
              <a:t>y.fromkeys</a:t>
            </a:r>
            <a:r>
              <a:rPr lang="en-US" sz="1400" dirty="0">
                <a:latin typeface="Courier New"/>
                <a:cs typeface="Courier New"/>
              </a:rPr>
              <a:t>(['e', 'f’])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print(b)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cs typeface="Courier New"/>
              </a:rPr>
              <a:t>{'e': None, 'f': None}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763DE6-457E-48D0-AB72-6B2C6084A0F5}"/>
              </a:ext>
            </a:extLst>
          </p:cNvPr>
          <p:cNvSpPr/>
          <p:nvPr/>
        </p:nvSpPr>
        <p:spPr>
          <a:xfrm>
            <a:off x="1360442" y="4238948"/>
            <a:ext cx="5976127" cy="175537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&gt;&gt;&gt; </a:t>
            </a:r>
            <a:r>
              <a:rPr lang="en-US" sz="1400" dirty="0" err="1">
                <a:latin typeface="Courier New"/>
                <a:cs typeface="Courier New"/>
              </a:rPr>
              <a:t>y.setdefault</a:t>
            </a:r>
            <a:r>
              <a:rPr lang="en-US" sz="1400" dirty="0">
                <a:latin typeface="Courier New"/>
                <a:cs typeface="Courier New"/>
              </a:rPr>
              <a:t>('c', 1)</a:t>
            </a:r>
          </a:p>
          <a:p>
            <a:r>
              <a:rPr lang="en-US" sz="1400" dirty="0">
                <a:latin typeface="Courier New"/>
                <a:cs typeface="Courier New"/>
              </a:rPr>
              <a:t>&gt;&gt;&gt; print(y)</a:t>
            </a:r>
          </a:p>
          <a:p>
            <a:r>
              <a:rPr lang="en-US" sz="1400" dirty="0">
                <a:latin typeface="Courier New"/>
                <a:cs typeface="Courier New"/>
              </a:rPr>
              <a:t>{'a': 1, 'c': 3, 'd': 4, 'b': 2}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 </a:t>
            </a:r>
            <a:r>
              <a:rPr lang="en-US" sz="1400" dirty="0" err="1">
                <a:latin typeface="Courier New"/>
                <a:cs typeface="Courier New"/>
              </a:rPr>
              <a:t>y.setdefault</a:t>
            </a:r>
            <a:r>
              <a:rPr lang="en-US" sz="1400" dirty="0">
                <a:latin typeface="Courier New"/>
                <a:cs typeface="Courier New"/>
              </a:rPr>
              <a:t>('e', 5)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&gt;&gt;&gt; print(y)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cs typeface="Courier New"/>
              </a:rPr>
              <a:t>{'a': 1, 'c': 3, 'd': 4, 'b': 2, 'e': 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96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4BAB-F20F-47D7-83DD-BE2D2906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 Light"/>
              </a:rPr>
              <a:t>Iterating through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F395-ECB2-45AC-8FC4-9CD57C95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Using </a:t>
            </a:r>
            <a:r>
              <a:rPr lang="en-US" sz="2000" b="1" dirty="0">
                <a:latin typeface="Courier New"/>
                <a:cs typeface="Calibri"/>
              </a:rPr>
              <a:t>for </a:t>
            </a:r>
            <a:r>
              <a:rPr lang="en-US" sz="2000" dirty="0">
                <a:latin typeface="Calibri"/>
                <a:cs typeface="Calibri"/>
              </a:rPr>
              <a:t>loop (If variable </a:t>
            </a:r>
            <a:r>
              <a:rPr lang="en-US" sz="2000" b="1" dirty="0">
                <a:latin typeface="Courier New"/>
                <a:cs typeface="Courier New"/>
              </a:rPr>
              <a:t>y</a:t>
            </a:r>
            <a:r>
              <a:rPr lang="en-US" sz="2000" b="1" dirty="0">
                <a:latin typeface="Calibri"/>
                <a:cs typeface="Calibri"/>
              </a:rPr>
              <a:t> </a:t>
            </a:r>
            <a:r>
              <a:rPr lang="en-US" sz="2000" dirty="0">
                <a:latin typeface="Calibri"/>
                <a:cs typeface="Calibri"/>
              </a:rPr>
              <a:t>holds </a:t>
            </a:r>
            <a:r>
              <a:rPr lang="en-US" sz="2000" b="1" dirty="0">
                <a:latin typeface="Courier New"/>
                <a:cs typeface="Courier New"/>
              </a:rPr>
              <a:t>{'a': 1, 'c': 3, 'd': 4, 'b': 2}</a:t>
            </a:r>
            <a:r>
              <a:rPr lang="en-US" sz="2000" dirty="0">
                <a:latin typeface="Calibri"/>
                <a:cs typeface="Calibri"/>
              </a:rPr>
              <a:t>):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937080-12AB-4011-86A6-3E00F8EFE178}"/>
              </a:ext>
            </a:extLst>
          </p:cNvPr>
          <p:cNvSpPr/>
          <p:nvPr/>
        </p:nvSpPr>
        <p:spPr>
          <a:xfrm>
            <a:off x="873116" y="2280786"/>
            <a:ext cx="3078755" cy="175537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ea typeface="+mn-lt"/>
                <a:cs typeface="+mn-lt"/>
              </a:rPr>
              <a:t>&gt;&gt;&gt; for item in y: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...     print(item)</a:t>
            </a:r>
            <a:endParaRPr lang="en-US" sz="140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... 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a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c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d</a:t>
            </a:r>
            <a:endParaRPr lang="en-US" sz="140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7168A-5E98-4334-8FD1-E3D941E0D32E}"/>
              </a:ext>
            </a:extLst>
          </p:cNvPr>
          <p:cNvSpPr/>
          <p:nvPr/>
        </p:nvSpPr>
        <p:spPr>
          <a:xfrm>
            <a:off x="873116" y="4247809"/>
            <a:ext cx="3078755" cy="175537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ea typeface="+mn-lt"/>
                <a:cs typeface="+mn-lt"/>
              </a:rPr>
              <a:t>&gt;&gt;&gt; for item in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y.values</a:t>
            </a:r>
            <a:r>
              <a:rPr lang="en-US" sz="1400" dirty="0">
                <a:latin typeface="Courier New"/>
                <a:ea typeface="+mn-lt"/>
                <a:cs typeface="+mn-lt"/>
              </a:rPr>
              <a:t>():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...     print(item)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... </a:t>
            </a:r>
            <a:endParaRPr lang="en-US" sz="140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1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3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4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B17B4B-5FB5-4A72-90D1-78F95D532082}"/>
              </a:ext>
            </a:extLst>
          </p:cNvPr>
          <p:cNvSpPr/>
          <p:nvPr/>
        </p:nvSpPr>
        <p:spPr>
          <a:xfrm>
            <a:off x="4736278" y="4247808"/>
            <a:ext cx="4062266" cy="175537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ea typeface="+mn-lt"/>
                <a:cs typeface="+mn-lt"/>
              </a:rPr>
              <a:t>&gt;&gt;&gt; for key, value in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y.items</a:t>
            </a:r>
            <a:r>
              <a:rPr lang="en-US" sz="1400" dirty="0">
                <a:latin typeface="Courier New"/>
                <a:ea typeface="+mn-lt"/>
                <a:cs typeface="+mn-lt"/>
              </a:rPr>
              <a:t>():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...     print(key, value)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... </a:t>
            </a:r>
            <a:endParaRPr lang="en-US" sz="140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a 1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c 3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d 4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b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0AA9B6-DBD6-45F2-80AA-FFB10DC0F168}"/>
              </a:ext>
            </a:extLst>
          </p:cNvPr>
          <p:cNvSpPr/>
          <p:nvPr/>
        </p:nvSpPr>
        <p:spPr>
          <a:xfrm>
            <a:off x="4736277" y="2307365"/>
            <a:ext cx="4062266" cy="1755376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ea typeface="+mn-lt"/>
                <a:cs typeface="+mn-lt"/>
              </a:rPr>
              <a:t>&gt;&gt;&gt; for item in </a:t>
            </a:r>
            <a:r>
              <a:rPr lang="en-US" sz="1400" dirty="0" err="1">
                <a:latin typeface="Courier New"/>
                <a:ea typeface="+mn-lt"/>
                <a:cs typeface="+mn-lt"/>
              </a:rPr>
              <a:t>y.items</a:t>
            </a:r>
            <a:r>
              <a:rPr lang="en-US" sz="1400" dirty="0">
                <a:latin typeface="Courier New"/>
                <a:ea typeface="+mn-lt"/>
                <a:cs typeface="+mn-lt"/>
              </a:rPr>
              <a:t>():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...     print(item)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... </a:t>
            </a:r>
            <a:endParaRPr lang="en-US" sz="140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('a', 1)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('c', 3)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('d', 4)</a:t>
            </a:r>
          </a:p>
          <a:p>
            <a:r>
              <a:rPr lang="en-US" sz="1400" dirty="0">
                <a:latin typeface="Courier New"/>
                <a:ea typeface="+mn-lt"/>
                <a:cs typeface="+mn-lt"/>
              </a:rPr>
              <a:t>('b', 2)</a:t>
            </a:r>
          </a:p>
        </p:txBody>
      </p:sp>
    </p:spTree>
    <p:extLst>
      <p:ext uri="{BB962C8B-B14F-4D97-AF65-F5344CB8AC3E}">
        <p14:creationId xmlns:p14="http://schemas.microsoft.com/office/powerpoint/2010/main" val="102979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83D-1D25-9E1B-9659-F13E1E68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F26A-68E5-6390-2FE9-1F90D9719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690688"/>
            <a:ext cx="10515600" cy="4351338"/>
          </a:xfrm>
        </p:spPr>
        <p:txBody>
          <a:bodyPr/>
          <a:lstStyle/>
          <a:p>
            <a:r>
              <a:rPr lang="en-US" dirty="0"/>
              <a:t>Write a program which takes radius as an input and calculate the area of the circle.  Pi*r**2</a:t>
            </a:r>
          </a:p>
          <a:p>
            <a:r>
              <a:rPr lang="en-US" dirty="0"/>
              <a:t>Write a program to find the frequency of the input number in a list </a:t>
            </a:r>
          </a:p>
          <a:p>
            <a:pPr marL="0" indent="0">
              <a:buNone/>
            </a:pPr>
            <a:r>
              <a:rPr lang="en-US" dirty="0"/>
              <a:t>[5, 2, 3, 5, 3, 2, 3, 3, 1, 4]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which takes radius as an input and calculate the circumference of the circle</a:t>
            </a:r>
          </a:p>
          <a:p>
            <a:pPr marL="0" indent="0">
              <a:buNone/>
            </a:pPr>
            <a:r>
              <a:rPr lang="en-US" dirty="0"/>
              <a:t>Take l and b as an input and find area of a rectangle.</a:t>
            </a:r>
          </a:p>
        </p:txBody>
      </p:sp>
    </p:spTree>
    <p:extLst>
      <p:ext uri="{BB962C8B-B14F-4D97-AF65-F5344CB8AC3E}">
        <p14:creationId xmlns:p14="http://schemas.microsoft.com/office/powerpoint/2010/main" val="19446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BC38-7E66-4682-BBE5-326DFDBF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Creating Tuples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364C-75E6-4D8F-A61C-490776E3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Creating a tuple with one element is a bit tricky:</a:t>
            </a:r>
          </a:p>
          <a:p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20F5A-A46B-4C8B-9E11-61560790D228}"/>
              </a:ext>
            </a:extLst>
          </p:cNvPr>
          <p:cNvSpPr/>
          <p:nvPr/>
        </p:nvSpPr>
        <p:spPr>
          <a:xfrm>
            <a:off x="925911" y="2333651"/>
            <a:ext cx="9093348" cy="3079242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&gt;&gt;&gt; </a:t>
            </a:r>
            <a:r>
              <a:rPr lang="en-US" err="1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my_tuple</a:t>
            </a:r>
            <a:r>
              <a:rPr lang="en-US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 = ('John') #without comma it is treated as a string</a:t>
            </a:r>
            <a:endParaRPr lang="en-US">
              <a:ea typeface="+mn-lt"/>
              <a:cs typeface="+mn-lt"/>
            </a:endParaRPr>
          </a:p>
          <a:p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print(</a:t>
            </a:r>
            <a:r>
              <a:rPr lang="en-US" err="1">
                <a:latin typeface="Courier New"/>
                <a:ea typeface="+mn-lt"/>
                <a:cs typeface="Courier New"/>
              </a:rPr>
              <a:t>my_tuple</a:t>
            </a:r>
            <a:r>
              <a:rPr lang="en-US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)</a:t>
            </a:r>
            <a:endParaRPr lang="en-US">
              <a:solidFill>
                <a:srgbClr val="FFFFFF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r>
              <a:rPr lang="en-US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John</a:t>
            </a:r>
            <a:endParaRPr lang="en-US">
              <a:cs typeface="Calibri"/>
            </a:endParaRPr>
          </a:p>
          <a:p>
            <a:r>
              <a:rPr lang="en-US" i="1">
                <a:solidFill>
                  <a:srgbClr val="FFFFFF"/>
                </a:solidFill>
                <a:ea typeface="+mn-lt"/>
                <a:cs typeface="+mn-lt"/>
              </a:rPr>
              <a:t>&gt;&gt;&gt; </a:t>
            </a:r>
            <a:r>
              <a:rPr lang="en-US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type(</a:t>
            </a:r>
            <a:r>
              <a:rPr lang="en-US" err="1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my_tuple</a:t>
            </a:r>
            <a:r>
              <a:rPr lang="en-US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)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Courier New"/>
              </a:rPr>
              <a:t>&lt;class 'str'&gt; # shows class str</a:t>
            </a:r>
            <a:endParaRPr lang="en-US">
              <a:solidFill>
                <a:srgbClr val="FFFFFF"/>
              </a:solidFill>
              <a:latin typeface="Calibri"/>
              <a:ea typeface="Segoe UI"/>
              <a:cs typeface="Calibri"/>
            </a:endParaRPr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= ('John',) # comma is needed</a:t>
            </a:r>
            <a:endParaRPr lang="en-US">
              <a:cs typeface="Calibri"/>
            </a:endParaRPr>
          </a:p>
          <a:p>
            <a:r>
              <a:rPr lang="en-US" i="1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 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print(</a:t>
            </a:r>
            <a:r>
              <a:rPr lang="en-US" err="1">
                <a:latin typeface="Courier New"/>
                <a:ea typeface="+mn-lt"/>
                <a:cs typeface="Segoe UI"/>
              </a:rPr>
              <a:t>my_tuple</a:t>
            </a:r>
            <a:r>
              <a:rPr lang="en-US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)</a:t>
            </a:r>
          </a:p>
          <a:p>
            <a:r>
              <a:rPr lang="en-US">
                <a:latin typeface="Courier New"/>
                <a:cs typeface="Segoe UI"/>
              </a:rPr>
              <a:t>('John',)</a:t>
            </a:r>
          </a:p>
          <a:p>
            <a:r>
              <a:rPr lang="en-US" i="1">
                <a:ea typeface="+mn-lt"/>
                <a:cs typeface="+mn-lt"/>
              </a:rPr>
              <a:t>&gt;&gt;&gt; </a:t>
            </a:r>
            <a:r>
              <a:rPr lang="en-US">
                <a:latin typeface="Courier New"/>
                <a:cs typeface="Courier New"/>
              </a:rPr>
              <a:t>type(</a:t>
            </a:r>
            <a:r>
              <a:rPr lang="en-US" err="1">
                <a:latin typeface="Courier New"/>
                <a:cs typeface="Courier New"/>
              </a:rPr>
              <a:t>my_tuple</a:t>
            </a:r>
            <a:r>
              <a:rPr lang="en-US">
                <a:latin typeface="Courier New"/>
                <a:cs typeface="Courier New"/>
              </a:rPr>
              <a:t>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latin typeface="Courier New"/>
                <a:cs typeface="Courier New"/>
              </a:rPr>
              <a:t>&lt;class 'tuple'&gt;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1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BC38-7E66-4682-BBE5-326DFDBF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Creating Tuples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364C-75E6-4D8F-A61C-490776E3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tuple() function: a built-in function in Python that can be used to create a tuple</a:t>
            </a:r>
          </a:p>
          <a:p>
            <a:r>
              <a:rPr lang="en-US">
                <a:cs typeface="Calibri"/>
              </a:rPr>
              <a:t>Syntax: </a:t>
            </a:r>
          </a:p>
          <a:p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tuple() function accepts a single parameter </a:t>
            </a:r>
            <a:r>
              <a:rPr lang="en-US" b="1">
                <a:ea typeface="+mn-lt"/>
                <a:cs typeface="+mn-lt"/>
              </a:rPr>
              <a:t>iterable (optional)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If an iterable is passed, the corresponding tuple is created</a:t>
            </a:r>
          </a:p>
          <a:p>
            <a:r>
              <a:rPr lang="en-US">
                <a:ea typeface="+mn-lt"/>
                <a:cs typeface="+mn-lt"/>
              </a:rPr>
              <a:t>If iterable is not passed, empty tuple is created </a:t>
            </a:r>
            <a:endParaRPr lang="en-US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6EE689-185B-48E4-B0B8-FF1DA6C4AD40}"/>
              </a:ext>
            </a:extLst>
          </p:cNvPr>
          <p:cNvSpPr/>
          <p:nvPr/>
        </p:nvSpPr>
        <p:spPr>
          <a:xfrm>
            <a:off x="1119705" y="3150697"/>
            <a:ext cx="2451415" cy="480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latin typeface="Courier New"/>
                <a:ea typeface="+mn-lt"/>
                <a:cs typeface="+mn-lt"/>
              </a:rPr>
              <a:t>tuple(iterable)</a:t>
            </a:r>
          </a:p>
        </p:txBody>
      </p:sp>
    </p:spTree>
    <p:extLst>
      <p:ext uri="{BB962C8B-B14F-4D97-AF65-F5344CB8AC3E}">
        <p14:creationId xmlns:p14="http://schemas.microsoft.com/office/powerpoint/2010/main" val="264787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BC38-7E66-4682-BBE5-326DFDBF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tuple() function examples: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364C-75E6-4D8F-A61C-490776E3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20F5A-A46B-4C8B-9E11-61560790D228}"/>
              </a:ext>
            </a:extLst>
          </p:cNvPr>
          <p:cNvSpPr/>
          <p:nvPr/>
        </p:nvSpPr>
        <p:spPr>
          <a:xfrm>
            <a:off x="839102" y="1716334"/>
            <a:ext cx="9112639" cy="4005217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&gt;&gt;&gt; 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 = tuple() #without an 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iterable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&gt;&gt;&gt; </a:t>
            </a:r>
            <a:r>
              <a:rPr lang="en-US" dirty="0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print(</a:t>
            </a:r>
            <a:r>
              <a:rPr lang="en-US" dirty="0" err="1">
                <a:latin typeface="Courier New"/>
                <a:ea typeface="+mn-lt"/>
                <a:cs typeface="Courier New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)</a:t>
            </a:r>
            <a:endParaRPr lang="en-US" dirty="0">
              <a:solidFill>
                <a:srgbClr val="FFFFFF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()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&gt;&gt;&gt; 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 = tuple([1,2,3,4]) #using list as a parameter</a:t>
            </a:r>
            <a:endParaRPr lang="en-US" dirty="0">
              <a:latin typeface="Courier New"/>
              <a:ea typeface="+mn-lt"/>
              <a:cs typeface="Courier New"/>
            </a:endParaRPr>
          </a:p>
          <a:p>
            <a:r>
              <a:rPr lang="en-US" i="1" dirty="0">
                <a:solidFill>
                  <a:srgbClr val="FFFFFF"/>
                </a:solidFill>
                <a:ea typeface="+mn-lt"/>
                <a:cs typeface="+mn-lt"/>
              </a:rPr>
              <a:t>&gt;&gt;&gt; </a:t>
            </a:r>
            <a:r>
              <a:rPr lang="en-US" dirty="0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print(</a:t>
            </a:r>
            <a:r>
              <a:rPr lang="en-US" dirty="0" err="1">
                <a:latin typeface="Courier New"/>
                <a:ea typeface="+mn-lt"/>
                <a:cs typeface="Courier New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+mn-lt"/>
                <a:cs typeface="Courier New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Courier New"/>
              </a:rPr>
              <a:t>(1,2,3,4)</a:t>
            </a: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 = tuple("hello") #using string as a parameter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)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Courier New"/>
                <a:cs typeface="Courier New"/>
              </a:rPr>
              <a:t>('h', 'e', 'l', 'l', 'o')</a:t>
            </a: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 = tuple(1) # int is not an </a:t>
            </a:r>
            <a:r>
              <a:rPr lang="en-US" dirty="0" err="1">
                <a:latin typeface="Courier New"/>
                <a:cs typeface="Courier New"/>
              </a:rPr>
              <a:t>iterable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Traceback (most recent call last):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ea typeface="+mn-lt"/>
                <a:cs typeface="+mn-lt"/>
              </a:rPr>
              <a:t>  File "&lt;stdin&gt;", line 1, in &lt;module&gt;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 err="1">
                <a:latin typeface="Courier New"/>
                <a:ea typeface="+mn-lt"/>
                <a:cs typeface="+mn-lt"/>
              </a:rPr>
              <a:t>TypeError</a:t>
            </a:r>
            <a:r>
              <a:rPr lang="en-US" dirty="0">
                <a:latin typeface="Courier New"/>
                <a:ea typeface="+mn-lt"/>
                <a:cs typeface="+mn-lt"/>
              </a:rPr>
              <a:t>: 'int' object is not </a:t>
            </a:r>
            <a:r>
              <a:rPr lang="en-US" dirty="0" err="1">
                <a:latin typeface="Courier New"/>
                <a:ea typeface="+mn-lt"/>
                <a:cs typeface="+mn-lt"/>
              </a:rPr>
              <a:t>iterable</a:t>
            </a:r>
            <a:endParaRPr lang="en-US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8698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D0D-A671-4C5D-B67A-B072DC5F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Tuple packing and 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4EA2-EB1E-4000-8F08-770E56F9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As shown in the previous slide, we can create tuple without using parenthesis, that is called tuple packing.</a:t>
            </a:r>
          </a:p>
          <a:p>
            <a:endParaRPr lang="en-US">
              <a:ea typeface="+mn-lt"/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ea typeface="+mn-lt"/>
              <a:cs typeface="Calibri" panose="020F0502020204030204"/>
            </a:endParaRPr>
          </a:p>
          <a:p>
            <a:endParaRPr lang="en-US">
              <a:ea typeface="+mn-lt"/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Tuple packing with only one element:</a:t>
            </a:r>
          </a:p>
          <a:p>
            <a:endParaRPr lang="en-US">
              <a:ea typeface="+mn-lt"/>
              <a:cs typeface="Calibri" panose="020F0502020204030204"/>
            </a:endParaRPr>
          </a:p>
          <a:p>
            <a:endParaRPr lang="en-US">
              <a:ea typeface="+mn-lt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Calibri" panose="020F0502020204030204"/>
            </a:endParaRPr>
          </a:p>
          <a:p>
            <a:endParaRPr lang="en-US">
              <a:ea typeface="+mn-lt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1DDE7A-369E-40C7-B298-08FB82ED598E}"/>
              </a:ext>
            </a:extLst>
          </p:cNvPr>
          <p:cNvSpPr/>
          <p:nvPr/>
        </p:nvSpPr>
        <p:spPr>
          <a:xfrm>
            <a:off x="1063321" y="2645946"/>
            <a:ext cx="7556857" cy="1892521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= 'John', 'Jane', 24</a:t>
            </a:r>
            <a:endParaRPr lang="en-US" dirty="0"/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 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print(</a:t>
            </a:r>
            <a:r>
              <a:rPr lang="en-US" dirty="0" err="1">
                <a:latin typeface="Courier New"/>
                <a:ea typeface="+mn-lt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) </a:t>
            </a:r>
          </a:p>
          <a:p>
            <a:r>
              <a:rPr lang="en-US" dirty="0">
                <a:solidFill>
                  <a:srgbClr val="FFFFFF"/>
                </a:solidFill>
                <a:latin typeface="Courier New"/>
                <a:cs typeface="Courier New"/>
              </a:rPr>
              <a:t>('John', 'Jane', 24)</a:t>
            </a: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 = (1,2,3), ['</a:t>
            </a:r>
            <a:r>
              <a:rPr lang="en-US" dirty="0" err="1">
                <a:latin typeface="Courier New"/>
                <a:cs typeface="Courier New"/>
              </a:rPr>
              <a:t>a','b</a:t>
            </a:r>
            <a:r>
              <a:rPr lang="en-US" dirty="0">
                <a:latin typeface="Courier New"/>
                <a:cs typeface="Courier New"/>
              </a:rPr>
              <a:t>'], ('John', 'Jane')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>
                <a:latin typeface="Courier New"/>
                <a:cs typeface="Courier New"/>
              </a:rPr>
              <a:t>print(</a:t>
            </a:r>
            <a:r>
              <a:rPr lang="en-US" dirty="0" err="1">
                <a:latin typeface="Courier New"/>
                <a:cs typeface="Courier New"/>
              </a:rPr>
              <a:t>my_tuple</a:t>
            </a:r>
            <a:r>
              <a:rPr lang="en-US" dirty="0">
                <a:latin typeface="Courier New"/>
                <a:cs typeface="Courier New"/>
              </a:rPr>
              <a:t>)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latin typeface="Courier New"/>
                <a:cs typeface="Courier New"/>
              </a:rPr>
              <a:t>((1,2,3), ['</a:t>
            </a:r>
            <a:r>
              <a:rPr lang="en-US" dirty="0" err="1">
                <a:latin typeface="Courier New"/>
                <a:cs typeface="Courier New"/>
              </a:rPr>
              <a:t>a','b</a:t>
            </a:r>
            <a:r>
              <a:rPr lang="en-US" dirty="0">
                <a:latin typeface="Courier New"/>
                <a:cs typeface="Courier New"/>
              </a:rPr>
              <a:t>'], ('John', 'Jane'))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C063F-7D5E-405A-9DE6-FE9A2615CA2A}"/>
              </a:ext>
            </a:extLst>
          </p:cNvPr>
          <p:cNvSpPr/>
          <p:nvPr/>
        </p:nvSpPr>
        <p:spPr>
          <a:xfrm>
            <a:off x="1063320" y="5181783"/>
            <a:ext cx="7244562" cy="880684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= 'John', # you need a comma</a:t>
            </a:r>
            <a:endParaRPr lang="en-US" dirty="0"/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 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print(</a:t>
            </a:r>
            <a:r>
              <a:rPr lang="en-US" dirty="0" err="1">
                <a:latin typeface="Courier New"/>
                <a:ea typeface="+mn-lt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)</a:t>
            </a:r>
          </a:p>
          <a:p>
            <a:r>
              <a:rPr lang="en-US" dirty="0">
                <a:latin typeface="Courier New"/>
                <a:cs typeface="Segoe UI"/>
              </a:rPr>
              <a:t>('John',)</a:t>
            </a:r>
          </a:p>
        </p:txBody>
      </p:sp>
    </p:spTree>
    <p:extLst>
      <p:ext uri="{BB962C8B-B14F-4D97-AF65-F5344CB8AC3E}">
        <p14:creationId xmlns:p14="http://schemas.microsoft.com/office/powerpoint/2010/main" val="147491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D0D-A671-4C5D-B67A-B072DC5F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Tuple packing and 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4EA2-EB1E-4000-8F08-770E56F9F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>
                <a:ea typeface="+mn-lt"/>
                <a:cs typeface="Calibri" panose="020F0502020204030204"/>
              </a:rPr>
              <a:t>The contrary is also possible, which is called tuple unpacking</a:t>
            </a:r>
          </a:p>
          <a:p>
            <a:pPr marL="457200" indent="-457200"/>
            <a:endParaRPr lang="en-US">
              <a:ea typeface="+mn-lt"/>
              <a:cs typeface="Calibri" panose="020F0502020204030204"/>
            </a:endParaRPr>
          </a:p>
          <a:p>
            <a:pPr marL="457200" indent="-457200"/>
            <a:endParaRPr lang="en-US">
              <a:ea typeface="+mn-lt"/>
              <a:cs typeface="Calibri" panose="020F0502020204030204"/>
            </a:endParaRPr>
          </a:p>
          <a:p>
            <a:pPr marL="457200" indent="-457200"/>
            <a:endParaRPr lang="en-US">
              <a:ea typeface="+mn-lt"/>
              <a:cs typeface="Calibri" panose="020F0502020204030204"/>
            </a:endParaRPr>
          </a:p>
          <a:p>
            <a:pPr marL="457200" indent="-457200"/>
            <a:endParaRPr lang="en-US">
              <a:ea typeface="+mn-lt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Calibri" panose="020F0502020204030204"/>
            </a:endParaRPr>
          </a:p>
          <a:p>
            <a:endParaRPr lang="en-US">
              <a:ea typeface="+mn-lt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+mn-lt"/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2EF1B-1E3F-44D7-83BE-49A7098AC40C}"/>
              </a:ext>
            </a:extLst>
          </p:cNvPr>
          <p:cNvSpPr/>
          <p:nvPr/>
        </p:nvSpPr>
        <p:spPr>
          <a:xfrm>
            <a:off x="1190363" y="2413473"/>
            <a:ext cx="7531873" cy="2529601"/>
          </a:xfrm>
          <a:prstGeom prst="rect">
            <a:avLst/>
          </a:prstGeom>
          <a:solidFill>
            <a:schemeClr val="tx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rgbClr val="FFFFFF"/>
              </a:solidFill>
              <a:latin typeface="Calibri"/>
              <a:ea typeface="Segoe UI"/>
              <a:cs typeface="Segoe U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 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 = ('John', 'writer', 23)</a:t>
            </a:r>
            <a:endParaRPr lang="en-US" dirty="0">
              <a:cs typeface="Calibri"/>
            </a:endParaRPr>
          </a:p>
          <a:p>
            <a:r>
              <a:rPr lang="en-US" i="1" dirty="0">
                <a:solidFill>
                  <a:srgbClr val="FFFFFF"/>
                </a:solidFill>
                <a:latin typeface="Calibri"/>
                <a:ea typeface="Segoe UI"/>
                <a:cs typeface="Segoe UI"/>
              </a:rPr>
              <a:t>&gt;&gt;&gt; </a:t>
            </a:r>
            <a:r>
              <a:rPr lang="en-US" dirty="0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name, profession, age = </a:t>
            </a:r>
            <a:r>
              <a:rPr lang="en-US" dirty="0" err="1">
                <a:solidFill>
                  <a:srgbClr val="FFFFFF"/>
                </a:solidFill>
                <a:latin typeface="Courier New"/>
                <a:ea typeface="Segoe UI"/>
                <a:cs typeface="Segoe UI"/>
              </a:rPr>
              <a:t>my_tuple</a:t>
            </a:r>
            <a:endParaRPr lang="en-US" dirty="0">
              <a:solidFill>
                <a:srgbClr val="FFFFFF"/>
              </a:solidFill>
              <a:latin typeface="Courier New"/>
              <a:ea typeface="Segoe UI"/>
              <a:cs typeface="Segoe UI"/>
            </a:endParaRPr>
          </a:p>
          <a:p>
            <a:r>
              <a:rPr lang="en-US" i="1" dirty="0">
                <a:ea typeface="+mn-lt"/>
                <a:cs typeface="+mn-lt"/>
              </a:rPr>
              <a:t>&gt;&gt;&gt; </a:t>
            </a:r>
            <a:r>
              <a:rPr lang="en-US" dirty="0">
                <a:latin typeface="Courier New"/>
                <a:cs typeface="Courier New"/>
              </a:rPr>
              <a:t>print(name)</a:t>
            </a:r>
            <a:endParaRPr lang="en-US" dirty="0"/>
          </a:p>
          <a:p>
            <a:r>
              <a:rPr lang="en-US" dirty="0">
                <a:latin typeface="Courier New"/>
                <a:ea typeface="+mn-lt"/>
                <a:cs typeface="Courier New"/>
              </a:rPr>
              <a:t>John</a:t>
            </a:r>
          </a:p>
          <a:p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latin typeface="Courier New"/>
                <a:cs typeface="Courier New"/>
              </a:rPr>
              <a:t>print(profession)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Courier New"/>
                <a:cs typeface="Courier New"/>
              </a:rPr>
              <a:t>writer</a:t>
            </a:r>
          </a:p>
          <a:p>
            <a:r>
              <a:rPr lang="en-US" i="1" dirty="0">
                <a:ea typeface="+mn-lt"/>
                <a:cs typeface="+mn-lt"/>
              </a:rPr>
              <a:t>&gt;&gt;&gt; </a:t>
            </a:r>
            <a:r>
              <a:rPr lang="en-US" dirty="0">
                <a:latin typeface="Courier New"/>
                <a:ea typeface="+mn-lt"/>
                <a:cs typeface="Courier New"/>
              </a:rPr>
              <a:t>print(age)</a:t>
            </a:r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23</a:t>
            </a:r>
          </a:p>
          <a:p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6577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4300</Words>
  <Application>Microsoft Office PowerPoint</Application>
  <PresentationFormat>Widescreen</PresentationFormat>
  <Paragraphs>621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20</vt:lpstr>
      <vt:lpstr>Arial</vt:lpstr>
      <vt:lpstr>Calibri</vt:lpstr>
      <vt:lpstr>Calibri Light</vt:lpstr>
      <vt:lpstr>Courier New</vt:lpstr>
      <vt:lpstr>Office Theme</vt:lpstr>
      <vt:lpstr>Python Tuples</vt:lpstr>
      <vt:lpstr>Introduction</vt:lpstr>
      <vt:lpstr>Creating Tuples</vt:lpstr>
      <vt:lpstr>Creating Tuples</vt:lpstr>
      <vt:lpstr>Creating Tuples</vt:lpstr>
      <vt:lpstr>Creating Tuples</vt:lpstr>
      <vt:lpstr>tuple() function examples:</vt:lpstr>
      <vt:lpstr>Tuple packing and unpacking</vt:lpstr>
      <vt:lpstr>Tuple packing and unpacking</vt:lpstr>
      <vt:lpstr>Unpacking errors:</vt:lpstr>
      <vt:lpstr>Accessing Tuple Elements </vt:lpstr>
      <vt:lpstr>Accessing Tuple Elements </vt:lpstr>
      <vt:lpstr>Accessing Tuple Elements </vt:lpstr>
      <vt:lpstr>More on slicing</vt:lpstr>
      <vt:lpstr>Deleting a Tuple</vt:lpstr>
      <vt:lpstr>Tuple Operations</vt:lpstr>
      <vt:lpstr>Tuple Operations</vt:lpstr>
      <vt:lpstr>Tuple Operations</vt:lpstr>
      <vt:lpstr>Tuple methods:</vt:lpstr>
      <vt:lpstr>Tuple methods:</vt:lpstr>
      <vt:lpstr>Tuple methods:</vt:lpstr>
      <vt:lpstr>tuple.index() examples:</vt:lpstr>
      <vt:lpstr>Some functions that can be used in tuples:</vt:lpstr>
      <vt:lpstr>Some functions that can be used in tuples:</vt:lpstr>
      <vt:lpstr>Some functions that can be used in tuples:</vt:lpstr>
      <vt:lpstr>Python Dictionaries</vt:lpstr>
      <vt:lpstr>Dictionaries in Python</vt:lpstr>
      <vt:lpstr>Creating Dictionary in Python</vt:lpstr>
      <vt:lpstr>Creating Dictionary in Python ...</vt:lpstr>
      <vt:lpstr>Accessing Values in Dictionary</vt:lpstr>
      <vt:lpstr>Accessing Values in Dictionary ...</vt:lpstr>
      <vt:lpstr>Adding and Updating items in Dictionary</vt:lpstr>
      <vt:lpstr>Removing Items from Dictionary</vt:lpstr>
      <vt:lpstr>Removing Items from Dictionary ...</vt:lpstr>
      <vt:lpstr>Restriction in Dictionary Keys and Values</vt:lpstr>
      <vt:lpstr>Dictionary Membership </vt:lpstr>
      <vt:lpstr>Built-in Functions that work on Dictionary</vt:lpstr>
      <vt:lpstr>Built-in Functions (examples)...</vt:lpstr>
      <vt:lpstr>Dictionary Methods</vt:lpstr>
      <vt:lpstr>Dictionary Methods ...</vt:lpstr>
      <vt:lpstr>Dictionary Methods (examples)...</vt:lpstr>
      <vt:lpstr>Dictionary Methods (examples)...</vt:lpstr>
      <vt:lpstr>Iterating through a Dictionary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Tuples</dc:title>
  <dc:creator>Navin Poudel</dc:creator>
  <cp:lastModifiedBy>Navin Poudel</cp:lastModifiedBy>
  <cp:revision>12</cp:revision>
  <dcterms:created xsi:type="dcterms:W3CDTF">2023-02-22T08:40:10Z</dcterms:created>
  <dcterms:modified xsi:type="dcterms:W3CDTF">2023-08-10T03:42:56Z</dcterms:modified>
</cp:coreProperties>
</file>