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7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69739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BANKRUPTCY PREVENTION</a:t>
            </a:r>
            <a:br>
              <a:rPr lang="en-IN" b="1" dirty="0"/>
            </a:br>
            <a:r>
              <a:rPr lang="en-IN" b="1" dirty="0"/>
              <a:t> </a:t>
            </a:r>
            <a:r>
              <a:rPr lang="en-IN" sz="2200" b="1" i="1" dirty="0">
                <a:latin typeface="Century Gothic"/>
                <a:ea typeface="Century Gothic"/>
                <a:cs typeface="Century Gothic"/>
                <a:sym typeface="Century Gothic"/>
              </a:rPr>
              <a:t>GROUP NO : 2</a:t>
            </a:r>
            <a:endParaRPr sz="4100" b="1"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61950" y="2081358"/>
            <a:ext cx="11468100" cy="419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sz="2200" b="1" dirty="0">
                <a:latin typeface="Century Gothic" panose="020B0502020202020204" pitchFamily="34" charset="0"/>
              </a:rPr>
              <a:t>GROUP MEMBERS:</a:t>
            </a:r>
            <a:endParaRPr b="1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VIVEK JOSEPH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NAMRATA APARADH</a:t>
            </a:r>
            <a:endParaRPr dirty="0">
              <a:latin typeface="Century Gothic" panose="020B0502020202020204" pitchFamily="34" charset="0"/>
            </a:endParaRPr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SAURABH INGLE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ABHISHEK GANDHI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SHUBHAM KUMAR RAI</a:t>
            </a:r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en-IN" dirty="0">
                <a:latin typeface="Century Gothic" panose="020B0502020202020204" pitchFamily="34" charset="0"/>
              </a:rPr>
              <a:t>NEHA SHARMA</a:t>
            </a:r>
            <a:endParaRPr dirty="0">
              <a:latin typeface="Century Gothic" panose="020B0502020202020204" pitchFamily="34" charset="0"/>
            </a:endParaRPr>
          </a:p>
          <a:p>
            <a:pPr marL="342900" indent="-342900">
              <a:buSzPct val="94117"/>
              <a:buFont typeface="Noto Sans Symbols"/>
              <a:buChar char="⮚"/>
            </a:pPr>
            <a:r>
              <a:rPr lang="sv-SE" dirty="0">
                <a:latin typeface="Century Gothic" panose="020B0502020202020204" pitchFamily="34" charset="0"/>
              </a:rPr>
              <a:t>DHARMENDRA YEOLE 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2295817"/>
            <a:ext cx="4835659" cy="3222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8" name="Google Shape;148;p14"/>
          <p:cNvSpPr txBox="1"/>
          <p:nvPr/>
        </p:nvSpPr>
        <p:spPr>
          <a:xfrm flipH="1">
            <a:off x="7911290" y="5559216"/>
            <a:ext cx="19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38675" y="1609692"/>
            <a:ext cx="4824186" cy="71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600" b="1" dirty="0">
                <a:latin typeface="Imprint MT Shadow" panose="04020605060303030202" pitchFamily="82" charset="0"/>
              </a:rPr>
              <a:t>Business objective:</a:t>
            </a:r>
            <a:endParaRPr sz="3600" b="1" dirty="0">
              <a:latin typeface="Imprint MT Shadow" panose="04020605060303030202" pitchFamily="82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38675" y="2830113"/>
            <a:ext cx="6150276" cy="197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1920"/>
              <a:buNone/>
            </a:pPr>
            <a:r>
              <a:rPr lang="en-IN" sz="24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The fundamental goal here is to model the probability that a business goes bankrupt.</a:t>
            </a:r>
          </a:p>
          <a:p>
            <a:pPr marL="0" indent="0">
              <a:buSzPts val="1920"/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769" y="2178486"/>
            <a:ext cx="3478896" cy="221323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97606" y="899238"/>
            <a:ext cx="880268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PROJECT ARCHITECTURE</a:t>
            </a:r>
            <a:br>
              <a:rPr lang="en-IN" sz="2400" b="1" dirty="0">
                <a:latin typeface="Imprint MT Shadow" panose="04020605060303030202" pitchFamily="82" charset="0"/>
              </a:rPr>
            </a:br>
            <a:r>
              <a:rPr lang="en-IN" sz="2400" b="1" dirty="0">
                <a:latin typeface="Imprint MT Shadow" panose="04020605060303030202" pitchFamily="82" charset="0"/>
              </a:rPr>
              <a:t>     &amp; PROJECT  FLOW: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751137" y="2130348"/>
            <a:ext cx="8998714" cy="4346392"/>
            <a:chOff x="-54631" y="511325"/>
            <a:chExt cx="8998714" cy="4346392"/>
          </a:xfrm>
        </p:grpSpPr>
        <p:sp>
          <p:nvSpPr>
            <p:cNvPr id="166" name="Google Shape;166;p16"/>
            <p:cNvSpPr/>
            <p:nvPr/>
          </p:nvSpPr>
          <p:spPr>
            <a:xfrm rot="-474801">
              <a:off x="575238" y="511325"/>
              <a:ext cx="8368845" cy="3842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6227" y="15000"/>
                  </a:quadBezTo>
                  <a:lnTo>
                    <a:pt x="105451" y="0"/>
                  </a:lnTo>
                  <a:lnTo>
                    <a:pt x="120000" y="24000"/>
                  </a:lnTo>
                  <a:lnTo>
                    <a:pt x="108555" y="60000"/>
                  </a:lnTo>
                  <a:lnTo>
                    <a:pt x="107779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D79A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553850" y="3774581"/>
              <a:ext cx="199270" cy="199270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3688102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-54631" y="3688101"/>
              <a:ext cx="1537937" cy="116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5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understanding</a:t>
              </a:r>
              <a:endParaRPr dirty="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289634" y="3086010"/>
              <a:ext cx="321994" cy="302313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1688" y="2961138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6231" y="2887635"/>
              <a:ext cx="2445351" cy="35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2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IN" sz="12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Preprocessing</a:t>
              </a:r>
              <a:endParaRPr dirty="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3313" y="2394523"/>
              <a:ext cx="415869" cy="415869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71611" y="2319334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714338" y="2098235"/>
              <a:ext cx="2970507" cy="564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35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Exploratory Data Analysis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(EDA)</a:t>
              </a:r>
              <a:endParaRPr dirty="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960297" y="1197786"/>
              <a:ext cx="537164" cy="537164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08864" y="1342960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024732" y="1415536"/>
              <a:ext cx="2960190" cy="46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62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sym typeface="Century Gothic"/>
                </a:rPr>
                <a:t>Model Building</a:t>
              </a:r>
              <a:endParaRPr dirty="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550855" y="681022"/>
              <a:ext cx="684451" cy="684451"/>
            </a:xfrm>
            <a:prstGeom prst="ellipse">
              <a:avLst/>
            </a:prstGeom>
            <a:gradFill>
              <a:gsLst>
                <a:gs pos="0">
                  <a:srgbClr val="EC8150"/>
                </a:gs>
                <a:gs pos="100000">
                  <a:srgbClr val="BA4E0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375189" y="821989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3194056" y="826861"/>
              <a:ext cx="3830102" cy="510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675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IN" sz="11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dirty="0"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6920139" y="1922919"/>
            <a:ext cx="19335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b="1" dirty="0"/>
          </a:p>
        </p:txBody>
      </p:sp>
      <p:sp>
        <p:nvSpPr>
          <p:cNvPr id="183" name="Google Shape;183;p16"/>
          <p:cNvSpPr/>
          <p:nvPr/>
        </p:nvSpPr>
        <p:spPr>
          <a:xfrm>
            <a:off x="5374821" y="3429000"/>
            <a:ext cx="415869" cy="415869"/>
          </a:xfrm>
          <a:prstGeom prst="ellipse">
            <a:avLst/>
          </a:prstGeom>
          <a:gradFill>
            <a:gsLst>
              <a:gs pos="0">
                <a:srgbClr val="EC8150"/>
              </a:gs>
              <a:gs pos="100000">
                <a:srgbClr val="BA4E0C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662247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DATA SET DETAILS:</a:t>
            </a:r>
            <a:endParaRPr sz="2800" b="1" dirty="0">
              <a:latin typeface="Imprint MT Shadow" panose="04020605060303030202" pitchFamily="82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748308" y="2148767"/>
            <a:ext cx="10593388" cy="441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INDUSTRIAL RISK</a:t>
            </a:r>
            <a:r>
              <a:rPr lang="en-IN" sz="2000" dirty="0">
                <a:sym typeface="Arial"/>
              </a:rPr>
              <a:t> -   0=Low Risk, 0.5=Medium Risk, 1= High Risk.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MANAGEMENT RISK</a:t>
            </a:r>
            <a:r>
              <a:rPr lang="en-IN" sz="2000" dirty="0">
                <a:sym typeface="Arial"/>
              </a:rPr>
              <a:t> - 0=Low Risk, 0.5=Medium Risk, 1= High Risk.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FINANCIAL FLEXIBILITY </a:t>
            </a:r>
            <a:r>
              <a:rPr lang="en-IN" sz="2000" dirty="0">
                <a:sym typeface="Arial"/>
              </a:rPr>
              <a:t>- 0=Low Flexibility, 0.5=Medium Flexibility, 1= High Flexibility.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CREDIBILITY </a:t>
            </a:r>
            <a:r>
              <a:rPr lang="en-IN" sz="2000" dirty="0">
                <a:sym typeface="Arial"/>
              </a:rPr>
              <a:t>- 0=Low Credibility, 0.5=Medium Credibility, 1= High Credibility.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COMPETITIVENESS</a:t>
            </a:r>
            <a:r>
              <a:rPr lang="en-IN" sz="2000" dirty="0">
                <a:sym typeface="Arial"/>
              </a:rPr>
              <a:t> - 0=Low Competitiveness, 0.5=Medium Competitiveness,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dirty="0">
                <a:sym typeface="Arial"/>
              </a:rPr>
              <a:t>1= High Competitiveness.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OPERATING RISK</a:t>
            </a:r>
            <a:r>
              <a:rPr lang="en-IN" sz="2000" dirty="0">
                <a:sym typeface="Arial"/>
              </a:rPr>
              <a:t> - 0=Low Risk, 0.5=Medium Risk, 1= High Risk</a:t>
            </a:r>
            <a:r>
              <a:rPr lang="en-IN" sz="3300" dirty="0">
                <a:sym typeface="Arial"/>
              </a:rPr>
              <a:t>.</a:t>
            </a:r>
          </a:p>
          <a:p>
            <a:pPr marL="137160" indent="0">
              <a:lnSpc>
                <a:spcPct val="115000"/>
              </a:lnSpc>
              <a:buNone/>
            </a:pPr>
            <a:r>
              <a:rPr lang="en-IN" sz="2000" b="1" i="1" u="sng" dirty="0">
                <a:sym typeface="Arial"/>
              </a:rPr>
              <a:t>CLASS – </a:t>
            </a:r>
            <a:r>
              <a:rPr lang="en-IN" sz="2000" dirty="0">
                <a:sym typeface="Arial"/>
              </a:rPr>
              <a:t>Bankruptcy, Non-bankruptcy (Target Variable)</a:t>
            </a:r>
          </a:p>
          <a:p>
            <a:pPr marL="30480" lvl="0" indent="0" algn="l" rtl="0"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dirty="0"/>
          </a:p>
        </p:txBody>
      </p:sp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72021" y="1326778"/>
            <a:ext cx="970643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2000" b="1" dirty="0">
                <a:solidFill>
                  <a:schemeClr val="lt1"/>
                </a:solidFill>
                <a:latin typeface="Century Gothic" panose="020B0502020202020204" pitchFamily="34" charset="0"/>
                <a:ea typeface="Lato"/>
                <a:cs typeface="Lato"/>
                <a:sym typeface="Arial Rounded"/>
              </a:rPr>
              <a:t>The dataset contains 7 columns and 250 rows. </a:t>
            </a:r>
            <a:endParaRPr sz="2000" b="1" dirty="0">
              <a:solidFill>
                <a:schemeClr val="lt1"/>
              </a:solidFill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3DE6-46C4-C21D-A83C-7248F34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583060"/>
            <a:ext cx="9404700" cy="719866"/>
          </a:xfrm>
        </p:spPr>
        <p:txBody>
          <a:bodyPr/>
          <a:lstStyle/>
          <a:p>
            <a:r>
              <a:rPr lang="en-IN" sz="2800" b="1" dirty="0">
                <a:latin typeface="Imprint MT Shadow" panose="04020605060303030202" pitchFamily="82" charset="0"/>
              </a:rPr>
              <a:t>Data Set with top 5 rows</a:t>
            </a:r>
            <a:r>
              <a:rPr lang="en-IN" sz="2800" b="1" i="1" u="sng" dirty="0">
                <a:latin typeface="Imprint MT Shadow" panose="04020605060303030202" pitchFamily="82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ABC3D-4657-A0DD-B98D-5FEAC3A3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861" y="2557735"/>
            <a:ext cx="4039498" cy="12046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3652-A839-5E60-A945-6F3DB3DB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F5508-6C47-D50C-4552-A0EC9208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33" y="1961151"/>
            <a:ext cx="10658533" cy="2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691978" y="249919"/>
            <a:ext cx="10860745" cy="8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200" b="1" dirty="0">
                <a:latin typeface="Imprint MT Shadow" panose="04020605060303030202" pitchFamily="82" charset="0"/>
              </a:rPr>
              <a:t>EXPLORATORY DATA ANALYSIS  (EDA)</a:t>
            </a:r>
            <a:endParaRPr sz="3200" b="1" dirty="0">
              <a:latin typeface="Imprint MT Shadow" panose="04020605060303030202" pitchFamily="82" charset="0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216" name="Google Shape;2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412" y="1501566"/>
            <a:ext cx="5109175" cy="5106515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870743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</a:t>
            </a:r>
            <a:r>
              <a:rPr lang="en-IN" sz="2800" dirty="0">
                <a:latin typeface="Imprint MT Shadow" panose="04020605060303030202" pitchFamily="82" charset="0"/>
              </a:rPr>
              <a:t> </a:t>
            </a:r>
            <a:r>
              <a:rPr lang="en-IN" sz="2800" b="1" dirty="0">
                <a:latin typeface="Imprint MT Shadow" panose="04020605060303030202" pitchFamily="82" charset="0"/>
              </a:rPr>
              <a:t>DATA ANALYSIS</a:t>
            </a:r>
            <a:r>
              <a:rPr lang="en-IN" sz="2800" dirty="0">
                <a:latin typeface="Imprint MT Shadow" panose="04020605060303030202" pitchFamily="82" charset="0"/>
              </a:rPr>
              <a:t>:</a:t>
            </a:r>
            <a:endParaRPr dirty="0">
              <a:latin typeface="Imprint MT Shadow" panose="04020605060303030202" pitchFamily="82" charset="0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526559" y="1220405"/>
            <a:ext cx="894654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b="1" dirty="0">
                <a:latin typeface="Century Gothic" panose="020B0502020202020204" pitchFamily="34" charset="0"/>
                <a:ea typeface="Roboto"/>
                <a:cs typeface="Times New Roman" panose="02020603050405020304" pitchFamily="18" charset="0"/>
                <a:sym typeface="Roboto"/>
              </a:rPr>
              <a:t>Checking Data types and Null values:</a:t>
            </a:r>
            <a:endParaRPr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F9793-E9D7-0E90-2189-FC0D1C13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06" y="1988092"/>
            <a:ext cx="6406446" cy="39588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646111" y="428005"/>
            <a:ext cx="9404723" cy="117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IN" sz="24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646111" y="1017192"/>
            <a:ext cx="8946541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 b="1" dirty="0">
                <a:latin typeface="Century Gothic" panose="020B0502020202020204" pitchFamily="34" charset="0"/>
                <a:cs typeface="Arial"/>
                <a:sym typeface="Arial"/>
              </a:rPr>
              <a:t>Insight of different statistical distribution of features and label: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50BEF-D95D-AB6D-7D33-05EBAE5D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32" y="1933111"/>
            <a:ext cx="9919736" cy="3906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529996" y="2021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IN" sz="2800" b="1" dirty="0">
                <a:latin typeface="Imprint MT Shadow" panose="04020605060303030202" pitchFamily="82" charset="0"/>
              </a:rPr>
              <a:t>EXPLORATORY DATA ANALYSIS</a:t>
            </a:r>
            <a:endParaRPr b="1" dirty="0">
              <a:latin typeface="Imprint MT Shadow" panose="04020605060303030202" pitchFamily="82" charset="0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16058" y="740250"/>
            <a:ext cx="79954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CB9C3"/>
              </a:buClr>
              <a:buSzPts val="18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Century Gothic"/>
                <a:sym typeface="Century Gothic"/>
              </a:rPr>
              <a:t>Correlation between features and label: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3AFC-4535-9D45-9846-5BE55327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4118" y="2052918"/>
            <a:ext cx="3872753" cy="1626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4AB40-494C-DA89-E322-976DEF8B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54" y="1506978"/>
            <a:ext cx="6389371" cy="5076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251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Imprint MT Shadow</vt:lpstr>
      <vt:lpstr>Lato</vt:lpstr>
      <vt:lpstr>Montserrat</vt:lpstr>
      <vt:lpstr>Noto Sans Symbols</vt:lpstr>
      <vt:lpstr>Focus</vt:lpstr>
      <vt:lpstr>BANKRUPTCY PREVENTION  GROUP NO : 2</vt:lpstr>
      <vt:lpstr>Business objective:</vt:lpstr>
      <vt:lpstr>PROJECT ARCHITECTURE      &amp; PROJECT  FLOW:</vt:lpstr>
      <vt:lpstr>DATA SET DETAILS:</vt:lpstr>
      <vt:lpstr>Data Set with top 5 rows:</vt:lpstr>
      <vt:lpstr>EXPLORATORY DATA ANALYSIS  (EDA)</vt:lpstr>
      <vt:lpstr>EXPLORATORY DATA ANALYSIS:</vt:lpstr>
      <vt:lpstr>EXPLORATORY DATA ANALYSIS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                              GROUP NO : 1</dc:title>
  <dc:creator>HP</dc:creator>
  <cp:lastModifiedBy>Dharmendra Yeole</cp:lastModifiedBy>
  <cp:revision>24</cp:revision>
  <dcterms:modified xsi:type="dcterms:W3CDTF">2023-10-07T06:55:37Z</dcterms:modified>
</cp:coreProperties>
</file>