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69" r:id="rId17"/>
    <p:sldId id="280" r:id="rId18"/>
    <p:sldId id="270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69739" y="36315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CO-2 EMISSIONS</a:t>
            </a:r>
            <a:br>
              <a:rPr lang="en-IN" b="1" dirty="0"/>
            </a:br>
            <a:r>
              <a:rPr lang="en-IN" b="1" dirty="0"/>
              <a:t> </a:t>
            </a:r>
            <a:endParaRPr sz="4100" b="1" dirty="0"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361950" y="2081358"/>
            <a:ext cx="11468100" cy="419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94117"/>
              <a:buNone/>
            </a:pPr>
            <a:r>
              <a:rPr lang="en-IN" sz="3600" b="1" dirty="0">
                <a:latin typeface="Imprint MT Shadow" panose="04020605060303030202" pitchFamily="82" charset="0"/>
                <a:sym typeface="Montserrat"/>
              </a:rPr>
              <a:t>Dharmendra Yeole</a:t>
            </a:r>
            <a:endParaRPr sz="3600" b="1" dirty="0">
              <a:latin typeface="Imprint MT Shadow" panose="04020605060303030202" pitchFamily="82" charset="0"/>
              <a:sym typeface="Montserrat"/>
            </a:endParaRPr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080" y="2295817"/>
            <a:ext cx="4835659" cy="3222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8" name="Google Shape;148;p14"/>
          <p:cNvSpPr txBox="1"/>
          <p:nvPr/>
        </p:nvSpPr>
        <p:spPr>
          <a:xfrm flipH="1">
            <a:off x="7911290" y="5559216"/>
            <a:ext cx="19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646111" y="428005"/>
            <a:ext cx="9404723" cy="117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646111" y="1017192"/>
            <a:ext cx="8946541" cy="91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2000" b="1" dirty="0">
                <a:latin typeface="Arial"/>
                <a:cs typeface="Arial"/>
                <a:sym typeface="Arial"/>
              </a:rPr>
              <a:t>Insight of different statistical distribution of features and label:</a:t>
            </a:r>
            <a:endParaRPr dirty="0"/>
          </a:p>
        </p:txBody>
      </p:sp>
      <p:sp>
        <p:nvSpPr>
          <p:cNvPr id="240" name="Google Shape;240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15310-5E6C-57ED-F04D-06AEA9A0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83" y="2047668"/>
            <a:ext cx="7542033" cy="35032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529996" y="20215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47" name="Google Shape;247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16058" y="740250"/>
            <a:ext cx="79954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CB9C3"/>
              </a:buClr>
              <a:buSzPts val="18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Century Gothic"/>
                <a:sym typeface="Century Gothic"/>
              </a:rPr>
              <a:t>Correlation between features and label: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3AFC-4535-9D45-9846-5BE55327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4118" y="2052918"/>
            <a:ext cx="3872753" cy="16261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493CE-7C17-7D5E-C845-8910181F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4" y="1975570"/>
            <a:ext cx="12027051" cy="38427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xfrm>
            <a:off x="624595" y="22680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body" idx="1"/>
          </p:nvPr>
        </p:nvSpPr>
        <p:spPr>
          <a:xfrm>
            <a:off x="671726" y="805336"/>
            <a:ext cx="8946541" cy="51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dirty="0"/>
              <a:t>Distribution of Numerical features:</a:t>
            </a:r>
          </a:p>
        </p:txBody>
      </p:sp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3A5CE-1B63-BA2A-DDB8-FCE5CC342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42" y="1251571"/>
            <a:ext cx="8234423" cy="55015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xfrm>
            <a:off x="694521" y="218373"/>
            <a:ext cx="9404723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Feature distribution with respect to CO2 Emission:</a:t>
            </a:r>
            <a:endParaRPr sz="2800" b="1" dirty="0">
              <a:latin typeface="Imprint MT Shadow" panose="04020605060303030202" pitchFamily="82" charset="0"/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body" idx="1"/>
          </p:nvPr>
        </p:nvSpPr>
        <p:spPr>
          <a:xfrm>
            <a:off x="4744122" y="2780852"/>
            <a:ext cx="1990165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64" name="Google Shape;264;p26"/>
          <p:cNvSpPr txBox="1">
            <a:spLocks noGrp="1"/>
          </p:cNvSpPr>
          <p:nvPr>
            <p:ph type="sldNum" idx="12"/>
          </p:nvPr>
        </p:nvSpPr>
        <p:spPr>
          <a:xfrm>
            <a:off x="10379434" y="-89873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007A1-5E9F-9BC6-A1A7-1BED4DA0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" y="1020386"/>
            <a:ext cx="11949953" cy="2951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82077-EB34-9F58-1D42-293C7B46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2" y="3971643"/>
            <a:ext cx="11949953" cy="27773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6984-6FDD-D576-B730-8C89176D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19" y="1371600"/>
            <a:ext cx="4582759" cy="4815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D480-B829-D946-C261-180B96D4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5567" y="2780852"/>
            <a:ext cx="1925620" cy="108652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33D9-1B11-2B49-443B-AAEF0B81D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DEEDE-1602-2460-5E9A-8517861F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4" y="642662"/>
            <a:ext cx="11995492" cy="3013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FFA15-93DD-103C-0BDF-E2B91F8C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4" y="3656255"/>
            <a:ext cx="11995492" cy="30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5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893-B6B1-4D6E-8429-21BA92E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6" y="585781"/>
            <a:ext cx="6669742" cy="594473"/>
          </a:xfrm>
        </p:spPr>
        <p:txBody>
          <a:bodyPr/>
          <a:lstStyle/>
          <a:p>
            <a:r>
              <a:rPr lang="en-IN" sz="2800" b="1" dirty="0">
                <a:latin typeface="Imprint MT Shadow" panose="04020605060303030202" pitchFamily="82" charset="0"/>
              </a:rPr>
              <a:t>Car models generating most CO2: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FDB7-95DF-C436-EFA9-A5D13ACD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4348" y="2052918"/>
            <a:ext cx="2743200" cy="22232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32A6-AF4D-B52E-34E2-5D039A561C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9797-1A90-4CC3-2CD3-7457F3F9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9" y="2052918"/>
            <a:ext cx="11998362" cy="29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688757" y="679572"/>
            <a:ext cx="940472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 sz="2400" b="1" dirty="0">
                <a:solidFill>
                  <a:schemeClr val="lt1"/>
                </a:solidFill>
                <a:latin typeface="Imprint MT Shadow" panose="04020605060303030202" pitchFamily="82" charset="0"/>
              </a:rPr>
              <a:t>SPLIT DATA INTO TRAIN AND TEST:</a:t>
            </a:r>
            <a:endParaRPr sz="2400" b="1" dirty="0">
              <a:latin typeface="Imprint MT Shadow" panose="04020605060303030202" pitchFamily="82" charset="0"/>
            </a:endParaRPr>
          </a:p>
        </p:txBody>
      </p:sp>
      <p:sp>
        <p:nvSpPr>
          <p:cNvPr id="271" name="Google Shape;271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D2EA9-0CA6-36CB-E6A0-980D6037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675" y="2404334"/>
            <a:ext cx="4200862" cy="19094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99C6D-B066-5799-F636-47608F3E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00" y="2123117"/>
            <a:ext cx="8277241" cy="34601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2F6-E8DB-87E6-FD5D-ACBF99B8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43" y="319216"/>
            <a:ext cx="9404700" cy="848957"/>
          </a:xfrm>
        </p:spPr>
        <p:txBody>
          <a:bodyPr/>
          <a:lstStyle/>
          <a:p>
            <a:r>
              <a:rPr lang="en-IN" sz="2800" b="1" dirty="0">
                <a:latin typeface="Imprint MT Shadow" panose="04020605060303030202" pitchFamily="82" charset="0"/>
              </a:rPr>
              <a:t>Standardization</a:t>
            </a:r>
            <a:r>
              <a:rPr lang="en-IN" sz="2400" b="1" dirty="0">
                <a:latin typeface="Imprint MT Shadow" panose="04020605060303030202" pitchFamily="82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E5C78-19F8-9581-CB4D-1DEF7AC5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327" y="2397163"/>
            <a:ext cx="4276165" cy="233620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C5B00-6961-E9B1-4DC3-6ADA3793549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63298" y="-47493"/>
            <a:ext cx="838200" cy="767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BF2B8-E872-0C44-9FB4-E3261B24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04" y="1144685"/>
            <a:ext cx="5845706" cy="56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3637135" y="89617"/>
            <a:ext cx="5445081" cy="97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IN" sz="4000" b="1" dirty="0">
                <a:latin typeface="Imprint MT Shadow" panose="04020605060303030202" pitchFamily="82" charset="0"/>
              </a:rPr>
              <a:t>MODEL BUILDING</a:t>
            </a:r>
            <a:br>
              <a:rPr lang="en-IN" dirty="0">
                <a:latin typeface="Imprint MT Shadow" panose="04020605060303030202" pitchFamily="82" charset="0"/>
              </a:rPr>
            </a:br>
            <a:endParaRPr dirty="0">
              <a:latin typeface="Imprint MT Shadow" panose="04020605060303030202" pitchFamily="82" charset="0"/>
            </a:endParaRPr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1"/>
          </p:nvPr>
        </p:nvSpPr>
        <p:spPr>
          <a:xfrm>
            <a:off x="1326370" y="1548070"/>
            <a:ext cx="3622070" cy="43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b="1" i="1" u="sng" dirty="0"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b="1" u="sng" dirty="0"/>
          </a:p>
        </p:txBody>
      </p:sp>
      <p:sp>
        <p:nvSpPr>
          <p:cNvPr id="279" name="Google Shape;279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6900554" y="1491442"/>
            <a:ext cx="4545148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Lasso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1285131" y="4308944"/>
            <a:ext cx="60960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Ridge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6830630" y="4308944"/>
            <a:ext cx="60960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Decision Tree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BF8F6-34BC-EEB2-6B5C-5AC1C0AF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70" y="2303263"/>
            <a:ext cx="2712450" cy="1543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2A429-6EB2-022B-A9A5-3E6192E4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478" y="2378583"/>
            <a:ext cx="2646857" cy="1430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94497-C2B1-B642-A35C-CD991292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948" y="4948281"/>
            <a:ext cx="2644317" cy="1439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D26E7-1ADB-EED8-8A7E-C226068F2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554" y="4948280"/>
            <a:ext cx="3595714" cy="14397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3577907" y="154765"/>
            <a:ext cx="54498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MODEL BUILDING</a:t>
            </a:r>
            <a:endParaRPr sz="3600" b="1" dirty="0">
              <a:latin typeface="Imprint MT Shadow" panose="04020605060303030202" pitchFamily="82" charset="0"/>
            </a:endParaRPr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-227857" y="1693184"/>
            <a:ext cx="5198078" cy="35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 sz="1700" b="1" i="1" u="sng" dirty="0">
                <a:latin typeface="Roboto"/>
                <a:ea typeface="Roboto"/>
                <a:cs typeface="Roboto"/>
                <a:sym typeface="Roboto"/>
              </a:rPr>
              <a:t>Random Forest Regression</a:t>
            </a:r>
            <a:endParaRPr sz="1700" b="1" u="sng" dirty="0"/>
          </a:p>
        </p:txBody>
      </p: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7400721" y="1699222"/>
            <a:ext cx="60960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Support Vector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1832998" y="4775404"/>
            <a:ext cx="410527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endParaRPr sz="17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10984-346D-CA64-50F9-3A99CEA5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41" y="2544585"/>
            <a:ext cx="2950411" cy="1435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B1B53-5EFC-B950-873E-6E5F3F749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21" y="2482127"/>
            <a:ext cx="2770634" cy="1435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538675" y="1609692"/>
            <a:ext cx="4824186" cy="71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Business objective:</a:t>
            </a:r>
            <a:endParaRPr sz="3600" b="1" dirty="0">
              <a:latin typeface="Imprint MT Shadow" panose="04020605060303030202" pitchFamily="82" charset="0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538675" y="2830113"/>
            <a:ext cx="6150276" cy="197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1920"/>
              <a:buNone/>
            </a:pP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fundamental goal here is to model the CO2 emissions as a function of several car engine features.</a:t>
            </a:r>
          </a:p>
          <a:p>
            <a:pPr marL="0" indent="0">
              <a:buSzPts val="1920"/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2769" y="2178486"/>
            <a:ext cx="3478896" cy="221323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3657954" y="3109259"/>
            <a:ext cx="50688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sz="3600" b="1" dirty="0">
              <a:latin typeface="Imprint MT Shadow" panose="04020605060303030202" pitchFamily="82" charset="0"/>
            </a:endParaRPr>
          </a:p>
        </p:txBody>
      </p:sp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887263" y="813525"/>
            <a:ext cx="6169753" cy="49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2000" b="1" dirty="0"/>
              <a:t>Overall performance of all models in a </a:t>
            </a:r>
            <a:r>
              <a:rPr lang="en-IN" sz="2000" b="1" dirty="0" err="1"/>
              <a:t>dataframe</a:t>
            </a:r>
            <a:r>
              <a:rPr lang="en-IN" sz="2000" b="1" dirty="0"/>
              <a:t>:</a:t>
            </a:r>
            <a:endParaRPr sz="2000" b="1" dirty="0"/>
          </a:p>
        </p:txBody>
      </p:sp>
      <p:sp>
        <p:nvSpPr>
          <p:cNvPr id="307" name="Google Shape;307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221C8-9A66-0E91-3808-3C1AAE72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18" y="2171813"/>
            <a:ext cx="9095591" cy="34102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525202" y="295746"/>
            <a:ext cx="9404723" cy="61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200" b="1" dirty="0">
                <a:latin typeface="Imprint MT Shadow" panose="04020605060303030202" pitchFamily="82" charset="0"/>
              </a:rPr>
              <a:t>DEPLOYMENT:</a:t>
            </a:r>
            <a:endParaRPr sz="3200" b="1" dirty="0">
              <a:latin typeface="Imprint MT Shadow" panose="04020605060303030202" pitchFamily="82" charset="0"/>
            </a:endParaRPr>
          </a:p>
        </p:txBody>
      </p:sp>
      <p:sp>
        <p:nvSpPr>
          <p:cNvPr id="323" name="Google Shape;323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D8B06D-82E4-EE5B-775C-A91809429FC6}"/>
              </a:ext>
            </a:extLst>
          </p:cNvPr>
          <p:cNvSpPr txBox="1"/>
          <p:nvPr/>
        </p:nvSpPr>
        <p:spPr>
          <a:xfrm flipH="1">
            <a:off x="623573" y="1063416"/>
            <a:ext cx="396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We used Random Forest for final deployment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9077-D290-57B4-C9F6-689C9D97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95" y="601095"/>
            <a:ext cx="7086652" cy="56674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1055437" y="272880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6600" b="1" dirty="0">
                <a:latin typeface="Imprint MT Shadow" panose="04020605060303030202" pitchFamily="82" charset="0"/>
              </a:rPr>
              <a:t>Thank you</a:t>
            </a:r>
            <a:endParaRPr sz="6600" b="1" dirty="0">
              <a:latin typeface="Imprint MT Shadow" panose="04020605060303030202" pitchFamily="82" charset="0"/>
            </a:endParaRPr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497606" y="899238"/>
            <a:ext cx="88026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PROJECT ARCHITECTURE</a:t>
            </a:r>
            <a:br>
              <a:rPr lang="en-IN" sz="2400" b="1" dirty="0">
                <a:latin typeface="Imprint MT Shadow" panose="04020605060303030202" pitchFamily="82" charset="0"/>
              </a:rPr>
            </a:br>
            <a:r>
              <a:rPr lang="en-IN" sz="2400" b="1" dirty="0">
                <a:latin typeface="Imprint MT Shadow" panose="04020605060303030202" pitchFamily="82" charset="0"/>
              </a:rPr>
              <a:t>     &amp; PROJECT  FLOW: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grpSp>
        <p:nvGrpSpPr>
          <p:cNvPr id="165" name="Google Shape;165;p16"/>
          <p:cNvGrpSpPr/>
          <p:nvPr/>
        </p:nvGrpSpPr>
        <p:grpSpPr>
          <a:xfrm>
            <a:off x="751137" y="2130348"/>
            <a:ext cx="8998714" cy="4346392"/>
            <a:chOff x="-54631" y="511325"/>
            <a:chExt cx="8998714" cy="4346392"/>
          </a:xfrm>
        </p:grpSpPr>
        <p:sp>
          <p:nvSpPr>
            <p:cNvPr id="166" name="Google Shape;166;p16"/>
            <p:cNvSpPr/>
            <p:nvPr/>
          </p:nvSpPr>
          <p:spPr>
            <a:xfrm rot="-474801">
              <a:off x="575238" y="511325"/>
              <a:ext cx="8368845" cy="38420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6227" y="15000"/>
                  </a:quadBezTo>
                  <a:lnTo>
                    <a:pt x="105451" y="0"/>
                  </a:lnTo>
                  <a:lnTo>
                    <a:pt x="120000" y="24000"/>
                  </a:lnTo>
                  <a:lnTo>
                    <a:pt x="108555" y="60000"/>
                  </a:lnTo>
                  <a:lnTo>
                    <a:pt x="107779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D79A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553850" y="3774581"/>
              <a:ext cx="199270" cy="199270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0" y="3688102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-54631" y="3688101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5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understanding</a:t>
              </a:r>
              <a:endParaRPr dirty="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289634" y="3086010"/>
              <a:ext cx="321994" cy="302313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01688" y="2961138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-6231" y="2887635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2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IN" sz="12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Preprocessing</a:t>
              </a:r>
              <a:endParaRPr dirty="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283313" y="2394523"/>
              <a:ext cx="415869" cy="415869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71611" y="2319334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714338" y="2098235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3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Exploratory Data Analysis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(EDA)</a:t>
              </a:r>
              <a:endParaRPr dirty="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960297" y="1197786"/>
              <a:ext cx="537164" cy="537164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608864" y="1342960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2024732" y="1415536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62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Model Building</a:t>
              </a:r>
              <a:endParaRPr dirty="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550855" y="681022"/>
              <a:ext cx="684451" cy="684451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375189" y="821989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3194056" y="826861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26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dirty="0"/>
            </a:p>
          </p:txBody>
        </p:sp>
      </p:grpSp>
      <p:sp>
        <p:nvSpPr>
          <p:cNvPr id="182" name="Google Shape;182;p16"/>
          <p:cNvSpPr txBox="1"/>
          <p:nvPr/>
        </p:nvSpPr>
        <p:spPr>
          <a:xfrm>
            <a:off x="6920139" y="1922919"/>
            <a:ext cx="19335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b="1" dirty="0"/>
          </a:p>
        </p:txBody>
      </p:sp>
      <p:sp>
        <p:nvSpPr>
          <p:cNvPr id="183" name="Google Shape;183;p16"/>
          <p:cNvSpPr/>
          <p:nvPr/>
        </p:nvSpPr>
        <p:spPr>
          <a:xfrm>
            <a:off x="5374821" y="3429000"/>
            <a:ext cx="415869" cy="415869"/>
          </a:xfrm>
          <a:prstGeom prst="ellipse">
            <a:avLst/>
          </a:prstGeom>
          <a:gradFill>
            <a:gsLst>
              <a:gs pos="0">
                <a:srgbClr val="EC8150"/>
              </a:gs>
              <a:gs pos="100000">
                <a:srgbClr val="BA4E0C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DATA SET DETAILS: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1"/>
          </p:nvPr>
        </p:nvSpPr>
        <p:spPr>
          <a:xfrm>
            <a:off x="748308" y="2148768"/>
            <a:ext cx="10593388" cy="413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MAKE</a:t>
            </a:r>
            <a:r>
              <a:rPr lang="en-IN" sz="2000" dirty="0">
                <a:sym typeface="Arial"/>
              </a:rPr>
              <a:t> -   Car brand under study.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MODEL</a:t>
            </a:r>
            <a:r>
              <a:rPr lang="en-IN" sz="2000" dirty="0">
                <a:sym typeface="Arial"/>
              </a:rPr>
              <a:t> -  The specific model of the car.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VEHICLE CLASS </a:t>
            </a:r>
            <a:r>
              <a:rPr lang="en-IN" sz="2000" dirty="0">
                <a:sym typeface="Arial"/>
              </a:rPr>
              <a:t>-  Car body type of the car.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ENGINE SIZE </a:t>
            </a:r>
            <a:r>
              <a:rPr lang="en-IN" sz="2000" dirty="0">
                <a:sym typeface="Arial"/>
              </a:rPr>
              <a:t>-  Size of the car engine, in Liters.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CYLINDERS</a:t>
            </a:r>
            <a:r>
              <a:rPr lang="en-IN" sz="2000" dirty="0">
                <a:sym typeface="Arial"/>
              </a:rPr>
              <a:t> -  Number of cylinders.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TRANSMISSION</a:t>
            </a:r>
            <a:r>
              <a:rPr lang="en-IN" sz="2000" dirty="0">
                <a:sym typeface="Arial"/>
              </a:rPr>
              <a:t> -   "A" for Automatic', "AM" for `Automated manual', "AS" for 'Automatic    with select shift', "AV" for 'Continuously variable’, &amp; "M" for 'Manual’</a:t>
            </a:r>
            <a:r>
              <a:rPr lang="en-IN" sz="3300" dirty="0">
                <a:sym typeface="Arial"/>
              </a:rPr>
              <a:t>.</a:t>
            </a:r>
          </a:p>
          <a:p>
            <a:pPr marL="30480" lvl="0" indent="0" algn="l" rtl="0"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dirty="0"/>
          </a:p>
        </p:txBody>
      </p:sp>
      <p:sp>
        <p:nvSpPr>
          <p:cNvPr id="190" name="Google Shape;19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866642" y="1227266"/>
            <a:ext cx="970643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CB9C3"/>
              </a:buClr>
              <a:buSzPts val="1800"/>
              <a:buFont typeface="Noto Sans Symbols"/>
              <a:buChar char="⮚"/>
            </a:pPr>
            <a:r>
              <a:rPr lang="en-IN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Arial Rounded"/>
              </a:rPr>
              <a:t>The dataset contains 12 columns and 7385 rows</a:t>
            </a:r>
            <a:r>
              <a:rPr lang="en-I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Arial Rounded"/>
              </a:rPr>
              <a:t>. 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873369" y="679572"/>
            <a:ext cx="8309203" cy="32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>
              <a:spcBef>
                <a:spcPts val="1000"/>
              </a:spcBef>
              <a:buClr>
                <a:schemeClr val="lt1"/>
              </a:buClr>
              <a:buSzPts val="1440"/>
            </a:pPr>
            <a:r>
              <a:rPr lang="en-IN" sz="2000" b="1" i="1" u="sng" dirty="0">
                <a:latin typeface="Lato"/>
                <a:ea typeface="Lato"/>
                <a:cs typeface="Lato"/>
                <a:sym typeface="Lato"/>
              </a:rPr>
              <a:t>FUEL TYPE 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- "X" for 'Regular gasoline', "Z" for 'Premium gasoline', "D" for 'Diesel', "E" for 'Ethanol (E85)’,  &amp; "N" for 'Natural gas’.</a:t>
            </a: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r>
              <a:rPr lang="en-IN" sz="2000" b="1" i="1" u="sng" dirty="0">
                <a:latin typeface="Lato"/>
                <a:ea typeface="Lato"/>
                <a:cs typeface="Lato"/>
                <a:sym typeface="Lato"/>
              </a:rPr>
              <a:t>FUEL CONSUMPTION CITY 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- City fuel consumption ratings, in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liters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 per 100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kilometers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r>
              <a:rPr lang="en-IN" sz="2000" b="1" i="1" u="sng" dirty="0">
                <a:latin typeface="Lato"/>
                <a:ea typeface="Lato"/>
                <a:cs typeface="Lato"/>
                <a:sym typeface="Lato"/>
              </a:rPr>
              <a:t>FUEL CONSUMPTION HWY 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- Highway fuel consumption ratings, in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liters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 per 100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kilometers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E6C4-B835-F8EC-529B-B34E2532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369" y="3367143"/>
            <a:ext cx="8946600" cy="2810435"/>
          </a:xfrm>
        </p:spPr>
        <p:txBody>
          <a:bodyPr>
            <a:normAutofit/>
          </a:bodyPr>
          <a:lstStyle/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Montserrat"/>
              </a:rPr>
              <a:t>FUEL CONSUMPTION COMB (l/100km) </a:t>
            </a:r>
            <a:r>
              <a:rPr lang="en-IN" sz="2000" dirty="0"/>
              <a:t>-  The combined fuel consumption rating (55% city, 45% highway), in L/100 km.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/>
              <a:t>FUEL CONSUMPTION COMB (mpg) </a:t>
            </a:r>
            <a:r>
              <a:rPr lang="en-IN" sz="2000" dirty="0"/>
              <a:t>-  The combined fuel consumption rating (55% city, 45% highway), in miles per gallon (mpg).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/>
              <a:t>CO2-EMISSIONS</a:t>
            </a:r>
            <a:r>
              <a:rPr lang="en-IN" sz="2000" dirty="0"/>
              <a:t> -  The tailpipe emissions of carbon dioxide for combined city and highway driving, in grams per </a:t>
            </a:r>
            <a:r>
              <a:rPr lang="en-IN" sz="2000" dirty="0" err="1"/>
              <a:t>kilometer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7802F1-81F3-1193-5F97-DB3928DE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0" y="3705030"/>
            <a:ext cx="9039050" cy="277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F3DE6-46C4-C21D-A83C-7248F34A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0" y="295729"/>
            <a:ext cx="9404700" cy="719866"/>
          </a:xfrm>
        </p:spPr>
        <p:txBody>
          <a:bodyPr/>
          <a:lstStyle/>
          <a:p>
            <a:r>
              <a:rPr lang="en-IN" sz="2400" b="1" i="1" u="sng" dirty="0">
                <a:latin typeface="Imprint MT Shadow" panose="04020605060303030202" pitchFamily="82" charset="0"/>
              </a:rPr>
              <a:t>Data Set with top 5 rows: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ABC3D-4657-A0DD-B98D-5FEAC3A3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861" y="2557735"/>
            <a:ext cx="4039498" cy="12046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3652-A839-5E60-A945-6F3DB3DB9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47695A-9C8B-F3A4-02C5-966B553FA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10" y="1145689"/>
            <a:ext cx="9039050" cy="29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9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691978" y="249919"/>
            <a:ext cx="10860745" cy="8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 sz="3200" b="1" dirty="0">
                <a:latin typeface="Imprint MT Shadow" panose="04020605060303030202" pitchFamily="82" charset="0"/>
              </a:rPr>
              <a:t>EXPLORATORY DATA ANALYSIS  (EDA)</a:t>
            </a:r>
            <a:endParaRPr sz="3200" b="1" dirty="0">
              <a:latin typeface="Imprint MT Shadow" panose="04020605060303030202" pitchFamily="82" charset="0"/>
            </a:endParaRPr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216" name="Google Shape;21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41412" y="1501566"/>
            <a:ext cx="5109175" cy="5106515"/>
          </a:xfrm>
          <a:prstGeom prst="rect">
            <a:avLst/>
          </a:prstGeom>
          <a:noFill/>
          <a:ln w="1270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870743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dirty="0">
                <a:latin typeface="Imprint MT Shadow" panose="04020605060303030202" pitchFamily="82" charset="0"/>
              </a:rPr>
              <a:t>EXPLORATORY DATA ANALYSIS:</a:t>
            </a:r>
            <a:endParaRPr dirty="0">
              <a:latin typeface="Imprint MT Shadow" panose="04020605060303030202" pitchFamily="82" charset="0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526559" y="1220405"/>
            <a:ext cx="894654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Checking Data types and Null values: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D6610-176F-99F8-9996-FBCCE56C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33" y="1831937"/>
            <a:ext cx="6777317" cy="4573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191612" y="295729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212109" y="1036990"/>
            <a:ext cx="8946541" cy="84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0040" algn="l" rtl="0">
              <a:spcBef>
                <a:spcPts val="0"/>
              </a:spcBef>
              <a:spcAft>
                <a:spcPts val="0"/>
              </a:spcAft>
              <a:buSzPct val="94117"/>
              <a:buFont typeface="Noto Sans Symbols"/>
              <a:buChar char="⮚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Checking for unique values in different variables:</a:t>
            </a:r>
            <a:endParaRPr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ct val="94117"/>
              <a:buNone/>
            </a:pPr>
            <a:endParaRPr dirty="0"/>
          </a:p>
        </p:txBody>
      </p:sp>
      <p:sp>
        <p:nvSpPr>
          <p:cNvPr id="231" name="Google Shape;231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4BB2-9167-DEC4-374F-74E97A37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" y="1814288"/>
            <a:ext cx="6254830" cy="1745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7009-669A-2227-8E0E-AF0259CE6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362" y="4289527"/>
            <a:ext cx="5255668" cy="997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9EDB2-1925-26FE-8E92-9CA48E343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731" y="1811146"/>
            <a:ext cx="3633208" cy="16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225D6-DD9B-0A06-1A26-A8769ADC0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56" y="4276380"/>
            <a:ext cx="5770736" cy="1613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450</Words>
  <Application>Microsoft Office PowerPoint</Application>
  <PresentationFormat>Widescreen</PresentationFormat>
  <Paragraphs>77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Century Gothic</vt:lpstr>
      <vt:lpstr>Imprint MT Shadow</vt:lpstr>
      <vt:lpstr>Lato</vt:lpstr>
      <vt:lpstr>Montserrat</vt:lpstr>
      <vt:lpstr>Noto Sans Symbols</vt:lpstr>
      <vt:lpstr>Roboto</vt:lpstr>
      <vt:lpstr>Times New Roman</vt:lpstr>
      <vt:lpstr>Focus</vt:lpstr>
      <vt:lpstr>CO-2 EMISSIONS  </vt:lpstr>
      <vt:lpstr>Business objective:</vt:lpstr>
      <vt:lpstr>PROJECT ARCHITECTURE      &amp; PROJECT  FLOW:</vt:lpstr>
      <vt:lpstr>DATA SET DETAILS:</vt:lpstr>
      <vt:lpstr>FUEL TYPE - "X" for 'Regular gasoline', "Z" for 'Premium gasoline', "D" for 'Diesel', "E" for 'Ethanol (E85)’,  &amp; "N" for 'Natural gas’.  FUEL CONSUMPTION CITY - City fuel consumption ratings, in liters per 100 kilometers.  FUEL CONSUMPTION HWY - Highway fuel consumption ratings, in liters per 100 kilometers.</vt:lpstr>
      <vt:lpstr>Data Set with top 5 rows:</vt:lpstr>
      <vt:lpstr>EXPLORATORY DATA ANALYSIS  (EDA)</vt:lpstr>
      <vt:lpstr>EXPLORATORY DATA ANALYSIS:</vt:lpstr>
      <vt:lpstr>EXPLORATORY DATA ANALYSIS</vt:lpstr>
      <vt:lpstr>EXPLORATORY DATA ANALYSIS</vt:lpstr>
      <vt:lpstr>EXPLORATORY DATA ANALYSIS</vt:lpstr>
      <vt:lpstr>EXPLORATORY DATA ANALYSIS</vt:lpstr>
      <vt:lpstr>Feature distribution with respect to CO2 Emission:</vt:lpstr>
      <vt:lpstr>PowerPoint Presentation</vt:lpstr>
      <vt:lpstr>Car models generating most CO2:</vt:lpstr>
      <vt:lpstr>SPLIT DATA INTO TRAIN AND TEST:</vt:lpstr>
      <vt:lpstr>Standardization:</vt:lpstr>
      <vt:lpstr>MODEL BUILDING </vt:lpstr>
      <vt:lpstr>MODEL BUILDING</vt:lpstr>
      <vt:lpstr>PowerPoint Presentation</vt:lpstr>
      <vt:lpstr>DEPLOYMENT: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                                GROUP NO : 1</dc:title>
  <dc:creator>HP</dc:creator>
  <cp:lastModifiedBy>Dharmendra Yeole</cp:lastModifiedBy>
  <cp:revision>18</cp:revision>
  <dcterms:modified xsi:type="dcterms:W3CDTF">2023-12-18T09:02:13Z</dcterms:modified>
</cp:coreProperties>
</file>