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2.xml.rels" ContentType="application/vnd.openxmlformats-package.relationships+xml"/>
  <Override PartName="/ppt/notesSlides/notesSlide12.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41.jpeg" ContentType="image/jpeg"/>
  <Override PartName="/ppt/media/image45.jpeg" ContentType="image/jpeg"/>
  <Override PartName="/ppt/media/image34.jpeg" ContentType="image/jpeg"/>
  <Override PartName="/ppt/media/image44.jpeg" ContentType="image/jpeg"/>
  <Override PartName="/ppt/media/image33.jpeg" ContentType="image/jpeg"/>
  <Override PartName="/ppt/media/image42.jpeg" ContentType="image/jpeg"/>
  <Override PartName="/ppt/media/image31.jpeg" ContentType="image/jpeg"/>
  <Override PartName="/ppt/media/image38.jpeg" ContentType="image/jpeg"/>
  <Override PartName="/ppt/media/image27.jpeg" ContentType="image/jpeg"/>
  <Override PartName="/ppt/media/image25.jpeg" ContentType="image/jpeg"/>
  <Override PartName="/ppt/media/image15.png" ContentType="image/png"/>
  <Override PartName="/ppt/media/image23.jpeg" ContentType="image/jpeg"/>
  <Override PartName="/ppt/media/image48.jpeg" ContentType="image/jpeg"/>
  <Override PartName="/ppt/media/image37.jpeg" ContentType="image/jpeg"/>
  <Override PartName="/ppt/media/image21.png" ContentType="image/png"/>
  <Override PartName="/ppt/media/image10.png" ContentType="image/png"/>
  <Override PartName="/ppt/media/image20.jpeg" ContentType="image/jpeg"/>
  <Override PartName="/ppt/media/image18.png" ContentType="image/png"/>
  <Override PartName="/ppt/media/image14.png" ContentType="image/png"/>
  <Override PartName="/ppt/media/image13.png" ContentType="image/png"/>
  <Override PartName="/ppt/media/image24.jpeg" ContentType="image/jpeg"/>
  <Override PartName="/ppt/media/image12.png" ContentType="image/png"/>
  <Override PartName="/ppt/media/image19.jpeg" ContentType="image/jpeg"/>
  <Override PartName="/ppt/media/image47.jpeg" ContentType="image/jpeg"/>
  <Override PartName="/ppt/media/image36.jpeg" ContentType="image/jpeg"/>
  <Override PartName="/ppt/media/image11.png" ContentType="image/png"/>
  <Override PartName="/ppt/media/image9.png" ContentType="image/png"/>
  <Override PartName="/ppt/media/image46.jpeg" ContentType="image/jpeg"/>
  <Override PartName="/ppt/media/image35.jpeg" ContentType="image/jpeg"/>
  <Override PartName="/ppt/media/image8.png" ContentType="image/png"/>
  <Override PartName="/ppt/media/image1.png" ContentType="image/png"/>
  <Override PartName="/ppt/media/image26.jpeg" ContentType="image/jpeg"/>
  <Override PartName="/ppt/media/image7.png" ContentType="image/png"/>
  <Override PartName="/ppt/media/image29.jpeg" ContentType="image/jpeg"/>
  <Override PartName="/ppt/media/image6.png" ContentType="image/png"/>
  <Override PartName="/ppt/media/image5.png" ContentType="image/png"/>
  <Override PartName="/ppt/media/image30.png" ContentType="image/png"/>
  <Override PartName="/ppt/media/image22.jpeg" ContentType="image/jpeg"/>
  <Override PartName="/ppt/media/image4.png" ContentType="image/png"/>
  <Override PartName="/ppt/media/image40.jpeg" ContentType="image/jpeg"/>
  <Override PartName="/ppt/media/image17.png" ContentType="image/png"/>
  <Override PartName="/ppt/media/image43.jpeg" ContentType="image/jpeg"/>
  <Override PartName="/ppt/media/image32.jpeg" ContentType="image/jpeg"/>
  <Override PartName="/ppt/media/image3.png" ContentType="image/png"/>
  <Override PartName="/ppt/media/image16.png" ContentType="image/png"/>
  <Override PartName="/ppt/media/image2.png" ContentType="image/png"/>
  <Override PartName="/ppt/media/image39.jpeg" ContentType="image/jpeg"/>
  <Override PartName="/ppt/media/image28.jpeg" ContentType="image/jpeg"/>
  <Override PartName="/ppt/slideLayouts/_rels/slideLayout108.xml.rels" ContentType="application/vnd.openxmlformats-package.relationships+xml"/>
  <Override PartName="/ppt/slideLayouts/_rels/slideLayout107.xml.rels" ContentType="application/vnd.openxmlformats-package.relationships+xml"/>
  <Override PartName="/ppt/slideLayouts/_rels/slideLayout106.xml.rels" ContentType="application/vnd.openxmlformats-package.relationships+xml"/>
  <Override PartName="/ppt/slideLayouts/_rels/slideLayout101.xml.rels" ContentType="application/vnd.openxmlformats-package.relationships+xml"/>
  <Override PartName="/ppt/slideLayouts/_rels/slideLayout100.xml.rels" ContentType="application/vnd.openxmlformats-package.relationships+xml"/>
  <Override PartName="/ppt/slideLayouts/_rels/slideLayout53.xml.rels" ContentType="application/vnd.openxmlformats-package.relationships+xml"/>
  <Override PartName="/ppt/slideLayouts/_rels/slideLayout97.xml.rels" ContentType="application/vnd.openxmlformats-package.relationships+xml"/>
  <Override PartName="/ppt/slideLayouts/_rels/slideLayout52.xml.rels" ContentType="application/vnd.openxmlformats-package.relationships+xml"/>
  <Override PartName="/ppt/slideLayouts/_rels/slideLayout96.xml.rels" ContentType="application/vnd.openxmlformats-package.relationships+xml"/>
  <Override PartName="/ppt/slideLayouts/_rels/slideLayout91.xml.rels" ContentType="application/vnd.openxmlformats-package.relationships+xml"/>
  <Override PartName="/ppt/slideLayouts/_rels/slideLayout45.xml.rels" ContentType="application/vnd.openxmlformats-package.relationships+xml"/>
  <Override PartName="/ppt/slideLayouts/_rels/slideLayout89.xml.rels" ContentType="application/vnd.openxmlformats-package.relationships+xml"/>
  <Override PartName="/ppt/slideLayouts/_rels/slideLayout44.xml.rels" ContentType="application/vnd.openxmlformats-package.relationships+xml"/>
  <Override PartName="/ppt/slideLayouts/_rels/slideLayout88.xml.rels" ContentType="application/vnd.openxmlformats-package.relationships+xml"/>
  <Override PartName="/ppt/slideLayouts/_rels/slideLayout43.xml.rels" ContentType="application/vnd.openxmlformats-package.relationships+xml"/>
  <Override PartName="/ppt/slideLayouts/_rels/slideLayout87.xml.rels" ContentType="application/vnd.openxmlformats-package.relationships+xml"/>
  <Override PartName="/ppt/slideLayouts/_rels/slideLayout42.xml.rels" ContentType="application/vnd.openxmlformats-package.relationships+xml"/>
  <Override PartName="/ppt/slideLayouts/_rels/slideLayout86.xml.rels" ContentType="application/vnd.openxmlformats-package.relationships+xml"/>
  <Override PartName="/ppt/slideLayouts/_rels/slideLayout41.xml.rels" ContentType="application/vnd.openxmlformats-package.relationships+xml"/>
  <Override PartName="/ppt/slideLayouts/_rels/slideLayout85.xml.rels" ContentType="application/vnd.openxmlformats-package.relationships+xml"/>
  <Override PartName="/ppt/slideLayouts/_rels/slideLayout40.xml.rels" ContentType="application/vnd.openxmlformats-package.relationships+xml"/>
  <Override PartName="/ppt/slideLayouts/_rels/slideLayout84.xml.rels" ContentType="application/vnd.openxmlformats-package.relationships+xml"/>
  <Override PartName="/ppt/slideLayouts/_rels/slideLayout32.xml.rels" ContentType="application/vnd.openxmlformats-package.relationships+xml"/>
  <Override PartName="/ppt/slideLayouts/_rels/slideLayout76.xml.rels" ContentType="application/vnd.openxmlformats-package.relationships+xml"/>
  <Override PartName="/ppt/slideLayouts/_rels/slideLayout31.xml.rels" ContentType="application/vnd.openxmlformats-package.relationships+xml"/>
  <Override PartName="/ppt/slideLayouts/_rels/slideLayout75.xml.rels" ContentType="application/vnd.openxmlformats-package.relationships+xml"/>
  <Override PartName="/ppt/slideLayouts/_rels/slideLayout30.xml.rels" ContentType="application/vnd.openxmlformats-package.relationships+xml"/>
  <Override PartName="/ppt/slideLayouts/_rels/slideLayout74.xml.rels" ContentType="application/vnd.openxmlformats-package.relationships+xml"/>
  <Override PartName="/ppt/slideLayouts/_rels/slideLayout73.xml.rels" ContentType="application/vnd.openxmlformats-package.relationships+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95.xml.rels" ContentType="application/vnd.openxmlformats-package.relationships+xml"/>
  <Override PartName="/ppt/slideLayouts/_rels/slideLayout63.xml.rels" ContentType="application/vnd.openxmlformats-package.relationships+xml"/>
  <Override PartName="/ppt/slideLayouts/_rels/slideLayout94.xml.rels" ContentType="application/vnd.openxmlformats-package.relationships+xml"/>
  <Override PartName="/ppt/slideLayouts/_rels/slideLayout62.xml.rels" ContentType="application/vnd.openxmlformats-package.relationships+xml"/>
  <Override PartName="/ppt/slideLayouts/_rels/slideLayout93.xml.rels" ContentType="application/vnd.openxmlformats-package.relationships+xml"/>
  <Override PartName="/ppt/slideLayouts/_rels/slideLayout61.xml.rels" ContentType="application/vnd.openxmlformats-package.relationships+xml"/>
  <Override PartName="/ppt/slideLayouts/_rels/slideLayout92.xml.rels" ContentType="application/vnd.openxmlformats-package.relationships+xml"/>
  <Override PartName="/ppt/slideLayouts/_rels/slideLayout60.xml.rels" ContentType="application/vnd.openxmlformats-package.relationships+xml"/>
  <Override PartName="/ppt/slideLayouts/_rels/slideLayout15.xml.rels" ContentType="application/vnd.openxmlformats-package.relationships+xml"/>
  <Override PartName="/ppt/slideLayouts/_rels/slideLayout5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105.xml.rels" ContentType="application/vnd.openxmlformats-package.relationships+xml"/>
  <Override PartName="/ppt/slideLayouts/_rels/slideLayout83.xml.rels" ContentType="application/vnd.openxmlformats-package.relationships+xml"/>
  <Override PartName="/ppt/slideLayouts/_rels/slideLayout51.xml.rels" ContentType="application/vnd.openxmlformats-package.relationships+xml"/>
  <Override PartName="/ppt/slideLayouts/_rels/slideLayout104.xml.rels" ContentType="application/vnd.openxmlformats-package.relationships+xml"/>
  <Override PartName="/ppt/slideLayouts/_rels/slideLayout82.xml.rels" ContentType="application/vnd.openxmlformats-package.relationships+xml"/>
  <Override PartName="/ppt/slideLayouts/_rels/slideLayout5.xml.rels" ContentType="application/vnd.openxmlformats-package.relationships+xml"/>
  <Override PartName="/ppt/slideLayouts/_rels/slideLayout50.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66.xml.rels" ContentType="application/vnd.openxmlformats-package.relationships+xml"/>
  <Override PartName="/ppt/slideLayouts/_rels/slideLayout34.xml.rels" ContentType="application/vnd.openxmlformats-package.relationships+xml"/>
  <Override PartName="/ppt/slideLayouts/_rels/slideLayout65.xml.rels" ContentType="application/vnd.openxmlformats-package.relationships+xml"/>
  <Override PartName="/ppt/slideLayouts/_rels/slideLayout33.xml.rels" ContentType="application/vnd.openxmlformats-package.relationships+xml"/>
  <Override PartName="/ppt/slideLayouts/_rels/slideLayout64.xml.rels" ContentType="application/vnd.openxmlformats-package.relationships+xml"/>
  <Override PartName="/ppt/slideLayouts/_rels/slideLayout28.xml.rels" ContentType="application/vnd.openxmlformats-package.relationships+xml"/>
  <Override PartName="/ppt/slideLayouts/_rels/slideLayout98.xml.rels" ContentType="application/vnd.openxmlformats-package.relationships+xml"/>
  <Override PartName="/ppt/slideLayouts/_rels/slideLayout54.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49.xml.rels" ContentType="application/vnd.openxmlformats-package.relationships+xml"/>
  <Override PartName="/ppt/slideLayouts/_rels/slideLayout56.xml.rels" ContentType="application/vnd.openxmlformats-package.relationships+xml"/>
  <Override PartName="/ppt/slideLayouts/_rels/slideLayout24.xml.rels" ContentType="application/vnd.openxmlformats-package.relationships+xml"/>
  <Override PartName="/ppt/slideLayouts/_rels/slideLayout48.xml.rels" ContentType="application/vnd.openxmlformats-package.relationships+xml"/>
  <Override PartName="/ppt/slideLayouts/_rels/slideLayout99.xml.rels" ContentType="application/vnd.openxmlformats-package.relationships+xml"/>
  <Override PartName="/ppt/slideLayouts/_rels/slideLayout55.xml.rels" ContentType="application/vnd.openxmlformats-package.relationships+xml"/>
  <Override PartName="/ppt/slideLayouts/_rels/slideLayout23.xml.rels" ContentType="application/vnd.openxmlformats-package.relationships+xml"/>
  <Override PartName="/ppt/slideLayouts/_rels/slideLayout79.xml.rels" ContentType="application/vnd.openxmlformats-package.relationships+xml"/>
  <Override PartName="/ppt/slideLayouts/_rels/slideLayout47.xml.rels" ContentType="application/vnd.openxmlformats-package.relationships+xml"/>
  <Override PartName="/ppt/slideLayouts/_rels/slideLayout103.xml.rels" ContentType="application/vnd.openxmlformats-package.relationships+xml"/>
  <Override PartName="/ppt/slideLayouts/_rels/slideLayout81.xml.rels" ContentType="application/vnd.openxmlformats-package.relationships+xml"/>
  <Override PartName="/ppt/slideLayouts/_rels/slideLayout4.xml.rels" ContentType="application/vnd.openxmlformats-package.relationships+xml"/>
  <Override PartName="/ppt/slideLayouts/_rels/slideLayout78.xml.rels" ContentType="application/vnd.openxmlformats-package.relationships+xml"/>
  <Override PartName="/ppt/slideLayouts/_rels/slideLayout46.xml.rels" ContentType="application/vnd.openxmlformats-package.relationships+xml"/>
  <Override PartName="/ppt/slideLayouts/_rels/slideLayout102.xml.rels" ContentType="application/vnd.openxmlformats-package.relationships+xml"/>
  <Override PartName="/ppt/slideLayouts/_rels/slideLayout80.xml.rels" ContentType="application/vnd.openxmlformats-package.relationships+xml"/>
  <Override PartName="/ppt/slideLayouts/_rels/slideLayout3.xml.rels" ContentType="application/vnd.openxmlformats-package.relationships+xml"/>
  <Override PartName="/ppt/slideLayouts/_rels/slideLayout77.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9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29.xml.rels" ContentType="application/vnd.openxmlformats-package.relationships+xml"/>
  <Override PartName="/ppt/slideLayouts/_rels/slideLayout1.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14.xml.rels" ContentType="application/vnd.openxmlformats-package.relationships+xml"/>
  <Override PartName="/ppt/slideLayouts/_rels/slideLayout38.xml.rels" ContentType="application/vnd.openxmlformats-package.relationships+xml"/>
  <Override PartName="/ppt/slideLayouts/_rels/slideLayout6.xml.rels" ContentType="application/vnd.openxmlformats-package.relationships+xml"/>
  <Override PartName="/ppt/slideLayouts/_rels/slideLayout69.xml.rels" ContentType="application/vnd.openxmlformats-package.relationships+xml"/>
  <Override PartName="/ppt/slideLayouts/_rels/slideLayout37.xml.rels" ContentType="application/vnd.openxmlformats-package.relationships+xml"/>
  <Override PartName="/ppt/slideLayouts/_rels/slideLayout12.xml.rels" ContentType="application/vnd.openxmlformats-package.relationships+xml"/>
  <Override PartName="/ppt/slideLayouts/_rels/slideLayout26.xml.rels" ContentType="application/vnd.openxmlformats-package.relationships+xml"/>
  <Override PartName="/ppt/slideLayouts/_rels/slideLayout68.xml.rels" ContentType="application/vnd.openxmlformats-package.relationships+xml"/>
  <Override PartName="/ppt/slideLayouts/_rels/slideLayout36.xml.rels" ContentType="application/vnd.openxmlformats-package.relationships+xml"/>
  <Override PartName="/ppt/slideLayouts/_rels/slideLayout57.xml.rels" ContentType="application/vnd.openxmlformats-package.relationships+xml"/>
  <Override PartName="/ppt/slideLayouts/_rels/slideLayout25.xml.rels" ContentType="application/vnd.openxmlformats-package.relationships+xml"/>
  <Override PartName="/ppt/slideLayouts/_rels/slideLayout67.xml.rels" ContentType="application/vnd.openxmlformats-package.relationships+xml"/>
  <Override PartName="/ppt/slideLayouts/_rels/slideLayout35.xml.rels" ContentType="application/vnd.openxmlformats-package.relationships+xml"/>
  <Override PartName="/ppt/slideLayouts/_rels/slideLayout17.xml.rels" ContentType="application/vnd.openxmlformats-package.relationships+xml"/>
  <Override PartName="/ppt/slideLayouts/slideLayout108.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102.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7.xml" ContentType="application/vnd.openxmlformats-officedocument.presentationml.slideLayout+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30.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2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89.xml" ContentType="application/vnd.openxmlformats-officedocument.presentationml.slideLayout+xml"/>
  <Override PartName="/ppt/slideLayouts/slideLayout31.xml" ContentType="application/vnd.openxmlformats-officedocument.presentationml.slideLayout+xml"/>
  <Override PartName="/ppt/slideLayouts/slideLayout69.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79.xml" ContentType="application/vnd.openxmlformats-officedocument.presentationml.slideLayout+xml"/>
  <Override PartName="/ppt/slideLayouts/slideLayout21.xml" ContentType="application/vnd.openxmlformats-officedocument.presentationml.slideLayout+xml"/>
  <Override PartName="/ppt/slideLayouts/slideLayout44.xml" ContentType="application/vnd.openxmlformats-officedocument.presentationml.slideLayout+xml"/>
  <Override PartName="/ppt/slideLayouts/slideLayout94.xml" ContentType="application/vnd.openxmlformats-officedocument.presentationml.slideLayout+xml"/>
  <Override PartName="/ppt/slideLayouts/slideLayout19.xml" ContentType="application/vnd.openxmlformats-officedocument.presentationml.slideLayout+xml"/>
  <Override PartName="/ppt/slideLayouts/slideLayout43.xml" ContentType="application/vnd.openxmlformats-officedocument.presentationml.slideLayout+xml"/>
  <Override PartName="/ppt/slideLayouts/slideLayout93.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98.xml" ContentType="application/vnd.openxmlformats-officedocument.presentationml.slideLayout+xml"/>
  <Override PartName="/ppt/slideLayouts/slideLayout40.xml" ContentType="application/vnd.openxmlformats-officedocument.presentationml.slideLayout+xml"/>
  <Override PartName="/ppt/slideLayouts/slideLayout90.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53.xml" ContentType="application/vnd.openxmlformats-officedocument.presentationml.slideLayout+xml"/>
  <Override PartName="/ppt/slideLayouts/slideLayout28.xml" ContentType="application/vnd.openxmlformats-officedocument.presentationml.slideLayout+xml"/>
  <Override PartName="/ppt/slideLayouts/slideLayout73.xml" ContentType="application/vnd.openxmlformats-officedocument.presentationml.slideLayout+xml"/>
  <Override PartName="/ppt/slideLayouts/slideLayout29.xml" ContentType="application/vnd.openxmlformats-officedocument.presentationml.slideLayout+xml"/>
  <Override PartName="/ppt/slideLayouts/slideLayout52.xml" ContentType="application/vnd.openxmlformats-officedocument.presentationml.slideLayout+xml"/>
  <Override PartName="/ppt/slideLayouts/slideLayout27.xml" ContentType="application/vnd.openxmlformats-officedocument.presentationml.slideLayout+xml"/>
  <Override PartName="/ppt/slideLayouts/slideLayout72.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51.xml" ContentType="application/vnd.openxmlformats-officedocument.presentationml.slideLayout+xml"/>
  <Override PartName="/ppt/slideLayouts/slideLayout26.xml" ContentType="application/vnd.openxmlformats-officedocument.presentationml.slideLayout+xml"/>
  <Override PartName="/ppt/slideLayouts/slideLayout71.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50.xml" ContentType="application/vnd.openxmlformats-officedocument.presentationml.slideLayout+xml"/>
  <Override PartName="/ppt/slideLayouts/slideLayout25.xml" ContentType="application/vnd.openxmlformats-officedocument.presentationml.slideLayout+xml"/>
  <Override PartName="/ppt/slideLayouts/slideLayout7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42.xml" ContentType="application/vnd.openxmlformats-officedocument.presentationml.slideLayout+xml"/>
  <Override PartName="/ppt/slideLayouts/slideLayout92.xml" ContentType="application/vnd.openxmlformats-officedocument.presentationml.slideLayout+xml"/>
  <Override PartName="/ppt/slideLayouts/slideLayout99.xml" ContentType="application/vnd.openxmlformats-officedocument.presentationml.slideLayout+xml"/>
  <Override PartName="/ppt/slideLayouts/slideLayout41.xml" ContentType="application/vnd.openxmlformats-officedocument.presentationml.slideLayout+xml"/>
  <Override PartName="/ppt/slideLayouts/slideLayout91.xml" ContentType="application/vnd.openxmlformats-officedocument.presentationml.slideLayout+xml"/>
  <Override PartName="/ppt/theme/theme9.xml" ContentType="application/vnd.openxmlformats-officedocument.theme+xml"/>
  <Override PartName="/ppt/theme/theme8.xml" ContentType="application/vnd.openxmlformats-officedocument.theme+xml"/>
  <Override PartName="/ppt/theme/theme10.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9.xml.rels" ContentType="application/vnd.openxmlformats-package.relationships+xml"/>
  <Override PartName="/ppt/slideMasters/_rels/slideMaster1.xml.rels" ContentType="application/vnd.openxmlformats-package.relationships+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notesMaster" Target="notesMasters/notesMaster1.xml"/><Relationship Id="rId12" Type="http://schemas.openxmlformats.org/officeDocument/2006/relationships/slide" Target="slides/slide1.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 Id="rId34" Type="http://schemas.openxmlformats.org/officeDocument/2006/relationships/slide" Target="slides/slide23.xml"/><Relationship Id="rId35" Type="http://schemas.openxmlformats.org/officeDocument/2006/relationships/slide" Target="slides/slide24.xml"/><Relationship Id="rId36" Type="http://schemas.openxmlformats.org/officeDocument/2006/relationships/slide" Target="slides/slide25.xml"/><Relationship Id="rId37" Type="http://schemas.openxmlformats.org/officeDocument/2006/relationships/slide" Target="slides/slide26.xml"/>
</Relationships>
</file>

<file path=ppt/notesMasters/_rels/notesMaster1.xml.rels><?xml version="1.0" encoding="UTF-8"?>
<Relationships xmlns="http://schemas.openxmlformats.org/package/2006/relationships"><Relationship Id="rId1" Type="http://schemas.openxmlformats.org/officeDocument/2006/relationships/theme" Target="../theme/theme10.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4"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325"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326"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327"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328" name="PlaceHolder 5"/>
          <p:cNvSpPr>
            <a:spLocks noGrp="1"/>
          </p:cNvSpPr>
          <p:nvPr>
            <p:ph type="sldNum"/>
          </p:nvPr>
        </p:nvSpPr>
        <p:spPr>
          <a:xfrm>
            <a:off x="4399200" y="9555480"/>
            <a:ext cx="3372840" cy="502560"/>
          </a:xfrm>
          <a:prstGeom prst="rect">
            <a:avLst/>
          </a:prstGeom>
        </p:spPr>
        <p:txBody>
          <a:bodyPr lIns="0" rIns="0" tIns="0" bIns="0" anchor="b"/>
          <a:p>
            <a:pPr algn="r"/>
            <a:fld id="{87483157-87C8-47AD-8175-843A80AA40C6}"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4" name="PlaceHolder 1"/>
          <p:cNvSpPr>
            <a:spLocks noGrp="1"/>
          </p:cNvSpPr>
          <p:nvPr>
            <p:ph type="body"/>
          </p:nvPr>
        </p:nvSpPr>
        <p:spPr>
          <a:xfrm>
            <a:off x="685800" y="4343400"/>
            <a:ext cx="5483160" cy="4111560"/>
          </a:xfrm>
          <a:prstGeom prst="rect">
            <a:avLst/>
          </a:prstGeom>
        </p:spPr>
        <p:txBody>
          <a:bodyPr lIns="0" rIns="0" tIns="0" bIns="0"/>
          <a:p>
            <a:endParaRPr/>
          </a:p>
        </p:txBody>
      </p:sp>
      <p:sp>
        <p:nvSpPr>
          <p:cNvPr id="495" name="CustomShape 2"/>
          <p:cNvSpPr/>
          <p:nvPr/>
        </p:nvSpPr>
        <p:spPr>
          <a:xfrm>
            <a:off x="3884760" y="8685360"/>
            <a:ext cx="2968560" cy="453960"/>
          </a:xfrm>
          <a:prstGeom prst="rect">
            <a:avLst/>
          </a:prstGeom>
          <a:noFill/>
          <a:ln>
            <a:noFill/>
          </a:ln>
        </p:spPr>
        <p:style>
          <a:lnRef idx="0"/>
          <a:fillRef idx="0"/>
          <a:effectRef idx="0"/>
          <a:fontRef idx="minor"/>
        </p:style>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0" name="PlaceHolder 1"/>
          <p:cNvSpPr>
            <a:spLocks noGrp="1"/>
          </p:cNvSpPr>
          <p:nvPr>
            <p:ph type="body"/>
          </p:nvPr>
        </p:nvSpPr>
        <p:spPr>
          <a:xfrm>
            <a:off x="685800" y="4343400"/>
            <a:ext cx="5482440" cy="4110840"/>
          </a:xfrm>
          <a:prstGeom prst="rect">
            <a:avLst/>
          </a:prstGeom>
        </p:spPr>
        <p:txBody>
          <a:bodyPr lIns="0" rIns="0" tIns="0" bIns="0"/>
          <a:p>
            <a:endParaRPr/>
          </a:p>
        </p:txBody>
      </p:sp>
      <p:sp>
        <p:nvSpPr>
          <p:cNvPr id="491" name="CustomShape 2"/>
          <p:cNvSpPr/>
          <p:nvPr/>
        </p:nvSpPr>
        <p:spPr>
          <a:xfrm>
            <a:off x="3884760" y="8685360"/>
            <a:ext cx="2967840" cy="453240"/>
          </a:xfrm>
          <a:prstGeom prst="rect">
            <a:avLst/>
          </a:prstGeom>
          <a:noFill/>
          <a:ln>
            <a:noFill/>
          </a:ln>
        </p:spPr>
        <p:style>
          <a:lnRef idx="0"/>
          <a:fillRef idx="0"/>
          <a:effectRef idx="0"/>
          <a:fontRef idx="minor"/>
        </p:style>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2" name="PlaceHolder 1"/>
          <p:cNvSpPr>
            <a:spLocks noGrp="1"/>
          </p:cNvSpPr>
          <p:nvPr>
            <p:ph type="body"/>
          </p:nvPr>
        </p:nvSpPr>
        <p:spPr>
          <a:xfrm>
            <a:off x="685800" y="4343400"/>
            <a:ext cx="5482440" cy="4110840"/>
          </a:xfrm>
          <a:prstGeom prst="rect">
            <a:avLst/>
          </a:prstGeom>
        </p:spPr>
        <p:txBody>
          <a:bodyPr lIns="0" rIns="0" tIns="0" bIns="0"/>
          <a:p>
            <a:endParaRPr/>
          </a:p>
        </p:txBody>
      </p:sp>
      <p:sp>
        <p:nvSpPr>
          <p:cNvPr id="493" name="CustomShape 2"/>
          <p:cNvSpPr/>
          <p:nvPr/>
        </p:nvSpPr>
        <p:spPr>
          <a:xfrm>
            <a:off x="3884760" y="8685360"/>
            <a:ext cx="2967840" cy="45324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7.png"/><Relationship Id="rId3" Type="http://schemas.openxmlformats.org/officeDocument/2006/relationships/image" Target="../media/image18.png"/>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5.png"/><Relationship Id="rId3" Type="http://schemas.openxmlformats.org/officeDocument/2006/relationships/image" Target="../media/image16.png"/>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9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96"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9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98"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0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01"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302"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0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30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06"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0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0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10"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12"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313"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1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1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17"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18"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20"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21"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22" name="" descr=""/>
          <p:cNvPicPr/>
          <p:nvPr/>
        </p:nvPicPr>
        <p:blipFill>
          <a:blip r:embed="rId2"/>
          <a:stretch/>
        </p:blipFill>
        <p:spPr>
          <a:xfrm>
            <a:off x="2079000" y="1604520"/>
            <a:ext cx="4984920" cy="3977280"/>
          </a:xfrm>
          <a:prstGeom prst="rect">
            <a:avLst/>
          </a:prstGeom>
          <a:ln>
            <a:noFill/>
          </a:ln>
        </p:spPr>
      </p:pic>
      <p:pic>
        <p:nvPicPr>
          <p:cNvPr id="323" name="" descr=""/>
          <p:cNvPicPr/>
          <p:nvPr/>
        </p:nvPicPr>
        <p:blipFill>
          <a:blip r:embed="rId3"/>
          <a:stretch/>
        </p:blipFill>
        <p:spPr>
          <a:xfrm>
            <a:off x="2079000" y="1604520"/>
            <a:ext cx="4984920" cy="3977280"/>
          </a:xfrm>
          <a:prstGeom prst="rect">
            <a:avLst/>
          </a:prstGeom>
          <a:ln>
            <a:noFill/>
          </a:ln>
        </p:spPr>
      </p:pic>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3"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4" name="" descr=""/>
          <p:cNvPicPr/>
          <p:nvPr/>
        </p:nvPicPr>
        <p:blipFill>
          <a:blip r:embed="rId2"/>
          <a:stretch/>
        </p:blipFill>
        <p:spPr>
          <a:xfrm>
            <a:off x="2079000" y="1604520"/>
            <a:ext cx="4984920" cy="3977280"/>
          </a:xfrm>
          <a:prstGeom prst="rect">
            <a:avLst/>
          </a:prstGeom>
          <a:ln>
            <a:noFill/>
          </a:ln>
        </p:spPr>
      </p:pic>
      <p:pic>
        <p:nvPicPr>
          <p:cNvPr id="35"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9"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4"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49"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0"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4"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8"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1"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5"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66"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69"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0" name="" descr=""/>
          <p:cNvPicPr/>
          <p:nvPr/>
        </p:nvPicPr>
        <p:blipFill>
          <a:blip r:embed="rId2"/>
          <a:stretch/>
        </p:blipFill>
        <p:spPr>
          <a:xfrm>
            <a:off x="2079000" y="1604520"/>
            <a:ext cx="4984920" cy="3977280"/>
          </a:xfrm>
          <a:prstGeom prst="rect">
            <a:avLst/>
          </a:prstGeom>
          <a:ln>
            <a:noFill/>
          </a:ln>
        </p:spPr>
      </p:pic>
      <p:pic>
        <p:nvPicPr>
          <p:cNvPr id="71" name="" descr=""/>
          <p:cNvPicPr/>
          <p:nvPr/>
        </p:nvPicPr>
        <p:blipFill>
          <a:blip r:embed="rId3"/>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5"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0"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8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85"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86"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8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0"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9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4"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96"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97"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9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1"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02"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04"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05"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06" name="" descr=""/>
          <p:cNvPicPr/>
          <p:nvPr/>
        </p:nvPicPr>
        <p:blipFill>
          <a:blip r:embed="rId2"/>
          <a:stretch/>
        </p:blipFill>
        <p:spPr>
          <a:xfrm>
            <a:off x="2079000" y="1604520"/>
            <a:ext cx="4984920" cy="3977280"/>
          </a:xfrm>
          <a:prstGeom prst="rect">
            <a:avLst/>
          </a:prstGeom>
          <a:ln>
            <a:noFill/>
          </a:ln>
        </p:spPr>
      </p:pic>
      <p:pic>
        <p:nvPicPr>
          <p:cNvPr id="107" name="" descr=""/>
          <p:cNvPicPr/>
          <p:nvPr/>
        </p:nvPicPr>
        <p:blipFill>
          <a:blip r:embed="rId3"/>
          <a:stretch/>
        </p:blipFill>
        <p:spPr>
          <a:xfrm>
            <a:off x="207900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11"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13"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1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16"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2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21"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22"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2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2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26"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2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2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30"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32"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33"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3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3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37"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38"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40"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41"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42" name="" descr=""/>
          <p:cNvPicPr/>
          <p:nvPr/>
        </p:nvPicPr>
        <p:blipFill>
          <a:blip r:embed="rId2"/>
          <a:stretch/>
        </p:blipFill>
        <p:spPr>
          <a:xfrm>
            <a:off x="2079000" y="1604520"/>
            <a:ext cx="4984920" cy="3977280"/>
          </a:xfrm>
          <a:prstGeom prst="rect">
            <a:avLst/>
          </a:prstGeom>
          <a:ln>
            <a:noFill/>
          </a:ln>
        </p:spPr>
      </p:pic>
      <p:pic>
        <p:nvPicPr>
          <p:cNvPr id="143" name="" descr=""/>
          <p:cNvPicPr/>
          <p:nvPr/>
        </p:nvPicPr>
        <p:blipFill>
          <a:blip r:embed="rId3"/>
          <a:stretch/>
        </p:blipFill>
        <p:spPr>
          <a:xfrm>
            <a:off x="2079000" y="1604520"/>
            <a:ext cx="4984920" cy="39772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47"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49"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5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52"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54"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5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57"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58"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6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6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62"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6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6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66"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68"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69"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7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7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73"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74"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76"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77"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78" name="" descr=""/>
          <p:cNvPicPr/>
          <p:nvPr/>
        </p:nvPicPr>
        <p:blipFill>
          <a:blip r:embed="rId2"/>
          <a:stretch/>
        </p:blipFill>
        <p:spPr>
          <a:xfrm>
            <a:off x="2079000" y="1604520"/>
            <a:ext cx="4984920" cy="3977280"/>
          </a:xfrm>
          <a:prstGeom prst="rect">
            <a:avLst/>
          </a:prstGeom>
          <a:ln>
            <a:noFill/>
          </a:ln>
        </p:spPr>
      </p:pic>
      <p:pic>
        <p:nvPicPr>
          <p:cNvPr id="179" name="" descr=""/>
          <p:cNvPicPr/>
          <p:nvPr/>
        </p:nvPicPr>
        <p:blipFill>
          <a:blip r:embed="rId3"/>
          <a:stretch/>
        </p:blipFill>
        <p:spPr>
          <a:xfrm>
            <a:off x="2079000" y="1604520"/>
            <a:ext cx="4984920" cy="397728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83"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85"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8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88"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90"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9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93"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94"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9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9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98"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0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0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02"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04"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05"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0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0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09"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210"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12"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213"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214" name="" descr=""/>
          <p:cNvPicPr/>
          <p:nvPr/>
        </p:nvPicPr>
        <p:blipFill>
          <a:blip r:embed="rId2"/>
          <a:stretch/>
        </p:blipFill>
        <p:spPr>
          <a:xfrm>
            <a:off x="2079000" y="1604520"/>
            <a:ext cx="4984920" cy="3977280"/>
          </a:xfrm>
          <a:prstGeom prst="rect">
            <a:avLst/>
          </a:prstGeom>
          <a:ln>
            <a:noFill/>
          </a:ln>
        </p:spPr>
      </p:pic>
      <p:pic>
        <p:nvPicPr>
          <p:cNvPr id="215" name="" descr=""/>
          <p:cNvPicPr/>
          <p:nvPr/>
        </p:nvPicPr>
        <p:blipFill>
          <a:blip r:embed="rId3"/>
          <a:stretch/>
        </p:blipFill>
        <p:spPr>
          <a:xfrm>
            <a:off x="2079000" y="1604520"/>
            <a:ext cx="4984920" cy="3977280"/>
          </a:xfrm>
          <a:prstGeom prst="rect">
            <a:avLst/>
          </a:prstGeom>
          <a:ln>
            <a:noFill/>
          </a:ln>
        </p:spPr>
      </p:pic>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19"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21"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2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24"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26"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2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29"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230"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3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3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34"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3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3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38"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40"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41"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4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4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45"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246"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48"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249"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250" name="" descr=""/>
          <p:cNvPicPr/>
          <p:nvPr/>
        </p:nvPicPr>
        <p:blipFill>
          <a:blip r:embed="rId2"/>
          <a:stretch/>
        </p:blipFill>
        <p:spPr>
          <a:xfrm>
            <a:off x="2079000" y="1604520"/>
            <a:ext cx="4984920" cy="3977280"/>
          </a:xfrm>
          <a:prstGeom prst="rect">
            <a:avLst/>
          </a:prstGeom>
          <a:ln>
            <a:noFill/>
          </a:ln>
        </p:spPr>
      </p:pic>
      <p:pic>
        <p:nvPicPr>
          <p:cNvPr id="251" name="" descr=""/>
          <p:cNvPicPr/>
          <p:nvPr/>
        </p:nvPicPr>
        <p:blipFill>
          <a:blip r:embed="rId3"/>
          <a:stretch/>
        </p:blipFill>
        <p:spPr>
          <a:xfrm>
            <a:off x="2079000" y="1604520"/>
            <a:ext cx="4984920" cy="3977280"/>
          </a:xfrm>
          <a:prstGeom prst="rect">
            <a:avLst/>
          </a:prstGeom>
          <a:ln>
            <a:noFill/>
          </a:ln>
        </p:spPr>
      </p:pic>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55"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57"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5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60"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62"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6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65"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266"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6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6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70"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7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7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74"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76"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77"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7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8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81"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282"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84"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285"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286" name="" descr=""/>
          <p:cNvPicPr/>
          <p:nvPr/>
        </p:nvPicPr>
        <p:blipFill>
          <a:blip r:embed="rId2"/>
          <a:stretch/>
        </p:blipFill>
        <p:spPr>
          <a:xfrm>
            <a:off x="2079000" y="1604520"/>
            <a:ext cx="4984920" cy="3977280"/>
          </a:xfrm>
          <a:prstGeom prst="rect">
            <a:avLst/>
          </a:prstGeom>
          <a:ln>
            <a:noFill/>
          </a:ln>
        </p:spPr>
      </p:pic>
      <p:pic>
        <p:nvPicPr>
          <p:cNvPr id="287" name="" descr=""/>
          <p:cNvPicPr/>
          <p:nvPr/>
        </p:nvPicPr>
        <p:blipFill>
          <a:blip r:embed="rId3"/>
          <a:stretch/>
        </p:blipFill>
        <p:spPr>
          <a:xfrm>
            <a:off x="2079000" y="1604520"/>
            <a:ext cx="4984920" cy="3977280"/>
          </a:xfrm>
          <a:prstGeom prst="rect">
            <a:avLst/>
          </a:prstGeom>
          <a:ln>
            <a:noFill/>
          </a:ln>
        </p:spPr>
      </p:pic>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9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91"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93"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73"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109"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145"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181"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217"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253"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88" name="PlaceHolder 1"/>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289"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jpeg"/><Relationship Id="rId3" Type="http://schemas.openxmlformats.org/officeDocument/2006/relationships/image" Target="../media/image21.png"/><Relationship Id="rId4"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34.jpeg"/><Relationship Id="rId2" Type="http://schemas.openxmlformats.org/officeDocument/2006/relationships/slideLayout" Target="../slideLayouts/slideLayout49.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61.xml"/>
</Relationships>
</file>

<file path=ppt/slides/_rels/slide14.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slideLayout" Target="../slideLayouts/slideLayout61.xml"/>
</Relationships>
</file>

<file path=ppt/slides/_rels/slide15.xml.rels><?xml version="1.0" encoding="UTF-8"?>
<Relationships xmlns="http://schemas.openxmlformats.org/package/2006/relationships"><Relationship Id="rId1" Type="http://schemas.openxmlformats.org/officeDocument/2006/relationships/image" Target="../media/image37.jpeg"/><Relationship Id="rId2" Type="http://schemas.openxmlformats.org/officeDocument/2006/relationships/slideLayout" Target="../slideLayouts/slideLayout61.xml"/>
</Relationships>
</file>

<file path=ppt/slides/_rels/slide16.xml.rels><?xml version="1.0" encoding="UTF-8"?>
<Relationships xmlns="http://schemas.openxmlformats.org/package/2006/relationships"><Relationship Id="rId1" Type="http://schemas.openxmlformats.org/officeDocument/2006/relationships/image" Target="../media/image38.jpeg"/><Relationship Id="rId2" Type="http://schemas.openxmlformats.org/officeDocument/2006/relationships/slideLayout" Target="../slideLayouts/slideLayout61.xml"/>
</Relationships>
</file>

<file path=ppt/slides/_rels/slide17.xml.rels><?xml version="1.0" encoding="UTF-8"?>
<Relationships xmlns="http://schemas.openxmlformats.org/package/2006/relationships"><Relationship Id="rId1" Type="http://schemas.openxmlformats.org/officeDocument/2006/relationships/image" Target="../media/image39.jpeg"/><Relationship Id="rId2" Type="http://schemas.openxmlformats.org/officeDocument/2006/relationships/slideLayout" Target="../slideLayouts/slideLayout73.xml"/>
</Relationships>
</file>

<file path=ppt/slides/_rels/slide18.xml.rels><?xml version="1.0" encoding="UTF-8"?>
<Relationships xmlns="http://schemas.openxmlformats.org/package/2006/relationships"><Relationship Id="rId1" Type="http://schemas.openxmlformats.org/officeDocument/2006/relationships/image" Target="../media/image40.jpeg"/><Relationship Id="rId2" Type="http://schemas.openxmlformats.org/officeDocument/2006/relationships/slideLayout" Target="../slideLayouts/slideLayout73.xml"/>
</Relationships>
</file>

<file path=ppt/slides/_rels/slide19.xml.rels><?xml version="1.0" encoding="UTF-8"?>
<Relationships xmlns="http://schemas.openxmlformats.org/package/2006/relationships"><Relationship Id="rId1" Type="http://schemas.openxmlformats.org/officeDocument/2006/relationships/image" Target="../media/image41.jpeg"/><Relationship Id="rId2" Type="http://schemas.openxmlformats.org/officeDocument/2006/relationships/slideLayout" Target="../slideLayouts/slideLayout73.xml"/>
</Relationships>
</file>

<file path=ppt/slides/_rels/slide2.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42.jpeg"/><Relationship Id="rId2" Type="http://schemas.openxmlformats.org/officeDocument/2006/relationships/slideLayout" Target="../slideLayouts/slideLayout73.xml"/>
</Relationships>
</file>

<file path=ppt/slides/_rels/slide21.xml.rels><?xml version="1.0" encoding="UTF-8"?>
<Relationships xmlns="http://schemas.openxmlformats.org/package/2006/relationships"><Relationship Id="rId1" Type="http://schemas.openxmlformats.org/officeDocument/2006/relationships/image" Target="../media/image43.jpeg"/><Relationship Id="rId2" Type="http://schemas.openxmlformats.org/officeDocument/2006/relationships/slideLayout" Target="../slideLayouts/slideLayout73.xml"/>
</Relationships>
</file>

<file path=ppt/slides/_rels/slide22.xml.rels><?xml version="1.0" encoding="UTF-8"?>
<Relationships xmlns="http://schemas.openxmlformats.org/package/2006/relationships"><Relationship Id="rId1" Type="http://schemas.openxmlformats.org/officeDocument/2006/relationships/image" Target="../media/image44.jpeg"/><Relationship Id="rId2" Type="http://schemas.openxmlformats.org/officeDocument/2006/relationships/slideLayout" Target="../slideLayouts/slideLayout85.xml"/>
</Relationships>
</file>

<file path=ppt/slides/_rels/slide23.xml.rels><?xml version="1.0" encoding="UTF-8"?>
<Relationships xmlns="http://schemas.openxmlformats.org/package/2006/relationships"><Relationship Id="rId1" Type="http://schemas.openxmlformats.org/officeDocument/2006/relationships/image" Target="../media/image45.jpeg"/><Relationship Id="rId2" Type="http://schemas.openxmlformats.org/officeDocument/2006/relationships/slideLayout" Target="../slideLayouts/slideLayout97.xml"/>
</Relationships>
</file>

<file path=ppt/slides/_rels/slide24.xml.rels><?xml version="1.0" encoding="UTF-8"?>
<Relationships xmlns="http://schemas.openxmlformats.org/package/2006/relationships"><Relationship Id="rId1" Type="http://schemas.openxmlformats.org/officeDocument/2006/relationships/image" Target="../media/image46.jpeg"/><Relationship Id="rId2" Type="http://schemas.openxmlformats.org/officeDocument/2006/relationships/slideLayout" Target="../slideLayouts/slideLayout97.xml"/>
</Relationships>
</file>

<file path=ppt/slides/_rels/slide25.xml.rels><?xml version="1.0" encoding="UTF-8"?>
<Relationships xmlns="http://schemas.openxmlformats.org/package/2006/relationships"><Relationship Id="rId1" Type="http://schemas.openxmlformats.org/officeDocument/2006/relationships/image" Target="../media/image47.jpeg"/><Relationship Id="rId2" Type="http://schemas.openxmlformats.org/officeDocument/2006/relationships/slideLayout" Target="../slideLayouts/slideLayout73.xml"/>
</Relationships>
</file>

<file path=ppt/slides/_rels/slide26.xml.rels><?xml version="1.0" encoding="UTF-8"?>
<Relationships xmlns="http://schemas.openxmlformats.org/package/2006/relationships"><Relationship Id="rId1" Type="http://schemas.openxmlformats.org/officeDocument/2006/relationships/image" Target="../media/image48.jpeg"/><Relationship Id="rId2" Type="http://schemas.openxmlformats.org/officeDocument/2006/relationships/slideLayout" Target="../slideLayouts/slideLayout74.xml"/>
</Relationships>
</file>

<file path=ppt/slides/_rels/slide3.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37.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image" Target="../media/image27.jpeg"/><Relationship Id="rId3"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image" Target="../media/image30.png"/><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29" name="Picture 13" descr=""/>
          <p:cNvPicPr/>
          <p:nvPr/>
        </p:nvPicPr>
        <p:blipFill>
          <a:blip r:embed="rId1"/>
          <a:stretch/>
        </p:blipFill>
        <p:spPr>
          <a:xfrm>
            <a:off x="0" y="0"/>
            <a:ext cx="9140040" cy="6854040"/>
          </a:xfrm>
          <a:prstGeom prst="rect">
            <a:avLst/>
          </a:prstGeom>
          <a:ln>
            <a:noFill/>
          </a:ln>
        </p:spPr>
      </p:pic>
      <p:pic>
        <p:nvPicPr>
          <p:cNvPr id="330" name="Picture 7" descr=""/>
          <p:cNvPicPr/>
          <p:nvPr/>
        </p:nvPicPr>
        <p:blipFill>
          <a:blip r:embed="rId2"/>
          <a:stretch/>
        </p:blipFill>
        <p:spPr>
          <a:xfrm>
            <a:off x="365760" y="1188720"/>
            <a:ext cx="2282760" cy="1917000"/>
          </a:xfrm>
          <a:prstGeom prst="rect">
            <a:avLst/>
          </a:prstGeom>
          <a:ln>
            <a:noFill/>
          </a:ln>
        </p:spPr>
      </p:pic>
      <p:pic>
        <p:nvPicPr>
          <p:cNvPr id="331" name="Picture 8" descr=""/>
          <p:cNvPicPr/>
          <p:nvPr/>
        </p:nvPicPr>
        <p:blipFill>
          <a:blip r:embed="rId3"/>
          <a:stretch/>
        </p:blipFill>
        <p:spPr>
          <a:xfrm>
            <a:off x="1371600" y="3291840"/>
            <a:ext cx="2939400" cy="636840"/>
          </a:xfrm>
          <a:prstGeom prst="rect">
            <a:avLst/>
          </a:prstGeom>
          <a:ln>
            <a:noFill/>
          </a:ln>
        </p:spPr>
      </p:pic>
      <p:sp>
        <p:nvSpPr>
          <p:cNvPr id="332" name="CustomShape 1"/>
          <p:cNvSpPr/>
          <p:nvPr/>
        </p:nvSpPr>
        <p:spPr>
          <a:xfrm>
            <a:off x="4267080" y="2895480"/>
            <a:ext cx="4415760" cy="4525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400" strike="noStrike">
                <a:solidFill>
                  <a:srgbClr val="e46c0a"/>
                </a:solidFill>
                <a:latin typeface="Calibri"/>
                <a:ea typeface="DejaVu Sans"/>
              </a:rPr>
              <a:t>Introduction to AngularJS</a:t>
            </a:r>
            <a:endParaRPr/>
          </a:p>
        </p:txBody>
      </p:sp>
      <p:sp>
        <p:nvSpPr>
          <p:cNvPr id="333" name="CustomShape 2"/>
          <p:cNvSpPr/>
          <p:nvPr/>
        </p:nvSpPr>
        <p:spPr>
          <a:xfrm>
            <a:off x="5167080" y="142200"/>
            <a:ext cx="4354920" cy="301680"/>
          </a:xfrm>
          <a:prstGeom prst="rect">
            <a:avLst/>
          </a:prstGeom>
          <a:noFill/>
          <a:ln>
            <a:noFill/>
          </a:ln>
        </p:spPr>
        <p:style>
          <a:lnRef idx="0"/>
          <a:fillRef idx="0"/>
          <a:effectRef idx="0"/>
          <a:fontRef idx="minor"/>
        </p:style>
        <p:txBody>
          <a:bodyPr lIns="90000" rIns="90000" tIns="45000" bIns="45000"/>
          <a:p>
            <a:pPr>
              <a:lnSpc>
                <a:spcPct val="100000"/>
              </a:lnSpc>
            </a:pPr>
            <a:r>
              <a:rPr lang="en-US" sz="1400" strike="noStrike">
                <a:solidFill>
                  <a:srgbClr val="000000"/>
                </a:solidFill>
                <a:latin typeface="Calibri"/>
                <a:ea typeface="DejaVu Sans"/>
              </a:rPr>
              <a:t>Leveraging technology to Power Enterprise Efficiency</a:t>
            </a:r>
            <a:endParaRPr/>
          </a:p>
        </p:txBody>
      </p:sp>
      <p:sp>
        <p:nvSpPr>
          <p:cNvPr id="334" name="CustomShape 3"/>
          <p:cNvSpPr/>
          <p:nvPr/>
        </p:nvSpPr>
        <p:spPr>
          <a:xfrm>
            <a:off x="133920" y="6467040"/>
            <a:ext cx="1438200" cy="301680"/>
          </a:xfrm>
          <a:prstGeom prst="rect">
            <a:avLst/>
          </a:prstGeom>
          <a:noFill/>
          <a:ln>
            <a:noFill/>
          </a:ln>
        </p:spPr>
        <p:style>
          <a:lnRef idx="0"/>
          <a:fillRef idx="0"/>
          <a:effectRef idx="0"/>
          <a:fontRef idx="minor"/>
        </p:style>
        <p:txBody>
          <a:bodyPr wrap="none" lIns="90000" rIns="90000" tIns="45000" bIns="45000"/>
          <a:p>
            <a:pPr>
              <a:lnSpc>
                <a:spcPct val="100000"/>
              </a:lnSpc>
            </a:pPr>
            <a:r>
              <a:rPr lang="en-US" sz="1400" strike="noStrike">
                <a:solidFill>
                  <a:srgbClr val="eb7927"/>
                </a:solidFill>
                <a:latin typeface="Calibri"/>
                <a:ea typeface="DejaVu Sans"/>
              </a:rPr>
              <a:t>www.doyen.co.in</a:t>
            </a:r>
            <a:endParaRPr/>
          </a:p>
        </p:txBody>
      </p:sp>
      <p:sp>
        <p:nvSpPr>
          <p:cNvPr id="335" name="CustomShape 4"/>
          <p:cNvSpPr/>
          <p:nvPr/>
        </p:nvSpPr>
        <p:spPr>
          <a:xfrm>
            <a:off x="6217920" y="5852160"/>
            <a:ext cx="2734920" cy="301680"/>
          </a:xfrm>
          <a:prstGeom prst="rect">
            <a:avLst/>
          </a:prstGeom>
          <a:noFill/>
          <a:ln>
            <a:noFill/>
          </a:ln>
          <a:effectLst>
            <a:outerShdw algn="tl" blurRad="50800" dir="2700000" dist="38100" rotWithShape="0">
              <a:srgbClr val="000000">
                <a:alpha val="40000"/>
              </a:srgbClr>
            </a:outerShdw>
          </a:effectLst>
        </p:spPr>
        <p:style>
          <a:lnRef idx="0"/>
          <a:fillRef idx="0"/>
          <a:effectRef idx="0"/>
          <a:fontRef idx="minor"/>
        </p:style>
        <p:txBody>
          <a:bodyPr wrap="none" lIns="90000" rIns="90000" tIns="45000" bIns="45000"/>
          <a:p>
            <a:pPr>
              <a:lnSpc>
                <a:spcPct val="100000"/>
              </a:lnSpc>
            </a:pPr>
            <a:r>
              <a:rPr lang="en-US" sz="1400" strike="noStrike">
                <a:solidFill>
                  <a:srgbClr val="000000"/>
                </a:solidFill>
                <a:latin typeface="Calibri"/>
                <a:ea typeface="DejaVu Sans"/>
              </a:rPr>
              <a:t>Prepared by: Dharmesh G Baraskar </a:t>
            </a:r>
            <a:endParaRPr/>
          </a:p>
        </p:txBody>
      </p:sp>
    </p:spTree>
  </p:cSld>
  <p:transition spd="slow">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86" name="Picture 13" descr=""/>
          <p:cNvPicPr/>
          <p:nvPr/>
        </p:nvPicPr>
        <p:blipFill>
          <a:blip r:embed="rId1"/>
          <a:stretch/>
        </p:blipFill>
        <p:spPr>
          <a:xfrm>
            <a:off x="360" y="360"/>
            <a:ext cx="9140760" cy="6854760"/>
          </a:xfrm>
          <a:prstGeom prst="rect">
            <a:avLst/>
          </a:prstGeom>
          <a:ln>
            <a:noFill/>
          </a:ln>
        </p:spPr>
      </p:pic>
      <p:sp>
        <p:nvSpPr>
          <p:cNvPr id="387" name="CustomShape 1"/>
          <p:cNvSpPr/>
          <p:nvPr/>
        </p:nvSpPr>
        <p:spPr>
          <a:xfrm>
            <a:off x="947520" y="517680"/>
            <a:ext cx="8102160" cy="5803560"/>
          </a:xfrm>
          <a:prstGeom prst="rect">
            <a:avLst/>
          </a:prstGeom>
          <a:noFill/>
          <a:ln>
            <a:noFill/>
          </a:ln>
        </p:spPr>
        <p:style>
          <a:lnRef idx="0"/>
          <a:fillRef idx="0"/>
          <a:effectRef idx="0"/>
          <a:fontRef idx="minor"/>
        </p:style>
        <p:txBody>
          <a:bodyPr lIns="90000" rIns="90000" tIns="45000" bIns="45000"/>
          <a:p>
            <a:pPr>
              <a:lnSpc>
                <a:spcPct val="100000"/>
              </a:lnSpc>
            </a:pPr>
            <a:r>
              <a:rPr lang="en-US" sz="2600" strike="noStrike">
                <a:solidFill>
                  <a:srgbClr val="ff6600"/>
                </a:solidFill>
                <a:latin typeface="Calibri"/>
                <a:ea typeface="DejaVu Sans"/>
              </a:rPr>
              <a:t>Modules, Routes and </a:t>
            </a:r>
            <a:r>
              <a:rPr lang="en-US" sz="2800" strike="noStrike">
                <a:solidFill>
                  <a:srgbClr val="ff6600"/>
                </a:solidFill>
                <a:latin typeface="Calibri"/>
                <a:ea typeface="DejaVu Sans"/>
              </a:rPr>
              <a:t>Providers</a:t>
            </a:r>
            <a:r>
              <a:rPr lang="en-US" sz="2600" strike="noStrike">
                <a:solidFill>
                  <a:srgbClr val="ff6600"/>
                </a:solidFill>
                <a:latin typeface="Calibri"/>
                <a:ea typeface="DejaVu Sans"/>
              </a:rPr>
              <a:t>:</a:t>
            </a:r>
            <a:endParaRPr/>
          </a:p>
          <a:p>
            <a:pPr>
              <a:lnSpc>
                <a:spcPct val="100000"/>
              </a:lnSpc>
            </a:pPr>
            <a:endParaRPr/>
          </a:p>
          <a:p>
            <a:pPr>
              <a:lnSpc>
                <a:spcPct val="100000"/>
              </a:lnSpc>
            </a:pPr>
            <a:r>
              <a:rPr b="1" lang="en-US" sz="1600" strike="noStrike">
                <a:solidFill>
                  <a:srgbClr val="000000"/>
                </a:solidFill>
                <a:latin typeface="Calibri"/>
                <a:ea typeface="DejaVu Sans"/>
              </a:rPr>
              <a:t>Module :</a:t>
            </a:r>
            <a:endParaRPr/>
          </a:p>
          <a:p>
            <a:pPr algn="just">
              <a:lnSpc>
                <a:spcPct val="100000"/>
              </a:lnSpc>
              <a:buSzPct val="45000"/>
              <a:buFont typeface="Wingdings" charset="2"/>
              <a:buChar char=""/>
            </a:pPr>
            <a:r>
              <a:rPr lang="en-US" sz="1600" strike="noStrike">
                <a:solidFill>
                  <a:srgbClr val="000000"/>
                </a:solidFill>
                <a:latin typeface="Calibri"/>
                <a:ea typeface="DejaVu Sans"/>
              </a:rPr>
              <a:t>Each Angular JS app contains at least one module</a:t>
            </a:r>
            <a:endParaRPr/>
          </a:p>
          <a:p>
            <a:pPr algn="just">
              <a:lnSpc>
                <a:spcPct val="100000"/>
              </a:lnSpc>
              <a:buSzPct val="45000"/>
              <a:buFont typeface="Wingdings" charset="2"/>
              <a:buChar char=""/>
            </a:pPr>
            <a:r>
              <a:rPr lang="en-US" sz="1600" strike="noStrike">
                <a:solidFill>
                  <a:srgbClr val="000000"/>
                </a:solidFill>
                <a:latin typeface="Calibri"/>
                <a:ea typeface="DejaVu Sans"/>
              </a:rPr>
              <a:t>Discrete logical part of the application</a:t>
            </a:r>
            <a:endParaRPr/>
          </a:p>
          <a:p>
            <a:pPr algn="just">
              <a:lnSpc>
                <a:spcPct val="100000"/>
              </a:lnSpc>
            </a:pPr>
            <a:endParaRPr/>
          </a:p>
          <a:p>
            <a:pPr algn="just">
              <a:lnSpc>
                <a:spcPct val="100000"/>
              </a:lnSpc>
            </a:pPr>
            <a:r>
              <a:rPr b="1" lang="en-US" sz="1600" strike="noStrike">
                <a:solidFill>
                  <a:srgbClr val="000000"/>
                </a:solidFill>
                <a:latin typeface="Calibri"/>
                <a:ea typeface="DejaVu Sans"/>
              </a:rPr>
              <a:t>Module is container for</a:t>
            </a:r>
            <a:endParaRPr/>
          </a:p>
          <a:p>
            <a:pPr algn="just">
              <a:lnSpc>
                <a:spcPct val="100000"/>
              </a:lnSpc>
              <a:buSzPct val="45000"/>
              <a:buFont typeface="Wingdings" charset="2"/>
              <a:buChar char=""/>
            </a:pPr>
            <a:r>
              <a:rPr lang="en-US" sz="1600" strike="noStrike">
                <a:solidFill>
                  <a:srgbClr val="000000"/>
                </a:solidFill>
                <a:latin typeface="Calibri"/>
                <a:ea typeface="DejaVu Sans"/>
              </a:rPr>
              <a:t>Controllers</a:t>
            </a:r>
            <a:endParaRPr/>
          </a:p>
          <a:p>
            <a:pPr algn="just">
              <a:lnSpc>
                <a:spcPct val="100000"/>
              </a:lnSpc>
              <a:buSzPct val="45000"/>
              <a:buFont typeface="Wingdings" charset="2"/>
              <a:buChar char=""/>
            </a:pPr>
            <a:r>
              <a:rPr lang="en-US" sz="1600" strike="noStrike">
                <a:solidFill>
                  <a:srgbClr val="000000"/>
                </a:solidFill>
                <a:latin typeface="Calibri"/>
                <a:ea typeface="DejaVu Sans"/>
              </a:rPr>
              <a:t>Services</a:t>
            </a:r>
            <a:endParaRPr/>
          </a:p>
          <a:p>
            <a:pPr algn="just">
              <a:lnSpc>
                <a:spcPct val="100000"/>
              </a:lnSpc>
              <a:buSzPct val="45000"/>
              <a:buFont typeface="Wingdings" charset="2"/>
              <a:buChar char=""/>
            </a:pPr>
            <a:r>
              <a:rPr lang="en-US" sz="1600" strike="noStrike">
                <a:solidFill>
                  <a:srgbClr val="000000"/>
                </a:solidFill>
                <a:latin typeface="Calibri"/>
                <a:ea typeface="DejaVu Sans"/>
              </a:rPr>
              <a:t>Directives</a:t>
            </a:r>
            <a:endParaRPr/>
          </a:p>
          <a:p>
            <a:pPr algn="just">
              <a:lnSpc>
                <a:spcPct val="100000"/>
              </a:lnSpc>
              <a:buSzPct val="45000"/>
              <a:buFont typeface="Wingdings" charset="2"/>
              <a:buChar char=""/>
            </a:pPr>
            <a:r>
              <a:rPr lang="en-US" sz="1600" strike="noStrike">
                <a:solidFill>
                  <a:srgbClr val="000000"/>
                </a:solidFill>
                <a:latin typeface="Calibri"/>
                <a:ea typeface="DejaVu Sans"/>
              </a:rPr>
              <a:t>Factories</a:t>
            </a:r>
            <a:endParaRPr/>
          </a:p>
          <a:p>
            <a:pPr algn="just">
              <a:lnSpc>
                <a:spcPct val="100000"/>
              </a:lnSpc>
              <a:buSzPct val="45000"/>
              <a:buFont typeface="Wingdings" charset="2"/>
              <a:buChar char=""/>
            </a:pPr>
            <a:r>
              <a:rPr lang="en-US" sz="1600" strike="noStrike">
                <a:solidFill>
                  <a:srgbClr val="000000"/>
                </a:solidFill>
                <a:latin typeface="Calibri"/>
                <a:ea typeface="DejaVu Sans"/>
              </a:rPr>
              <a:t>Filters</a:t>
            </a:r>
            <a:endParaRPr/>
          </a:p>
          <a:p>
            <a:pPr algn="just">
              <a:lnSpc>
                <a:spcPct val="100000"/>
              </a:lnSpc>
              <a:buSzPct val="45000"/>
              <a:buFont typeface="Wingdings" charset="2"/>
              <a:buChar char=""/>
            </a:pPr>
            <a:r>
              <a:rPr lang="en-US" sz="1600" strike="noStrike">
                <a:solidFill>
                  <a:srgbClr val="000000"/>
                </a:solidFill>
                <a:latin typeface="Calibri"/>
                <a:ea typeface="DejaVu Sans"/>
              </a:rPr>
              <a:t>Configuration information</a:t>
            </a:r>
            <a:endParaRPr/>
          </a:p>
          <a:p>
            <a:pPr algn="just">
              <a:lnSpc>
                <a:spcPct val="100000"/>
              </a:lnSpc>
            </a:pPr>
            <a:endParaRPr/>
          </a:p>
          <a:p>
            <a:pPr algn="just">
              <a:lnSpc>
                <a:spcPct val="100000"/>
              </a:lnSpc>
            </a:pPr>
            <a:r>
              <a:rPr b="1" lang="en-US" sz="1600" strike="noStrike">
                <a:solidFill>
                  <a:srgbClr val="000000"/>
                </a:solidFill>
                <a:latin typeface="Calibri"/>
                <a:ea typeface="DejaVu Sans"/>
              </a:rPr>
              <a:t>Routes:</a:t>
            </a:r>
            <a:endParaRPr/>
          </a:p>
          <a:p>
            <a:pPr algn="just">
              <a:lnSpc>
                <a:spcPct val="100000"/>
              </a:lnSpc>
              <a:buSzPct val="45000"/>
              <a:buFont typeface="Wingdings" charset="2"/>
              <a:buChar char=""/>
            </a:pPr>
            <a:r>
              <a:rPr lang="en-US" sz="1600" strike="noStrike">
                <a:solidFill>
                  <a:srgbClr val="000000"/>
                </a:solidFill>
                <a:latin typeface="Calibri"/>
                <a:ea typeface="DejaVu Sans"/>
              </a:rPr>
              <a:t>if you have different views and those views need to be loaded into the shell page then we need a way to be able to track what route we’re on and what view that’s associated with and then what controller goes with that view and how we do all of that</a:t>
            </a:r>
            <a:r>
              <a:rPr b="1" lang="en-US" sz="1600" strike="noStrike">
                <a:solidFill>
                  <a:srgbClr val="000000"/>
                </a:solidFill>
                <a:latin typeface="Calibri"/>
                <a:ea typeface="DejaVu Sans"/>
              </a:rPr>
              <a:t>.</a:t>
            </a:r>
            <a:endParaRPr/>
          </a:p>
          <a:p>
            <a:pPr algn="just">
              <a:lnSpc>
                <a:spcPct val="100000"/>
              </a:lnSpc>
              <a:buSzPct val="45000"/>
              <a:buFont typeface="Wingdings" charset="2"/>
              <a:buChar char=""/>
            </a:pPr>
            <a:r>
              <a:rPr lang="en-US" sz="1600" strike="noStrike">
                <a:solidFill>
                  <a:srgbClr val="000000"/>
                </a:solidFill>
                <a:latin typeface="Calibri"/>
                <a:ea typeface="DejaVu Sans"/>
              </a:rPr>
              <a:t>When you define a route in AngularJS you can define two things </a:t>
            </a:r>
            <a:endParaRPr/>
          </a:p>
          <a:p>
            <a:pPr algn="just">
              <a:lnSpc>
                <a:spcPct val="100000"/>
              </a:lnSpc>
              <a:buSzPct val="45000"/>
              <a:buFont typeface="Wingdings" charset="2"/>
              <a:buChar char=""/>
            </a:pPr>
            <a:r>
              <a:rPr lang="en-US" sz="1600" strike="noStrike">
                <a:solidFill>
                  <a:srgbClr val="000000"/>
                </a:solidFill>
                <a:latin typeface="Calibri"/>
                <a:ea typeface="DejaVu Sans"/>
              </a:rPr>
              <a:t>One of those is the view. So what view when that route such as “unit.org/orders” then maybe go to “orderspartial.html” or “ordersfragment.html” </a:t>
            </a:r>
            <a:endParaRPr/>
          </a:p>
        </p:txBody>
      </p:sp>
    </p:spTree>
  </p:cSld>
  <p:transition spd="slow">
    <p:fade/>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88" name="Picture 13" descr=""/>
          <p:cNvPicPr/>
          <p:nvPr/>
        </p:nvPicPr>
        <p:blipFill>
          <a:blip r:embed="rId1"/>
          <a:stretch/>
        </p:blipFill>
        <p:spPr>
          <a:xfrm>
            <a:off x="360" y="11520"/>
            <a:ext cx="9140760" cy="6854760"/>
          </a:xfrm>
          <a:prstGeom prst="rect">
            <a:avLst/>
          </a:prstGeom>
          <a:ln>
            <a:noFill/>
          </a:ln>
        </p:spPr>
      </p:pic>
      <p:sp>
        <p:nvSpPr>
          <p:cNvPr id="389" name="CustomShape 1"/>
          <p:cNvSpPr/>
          <p:nvPr/>
        </p:nvSpPr>
        <p:spPr>
          <a:xfrm>
            <a:off x="3047760" y="798480"/>
            <a:ext cx="2740320" cy="545760"/>
          </a:xfrm>
          <a:prstGeom prst="roundRect">
            <a:avLst>
              <a:gd name="adj" fmla="val 13775"/>
            </a:avLst>
          </a:prstGeom>
          <a:solidFill>
            <a:srgbClr val="99ffcc"/>
          </a:solidFill>
          <a:ln>
            <a:solidFill>
              <a:srgbClr val="3465a4"/>
            </a:solidFill>
          </a:ln>
        </p:spPr>
        <p:style>
          <a:lnRef idx="0"/>
          <a:fillRef idx="0"/>
          <a:effectRef idx="0"/>
          <a:fontRef idx="minor"/>
        </p:style>
        <p:txBody>
          <a:bodyPr wrap="none" lIns="90000" rIns="90000" tIns="45000" bIns="45000" anchor="ctr"/>
          <a:p>
            <a:pPr algn="ctr">
              <a:lnSpc>
                <a:spcPct val="100000"/>
              </a:lnSpc>
            </a:pPr>
            <a:r>
              <a:rPr lang="en-US" strike="noStrike">
                <a:solidFill>
                  <a:srgbClr val="000000"/>
                </a:solidFill>
                <a:latin typeface="Arial"/>
                <a:ea typeface="DejaVu Sans"/>
              </a:rPr>
              <a:t>Module</a:t>
            </a:r>
            <a:endParaRPr/>
          </a:p>
        </p:txBody>
      </p:sp>
      <p:sp>
        <p:nvSpPr>
          <p:cNvPr id="390" name="CustomShape 2"/>
          <p:cNvSpPr/>
          <p:nvPr/>
        </p:nvSpPr>
        <p:spPr>
          <a:xfrm>
            <a:off x="2482200" y="3960720"/>
            <a:ext cx="1002960" cy="454320"/>
          </a:xfrm>
          <a:prstGeom prst="roundRect">
            <a:avLst>
              <a:gd name="adj" fmla="val 13775"/>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lang="en-US" strike="noStrike">
                <a:solidFill>
                  <a:srgbClr val="000000"/>
                </a:solidFill>
                <a:latin typeface="Arial"/>
                <a:ea typeface="DejaVu Sans"/>
              </a:rPr>
              <a:t>View</a:t>
            </a:r>
            <a:endParaRPr/>
          </a:p>
        </p:txBody>
      </p:sp>
      <p:sp>
        <p:nvSpPr>
          <p:cNvPr id="391" name="CustomShape 3"/>
          <p:cNvSpPr/>
          <p:nvPr/>
        </p:nvSpPr>
        <p:spPr>
          <a:xfrm>
            <a:off x="5378760" y="4848120"/>
            <a:ext cx="1368720" cy="454320"/>
          </a:xfrm>
          <a:prstGeom prst="roundRect">
            <a:avLst>
              <a:gd name="adj" fmla="val 13775"/>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lang="en-US" strike="noStrike">
                <a:solidFill>
                  <a:srgbClr val="000000"/>
                </a:solidFill>
                <a:latin typeface="Arial"/>
                <a:ea typeface="DejaVu Sans"/>
              </a:rPr>
              <a:t>Factory</a:t>
            </a:r>
            <a:endParaRPr/>
          </a:p>
        </p:txBody>
      </p:sp>
      <p:sp>
        <p:nvSpPr>
          <p:cNvPr id="392" name="CustomShape 4"/>
          <p:cNvSpPr/>
          <p:nvPr/>
        </p:nvSpPr>
        <p:spPr>
          <a:xfrm>
            <a:off x="3741120" y="1900800"/>
            <a:ext cx="1368720" cy="454320"/>
          </a:xfrm>
          <a:prstGeom prst="roundRect">
            <a:avLst>
              <a:gd name="adj" fmla="val 13775"/>
            </a:avLst>
          </a:prstGeom>
          <a:solidFill>
            <a:srgbClr val="eeeeee"/>
          </a:solidFill>
          <a:ln>
            <a:solidFill>
              <a:srgbClr val="3465a4"/>
            </a:solidFill>
          </a:ln>
        </p:spPr>
        <p:style>
          <a:lnRef idx="0"/>
          <a:fillRef idx="0"/>
          <a:effectRef idx="0"/>
          <a:fontRef idx="minor"/>
        </p:style>
        <p:txBody>
          <a:bodyPr wrap="none" lIns="90000" rIns="90000" tIns="45000" bIns="45000" anchor="ctr"/>
          <a:p>
            <a:pPr algn="ctr">
              <a:lnSpc>
                <a:spcPct val="100000"/>
              </a:lnSpc>
            </a:pPr>
            <a:r>
              <a:rPr lang="en-US" strike="noStrike">
                <a:solidFill>
                  <a:srgbClr val="000000"/>
                </a:solidFill>
                <a:latin typeface="Arial"/>
                <a:ea typeface="DejaVu Sans"/>
              </a:rPr>
              <a:t>Config</a:t>
            </a:r>
            <a:endParaRPr/>
          </a:p>
        </p:txBody>
      </p:sp>
      <p:sp>
        <p:nvSpPr>
          <p:cNvPr id="393" name="CustomShape 5"/>
          <p:cNvSpPr/>
          <p:nvPr/>
        </p:nvSpPr>
        <p:spPr>
          <a:xfrm>
            <a:off x="2453400" y="4869000"/>
            <a:ext cx="1002960" cy="454320"/>
          </a:xfrm>
          <a:prstGeom prst="roundRect">
            <a:avLst>
              <a:gd name="adj" fmla="val 13775"/>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lang="en-US" strike="noStrike">
                <a:solidFill>
                  <a:srgbClr val="000000"/>
                </a:solidFill>
                <a:latin typeface="Arial"/>
                <a:ea typeface="DejaVu Sans"/>
              </a:rPr>
              <a:t>Directive</a:t>
            </a:r>
            <a:endParaRPr/>
          </a:p>
        </p:txBody>
      </p:sp>
      <p:sp>
        <p:nvSpPr>
          <p:cNvPr id="394" name="CustomShape 6"/>
          <p:cNvSpPr/>
          <p:nvPr/>
        </p:nvSpPr>
        <p:spPr>
          <a:xfrm>
            <a:off x="3932640" y="3884400"/>
            <a:ext cx="1002960" cy="63720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lang="en-US" strike="noStrike">
                <a:solidFill>
                  <a:srgbClr val="000000"/>
                </a:solidFill>
                <a:latin typeface="Arial"/>
                <a:ea typeface="DejaVu Sans"/>
              </a:rPr>
              <a:t>$scope</a:t>
            </a:r>
            <a:endParaRPr/>
          </a:p>
        </p:txBody>
      </p:sp>
      <p:sp>
        <p:nvSpPr>
          <p:cNvPr id="395" name="CustomShape 7"/>
          <p:cNvSpPr/>
          <p:nvPr/>
        </p:nvSpPr>
        <p:spPr>
          <a:xfrm>
            <a:off x="5378760" y="3927600"/>
            <a:ext cx="1368720" cy="454320"/>
          </a:xfrm>
          <a:prstGeom prst="roundRect">
            <a:avLst>
              <a:gd name="adj" fmla="val 13775"/>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lang="en-US" strike="noStrike">
                <a:solidFill>
                  <a:srgbClr val="000000"/>
                </a:solidFill>
                <a:latin typeface="Arial"/>
                <a:ea typeface="DejaVu Sans"/>
              </a:rPr>
              <a:t>Controller</a:t>
            </a:r>
            <a:endParaRPr/>
          </a:p>
        </p:txBody>
      </p:sp>
      <p:sp>
        <p:nvSpPr>
          <p:cNvPr id="396" name="CustomShape 8"/>
          <p:cNvSpPr/>
          <p:nvPr/>
        </p:nvSpPr>
        <p:spPr>
          <a:xfrm>
            <a:off x="3459240" y="2978640"/>
            <a:ext cx="1917360" cy="454320"/>
          </a:xfrm>
          <a:prstGeom prst="roundRect">
            <a:avLst>
              <a:gd name="adj" fmla="val 13775"/>
            </a:avLst>
          </a:prstGeom>
          <a:solidFill>
            <a:srgbClr val="ffcccc"/>
          </a:solidFill>
          <a:ln>
            <a:solidFill>
              <a:srgbClr val="3465a4"/>
            </a:solidFill>
          </a:ln>
        </p:spPr>
        <p:style>
          <a:lnRef idx="0"/>
          <a:fillRef idx="0"/>
          <a:effectRef idx="0"/>
          <a:fontRef idx="minor"/>
        </p:style>
        <p:txBody>
          <a:bodyPr wrap="none" lIns="90000" rIns="90000" tIns="45000" bIns="45000" anchor="ctr"/>
          <a:p>
            <a:pPr algn="ctr">
              <a:lnSpc>
                <a:spcPct val="100000"/>
              </a:lnSpc>
            </a:pPr>
            <a:r>
              <a:rPr lang="en-US" strike="noStrike">
                <a:solidFill>
                  <a:srgbClr val="000000"/>
                </a:solidFill>
                <a:latin typeface="Arial"/>
                <a:ea typeface="DejaVu Sans"/>
              </a:rPr>
              <a:t>Routes</a:t>
            </a:r>
            <a:endParaRPr/>
          </a:p>
        </p:txBody>
      </p:sp>
      <p:sp>
        <p:nvSpPr>
          <p:cNvPr id="397" name="Line 9"/>
          <p:cNvSpPr/>
          <p:nvPr/>
        </p:nvSpPr>
        <p:spPr>
          <a:xfrm>
            <a:off x="4418640" y="1346040"/>
            <a:ext cx="0" cy="548640"/>
          </a:xfrm>
          <a:prstGeom prst="line">
            <a:avLst/>
          </a:prstGeom>
          <a:ln>
            <a:solidFill>
              <a:srgbClr val="000000"/>
            </a:solidFill>
            <a:tailEnd len="med" type="triangle" w="med"/>
          </a:ln>
        </p:spPr>
      </p:sp>
      <p:sp>
        <p:nvSpPr>
          <p:cNvPr id="398" name="Line 10"/>
          <p:cNvSpPr/>
          <p:nvPr/>
        </p:nvSpPr>
        <p:spPr>
          <a:xfrm>
            <a:off x="4418640" y="2357280"/>
            <a:ext cx="0" cy="621360"/>
          </a:xfrm>
          <a:prstGeom prst="line">
            <a:avLst/>
          </a:prstGeom>
          <a:ln>
            <a:solidFill>
              <a:srgbClr val="000000"/>
            </a:solidFill>
            <a:tailEnd len="med" type="triangle" w="med"/>
          </a:ln>
        </p:spPr>
      </p:sp>
      <p:sp>
        <p:nvSpPr>
          <p:cNvPr id="399" name="Line 11"/>
          <p:cNvSpPr/>
          <p:nvPr/>
        </p:nvSpPr>
        <p:spPr>
          <a:xfrm flipH="1">
            <a:off x="2984760" y="3160440"/>
            <a:ext cx="474120" cy="800280"/>
          </a:xfrm>
          <a:prstGeom prst="line">
            <a:avLst/>
          </a:prstGeom>
          <a:ln>
            <a:solidFill>
              <a:srgbClr val="000000"/>
            </a:solidFill>
            <a:tailEnd len="med" type="triangle" w="med"/>
          </a:ln>
        </p:spPr>
      </p:sp>
      <p:sp>
        <p:nvSpPr>
          <p:cNvPr id="400" name="Line 12"/>
          <p:cNvSpPr/>
          <p:nvPr/>
        </p:nvSpPr>
        <p:spPr>
          <a:xfrm>
            <a:off x="5394600" y="3160440"/>
            <a:ext cx="698760" cy="767160"/>
          </a:xfrm>
          <a:prstGeom prst="line">
            <a:avLst/>
          </a:prstGeom>
          <a:ln>
            <a:solidFill>
              <a:srgbClr val="000000"/>
            </a:solidFill>
            <a:tailEnd len="med" type="triangle" w="med"/>
          </a:ln>
        </p:spPr>
      </p:sp>
      <p:sp>
        <p:nvSpPr>
          <p:cNvPr id="401" name="Line 13"/>
          <p:cNvSpPr/>
          <p:nvPr/>
        </p:nvSpPr>
        <p:spPr>
          <a:xfrm flipH="1">
            <a:off x="3475800" y="4201920"/>
            <a:ext cx="473400" cy="0"/>
          </a:xfrm>
          <a:prstGeom prst="line">
            <a:avLst/>
          </a:prstGeom>
          <a:ln>
            <a:solidFill>
              <a:srgbClr val="000000"/>
            </a:solidFill>
            <a:tailEnd len="med" type="triangle" w="med"/>
          </a:ln>
        </p:spPr>
      </p:sp>
      <p:sp>
        <p:nvSpPr>
          <p:cNvPr id="402" name="Line 14"/>
          <p:cNvSpPr/>
          <p:nvPr/>
        </p:nvSpPr>
        <p:spPr>
          <a:xfrm>
            <a:off x="4943160" y="4201920"/>
            <a:ext cx="451440" cy="0"/>
          </a:xfrm>
          <a:prstGeom prst="line">
            <a:avLst/>
          </a:prstGeom>
          <a:ln>
            <a:solidFill>
              <a:srgbClr val="000000"/>
            </a:solidFill>
            <a:tailEnd len="med" type="triangle" w="med"/>
          </a:ln>
        </p:spPr>
      </p:sp>
      <p:sp>
        <p:nvSpPr>
          <p:cNvPr id="403" name="Line 15"/>
          <p:cNvSpPr/>
          <p:nvPr/>
        </p:nvSpPr>
        <p:spPr>
          <a:xfrm>
            <a:off x="6093360" y="4417200"/>
            <a:ext cx="0" cy="457200"/>
          </a:xfrm>
          <a:prstGeom prst="line">
            <a:avLst/>
          </a:prstGeom>
          <a:ln>
            <a:solidFill>
              <a:srgbClr val="000000"/>
            </a:solidFill>
            <a:tailEnd len="med" type="triangle" w="med"/>
          </a:ln>
        </p:spPr>
      </p:sp>
      <p:sp>
        <p:nvSpPr>
          <p:cNvPr id="404" name="CustomShape 16"/>
          <p:cNvSpPr/>
          <p:nvPr/>
        </p:nvSpPr>
        <p:spPr>
          <a:xfrm>
            <a:off x="304920" y="6535440"/>
            <a:ext cx="8225640" cy="26928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eb7927"/>
                </a:solidFill>
                <a:latin typeface="Calibri"/>
                <a:ea typeface="DejaVu Sans"/>
              </a:rPr>
              <a:t>www.doyen.co.in</a:t>
            </a:r>
            <a:endParaRPr/>
          </a:p>
        </p:txBody>
      </p:sp>
      <p:sp>
        <p:nvSpPr>
          <p:cNvPr id="405" name="CustomShape 17"/>
          <p:cNvSpPr/>
          <p:nvPr/>
        </p:nvSpPr>
        <p:spPr>
          <a:xfrm>
            <a:off x="5638680" y="134640"/>
            <a:ext cx="3870000" cy="27036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000000"/>
                </a:solidFill>
                <a:latin typeface="Calibri"/>
                <a:ea typeface="DejaVu Sans"/>
              </a:rPr>
              <a:t>Leveraging technology to Power Enterprise Efficiency</a:t>
            </a:r>
            <a:endParaRPr/>
          </a:p>
        </p:txBody>
      </p:sp>
      <p:sp>
        <p:nvSpPr>
          <p:cNvPr id="406" name="Line 18"/>
          <p:cNvSpPr/>
          <p:nvPr/>
        </p:nvSpPr>
        <p:spPr>
          <a:xfrm>
            <a:off x="2983680" y="4411800"/>
            <a:ext cx="0" cy="457200"/>
          </a:xfrm>
          <a:prstGeom prst="line">
            <a:avLst/>
          </a:prstGeom>
          <a:ln>
            <a:solidFill>
              <a:srgbClr val="000000"/>
            </a:solidFill>
            <a:tailEnd len="med" type="triangle" w="med"/>
          </a:ln>
        </p:spPr>
      </p:sp>
    </p:spTree>
  </p:cSld>
  <p:transition spd="slow">
    <p:fade/>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7" name="CustomShape 1"/>
          <p:cNvSpPr/>
          <p:nvPr/>
        </p:nvSpPr>
        <p:spPr>
          <a:xfrm>
            <a:off x="5638680" y="134640"/>
            <a:ext cx="3869640" cy="27000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000000"/>
                </a:solidFill>
                <a:latin typeface="Calibri"/>
                <a:ea typeface="DejaVu Sans"/>
              </a:rPr>
              <a:t>Leveraging technology to Power Enterprise Efficiency</a:t>
            </a:r>
            <a:endParaRPr/>
          </a:p>
        </p:txBody>
      </p:sp>
      <p:sp>
        <p:nvSpPr>
          <p:cNvPr id="408" name="CustomShape 2"/>
          <p:cNvSpPr/>
          <p:nvPr/>
        </p:nvSpPr>
        <p:spPr>
          <a:xfrm>
            <a:off x="304920" y="6535440"/>
            <a:ext cx="8226360" cy="27000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eb7927"/>
                </a:solidFill>
                <a:latin typeface="Calibri"/>
                <a:ea typeface="DejaVu Sans"/>
              </a:rPr>
              <a:t>www.doyen.co.in</a:t>
            </a:r>
            <a:endParaRPr/>
          </a:p>
        </p:txBody>
      </p:sp>
      <p:sp>
        <p:nvSpPr>
          <p:cNvPr id="409" name="CustomShape 3"/>
          <p:cNvSpPr/>
          <p:nvPr/>
        </p:nvSpPr>
        <p:spPr>
          <a:xfrm>
            <a:off x="457200" y="1773000"/>
            <a:ext cx="8226360" cy="81900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50000"/>
              </a:lnSpc>
            </a:pPr>
            <a:endParaRPr/>
          </a:p>
        </p:txBody>
      </p:sp>
      <p:pic>
        <p:nvPicPr>
          <p:cNvPr id="410" name="Picture 13" descr=""/>
          <p:cNvPicPr/>
          <p:nvPr/>
        </p:nvPicPr>
        <p:blipFill>
          <a:blip r:embed="rId1"/>
          <a:stretch/>
        </p:blipFill>
        <p:spPr>
          <a:xfrm>
            <a:off x="360" y="360"/>
            <a:ext cx="9140760" cy="6854760"/>
          </a:xfrm>
          <a:prstGeom prst="rect">
            <a:avLst/>
          </a:prstGeom>
          <a:ln>
            <a:noFill/>
          </a:ln>
        </p:spPr>
      </p:pic>
      <p:sp>
        <p:nvSpPr>
          <p:cNvPr id="411" name="CustomShape 4"/>
          <p:cNvSpPr/>
          <p:nvPr/>
        </p:nvSpPr>
        <p:spPr>
          <a:xfrm>
            <a:off x="731520" y="640080"/>
            <a:ext cx="8226360" cy="4220280"/>
          </a:xfrm>
          <a:prstGeom prst="rect">
            <a:avLst/>
          </a:prstGeom>
          <a:noFill/>
          <a:ln>
            <a:noFill/>
          </a:ln>
        </p:spPr>
        <p:style>
          <a:lnRef idx="0"/>
          <a:fillRef idx="0"/>
          <a:effectRef idx="0"/>
          <a:fontRef idx="minor"/>
        </p:style>
        <p:txBody>
          <a:bodyPr lIns="0" rIns="0" tIns="0" bIns="0" anchor="ctr"/>
          <a:p>
            <a:pPr>
              <a:lnSpc>
                <a:spcPct val="100000"/>
              </a:lnSpc>
            </a:pPr>
            <a:r>
              <a:rPr lang="en-US" sz="1600" strike="noStrike">
                <a:solidFill>
                  <a:srgbClr val="000000"/>
                </a:solidFill>
                <a:latin typeface="Calibri"/>
                <a:ea typeface="DejaVu Sans"/>
              </a:rPr>
              <a:t>angular.module('ngViewExample', ['ngRoute', 'ngAnimate'])</a:t>
            </a:r>
            <a:endParaRPr/>
          </a:p>
          <a:p>
            <a:pPr>
              <a:lnSpc>
                <a:spcPct val="100000"/>
              </a:lnSpc>
            </a:pPr>
            <a:r>
              <a:rPr lang="en-US" sz="1600" strike="noStrike">
                <a:solidFill>
                  <a:srgbClr val="000000"/>
                </a:solidFill>
                <a:latin typeface="Calibri"/>
                <a:ea typeface="DejaVu Sans"/>
              </a:rPr>
              <a:t>.config(['$routeProvider', '$locationProvider',</a:t>
            </a:r>
            <a:endParaRPr/>
          </a:p>
          <a:p>
            <a:pPr>
              <a:lnSpc>
                <a:spcPct val="100000"/>
              </a:lnSpc>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function($routeProvider, $locationProvider) {</a:t>
            </a:r>
            <a:endParaRPr/>
          </a:p>
          <a:p>
            <a:pPr>
              <a:lnSpc>
                <a:spcPct val="100000"/>
              </a:lnSpc>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$routeProvider</a:t>
            </a:r>
            <a:endParaRPr/>
          </a:p>
          <a:p>
            <a:pPr>
              <a:lnSpc>
                <a:spcPct val="100000"/>
              </a:lnSpc>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.when('/Book/:bookId', {</a:t>
            </a:r>
            <a:endParaRPr/>
          </a:p>
          <a:p>
            <a:pPr>
              <a:lnSpc>
                <a:spcPct val="100000"/>
              </a:lnSpc>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templateUrl: 'book.html',</a:t>
            </a:r>
            <a:endParaRPr/>
          </a:p>
          <a:p>
            <a:pPr>
              <a:lnSpc>
                <a:spcPct val="100000"/>
              </a:lnSpc>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controller: 'BookCtrl',</a:t>
            </a:r>
            <a:endParaRPr/>
          </a:p>
          <a:p>
            <a:pPr>
              <a:lnSpc>
                <a:spcPct val="100000"/>
              </a:lnSpc>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controllerAs: 'book'</a:t>
            </a:r>
            <a:endParaRPr/>
          </a:p>
          <a:p>
            <a:pPr>
              <a:lnSpc>
                <a:spcPct val="100000"/>
              </a:lnSpc>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a:t>
            </a:r>
            <a:endParaRPr/>
          </a:p>
          <a:p>
            <a:pPr>
              <a:lnSpc>
                <a:spcPct val="100000"/>
              </a:lnSpc>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.when('/Book/:bookId/ch/:chapterId', {</a:t>
            </a:r>
            <a:endParaRPr/>
          </a:p>
          <a:p>
            <a:pPr>
              <a:lnSpc>
                <a:spcPct val="100000"/>
              </a:lnSpc>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templateUrl: 'chapter.html',</a:t>
            </a:r>
            <a:endParaRPr/>
          </a:p>
          <a:p>
            <a:pPr>
              <a:lnSpc>
                <a:spcPct val="100000"/>
              </a:lnSpc>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controller: 'ChapterCtrl',</a:t>
            </a:r>
            <a:endParaRPr/>
          </a:p>
          <a:p>
            <a:pPr>
              <a:lnSpc>
                <a:spcPct val="100000"/>
              </a:lnSpc>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controllerAs: 'chapter'</a:t>
            </a:r>
            <a:endParaRPr/>
          </a:p>
          <a:p>
            <a:pPr>
              <a:lnSpc>
                <a:spcPct val="100000"/>
              </a:lnSpc>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a:t>
            </a:r>
            <a:endParaRPr/>
          </a:p>
          <a:p>
            <a:pPr>
              <a:lnSpc>
                <a:spcPct val="100000"/>
              </a:lnSpc>
            </a:pPr>
            <a:endParaRPr/>
          </a:p>
          <a:p>
            <a:pPr>
              <a:lnSpc>
                <a:spcPct val="100000"/>
              </a:lnSpc>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$locationProvider.html5Mode(true);</a:t>
            </a:r>
            <a:endParaRPr/>
          </a:p>
          <a:p>
            <a:pPr>
              <a:lnSpc>
                <a:spcPct val="100000"/>
              </a:lnSpc>
            </a:pPr>
            <a:r>
              <a:rPr lang="en-US" sz="1600" strike="noStrike">
                <a:solidFill>
                  <a:srgbClr val="000000"/>
                </a:solidFill>
                <a:latin typeface="Calibri"/>
                <a:ea typeface="DejaVu Sans"/>
              </a:rPr>
              <a:t>}])</a:t>
            </a:r>
            <a:endParaRPr/>
          </a:p>
        </p:txBody>
      </p:sp>
      <p:sp>
        <p:nvSpPr>
          <p:cNvPr id="412" name="CustomShape 5"/>
          <p:cNvSpPr/>
          <p:nvPr/>
        </p:nvSpPr>
        <p:spPr>
          <a:xfrm>
            <a:off x="304920" y="6477480"/>
            <a:ext cx="8225640" cy="26928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eb7927"/>
                </a:solidFill>
                <a:latin typeface="Calibri"/>
                <a:ea typeface="DejaVu Sans"/>
              </a:rPr>
              <a:t>www.doyen.co.in</a:t>
            </a:r>
            <a:endParaRPr/>
          </a:p>
        </p:txBody>
      </p:sp>
      <p:sp>
        <p:nvSpPr>
          <p:cNvPr id="413" name="CustomShape 6"/>
          <p:cNvSpPr/>
          <p:nvPr/>
        </p:nvSpPr>
        <p:spPr>
          <a:xfrm>
            <a:off x="5638680" y="134640"/>
            <a:ext cx="3870000" cy="27036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000000"/>
                </a:solidFill>
                <a:latin typeface="Calibri"/>
                <a:ea typeface="DejaVu Sans"/>
              </a:rPr>
              <a:t>Leveraging technology to Power Enterprise Efficiency</a:t>
            </a:r>
            <a:endParaRPr/>
          </a:p>
        </p:txBody>
      </p:sp>
    </p:spTree>
  </p:cSld>
  <p:transition spd="slow">
    <p:fade/>
  </p:transition>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14" name="Picture 13" descr=""/>
          <p:cNvPicPr/>
          <p:nvPr/>
        </p:nvPicPr>
        <p:blipFill>
          <a:blip r:embed="rId1"/>
          <a:stretch/>
        </p:blipFill>
        <p:spPr>
          <a:xfrm>
            <a:off x="0" y="1080"/>
            <a:ext cx="9140760" cy="6854760"/>
          </a:xfrm>
          <a:prstGeom prst="rect">
            <a:avLst/>
          </a:prstGeom>
          <a:ln>
            <a:noFill/>
          </a:ln>
        </p:spPr>
      </p:pic>
      <p:sp>
        <p:nvSpPr>
          <p:cNvPr id="415" name="CustomShape 1"/>
          <p:cNvSpPr/>
          <p:nvPr/>
        </p:nvSpPr>
        <p:spPr>
          <a:xfrm>
            <a:off x="641520" y="510480"/>
            <a:ext cx="8226360" cy="939960"/>
          </a:xfrm>
          <a:prstGeom prst="rect">
            <a:avLst/>
          </a:prstGeom>
          <a:noFill/>
          <a:ln>
            <a:noFill/>
          </a:ln>
        </p:spPr>
        <p:style>
          <a:lnRef idx="0"/>
          <a:fillRef idx="0"/>
          <a:effectRef idx="0"/>
          <a:fontRef idx="minor"/>
        </p:style>
        <p:txBody>
          <a:bodyPr lIns="90000" rIns="90000" tIns="45000" bIns="45000"/>
          <a:p>
            <a:pPr>
              <a:lnSpc>
                <a:spcPct val="100000"/>
              </a:lnSpc>
            </a:pPr>
            <a:r>
              <a:rPr b="1" lang="en-US" sz="2800" strike="noStrike">
                <a:solidFill>
                  <a:srgbClr val="eb7927"/>
                </a:solidFill>
                <a:latin typeface="Calibri"/>
                <a:ea typeface="DejaVu Sans"/>
              </a:rPr>
              <a:t>Provider</a:t>
            </a:r>
            <a:endParaRPr/>
          </a:p>
          <a:p>
            <a:pPr>
              <a:lnSpc>
                <a:spcPct val="100000"/>
              </a:lnSpc>
            </a:pPr>
            <a:endParaRPr/>
          </a:p>
        </p:txBody>
      </p:sp>
      <p:sp>
        <p:nvSpPr>
          <p:cNvPr id="416" name="CustomShape 2"/>
          <p:cNvSpPr/>
          <p:nvPr/>
        </p:nvSpPr>
        <p:spPr>
          <a:xfrm>
            <a:off x="5455080" y="135000"/>
            <a:ext cx="3869640" cy="27000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000000"/>
                </a:solidFill>
                <a:latin typeface="Calibri"/>
                <a:ea typeface="DejaVu Sans"/>
              </a:rPr>
              <a:t>Leveraging technology to Power Enterprise Efficiency</a:t>
            </a:r>
            <a:endParaRPr/>
          </a:p>
        </p:txBody>
      </p:sp>
      <p:sp>
        <p:nvSpPr>
          <p:cNvPr id="417" name="CustomShape 3"/>
          <p:cNvSpPr/>
          <p:nvPr/>
        </p:nvSpPr>
        <p:spPr>
          <a:xfrm>
            <a:off x="121320" y="6535800"/>
            <a:ext cx="8226360" cy="27000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eb7927"/>
                </a:solidFill>
                <a:latin typeface="Calibri"/>
                <a:ea typeface="DejaVu Sans"/>
              </a:rPr>
              <a:t>www.doyen.co.in</a:t>
            </a:r>
            <a:endParaRPr/>
          </a:p>
        </p:txBody>
      </p:sp>
      <p:sp>
        <p:nvSpPr>
          <p:cNvPr id="418" name="CustomShape 4"/>
          <p:cNvSpPr/>
          <p:nvPr/>
        </p:nvSpPr>
        <p:spPr>
          <a:xfrm>
            <a:off x="273600" y="1773360"/>
            <a:ext cx="8226360" cy="81900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50000"/>
              </a:lnSpc>
            </a:pPr>
            <a:endParaRPr/>
          </a:p>
        </p:txBody>
      </p:sp>
      <p:sp>
        <p:nvSpPr>
          <p:cNvPr id="419" name="CustomShape 5"/>
          <p:cNvSpPr/>
          <p:nvPr/>
        </p:nvSpPr>
        <p:spPr>
          <a:xfrm>
            <a:off x="667080" y="1148040"/>
            <a:ext cx="8518680" cy="2605680"/>
          </a:xfrm>
          <a:prstGeom prst="rect">
            <a:avLst/>
          </a:prstGeom>
          <a:noFill/>
          <a:ln>
            <a:noFill/>
          </a:ln>
        </p:spPr>
        <p:style>
          <a:lnRef idx="0"/>
          <a:fillRef idx="0"/>
          <a:effectRef idx="0"/>
          <a:fontRef idx="minor"/>
        </p:style>
        <p:txBody>
          <a:bodyPr lIns="90000" rIns="90000" tIns="45000" bIns="45000"/>
          <a:p>
            <a:pPr>
              <a:lnSpc>
                <a:spcPct val="100000"/>
              </a:lnSpc>
            </a:pPr>
            <a:r>
              <a:rPr b="1" lang="en-US" sz="1600" strike="noStrike">
                <a:solidFill>
                  <a:srgbClr val="1f497d"/>
                </a:solidFill>
                <a:latin typeface="Calibri"/>
                <a:ea typeface="DejaVu Sans"/>
              </a:rPr>
              <a:t>4</a:t>
            </a:r>
            <a:r>
              <a:rPr b="1" lang="en-US" sz="1600" strike="noStrike">
                <a:solidFill>
                  <a:srgbClr val="000000"/>
                </a:solidFill>
                <a:latin typeface="Calibri"/>
                <a:ea typeface="DejaVu Sans"/>
              </a:rPr>
              <a:t> types of providers</a:t>
            </a:r>
            <a:endParaRPr/>
          </a:p>
          <a:p>
            <a:pPr lvl="1">
              <a:lnSpc>
                <a:spcPct val="100000"/>
              </a:lnSpc>
              <a:buFont typeface="Wingdings" charset="2"/>
              <a:buChar char=""/>
            </a:pPr>
            <a:r>
              <a:rPr lang="en-US" sz="1600" strike="noStrike">
                <a:solidFill>
                  <a:srgbClr val="000000"/>
                </a:solidFill>
                <a:latin typeface="Calibri"/>
                <a:ea typeface="DejaVu Sans"/>
              </a:rPr>
              <a:t>Factory</a:t>
            </a:r>
            <a:endParaRPr/>
          </a:p>
          <a:p>
            <a:pPr lvl="1">
              <a:lnSpc>
                <a:spcPct val="100000"/>
              </a:lnSpc>
              <a:buFont typeface="Wingdings" charset="2"/>
              <a:buChar char=""/>
            </a:pPr>
            <a:r>
              <a:rPr lang="en-US" sz="1600" strike="noStrike">
                <a:solidFill>
                  <a:srgbClr val="000000"/>
                </a:solidFill>
                <a:latin typeface="Calibri"/>
                <a:ea typeface="DejaVu Sans"/>
              </a:rPr>
              <a:t>Service</a:t>
            </a:r>
            <a:endParaRPr/>
          </a:p>
          <a:p>
            <a:pPr lvl="1">
              <a:lnSpc>
                <a:spcPct val="100000"/>
              </a:lnSpc>
              <a:buFont typeface="Wingdings" charset="2"/>
              <a:buChar char=""/>
            </a:pPr>
            <a:r>
              <a:rPr lang="en-US" sz="1600" strike="noStrike">
                <a:solidFill>
                  <a:srgbClr val="000000"/>
                </a:solidFill>
                <a:latin typeface="Calibri"/>
                <a:ea typeface="DejaVu Sans"/>
              </a:rPr>
              <a:t>Value</a:t>
            </a:r>
            <a:endParaRPr/>
          </a:p>
          <a:p>
            <a:pPr lvl="1">
              <a:lnSpc>
                <a:spcPct val="100000"/>
              </a:lnSpc>
              <a:buFont typeface="Wingdings" charset="2"/>
              <a:buChar char=""/>
            </a:pPr>
            <a:r>
              <a:rPr lang="en-US" sz="1600" strike="noStrike">
                <a:solidFill>
                  <a:srgbClr val="000000"/>
                </a:solidFill>
                <a:latin typeface="Calibri"/>
                <a:ea typeface="DejaVu Sans"/>
              </a:rPr>
              <a:t>Provide</a:t>
            </a:r>
            <a:endParaRPr/>
          </a:p>
        </p:txBody>
      </p:sp>
      <p:sp>
        <p:nvSpPr>
          <p:cNvPr id="420" name="CustomShape 6"/>
          <p:cNvSpPr/>
          <p:nvPr/>
        </p:nvSpPr>
        <p:spPr>
          <a:xfrm>
            <a:off x="793080" y="2594520"/>
            <a:ext cx="7421400" cy="3428640"/>
          </a:xfrm>
          <a:prstGeom prst="rect">
            <a:avLst/>
          </a:prstGeom>
          <a:noFill/>
          <a:ln>
            <a:noFill/>
          </a:ln>
        </p:spPr>
        <p:style>
          <a:lnRef idx="0"/>
          <a:fillRef idx="0"/>
          <a:effectRef idx="0"/>
          <a:fontRef idx="minor"/>
        </p:style>
        <p:txBody>
          <a:bodyPr lIns="0" rIns="0" tIns="0" bIns="0" anchor="ctr"/>
          <a:p>
            <a:pPr>
              <a:lnSpc>
                <a:spcPct val="100000"/>
              </a:lnSpc>
            </a:pPr>
            <a:r>
              <a:rPr b="1" lang="en-US" sz="1600" strike="noStrike">
                <a:solidFill>
                  <a:srgbClr val="000000"/>
                </a:solidFill>
                <a:latin typeface="Calibri"/>
                <a:ea typeface="DejaVu Sans"/>
              </a:rPr>
              <a:t>Providers – Factory:</a:t>
            </a:r>
            <a:endParaRPr/>
          </a:p>
          <a:p>
            <a:pPr>
              <a:lnSpc>
                <a:spcPct val="100000"/>
              </a:lnSpc>
            </a:pPr>
            <a:endParaRPr/>
          </a:p>
          <a:p>
            <a:pPr>
              <a:lnSpc>
                <a:spcPct val="100000"/>
              </a:lnSpc>
              <a:buSzPct val="45000"/>
              <a:buFont typeface="Wingdings" charset="2"/>
              <a:buChar char=""/>
            </a:pPr>
            <a:r>
              <a:rPr lang="en-US" sz="1600" strike="noStrike">
                <a:solidFill>
                  <a:srgbClr val="000000"/>
                </a:solidFill>
                <a:latin typeface="Calibri"/>
                <a:ea typeface="DejaVu Sans"/>
              </a:rPr>
              <a:t>We define a function that returns an object to which we have attached methods and properties that will be accessible by factory users later</a:t>
            </a:r>
            <a:endParaRPr/>
          </a:p>
          <a:p>
            <a:pPr>
              <a:lnSpc>
                <a:spcPct val="100000"/>
              </a:lnSpc>
              <a:buSzPct val="45000"/>
              <a:buFont typeface="Wingdings" charset="2"/>
              <a:buChar char=""/>
            </a:pPr>
            <a:r>
              <a:rPr lang="en-US" sz="1600" strike="noStrike">
                <a:solidFill>
                  <a:srgbClr val="000000"/>
                </a:solidFill>
                <a:latin typeface="Calibri"/>
                <a:ea typeface="DejaVu Sans"/>
              </a:rPr>
              <a:t>This object is available everywhere in the module in which the factory was defined via Dependency Injection.</a:t>
            </a:r>
            <a:endParaRPr/>
          </a:p>
          <a:p>
            <a:pPr>
              <a:lnSpc>
                <a:spcPct val="100000"/>
              </a:lnSpc>
            </a:pPr>
            <a:endParaRPr/>
          </a:p>
          <a:p>
            <a:pPr>
              <a:lnSpc>
                <a:spcPct val="100000"/>
              </a:lnSpc>
            </a:pPr>
            <a:r>
              <a:rPr b="1" lang="en-US" sz="1600" strike="noStrike">
                <a:solidFill>
                  <a:srgbClr val="000000"/>
                </a:solidFill>
                <a:latin typeface="Calibri"/>
                <a:ea typeface="DejaVu Sans"/>
              </a:rPr>
              <a:t>Defining the factory:</a:t>
            </a:r>
            <a:endParaRPr/>
          </a:p>
          <a:p>
            <a:pPr>
              <a:lnSpc>
                <a:spcPct val="100000"/>
              </a:lnSpc>
            </a:pPr>
            <a:r>
              <a:rPr lang="en-US" sz="1400" strike="noStrike">
                <a:solidFill>
                  <a:srgbClr val="000000"/>
                </a:solidFill>
                <a:latin typeface="Calibri"/>
                <a:ea typeface="DejaVu Sans"/>
              </a:rPr>
              <a:t>module.factory(‘factory_id’, function() {</a:t>
            </a:r>
            <a:endParaRPr/>
          </a:p>
          <a:p>
            <a:pPr>
              <a:lnSpc>
                <a:spcPct val="100000"/>
              </a:lnSpc>
            </a:pPr>
            <a:r>
              <a:rPr lang="en-US" sz="1400" strike="noStrike">
                <a:solidFill>
                  <a:srgbClr val="000000"/>
                </a:solidFill>
                <a:latin typeface="Calibri"/>
                <a:ea typeface="DejaVu Sans"/>
              </a:rPr>
              <a:t>	</a:t>
            </a:r>
            <a:r>
              <a:rPr lang="en-US" sz="1400" strike="noStrike">
                <a:solidFill>
                  <a:srgbClr val="000000"/>
                </a:solidFill>
                <a:latin typeface="Calibri"/>
                <a:ea typeface="DejaVu Sans"/>
              </a:rPr>
              <a:t>return {</a:t>
            </a:r>
            <a:endParaRPr/>
          </a:p>
          <a:p>
            <a:pPr>
              <a:lnSpc>
                <a:spcPct val="100000"/>
              </a:lnSpc>
            </a:pPr>
            <a:r>
              <a:rPr lang="en-US" sz="1400" strike="noStrike">
                <a:solidFill>
                  <a:srgbClr val="000000"/>
                </a:solidFill>
                <a:latin typeface="Calibri"/>
                <a:ea typeface="DejaVu Sans"/>
              </a:rPr>
              <a:t>	</a:t>
            </a:r>
            <a:r>
              <a:rPr lang="en-US" sz="1400" strike="noStrike">
                <a:solidFill>
                  <a:srgbClr val="000000"/>
                </a:solidFill>
                <a:latin typeface="Calibri"/>
                <a:ea typeface="DejaVu Sans"/>
              </a:rPr>
              <a:t>	</a:t>
            </a:r>
            <a:r>
              <a:rPr lang="en-US" sz="1400" strike="noStrike">
                <a:solidFill>
                  <a:srgbClr val="000000"/>
                </a:solidFill>
                <a:latin typeface="Calibri"/>
                <a:ea typeface="DejaVu Sans"/>
              </a:rPr>
              <a:t>functionname: function() {return “this is a function”;},</a:t>
            </a:r>
            <a:endParaRPr/>
          </a:p>
          <a:p>
            <a:pPr>
              <a:lnSpc>
                <a:spcPct val="100000"/>
              </a:lnSpc>
            </a:pPr>
            <a:r>
              <a:rPr lang="en-US" sz="1400" strike="noStrike">
                <a:solidFill>
                  <a:srgbClr val="000000"/>
                </a:solidFill>
                <a:latin typeface="Calibri"/>
                <a:ea typeface="DejaVu Sans"/>
              </a:rPr>
              <a:t>	</a:t>
            </a:r>
            <a:r>
              <a:rPr lang="en-US" sz="1400" strike="noStrike">
                <a:solidFill>
                  <a:srgbClr val="000000"/>
                </a:solidFill>
                <a:latin typeface="Calibri"/>
                <a:ea typeface="DejaVu Sans"/>
              </a:rPr>
              <a:t>anotherfunction: function() {</a:t>
            </a:r>
            <a:r>
              <a:rPr lang="en-US" sz="1400" strike="noStrike">
                <a:solidFill>
                  <a:srgbClr val="000000"/>
                </a:solidFill>
                <a:latin typeface="Calibri"/>
                <a:ea typeface="DejaVu Sans"/>
              </a:rPr>
              <a:t>	</a:t>
            </a:r>
            <a:r>
              <a:rPr lang="en-US" sz="1400" strike="noStrike">
                <a:solidFill>
                  <a:srgbClr val="000000"/>
                </a:solidFill>
                <a:latin typeface="Calibri"/>
                <a:ea typeface="DejaVu Sans"/>
              </a:rPr>
              <a:t>	</a:t>
            </a:r>
            <a:r>
              <a:rPr lang="en-US" sz="1400" strike="noStrike">
                <a:solidFill>
                  <a:srgbClr val="000000"/>
                </a:solidFill>
                <a:latin typeface="Calibri"/>
                <a:ea typeface="DejaVu Sans"/>
              </a:rPr>
              <a:t>	</a:t>
            </a:r>
            <a:r>
              <a:rPr lang="en-US" sz="1400" strike="noStrike">
                <a:solidFill>
                  <a:srgbClr val="000000"/>
                </a:solidFill>
                <a:latin typeface="Calibri"/>
                <a:ea typeface="DejaVu Sans"/>
              </a:rPr>
              <a:t>// make a request and get data from backend</a:t>
            </a:r>
            <a:endParaRPr/>
          </a:p>
          <a:p>
            <a:pPr>
              <a:lnSpc>
                <a:spcPct val="100000"/>
              </a:lnSpc>
            </a:pPr>
            <a:r>
              <a:rPr lang="en-US" sz="1400" strike="noStrike">
                <a:solidFill>
                  <a:srgbClr val="000000"/>
                </a:solidFill>
                <a:latin typeface="Calibri"/>
                <a:ea typeface="DejaVu Sans"/>
              </a:rPr>
              <a:t>	</a:t>
            </a:r>
            <a:r>
              <a:rPr lang="en-US" sz="1400" strike="noStrike">
                <a:solidFill>
                  <a:srgbClr val="000000"/>
                </a:solidFill>
                <a:latin typeface="Calibri"/>
                <a:ea typeface="DejaVu Sans"/>
              </a:rPr>
              <a:t>return data;}}});</a:t>
            </a:r>
            <a:endParaRPr/>
          </a:p>
        </p:txBody>
      </p:sp>
    </p:spTree>
  </p:cSld>
  <p:transition spd="slow">
    <p:fade/>
  </p:transition>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21" name="Picture 13" descr=""/>
          <p:cNvPicPr/>
          <p:nvPr/>
        </p:nvPicPr>
        <p:blipFill>
          <a:blip r:embed="rId1"/>
          <a:stretch/>
        </p:blipFill>
        <p:spPr>
          <a:xfrm>
            <a:off x="0" y="720"/>
            <a:ext cx="9141120" cy="6855120"/>
          </a:xfrm>
          <a:prstGeom prst="rect">
            <a:avLst/>
          </a:prstGeom>
          <a:ln>
            <a:noFill/>
          </a:ln>
        </p:spPr>
      </p:pic>
      <p:sp>
        <p:nvSpPr>
          <p:cNvPr id="422" name="CustomShape 1"/>
          <p:cNvSpPr/>
          <p:nvPr/>
        </p:nvSpPr>
        <p:spPr>
          <a:xfrm>
            <a:off x="822960" y="490680"/>
            <a:ext cx="7499880" cy="514440"/>
          </a:xfrm>
          <a:prstGeom prst="rect">
            <a:avLst/>
          </a:prstGeom>
          <a:noFill/>
          <a:ln>
            <a:noFill/>
          </a:ln>
        </p:spPr>
        <p:style>
          <a:lnRef idx="0"/>
          <a:fillRef idx="0"/>
          <a:effectRef idx="0"/>
          <a:fontRef idx="minor"/>
        </p:style>
        <p:txBody>
          <a:bodyPr lIns="90000" rIns="90000" tIns="45000" bIns="45000"/>
          <a:p>
            <a:pPr>
              <a:lnSpc>
                <a:spcPct val="100000"/>
              </a:lnSpc>
            </a:pPr>
            <a:r>
              <a:rPr b="1" lang="en-US" sz="2800" strike="noStrike">
                <a:solidFill>
                  <a:srgbClr val="eb7927"/>
                </a:solidFill>
                <a:latin typeface="Calibri"/>
                <a:ea typeface="DejaVu Sans"/>
              </a:rPr>
              <a:t>Service</a:t>
            </a:r>
            <a:endParaRPr/>
          </a:p>
        </p:txBody>
      </p:sp>
      <p:sp>
        <p:nvSpPr>
          <p:cNvPr id="423" name="CustomShape 2"/>
          <p:cNvSpPr/>
          <p:nvPr/>
        </p:nvSpPr>
        <p:spPr>
          <a:xfrm>
            <a:off x="5455080" y="135000"/>
            <a:ext cx="3870000" cy="27036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000000"/>
                </a:solidFill>
                <a:latin typeface="Calibri"/>
                <a:ea typeface="DejaVu Sans"/>
              </a:rPr>
              <a:t>Leveraging technology to Power Enterprise Efficiency</a:t>
            </a:r>
            <a:endParaRPr/>
          </a:p>
        </p:txBody>
      </p:sp>
      <p:sp>
        <p:nvSpPr>
          <p:cNvPr id="424" name="CustomShape 3"/>
          <p:cNvSpPr/>
          <p:nvPr/>
        </p:nvSpPr>
        <p:spPr>
          <a:xfrm>
            <a:off x="121320" y="6535800"/>
            <a:ext cx="8226720" cy="27036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eb7927"/>
                </a:solidFill>
                <a:latin typeface="Calibri"/>
                <a:ea typeface="DejaVu Sans"/>
              </a:rPr>
              <a:t>www.doyen.co.in</a:t>
            </a:r>
            <a:endParaRPr/>
          </a:p>
        </p:txBody>
      </p:sp>
      <p:sp>
        <p:nvSpPr>
          <p:cNvPr id="425" name="CustomShape 4"/>
          <p:cNvSpPr/>
          <p:nvPr/>
        </p:nvSpPr>
        <p:spPr>
          <a:xfrm>
            <a:off x="273600" y="1773360"/>
            <a:ext cx="8226720" cy="81936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50000"/>
              </a:lnSpc>
            </a:pPr>
            <a:endParaRPr/>
          </a:p>
        </p:txBody>
      </p:sp>
      <p:sp>
        <p:nvSpPr>
          <p:cNvPr id="426" name="CustomShape 5"/>
          <p:cNvSpPr/>
          <p:nvPr/>
        </p:nvSpPr>
        <p:spPr>
          <a:xfrm>
            <a:off x="914400" y="1060200"/>
            <a:ext cx="7936200" cy="4882680"/>
          </a:xfrm>
          <a:prstGeom prst="rect">
            <a:avLst/>
          </a:prstGeom>
          <a:noFill/>
          <a:ln>
            <a:noFill/>
          </a:ln>
        </p:spPr>
        <p:style>
          <a:lnRef idx="0"/>
          <a:fillRef idx="0"/>
          <a:effectRef idx="0"/>
          <a:fontRef idx="minor"/>
        </p:style>
        <p:txBody>
          <a:bodyPr lIns="90000" rIns="90000" tIns="45000" bIns="45000"/>
          <a:p>
            <a:pPr algn="just">
              <a:lnSpc>
                <a:spcPct val="100000"/>
              </a:lnSpc>
            </a:pPr>
            <a:r>
              <a:rPr lang="en-US" sz="1600" strike="noStrike">
                <a:solidFill>
                  <a:srgbClr val="000000"/>
                </a:solidFill>
                <a:latin typeface="Calibri"/>
                <a:ea typeface="DejaVu Sans"/>
              </a:rPr>
              <a:t>Angular service are substitute object that are wired together using dependency injection .</a:t>
            </a:r>
            <a:endParaRPr/>
          </a:p>
          <a:p>
            <a:pPr algn="just">
              <a:lnSpc>
                <a:spcPct val="100000"/>
              </a:lnSpc>
            </a:pPr>
            <a:r>
              <a:rPr lang="en-US" sz="1600" strike="noStrike">
                <a:solidFill>
                  <a:srgbClr val="000000"/>
                </a:solidFill>
                <a:latin typeface="Calibri"/>
                <a:ea typeface="DejaVu Sans"/>
              </a:rPr>
              <a:t>You can use your service to organize and share code across your app.</a:t>
            </a:r>
            <a:endParaRPr/>
          </a:p>
          <a:p>
            <a:pPr algn="just">
              <a:lnSpc>
                <a:spcPct val="100000"/>
              </a:lnSpc>
            </a:pPr>
            <a:endParaRPr/>
          </a:p>
          <a:p>
            <a:pPr algn="just">
              <a:lnSpc>
                <a:spcPct val="100000"/>
              </a:lnSpc>
            </a:pPr>
            <a:r>
              <a:rPr b="1" lang="en-US" sz="1600" strike="noStrike">
                <a:solidFill>
                  <a:srgbClr val="000000"/>
                </a:solidFill>
                <a:latin typeface="Calibri"/>
                <a:ea typeface="DejaVu Sans"/>
              </a:rPr>
              <a:t>Angular service are </a:t>
            </a:r>
            <a:r>
              <a:rPr lang="en-US" sz="1600" strike="noStrike">
                <a:solidFill>
                  <a:srgbClr val="000000"/>
                </a:solidFill>
                <a:latin typeface="Calibri"/>
                <a:ea typeface="DejaVu Sans"/>
              </a:rPr>
              <a:t>:</a:t>
            </a:r>
            <a:endParaRPr/>
          </a:p>
          <a:p>
            <a:pPr algn="just">
              <a:lnSpc>
                <a:spcPct val="100000"/>
              </a:lnSpc>
            </a:pPr>
            <a:r>
              <a:rPr lang="en-US" sz="1600" strike="noStrike">
                <a:solidFill>
                  <a:srgbClr val="000000"/>
                </a:solidFill>
                <a:latin typeface="Calibri"/>
                <a:ea typeface="DejaVu Sans"/>
              </a:rPr>
              <a:t>Lazy instantiated: - angular instance a service when  an application dependance on it.</a:t>
            </a:r>
            <a:endParaRPr/>
          </a:p>
          <a:p>
            <a:pPr algn="just">
              <a:lnSpc>
                <a:spcPct val="100000"/>
              </a:lnSpc>
            </a:pPr>
            <a:endParaRPr/>
          </a:p>
          <a:p>
            <a:pPr algn="just">
              <a:lnSpc>
                <a:spcPct val="100000"/>
              </a:lnSpc>
            </a:pPr>
            <a:r>
              <a:rPr lang="en-US" sz="1600" strike="noStrike">
                <a:solidFill>
                  <a:srgbClr val="000000"/>
                </a:solidFill>
                <a:latin typeface="Calibri"/>
                <a:ea typeface="DejaVu Sans"/>
              </a:rPr>
              <a:t>Singleton: - each component dependance on a service gets a reference to the singleton instance generated by the service function.</a:t>
            </a:r>
            <a:endParaRPr/>
          </a:p>
          <a:p>
            <a:pPr algn="just">
              <a:lnSpc>
                <a:spcPct val="100000"/>
              </a:lnSpc>
            </a:pPr>
            <a:endParaRPr/>
          </a:p>
          <a:p>
            <a:pPr algn="just">
              <a:lnSpc>
                <a:spcPct val="100000"/>
              </a:lnSpc>
            </a:pPr>
            <a:r>
              <a:rPr lang="en-US" sz="1600" strike="noStrike">
                <a:solidFill>
                  <a:srgbClr val="000000"/>
                </a:solidFill>
                <a:latin typeface="Calibri"/>
                <a:ea typeface="DejaVu Sans"/>
              </a:rPr>
              <a:t>You define a function in which additional functions and properties are defined via the this keyword</a:t>
            </a:r>
            <a:endParaRPr/>
          </a:p>
          <a:p>
            <a:pPr algn="just">
              <a:lnSpc>
                <a:spcPct val="100000"/>
              </a:lnSpc>
            </a:pPr>
            <a:r>
              <a:rPr lang="en-US" sz="1400" strike="noStrike">
                <a:solidFill>
                  <a:srgbClr val="000000"/>
                </a:solidFill>
                <a:latin typeface="Calibri"/>
                <a:ea typeface="DejaVu Sans"/>
              </a:rPr>
              <a:t>module.service(‘service_name’, function() {</a:t>
            </a:r>
            <a:endParaRPr/>
          </a:p>
          <a:p>
            <a:pPr algn="just">
              <a:lnSpc>
                <a:spcPct val="100000"/>
              </a:lnSpc>
            </a:pPr>
            <a:r>
              <a:rPr lang="en-US" sz="1400" strike="noStrike">
                <a:solidFill>
                  <a:srgbClr val="000000"/>
                </a:solidFill>
                <a:latin typeface="Calibri"/>
                <a:ea typeface="DejaVu Sans"/>
              </a:rPr>
              <a:t>	</a:t>
            </a:r>
            <a:r>
              <a:rPr lang="en-US" sz="1400" strike="noStrike">
                <a:solidFill>
                  <a:srgbClr val="000000"/>
                </a:solidFill>
                <a:latin typeface="Calibri"/>
                <a:ea typeface="DejaVu Sans"/>
              </a:rPr>
              <a:t>this.function_name = function() {</a:t>
            </a:r>
            <a:endParaRPr/>
          </a:p>
          <a:p>
            <a:pPr algn="just">
              <a:lnSpc>
                <a:spcPct val="100000"/>
              </a:lnSpc>
            </a:pPr>
            <a:r>
              <a:rPr lang="en-US" sz="1400" strike="noStrike">
                <a:solidFill>
                  <a:srgbClr val="000000"/>
                </a:solidFill>
                <a:latin typeface="Calibri"/>
                <a:ea typeface="DejaVu Sans"/>
              </a:rPr>
              <a:t>	</a:t>
            </a:r>
            <a:r>
              <a:rPr lang="en-US" sz="1400" strike="noStrike">
                <a:solidFill>
                  <a:srgbClr val="000000"/>
                </a:solidFill>
                <a:latin typeface="Calibri"/>
                <a:ea typeface="DejaVu Sans"/>
              </a:rPr>
              <a:t>	</a:t>
            </a:r>
            <a:r>
              <a:rPr lang="en-US" sz="1400" strike="noStrike">
                <a:solidFill>
                  <a:srgbClr val="000000"/>
                </a:solidFill>
                <a:latin typeface="Calibri"/>
                <a:ea typeface="DejaVu Sans"/>
              </a:rPr>
              <a:t>	</a:t>
            </a:r>
            <a:r>
              <a:rPr lang="en-US" sz="1400" strike="noStrike">
                <a:solidFill>
                  <a:srgbClr val="000000"/>
                </a:solidFill>
                <a:latin typeface="Calibri"/>
                <a:ea typeface="DejaVu Sans"/>
              </a:rPr>
              <a:t>return “this is a function’s result”;</a:t>
            </a:r>
            <a:r>
              <a:rPr lang="en-US" sz="1400" strike="noStrike">
                <a:solidFill>
                  <a:srgbClr val="000000"/>
                </a:solidFill>
                <a:latin typeface="Calibri"/>
                <a:ea typeface="DejaVu Sans"/>
              </a:rPr>
              <a:t>	</a:t>
            </a:r>
            <a:r>
              <a:rPr lang="en-US" sz="1400" strike="noStrike">
                <a:solidFill>
                  <a:srgbClr val="000000"/>
                </a:solidFill>
                <a:latin typeface="Calibri"/>
                <a:ea typeface="DejaVu Sans"/>
              </a:rPr>
              <a:t>};</a:t>
            </a:r>
            <a:endParaRPr/>
          </a:p>
          <a:p>
            <a:pPr algn="just">
              <a:lnSpc>
                <a:spcPct val="100000"/>
              </a:lnSpc>
            </a:pPr>
            <a:r>
              <a:rPr lang="en-US" sz="1400" strike="noStrike">
                <a:solidFill>
                  <a:srgbClr val="000000"/>
                </a:solidFill>
                <a:latin typeface="Calibri"/>
                <a:ea typeface="DejaVu Sans"/>
              </a:rPr>
              <a:t>	</a:t>
            </a:r>
            <a:r>
              <a:rPr lang="en-US" sz="1400" strike="noStrike">
                <a:solidFill>
                  <a:srgbClr val="000000"/>
                </a:solidFill>
                <a:latin typeface="Calibri"/>
                <a:ea typeface="DejaVu Sans"/>
              </a:rPr>
              <a:t>this.anotherfunction = function() {</a:t>
            </a:r>
            <a:endParaRPr/>
          </a:p>
          <a:p>
            <a:pPr algn="just">
              <a:lnSpc>
                <a:spcPct val="100000"/>
              </a:lnSpc>
            </a:pPr>
            <a:r>
              <a:rPr lang="en-US" sz="1400" strike="noStrike">
                <a:solidFill>
                  <a:srgbClr val="000000"/>
                </a:solidFill>
                <a:latin typeface="Calibri"/>
                <a:ea typeface="DejaVu Sans"/>
              </a:rPr>
              <a:t>	</a:t>
            </a:r>
            <a:r>
              <a:rPr lang="en-US" sz="1400" strike="noStrike">
                <a:solidFill>
                  <a:srgbClr val="000000"/>
                </a:solidFill>
                <a:latin typeface="Calibri"/>
                <a:ea typeface="DejaVu Sans"/>
              </a:rPr>
              <a:t>	</a:t>
            </a:r>
            <a:r>
              <a:rPr lang="en-US" sz="1400" strike="noStrike">
                <a:solidFill>
                  <a:srgbClr val="000000"/>
                </a:solidFill>
                <a:latin typeface="Calibri"/>
                <a:ea typeface="DejaVu Sans"/>
              </a:rPr>
              <a:t>	</a:t>
            </a:r>
            <a:r>
              <a:rPr lang="en-US" sz="1400" strike="noStrike">
                <a:solidFill>
                  <a:srgbClr val="000000"/>
                </a:solidFill>
                <a:latin typeface="Calibri"/>
                <a:ea typeface="DejaVu Sans"/>
              </a:rPr>
              <a:t>// make a request to backend</a:t>
            </a:r>
            <a:endParaRPr/>
          </a:p>
          <a:p>
            <a:pPr algn="just">
              <a:lnSpc>
                <a:spcPct val="100000"/>
              </a:lnSpc>
            </a:pPr>
            <a:r>
              <a:rPr lang="en-US" sz="1400" strike="noStrike">
                <a:solidFill>
                  <a:srgbClr val="000000"/>
                </a:solidFill>
                <a:latin typeface="Calibri"/>
                <a:ea typeface="DejaVu Sans"/>
              </a:rPr>
              <a:t>	</a:t>
            </a:r>
            <a:r>
              <a:rPr lang="en-US" sz="1400" strike="noStrike">
                <a:solidFill>
                  <a:srgbClr val="000000"/>
                </a:solidFill>
                <a:latin typeface="Calibri"/>
                <a:ea typeface="DejaVu Sans"/>
              </a:rPr>
              <a:t>	</a:t>
            </a:r>
            <a:r>
              <a:rPr lang="en-US" sz="1400" strike="noStrike">
                <a:solidFill>
                  <a:srgbClr val="000000"/>
                </a:solidFill>
                <a:latin typeface="Calibri"/>
                <a:ea typeface="DejaVu Sans"/>
              </a:rPr>
              <a:t>	</a:t>
            </a:r>
            <a:r>
              <a:rPr lang="en-US" sz="1400" strike="noStrike">
                <a:solidFill>
                  <a:srgbClr val="000000"/>
                </a:solidFill>
                <a:latin typeface="Calibri"/>
                <a:ea typeface="DejaVu Sans"/>
              </a:rPr>
              <a:t>// and fetch data</a:t>
            </a:r>
            <a:endParaRPr/>
          </a:p>
          <a:p>
            <a:pPr algn="just">
              <a:lnSpc>
                <a:spcPct val="100000"/>
              </a:lnSpc>
            </a:pPr>
            <a:r>
              <a:rPr lang="en-US" sz="1400" strike="noStrike">
                <a:solidFill>
                  <a:srgbClr val="000000"/>
                </a:solidFill>
                <a:latin typeface="Calibri"/>
                <a:ea typeface="DejaVu Sans"/>
              </a:rPr>
              <a:t>	</a:t>
            </a:r>
            <a:r>
              <a:rPr lang="en-US" sz="1400" strike="noStrike">
                <a:solidFill>
                  <a:srgbClr val="000000"/>
                </a:solidFill>
                <a:latin typeface="Calibri"/>
                <a:ea typeface="DejaVu Sans"/>
              </a:rPr>
              <a:t>	</a:t>
            </a:r>
            <a:r>
              <a:rPr lang="en-US" sz="1400" strike="noStrike">
                <a:solidFill>
                  <a:srgbClr val="000000"/>
                </a:solidFill>
                <a:latin typeface="Calibri"/>
                <a:ea typeface="DejaVu Sans"/>
              </a:rPr>
              <a:t>	</a:t>
            </a:r>
            <a:r>
              <a:rPr lang="en-US" sz="1400" strike="noStrike">
                <a:solidFill>
                  <a:srgbClr val="000000"/>
                </a:solidFill>
                <a:latin typeface="Calibri"/>
                <a:ea typeface="DejaVu Sans"/>
              </a:rPr>
              <a:t>return data;});</a:t>
            </a:r>
            <a:endParaRPr/>
          </a:p>
          <a:p>
            <a:pPr algn="just">
              <a:lnSpc>
                <a:spcPct val="100000"/>
              </a:lnSpc>
            </a:pPr>
            <a:r>
              <a:rPr lang="en-US" sz="1400" strike="noStrike">
                <a:solidFill>
                  <a:srgbClr val="000000"/>
                </a:solidFill>
                <a:latin typeface="Calibri"/>
                <a:ea typeface="DejaVu Sans"/>
              </a:rPr>
              <a:t>Module.controller(‘ControllerName’, function ControllerName($scope, service_name) {</a:t>
            </a:r>
            <a:endParaRPr/>
          </a:p>
          <a:p>
            <a:pPr algn="just">
              <a:lnSpc>
                <a:spcPct val="100000"/>
              </a:lnSpc>
            </a:pPr>
            <a:r>
              <a:rPr lang="en-US" sz="1400" strike="noStrike">
                <a:solidFill>
                  <a:srgbClr val="000000"/>
                </a:solidFill>
                <a:latin typeface="Calibri"/>
                <a:ea typeface="DejaVu Sans"/>
              </a:rPr>
              <a:t>	</a:t>
            </a:r>
            <a:r>
              <a:rPr lang="en-US" sz="1400" strike="noStrike">
                <a:solidFill>
                  <a:srgbClr val="000000"/>
                </a:solidFill>
                <a:latin typeface="Calibri"/>
                <a:ea typeface="DejaVu Sans"/>
              </a:rPr>
              <a:t>$scope.methodname = function() {</a:t>
            </a:r>
            <a:endParaRPr/>
          </a:p>
          <a:p>
            <a:pPr algn="just">
              <a:lnSpc>
                <a:spcPct val="100000"/>
              </a:lnSpc>
            </a:pPr>
            <a:r>
              <a:rPr lang="en-US" sz="1400" strike="noStrike">
                <a:solidFill>
                  <a:srgbClr val="000000"/>
                </a:solidFill>
                <a:latin typeface="Calibri"/>
                <a:ea typeface="DejaVu Sans"/>
              </a:rPr>
              <a:t>	</a:t>
            </a:r>
            <a:r>
              <a:rPr lang="en-US" sz="1400" strike="noStrike">
                <a:solidFill>
                  <a:srgbClr val="000000"/>
                </a:solidFill>
                <a:latin typeface="Calibri"/>
                <a:ea typeface="DejaVu Sans"/>
              </a:rPr>
              <a:t>	</a:t>
            </a:r>
            <a:r>
              <a:rPr lang="en-US" sz="1400" strike="noStrike">
                <a:solidFill>
                  <a:srgbClr val="000000"/>
                </a:solidFill>
                <a:latin typeface="Calibri"/>
                <a:ea typeface="DejaVu Sans"/>
              </a:rPr>
              <a:t>	</a:t>
            </a:r>
            <a:r>
              <a:rPr lang="en-US" sz="1400" strike="noStrike">
                <a:solidFill>
                  <a:srgbClr val="000000"/>
                </a:solidFill>
                <a:latin typeface="Calibri"/>
                <a:ea typeface="DejaVu Sans"/>
              </a:rPr>
              <a:t>service_name.function_name();}});</a:t>
            </a:r>
            <a:endParaRPr/>
          </a:p>
        </p:txBody>
      </p:sp>
    </p:spTree>
  </p:cSld>
  <p:transition spd="slow">
    <p:fade/>
  </p:transition>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7" name="CustomShape 1"/>
          <p:cNvSpPr/>
          <p:nvPr/>
        </p:nvSpPr>
        <p:spPr>
          <a:xfrm>
            <a:off x="457200" y="274680"/>
            <a:ext cx="8226360" cy="1139760"/>
          </a:xfrm>
          <a:prstGeom prst="rect">
            <a:avLst/>
          </a:prstGeom>
          <a:noFill/>
          <a:ln>
            <a:noFill/>
          </a:ln>
        </p:spPr>
        <p:style>
          <a:lnRef idx="0"/>
          <a:fillRef idx="0"/>
          <a:effectRef idx="0"/>
          <a:fontRef idx="minor"/>
        </p:style>
      </p:sp>
      <p:pic>
        <p:nvPicPr>
          <p:cNvPr id="428" name="Picture 13" descr=""/>
          <p:cNvPicPr/>
          <p:nvPr/>
        </p:nvPicPr>
        <p:blipFill>
          <a:blip r:embed="rId1"/>
          <a:stretch/>
        </p:blipFill>
        <p:spPr>
          <a:xfrm>
            <a:off x="-360" y="0"/>
            <a:ext cx="9141120" cy="6855120"/>
          </a:xfrm>
          <a:prstGeom prst="rect">
            <a:avLst/>
          </a:prstGeom>
          <a:ln>
            <a:noFill/>
          </a:ln>
        </p:spPr>
      </p:pic>
      <p:sp>
        <p:nvSpPr>
          <p:cNvPr id="429" name="CustomShape 2"/>
          <p:cNvSpPr/>
          <p:nvPr/>
        </p:nvSpPr>
        <p:spPr>
          <a:xfrm>
            <a:off x="627840" y="831240"/>
            <a:ext cx="7720200" cy="514440"/>
          </a:xfrm>
          <a:prstGeom prst="rect">
            <a:avLst/>
          </a:prstGeom>
          <a:noFill/>
          <a:ln>
            <a:noFill/>
          </a:ln>
        </p:spPr>
        <p:style>
          <a:lnRef idx="0"/>
          <a:fillRef idx="0"/>
          <a:effectRef idx="0"/>
          <a:fontRef idx="minor"/>
        </p:style>
        <p:txBody>
          <a:bodyPr lIns="90000" rIns="90000" tIns="45000" bIns="45000"/>
          <a:p>
            <a:pPr>
              <a:lnSpc>
                <a:spcPct val="100000"/>
              </a:lnSpc>
            </a:pPr>
            <a:r>
              <a:rPr b="1" lang="en-US" sz="2800" strike="noStrike">
                <a:solidFill>
                  <a:srgbClr val="eb7927"/>
                </a:solidFill>
                <a:latin typeface="Calibri"/>
                <a:ea typeface="DejaVu Sans"/>
              </a:rPr>
              <a:t>Value </a:t>
            </a:r>
            <a:endParaRPr/>
          </a:p>
        </p:txBody>
      </p:sp>
      <p:sp>
        <p:nvSpPr>
          <p:cNvPr id="430" name="CustomShape 3"/>
          <p:cNvSpPr/>
          <p:nvPr/>
        </p:nvSpPr>
        <p:spPr>
          <a:xfrm>
            <a:off x="5455080" y="135000"/>
            <a:ext cx="3870000" cy="27036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000000"/>
                </a:solidFill>
                <a:latin typeface="Calibri"/>
                <a:ea typeface="DejaVu Sans"/>
              </a:rPr>
              <a:t>Leveraging technology to Power Enterprise Efficiency</a:t>
            </a:r>
            <a:endParaRPr/>
          </a:p>
        </p:txBody>
      </p:sp>
      <p:sp>
        <p:nvSpPr>
          <p:cNvPr id="431" name="CustomShape 4"/>
          <p:cNvSpPr/>
          <p:nvPr/>
        </p:nvSpPr>
        <p:spPr>
          <a:xfrm>
            <a:off x="121320" y="6535800"/>
            <a:ext cx="8226720" cy="27036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eb7927"/>
                </a:solidFill>
                <a:latin typeface="Calibri"/>
                <a:ea typeface="DejaVu Sans"/>
              </a:rPr>
              <a:t>www.doyen.co.in</a:t>
            </a:r>
            <a:endParaRPr/>
          </a:p>
        </p:txBody>
      </p:sp>
      <p:sp>
        <p:nvSpPr>
          <p:cNvPr id="432" name="CustomShape 5"/>
          <p:cNvSpPr/>
          <p:nvPr/>
        </p:nvSpPr>
        <p:spPr>
          <a:xfrm>
            <a:off x="273600" y="1773360"/>
            <a:ext cx="8226720" cy="81936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50000"/>
              </a:lnSpc>
            </a:pPr>
            <a:endParaRPr/>
          </a:p>
        </p:txBody>
      </p:sp>
      <p:sp>
        <p:nvSpPr>
          <p:cNvPr id="433" name="CustomShape 6"/>
          <p:cNvSpPr/>
          <p:nvPr/>
        </p:nvSpPr>
        <p:spPr>
          <a:xfrm>
            <a:off x="760320" y="1507320"/>
            <a:ext cx="7923240" cy="4692240"/>
          </a:xfrm>
          <a:prstGeom prst="rect">
            <a:avLst/>
          </a:prstGeom>
          <a:noFill/>
          <a:ln>
            <a:noFill/>
          </a:ln>
        </p:spPr>
        <p:style>
          <a:lnRef idx="0"/>
          <a:fillRef idx="0"/>
          <a:effectRef idx="0"/>
          <a:fontRef idx="minor"/>
        </p:style>
        <p:txBody>
          <a:bodyPr lIns="90000" rIns="90000" tIns="45000" bIns="45000"/>
          <a:p>
            <a:pPr algn="just">
              <a:lnSpc>
                <a:spcPct val="100000"/>
              </a:lnSpc>
            </a:pPr>
            <a:r>
              <a:rPr lang="en-US" sz="1600" strike="noStrike">
                <a:solidFill>
                  <a:srgbClr val="000000"/>
                </a:solidFill>
                <a:latin typeface="Calibri"/>
                <a:ea typeface="DejaVu Sans"/>
              </a:rPr>
              <a:t>Similar to constants</a:t>
            </a:r>
            <a:endParaRPr/>
          </a:p>
          <a:p>
            <a:pPr algn="just">
              <a:lnSpc>
                <a:spcPct val="100000"/>
              </a:lnSpc>
            </a:pPr>
            <a:r>
              <a:rPr lang="en-US" sz="1600" strike="noStrike">
                <a:solidFill>
                  <a:srgbClr val="000000"/>
                </a:solidFill>
                <a:latin typeface="Calibri"/>
                <a:ea typeface="DejaVu Sans"/>
              </a:rPr>
              <a:t>Could be used to store configuration properties</a:t>
            </a:r>
            <a:endParaRPr/>
          </a:p>
          <a:p>
            <a:pPr algn="just">
              <a:lnSpc>
                <a:spcPct val="100000"/>
              </a:lnSpc>
            </a:pPr>
            <a:endParaRPr/>
          </a:p>
          <a:p>
            <a:pPr algn="just">
              <a:lnSpc>
                <a:spcPct val="100000"/>
              </a:lnSpc>
            </a:pPr>
            <a:r>
              <a:rPr lang="en-US" sz="1600" strike="noStrike">
                <a:solidFill>
                  <a:srgbClr val="000000"/>
                </a:solidFill>
                <a:latin typeface="Calibri"/>
                <a:ea typeface="DejaVu Sans"/>
              </a:rPr>
              <a:t>module.value(‘value_name’, ‘value’);</a:t>
            </a:r>
            <a:endParaRPr/>
          </a:p>
          <a:p>
            <a:pPr algn="just">
              <a:lnSpc>
                <a:spcPct val="100000"/>
              </a:lnSpc>
            </a:pPr>
            <a:r>
              <a:rPr lang="en-US" sz="1600" strike="noStrike">
                <a:solidFill>
                  <a:srgbClr val="000000"/>
                </a:solidFill>
                <a:latin typeface="Calibri"/>
                <a:ea typeface="DejaVu Sans"/>
              </a:rPr>
              <a:t>Module.controller(‘ControllerName’, function ControllerName($scope, service_name) {</a:t>
            </a:r>
            <a:endParaRPr/>
          </a:p>
          <a:p>
            <a:pPr algn="just">
              <a:lnSpc>
                <a:spcPct val="100000"/>
              </a:lnSpc>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$scope.methodname = function() {</a:t>
            </a:r>
            <a:endParaRPr/>
          </a:p>
          <a:p>
            <a:pPr algn="just">
              <a:lnSpc>
                <a:spcPct val="100000"/>
              </a:lnSpc>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	</a:t>
            </a:r>
            <a:r>
              <a:rPr lang="en-US" sz="1600" strike="noStrike">
                <a:solidFill>
                  <a:srgbClr val="000000"/>
                </a:solidFill>
                <a:latin typeface="Calibri"/>
                <a:ea typeface="DejaVu Sans"/>
              </a:rPr>
              <a:t>	</a:t>
            </a:r>
            <a:r>
              <a:rPr lang="en-US" sz="1600" strike="noStrike">
                <a:solidFill>
                  <a:srgbClr val="000000"/>
                </a:solidFill>
                <a:latin typeface="Calibri"/>
                <a:ea typeface="DejaVu Sans"/>
              </a:rPr>
              <a:t>service_name.function_name();</a:t>
            </a:r>
            <a:endParaRPr/>
          </a:p>
          <a:p>
            <a:pPr algn="just">
              <a:lnSpc>
                <a:spcPct val="100000"/>
              </a:lnSpc>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a:t>
            </a:r>
            <a:endParaRPr/>
          </a:p>
          <a:p>
            <a:pPr algn="just">
              <a:lnSpc>
                <a:spcPct val="100000"/>
              </a:lnSpc>
            </a:pPr>
            <a:r>
              <a:rPr lang="en-US" sz="1600" strike="noStrike">
                <a:solidFill>
                  <a:srgbClr val="000000"/>
                </a:solidFill>
                <a:latin typeface="Calibri"/>
                <a:ea typeface="DejaVu Sans"/>
              </a:rPr>
              <a:t>});</a:t>
            </a:r>
            <a:endParaRPr/>
          </a:p>
          <a:p>
            <a:pPr algn="just">
              <a:lnSpc>
                <a:spcPct val="100000"/>
              </a:lnSpc>
            </a:pPr>
            <a:r>
              <a:rPr lang="en-US" sz="1600" strike="noStrike">
                <a:solidFill>
                  <a:srgbClr val="000000"/>
                </a:solidFill>
                <a:latin typeface="Calibri"/>
                <a:ea typeface="DejaVu Sans"/>
              </a:rPr>
              <a:t>Module.controller(‘ControllerName’, function ControllerName($scope, value_name) {</a:t>
            </a:r>
            <a:endParaRPr/>
          </a:p>
          <a:p>
            <a:pPr algn="just">
              <a:lnSpc>
                <a:spcPct val="100000"/>
              </a:lnSpc>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$scope.methodname = function() {</a:t>
            </a:r>
            <a:endParaRPr/>
          </a:p>
          <a:p>
            <a:pPr algn="just">
              <a:lnSpc>
                <a:spcPct val="100000"/>
              </a:lnSpc>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	</a:t>
            </a:r>
            <a:r>
              <a:rPr lang="en-US" sz="1600" strike="noStrike">
                <a:solidFill>
                  <a:srgbClr val="000000"/>
                </a:solidFill>
                <a:latin typeface="Calibri"/>
                <a:ea typeface="DejaVu Sans"/>
              </a:rPr>
              <a:t>	</a:t>
            </a:r>
            <a:r>
              <a:rPr lang="en-US" sz="1600" strike="noStrike">
                <a:solidFill>
                  <a:srgbClr val="000000"/>
                </a:solidFill>
                <a:latin typeface="Calibri"/>
                <a:ea typeface="DejaVu Sans"/>
              </a:rPr>
              <a:t>if (value_name == ‘1’) {</a:t>
            </a:r>
            <a:endParaRPr/>
          </a:p>
          <a:p>
            <a:pPr algn="just">
              <a:lnSpc>
                <a:spcPct val="100000"/>
              </a:lnSpc>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	</a:t>
            </a:r>
            <a:r>
              <a:rPr lang="en-US" sz="1600" strike="noStrike">
                <a:solidFill>
                  <a:srgbClr val="000000"/>
                </a:solidFill>
                <a:latin typeface="Calibri"/>
                <a:ea typeface="DejaVu Sans"/>
              </a:rPr>
              <a:t>	</a:t>
            </a:r>
            <a:r>
              <a:rPr lang="en-US" sz="1600" strike="noStrike">
                <a:solidFill>
                  <a:srgbClr val="000000"/>
                </a:solidFill>
                <a:latin typeface="Calibri"/>
                <a:ea typeface="DejaVu Sans"/>
              </a:rPr>
              <a:t>	</a:t>
            </a:r>
            <a:r>
              <a:rPr lang="en-US" sz="1600" strike="noStrike">
                <a:solidFill>
                  <a:srgbClr val="000000"/>
                </a:solidFill>
                <a:latin typeface="Calibri"/>
                <a:ea typeface="DejaVu Sans"/>
              </a:rPr>
              <a:t>// do something based on</a:t>
            </a:r>
            <a:endParaRPr/>
          </a:p>
          <a:p>
            <a:pPr algn="just">
              <a:lnSpc>
                <a:spcPct val="100000"/>
              </a:lnSpc>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	</a:t>
            </a:r>
            <a:r>
              <a:rPr lang="en-US" sz="1600" strike="noStrike">
                <a:solidFill>
                  <a:srgbClr val="000000"/>
                </a:solidFill>
                <a:latin typeface="Calibri"/>
                <a:ea typeface="DejaVu Sans"/>
              </a:rPr>
              <a:t>	</a:t>
            </a:r>
            <a:r>
              <a:rPr lang="en-US" sz="1600" strike="noStrike">
                <a:solidFill>
                  <a:srgbClr val="000000"/>
                </a:solidFill>
                <a:latin typeface="Calibri"/>
                <a:ea typeface="DejaVu Sans"/>
              </a:rPr>
              <a:t>	</a:t>
            </a:r>
            <a:r>
              <a:rPr lang="en-US" sz="1600" strike="noStrike">
                <a:solidFill>
                  <a:srgbClr val="000000"/>
                </a:solidFill>
                <a:latin typeface="Calibri"/>
                <a:ea typeface="DejaVu Sans"/>
              </a:rPr>
              <a:t>// specific value of the constant</a:t>
            </a:r>
            <a:endParaRPr/>
          </a:p>
          <a:p>
            <a:pPr algn="just">
              <a:lnSpc>
                <a:spcPct val="100000"/>
              </a:lnSpc>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	</a:t>
            </a:r>
            <a:r>
              <a:rPr lang="en-US" sz="1600" strike="noStrike">
                <a:solidFill>
                  <a:srgbClr val="000000"/>
                </a:solidFill>
                <a:latin typeface="Calibri"/>
                <a:ea typeface="DejaVu Sans"/>
              </a:rPr>
              <a:t>	</a:t>
            </a:r>
            <a:r>
              <a:rPr lang="en-US" sz="1600" strike="noStrike">
                <a:solidFill>
                  <a:srgbClr val="000000"/>
                </a:solidFill>
                <a:latin typeface="Calibri"/>
                <a:ea typeface="DejaVu Sans"/>
              </a:rPr>
              <a:t>}</a:t>
            </a:r>
            <a:endParaRPr/>
          </a:p>
          <a:p>
            <a:pPr algn="just">
              <a:lnSpc>
                <a:spcPct val="100000"/>
              </a:lnSpc>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a:t>
            </a:r>
            <a:endParaRPr/>
          </a:p>
          <a:p>
            <a:pPr algn="just">
              <a:lnSpc>
                <a:spcPct val="100000"/>
              </a:lnSpc>
            </a:pPr>
            <a:r>
              <a:rPr lang="en-US" sz="1600" strike="noStrike">
                <a:solidFill>
                  <a:srgbClr val="000000"/>
                </a:solidFill>
                <a:latin typeface="Calibri"/>
                <a:ea typeface="DejaVu Sans"/>
              </a:rPr>
              <a:t>});</a:t>
            </a:r>
            <a:endParaRPr/>
          </a:p>
        </p:txBody>
      </p:sp>
    </p:spTree>
  </p:cSld>
  <p:transition spd="slow">
    <p:fade/>
  </p:transition>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4" name="CustomShape 1"/>
          <p:cNvSpPr/>
          <p:nvPr/>
        </p:nvSpPr>
        <p:spPr>
          <a:xfrm>
            <a:off x="457200" y="274680"/>
            <a:ext cx="8226360" cy="1139760"/>
          </a:xfrm>
          <a:prstGeom prst="rect">
            <a:avLst/>
          </a:prstGeom>
          <a:noFill/>
          <a:ln>
            <a:noFill/>
          </a:ln>
        </p:spPr>
        <p:style>
          <a:lnRef idx="0"/>
          <a:fillRef idx="0"/>
          <a:effectRef idx="0"/>
          <a:fontRef idx="minor"/>
        </p:style>
      </p:sp>
      <p:pic>
        <p:nvPicPr>
          <p:cNvPr id="435" name="Picture 13" descr=""/>
          <p:cNvPicPr/>
          <p:nvPr/>
        </p:nvPicPr>
        <p:blipFill>
          <a:blip r:embed="rId1"/>
          <a:stretch/>
        </p:blipFill>
        <p:spPr>
          <a:xfrm>
            <a:off x="-360" y="0"/>
            <a:ext cx="9141120" cy="6855120"/>
          </a:xfrm>
          <a:prstGeom prst="rect">
            <a:avLst/>
          </a:prstGeom>
          <a:ln>
            <a:noFill/>
          </a:ln>
        </p:spPr>
      </p:pic>
      <p:sp>
        <p:nvSpPr>
          <p:cNvPr id="436" name="CustomShape 2"/>
          <p:cNvSpPr/>
          <p:nvPr/>
        </p:nvSpPr>
        <p:spPr>
          <a:xfrm>
            <a:off x="978480" y="637560"/>
            <a:ext cx="7521840" cy="514440"/>
          </a:xfrm>
          <a:prstGeom prst="rect">
            <a:avLst/>
          </a:prstGeom>
          <a:noFill/>
          <a:ln>
            <a:noFill/>
          </a:ln>
        </p:spPr>
        <p:style>
          <a:lnRef idx="0"/>
          <a:fillRef idx="0"/>
          <a:effectRef idx="0"/>
          <a:fontRef idx="minor"/>
        </p:style>
        <p:txBody>
          <a:bodyPr lIns="90000" rIns="90000" tIns="45000" bIns="45000"/>
          <a:p>
            <a:pPr>
              <a:lnSpc>
                <a:spcPct val="100000"/>
              </a:lnSpc>
            </a:pPr>
            <a:r>
              <a:rPr b="1" lang="en-US" sz="2800" strike="noStrike">
                <a:solidFill>
                  <a:srgbClr val="eb7927"/>
                </a:solidFill>
                <a:latin typeface="Calibri"/>
                <a:ea typeface="DejaVu Sans"/>
              </a:rPr>
              <a:t>Provider </a:t>
            </a:r>
            <a:endParaRPr/>
          </a:p>
        </p:txBody>
      </p:sp>
      <p:sp>
        <p:nvSpPr>
          <p:cNvPr id="437" name="CustomShape 3"/>
          <p:cNvSpPr/>
          <p:nvPr/>
        </p:nvSpPr>
        <p:spPr>
          <a:xfrm>
            <a:off x="5455080" y="135000"/>
            <a:ext cx="3870000" cy="27036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000000"/>
                </a:solidFill>
                <a:latin typeface="Calibri"/>
                <a:ea typeface="DejaVu Sans"/>
              </a:rPr>
              <a:t>Leveraging technology to Power Enterprise Efficiency</a:t>
            </a:r>
            <a:endParaRPr/>
          </a:p>
        </p:txBody>
      </p:sp>
      <p:sp>
        <p:nvSpPr>
          <p:cNvPr id="438" name="CustomShape 4"/>
          <p:cNvSpPr/>
          <p:nvPr/>
        </p:nvSpPr>
        <p:spPr>
          <a:xfrm>
            <a:off x="121320" y="6535800"/>
            <a:ext cx="8226720" cy="27036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eb7927"/>
                </a:solidFill>
                <a:latin typeface="Calibri"/>
                <a:ea typeface="DejaVu Sans"/>
              </a:rPr>
              <a:t>www.doyen.co.in</a:t>
            </a:r>
            <a:endParaRPr/>
          </a:p>
        </p:txBody>
      </p:sp>
      <p:sp>
        <p:nvSpPr>
          <p:cNvPr id="439" name="CustomShape 5"/>
          <p:cNvSpPr/>
          <p:nvPr/>
        </p:nvSpPr>
        <p:spPr>
          <a:xfrm>
            <a:off x="273600" y="1773360"/>
            <a:ext cx="8226720" cy="81936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50000"/>
              </a:lnSpc>
            </a:pPr>
            <a:endParaRPr/>
          </a:p>
        </p:txBody>
      </p:sp>
      <p:sp>
        <p:nvSpPr>
          <p:cNvPr id="440" name="CustomShape 6"/>
          <p:cNvSpPr/>
          <p:nvPr/>
        </p:nvSpPr>
        <p:spPr>
          <a:xfrm>
            <a:off x="963360" y="1380240"/>
            <a:ext cx="7857360" cy="4807440"/>
          </a:xfrm>
          <a:prstGeom prst="rect">
            <a:avLst/>
          </a:prstGeom>
          <a:noFill/>
          <a:ln>
            <a:noFill/>
          </a:ln>
        </p:spPr>
        <p:style>
          <a:lnRef idx="0"/>
          <a:fillRef idx="0"/>
          <a:effectRef idx="0"/>
          <a:fontRef idx="minor"/>
        </p:style>
        <p:txBody>
          <a:bodyPr lIns="90000" rIns="90000" tIns="45000" bIns="45000"/>
          <a:p>
            <a:pPr algn="just">
              <a:lnSpc>
                <a:spcPct val="100000"/>
              </a:lnSpc>
            </a:pPr>
            <a:r>
              <a:rPr lang="en-US" sz="1600" strike="noStrike">
                <a:solidFill>
                  <a:srgbClr val="000000"/>
                </a:solidFill>
                <a:latin typeface="Calibri"/>
                <a:ea typeface="DejaVu Sans"/>
              </a:rPr>
              <a:t>Define $get method in a function that returns the object to be injected</a:t>
            </a:r>
            <a:endParaRPr/>
          </a:p>
          <a:p>
            <a:pPr algn="just">
              <a:lnSpc>
                <a:spcPct val="100000"/>
              </a:lnSpc>
            </a:pPr>
            <a:r>
              <a:rPr lang="en-US" sz="1600" strike="noStrike">
                <a:solidFill>
                  <a:srgbClr val="000000"/>
                </a:solidFill>
                <a:latin typeface="Calibri"/>
                <a:ea typeface="DejaVu Sans"/>
              </a:rPr>
              <a:t>The object can have various properties and methods similar to the object returned by factory</a:t>
            </a:r>
            <a:endParaRPr/>
          </a:p>
          <a:p>
            <a:pPr algn="just">
              <a:lnSpc>
                <a:spcPct val="100000"/>
              </a:lnSpc>
            </a:pPr>
            <a:endParaRPr/>
          </a:p>
          <a:p>
            <a:pPr algn="just">
              <a:lnSpc>
                <a:spcPct val="100000"/>
              </a:lnSpc>
            </a:pPr>
            <a:r>
              <a:rPr lang="en-US" sz="1600" strike="noStrike">
                <a:solidFill>
                  <a:srgbClr val="000000"/>
                </a:solidFill>
                <a:latin typeface="Calibri"/>
                <a:ea typeface="DejaVu Sans"/>
              </a:rPr>
              <a:t>module.provider(‘provider_name’, function() {</a:t>
            </a:r>
            <a:endParaRPr/>
          </a:p>
          <a:p>
            <a:pPr algn="just">
              <a:lnSpc>
                <a:spcPct val="100000"/>
              </a:lnSpc>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this.$get = function() {</a:t>
            </a:r>
            <a:endParaRPr/>
          </a:p>
          <a:p>
            <a:pPr algn="just">
              <a:lnSpc>
                <a:spcPct val="100000"/>
              </a:lnSpc>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	</a:t>
            </a:r>
            <a:r>
              <a:rPr lang="en-US" sz="1600" strike="noStrike">
                <a:solidFill>
                  <a:srgbClr val="000000"/>
                </a:solidFill>
                <a:latin typeface="Calibri"/>
                <a:ea typeface="DejaVu Sans"/>
              </a:rPr>
              <a:t>	</a:t>
            </a:r>
            <a:r>
              <a:rPr lang="en-US" sz="1600" strike="noStrike">
                <a:solidFill>
                  <a:srgbClr val="000000"/>
                </a:solidFill>
                <a:latin typeface="Calibri"/>
                <a:ea typeface="DejaVu Sans"/>
              </a:rPr>
              <a:t>return {</a:t>
            </a:r>
            <a:endParaRPr/>
          </a:p>
          <a:p>
            <a:pPr algn="just">
              <a:lnSpc>
                <a:spcPct val="100000"/>
              </a:lnSpc>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	</a:t>
            </a:r>
            <a:r>
              <a:rPr lang="en-US" sz="1600" strike="noStrike">
                <a:solidFill>
                  <a:srgbClr val="000000"/>
                </a:solidFill>
                <a:latin typeface="Calibri"/>
                <a:ea typeface="DejaVu Sans"/>
              </a:rPr>
              <a:t>	</a:t>
            </a:r>
            <a:r>
              <a:rPr lang="en-US" sz="1600" strike="noStrike">
                <a:solidFill>
                  <a:srgbClr val="000000"/>
                </a:solidFill>
                <a:latin typeface="Calibri"/>
                <a:ea typeface="DejaVu Sans"/>
              </a:rPr>
              <a:t>	</a:t>
            </a:r>
            <a:r>
              <a:rPr lang="en-US" sz="1600" strike="noStrike">
                <a:solidFill>
                  <a:srgbClr val="000000"/>
                </a:solidFill>
                <a:latin typeface="Calibri"/>
                <a:ea typeface="DejaVu Sans"/>
              </a:rPr>
              <a:t>function_name: function() {</a:t>
            </a:r>
            <a:endParaRPr/>
          </a:p>
          <a:p>
            <a:pPr algn="just">
              <a:lnSpc>
                <a:spcPct val="100000"/>
              </a:lnSpc>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	</a:t>
            </a:r>
            <a:r>
              <a:rPr lang="en-US" sz="1600" strike="noStrike">
                <a:solidFill>
                  <a:srgbClr val="000000"/>
                </a:solidFill>
                <a:latin typeface="Calibri"/>
                <a:ea typeface="DejaVu Sans"/>
              </a:rPr>
              <a:t>	</a:t>
            </a:r>
            <a:r>
              <a:rPr lang="en-US" sz="1600" strike="noStrike">
                <a:solidFill>
                  <a:srgbClr val="000000"/>
                </a:solidFill>
                <a:latin typeface="Calibri"/>
                <a:ea typeface="DejaVu Sans"/>
              </a:rPr>
              <a:t>	</a:t>
            </a:r>
            <a:r>
              <a:rPr lang="en-US" sz="1600" strike="noStrike">
                <a:solidFill>
                  <a:srgbClr val="000000"/>
                </a:solidFill>
                <a:latin typeface="Calibri"/>
                <a:ea typeface="DejaVu Sans"/>
              </a:rPr>
              <a:t>},</a:t>
            </a:r>
            <a:endParaRPr/>
          </a:p>
          <a:p>
            <a:pPr algn="just">
              <a:lnSpc>
                <a:spcPct val="100000"/>
              </a:lnSpc>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	</a:t>
            </a:r>
            <a:r>
              <a:rPr lang="en-US" sz="1600" strike="noStrike">
                <a:solidFill>
                  <a:srgbClr val="000000"/>
                </a:solidFill>
                <a:latin typeface="Calibri"/>
                <a:ea typeface="DejaVu Sans"/>
              </a:rPr>
              <a:t>	</a:t>
            </a:r>
            <a:r>
              <a:rPr lang="en-US" sz="1600" strike="noStrike">
                <a:solidFill>
                  <a:srgbClr val="000000"/>
                </a:solidFill>
                <a:latin typeface="Calibri"/>
                <a:ea typeface="DejaVu Sans"/>
              </a:rPr>
              <a:t>	</a:t>
            </a:r>
            <a:r>
              <a:rPr lang="en-US" sz="1600" strike="noStrike">
                <a:solidFill>
                  <a:srgbClr val="000000"/>
                </a:solidFill>
                <a:latin typeface="Calibri"/>
                <a:ea typeface="DejaVu Sans"/>
              </a:rPr>
              <a:t>another_function: function() {</a:t>
            </a:r>
            <a:endParaRPr/>
          </a:p>
          <a:p>
            <a:pPr algn="just">
              <a:lnSpc>
                <a:spcPct val="100000"/>
              </a:lnSpc>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	</a:t>
            </a:r>
            <a:r>
              <a:rPr lang="en-US" sz="1600" strike="noStrike">
                <a:solidFill>
                  <a:srgbClr val="000000"/>
                </a:solidFill>
                <a:latin typeface="Calibri"/>
                <a:ea typeface="DejaVu Sans"/>
              </a:rPr>
              <a:t>	</a:t>
            </a:r>
            <a:r>
              <a:rPr lang="en-US" sz="1600" strike="noStrike">
                <a:solidFill>
                  <a:srgbClr val="000000"/>
                </a:solidFill>
                <a:latin typeface="Calibri"/>
                <a:ea typeface="DejaVu Sans"/>
              </a:rPr>
              <a:t>	</a:t>
            </a:r>
            <a:r>
              <a:rPr lang="en-US" sz="1600" strike="noStrike">
                <a:solidFill>
                  <a:srgbClr val="000000"/>
                </a:solidFill>
                <a:latin typeface="Calibri"/>
                <a:ea typeface="DejaVu Sans"/>
              </a:rPr>
              <a:t>}</a:t>
            </a:r>
            <a:endParaRPr/>
          </a:p>
          <a:p>
            <a:pPr algn="just">
              <a:lnSpc>
                <a:spcPct val="100000"/>
              </a:lnSpc>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a:t>
            </a:r>
            <a:endParaRPr/>
          </a:p>
          <a:p>
            <a:pPr algn="just">
              <a:lnSpc>
                <a:spcPct val="100000"/>
              </a:lnSpc>
            </a:pPr>
            <a:r>
              <a:rPr lang="en-US" sz="1600" strike="noStrike">
                <a:solidFill>
                  <a:srgbClr val="000000"/>
                </a:solidFill>
                <a:latin typeface="Calibri"/>
                <a:ea typeface="DejaVu Sans"/>
              </a:rPr>
              <a:t>});</a:t>
            </a:r>
            <a:endParaRPr/>
          </a:p>
          <a:p>
            <a:pPr algn="just">
              <a:lnSpc>
                <a:spcPct val="100000"/>
              </a:lnSpc>
            </a:pPr>
            <a:endParaRPr/>
          </a:p>
          <a:p>
            <a:pPr algn="just">
              <a:lnSpc>
                <a:spcPct val="100000"/>
              </a:lnSpc>
            </a:pPr>
            <a:r>
              <a:rPr lang="en-US" sz="1600" strike="noStrike">
                <a:solidFill>
                  <a:srgbClr val="000000"/>
                </a:solidFill>
                <a:latin typeface="Calibri"/>
                <a:ea typeface="DejaVu Sans"/>
              </a:rPr>
              <a:t>Module.controller(‘ControllerName’, function ControllerName($scope, provider_name) {</a:t>
            </a:r>
            <a:endParaRPr/>
          </a:p>
          <a:p>
            <a:pPr algn="just">
              <a:lnSpc>
                <a:spcPct val="100000"/>
              </a:lnSpc>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$scope.methodname = function() {</a:t>
            </a:r>
            <a:endParaRPr/>
          </a:p>
          <a:p>
            <a:pPr algn="just">
              <a:lnSpc>
                <a:spcPct val="100000"/>
              </a:lnSpc>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	</a:t>
            </a:r>
            <a:r>
              <a:rPr lang="en-US" sz="1600" strike="noStrike">
                <a:solidFill>
                  <a:srgbClr val="000000"/>
                </a:solidFill>
                <a:latin typeface="Calibri"/>
                <a:ea typeface="DejaVu Sans"/>
              </a:rPr>
              <a:t>	</a:t>
            </a:r>
            <a:r>
              <a:rPr lang="en-US" sz="1600" strike="noStrike">
                <a:solidFill>
                  <a:srgbClr val="000000"/>
                </a:solidFill>
                <a:latin typeface="Calibri"/>
                <a:ea typeface="DejaVu Sans"/>
              </a:rPr>
              <a:t>provider_name.function_name();</a:t>
            </a:r>
            <a:endParaRPr/>
          </a:p>
          <a:p>
            <a:pPr algn="just">
              <a:lnSpc>
                <a:spcPct val="100000"/>
              </a:lnSpc>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a:t>
            </a:r>
            <a:endParaRPr/>
          </a:p>
          <a:p>
            <a:pPr algn="just">
              <a:lnSpc>
                <a:spcPct val="100000"/>
              </a:lnSpc>
            </a:pPr>
            <a:r>
              <a:rPr lang="en-US" sz="1600" strike="noStrike">
                <a:solidFill>
                  <a:srgbClr val="000000"/>
                </a:solidFill>
                <a:latin typeface="Calibri"/>
                <a:ea typeface="DejaVu Sans"/>
              </a:rPr>
              <a:t>});</a:t>
            </a:r>
            <a:endParaRPr/>
          </a:p>
          <a:p>
            <a:pPr algn="just">
              <a:lnSpc>
                <a:spcPct val="100000"/>
              </a:lnSpc>
            </a:pPr>
            <a:endParaRPr/>
          </a:p>
          <a:p>
            <a:pPr algn="just">
              <a:lnSpc>
                <a:spcPct val="100000"/>
              </a:lnSpc>
            </a:pPr>
            <a:endParaRPr/>
          </a:p>
        </p:txBody>
      </p:sp>
    </p:spTree>
  </p:cSld>
  <p:transition spd="slow">
    <p:fade/>
  </p:transition>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41" name="Picture 10" descr=""/>
          <p:cNvPicPr/>
          <p:nvPr/>
        </p:nvPicPr>
        <p:blipFill>
          <a:blip r:embed="rId1"/>
          <a:stretch/>
        </p:blipFill>
        <p:spPr>
          <a:xfrm>
            <a:off x="0" y="0"/>
            <a:ext cx="9141120" cy="6855120"/>
          </a:xfrm>
          <a:prstGeom prst="rect">
            <a:avLst/>
          </a:prstGeom>
          <a:ln>
            <a:noFill/>
          </a:ln>
        </p:spPr>
      </p:pic>
      <p:sp>
        <p:nvSpPr>
          <p:cNvPr id="442" name="CustomShape 1"/>
          <p:cNvSpPr/>
          <p:nvPr/>
        </p:nvSpPr>
        <p:spPr>
          <a:xfrm>
            <a:off x="283320" y="2986920"/>
            <a:ext cx="8226720" cy="819000"/>
          </a:xfrm>
          <a:prstGeom prst="rect">
            <a:avLst/>
          </a:prstGeom>
          <a:noFill/>
          <a:ln>
            <a:noFill/>
          </a:ln>
        </p:spPr>
        <p:style>
          <a:lnRef idx="0"/>
          <a:fillRef idx="0"/>
          <a:effectRef idx="0"/>
          <a:fontRef idx="minor"/>
        </p:style>
      </p:sp>
      <p:sp>
        <p:nvSpPr>
          <p:cNvPr id="443" name="CustomShape 2"/>
          <p:cNvSpPr/>
          <p:nvPr/>
        </p:nvSpPr>
        <p:spPr>
          <a:xfrm>
            <a:off x="5638680" y="134640"/>
            <a:ext cx="3870000" cy="27036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000000"/>
                </a:solidFill>
                <a:latin typeface="Calibri"/>
                <a:ea typeface="DejaVu Sans"/>
              </a:rPr>
              <a:t>Leveraging technology to Power Enterprise Efficiency</a:t>
            </a:r>
            <a:endParaRPr/>
          </a:p>
        </p:txBody>
      </p:sp>
      <p:sp>
        <p:nvSpPr>
          <p:cNvPr id="444" name="CustomShape 3"/>
          <p:cNvSpPr/>
          <p:nvPr/>
        </p:nvSpPr>
        <p:spPr>
          <a:xfrm>
            <a:off x="304920" y="6535440"/>
            <a:ext cx="8226720" cy="27036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eb7927"/>
                </a:solidFill>
                <a:latin typeface="Calibri"/>
                <a:ea typeface="DejaVu Sans"/>
              </a:rPr>
              <a:t>www.doyen.co.in</a:t>
            </a:r>
            <a:endParaRPr/>
          </a:p>
        </p:txBody>
      </p:sp>
      <p:sp>
        <p:nvSpPr>
          <p:cNvPr id="445" name="CustomShape 4"/>
          <p:cNvSpPr/>
          <p:nvPr/>
        </p:nvSpPr>
        <p:spPr>
          <a:xfrm>
            <a:off x="2657880" y="2673360"/>
            <a:ext cx="4327920" cy="956880"/>
          </a:xfrm>
          <a:prstGeom prst="rect">
            <a:avLst/>
          </a:prstGeom>
          <a:noFill/>
          <a:ln>
            <a:noFill/>
          </a:ln>
        </p:spPr>
        <p:style>
          <a:lnRef idx="0"/>
          <a:fillRef idx="0"/>
          <a:effectRef idx="0"/>
          <a:fontRef idx="minor"/>
        </p:style>
        <p:txBody>
          <a:bodyPr lIns="90000" rIns="90000" tIns="45000" bIns="45000"/>
          <a:p>
            <a:pPr algn="ctr">
              <a:lnSpc>
                <a:spcPct val="100000"/>
              </a:lnSpc>
            </a:pPr>
            <a:r>
              <a:rPr lang="en-US" sz="2800" strike="noStrike">
                <a:solidFill>
                  <a:srgbClr val="ff6600"/>
                </a:solidFill>
                <a:latin typeface="Calibri"/>
                <a:ea typeface="DejaVu Sans"/>
              </a:rPr>
              <a:t>Integrate with Asp.net. MVC </a:t>
            </a:r>
            <a:endParaRPr/>
          </a:p>
          <a:p>
            <a:pPr algn="ctr">
              <a:lnSpc>
                <a:spcPct val="100000"/>
              </a:lnSpc>
            </a:pPr>
            <a:r>
              <a:rPr lang="en-US" sz="2800" strike="noStrike">
                <a:solidFill>
                  <a:srgbClr val="ff6600"/>
                </a:solidFill>
                <a:latin typeface="Calibri"/>
                <a:ea typeface="DejaVu Sans"/>
              </a:rPr>
              <a:t>Using example</a:t>
            </a:r>
            <a:endParaRPr/>
          </a:p>
        </p:txBody>
      </p:sp>
    </p:spTree>
  </p:cSld>
  <p:transition spd="slow">
    <p:fade/>
  </p:transition>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46" name="Picture 10" descr=""/>
          <p:cNvPicPr/>
          <p:nvPr/>
        </p:nvPicPr>
        <p:blipFill>
          <a:blip r:embed="rId1"/>
          <a:stretch/>
        </p:blipFill>
        <p:spPr>
          <a:xfrm>
            <a:off x="0" y="0"/>
            <a:ext cx="9141120" cy="6855120"/>
          </a:xfrm>
          <a:prstGeom prst="rect">
            <a:avLst/>
          </a:prstGeom>
          <a:ln>
            <a:noFill/>
          </a:ln>
        </p:spPr>
      </p:pic>
      <p:sp>
        <p:nvSpPr>
          <p:cNvPr id="447" name="CustomShape 1"/>
          <p:cNvSpPr/>
          <p:nvPr/>
        </p:nvSpPr>
        <p:spPr>
          <a:xfrm>
            <a:off x="283320" y="2986920"/>
            <a:ext cx="8226720" cy="819000"/>
          </a:xfrm>
          <a:prstGeom prst="rect">
            <a:avLst/>
          </a:prstGeom>
          <a:noFill/>
          <a:ln>
            <a:noFill/>
          </a:ln>
        </p:spPr>
        <p:style>
          <a:lnRef idx="0"/>
          <a:fillRef idx="0"/>
          <a:effectRef idx="0"/>
          <a:fontRef idx="minor"/>
        </p:style>
      </p:sp>
      <p:sp>
        <p:nvSpPr>
          <p:cNvPr id="448" name="CustomShape 2"/>
          <p:cNvSpPr/>
          <p:nvPr/>
        </p:nvSpPr>
        <p:spPr>
          <a:xfrm>
            <a:off x="5638680" y="134640"/>
            <a:ext cx="3870000" cy="27036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000000"/>
                </a:solidFill>
                <a:latin typeface="Calibri"/>
                <a:ea typeface="DejaVu Sans"/>
              </a:rPr>
              <a:t>Leveraging technology to Power Enterprise Efficiency</a:t>
            </a:r>
            <a:endParaRPr/>
          </a:p>
        </p:txBody>
      </p:sp>
      <p:sp>
        <p:nvSpPr>
          <p:cNvPr id="449" name="CustomShape 3"/>
          <p:cNvSpPr/>
          <p:nvPr/>
        </p:nvSpPr>
        <p:spPr>
          <a:xfrm>
            <a:off x="304920" y="6535440"/>
            <a:ext cx="8226720" cy="27036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eb7927"/>
                </a:solidFill>
                <a:latin typeface="Calibri"/>
                <a:ea typeface="DejaVu Sans"/>
              </a:rPr>
              <a:t>www.doyen.co.in</a:t>
            </a:r>
            <a:endParaRPr/>
          </a:p>
        </p:txBody>
      </p:sp>
      <p:sp>
        <p:nvSpPr>
          <p:cNvPr id="450" name="CustomShape 4"/>
          <p:cNvSpPr/>
          <p:nvPr/>
        </p:nvSpPr>
        <p:spPr>
          <a:xfrm>
            <a:off x="948960" y="501120"/>
            <a:ext cx="7876800" cy="522360"/>
          </a:xfrm>
          <a:prstGeom prst="rect">
            <a:avLst/>
          </a:prstGeom>
          <a:noFill/>
          <a:ln>
            <a:noFill/>
          </a:ln>
        </p:spPr>
        <p:style>
          <a:lnRef idx="0"/>
          <a:fillRef idx="0"/>
          <a:effectRef idx="0"/>
          <a:fontRef idx="minor"/>
        </p:style>
        <p:txBody>
          <a:bodyPr lIns="90000" rIns="90000" tIns="45000" bIns="45000"/>
          <a:p>
            <a:pPr>
              <a:lnSpc>
                <a:spcPct val="100000"/>
              </a:lnSpc>
            </a:pPr>
            <a:r>
              <a:rPr lang="en-US" sz="2800" strike="noStrike">
                <a:solidFill>
                  <a:srgbClr val="ff6600"/>
                </a:solidFill>
                <a:latin typeface="Calibri"/>
                <a:ea typeface="DejaVu Sans"/>
              </a:rPr>
              <a:t>Some Comparison scripting library with Angular JS.</a:t>
            </a:r>
            <a:endParaRPr/>
          </a:p>
        </p:txBody>
      </p:sp>
      <p:sp>
        <p:nvSpPr>
          <p:cNvPr id="451" name="CustomShape 5"/>
          <p:cNvSpPr/>
          <p:nvPr/>
        </p:nvSpPr>
        <p:spPr>
          <a:xfrm>
            <a:off x="1076760" y="1070280"/>
            <a:ext cx="3340440" cy="454680"/>
          </a:xfrm>
          <a:prstGeom prst="rect">
            <a:avLst/>
          </a:prstGeom>
          <a:noFill/>
          <a:ln>
            <a:noFill/>
          </a:ln>
        </p:spPr>
        <p:style>
          <a:lnRef idx="0"/>
          <a:fillRef idx="0"/>
          <a:effectRef idx="0"/>
          <a:fontRef idx="minor"/>
        </p:style>
        <p:txBody>
          <a:bodyPr lIns="90000" rIns="90000" tIns="45000" bIns="45000"/>
          <a:p>
            <a:pPr>
              <a:lnSpc>
                <a:spcPct val="100000"/>
              </a:lnSpc>
            </a:pPr>
            <a:r>
              <a:rPr b="1" lang="en-US" strike="noStrike">
                <a:solidFill>
                  <a:srgbClr val="000000"/>
                </a:solidFill>
                <a:latin typeface="Calibri"/>
                <a:ea typeface="DejaVu Sans"/>
              </a:rPr>
              <a:t>KnockoutJS vs AngularJS</a:t>
            </a:r>
            <a:endParaRPr/>
          </a:p>
        </p:txBody>
      </p:sp>
      <p:sp>
        <p:nvSpPr>
          <p:cNvPr id="452" name="CustomShape 6"/>
          <p:cNvSpPr/>
          <p:nvPr/>
        </p:nvSpPr>
        <p:spPr>
          <a:xfrm>
            <a:off x="1100880" y="1596600"/>
            <a:ext cx="7724880" cy="468072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1600" strike="noStrike">
                <a:solidFill>
                  <a:srgbClr val="000000"/>
                </a:solidFill>
                <a:latin typeface="Calibri"/>
                <a:ea typeface="DejaVu Sans"/>
              </a:rPr>
              <a:t>Templating </a:t>
            </a:r>
            <a:endParaRPr/>
          </a:p>
          <a:p>
            <a:pPr algn="just">
              <a:lnSpc>
                <a:spcPct val="100000"/>
              </a:lnSpc>
            </a:pPr>
            <a:endParaRPr/>
          </a:p>
          <a:p>
            <a:pPr algn="just">
              <a:lnSpc>
                <a:spcPct val="100000"/>
              </a:lnSpc>
            </a:pPr>
            <a:r>
              <a:rPr lang="en-US" sz="1600" strike="noStrike">
                <a:solidFill>
                  <a:srgbClr val="000000"/>
                </a:solidFill>
                <a:latin typeface="Calibri"/>
                <a:ea typeface="DejaVu Sans"/>
              </a:rPr>
              <a:t>Angular and Knockout both provide DOM based template ting.</a:t>
            </a:r>
            <a:endParaRPr/>
          </a:p>
          <a:p>
            <a:pPr algn="just">
              <a:lnSpc>
                <a:spcPct val="100000"/>
              </a:lnSpc>
            </a:pPr>
            <a:endParaRPr/>
          </a:p>
          <a:p>
            <a:pPr algn="just">
              <a:lnSpc>
                <a:spcPct val="100000"/>
              </a:lnSpc>
            </a:pPr>
            <a:r>
              <a:rPr lang="en-US" sz="1600" strike="noStrike">
                <a:solidFill>
                  <a:srgbClr val="000000"/>
                </a:solidFill>
                <a:latin typeface="Calibri"/>
                <a:ea typeface="DejaVu Sans"/>
              </a:rPr>
              <a:t>Angular only supports HTML as its template ting mechanism.</a:t>
            </a:r>
            <a:endParaRPr/>
          </a:p>
          <a:p>
            <a:pPr algn="just">
              <a:lnSpc>
                <a:spcPct val="100000"/>
              </a:lnSpc>
            </a:pPr>
            <a:endParaRPr/>
          </a:p>
          <a:p>
            <a:pPr algn="just">
              <a:lnSpc>
                <a:spcPct val="100000"/>
              </a:lnSpc>
            </a:pPr>
            <a:r>
              <a:rPr lang="en-US" sz="1600" strike="noStrike">
                <a:solidFill>
                  <a:srgbClr val="000000"/>
                </a:solidFill>
                <a:latin typeface="Calibri"/>
                <a:ea typeface="DejaVu Sans"/>
              </a:rPr>
              <a:t>Knockout by default uses HTML as its templating mechanism ( which is where they both have DOM based templating ) , but Knockout also supports other string based templating engines like Handlebars etc.</a:t>
            </a:r>
            <a:endParaRPr/>
          </a:p>
          <a:p>
            <a:pPr algn="just">
              <a:lnSpc>
                <a:spcPct val="100000"/>
              </a:lnSpc>
            </a:pPr>
            <a:endParaRPr/>
          </a:p>
          <a:p>
            <a:pPr algn="just">
              <a:lnSpc>
                <a:spcPct val="100000"/>
              </a:lnSpc>
            </a:pPr>
            <a:r>
              <a:rPr b="1" lang="en-US" sz="1600" strike="noStrike">
                <a:solidFill>
                  <a:srgbClr val="000000"/>
                </a:solidFill>
                <a:latin typeface="Calibri"/>
                <a:ea typeface="DejaVu Sans"/>
              </a:rPr>
              <a:t>Context </a:t>
            </a:r>
            <a:endParaRPr/>
          </a:p>
          <a:p>
            <a:pPr algn="just">
              <a:lnSpc>
                <a:spcPct val="100000"/>
              </a:lnSpc>
            </a:pPr>
            <a:endParaRPr/>
          </a:p>
          <a:p>
            <a:pPr algn="just">
              <a:lnSpc>
                <a:spcPct val="100000"/>
              </a:lnSpc>
            </a:pPr>
            <a:r>
              <a:rPr lang="en-US" sz="1600" strike="noStrike">
                <a:solidFill>
                  <a:srgbClr val="000000"/>
                </a:solidFill>
                <a:latin typeface="Calibri"/>
                <a:ea typeface="DejaVu Sans"/>
              </a:rPr>
              <a:t>In knockout, in order to fetch data from a context that is in the parent of your current context, you need to access it using `$parent`.</a:t>
            </a:r>
            <a:endParaRPr/>
          </a:p>
          <a:p>
            <a:pPr algn="just">
              <a:lnSpc>
                <a:spcPct val="100000"/>
              </a:lnSpc>
            </a:pPr>
            <a:endParaRPr/>
          </a:p>
          <a:p>
            <a:pPr algn="just">
              <a:lnSpc>
                <a:spcPct val="100000"/>
              </a:lnSpc>
            </a:pPr>
            <a:r>
              <a:rPr lang="en-US" sz="1600" strike="noStrike">
                <a:solidFill>
                  <a:srgbClr val="000000"/>
                </a:solidFill>
                <a:latin typeface="Calibri"/>
                <a:ea typeface="DejaVu Sans"/>
              </a:rPr>
              <a:t>In angular, context’s inherit prototypically. So, to access something from the parent context, you don't usually have to use $parent . You only need to use $parent if you have another variable with the same name defined in your current context as well.</a:t>
            </a:r>
            <a:endParaRPr/>
          </a:p>
        </p:txBody>
      </p:sp>
    </p:spTree>
  </p:cSld>
  <p:transition spd="slow">
    <p:fade/>
  </p:transition>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53" name="Picture 10" descr=""/>
          <p:cNvPicPr/>
          <p:nvPr/>
        </p:nvPicPr>
        <p:blipFill>
          <a:blip r:embed="rId1"/>
          <a:stretch/>
        </p:blipFill>
        <p:spPr>
          <a:xfrm>
            <a:off x="0" y="0"/>
            <a:ext cx="9141120" cy="6855120"/>
          </a:xfrm>
          <a:prstGeom prst="rect">
            <a:avLst/>
          </a:prstGeom>
          <a:ln>
            <a:noFill/>
          </a:ln>
        </p:spPr>
      </p:pic>
      <p:sp>
        <p:nvSpPr>
          <p:cNvPr id="454" name="CustomShape 1"/>
          <p:cNvSpPr/>
          <p:nvPr/>
        </p:nvSpPr>
        <p:spPr>
          <a:xfrm>
            <a:off x="283320" y="2986920"/>
            <a:ext cx="8226720" cy="819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4800" strike="noStrike">
                <a:solidFill>
                  <a:srgbClr val="eb7927"/>
                </a:solidFill>
                <a:latin typeface="Calibri"/>
                <a:ea typeface="DejaVu Sans"/>
              </a:rPr>
              <a:t>  </a:t>
            </a:r>
            <a:endParaRPr/>
          </a:p>
        </p:txBody>
      </p:sp>
      <p:sp>
        <p:nvSpPr>
          <p:cNvPr id="455" name="CustomShape 2"/>
          <p:cNvSpPr/>
          <p:nvPr/>
        </p:nvSpPr>
        <p:spPr>
          <a:xfrm>
            <a:off x="5638680" y="134640"/>
            <a:ext cx="3870000" cy="27036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000000"/>
                </a:solidFill>
                <a:latin typeface="Calibri"/>
                <a:ea typeface="DejaVu Sans"/>
              </a:rPr>
              <a:t>Leveraging technology to Power Enterprise Efficiency</a:t>
            </a:r>
            <a:endParaRPr/>
          </a:p>
        </p:txBody>
      </p:sp>
      <p:sp>
        <p:nvSpPr>
          <p:cNvPr id="456" name="CustomShape 3"/>
          <p:cNvSpPr/>
          <p:nvPr/>
        </p:nvSpPr>
        <p:spPr>
          <a:xfrm>
            <a:off x="304920" y="6535440"/>
            <a:ext cx="8226720" cy="27036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eb7927"/>
                </a:solidFill>
                <a:latin typeface="Calibri"/>
                <a:ea typeface="DejaVu Sans"/>
              </a:rPr>
              <a:t>www.doyen.co.in</a:t>
            </a:r>
            <a:endParaRPr/>
          </a:p>
        </p:txBody>
      </p:sp>
      <p:sp>
        <p:nvSpPr>
          <p:cNvPr id="457" name="CustomShape 4"/>
          <p:cNvSpPr/>
          <p:nvPr/>
        </p:nvSpPr>
        <p:spPr>
          <a:xfrm>
            <a:off x="793080" y="694080"/>
            <a:ext cx="8154360" cy="5552640"/>
          </a:xfrm>
          <a:prstGeom prst="rect">
            <a:avLst/>
          </a:prstGeom>
          <a:noFill/>
          <a:ln>
            <a:noFill/>
          </a:ln>
        </p:spPr>
        <p:style>
          <a:lnRef idx="0"/>
          <a:fillRef idx="0"/>
          <a:effectRef idx="0"/>
          <a:fontRef idx="minor"/>
        </p:style>
        <p:txBody>
          <a:bodyPr lIns="90000" rIns="90000" tIns="45000" bIns="45000"/>
          <a:p>
            <a:pPr>
              <a:lnSpc>
                <a:spcPct val="100000"/>
              </a:lnSpc>
            </a:pPr>
            <a:r>
              <a:rPr b="1" lang="en-US" sz="1600" strike="noStrike">
                <a:solidFill>
                  <a:srgbClr val="000000"/>
                </a:solidFill>
                <a:latin typeface="Calibri"/>
                <a:ea typeface="DejaVu Sans"/>
              </a:rPr>
              <a:t>Directives or Custom Bindings </a:t>
            </a:r>
            <a:endParaRPr/>
          </a:p>
          <a:p>
            <a:pPr algn="just">
              <a:lnSpc>
                <a:spcPct val="100000"/>
              </a:lnSpc>
            </a:pPr>
            <a:r>
              <a:rPr lang="en-US" sz="1600" strike="noStrike">
                <a:solidFill>
                  <a:srgbClr val="000000"/>
                </a:solidFill>
                <a:latin typeface="Calibri"/>
                <a:ea typeface="DejaVu Sans"/>
              </a:rPr>
              <a:t>Angular has directives. You can define custom elements, custom attributes, comments and classes.</a:t>
            </a:r>
            <a:endParaRPr/>
          </a:p>
          <a:p>
            <a:pPr algn="just">
              <a:lnSpc>
                <a:spcPct val="100000"/>
              </a:lnSpc>
            </a:pPr>
            <a:r>
              <a:rPr lang="en-US" sz="1600" strike="noStrike">
                <a:solidFill>
                  <a:srgbClr val="000000"/>
                </a:solidFill>
                <a:latin typeface="Calibri"/>
                <a:ea typeface="DejaVu Sans"/>
              </a:rPr>
              <a:t>Knockout doesn't allow you to create custom elements. You have to create all your bindings inside data-bind</a:t>
            </a:r>
            <a:endParaRPr/>
          </a:p>
          <a:p>
            <a:pPr algn="just">
              <a:lnSpc>
                <a:spcPct val="100000"/>
              </a:lnSpc>
            </a:pPr>
            <a:endParaRPr/>
          </a:p>
          <a:p>
            <a:pPr algn="just">
              <a:lnSpc>
                <a:spcPct val="100000"/>
              </a:lnSpc>
            </a:pPr>
            <a:r>
              <a:rPr b="1" lang="en-US" sz="1600" strike="noStrike">
                <a:solidFill>
                  <a:srgbClr val="000000"/>
                </a:solidFill>
                <a:latin typeface="Calibri"/>
                <a:ea typeface="DejaVu Sans"/>
              </a:rPr>
              <a:t>JQuery Dependency</a:t>
            </a:r>
            <a:endParaRPr/>
          </a:p>
          <a:p>
            <a:pPr algn="just">
              <a:lnSpc>
                <a:spcPct val="100000"/>
              </a:lnSpc>
            </a:pPr>
            <a:r>
              <a:rPr lang="en-US" sz="1600" strike="noStrike">
                <a:solidFill>
                  <a:srgbClr val="000000"/>
                </a:solidFill>
                <a:latin typeface="Calibri"/>
                <a:ea typeface="DejaVu Sans"/>
              </a:rPr>
              <a:t>Angular has its own version of JQuery called JQuery Lite ( smaller jQuery). If you include JQuery before Angular, it will use the JQuery you loaded.</a:t>
            </a:r>
            <a:endParaRPr/>
          </a:p>
          <a:p>
            <a:pPr algn="just">
              <a:lnSpc>
                <a:spcPct val="100000"/>
              </a:lnSpc>
            </a:pPr>
            <a:endParaRPr/>
          </a:p>
          <a:p>
            <a:pPr algn="just">
              <a:lnSpc>
                <a:spcPct val="100000"/>
              </a:lnSpc>
            </a:pPr>
            <a:r>
              <a:rPr lang="en-US" sz="1600" strike="noStrike">
                <a:solidFill>
                  <a:srgbClr val="000000"/>
                </a:solidFill>
                <a:latin typeface="Calibri"/>
                <a:ea typeface="DejaVu Sans"/>
              </a:rPr>
              <a:t>Knockout does not depend on JQuery or create its own version of it. But, having said that, Knockout is a data-binding library. It does not have any opinions or implementations for doing Ajax or DOM querying. If you don’t include JQuery, you are free to do Ajax and DOM manipulation either directly or with some other library.</a:t>
            </a:r>
            <a:endParaRPr/>
          </a:p>
          <a:p>
            <a:pPr algn="just">
              <a:lnSpc>
                <a:spcPct val="100000"/>
              </a:lnSpc>
            </a:pPr>
            <a:endParaRPr/>
          </a:p>
          <a:p>
            <a:pPr algn="just">
              <a:lnSpc>
                <a:spcPct val="100000"/>
              </a:lnSpc>
            </a:pPr>
            <a:r>
              <a:rPr b="1" lang="en-US" sz="1600" strike="noStrike">
                <a:solidFill>
                  <a:srgbClr val="000000"/>
                </a:solidFill>
                <a:latin typeface="Calibri"/>
                <a:ea typeface="DejaVu Sans"/>
              </a:rPr>
              <a:t>Browser support </a:t>
            </a:r>
            <a:endParaRPr/>
          </a:p>
          <a:p>
            <a:pPr algn="just">
              <a:lnSpc>
                <a:spcPct val="100000"/>
              </a:lnSpc>
            </a:pPr>
            <a:r>
              <a:rPr lang="en-US" sz="1600" strike="noStrike">
                <a:solidFill>
                  <a:srgbClr val="000000"/>
                </a:solidFill>
                <a:latin typeface="Calibri"/>
                <a:ea typeface="DejaVu Sans"/>
              </a:rPr>
              <a:t>Angular supports all new browsers and its support goes back till IE8.</a:t>
            </a:r>
            <a:endParaRPr/>
          </a:p>
          <a:p>
            <a:pPr algn="just">
              <a:lnSpc>
                <a:spcPct val="100000"/>
              </a:lnSpc>
            </a:pPr>
            <a:r>
              <a:rPr lang="en-US" sz="1600" strike="noStrike">
                <a:solidFill>
                  <a:srgbClr val="000000"/>
                </a:solidFill>
                <a:latin typeface="Calibri"/>
                <a:ea typeface="DejaVu Sans"/>
              </a:rPr>
              <a:t>Knockout supports till IE6.</a:t>
            </a:r>
            <a:endParaRPr/>
          </a:p>
        </p:txBody>
      </p:sp>
    </p:spTree>
  </p:cSld>
  <p:transition spd="slow">
    <p:fade/>
  </p:transition>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36" name="Picture 13" descr=""/>
          <p:cNvPicPr/>
          <p:nvPr/>
        </p:nvPicPr>
        <p:blipFill>
          <a:blip r:embed="rId1"/>
          <a:stretch/>
        </p:blipFill>
        <p:spPr>
          <a:xfrm>
            <a:off x="0" y="0"/>
            <a:ext cx="9140040" cy="6854040"/>
          </a:xfrm>
          <a:prstGeom prst="rect">
            <a:avLst/>
          </a:prstGeom>
          <a:ln>
            <a:noFill/>
          </a:ln>
        </p:spPr>
      </p:pic>
      <p:sp>
        <p:nvSpPr>
          <p:cNvPr id="337" name="CustomShape 1"/>
          <p:cNvSpPr/>
          <p:nvPr/>
        </p:nvSpPr>
        <p:spPr>
          <a:xfrm>
            <a:off x="304920" y="830880"/>
            <a:ext cx="8225640" cy="513360"/>
          </a:xfrm>
          <a:prstGeom prst="rect">
            <a:avLst/>
          </a:prstGeom>
          <a:noFill/>
          <a:ln>
            <a:noFill/>
          </a:ln>
        </p:spPr>
        <p:style>
          <a:lnRef idx="0"/>
          <a:fillRef idx="0"/>
          <a:effectRef idx="0"/>
          <a:fontRef idx="minor"/>
        </p:style>
        <p:txBody>
          <a:bodyPr lIns="90000" rIns="90000" tIns="45000" bIns="45000"/>
          <a:p>
            <a:pPr>
              <a:lnSpc>
                <a:spcPct val="100000"/>
              </a:lnSpc>
            </a:pPr>
            <a:r>
              <a:rPr b="1" lang="en-US" sz="2800" strike="noStrike">
                <a:solidFill>
                  <a:srgbClr val="eb7927"/>
                </a:solidFill>
                <a:latin typeface="Calibri"/>
                <a:ea typeface="DejaVu Sans"/>
              </a:rPr>
              <a:t>Agenda</a:t>
            </a:r>
            <a:endParaRPr/>
          </a:p>
        </p:txBody>
      </p:sp>
      <p:sp>
        <p:nvSpPr>
          <p:cNvPr id="338" name="CustomShape 2"/>
          <p:cNvSpPr/>
          <p:nvPr/>
        </p:nvSpPr>
        <p:spPr>
          <a:xfrm>
            <a:off x="5638680" y="134640"/>
            <a:ext cx="3868920" cy="26928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000000"/>
                </a:solidFill>
                <a:latin typeface="Calibri"/>
                <a:ea typeface="DejaVu Sans"/>
              </a:rPr>
              <a:t>Leveraging technology to Power Enterprise Efficiency</a:t>
            </a:r>
            <a:endParaRPr/>
          </a:p>
        </p:txBody>
      </p:sp>
      <p:sp>
        <p:nvSpPr>
          <p:cNvPr id="339" name="CustomShape 3"/>
          <p:cNvSpPr/>
          <p:nvPr/>
        </p:nvSpPr>
        <p:spPr>
          <a:xfrm>
            <a:off x="304920" y="6535440"/>
            <a:ext cx="8225640" cy="26928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eb7927"/>
                </a:solidFill>
                <a:latin typeface="Calibri"/>
                <a:ea typeface="DejaVu Sans"/>
              </a:rPr>
              <a:t>www.doyen.co.in</a:t>
            </a:r>
            <a:endParaRPr/>
          </a:p>
        </p:txBody>
      </p:sp>
      <p:sp>
        <p:nvSpPr>
          <p:cNvPr id="340" name="CustomShape 4"/>
          <p:cNvSpPr/>
          <p:nvPr/>
        </p:nvSpPr>
        <p:spPr>
          <a:xfrm>
            <a:off x="457200" y="1773000"/>
            <a:ext cx="8225640" cy="81828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50000"/>
              </a:lnSpc>
            </a:pPr>
            <a:endParaRPr/>
          </a:p>
        </p:txBody>
      </p:sp>
      <p:sp>
        <p:nvSpPr>
          <p:cNvPr id="341" name="CustomShape 5"/>
          <p:cNvSpPr/>
          <p:nvPr/>
        </p:nvSpPr>
        <p:spPr>
          <a:xfrm>
            <a:off x="1920240" y="3200400"/>
            <a:ext cx="177120" cy="342720"/>
          </a:xfrm>
          <a:prstGeom prst="rect">
            <a:avLst/>
          </a:prstGeom>
          <a:noFill/>
          <a:ln>
            <a:noFill/>
          </a:ln>
        </p:spPr>
        <p:style>
          <a:lnRef idx="0"/>
          <a:fillRef idx="0"/>
          <a:effectRef idx="0"/>
          <a:fontRef idx="minor"/>
        </p:style>
      </p:sp>
      <p:sp>
        <p:nvSpPr>
          <p:cNvPr id="342" name="CustomShape 6"/>
          <p:cNvSpPr/>
          <p:nvPr/>
        </p:nvSpPr>
        <p:spPr>
          <a:xfrm>
            <a:off x="1280160" y="1737360"/>
            <a:ext cx="6945840" cy="2766240"/>
          </a:xfrm>
          <a:prstGeom prst="rect">
            <a:avLst/>
          </a:prstGeom>
          <a:noFill/>
          <a:ln>
            <a:noFill/>
          </a:ln>
        </p:spPr>
        <p:style>
          <a:lnRef idx="0"/>
          <a:fillRef idx="0"/>
          <a:effectRef idx="0"/>
          <a:fontRef idx="minor"/>
        </p:style>
        <p:txBody>
          <a:bodyPr lIns="90000" rIns="90000" tIns="45000" bIns="45000"/>
          <a:p>
            <a:pPr>
              <a:lnSpc>
                <a:spcPct val="100000"/>
              </a:lnSpc>
              <a:buSzPct val="45000"/>
              <a:buFont typeface="Wingdings" charset="2"/>
              <a:buChar char=""/>
            </a:pPr>
            <a:r>
              <a:rPr lang="en-US" strike="noStrike">
                <a:solidFill>
                  <a:srgbClr val="000000"/>
                </a:solidFill>
                <a:latin typeface="Calibri"/>
                <a:ea typeface="DejaVu Sans"/>
              </a:rPr>
              <a:t>Introduction.</a:t>
            </a:r>
            <a:endParaRPr/>
          </a:p>
          <a:p>
            <a:pPr>
              <a:lnSpc>
                <a:spcPct val="100000"/>
              </a:lnSpc>
              <a:buSzPct val="45000"/>
              <a:buFont typeface="Wingdings" charset="2"/>
              <a:buChar char=""/>
            </a:pPr>
            <a:r>
              <a:rPr lang="en-US" strike="noStrike">
                <a:solidFill>
                  <a:srgbClr val="000000"/>
                </a:solidFill>
                <a:latin typeface="Calibri"/>
                <a:ea typeface="DejaVu Sans"/>
              </a:rPr>
              <a:t>Why use it?</a:t>
            </a:r>
            <a:endParaRPr/>
          </a:p>
          <a:p>
            <a:pPr>
              <a:lnSpc>
                <a:spcPct val="100000"/>
              </a:lnSpc>
              <a:buSzPct val="45000"/>
              <a:buFont typeface="Wingdings" charset="2"/>
              <a:buChar char=""/>
            </a:pPr>
            <a:r>
              <a:rPr lang="en-US" strike="noStrike">
                <a:solidFill>
                  <a:srgbClr val="000000"/>
                </a:solidFill>
                <a:latin typeface="Calibri"/>
                <a:ea typeface="DejaVu Sans"/>
              </a:rPr>
              <a:t>Getting Started- General Feature.</a:t>
            </a:r>
            <a:endParaRPr/>
          </a:p>
          <a:p>
            <a:pPr>
              <a:lnSpc>
                <a:spcPct val="100000"/>
              </a:lnSpc>
              <a:buSzPct val="45000"/>
              <a:buFont typeface="Wingdings" charset="2"/>
              <a:buChar char=""/>
            </a:pPr>
            <a:r>
              <a:rPr lang="en-US" strike="noStrike">
                <a:solidFill>
                  <a:srgbClr val="000000"/>
                </a:solidFill>
                <a:latin typeface="Calibri"/>
                <a:ea typeface="DejaVu Sans"/>
              </a:rPr>
              <a:t>Directives Filters &amp; Data Binding.</a:t>
            </a:r>
            <a:endParaRPr/>
          </a:p>
          <a:p>
            <a:pPr>
              <a:lnSpc>
                <a:spcPct val="100000"/>
              </a:lnSpc>
              <a:buSzPct val="45000"/>
              <a:buFont typeface="Wingdings" charset="2"/>
              <a:buChar char=""/>
            </a:pPr>
            <a:r>
              <a:rPr lang="en-US" strike="noStrike">
                <a:solidFill>
                  <a:srgbClr val="000000"/>
                </a:solidFill>
                <a:latin typeface="Calibri"/>
                <a:ea typeface="DejaVu Sans"/>
              </a:rPr>
              <a:t>View, Controller, Model &amp; Scope.</a:t>
            </a:r>
            <a:endParaRPr/>
          </a:p>
          <a:p>
            <a:pPr>
              <a:lnSpc>
                <a:spcPct val="100000"/>
              </a:lnSpc>
              <a:buSzPct val="45000"/>
              <a:buFont typeface="Wingdings" charset="2"/>
              <a:buChar char=""/>
            </a:pPr>
            <a:r>
              <a:rPr lang="en-US" strike="noStrike">
                <a:solidFill>
                  <a:srgbClr val="000000"/>
                </a:solidFill>
                <a:latin typeface="Calibri"/>
                <a:ea typeface="DejaVu Sans"/>
              </a:rPr>
              <a:t>Modules, Routes and Factory.</a:t>
            </a:r>
            <a:endParaRPr/>
          </a:p>
          <a:p>
            <a:pPr>
              <a:lnSpc>
                <a:spcPct val="100000"/>
              </a:lnSpc>
              <a:buSzPct val="45000"/>
              <a:buFont typeface="Wingdings" charset="2"/>
              <a:buChar char=""/>
            </a:pPr>
            <a:r>
              <a:rPr lang="en-US" strike="noStrike">
                <a:solidFill>
                  <a:srgbClr val="000000"/>
                </a:solidFill>
                <a:latin typeface="Calibri"/>
                <a:ea typeface="DejaVu Sans"/>
              </a:rPr>
              <a:t>Integrate with MVC Asp.net.</a:t>
            </a:r>
            <a:endParaRPr/>
          </a:p>
          <a:p>
            <a:pPr>
              <a:lnSpc>
                <a:spcPct val="100000"/>
              </a:lnSpc>
              <a:buSzPct val="45000"/>
              <a:buFont typeface="Wingdings" charset="2"/>
              <a:buChar char=""/>
            </a:pPr>
            <a:r>
              <a:rPr lang="en-US" strike="noStrike">
                <a:solidFill>
                  <a:srgbClr val="000000"/>
                </a:solidFill>
                <a:latin typeface="Calibri"/>
                <a:ea typeface="DejaVu Sans"/>
              </a:rPr>
              <a:t>Some Comparison scripting library with Angular JS.</a:t>
            </a:r>
            <a:endParaRPr/>
          </a:p>
          <a:p>
            <a:pPr>
              <a:lnSpc>
                <a:spcPct val="100000"/>
              </a:lnSpc>
              <a:buSzPct val="45000"/>
              <a:buFont typeface="Wingdings" charset="2"/>
              <a:buChar char=""/>
            </a:pPr>
            <a:r>
              <a:rPr lang="en-US" strike="noStrike">
                <a:solidFill>
                  <a:srgbClr val="000000"/>
                </a:solidFill>
                <a:latin typeface="Calibri"/>
                <a:ea typeface="DejaVu Sans"/>
              </a:rPr>
              <a:t>Pros and Cons.</a:t>
            </a:r>
            <a:endParaRPr/>
          </a:p>
        </p:txBody>
      </p:sp>
    </p:spTree>
  </p:cSld>
  <p:transition spd="slow">
    <p:fade/>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58" name="Picture 10" descr=""/>
          <p:cNvPicPr/>
          <p:nvPr/>
        </p:nvPicPr>
        <p:blipFill>
          <a:blip r:embed="rId1"/>
          <a:stretch/>
        </p:blipFill>
        <p:spPr>
          <a:xfrm>
            <a:off x="360" y="360"/>
            <a:ext cx="9141120" cy="6855120"/>
          </a:xfrm>
          <a:prstGeom prst="rect">
            <a:avLst/>
          </a:prstGeom>
          <a:ln>
            <a:noFill/>
          </a:ln>
        </p:spPr>
      </p:pic>
      <p:sp>
        <p:nvSpPr>
          <p:cNvPr id="459" name="CustomShape 1"/>
          <p:cNvSpPr/>
          <p:nvPr/>
        </p:nvSpPr>
        <p:spPr>
          <a:xfrm>
            <a:off x="283320" y="2986920"/>
            <a:ext cx="8226720" cy="819000"/>
          </a:xfrm>
          <a:prstGeom prst="rect">
            <a:avLst/>
          </a:prstGeom>
          <a:noFill/>
          <a:ln>
            <a:noFill/>
          </a:ln>
        </p:spPr>
        <p:style>
          <a:lnRef idx="0"/>
          <a:fillRef idx="0"/>
          <a:effectRef idx="0"/>
          <a:fontRef idx="minor"/>
        </p:style>
      </p:sp>
      <p:sp>
        <p:nvSpPr>
          <p:cNvPr id="460" name="CustomShape 2"/>
          <p:cNvSpPr/>
          <p:nvPr/>
        </p:nvSpPr>
        <p:spPr>
          <a:xfrm>
            <a:off x="5638680" y="134640"/>
            <a:ext cx="3870000" cy="27036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000000"/>
                </a:solidFill>
                <a:latin typeface="Calibri"/>
                <a:ea typeface="DejaVu Sans"/>
              </a:rPr>
              <a:t>Leveraging technology to Power Enterprise Efficiency</a:t>
            </a:r>
            <a:endParaRPr/>
          </a:p>
        </p:txBody>
      </p:sp>
      <p:sp>
        <p:nvSpPr>
          <p:cNvPr id="461" name="CustomShape 3"/>
          <p:cNvSpPr/>
          <p:nvPr/>
        </p:nvSpPr>
        <p:spPr>
          <a:xfrm>
            <a:off x="304920" y="6535440"/>
            <a:ext cx="8226720" cy="27036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eb7927"/>
                </a:solidFill>
                <a:latin typeface="Calibri"/>
                <a:ea typeface="DejaVu Sans"/>
              </a:rPr>
              <a:t>www.doyen.co.in</a:t>
            </a:r>
            <a:endParaRPr/>
          </a:p>
        </p:txBody>
      </p:sp>
      <p:sp>
        <p:nvSpPr>
          <p:cNvPr id="462" name="CustomShape 4"/>
          <p:cNvSpPr/>
          <p:nvPr/>
        </p:nvSpPr>
        <p:spPr>
          <a:xfrm>
            <a:off x="947520" y="506880"/>
            <a:ext cx="7645320" cy="515988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1600" strike="noStrike">
                <a:solidFill>
                  <a:srgbClr val="000000"/>
                </a:solidFill>
                <a:latin typeface="Calibri"/>
                <a:ea typeface="DejaVu Sans"/>
              </a:rPr>
              <a:t>Variable Observation</a:t>
            </a:r>
            <a:endParaRPr/>
          </a:p>
          <a:p>
            <a:pPr algn="just">
              <a:lnSpc>
                <a:spcPct val="100000"/>
              </a:lnSpc>
            </a:pPr>
            <a:endParaRPr/>
          </a:p>
          <a:p>
            <a:pPr algn="just">
              <a:lnSpc>
                <a:spcPct val="100000"/>
              </a:lnSpc>
            </a:pPr>
            <a:r>
              <a:rPr lang="en-US" sz="1600" strike="noStrike">
                <a:solidFill>
                  <a:srgbClr val="000000"/>
                </a:solidFill>
                <a:latin typeface="Calibri"/>
                <a:ea typeface="DejaVu Sans"/>
              </a:rPr>
              <a:t>Angular observes variables using a technique called as dirty checking. On the other hand, Knockout uses the Observable pattern. In terms of code</a:t>
            </a:r>
            <a:endParaRPr/>
          </a:p>
          <a:p>
            <a:pPr algn="just">
              <a:lnSpc>
                <a:spcPct val="100000"/>
              </a:lnSpc>
            </a:pPr>
            <a:r>
              <a:rPr lang="en-US" sz="1600" strike="noStrike">
                <a:solidFill>
                  <a:srgbClr val="000000"/>
                </a:solidFill>
                <a:latin typeface="Calibri"/>
                <a:ea typeface="DejaVu Sans"/>
              </a:rPr>
              <a:t>Angular HTML :</a:t>
            </a:r>
            <a:endParaRPr/>
          </a:p>
          <a:p>
            <a:pPr algn="just">
              <a:lnSpc>
                <a:spcPct val="100000"/>
              </a:lnSpc>
            </a:pPr>
            <a:r>
              <a:rPr lang="en-US" sz="1600" strike="noStrike">
                <a:solidFill>
                  <a:srgbClr val="000000"/>
                </a:solidFill>
                <a:latin typeface="Calibri"/>
                <a:ea typeface="DejaVu Sans"/>
              </a:rPr>
              <a:t>&lt;div ng-bind="myContent"&gt;&lt;/div&gt;</a:t>
            </a:r>
            <a:endParaRPr/>
          </a:p>
          <a:p>
            <a:pPr algn="just">
              <a:lnSpc>
                <a:spcPct val="100000"/>
              </a:lnSpc>
            </a:pPr>
            <a:r>
              <a:rPr lang="en-US" sz="1600" strike="noStrike">
                <a:solidFill>
                  <a:srgbClr val="000000"/>
                </a:solidFill>
                <a:latin typeface="Calibri"/>
                <a:ea typeface="DejaVu Sans"/>
              </a:rPr>
              <a:t>or </a:t>
            </a:r>
            <a:r>
              <a:rPr lang="en-US" sz="1600" strike="noStrike">
                <a:solidFill>
                  <a:srgbClr val="000000"/>
                </a:solidFill>
                <a:latin typeface="Calibri"/>
                <a:ea typeface="DejaVu Sans"/>
              </a:rPr>
              <a:t>	</a:t>
            </a:r>
            <a:endParaRPr/>
          </a:p>
          <a:p>
            <a:pPr algn="just">
              <a:lnSpc>
                <a:spcPct val="100000"/>
              </a:lnSpc>
            </a:pPr>
            <a:r>
              <a:rPr lang="en-US" sz="1600" strike="noStrike">
                <a:solidFill>
                  <a:srgbClr val="000000"/>
                </a:solidFill>
                <a:latin typeface="Calibri"/>
                <a:ea typeface="DejaVu Sans"/>
              </a:rPr>
              <a:t>&lt;div&gt;{{myContent}}&lt;/div&gt;</a:t>
            </a:r>
            <a:endParaRPr/>
          </a:p>
          <a:p>
            <a:pPr algn="just">
              <a:lnSpc>
                <a:spcPct val="100000"/>
              </a:lnSpc>
            </a:pPr>
            <a:endParaRPr/>
          </a:p>
          <a:p>
            <a:pPr algn="just">
              <a:lnSpc>
                <a:spcPct val="100000"/>
              </a:lnSpc>
            </a:pPr>
            <a:r>
              <a:rPr lang="en-US" sz="1600" strike="noStrike">
                <a:solidFill>
                  <a:srgbClr val="000000"/>
                </a:solidFill>
                <a:latin typeface="Calibri"/>
                <a:ea typeface="DejaVu Sans"/>
              </a:rPr>
              <a:t>Angular javascript :</a:t>
            </a:r>
            <a:endParaRPr/>
          </a:p>
          <a:p>
            <a:pPr algn="just">
              <a:lnSpc>
                <a:spcPct val="100000"/>
              </a:lnSpc>
            </a:pPr>
            <a:r>
              <a:rPr lang="en-US" sz="1600" strike="noStrike">
                <a:solidFill>
                  <a:srgbClr val="000000"/>
                </a:solidFill>
                <a:latin typeface="Calibri"/>
                <a:ea typeface="DejaVu Sans"/>
              </a:rPr>
              <a:t>$scope.myContent = "Hello World";</a:t>
            </a:r>
            <a:endParaRPr/>
          </a:p>
          <a:p>
            <a:pPr algn="just">
              <a:lnSpc>
                <a:spcPct val="100000"/>
              </a:lnSpc>
            </a:pPr>
            <a:endParaRPr/>
          </a:p>
          <a:p>
            <a:pPr algn="just">
              <a:lnSpc>
                <a:spcPct val="100000"/>
              </a:lnSpc>
            </a:pPr>
            <a:r>
              <a:rPr lang="en-US" sz="1600" strike="noStrike">
                <a:solidFill>
                  <a:srgbClr val="000000"/>
                </a:solidFill>
                <a:latin typeface="Calibri"/>
                <a:ea typeface="DejaVu Sans"/>
              </a:rPr>
              <a:t>Knockout HTML :</a:t>
            </a:r>
            <a:endParaRPr/>
          </a:p>
          <a:p>
            <a:pPr algn="just">
              <a:lnSpc>
                <a:spcPct val="100000"/>
              </a:lnSpc>
            </a:pPr>
            <a:r>
              <a:rPr lang="en-US" sz="1600" strike="noStrike">
                <a:solidFill>
                  <a:srgbClr val="000000"/>
                </a:solidFill>
                <a:latin typeface="Calibri"/>
                <a:ea typeface="DejaVu Sans"/>
              </a:rPr>
              <a:t>&lt;div data-bind="text : myContent"&gt;&lt;/div&gt;</a:t>
            </a:r>
            <a:endParaRPr/>
          </a:p>
          <a:p>
            <a:pPr algn="just">
              <a:lnSpc>
                <a:spcPct val="100000"/>
              </a:lnSpc>
            </a:pPr>
            <a:r>
              <a:rPr lang="en-US" sz="1600" strike="noStrike">
                <a:solidFill>
                  <a:srgbClr val="000000"/>
                </a:solidFill>
                <a:latin typeface="Calibri"/>
                <a:ea typeface="DejaVu Sans"/>
              </a:rPr>
              <a:t>Knockout Javascript :</a:t>
            </a:r>
            <a:endParaRPr/>
          </a:p>
          <a:p>
            <a:pPr algn="just">
              <a:lnSpc>
                <a:spcPct val="100000"/>
              </a:lnSpc>
            </a:pPr>
            <a:r>
              <a:rPr lang="en-US" sz="1600" strike="noStrike">
                <a:solidFill>
                  <a:srgbClr val="000000"/>
                </a:solidFill>
                <a:latin typeface="Calibri"/>
                <a:ea typeface="DejaVu Sans"/>
              </a:rPr>
              <a:t>var myContent = ko.observable("Hello World");</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p:txBody>
      </p:sp>
    </p:spTree>
  </p:cSld>
  <p:transition spd="slow">
    <p:fade/>
  </p:transition>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63" name="Picture 10" descr=""/>
          <p:cNvPicPr/>
          <p:nvPr/>
        </p:nvPicPr>
        <p:blipFill>
          <a:blip r:embed="rId1"/>
          <a:stretch/>
        </p:blipFill>
        <p:spPr>
          <a:xfrm>
            <a:off x="0" y="0"/>
            <a:ext cx="9141120" cy="6855120"/>
          </a:xfrm>
          <a:prstGeom prst="rect">
            <a:avLst/>
          </a:prstGeom>
          <a:ln>
            <a:noFill/>
          </a:ln>
        </p:spPr>
      </p:pic>
      <p:sp>
        <p:nvSpPr>
          <p:cNvPr id="464" name="CustomShape 1"/>
          <p:cNvSpPr/>
          <p:nvPr/>
        </p:nvSpPr>
        <p:spPr>
          <a:xfrm>
            <a:off x="5638680" y="134640"/>
            <a:ext cx="3870000" cy="27036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000000"/>
                </a:solidFill>
                <a:latin typeface="Calibri"/>
                <a:ea typeface="DejaVu Sans"/>
              </a:rPr>
              <a:t>Leveraging technology to Power Enterprise Efficiency</a:t>
            </a:r>
            <a:endParaRPr/>
          </a:p>
        </p:txBody>
      </p:sp>
      <p:sp>
        <p:nvSpPr>
          <p:cNvPr id="465" name="CustomShape 2"/>
          <p:cNvSpPr/>
          <p:nvPr/>
        </p:nvSpPr>
        <p:spPr>
          <a:xfrm>
            <a:off x="304920" y="6535440"/>
            <a:ext cx="8226720" cy="27036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eb7927"/>
                </a:solidFill>
                <a:latin typeface="Calibri"/>
                <a:ea typeface="DejaVu Sans"/>
              </a:rPr>
              <a:t>www.doyen.co.in</a:t>
            </a:r>
            <a:endParaRPr/>
          </a:p>
        </p:txBody>
      </p:sp>
      <p:sp>
        <p:nvSpPr>
          <p:cNvPr id="466" name="CustomShape 3"/>
          <p:cNvSpPr/>
          <p:nvPr/>
        </p:nvSpPr>
        <p:spPr>
          <a:xfrm>
            <a:off x="903240" y="693720"/>
            <a:ext cx="7323840" cy="5790240"/>
          </a:xfrm>
          <a:prstGeom prst="rect">
            <a:avLst/>
          </a:prstGeom>
          <a:noFill/>
          <a:ln>
            <a:noFill/>
          </a:ln>
        </p:spPr>
        <p:style>
          <a:lnRef idx="0"/>
          <a:fillRef idx="0"/>
          <a:effectRef idx="0"/>
          <a:fontRef idx="minor"/>
        </p:style>
        <p:txBody>
          <a:bodyPr lIns="90000" rIns="90000" tIns="45000" bIns="45000"/>
          <a:p>
            <a:pPr algn="just">
              <a:lnSpc>
                <a:spcPct val="100000"/>
              </a:lnSpc>
            </a:pPr>
            <a:r>
              <a:rPr lang="en-US" sz="1400" strike="noStrike">
                <a:solidFill>
                  <a:srgbClr val="000000"/>
                </a:solidFill>
                <a:latin typeface="Calibri"/>
                <a:ea typeface="DejaVu Sans"/>
              </a:rPr>
              <a:t>To change this content..</a:t>
            </a:r>
            <a:endParaRPr/>
          </a:p>
          <a:p>
            <a:pPr algn="just">
              <a:lnSpc>
                <a:spcPct val="100000"/>
              </a:lnSpc>
            </a:pPr>
            <a:r>
              <a:rPr lang="en-US" sz="1400" strike="noStrike">
                <a:solidFill>
                  <a:srgbClr val="000000"/>
                </a:solidFill>
                <a:latin typeface="Calibri"/>
                <a:ea typeface="DejaVu Sans"/>
              </a:rPr>
              <a:t>In Angular :</a:t>
            </a:r>
            <a:endParaRPr/>
          </a:p>
          <a:p>
            <a:pPr algn="just">
              <a:lnSpc>
                <a:spcPct val="100000"/>
              </a:lnSpc>
            </a:pPr>
            <a:r>
              <a:rPr lang="en-US" sz="1400" strike="noStrike">
                <a:solidFill>
                  <a:srgbClr val="000000"/>
                </a:solidFill>
                <a:latin typeface="Calibri"/>
                <a:ea typeface="DejaVu Sans"/>
              </a:rPr>
              <a:t>$scope.myContent = "Hello You";</a:t>
            </a:r>
            <a:endParaRPr/>
          </a:p>
          <a:p>
            <a:pPr algn="just">
              <a:lnSpc>
                <a:spcPct val="100000"/>
              </a:lnSpc>
            </a:pPr>
            <a:endParaRPr/>
          </a:p>
          <a:p>
            <a:pPr algn="just">
              <a:lnSpc>
                <a:spcPct val="100000"/>
              </a:lnSpc>
            </a:pPr>
            <a:r>
              <a:rPr lang="en-US" sz="1400" strike="noStrike">
                <a:solidFill>
                  <a:srgbClr val="000000"/>
                </a:solidFill>
                <a:latin typeface="Calibri"/>
                <a:ea typeface="DejaVu Sans"/>
              </a:rPr>
              <a:t>In Knockout :</a:t>
            </a:r>
            <a:endParaRPr/>
          </a:p>
          <a:p>
            <a:pPr algn="just">
              <a:lnSpc>
                <a:spcPct val="100000"/>
              </a:lnSpc>
            </a:pPr>
            <a:r>
              <a:rPr lang="en-US" sz="1400" strike="noStrike">
                <a:solidFill>
                  <a:srgbClr val="000000"/>
                </a:solidFill>
                <a:latin typeface="Calibri"/>
                <a:ea typeface="DejaVu Sans"/>
              </a:rPr>
              <a:t>myContent("Hello You")</a:t>
            </a:r>
            <a:endParaRPr/>
          </a:p>
          <a:p>
            <a:pPr algn="just">
              <a:lnSpc>
                <a:spcPct val="100000"/>
              </a:lnSpc>
            </a:pPr>
            <a:endParaRPr/>
          </a:p>
          <a:p>
            <a:pPr algn="just">
              <a:lnSpc>
                <a:spcPct val="100000"/>
              </a:lnSpc>
            </a:pPr>
            <a:r>
              <a:rPr lang="en-US" sz="1400" strike="noStrike">
                <a:solidFill>
                  <a:srgbClr val="000000"/>
                </a:solidFill>
                <a:latin typeface="Calibri"/>
                <a:ea typeface="DejaVu Sans"/>
              </a:rPr>
              <a:t>Events and custom parameter passing :</a:t>
            </a:r>
            <a:endParaRPr/>
          </a:p>
          <a:p>
            <a:pPr algn="just">
              <a:lnSpc>
                <a:spcPct val="100000"/>
              </a:lnSpc>
            </a:pPr>
            <a:r>
              <a:rPr lang="en-US" sz="1400" strike="noStrike">
                <a:solidFill>
                  <a:srgbClr val="000000"/>
                </a:solidFill>
                <a:latin typeface="Calibri"/>
                <a:ea typeface="DejaVu Sans"/>
              </a:rPr>
              <a:t>Angular HTML</a:t>
            </a:r>
            <a:endParaRPr/>
          </a:p>
          <a:p>
            <a:pPr algn="just">
              <a:lnSpc>
                <a:spcPct val="100000"/>
              </a:lnSpc>
            </a:pPr>
            <a:r>
              <a:rPr lang="en-US" sz="1400" strike="noStrike">
                <a:solidFill>
                  <a:srgbClr val="000000"/>
                </a:solidFill>
                <a:latin typeface="Calibri"/>
                <a:ea typeface="DejaVu Sans"/>
              </a:rPr>
              <a:t>&lt;button data-ng-click="onButtonClick($event,'save')"&gt;Save&lt;/button&gt;</a:t>
            </a:r>
            <a:endParaRPr/>
          </a:p>
          <a:p>
            <a:pPr algn="just">
              <a:lnSpc>
                <a:spcPct val="100000"/>
              </a:lnSpc>
            </a:pPr>
            <a:r>
              <a:rPr lang="en-US" sz="1400" strike="noStrike">
                <a:solidFill>
                  <a:srgbClr val="000000"/>
                </a:solidFill>
                <a:latin typeface="Calibri"/>
                <a:ea typeface="DejaVu Sans"/>
              </a:rPr>
              <a:t>&lt;button data-ng-click="onButtonClick($event,'cancel')"&gt;Cancel&lt;/button&gt;</a:t>
            </a:r>
            <a:endParaRPr/>
          </a:p>
          <a:p>
            <a:pPr algn="just">
              <a:lnSpc>
                <a:spcPct val="100000"/>
              </a:lnSpc>
            </a:pPr>
            <a:endParaRPr/>
          </a:p>
          <a:p>
            <a:pPr algn="just">
              <a:lnSpc>
                <a:spcPct val="100000"/>
              </a:lnSpc>
            </a:pPr>
            <a:r>
              <a:rPr lang="en-US" sz="1400" strike="noStrike">
                <a:solidFill>
                  <a:srgbClr val="000000"/>
                </a:solidFill>
                <a:latin typeface="Calibri"/>
                <a:ea typeface="DejaVu Sans"/>
              </a:rPr>
              <a:t>Angular Javascript</a:t>
            </a:r>
            <a:endParaRPr/>
          </a:p>
          <a:p>
            <a:pPr algn="just">
              <a:lnSpc>
                <a:spcPct val="100000"/>
              </a:lnSpc>
            </a:pPr>
            <a:r>
              <a:rPr lang="en-US" sz="1400" strike="noStrike">
                <a:solidFill>
                  <a:srgbClr val="000000"/>
                </a:solidFill>
                <a:latin typeface="Calibri"/>
                <a:ea typeface="DejaVu Sans"/>
              </a:rPr>
              <a:t>$scope.onButtonClick = function(event,action){</a:t>
            </a:r>
            <a:endParaRPr/>
          </a:p>
          <a:p>
            <a:pPr algn="just">
              <a:lnSpc>
                <a:spcPct val="100000"/>
              </a:lnSpc>
            </a:pPr>
            <a:r>
              <a:rPr lang="en-US" sz="1400" strike="noStrike">
                <a:solidFill>
                  <a:srgbClr val="000000"/>
                </a:solidFill>
                <a:latin typeface="Calibri"/>
                <a:ea typeface="DejaVu Sans"/>
              </a:rPr>
              <a:t>// your code.</a:t>
            </a:r>
            <a:endParaRPr/>
          </a:p>
          <a:p>
            <a:pPr algn="just">
              <a:lnSpc>
                <a:spcPct val="100000"/>
              </a:lnSpc>
            </a:pPr>
            <a:r>
              <a:rPr lang="en-US" sz="1400" strike="noStrike">
                <a:solidFill>
                  <a:srgbClr val="000000"/>
                </a:solidFill>
                <a:latin typeface="Calibri"/>
                <a:ea typeface="DejaVu Sans"/>
              </a:rPr>
              <a:t>};</a:t>
            </a:r>
            <a:endParaRPr/>
          </a:p>
          <a:p>
            <a:pPr algn="just">
              <a:lnSpc>
                <a:spcPct val="100000"/>
              </a:lnSpc>
            </a:pPr>
            <a:r>
              <a:rPr lang="en-US" sz="1400" strike="noStrike">
                <a:solidFill>
                  <a:srgbClr val="000000"/>
                </a:solidFill>
                <a:latin typeface="Calibri"/>
                <a:ea typeface="DejaVu Sans"/>
              </a:rPr>
              <a:t>Knockout HTML</a:t>
            </a:r>
            <a:endParaRPr/>
          </a:p>
          <a:p>
            <a:pPr algn="just">
              <a:lnSpc>
                <a:spcPct val="100000"/>
              </a:lnSpc>
            </a:pPr>
            <a:r>
              <a:rPr lang="en-US" sz="1400" strike="noStrike">
                <a:solidFill>
                  <a:srgbClr val="000000"/>
                </a:solidFill>
                <a:latin typeface="Calibri"/>
                <a:ea typeface="DejaVu Sans"/>
              </a:rPr>
              <a:t>&lt;button data-bind="click : onButtonClick.bind($root,'save')"&gt;Save&lt;/button&gt;</a:t>
            </a:r>
            <a:endParaRPr/>
          </a:p>
          <a:p>
            <a:pPr algn="just">
              <a:lnSpc>
                <a:spcPct val="100000"/>
              </a:lnSpc>
            </a:pPr>
            <a:r>
              <a:rPr lang="en-US" sz="1400" strike="noStrike">
                <a:solidFill>
                  <a:srgbClr val="000000"/>
                </a:solidFill>
                <a:latin typeface="Calibri"/>
                <a:ea typeface="DejaVu Sans"/>
              </a:rPr>
              <a:t>&lt;button data-bind="click : onButtonClick.bind($root,'cancel')"&gt;Cancel&lt;/button&gt;</a:t>
            </a:r>
            <a:endParaRPr/>
          </a:p>
          <a:p>
            <a:pPr algn="just">
              <a:lnSpc>
                <a:spcPct val="100000"/>
              </a:lnSpc>
            </a:pPr>
            <a:r>
              <a:rPr lang="en-US" sz="1400" strike="noStrike">
                <a:solidFill>
                  <a:srgbClr val="000000"/>
                </a:solidFill>
                <a:latin typeface="Calibri"/>
                <a:ea typeface="DejaVu Sans"/>
              </a:rPr>
              <a:t>or</a:t>
            </a:r>
            <a:endParaRPr/>
          </a:p>
          <a:p>
            <a:pPr algn="just">
              <a:lnSpc>
                <a:spcPct val="100000"/>
              </a:lnSpc>
            </a:pPr>
            <a:endParaRPr/>
          </a:p>
          <a:p>
            <a:pPr algn="just">
              <a:lnSpc>
                <a:spcPct val="100000"/>
              </a:lnSpc>
            </a:pPr>
            <a:r>
              <a:rPr lang="en-US" sz="1400" strike="noStrike">
                <a:solidFill>
                  <a:srgbClr val="000000"/>
                </a:solidFill>
                <a:latin typeface="Calibri"/>
                <a:ea typeface="DejaVu Sans"/>
              </a:rPr>
              <a:t>&lt;button data-bind="click: function(data, event) { onButtonClick('save',data, event) }"&gt;Save&lt;/button&gt;</a:t>
            </a:r>
            <a:endParaRPr/>
          </a:p>
          <a:p>
            <a:pPr algn="just">
              <a:lnSpc>
                <a:spcPct val="100000"/>
              </a:lnSpc>
            </a:pPr>
            <a:r>
              <a:rPr lang="en-US" sz="1400" strike="noStrike">
                <a:solidFill>
                  <a:srgbClr val="000000"/>
                </a:solidFill>
                <a:latin typeface="Calibri"/>
                <a:ea typeface="DejaVu Sans"/>
              </a:rPr>
              <a:t>&lt;button data-bind="click: function(data, event) { onButtonClick('cancel',data, event) }"&gt;Cancel&lt;/button&gt;</a:t>
            </a:r>
            <a:endParaRPr/>
          </a:p>
        </p:txBody>
      </p:sp>
    </p:spTree>
  </p:cSld>
  <p:transition spd="slow">
    <p:fade/>
  </p:transition>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67" name="Picture 10" descr=""/>
          <p:cNvPicPr/>
          <p:nvPr/>
        </p:nvPicPr>
        <p:blipFill>
          <a:blip r:embed="rId1"/>
          <a:stretch/>
        </p:blipFill>
        <p:spPr>
          <a:xfrm>
            <a:off x="0" y="0"/>
            <a:ext cx="9141120" cy="6855120"/>
          </a:xfrm>
          <a:prstGeom prst="rect">
            <a:avLst/>
          </a:prstGeom>
          <a:ln>
            <a:noFill/>
          </a:ln>
        </p:spPr>
      </p:pic>
      <p:sp>
        <p:nvSpPr>
          <p:cNvPr id="468" name="CustomShape 1"/>
          <p:cNvSpPr/>
          <p:nvPr/>
        </p:nvSpPr>
        <p:spPr>
          <a:xfrm>
            <a:off x="304920" y="2446560"/>
            <a:ext cx="8226720" cy="819000"/>
          </a:xfrm>
          <a:prstGeom prst="rect">
            <a:avLst/>
          </a:prstGeom>
          <a:noFill/>
          <a:ln>
            <a:noFill/>
          </a:ln>
        </p:spPr>
        <p:style>
          <a:lnRef idx="0"/>
          <a:fillRef idx="0"/>
          <a:effectRef idx="0"/>
          <a:fontRef idx="minor"/>
        </p:style>
      </p:sp>
      <p:sp>
        <p:nvSpPr>
          <p:cNvPr id="469" name="CustomShape 2"/>
          <p:cNvSpPr/>
          <p:nvPr/>
        </p:nvSpPr>
        <p:spPr>
          <a:xfrm>
            <a:off x="5638680" y="134640"/>
            <a:ext cx="3870000" cy="27036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000000"/>
                </a:solidFill>
                <a:latin typeface="Calibri"/>
                <a:ea typeface="DejaVu Sans"/>
              </a:rPr>
              <a:t>Leveraging technology to Power Enterprise Efficiency</a:t>
            </a:r>
            <a:endParaRPr/>
          </a:p>
        </p:txBody>
      </p:sp>
      <p:sp>
        <p:nvSpPr>
          <p:cNvPr id="470" name="CustomShape 3"/>
          <p:cNvSpPr/>
          <p:nvPr/>
        </p:nvSpPr>
        <p:spPr>
          <a:xfrm>
            <a:off x="304920" y="6535440"/>
            <a:ext cx="8226720" cy="27036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eb7927"/>
                </a:solidFill>
                <a:latin typeface="Calibri"/>
                <a:ea typeface="DejaVu Sans"/>
              </a:rPr>
              <a:t>www.doyen.co.in</a:t>
            </a:r>
            <a:endParaRPr/>
          </a:p>
        </p:txBody>
      </p:sp>
      <p:sp>
        <p:nvSpPr>
          <p:cNvPr id="471" name="CustomShape 4"/>
          <p:cNvSpPr/>
          <p:nvPr/>
        </p:nvSpPr>
        <p:spPr>
          <a:xfrm>
            <a:off x="-27000" y="405360"/>
            <a:ext cx="8804880" cy="6481800"/>
          </a:xfrm>
          <a:prstGeom prst="rect">
            <a:avLst/>
          </a:prstGeom>
          <a:noFill/>
          <a:ln>
            <a:noFill/>
          </a:ln>
        </p:spPr>
        <p:style>
          <a:lnRef idx="0"/>
          <a:fillRef idx="0"/>
          <a:effectRef idx="0"/>
          <a:fontRef idx="minor"/>
        </p:style>
        <p:txBody>
          <a:bodyPr lIns="90000" rIns="90000" tIns="45000" bIns="45000"/>
          <a:p>
            <a:r>
              <a:rPr lang="en-US" sz="2800" strike="noStrike">
                <a:solidFill>
                  <a:srgbClr val="ff6600"/>
                </a:solidFill>
                <a:latin typeface="Calibri"/>
              </a:rPr>
              <a:t>	</a:t>
            </a:r>
            <a:r>
              <a:rPr lang="en-US" sz="2800" strike="noStrike">
                <a:solidFill>
                  <a:srgbClr val="ff6600"/>
                </a:solidFill>
                <a:latin typeface="Calibri"/>
              </a:rPr>
              <a:t>	</a:t>
            </a:r>
            <a:r>
              <a:rPr lang="en-US" sz="2800" strike="noStrike">
                <a:solidFill>
                  <a:srgbClr val="ff6600"/>
                </a:solidFill>
                <a:latin typeface="Calibri"/>
              </a:rPr>
              <a:t>Angular Expressions vs. JavaScript Expressions</a:t>
            </a:r>
            <a:endParaRPr/>
          </a:p>
          <a:p>
            <a:endParaRPr/>
          </a:p>
          <a:p>
            <a:pPr lvl="4">
              <a:lnSpc>
                <a:spcPct val="100000"/>
              </a:lnSpc>
              <a:buSzPct val="45000"/>
              <a:buFont typeface="StarSymbol"/>
              <a:buChar char="l"/>
            </a:pPr>
            <a:r>
              <a:rPr b="1" lang="en-US" sz="1400" strike="noStrike">
                <a:solidFill>
                  <a:srgbClr val="000000"/>
                </a:solidFill>
                <a:latin typeface="Calibri"/>
              </a:rPr>
              <a:t>Angular expressions are like JavaScript expressions with the following differences:</a:t>
            </a:r>
            <a:endParaRPr/>
          </a:p>
          <a:p>
            <a:pPr algn="just">
              <a:lnSpc>
                <a:spcPct val="100000"/>
              </a:lnSpc>
            </a:pPr>
            <a:endParaRPr/>
          </a:p>
          <a:p>
            <a:pPr lvl="4" algn="just">
              <a:lnSpc>
                <a:spcPct val="100000"/>
              </a:lnSpc>
              <a:buSzPct val="45000"/>
              <a:buFont typeface="StarSymbol"/>
              <a:buChar char="l"/>
            </a:pPr>
            <a:r>
              <a:rPr lang="en-US" sz="1400" strike="noStrike">
                <a:solidFill>
                  <a:srgbClr val="000000"/>
                </a:solidFill>
                <a:latin typeface="Calibri"/>
              </a:rPr>
              <a:t>Context: JavaScript expressions are evaluated against the global window. In Angular, expressions are evaluated against a scope object.</a:t>
            </a:r>
            <a:endParaRPr/>
          </a:p>
          <a:p>
            <a:pPr algn="just">
              <a:lnSpc>
                <a:spcPct val="100000"/>
              </a:lnSpc>
            </a:pPr>
            <a:endParaRPr/>
          </a:p>
          <a:p>
            <a:pPr lvl="4" algn="just">
              <a:lnSpc>
                <a:spcPct val="100000"/>
              </a:lnSpc>
              <a:buSzPct val="45000"/>
              <a:buFont typeface="StarSymbol"/>
              <a:buChar char="l"/>
            </a:pPr>
            <a:r>
              <a:rPr lang="en-US" sz="1400" strike="noStrike">
                <a:solidFill>
                  <a:srgbClr val="000000"/>
                </a:solidFill>
                <a:latin typeface="Calibri"/>
              </a:rPr>
              <a:t>Forgiving: In JavaScript, trying to evaluate undefined properties generates Reference-error or Type-error In Angular, expression evaluation is forgiving to undefined and null.</a:t>
            </a:r>
            <a:endParaRPr/>
          </a:p>
          <a:p>
            <a:pPr algn="just">
              <a:lnSpc>
                <a:spcPct val="100000"/>
              </a:lnSpc>
            </a:pPr>
            <a:endParaRPr/>
          </a:p>
          <a:p>
            <a:pPr lvl="4" algn="just">
              <a:lnSpc>
                <a:spcPct val="100000"/>
              </a:lnSpc>
              <a:buSzPct val="45000"/>
              <a:buFont typeface="StarSymbol"/>
              <a:buChar char="l"/>
            </a:pPr>
            <a:r>
              <a:rPr lang="en-US" sz="1400" strike="noStrike">
                <a:solidFill>
                  <a:srgbClr val="000000"/>
                </a:solidFill>
                <a:latin typeface="Calibri"/>
              </a:rPr>
              <a:t>No Control Flow Statements: You cannot use the following in an Angular expression: conditionals, loops, or exceptions.</a:t>
            </a:r>
            <a:endParaRPr/>
          </a:p>
          <a:p>
            <a:pPr algn="just">
              <a:lnSpc>
                <a:spcPct val="100000"/>
              </a:lnSpc>
            </a:pPr>
            <a:endParaRPr/>
          </a:p>
          <a:p>
            <a:pPr lvl="4" algn="just">
              <a:lnSpc>
                <a:spcPct val="100000"/>
              </a:lnSpc>
              <a:buSzPct val="45000"/>
              <a:buFont typeface="StarSymbol"/>
              <a:buChar char="l"/>
            </a:pPr>
            <a:r>
              <a:rPr lang="en-US" sz="1400" strike="noStrike">
                <a:solidFill>
                  <a:srgbClr val="000000"/>
                </a:solidFill>
                <a:latin typeface="Calibri"/>
              </a:rPr>
              <a:t>No Function Declarations: You cannot declare functions in an Angular expression, even inside ng-init directive.</a:t>
            </a:r>
            <a:endParaRPr/>
          </a:p>
          <a:p>
            <a:pPr algn="just">
              <a:lnSpc>
                <a:spcPct val="100000"/>
              </a:lnSpc>
            </a:pPr>
            <a:endParaRPr/>
          </a:p>
          <a:p>
            <a:pPr lvl="4" algn="just">
              <a:lnSpc>
                <a:spcPct val="100000"/>
              </a:lnSpc>
              <a:buSzPct val="45000"/>
              <a:buFont typeface="StarSymbol"/>
              <a:buChar char="l"/>
            </a:pPr>
            <a:r>
              <a:rPr lang="en-US" sz="1400" strike="noStrike">
                <a:solidFill>
                  <a:srgbClr val="000000"/>
                </a:solidFill>
                <a:latin typeface="Calibri"/>
              </a:rPr>
              <a:t>No RegExp Creation With Literal Notation: You cannot create regular expressions in an Angular expression.</a:t>
            </a:r>
            <a:endParaRPr/>
          </a:p>
          <a:p>
            <a:pPr algn="just">
              <a:lnSpc>
                <a:spcPct val="100000"/>
              </a:lnSpc>
            </a:pPr>
            <a:endParaRPr/>
          </a:p>
          <a:p>
            <a:pPr lvl="4" algn="just">
              <a:lnSpc>
                <a:spcPct val="100000"/>
              </a:lnSpc>
              <a:buSzPct val="45000"/>
              <a:buFont typeface="StarSymbol"/>
              <a:buChar char="l"/>
            </a:pPr>
            <a:r>
              <a:rPr lang="en-US" sz="1400" strike="noStrike">
                <a:solidFill>
                  <a:srgbClr val="000000"/>
                </a:solidFill>
                <a:latin typeface="Calibri"/>
              </a:rPr>
              <a:t>No Comma And Void Operators: You cannot use , or void in an Angular expression.</a:t>
            </a:r>
            <a:endParaRPr/>
          </a:p>
          <a:p>
            <a:pPr algn="just">
              <a:lnSpc>
                <a:spcPct val="100000"/>
              </a:lnSpc>
            </a:pPr>
            <a:endParaRPr/>
          </a:p>
          <a:p>
            <a:pPr lvl="4" algn="just">
              <a:lnSpc>
                <a:spcPct val="100000"/>
              </a:lnSpc>
              <a:buSzPct val="45000"/>
              <a:buFont typeface="StarSymbol"/>
              <a:buChar char="l"/>
            </a:pPr>
            <a:r>
              <a:rPr lang="en-US" sz="1400" strike="noStrike">
                <a:solidFill>
                  <a:srgbClr val="000000"/>
                </a:solidFill>
                <a:latin typeface="Calibri"/>
              </a:rPr>
              <a:t>Filters: You can use filters within expressions to format data before displaying it.</a:t>
            </a:r>
            <a:endParaRPr/>
          </a:p>
          <a:p>
            <a:pPr algn="just">
              <a:lnSpc>
                <a:spcPct val="100000"/>
              </a:lnSpc>
            </a:pPr>
            <a:endParaRPr/>
          </a:p>
          <a:p>
            <a:pPr algn="just">
              <a:lnSpc>
                <a:spcPct val="100000"/>
              </a:lnSpc>
            </a:pPr>
            <a:r>
              <a:rPr lang="en-US" sz="1400" strike="noStrike">
                <a:solidFill>
                  <a:srgbClr val="000000"/>
                </a:solidFill>
                <a:latin typeface="Calibri"/>
              </a:rPr>
              <a:t>	</a:t>
            </a:r>
            <a:r>
              <a:rPr lang="en-US" sz="1400" strike="noStrike">
                <a:solidFill>
                  <a:srgbClr val="000000"/>
                </a:solidFill>
                <a:latin typeface="Calibri"/>
              </a:rPr>
              <a:t>	</a:t>
            </a:r>
            <a:r>
              <a:rPr lang="en-US" sz="1400" strike="noStrike">
                <a:solidFill>
                  <a:srgbClr val="000000"/>
                </a:solidFill>
                <a:latin typeface="Calibri"/>
              </a:rPr>
              <a:t>If you want to run more complex JavaScript code, you should make it a controller method and call </a:t>
            </a:r>
            <a:r>
              <a:rPr lang="en-US" sz="1400" strike="noStrike">
                <a:solidFill>
                  <a:srgbClr val="000000"/>
                </a:solidFill>
                <a:latin typeface="Calibri"/>
              </a:rPr>
              <a:t>	</a:t>
            </a:r>
            <a:r>
              <a:rPr lang="en-US" sz="1400" strike="noStrike">
                <a:solidFill>
                  <a:srgbClr val="000000"/>
                </a:solidFill>
                <a:latin typeface="Calibri"/>
              </a:rPr>
              <a:t>	</a:t>
            </a:r>
            <a:r>
              <a:rPr lang="en-US" sz="1400" strike="noStrike">
                <a:solidFill>
                  <a:srgbClr val="000000"/>
                </a:solidFill>
                <a:latin typeface="Calibri"/>
              </a:rPr>
              <a:t>	</a:t>
            </a:r>
            <a:r>
              <a:rPr lang="en-US" sz="1400" strike="noStrike">
                <a:solidFill>
                  <a:srgbClr val="000000"/>
                </a:solidFill>
                <a:latin typeface="Calibri"/>
              </a:rPr>
              <a:t>the method from your view. If you want to eval() an Angular expression yourself, use the </a:t>
            </a:r>
            <a:r>
              <a:rPr lang="en-US" sz="1400" strike="noStrike">
                <a:solidFill>
                  <a:srgbClr val="000000"/>
                </a:solidFill>
                <a:latin typeface="Calibri"/>
              </a:rPr>
              <a:t>	</a:t>
            </a:r>
            <a:r>
              <a:rPr lang="en-US" sz="1400" strike="noStrike">
                <a:solidFill>
                  <a:srgbClr val="000000"/>
                </a:solidFill>
                <a:latin typeface="Calibri"/>
              </a:rPr>
              <a:t>$eval() method.</a:t>
            </a:r>
            <a:endParaRPr/>
          </a:p>
        </p:txBody>
      </p:sp>
    </p:spTree>
  </p:cSld>
  <p:transition spd="slow">
    <p:fade/>
  </p:transition>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72" name="Picture 10" descr=""/>
          <p:cNvPicPr/>
          <p:nvPr/>
        </p:nvPicPr>
        <p:blipFill>
          <a:blip r:embed="rId1"/>
          <a:stretch/>
        </p:blipFill>
        <p:spPr>
          <a:xfrm>
            <a:off x="720" y="0"/>
            <a:ext cx="9141120" cy="6855120"/>
          </a:xfrm>
          <a:prstGeom prst="rect">
            <a:avLst/>
          </a:prstGeom>
          <a:ln>
            <a:noFill/>
          </a:ln>
        </p:spPr>
      </p:pic>
      <p:sp>
        <p:nvSpPr>
          <p:cNvPr id="473" name="CustomShape 1"/>
          <p:cNvSpPr/>
          <p:nvPr/>
        </p:nvSpPr>
        <p:spPr>
          <a:xfrm>
            <a:off x="5638680" y="134640"/>
            <a:ext cx="3870000" cy="27036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000000"/>
                </a:solidFill>
                <a:latin typeface="Calibri"/>
                <a:ea typeface="DejaVu Sans"/>
              </a:rPr>
              <a:t>Leveraging technology to Power Enterprise Efficiency</a:t>
            </a:r>
            <a:endParaRPr/>
          </a:p>
        </p:txBody>
      </p:sp>
      <p:sp>
        <p:nvSpPr>
          <p:cNvPr id="474" name="CustomShape 2"/>
          <p:cNvSpPr/>
          <p:nvPr/>
        </p:nvSpPr>
        <p:spPr>
          <a:xfrm>
            <a:off x="304920" y="6535440"/>
            <a:ext cx="8226720" cy="27036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eb7927"/>
                </a:solidFill>
                <a:latin typeface="Calibri"/>
                <a:ea typeface="DejaVu Sans"/>
              </a:rPr>
              <a:t>www.doyen.co.in</a:t>
            </a:r>
            <a:endParaRPr/>
          </a:p>
        </p:txBody>
      </p:sp>
      <p:sp>
        <p:nvSpPr>
          <p:cNvPr id="475" name="CustomShape 3"/>
          <p:cNvSpPr/>
          <p:nvPr/>
        </p:nvSpPr>
        <p:spPr>
          <a:xfrm>
            <a:off x="848160" y="309600"/>
            <a:ext cx="7836120" cy="511200"/>
          </a:xfrm>
          <a:prstGeom prst="rect">
            <a:avLst/>
          </a:prstGeom>
          <a:noFill/>
          <a:ln>
            <a:noFill/>
          </a:ln>
        </p:spPr>
        <p:style>
          <a:lnRef idx="0"/>
          <a:fillRef idx="0"/>
          <a:effectRef idx="0"/>
          <a:fontRef idx="minor"/>
        </p:style>
        <p:txBody>
          <a:bodyPr lIns="0" rIns="0" tIns="0" bIns="0" anchor="ctr"/>
          <a:p>
            <a:pPr>
              <a:lnSpc>
                <a:spcPct val="100000"/>
              </a:lnSpc>
            </a:pPr>
            <a:r>
              <a:rPr b="1" lang="en-US" sz="2800" strike="noStrike">
                <a:solidFill>
                  <a:srgbClr val="ff6600"/>
                </a:solidFill>
                <a:latin typeface="Calibri"/>
                <a:ea typeface="DejaVu Sans"/>
              </a:rPr>
              <a:t>Pros and Cons</a:t>
            </a:r>
            <a:endParaRPr/>
          </a:p>
        </p:txBody>
      </p:sp>
      <p:sp>
        <p:nvSpPr>
          <p:cNvPr id="476" name="CustomShape 4"/>
          <p:cNvSpPr/>
          <p:nvPr/>
        </p:nvSpPr>
        <p:spPr>
          <a:xfrm>
            <a:off x="848160" y="716760"/>
            <a:ext cx="7836120" cy="5301360"/>
          </a:xfrm>
          <a:prstGeom prst="rect">
            <a:avLst/>
          </a:prstGeom>
          <a:noFill/>
          <a:ln>
            <a:noFill/>
          </a:ln>
        </p:spPr>
        <p:style>
          <a:lnRef idx="0"/>
          <a:fillRef idx="0"/>
          <a:effectRef idx="0"/>
          <a:fontRef idx="minor"/>
        </p:style>
        <p:txBody>
          <a:bodyPr lIns="0" rIns="0" tIns="0" bIns="0" anchor="ctr"/>
          <a:p>
            <a:pPr algn="just">
              <a:lnSpc>
                <a:spcPct val="100000"/>
              </a:lnSpc>
            </a:pPr>
            <a:r>
              <a:rPr lang="en-US" sz="1600" strike="noStrike">
                <a:solidFill>
                  <a:srgbClr val="000000"/>
                </a:solidFill>
                <a:latin typeface="Calibri"/>
                <a:ea typeface="DejaVu Sans"/>
              </a:rPr>
              <a:t>AngularJS is an open source framework of JavaScript that strives to make single-page applications run with ease and success. It uses the Model-View-Controller (MVC) utility to improve browser-based web applications. AngularJS has been regarded by many as a next generation tool that tries to integrate a number of functionality and work in an interconnected manner. There are two principles that largely guide the working of AngularJS. It believes that declarative programming should be solely used for designing user interface and imperative programming should be left for establishing domain logic. Operating on the basis of these two principles and loaded with a bunch of exceptional features, AngularJS framework displays a lot of good points. Some of them are as </a:t>
            </a:r>
            <a:endParaRPr/>
          </a:p>
          <a:p>
            <a:pPr>
              <a:lnSpc>
                <a:spcPct val="100000"/>
              </a:lnSpc>
            </a:pPr>
            <a:r>
              <a:rPr lang="en-US" sz="1600" strike="noStrike">
                <a:solidFill>
                  <a:srgbClr val="000000"/>
                </a:solidFill>
                <a:latin typeface="Calibri"/>
                <a:ea typeface="DejaVu Sans"/>
              </a:rPr>
              <a:t>follows</a:t>
            </a:r>
            <a:endParaRPr/>
          </a:p>
          <a:p>
            <a:pPr>
              <a:lnSpc>
                <a:spcPct val="100000"/>
              </a:lnSpc>
            </a:pPr>
            <a:endParaRPr/>
          </a:p>
          <a:p>
            <a:pPr algn="just">
              <a:lnSpc>
                <a:spcPct val="100000"/>
              </a:lnSpc>
              <a:buSzPct val="45000"/>
              <a:buFont typeface="Wingdings" charset="2"/>
              <a:buChar char=""/>
            </a:pPr>
            <a:r>
              <a:rPr b="1" lang="en-US" sz="1600" strike="noStrike">
                <a:solidFill>
                  <a:srgbClr val="000000"/>
                </a:solidFill>
                <a:latin typeface="Calibri"/>
                <a:ea typeface="DejaVu Sans"/>
              </a:rPr>
              <a:t>MVC capability</a:t>
            </a:r>
            <a:r>
              <a:rPr lang="en-US" sz="1600" strike="noStrike">
                <a:solidFill>
                  <a:srgbClr val="000000"/>
                </a:solidFill>
                <a:latin typeface="Calibri"/>
                <a:ea typeface="DejaVu Sans"/>
              </a:rPr>
              <a:t>: AngularJS does not require writing lengthy codes to connect the MVC components of split apps, which saves oodles of time and effort. Just split the app and let Angular do the rest for you by managing the components and also connecting them all by itself.</a:t>
            </a:r>
            <a:endParaRPr/>
          </a:p>
          <a:p>
            <a:pPr algn="just">
              <a:lnSpc>
                <a:spcPct val="100000"/>
              </a:lnSpc>
            </a:pPr>
            <a:endParaRPr/>
          </a:p>
          <a:p>
            <a:pPr algn="just">
              <a:lnSpc>
                <a:spcPct val="100000"/>
              </a:lnSpc>
              <a:buSzPct val="45000"/>
              <a:buFont typeface="Wingdings" charset="2"/>
              <a:buChar char=""/>
            </a:pPr>
            <a:r>
              <a:rPr b="1" lang="en-US" sz="1600" strike="noStrike">
                <a:solidFill>
                  <a:srgbClr val="000000"/>
                </a:solidFill>
                <a:latin typeface="Calibri"/>
                <a:ea typeface="DejaVu Sans"/>
              </a:rPr>
              <a:t>Two-way data binding</a:t>
            </a:r>
            <a:r>
              <a:rPr lang="en-US" sz="1600" strike="noStrike">
                <a:solidFill>
                  <a:srgbClr val="000000"/>
                </a:solidFill>
                <a:latin typeface="Calibri"/>
                <a:ea typeface="DejaVu Sans"/>
              </a:rPr>
              <a:t>: AngularJS comes with this great feature which reduces writing codes substantially. Data binding tries to get rid of writing codes manually by relieving the back end server from creating templates. MVC pipeline is also maintained by the framework itself.</a:t>
            </a:r>
            <a:endParaRPr/>
          </a:p>
          <a:p>
            <a:pPr algn="just">
              <a:lnSpc>
                <a:spcPct val="100000"/>
              </a:lnSpc>
            </a:pPr>
            <a:endParaRPr/>
          </a:p>
        </p:txBody>
      </p:sp>
    </p:spTree>
  </p:cSld>
  <p:transition spd="slow">
    <p:fade/>
  </p:transition>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77" name="Picture 10" descr=""/>
          <p:cNvPicPr/>
          <p:nvPr/>
        </p:nvPicPr>
        <p:blipFill>
          <a:blip r:embed="rId1"/>
          <a:stretch/>
        </p:blipFill>
        <p:spPr>
          <a:xfrm>
            <a:off x="0" y="0"/>
            <a:ext cx="9141120" cy="6855120"/>
          </a:xfrm>
          <a:prstGeom prst="rect">
            <a:avLst/>
          </a:prstGeom>
          <a:ln>
            <a:noFill/>
          </a:ln>
        </p:spPr>
      </p:pic>
      <p:sp>
        <p:nvSpPr>
          <p:cNvPr id="478" name="CustomShape 1"/>
          <p:cNvSpPr/>
          <p:nvPr/>
        </p:nvSpPr>
        <p:spPr>
          <a:xfrm>
            <a:off x="283320" y="2986920"/>
            <a:ext cx="8226720" cy="819000"/>
          </a:xfrm>
          <a:prstGeom prst="rect">
            <a:avLst/>
          </a:prstGeom>
          <a:noFill/>
          <a:ln>
            <a:noFill/>
          </a:ln>
        </p:spPr>
        <p:style>
          <a:lnRef idx="0"/>
          <a:fillRef idx="0"/>
          <a:effectRef idx="0"/>
          <a:fontRef idx="minor"/>
        </p:style>
      </p:sp>
      <p:sp>
        <p:nvSpPr>
          <p:cNvPr id="479" name="CustomShape 2"/>
          <p:cNvSpPr/>
          <p:nvPr/>
        </p:nvSpPr>
        <p:spPr>
          <a:xfrm>
            <a:off x="5638680" y="134640"/>
            <a:ext cx="3870000" cy="27036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000000"/>
                </a:solidFill>
                <a:latin typeface="Calibri"/>
                <a:ea typeface="DejaVu Sans"/>
              </a:rPr>
              <a:t>Leveraging technology to Power Enterprise Efficiency</a:t>
            </a:r>
            <a:endParaRPr/>
          </a:p>
        </p:txBody>
      </p:sp>
      <p:sp>
        <p:nvSpPr>
          <p:cNvPr id="480" name="CustomShape 3"/>
          <p:cNvSpPr/>
          <p:nvPr/>
        </p:nvSpPr>
        <p:spPr>
          <a:xfrm>
            <a:off x="304920" y="6535440"/>
            <a:ext cx="8226720" cy="27036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eb7927"/>
                </a:solidFill>
                <a:latin typeface="Calibri"/>
                <a:ea typeface="DejaVu Sans"/>
              </a:rPr>
              <a:t>www.doyen.co.in</a:t>
            </a:r>
            <a:endParaRPr/>
          </a:p>
        </p:txBody>
      </p:sp>
      <p:sp>
        <p:nvSpPr>
          <p:cNvPr id="481" name="CustomShape 4"/>
          <p:cNvSpPr/>
          <p:nvPr/>
        </p:nvSpPr>
        <p:spPr>
          <a:xfrm>
            <a:off x="859320" y="700920"/>
            <a:ext cx="7824960" cy="5240520"/>
          </a:xfrm>
          <a:prstGeom prst="rect">
            <a:avLst/>
          </a:prstGeom>
          <a:noFill/>
          <a:ln>
            <a:noFill/>
          </a:ln>
        </p:spPr>
        <p:style>
          <a:lnRef idx="0"/>
          <a:fillRef idx="0"/>
          <a:effectRef idx="0"/>
          <a:fontRef idx="minor"/>
        </p:style>
        <p:txBody>
          <a:bodyPr lIns="0" rIns="0" tIns="0" bIns="0" anchor="ctr"/>
          <a:p>
            <a:pPr algn="just">
              <a:lnSpc>
                <a:spcPct val="100000"/>
              </a:lnSpc>
              <a:buSzPct val="45000"/>
              <a:buFont typeface="Wingdings" charset="2"/>
              <a:buChar char=""/>
            </a:pPr>
            <a:r>
              <a:rPr b="1" lang="en-US" sz="1600" strike="noStrike">
                <a:solidFill>
                  <a:srgbClr val="000000"/>
                </a:solidFill>
                <a:latin typeface="Calibri"/>
                <a:ea typeface="DejaVu Sans"/>
              </a:rPr>
              <a:t>Directives:</a:t>
            </a:r>
            <a:r>
              <a:rPr lang="en-US" sz="1600" strike="noStrike">
                <a:solidFill>
                  <a:srgbClr val="000000"/>
                </a:solidFill>
                <a:latin typeface="Calibri"/>
                <a:ea typeface="DejaVu Sans"/>
              </a:rPr>
              <a:t> Angular Directives add more functionality to the simple HTML. Directives help to enable the developer to specify custom and reusable HTML tags that change the behavior of some elements. Some directives featured in AngularJS are ng-app, ng-bind, ng-controller, ng-switch, ng-view, etc.</a:t>
            </a:r>
            <a:endParaRPr/>
          </a:p>
          <a:p>
            <a:pPr algn="just">
              <a:lnSpc>
                <a:spcPct val="100000"/>
              </a:lnSpc>
            </a:pPr>
            <a:endParaRPr/>
          </a:p>
          <a:p>
            <a:pPr algn="just">
              <a:lnSpc>
                <a:spcPct val="100000"/>
              </a:lnSpc>
              <a:buSzPct val="45000"/>
              <a:buFont typeface="Wingdings" charset="2"/>
              <a:buChar char=""/>
            </a:pPr>
            <a:r>
              <a:rPr b="1" lang="en-US" sz="1600" strike="noStrike">
                <a:solidFill>
                  <a:srgbClr val="000000"/>
                </a:solidFill>
                <a:latin typeface="Calibri"/>
                <a:ea typeface="DejaVu Sans"/>
              </a:rPr>
              <a:t>DOM manipulations: </a:t>
            </a:r>
            <a:r>
              <a:rPr lang="en-US" sz="1600" strike="noStrike">
                <a:solidFill>
                  <a:srgbClr val="000000"/>
                </a:solidFill>
                <a:latin typeface="Calibri"/>
                <a:ea typeface="DejaVu Sans"/>
              </a:rPr>
              <a:t>AngularJS keeps DOM manipulation codes inside the directives and not in the view. This augments in generating a clean and clear user interface.</a:t>
            </a:r>
            <a:endParaRPr/>
          </a:p>
          <a:p>
            <a:pPr algn="just">
              <a:lnSpc>
                <a:spcPct val="100000"/>
              </a:lnSpc>
            </a:pPr>
            <a:endParaRPr/>
          </a:p>
          <a:p>
            <a:pPr algn="just">
              <a:lnSpc>
                <a:spcPct val="100000"/>
              </a:lnSpc>
              <a:buSzPct val="45000"/>
              <a:buFont typeface="Wingdings" charset="2"/>
              <a:buChar char=""/>
            </a:pPr>
            <a:r>
              <a:rPr b="1" lang="en-US" sz="1600" strike="noStrike">
                <a:solidFill>
                  <a:srgbClr val="000000"/>
                </a:solidFill>
                <a:latin typeface="Calibri"/>
                <a:ea typeface="DejaVu Sans"/>
              </a:rPr>
              <a:t>Test-ready:</a:t>
            </a:r>
            <a:r>
              <a:rPr lang="en-US" sz="1600" strike="noStrike">
                <a:solidFill>
                  <a:srgbClr val="000000"/>
                </a:solidFill>
                <a:latin typeface="Calibri"/>
                <a:ea typeface="DejaVu Sans"/>
              </a:rPr>
              <a:t> The fact that AngularJS comes linked with Dependency Injection (DI) makes it ready for unit testing by injecting mock data into controller and measuring the output and behavior.</a:t>
            </a:r>
            <a:endParaRPr/>
          </a:p>
          <a:p>
            <a:pPr algn="just">
              <a:lnSpc>
                <a:spcPct val="100000"/>
              </a:lnSpc>
            </a:pPr>
            <a:endParaRPr/>
          </a:p>
          <a:p>
            <a:pPr algn="just">
              <a:lnSpc>
                <a:spcPct val="100000"/>
              </a:lnSpc>
              <a:buSzPct val="45000"/>
              <a:buFont typeface="Wingdings" charset="2"/>
              <a:buChar char=""/>
            </a:pPr>
            <a:r>
              <a:rPr b="1" lang="en-US" sz="1600" strike="noStrike">
                <a:solidFill>
                  <a:srgbClr val="000000"/>
                </a:solidFill>
                <a:latin typeface="Calibri"/>
                <a:ea typeface="DejaVu Sans"/>
              </a:rPr>
              <a:t>However, AngularJS is not all perfect. A couple of not-so-great aspects of AngularJS are:</a:t>
            </a:r>
            <a:endParaRPr/>
          </a:p>
          <a:p>
            <a:pPr algn="just">
              <a:lnSpc>
                <a:spcPct val="100000"/>
              </a:lnSpc>
            </a:pPr>
            <a:endParaRPr/>
          </a:p>
          <a:p>
            <a:pPr algn="just">
              <a:lnSpc>
                <a:spcPct val="100000"/>
              </a:lnSpc>
              <a:buSzPct val="45000"/>
              <a:buFont typeface="Wingdings" charset="2"/>
              <a:buChar char=""/>
            </a:pPr>
            <a:r>
              <a:rPr b="1" lang="en-US" sz="1600" strike="noStrike">
                <a:solidFill>
                  <a:srgbClr val="000000"/>
                </a:solidFill>
                <a:latin typeface="Calibri"/>
                <a:ea typeface="DejaVu Sans"/>
              </a:rPr>
              <a:t>Difficult to adapt the existing code</a:t>
            </a:r>
            <a:r>
              <a:rPr lang="en-US" sz="1600" strike="noStrike">
                <a:solidFill>
                  <a:srgbClr val="000000"/>
                </a:solidFill>
                <a:latin typeface="Calibri"/>
                <a:ea typeface="DejaVu Sans"/>
              </a:rPr>
              <a:t>: AngularJS requires the developer to re-implement the entire transformation code which makes it extremely hard to play around while adapting existing code.</a:t>
            </a:r>
            <a:endParaRPr/>
          </a:p>
          <a:p>
            <a:pPr algn="just">
              <a:lnSpc>
                <a:spcPct val="100000"/>
              </a:lnSpc>
            </a:pPr>
            <a:endParaRPr/>
          </a:p>
          <a:p>
            <a:pPr algn="just">
              <a:lnSpc>
                <a:spcPct val="100000"/>
              </a:lnSpc>
              <a:buSzPct val="45000"/>
              <a:buFont typeface="Wingdings" charset="2"/>
              <a:buChar char=""/>
            </a:pPr>
            <a:r>
              <a:rPr b="1" lang="en-US" sz="1600" strike="noStrike">
                <a:solidFill>
                  <a:srgbClr val="000000"/>
                </a:solidFill>
                <a:latin typeface="Calibri"/>
                <a:ea typeface="DejaVu Sans"/>
              </a:rPr>
              <a:t>Too heavy:</a:t>
            </a:r>
            <a:r>
              <a:rPr lang="en-US" sz="1600" strike="noStrike">
                <a:solidFill>
                  <a:srgbClr val="000000"/>
                </a:solidFill>
                <a:latin typeface="Calibri"/>
                <a:ea typeface="DejaVu Sans"/>
              </a:rPr>
              <a:t> AngularJS is a bulky framework that might be a good option to build large applications. But in case of simpler requirements of data binding, it can get a little too much to deal with and could confuse you with an excess of functionality that might be totally useless. Lighter frameworks like KnockoutJS or BackboneJS might be a better option in such a situation.</a:t>
            </a:r>
            <a:endParaRPr/>
          </a:p>
        </p:txBody>
      </p:sp>
    </p:spTree>
  </p:cSld>
  <p:transition spd="slow">
    <p:fade/>
  </p:transition>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82" name="Picture 10" descr=""/>
          <p:cNvPicPr/>
          <p:nvPr/>
        </p:nvPicPr>
        <p:blipFill>
          <a:blip r:embed="rId1"/>
          <a:stretch/>
        </p:blipFill>
        <p:spPr>
          <a:xfrm>
            <a:off x="0" y="0"/>
            <a:ext cx="9141120" cy="6855120"/>
          </a:xfrm>
          <a:prstGeom prst="rect">
            <a:avLst/>
          </a:prstGeom>
          <a:ln>
            <a:noFill/>
          </a:ln>
        </p:spPr>
      </p:pic>
      <p:sp>
        <p:nvSpPr>
          <p:cNvPr id="483" name="CustomShape 1"/>
          <p:cNvSpPr/>
          <p:nvPr/>
        </p:nvSpPr>
        <p:spPr>
          <a:xfrm>
            <a:off x="304920" y="2446560"/>
            <a:ext cx="8226720" cy="819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4800" strike="noStrike">
                <a:solidFill>
                  <a:srgbClr val="eb7927"/>
                </a:solidFill>
                <a:latin typeface="Calibri"/>
                <a:ea typeface="DejaVu Sans"/>
              </a:rPr>
              <a:t>Thank  You</a:t>
            </a:r>
            <a:endParaRPr/>
          </a:p>
        </p:txBody>
      </p:sp>
      <p:sp>
        <p:nvSpPr>
          <p:cNvPr id="484" name="CustomShape 2"/>
          <p:cNvSpPr/>
          <p:nvPr/>
        </p:nvSpPr>
        <p:spPr>
          <a:xfrm>
            <a:off x="5638680" y="134640"/>
            <a:ext cx="3870000" cy="27036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000000"/>
                </a:solidFill>
                <a:latin typeface="Calibri"/>
                <a:ea typeface="DejaVu Sans"/>
              </a:rPr>
              <a:t>Leveraging technology to Power Enterprise Efficiency</a:t>
            </a:r>
            <a:endParaRPr/>
          </a:p>
        </p:txBody>
      </p:sp>
      <p:sp>
        <p:nvSpPr>
          <p:cNvPr id="485" name="CustomShape 3"/>
          <p:cNvSpPr/>
          <p:nvPr/>
        </p:nvSpPr>
        <p:spPr>
          <a:xfrm>
            <a:off x="304920" y="6535440"/>
            <a:ext cx="8226720" cy="27036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eb7927"/>
                </a:solidFill>
                <a:latin typeface="Calibri"/>
                <a:ea typeface="DejaVu Sans"/>
              </a:rPr>
              <a:t>www.doyen.co.in</a:t>
            </a:r>
            <a:endParaRPr/>
          </a:p>
        </p:txBody>
      </p:sp>
    </p:spTree>
  </p:cSld>
  <p:transition spd="slow">
    <p:fade/>
  </p:transition>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86" name="Picture 10" descr=""/>
          <p:cNvPicPr/>
          <p:nvPr/>
        </p:nvPicPr>
        <p:blipFill>
          <a:blip r:embed="rId1"/>
          <a:stretch/>
        </p:blipFill>
        <p:spPr>
          <a:xfrm>
            <a:off x="0" y="0"/>
            <a:ext cx="9141120" cy="6855120"/>
          </a:xfrm>
          <a:prstGeom prst="rect">
            <a:avLst/>
          </a:prstGeom>
          <a:ln>
            <a:noFill/>
          </a:ln>
        </p:spPr>
      </p:pic>
      <p:sp>
        <p:nvSpPr>
          <p:cNvPr id="487" name="TextShape 1"/>
          <p:cNvSpPr txBox="1"/>
          <p:nvPr/>
        </p:nvSpPr>
        <p:spPr>
          <a:xfrm>
            <a:off x="5592240" y="363600"/>
            <a:ext cx="3460320" cy="276480"/>
          </a:xfrm>
          <a:prstGeom prst="rect">
            <a:avLst/>
          </a:prstGeom>
          <a:noFill/>
          <a:ln>
            <a:noFill/>
          </a:ln>
        </p:spPr>
        <p:txBody>
          <a:bodyPr lIns="90000" rIns="90000" tIns="45000" bIns="45000"/>
          <a:p>
            <a:pPr>
              <a:lnSpc>
                <a:spcPct val="100000"/>
              </a:lnSpc>
            </a:pPr>
            <a:r>
              <a:rPr lang="en-US" sz="1200" strike="noStrike">
                <a:solidFill>
                  <a:srgbClr val="000000"/>
                </a:solidFill>
                <a:latin typeface="Calibri"/>
                <a:ea typeface="DejaVu Sans"/>
              </a:rPr>
              <a:t>Leveraging technology to Power Enterprise Efficiency</a:t>
            </a:r>
            <a:endParaRPr/>
          </a:p>
        </p:txBody>
      </p:sp>
      <p:sp>
        <p:nvSpPr>
          <p:cNvPr id="488" name="TextShape 2"/>
          <p:cNvSpPr txBox="1"/>
          <p:nvPr/>
        </p:nvSpPr>
        <p:spPr>
          <a:xfrm>
            <a:off x="118080" y="6490080"/>
            <a:ext cx="1253520" cy="276480"/>
          </a:xfrm>
          <a:prstGeom prst="rect">
            <a:avLst/>
          </a:prstGeom>
          <a:noFill/>
          <a:ln>
            <a:noFill/>
          </a:ln>
        </p:spPr>
        <p:txBody>
          <a:bodyPr lIns="90000" rIns="90000" tIns="45000" bIns="45000"/>
          <a:p>
            <a:pPr>
              <a:lnSpc>
                <a:spcPct val="100000"/>
              </a:lnSpc>
            </a:pPr>
            <a:r>
              <a:rPr lang="en-US" sz="1200" strike="noStrike">
                <a:solidFill>
                  <a:srgbClr val="eb7927"/>
                </a:solidFill>
                <a:latin typeface="Calibri"/>
                <a:ea typeface="DejaVu Sans"/>
              </a:rPr>
              <a:t>www.doyen.co.in</a:t>
            </a:r>
            <a:endParaRPr/>
          </a:p>
        </p:txBody>
      </p:sp>
      <p:sp>
        <p:nvSpPr>
          <p:cNvPr id="489" name="TextShape 3"/>
          <p:cNvSpPr txBox="1"/>
          <p:nvPr/>
        </p:nvSpPr>
        <p:spPr>
          <a:xfrm>
            <a:off x="457200" y="501480"/>
            <a:ext cx="8229240" cy="5493600"/>
          </a:xfrm>
          <a:prstGeom prst="rect">
            <a:avLst/>
          </a:prstGeom>
          <a:noFill/>
          <a:ln>
            <a:noFill/>
          </a:ln>
        </p:spPr>
        <p:txBody>
          <a:bodyPr lIns="0" rIns="0" tIns="0" bIns="0" anchor="ctr"/>
          <a:p>
            <a:endParaRPr/>
          </a:p>
          <a:p>
            <a:r>
              <a:rPr lang="en-US" sz="2400">
                <a:solidFill>
                  <a:srgbClr val="ff6600"/>
                </a:solidFill>
                <a:latin typeface="Calibri"/>
              </a:rPr>
              <a:t>Reference</a:t>
            </a:r>
            <a:r>
              <a:rPr lang="en-US" sz="1500">
                <a:latin typeface="Calibri"/>
              </a:rPr>
              <a:t>:</a:t>
            </a:r>
            <a:endParaRPr/>
          </a:p>
          <a:p>
            <a:endParaRPr/>
          </a:p>
          <a:p>
            <a:r>
              <a:rPr lang="en-US" sz="1500">
                <a:latin typeface="Calibri"/>
              </a:rPr>
              <a:t>http://blog.nebithi.com/knockoutjs-vs-angularjs/</a:t>
            </a:r>
            <a:endParaRPr/>
          </a:p>
          <a:p>
            <a:endParaRPr/>
          </a:p>
          <a:p>
            <a:r>
              <a:rPr lang="en-US" sz="1500">
                <a:latin typeface="Calibri"/>
              </a:rPr>
              <a:t>https://thinkster.io/a-better-way-to-learn-angularjs/</a:t>
            </a:r>
            <a:endParaRPr/>
          </a:p>
          <a:p>
            <a:endParaRPr/>
          </a:p>
          <a:p>
            <a:r>
              <a:rPr lang="en-US" sz="1500">
                <a:latin typeface="Calibri"/>
              </a:rPr>
              <a:t>https://docs.angularjs.org/api</a:t>
            </a:r>
            <a:endParaRPr/>
          </a:p>
          <a:p>
            <a:endParaRPr/>
          </a:p>
          <a:p>
            <a:r>
              <a:rPr lang="en-US" sz="1500">
                <a:latin typeface="Calibri"/>
              </a:rPr>
              <a:t>https://www.youtube.com/watch?v=WqmeI5fZcho</a:t>
            </a:r>
            <a:endParaRPr/>
          </a:p>
          <a:p>
            <a:endParaRPr/>
          </a:p>
          <a:p>
            <a:r>
              <a:rPr lang="en-US" sz="1500">
                <a:latin typeface="Calibri"/>
              </a:rPr>
              <a:t>http://weblogs.asp.net/dwahlin/the-angularjs-jumpstart-video-training-course-has-been-released</a:t>
            </a:r>
            <a:endParaRPr/>
          </a:p>
          <a:p>
            <a:endParaRPr/>
          </a:p>
          <a:p>
            <a:endParaRPr/>
          </a:p>
          <a:p>
            <a:endParaRPr/>
          </a:p>
          <a:p>
            <a:endParaRPr/>
          </a:p>
          <a:p>
            <a:endParaRPr/>
          </a:p>
          <a:p>
            <a:endParaRPr/>
          </a:p>
          <a:p>
            <a:endParaRPr/>
          </a:p>
          <a:p>
            <a:endParaRPr/>
          </a:p>
          <a:p>
            <a:endParaRPr/>
          </a:p>
          <a:p>
            <a:pPr algn="ctr"/>
            <a:endParaRPr/>
          </a:p>
        </p:txBody>
      </p:sp>
    </p:spTree>
  </p:cSld>
  <p:transition spd="slow">
    <p:fade/>
  </p:transition>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3" name="CustomShape 1"/>
          <p:cNvSpPr/>
          <p:nvPr/>
        </p:nvSpPr>
        <p:spPr>
          <a:xfrm>
            <a:off x="457200" y="274680"/>
            <a:ext cx="8225640" cy="544680"/>
          </a:xfrm>
          <a:prstGeom prst="rect">
            <a:avLst/>
          </a:prstGeom>
          <a:noFill/>
          <a:ln>
            <a:noFill/>
          </a:ln>
        </p:spPr>
        <p:style>
          <a:lnRef idx="0"/>
          <a:fillRef idx="0"/>
          <a:effectRef idx="0"/>
          <a:fontRef idx="minor"/>
        </p:style>
        <p:txBody>
          <a:bodyPr lIns="0" rIns="0" tIns="0" bIns="0" anchor="ctr"/>
          <a:p>
            <a:pPr>
              <a:lnSpc>
                <a:spcPct val="100000"/>
              </a:lnSpc>
            </a:pPr>
            <a:r>
              <a:rPr b="1" lang="en-US" sz="2800" strike="noStrike">
                <a:solidFill>
                  <a:srgbClr val="ff6600"/>
                </a:solidFill>
                <a:latin typeface="Calibri"/>
                <a:ea typeface="DejaVu Sans"/>
              </a:rPr>
              <a:t>Introduction</a:t>
            </a:r>
            <a:endParaRPr/>
          </a:p>
        </p:txBody>
      </p:sp>
      <p:sp>
        <p:nvSpPr>
          <p:cNvPr id="344" name="CustomShape 2"/>
          <p:cNvSpPr/>
          <p:nvPr/>
        </p:nvSpPr>
        <p:spPr>
          <a:xfrm>
            <a:off x="457560" y="960120"/>
            <a:ext cx="8225640" cy="497988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US" sz="1600" strike="noStrike">
                <a:solidFill>
                  <a:srgbClr val="000000"/>
                </a:solidFill>
                <a:latin typeface="Calibri"/>
                <a:ea typeface="DejaVu Sans"/>
              </a:rPr>
              <a:t>Angular JS is a very powerful structural Framework .It is used as a extension of HTML markup tags like as a attribute ,directive and as a tag element that make it more responsible to user action.</a:t>
            </a:r>
            <a:endParaRPr/>
          </a:p>
          <a:p>
            <a:pPr lvl="2">
              <a:lnSpc>
                <a:spcPct val="100000"/>
              </a:lnSpc>
              <a:buSzPct val="45000"/>
              <a:buFont typeface="StarSymbol"/>
              <a:buChar char="l"/>
            </a:pPr>
            <a:r>
              <a:rPr lang="en-US" sz="1600" strike="noStrike">
                <a:solidFill>
                  <a:srgbClr val="000000"/>
                </a:solidFill>
                <a:latin typeface="Calibri"/>
                <a:ea typeface="DejaVu Sans"/>
              </a:rPr>
              <a:t>AngularJS -Open Source Free Of Charge</a:t>
            </a:r>
            <a:endParaRPr/>
          </a:p>
          <a:p>
            <a:pPr lvl="2">
              <a:lnSpc>
                <a:spcPct val="100000"/>
              </a:lnSpc>
              <a:buSzPct val="45000"/>
              <a:buFont typeface="StarSymbol"/>
              <a:buChar char="l"/>
            </a:pPr>
            <a:r>
              <a:rPr lang="en-US" sz="1600" strike="noStrike">
                <a:solidFill>
                  <a:srgbClr val="000000"/>
                </a:solidFill>
                <a:latin typeface="Calibri"/>
                <a:ea typeface="DejaVu Sans"/>
              </a:rPr>
              <a:t>License – MIT</a:t>
            </a:r>
            <a:endParaRPr/>
          </a:p>
          <a:p>
            <a:pPr lvl="2">
              <a:lnSpc>
                <a:spcPct val="100000"/>
              </a:lnSpc>
              <a:buSzPct val="45000"/>
              <a:buFont typeface="StarSymbol"/>
              <a:buChar char="l"/>
            </a:pPr>
            <a:r>
              <a:rPr lang="en-US" sz="1600" strike="noStrike">
                <a:solidFill>
                  <a:srgbClr val="000000"/>
                </a:solidFill>
                <a:latin typeface="Calibri"/>
                <a:ea typeface="DejaVu Sans"/>
              </a:rPr>
              <a:t>Originally Developed  in 2009 by AngularJS was originally developed in 2009 by Misko Hevery and Adam Abrons in Brat Tech LLC, Google and community.</a:t>
            </a:r>
            <a:endParaRPr/>
          </a:p>
          <a:p>
            <a:pPr>
              <a:lnSpc>
                <a:spcPct val="100000"/>
              </a:lnSpc>
            </a:pPr>
            <a:endParaRPr/>
          </a:p>
          <a:p>
            <a:pPr>
              <a:lnSpc>
                <a:spcPct val="100000"/>
              </a:lnSpc>
              <a:buSzPct val="45000"/>
              <a:buFont typeface="StarSymbol"/>
              <a:buChar char="l"/>
            </a:pPr>
            <a:r>
              <a:rPr lang="en-US" sz="1600" strike="noStrike">
                <a:solidFill>
                  <a:srgbClr val="000000"/>
                </a:solidFill>
                <a:latin typeface="Calibri"/>
                <a:ea typeface="DejaVu Sans"/>
              </a:rPr>
              <a:t>AngularJS's design goals include:</a:t>
            </a:r>
            <a:endParaRPr/>
          </a:p>
          <a:p>
            <a:pPr lvl="2">
              <a:lnSpc>
                <a:spcPct val="100000"/>
              </a:lnSpc>
              <a:buSzPct val="45000"/>
              <a:buFont typeface="StarSymbol"/>
              <a:buChar char="l"/>
            </a:pPr>
            <a:r>
              <a:rPr lang="en-US" sz="1600" strike="noStrike">
                <a:solidFill>
                  <a:srgbClr val="000000"/>
                </a:solidFill>
                <a:latin typeface="Calibri"/>
                <a:ea typeface="DejaVu Sans"/>
              </a:rPr>
              <a:t>Decouple DOM manipulation from application logic. This improves the testability of the code.</a:t>
            </a:r>
            <a:endParaRPr/>
          </a:p>
          <a:p>
            <a:pPr lvl="2">
              <a:lnSpc>
                <a:spcPct val="100000"/>
              </a:lnSpc>
              <a:buSzPct val="45000"/>
              <a:buFont typeface="StarSymbol"/>
              <a:buChar char="l"/>
            </a:pPr>
            <a:r>
              <a:rPr lang="en-US" sz="1600" strike="noStrike">
                <a:solidFill>
                  <a:srgbClr val="000000"/>
                </a:solidFill>
                <a:latin typeface="Calibri"/>
                <a:ea typeface="DejaVu Sans"/>
              </a:rPr>
              <a:t>Angular implements the MVC pattern to separate presentation, data, and logic components. Using dependency injection, Angular brings traditionally server-side services, such as view-dependent controllers, to client-side web applications. Consequently, much of the burden on the server can be reduced.</a:t>
            </a:r>
            <a:endParaRPr/>
          </a:p>
          <a:p>
            <a:pPr lvl="2">
              <a:lnSpc>
                <a:spcPct val="100000"/>
              </a:lnSpc>
              <a:buSzPct val="45000"/>
              <a:buFont typeface="StarSymbol"/>
              <a:buChar char="l"/>
            </a:pPr>
            <a:r>
              <a:rPr b="1" lang="en-US" sz="1600" strike="noStrike">
                <a:solidFill>
                  <a:srgbClr val="000000"/>
                </a:solidFill>
                <a:latin typeface="Calibri"/>
                <a:ea typeface="DejaVu Sans"/>
              </a:rPr>
              <a:t>Bootstrapper</a:t>
            </a:r>
            <a:r>
              <a:rPr lang="en-US" sz="1600" strike="noStrike">
                <a:solidFill>
                  <a:srgbClr val="000000"/>
                </a:solidFill>
                <a:latin typeface="Calibri"/>
                <a:ea typeface="DejaVu Sans"/>
              </a:rPr>
              <a:t> The tasks performed by the AngularJS bootstrapper occur in three phases[6] after the DOM has been loaded:</a:t>
            </a:r>
            <a:endParaRPr/>
          </a:p>
          <a:p>
            <a:pPr lvl="2">
              <a:lnSpc>
                <a:spcPct val="100000"/>
              </a:lnSpc>
              <a:buSzPct val="45000"/>
              <a:buFont typeface="StarSymbol"/>
              <a:buChar char="l"/>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Creation of a new Injector</a:t>
            </a:r>
            <a:endParaRPr/>
          </a:p>
          <a:p>
            <a:pPr lvl="2">
              <a:lnSpc>
                <a:spcPct val="100000"/>
              </a:lnSpc>
              <a:buSzPct val="45000"/>
              <a:buFont typeface="StarSymbol"/>
              <a:buChar char="l"/>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Compilation of the directives that decorate the DOM</a:t>
            </a:r>
            <a:endParaRPr/>
          </a:p>
          <a:p>
            <a:pPr lvl="2">
              <a:lnSpc>
                <a:spcPct val="100000"/>
              </a:lnSpc>
              <a:buSzPct val="45000"/>
              <a:buFont typeface="StarSymbol"/>
              <a:buChar char="l"/>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Linking of all directives to scope. </a:t>
            </a:r>
            <a:endParaRPr/>
          </a:p>
        </p:txBody>
      </p:sp>
      <p:pic>
        <p:nvPicPr>
          <p:cNvPr id="345" name="Picture 13" descr=""/>
          <p:cNvPicPr/>
          <p:nvPr/>
        </p:nvPicPr>
        <p:blipFill>
          <a:blip r:embed="rId1"/>
          <a:stretch/>
        </p:blipFill>
        <p:spPr>
          <a:xfrm>
            <a:off x="360" y="360"/>
            <a:ext cx="9140040" cy="6854040"/>
          </a:xfrm>
          <a:prstGeom prst="rect">
            <a:avLst/>
          </a:prstGeom>
          <a:ln>
            <a:noFill/>
          </a:ln>
        </p:spPr>
      </p:pic>
      <p:sp>
        <p:nvSpPr>
          <p:cNvPr id="346" name="CustomShape 3"/>
          <p:cNvSpPr/>
          <p:nvPr/>
        </p:nvSpPr>
        <p:spPr>
          <a:xfrm>
            <a:off x="694080" y="275040"/>
            <a:ext cx="7988760" cy="544680"/>
          </a:xfrm>
          <a:prstGeom prst="rect">
            <a:avLst/>
          </a:prstGeom>
          <a:noFill/>
          <a:ln>
            <a:noFill/>
          </a:ln>
        </p:spPr>
        <p:style>
          <a:lnRef idx="0"/>
          <a:fillRef idx="0"/>
          <a:effectRef idx="0"/>
          <a:fontRef idx="minor"/>
        </p:style>
        <p:txBody>
          <a:bodyPr lIns="0" rIns="0" tIns="0" bIns="0" anchor="ctr"/>
          <a:p>
            <a:pPr>
              <a:lnSpc>
                <a:spcPct val="100000"/>
              </a:lnSpc>
            </a:pPr>
            <a:r>
              <a:rPr b="1" lang="en-US" sz="2800" strike="noStrike">
                <a:solidFill>
                  <a:srgbClr val="ff6600"/>
                </a:solidFill>
                <a:latin typeface="Calibri"/>
                <a:ea typeface="DejaVu Sans"/>
              </a:rPr>
              <a:t>Introduction</a:t>
            </a:r>
            <a:endParaRPr/>
          </a:p>
        </p:txBody>
      </p:sp>
      <p:sp>
        <p:nvSpPr>
          <p:cNvPr id="347" name="CustomShape 4"/>
          <p:cNvSpPr/>
          <p:nvPr/>
        </p:nvSpPr>
        <p:spPr>
          <a:xfrm>
            <a:off x="782280" y="960480"/>
            <a:ext cx="7900920" cy="4979880"/>
          </a:xfrm>
          <a:prstGeom prst="rect">
            <a:avLst/>
          </a:prstGeom>
          <a:noFill/>
          <a:ln>
            <a:noFill/>
          </a:ln>
        </p:spPr>
        <p:style>
          <a:lnRef idx="0"/>
          <a:fillRef idx="0"/>
          <a:effectRef idx="0"/>
          <a:fontRef idx="minor"/>
        </p:style>
        <p:txBody>
          <a:bodyPr lIns="0" rIns="0" tIns="0" bIns="0"/>
          <a:p>
            <a:pPr algn="just">
              <a:lnSpc>
                <a:spcPct val="100000"/>
              </a:lnSpc>
              <a:buSzPct val="45000"/>
              <a:buFont typeface="Wingdings" charset="2"/>
              <a:buChar char=""/>
            </a:pPr>
            <a:r>
              <a:rPr lang="en-US" sz="1600" strike="noStrike">
                <a:solidFill>
                  <a:srgbClr val="000000"/>
                </a:solidFill>
                <a:latin typeface="Calibri"/>
                <a:ea typeface="DejaVu Sans"/>
              </a:rPr>
              <a:t>Angular JS is a very powerful structural Framework .It is used as a extension of HTML markup tags like as a attribute ,directive and as a tag element that make it more responsible to user action.</a:t>
            </a:r>
            <a:endParaRPr/>
          </a:p>
          <a:p>
            <a:pPr lvl="2" algn="just">
              <a:lnSpc>
                <a:spcPct val="100000"/>
              </a:lnSpc>
              <a:buSzPct val="45000"/>
              <a:buFont typeface="Wingdings" charset="2"/>
              <a:buChar char=""/>
            </a:pPr>
            <a:r>
              <a:rPr lang="en-US" sz="1600" strike="noStrike">
                <a:solidFill>
                  <a:srgbClr val="000000"/>
                </a:solidFill>
                <a:latin typeface="Calibri"/>
                <a:ea typeface="DejaVu Sans"/>
              </a:rPr>
              <a:t>AngularJS -Open Source Free Of Charge</a:t>
            </a:r>
            <a:endParaRPr/>
          </a:p>
          <a:p>
            <a:pPr lvl="2" algn="just">
              <a:lnSpc>
                <a:spcPct val="100000"/>
              </a:lnSpc>
              <a:buSzPct val="45000"/>
              <a:buFont typeface="Wingdings" charset="2"/>
              <a:buChar char=""/>
            </a:pPr>
            <a:r>
              <a:rPr lang="en-US" sz="1600" strike="noStrike">
                <a:solidFill>
                  <a:srgbClr val="000000"/>
                </a:solidFill>
                <a:latin typeface="Calibri"/>
                <a:ea typeface="DejaVu Sans"/>
              </a:rPr>
              <a:t>License – MIT</a:t>
            </a:r>
            <a:endParaRPr/>
          </a:p>
          <a:p>
            <a:pPr lvl="2" algn="just">
              <a:lnSpc>
                <a:spcPct val="100000"/>
              </a:lnSpc>
              <a:buSzPct val="45000"/>
              <a:buFont typeface="Wingdings" charset="2"/>
              <a:buChar char=""/>
            </a:pPr>
            <a:r>
              <a:rPr lang="en-US" sz="1600" strike="noStrike">
                <a:solidFill>
                  <a:srgbClr val="000000"/>
                </a:solidFill>
                <a:latin typeface="Calibri"/>
                <a:ea typeface="DejaVu Sans"/>
              </a:rPr>
              <a:t>Originally Developed  in 2009 by Misko Hevery and Adam Abrons in Brat Tech LLC, Google and community.</a:t>
            </a:r>
            <a:endParaRPr/>
          </a:p>
          <a:p>
            <a:pPr algn="just">
              <a:lnSpc>
                <a:spcPct val="100000"/>
              </a:lnSpc>
            </a:pPr>
            <a:endParaRPr/>
          </a:p>
          <a:p>
            <a:pPr algn="just">
              <a:lnSpc>
                <a:spcPct val="100000"/>
              </a:lnSpc>
              <a:buSzPct val="45000"/>
              <a:buFont typeface="Wingdings" charset="2"/>
              <a:buChar char=""/>
            </a:pPr>
            <a:r>
              <a:rPr lang="en-US" sz="1600" strike="noStrike">
                <a:solidFill>
                  <a:srgbClr val="000000"/>
                </a:solidFill>
                <a:latin typeface="Calibri"/>
                <a:ea typeface="DejaVu Sans"/>
              </a:rPr>
              <a:t>AngularJS's design goals include:</a:t>
            </a:r>
            <a:endParaRPr/>
          </a:p>
          <a:p>
            <a:pPr lvl="1" algn="just">
              <a:lnSpc>
                <a:spcPct val="100000"/>
              </a:lnSpc>
              <a:buSzPct val="45000"/>
              <a:buFont typeface="Wingdings" charset="2"/>
              <a:buChar char=""/>
            </a:pPr>
            <a:r>
              <a:rPr lang="en-US" sz="1600" strike="noStrike">
                <a:solidFill>
                  <a:srgbClr val="000000"/>
                </a:solidFill>
                <a:latin typeface="Calibri"/>
                <a:ea typeface="DejaVu Sans"/>
              </a:rPr>
              <a:t>Decouple DOM manipulation from application logic. This improves the testability of the code.</a:t>
            </a:r>
            <a:endParaRPr/>
          </a:p>
          <a:p>
            <a:pPr lvl="1" algn="just">
              <a:lnSpc>
                <a:spcPct val="100000"/>
              </a:lnSpc>
              <a:buSzPct val="45000"/>
              <a:buFont typeface="Wingdings" charset="2"/>
              <a:buChar char=""/>
            </a:pPr>
            <a:r>
              <a:rPr lang="en-US" sz="1600" strike="noStrike">
                <a:solidFill>
                  <a:srgbClr val="000000"/>
                </a:solidFill>
                <a:latin typeface="Calibri"/>
                <a:ea typeface="DejaVu Sans"/>
              </a:rPr>
              <a:t>Angular implements the MVC pattern to separate presentation, data, and logic components. Using dependency injection, Angular brings traditionally server-side services, such as view-dependent controllers, to client-side web applications. Consequently, much of the burden on the server can be reduced.</a:t>
            </a:r>
            <a:endParaRPr/>
          </a:p>
          <a:p>
            <a:pPr algn="just">
              <a:lnSpc>
                <a:spcPct val="100000"/>
              </a:lnSpc>
            </a:pPr>
            <a:endParaRPr/>
          </a:p>
          <a:p>
            <a:pPr algn="just">
              <a:lnSpc>
                <a:spcPct val="100000"/>
              </a:lnSpc>
              <a:buSzPct val="45000"/>
              <a:buFont typeface="Wingdings" charset="2"/>
              <a:buChar char=""/>
            </a:pPr>
            <a:r>
              <a:rPr b="1" lang="en-US" sz="1600" strike="noStrike">
                <a:solidFill>
                  <a:srgbClr val="000000"/>
                </a:solidFill>
                <a:latin typeface="Calibri"/>
                <a:ea typeface="DejaVu Sans"/>
              </a:rPr>
              <a:t>Boots-trapper</a:t>
            </a:r>
            <a:r>
              <a:rPr lang="en-US" sz="1600" strike="noStrike">
                <a:solidFill>
                  <a:srgbClr val="000000"/>
                </a:solidFill>
                <a:latin typeface="Calibri"/>
                <a:ea typeface="DejaVu Sans"/>
              </a:rPr>
              <a:t> The tasks performed by the AngularJS boots-trapper occur in three phases after the DOM has been loaded:</a:t>
            </a:r>
            <a:endParaRPr/>
          </a:p>
          <a:p>
            <a:pPr lvl="2" algn="just">
              <a:lnSpc>
                <a:spcPct val="100000"/>
              </a:lnSpc>
              <a:buSzPct val="45000"/>
              <a:buFont typeface="Wingdings" charset="2"/>
              <a:buChar char=""/>
            </a:pPr>
            <a:r>
              <a:rPr lang="en-US" sz="1600" strike="noStrike">
                <a:solidFill>
                  <a:srgbClr val="000000"/>
                </a:solidFill>
                <a:latin typeface="Calibri"/>
                <a:ea typeface="DejaVu Sans"/>
              </a:rPr>
              <a:t>Creation of a new Injector</a:t>
            </a:r>
            <a:endParaRPr/>
          </a:p>
          <a:p>
            <a:pPr lvl="2" algn="just">
              <a:lnSpc>
                <a:spcPct val="100000"/>
              </a:lnSpc>
              <a:buSzPct val="45000"/>
              <a:buFont typeface="Wingdings" charset="2"/>
              <a:buChar char=""/>
            </a:pPr>
            <a:r>
              <a:rPr lang="en-US" sz="1600" strike="noStrike">
                <a:solidFill>
                  <a:srgbClr val="000000"/>
                </a:solidFill>
                <a:latin typeface="Calibri"/>
                <a:ea typeface="DejaVu Sans"/>
              </a:rPr>
              <a:t>Compilation of the directives that decorate the DOM</a:t>
            </a:r>
            <a:endParaRPr/>
          </a:p>
          <a:p>
            <a:pPr lvl="2" algn="just">
              <a:lnSpc>
                <a:spcPct val="100000"/>
              </a:lnSpc>
              <a:buSzPct val="45000"/>
              <a:buFont typeface="Wingdings" charset="2"/>
              <a:buChar char=""/>
            </a:pPr>
            <a:r>
              <a:rPr lang="en-US" sz="1600" strike="noStrike">
                <a:solidFill>
                  <a:srgbClr val="000000"/>
                </a:solidFill>
                <a:latin typeface="Calibri"/>
                <a:ea typeface="DejaVu Sans"/>
              </a:rPr>
              <a:t>Linking of all directives to scope. </a:t>
            </a:r>
            <a:endParaRPr/>
          </a:p>
        </p:txBody>
      </p:sp>
      <p:sp>
        <p:nvSpPr>
          <p:cNvPr id="348" name="CustomShape 5"/>
          <p:cNvSpPr/>
          <p:nvPr/>
        </p:nvSpPr>
        <p:spPr>
          <a:xfrm>
            <a:off x="5438880" y="156960"/>
            <a:ext cx="3868920" cy="26928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000000"/>
                </a:solidFill>
                <a:latin typeface="Calibri"/>
                <a:ea typeface="DejaVu Sans"/>
              </a:rPr>
              <a:t>Leveraging technology to Power Enterprise Efficiency</a:t>
            </a:r>
            <a:endParaRPr/>
          </a:p>
        </p:txBody>
      </p:sp>
    </p:spTree>
  </p:cSld>
  <p:transition spd="slow">
    <p:fade/>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49" name="Picture 10" descr=""/>
          <p:cNvPicPr/>
          <p:nvPr/>
        </p:nvPicPr>
        <p:blipFill>
          <a:blip r:embed="rId1"/>
          <a:stretch/>
        </p:blipFill>
        <p:spPr>
          <a:xfrm>
            <a:off x="0" y="0"/>
            <a:ext cx="9140040" cy="6854040"/>
          </a:xfrm>
          <a:prstGeom prst="rect">
            <a:avLst/>
          </a:prstGeom>
          <a:ln>
            <a:noFill/>
          </a:ln>
        </p:spPr>
      </p:pic>
      <p:sp>
        <p:nvSpPr>
          <p:cNvPr id="350" name="CustomShape 1"/>
          <p:cNvSpPr/>
          <p:nvPr/>
        </p:nvSpPr>
        <p:spPr>
          <a:xfrm>
            <a:off x="283320" y="2986920"/>
            <a:ext cx="8225640" cy="817920"/>
          </a:xfrm>
          <a:prstGeom prst="rect">
            <a:avLst/>
          </a:prstGeom>
          <a:noFill/>
          <a:ln>
            <a:noFill/>
          </a:ln>
        </p:spPr>
        <p:style>
          <a:lnRef idx="0"/>
          <a:fillRef idx="0"/>
          <a:effectRef idx="0"/>
          <a:fontRef idx="minor"/>
        </p:style>
      </p:sp>
      <p:sp>
        <p:nvSpPr>
          <p:cNvPr id="351" name="CustomShape 2"/>
          <p:cNvSpPr/>
          <p:nvPr/>
        </p:nvSpPr>
        <p:spPr>
          <a:xfrm>
            <a:off x="5638680" y="134640"/>
            <a:ext cx="3868920" cy="26928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000000"/>
                </a:solidFill>
                <a:latin typeface="Calibri"/>
                <a:ea typeface="DejaVu Sans"/>
              </a:rPr>
              <a:t>Leveraging technology to Power Enterprise Efficiency</a:t>
            </a:r>
            <a:endParaRPr/>
          </a:p>
        </p:txBody>
      </p:sp>
      <p:sp>
        <p:nvSpPr>
          <p:cNvPr id="352" name="CustomShape 3"/>
          <p:cNvSpPr/>
          <p:nvPr/>
        </p:nvSpPr>
        <p:spPr>
          <a:xfrm>
            <a:off x="304920" y="6535440"/>
            <a:ext cx="8225640" cy="26928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eb7927"/>
                </a:solidFill>
                <a:latin typeface="Calibri"/>
                <a:ea typeface="DejaVu Sans"/>
              </a:rPr>
              <a:t>www.doyen.co.in</a:t>
            </a:r>
            <a:endParaRPr/>
          </a:p>
        </p:txBody>
      </p:sp>
      <p:sp>
        <p:nvSpPr>
          <p:cNvPr id="353" name="CustomShape 4"/>
          <p:cNvSpPr/>
          <p:nvPr/>
        </p:nvSpPr>
        <p:spPr>
          <a:xfrm>
            <a:off x="839520" y="415080"/>
            <a:ext cx="2031120" cy="522000"/>
          </a:xfrm>
          <a:prstGeom prst="rect">
            <a:avLst/>
          </a:prstGeom>
          <a:noFill/>
          <a:ln>
            <a:noFill/>
          </a:ln>
        </p:spPr>
        <p:style>
          <a:lnRef idx="0"/>
          <a:fillRef idx="0"/>
          <a:effectRef idx="0"/>
          <a:fontRef idx="minor"/>
        </p:style>
        <p:txBody>
          <a:bodyPr lIns="90000" rIns="90000" tIns="45000" bIns="45000"/>
          <a:p>
            <a:pPr>
              <a:lnSpc>
                <a:spcPct val="100000"/>
              </a:lnSpc>
            </a:pPr>
            <a:r>
              <a:rPr b="1" lang="en-US" sz="2800" strike="noStrike">
                <a:solidFill>
                  <a:srgbClr val="ff6600"/>
                </a:solidFill>
                <a:latin typeface="Calibri"/>
                <a:ea typeface="DejaVu Sans"/>
              </a:rPr>
              <a:t>Why use It ? </a:t>
            </a:r>
            <a:endParaRPr/>
          </a:p>
        </p:txBody>
      </p:sp>
      <p:sp>
        <p:nvSpPr>
          <p:cNvPr id="354" name="CustomShape 5"/>
          <p:cNvSpPr/>
          <p:nvPr/>
        </p:nvSpPr>
        <p:spPr>
          <a:xfrm>
            <a:off x="989280" y="540720"/>
            <a:ext cx="7703280" cy="3974400"/>
          </a:xfrm>
          <a:prstGeom prst="rect">
            <a:avLst/>
          </a:prstGeom>
          <a:noFill/>
          <a:ln>
            <a:noFill/>
          </a:ln>
        </p:spPr>
        <p:style>
          <a:lnRef idx="0"/>
          <a:fillRef idx="0"/>
          <a:effectRef idx="0"/>
          <a:fontRef idx="minor"/>
        </p:style>
        <p:txBody>
          <a:bodyPr lIns="0" rIns="0" tIns="0" bIns="0" anchor="ctr"/>
          <a:p>
            <a:pPr algn="just">
              <a:lnSpc>
                <a:spcPct val="115000"/>
              </a:lnSpc>
              <a:buSzPct val="45000"/>
              <a:buFont typeface="Wingdings" charset="2"/>
              <a:buChar char=""/>
            </a:pPr>
            <a:r>
              <a:rPr lang="en-US" sz="1600" strike="noStrike">
                <a:solidFill>
                  <a:srgbClr val="000000"/>
                </a:solidFill>
                <a:latin typeface="Calibri"/>
                <a:ea typeface="DejaVu Sans"/>
              </a:rPr>
              <a:t>The problem – HTML is great for static pages, but has no tools for web applications</a:t>
            </a:r>
            <a:endParaRPr/>
          </a:p>
          <a:p>
            <a:pPr algn="just">
              <a:lnSpc>
                <a:spcPct val="115000"/>
              </a:lnSpc>
              <a:buSzPct val="45000"/>
              <a:buFont typeface="Wingdings" charset="2"/>
              <a:buChar char=""/>
            </a:pPr>
            <a:r>
              <a:rPr lang="en-US" sz="1600" strike="noStrike">
                <a:solidFill>
                  <a:srgbClr val="000000"/>
                </a:solidFill>
                <a:latin typeface="Calibri"/>
                <a:ea typeface="DejaVu Sans"/>
              </a:rPr>
              <a:t>The solution – extend and adapt HTML vocabulary with some additional declarations that are useful for web applications.</a:t>
            </a:r>
            <a:endParaRPr/>
          </a:p>
          <a:p>
            <a:pPr algn="just">
              <a:lnSpc>
                <a:spcPct val="100000"/>
              </a:lnSpc>
              <a:buSzPct val="45000"/>
              <a:buFont typeface="Wingdings" charset="2"/>
              <a:buChar char=""/>
            </a:pPr>
            <a:r>
              <a:rPr lang="en-US" sz="1600" strike="noStrike">
                <a:solidFill>
                  <a:srgbClr val="000000"/>
                </a:solidFill>
                <a:latin typeface="Calibri"/>
                <a:ea typeface="DejaVu Sans"/>
              </a:rPr>
              <a:t>More efficiency in development</a:t>
            </a:r>
            <a:endParaRPr/>
          </a:p>
          <a:p>
            <a:pPr algn="just">
              <a:lnSpc>
                <a:spcPct val="100000"/>
              </a:lnSpc>
              <a:buSzPct val="45000"/>
              <a:buFont typeface="Wingdings" charset="2"/>
              <a:buChar char=""/>
            </a:pPr>
            <a:r>
              <a:rPr lang="en-US" sz="1600" strike="noStrike">
                <a:solidFill>
                  <a:srgbClr val="000000"/>
                </a:solidFill>
                <a:latin typeface="Calibri"/>
                <a:ea typeface="DejaVu Sans"/>
              </a:rPr>
              <a:t>Separation of concerns.</a:t>
            </a:r>
            <a:endParaRPr/>
          </a:p>
          <a:p>
            <a:pPr algn="just">
              <a:lnSpc>
                <a:spcPct val="100000"/>
              </a:lnSpc>
              <a:buSzPct val="45000"/>
              <a:buFont typeface="Wingdings" charset="2"/>
              <a:buChar char=""/>
            </a:pPr>
            <a:r>
              <a:rPr lang="en-US" sz="1600" strike="noStrike">
                <a:solidFill>
                  <a:srgbClr val="000000"/>
                </a:solidFill>
                <a:latin typeface="Calibri"/>
                <a:ea typeface="DejaVu Sans"/>
              </a:rPr>
              <a:t>Uses JQLite (a subset of JQuery) for DOM manipulations</a:t>
            </a:r>
            <a:endParaRPr/>
          </a:p>
          <a:p>
            <a:pPr algn="just">
              <a:lnSpc>
                <a:spcPct val="100000"/>
              </a:lnSpc>
              <a:buSzPct val="45000"/>
              <a:buFont typeface="Wingdings" charset="2"/>
              <a:buChar char=""/>
            </a:pPr>
            <a:r>
              <a:rPr lang="en-US" sz="1600" strike="noStrike">
                <a:solidFill>
                  <a:srgbClr val="000000"/>
                </a:solidFill>
                <a:latin typeface="Calibri"/>
                <a:ea typeface="DejaVu Sans"/>
              </a:rPr>
              <a:t>If you include jQuery before Angular, it will be used instead of JQLite</a:t>
            </a:r>
            <a:endParaRPr/>
          </a:p>
          <a:p>
            <a:pPr algn="just">
              <a:lnSpc>
                <a:spcPct val="100000"/>
              </a:lnSpc>
              <a:buSzPct val="45000"/>
              <a:buFont typeface="Wingdings" charset="2"/>
              <a:buChar char=""/>
            </a:pPr>
            <a:r>
              <a:rPr lang="en-US" sz="1600" strike="noStrike">
                <a:solidFill>
                  <a:srgbClr val="000000"/>
                </a:solidFill>
                <a:latin typeface="Calibri"/>
                <a:ea typeface="DejaVu Sans"/>
              </a:rPr>
              <a:t>MVC = Model-View-Controller</a:t>
            </a:r>
            <a:endParaRPr/>
          </a:p>
          <a:p>
            <a:pPr algn="just">
              <a:lnSpc>
                <a:spcPct val="100000"/>
              </a:lnSpc>
              <a:buSzPct val="45000"/>
              <a:buFont typeface="Wingdings" charset="2"/>
              <a:buChar char=""/>
            </a:pPr>
            <a:r>
              <a:rPr lang="en-US" sz="1600" strike="noStrike">
                <a:solidFill>
                  <a:srgbClr val="000000"/>
                </a:solidFill>
                <a:latin typeface="Calibri"/>
                <a:ea typeface="DejaVu Sans"/>
              </a:rPr>
              <a:t>Less dependencies</a:t>
            </a:r>
            <a:endParaRPr/>
          </a:p>
          <a:p>
            <a:pPr algn="just">
              <a:lnSpc>
                <a:spcPct val="100000"/>
              </a:lnSpc>
              <a:buSzPct val="45000"/>
              <a:buFont typeface="Wingdings" charset="2"/>
              <a:buChar char=""/>
            </a:pPr>
            <a:r>
              <a:rPr lang="en-US" sz="1600" strike="noStrike">
                <a:solidFill>
                  <a:srgbClr val="000000"/>
                </a:solidFill>
                <a:latin typeface="Calibri"/>
                <a:ea typeface="DejaVu Sans"/>
              </a:rPr>
              <a:t>Improves maintainability</a:t>
            </a:r>
            <a:endParaRPr/>
          </a:p>
          <a:p>
            <a:pPr algn="just">
              <a:lnSpc>
                <a:spcPct val="100000"/>
              </a:lnSpc>
              <a:buSzPct val="45000"/>
              <a:buFont typeface="Wingdings" charset="2"/>
              <a:buChar char=""/>
            </a:pPr>
            <a:r>
              <a:rPr lang="en-US" sz="1600" strike="noStrike">
                <a:solidFill>
                  <a:srgbClr val="000000"/>
                </a:solidFill>
                <a:latin typeface="Calibri"/>
                <a:ea typeface="DejaVu Sans"/>
              </a:rPr>
              <a:t>It is easier to read and understand code</a:t>
            </a:r>
            <a:endParaRPr/>
          </a:p>
        </p:txBody>
      </p:sp>
    </p:spTree>
  </p:cSld>
  <p:transition spd="slow">
    <p:fade/>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55" name="Picture 13" descr=""/>
          <p:cNvPicPr/>
          <p:nvPr/>
        </p:nvPicPr>
        <p:blipFill>
          <a:blip r:embed="rId1"/>
          <a:stretch/>
        </p:blipFill>
        <p:spPr>
          <a:xfrm>
            <a:off x="0" y="-36000"/>
            <a:ext cx="9140040" cy="6854040"/>
          </a:xfrm>
          <a:prstGeom prst="rect">
            <a:avLst/>
          </a:prstGeom>
          <a:ln>
            <a:noFill/>
          </a:ln>
        </p:spPr>
      </p:pic>
      <p:sp>
        <p:nvSpPr>
          <p:cNvPr id="356" name="CustomShape 1"/>
          <p:cNvSpPr/>
          <p:nvPr/>
        </p:nvSpPr>
        <p:spPr>
          <a:xfrm>
            <a:off x="5638680" y="134640"/>
            <a:ext cx="3868920" cy="26928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000000"/>
                </a:solidFill>
                <a:latin typeface="Calibri"/>
                <a:ea typeface="DejaVu Sans"/>
              </a:rPr>
              <a:t>Leveraging technology to Power Enterprise Efficiency</a:t>
            </a:r>
            <a:endParaRPr/>
          </a:p>
        </p:txBody>
      </p:sp>
      <p:sp>
        <p:nvSpPr>
          <p:cNvPr id="357" name="CustomShape 2"/>
          <p:cNvSpPr/>
          <p:nvPr/>
        </p:nvSpPr>
        <p:spPr>
          <a:xfrm>
            <a:off x="304920" y="6535440"/>
            <a:ext cx="8225640" cy="26928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eb7927"/>
                </a:solidFill>
                <a:latin typeface="Calibri"/>
                <a:ea typeface="DejaVu Sans"/>
              </a:rPr>
              <a:t>www.doyen.co.in</a:t>
            </a:r>
            <a:endParaRPr/>
          </a:p>
        </p:txBody>
      </p:sp>
      <p:sp>
        <p:nvSpPr>
          <p:cNvPr id="358" name="CustomShape 3"/>
          <p:cNvSpPr/>
          <p:nvPr/>
        </p:nvSpPr>
        <p:spPr>
          <a:xfrm>
            <a:off x="457200" y="1773000"/>
            <a:ext cx="8225640" cy="81828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50000"/>
              </a:lnSpc>
            </a:pPr>
            <a:endParaRPr/>
          </a:p>
        </p:txBody>
      </p:sp>
      <p:sp>
        <p:nvSpPr>
          <p:cNvPr id="359" name="CustomShape 4"/>
          <p:cNvSpPr/>
          <p:nvPr/>
        </p:nvSpPr>
        <p:spPr>
          <a:xfrm>
            <a:off x="1920240" y="3200400"/>
            <a:ext cx="177120" cy="342720"/>
          </a:xfrm>
          <a:prstGeom prst="rect">
            <a:avLst/>
          </a:prstGeom>
          <a:noFill/>
          <a:ln>
            <a:noFill/>
          </a:ln>
        </p:spPr>
        <p:style>
          <a:lnRef idx="0"/>
          <a:fillRef idx="0"/>
          <a:effectRef idx="0"/>
          <a:fontRef idx="minor"/>
        </p:style>
      </p:sp>
      <p:sp>
        <p:nvSpPr>
          <p:cNvPr id="360" name="CustomShape 5"/>
          <p:cNvSpPr/>
          <p:nvPr/>
        </p:nvSpPr>
        <p:spPr>
          <a:xfrm>
            <a:off x="738000" y="407160"/>
            <a:ext cx="6756480" cy="365760"/>
          </a:xfrm>
          <a:prstGeom prst="rect">
            <a:avLst/>
          </a:prstGeom>
          <a:noFill/>
          <a:ln>
            <a:noFill/>
          </a:ln>
        </p:spPr>
        <p:style>
          <a:lnRef idx="0"/>
          <a:fillRef idx="0"/>
          <a:effectRef idx="0"/>
          <a:fontRef idx="minor"/>
        </p:style>
        <p:txBody>
          <a:bodyPr lIns="90000" rIns="90000" tIns="45000" bIns="45000"/>
          <a:p>
            <a:pPr>
              <a:lnSpc>
                <a:spcPct val="100000"/>
              </a:lnSpc>
            </a:pPr>
            <a:r>
              <a:rPr b="1" lang="en-US" sz="2800" strike="noStrike">
                <a:solidFill>
                  <a:srgbClr val="ff6600"/>
                </a:solidFill>
                <a:latin typeface="Calibri"/>
                <a:ea typeface="DejaVu Sans"/>
              </a:rPr>
              <a:t>General Feature-Getting Started</a:t>
            </a:r>
            <a:endParaRPr/>
          </a:p>
        </p:txBody>
      </p:sp>
      <p:sp>
        <p:nvSpPr>
          <p:cNvPr id="361" name="CustomShape 6"/>
          <p:cNvSpPr/>
          <p:nvPr/>
        </p:nvSpPr>
        <p:spPr>
          <a:xfrm>
            <a:off x="738000" y="1084680"/>
            <a:ext cx="8037000" cy="832320"/>
          </a:xfrm>
          <a:prstGeom prst="rect">
            <a:avLst/>
          </a:prstGeom>
          <a:noFill/>
          <a:ln>
            <a:noFill/>
          </a:ln>
        </p:spPr>
        <p:style>
          <a:lnRef idx="0"/>
          <a:fillRef idx="0"/>
          <a:effectRef idx="0"/>
          <a:fontRef idx="minor"/>
        </p:style>
        <p:txBody>
          <a:bodyPr lIns="90000" rIns="90000" tIns="45000" bIns="45000"/>
          <a:p>
            <a:pPr algn="just">
              <a:lnSpc>
                <a:spcPct val="100000"/>
              </a:lnSpc>
            </a:pPr>
            <a:r>
              <a:rPr lang="en-US" sz="1600" strike="noStrike">
                <a:solidFill>
                  <a:srgbClr val="000000"/>
                </a:solidFill>
                <a:latin typeface="Calibri"/>
                <a:ea typeface="DejaVu Sans"/>
              </a:rPr>
              <a:t>AngularJS directives allow the developer to specify custom and reusable HTML-like elements and attributes that define data bindings and the behavior of presentation components.</a:t>
            </a:r>
            <a:endParaRPr/>
          </a:p>
          <a:p>
            <a:pPr algn="just">
              <a:lnSpc>
                <a:spcPct val="100000"/>
              </a:lnSpc>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Some of the most commonly used directives are:  </a:t>
            </a:r>
            <a:endParaRPr/>
          </a:p>
          <a:p>
            <a:pPr algn="just">
              <a:lnSpc>
                <a:spcPct val="100000"/>
              </a:lnSpc>
            </a:pPr>
            <a:endParaRPr/>
          </a:p>
        </p:txBody>
      </p:sp>
      <p:sp>
        <p:nvSpPr>
          <p:cNvPr id="362" name="CustomShape 7"/>
          <p:cNvSpPr/>
          <p:nvPr/>
        </p:nvSpPr>
        <p:spPr>
          <a:xfrm>
            <a:off x="640080" y="2037960"/>
            <a:ext cx="8376480" cy="4689000"/>
          </a:xfrm>
          <a:prstGeom prst="rect">
            <a:avLst/>
          </a:prstGeom>
          <a:noFill/>
          <a:ln>
            <a:noFill/>
          </a:ln>
        </p:spPr>
        <p:style>
          <a:lnRef idx="0"/>
          <a:fillRef idx="0"/>
          <a:effectRef idx="0"/>
          <a:fontRef idx="minor"/>
        </p:style>
        <p:txBody>
          <a:bodyPr lIns="90000" rIns="90000" tIns="45000" bIns="45000"/>
          <a:p>
            <a:pPr algn="just">
              <a:lnSpc>
                <a:spcPct val="100000"/>
              </a:lnSpc>
              <a:buFont typeface="Wingdings" charset="2"/>
              <a:buChar char=""/>
            </a:pPr>
            <a:r>
              <a:rPr b="1" lang="en-US" sz="1400" strike="noStrike">
                <a:solidFill>
                  <a:srgbClr val="000000"/>
                </a:solidFill>
                <a:latin typeface="Calibri"/>
                <a:ea typeface="DejaVu Sans"/>
              </a:rPr>
              <a:t>ng-app or data-ng-da</a:t>
            </a:r>
            <a:endParaRPr/>
          </a:p>
          <a:p>
            <a:pPr algn="just">
              <a:lnSpc>
                <a:spcPct val="100000"/>
              </a:lnSpc>
            </a:pPr>
            <a:r>
              <a:rPr lang="en-US" sz="1400" strike="noStrike">
                <a:solidFill>
                  <a:srgbClr val="000000"/>
                </a:solidFill>
                <a:latin typeface="Calibri"/>
                <a:ea typeface="DejaVu Sans"/>
              </a:rPr>
              <a:t>	</a:t>
            </a:r>
            <a:r>
              <a:rPr lang="en-US" sz="1400" strike="noStrike">
                <a:solidFill>
                  <a:srgbClr val="000000"/>
                </a:solidFill>
                <a:latin typeface="Calibri"/>
                <a:ea typeface="DejaVu Sans"/>
              </a:rPr>
              <a:t>Declares the root element of an AngularJS application, under which directives can be used</a:t>
            </a:r>
            <a:endParaRPr/>
          </a:p>
          <a:p>
            <a:pPr algn="just">
              <a:lnSpc>
                <a:spcPct val="100000"/>
              </a:lnSpc>
            </a:pPr>
            <a:r>
              <a:rPr lang="en-US" sz="1400" strike="noStrike">
                <a:solidFill>
                  <a:srgbClr val="000000"/>
                </a:solidFill>
                <a:latin typeface="Calibri"/>
                <a:ea typeface="DejaVu Sans"/>
              </a:rPr>
              <a:t>	</a:t>
            </a:r>
            <a:r>
              <a:rPr lang="en-US" sz="1400" strike="noStrike">
                <a:solidFill>
                  <a:srgbClr val="000000"/>
                </a:solidFill>
                <a:latin typeface="Calibri"/>
                <a:ea typeface="DejaVu Sans"/>
              </a:rPr>
              <a:t> </a:t>
            </a:r>
            <a:r>
              <a:rPr lang="en-US" sz="1400" strike="noStrike">
                <a:solidFill>
                  <a:srgbClr val="000000"/>
                </a:solidFill>
                <a:latin typeface="Calibri"/>
                <a:ea typeface="DejaVu Sans"/>
              </a:rPr>
              <a:t>to declare bindings and define behavior.For example: in place of ng-app you can use </a:t>
            </a:r>
            <a:endParaRPr/>
          </a:p>
          <a:p>
            <a:pPr algn="just">
              <a:lnSpc>
                <a:spcPct val="100000"/>
              </a:lnSpc>
            </a:pPr>
            <a:r>
              <a:rPr lang="en-US" sz="1400" strike="noStrike">
                <a:solidFill>
                  <a:srgbClr val="000000"/>
                </a:solidFill>
                <a:latin typeface="Calibri"/>
                <a:ea typeface="DejaVu Sans"/>
              </a:rPr>
              <a:t>	</a:t>
            </a:r>
            <a:r>
              <a:rPr lang="en-US" sz="1400" strike="noStrike">
                <a:solidFill>
                  <a:srgbClr val="000000"/>
                </a:solidFill>
                <a:latin typeface="Calibri"/>
                <a:ea typeface="DejaVu Sans"/>
              </a:rPr>
              <a:t>&lt;html ng-app=””&gt; or you can use &lt;div ng-app=””&gt;&lt;/div&gt; </a:t>
            </a:r>
            <a:endParaRPr/>
          </a:p>
          <a:p>
            <a:pPr algn="just">
              <a:lnSpc>
                <a:spcPct val="100000"/>
              </a:lnSpc>
            </a:pPr>
            <a:endParaRPr/>
          </a:p>
          <a:p>
            <a:pPr algn="just">
              <a:lnSpc>
                <a:spcPct val="100000"/>
              </a:lnSpc>
              <a:buFont typeface="Wingdings" charset="2"/>
              <a:buChar char=""/>
            </a:pPr>
            <a:r>
              <a:rPr b="1" lang="en-US" sz="1400" strike="noStrike">
                <a:solidFill>
                  <a:srgbClr val="000000"/>
                </a:solidFill>
                <a:latin typeface="Calibri"/>
                <a:ea typeface="DejaVu Sans"/>
              </a:rPr>
              <a:t>ng-bind</a:t>
            </a:r>
            <a:endParaRPr/>
          </a:p>
          <a:p>
            <a:pPr algn="just">
              <a:lnSpc>
                <a:spcPct val="100000"/>
              </a:lnSpc>
            </a:pPr>
            <a:r>
              <a:rPr lang="en-US" sz="1400" strike="noStrike">
                <a:solidFill>
                  <a:srgbClr val="000000"/>
                </a:solidFill>
                <a:latin typeface="Calibri"/>
                <a:ea typeface="DejaVu Sans"/>
              </a:rPr>
              <a:t>    </a:t>
            </a:r>
            <a:r>
              <a:rPr lang="en-US" sz="1400" strike="noStrike">
                <a:solidFill>
                  <a:srgbClr val="000000"/>
                </a:solidFill>
                <a:latin typeface="Calibri"/>
                <a:ea typeface="DejaVu Sans"/>
              </a:rPr>
              <a:t>	</a:t>
            </a:r>
            <a:r>
              <a:rPr lang="en-US" sz="1400" strike="noStrike">
                <a:solidFill>
                  <a:srgbClr val="000000"/>
                </a:solidFill>
                <a:latin typeface="Calibri"/>
                <a:ea typeface="DejaVu Sans"/>
              </a:rPr>
              <a:t>Sets the text of a DOM element to the value of an expression. </a:t>
            </a:r>
            <a:endParaRPr/>
          </a:p>
          <a:p>
            <a:pPr algn="just">
              <a:lnSpc>
                <a:spcPct val="100000"/>
              </a:lnSpc>
            </a:pPr>
            <a:r>
              <a:rPr lang="en-US" sz="1400" strike="noStrike">
                <a:solidFill>
                  <a:srgbClr val="000000"/>
                </a:solidFill>
                <a:latin typeface="Calibri"/>
                <a:ea typeface="DejaVu Sans"/>
              </a:rPr>
              <a:t>	</a:t>
            </a:r>
            <a:r>
              <a:rPr lang="en-US" sz="1400" strike="noStrike">
                <a:solidFill>
                  <a:srgbClr val="000000"/>
                </a:solidFill>
                <a:latin typeface="Calibri"/>
                <a:ea typeface="DejaVu Sans"/>
              </a:rPr>
              <a:t>For example, &lt;span ng-bind="name"&gt;&lt;/span&gt; </a:t>
            </a:r>
            <a:endParaRPr/>
          </a:p>
          <a:p>
            <a:pPr algn="just">
              <a:lnSpc>
                <a:spcPct val="100000"/>
              </a:lnSpc>
            </a:pPr>
            <a:r>
              <a:rPr lang="en-US" sz="1400" strike="noStrike">
                <a:solidFill>
                  <a:srgbClr val="000000"/>
                </a:solidFill>
                <a:latin typeface="Calibri"/>
                <a:ea typeface="DejaVu Sans"/>
              </a:rPr>
              <a:t>	</a:t>
            </a:r>
            <a:r>
              <a:rPr lang="en-US" sz="1400" strike="noStrike">
                <a:solidFill>
                  <a:srgbClr val="000000"/>
                </a:solidFill>
                <a:latin typeface="Calibri"/>
                <a:ea typeface="DejaVu Sans"/>
              </a:rPr>
              <a:t>will display the value of ‘name’ inside the span element. Any changes to the variable ‘name’ in</a:t>
            </a:r>
            <a:endParaRPr/>
          </a:p>
          <a:p>
            <a:pPr algn="just">
              <a:lnSpc>
                <a:spcPct val="100000"/>
              </a:lnSpc>
            </a:pPr>
            <a:r>
              <a:rPr lang="en-US" sz="1400" strike="noStrike">
                <a:solidFill>
                  <a:srgbClr val="000000"/>
                </a:solidFill>
                <a:latin typeface="Calibri"/>
                <a:ea typeface="DejaVu Sans"/>
              </a:rPr>
              <a:t>	</a:t>
            </a:r>
            <a:r>
              <a:rPr lang="en-US" sz="1400" strike="noStrike">
                <a:solidFill>
                  <a:srgbClr val="000000"/>
                </a:solidFill>
                <a:latin typeface="Calibri"/>
                <a:ea typeface="DejaVu Sans"/>
              </a:rPr>
              <a:t>the application's scope are reflected instantly in the DOM.</a:t>
            </a:r>
            <a:endParaRPr/>
          </a:p>
          <a:p>
            <a:pPr algn="just">
              <a:lnSpc>
                <a:spcPct val="100000"/>
              </a:lnSpc>
            </a:pPr>
            <a:endParaRPr/>
          </a:p>
          <a:p>
            <a:pPr algn="just">
              <a:lnSpc>
                <a:spcPct val="100000"/>
              </a:lnSpc>
              <a:buFont typeface="Wingdings" charset="2"/>
              <a:buChar char=""/>
            </a:pPr>
            <a:r>
              <a:rPr lang="en-US" sz="1400" strike="noStrike">
                <a:solidFill>
                  <a:srgbClr val="000000"/>
                </a:solidFill>
                <a:latin typeface="Calibri"/>
                <a:ea typeface="DejaVu Sans"/>
              </a:rPr>
              <a:t>ng-model</a:t>
            </a:r>
            <a:endParaRPr/>
          </a:p>
          <a:p>
            <a:pPr algn="just">
              <a:lnSpc>
                <a:spcPct val="100000"/>
              </a:lnSpc>
            </a:pPr>
            <a:r>
              <a:rPr lang="en-US" sz="1400" strike="noStrike">
                <a:solidFill>
                  <a:srgbClr val="000000"/>
                </a:solidFill>
                <a:latin typeface="Calibri"/>
                <a:ea typeface="DejaVu Sans"/>
              </a:rPr>
              <a:t>	</a:t>
            </a:r>
            <a:r>
              <a:rPr lang="en-US" sz="1400" strike="noStrike">
                <a:solidFill>
                  <a:srgbClr val="000000"/>
                </a:solidFill>
                <a:latin typeface="Calibri"/>
                <a:ea typeface="DejaVu Sans"/>
              </a:rPr>
              <a:t> </a:t>
            </a:r>
            <a:r>
              <a:rPr lang="en-US" sz="1400" strike="noStrike">
                <a:solidFill>
                  <a:srgbClr val="000000"/>
                </a:solidFill>
                <a:latin typeface="Calibri"/>
                <a:ea typeface="DejaVu Sans"/>
              </a:rPr>
              <a:t>Similar to ng-bind, but establishes a two-way data binding between the view and the scope.</a:t>
            </a:r>
            <a:endParaRPr/>
          </a:p>
          <a:p>
            <a:pPr algn="just">
              <a:lnSpc>
                <a:spcPct val="100000"/>
              </a:lnSpc>
            </a:pPr>
            <a:r>
              <a:rPr lang="en-US" sz="1400" strike="noStrike">
                <a:solidFill>
                  <a:srgbClr val="000000"/>
                </a:solidFill>
                <a:latin typeface="Calibri"/>
                <a:ea typeface="DejaVu Sans"/>
              </a:rPr>
              <a:t>	</a:t>
            </a:r>
            <a:r>
              <a:rPr lang="en-US" sz="1400" strike="noStrike">
                <a:solidFill>
                  <a:srgbClr val="000000"/>
                </a:solidFill>
                <a:latin typeface="Calibri"/>
                <a:ea typeface="DejaVu Sans"/>
              </a:rPr>
              <a:t>   </a:t>
            </a:r>
            <a:r>
              <a:rPr lang="en-US" sz="1400" strike="noStrike">
                <a:solidFill>
                  <a:srgbClr val="000000"/>
                </a:solidFill>
                <a:latin typeface="Calibri"/>
                <a:ea typeface="DejaVu Sans"/>
              </a:rPr>
              <a:t>&lt;input type=”text” ng-model=”Name”/&gt;</a:t>
            </a:r>
            <a:endParaRPr/>
          </a:p>
          <a:p>
            <a:pPr algn="just">
              <a:lnSpc>
                <a:spcPct val="100000"/>
              </a:lnSpc>
            </a:pPr>
            <a:endParaRPr/>
          </a:p>
          <a:p>
            <a:pPr algn="just">
              <a:lnSpc>
                <a:spcPct val="100000"/>
              </a:lnSpc>
              <a:buFont typeface="Wingdings" charset="2"/>
              <a:buChar char=""/>
            </a:pPr>
            <a:r>
              <a:rPr lang="en-US" sz="1400" strike="noStrike">
                <a:solidFill>
                  <a:srgbClr val="000000"/>
                </a:solidFill>
                <a:latin typeface="Calibri"/>
                <a:ea typeface="DejaVu Sans"/>
              </a:rPr>
              <a:t>ng-model-options</a:t>
            </a:r>
            <a:endParaRPr/>
          </a:p>
          <a:p>
            <a:pPr algn="just">
              <a:lnSpc>
                <a:spcPct val="100000"/>
              </a:lnSpc>
            </a:pPr>
            <a:r>
              <a:rPr lang="en-US" sz="1400" strike="noStrike">
                <a:solidFill>
                  <a:srgbClr val="000000"/>
                </a:solidFill>
                <a:latin typeface="Calibri"/>
                <a:ea typeface="DejaVu Sans"/>
              </a:rPr>
              <a:t> </a:t>
            </a:r>
            <a:r>
              <a:rPr lang="en-US" sz="1400" strike="noStrike">
                <a:solidFill>
                  <a:srgbClr val="000000"/>
                </a:solidFill>
                <a:latin typeface="Calibri"/>
                <a:ea typeface="DejaVu Sans"/>
              </a:rPr>
              <a:t>	</a:t>
            </a:r>
            <a:r>
              <a:rPr lang="en-US" sz="1400" strike="noStrike">
                <a:solidFill>
                  <a:srgbClr val="000000"/>
                </a:solidFill>
                <a:latin typeface="Calibri"/>
                <a:ea typeface="DejaVu Sans"/>
              </a:rPr>
              <a:t>  </a:t>
            </a:r>
            <a:r>
              <a:rPr lang="en-US" sz="1400" strike="noStrike">
                <a:solidFill>
                  <a:srgbClr val="000000"/>
                </a:solidFill>
                <a:latin typeface="Calibri"/>
                <a:ea typeface="DejaVu Sans"/>
              </a:rPr>
              <a:t>Allows tuning how model updates are done.</a:t>
            </a:r>
            <a:endParaRPr/>
          </a:p>
          <a:p>
            <a:pPr algn="just">
              <a:lnSpc>
                <a:spcPct val="100000"/>
              </a:lnSpc>
              <a:buFont typeface="Wingdings" charset="2"/>
              <a:buChar char=""/>
            </a:pPr>
            <a:r>
              <a:rPr lang="en-US" sz="1400" strike="noStrike">
                <a:solidFill>
                  <a:srgbClr val="000000"/>
                </a:solidFill>
                <a:latin typeface="Calibri"/>
                <a:ea typeface="DejaVu Sans"/>
              </a:rPr>
              <a:t>ng-class</a:t>
            </a:r>
            <a:endParaRPr/>
          </a:p>
          <a:p>
            <a:pPr algn="just">
              <a:lnSpc>
                <a:spcPct val="100000"/>
              </a:lnSpc>
            </a:pPr>
            <a:r>
              <a:rPr lang="en-US" sz="1400" strike="noStrike">
                <a:solidFill>
                  <a:srgbClr val="000000"/>
                </a:solidFill>
                <a:latin typeface="Calibri"/>
                <a:ea typeface="DejaVu Sans"/>
              </a:rPr>
              <a:t>	</a:t>
            </a:r>
            <a:r>
              <a:rPr lang="en-US" sz="1400" strike="noStrike">
                <a:solidFill>
                  <a:srgbClr val="000000"/>
                </a:solidFill>
                <a:latin typeface="Calibri"/>
                <a:ea typeface="DejaVu Sans"/>
              </a:rPr>
              <a:t>Allows class attributes to be dynamically loaded.</a:t>
            </a:r>
            <a:endParaRPr/>
          </a:p>
          <a:p>
            <a:pPr>
              <a:lnSpc>
                <a:spcPct val="100000"/>
              </a:lnSpc>
            </a:pPr>
            <a:endParaRPr/>
          </a:p>
        </p:txBody>
      </p:sp>
    </p:spTree>
  </p:cSld>
  <p:transition spd="slow">
    <p:fade/>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63" name="Picture 13" descr=""/>
          <p:cNvPicPr/>
          <p:nvPr/>
        </p:nvPicPr>
        <p:blipFill>
          <a:blip r:embed="rId1"/>
          <a:stretch/>
        </p:blipFill>
        <p:spPr>
          <a:xfrm>
            <a:off x="0" y="0"/>
            <a:ext cx="9140040" cy="6854040"/>
          </a:xfrm>
          <a:prstGeom prst="rect">
            <a:avLst/>
          </a:prstGeom>
          <a:ln>
            <a:noFill/>
          </a:ln>
        </p:spPr>
      </p:pic>
      <p:pic>
        <p:nvPicPr>
          <p:cNvPr id="364" name="Picture 13" descr=""/>
          <p:cNvPicPr/>
          <p:nvPr/>
        </p:nvPicPr>
        <p:blipFill>
          <a:blip r:embed="rId2"/>
          <a:stretch/>
        </p:blipFill>
        <p:spPr>
          <a:xfrm>
            <a:off x="-183600" y="0"/>
            <a:ext cx="9140040" cy="6854040"/>
          </a:xfrm>
          <a:prstGeom prst="rect">
            <a:avLst/>
          </a:prstGeom>
          <a:ln>
            <a:noFill/>
          </a:ln>
        </p:spPr>
      </p:pic>
      <p:sp>
        <p:nvSpPr>
          <p:cNvPr id="365" name="CustomShape 1"/>
          <p:cNvSpPr/>
          <p:nvPr/>
        </p:nvSpPr>
        <p:spPr>
          <a:xfrm>
            <a:off x="5455080" y="134640"/>
            <a:ext cx="3868920" cy="26928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000000"/>
                </a:solidFill>
                <a:latin typeface="Calibri"/>
                <a:ea typeface="DejaVu Sans"/>
              </a:rPr>
              <a:t>Leveraging technology to Power Enterprise Efficiency</a:t>
            </a:r>
            <a:endParaRPr/>
          </a:p>
        </p:txBody>
      </p:sp>
      <p:sp>
        <p:nvSpPr>
          <p:cNvPr id="366" name="CustomShape 2"/>
          <p:cNvSpPr/>
          <p:nvPr/>
        </p:nvSpPr>
        <p:spPr>
          <a:xfrm>
            <a:off x="121320" y="6535440"/>
            <a:ext cx="8225640" cy="26928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eb7927"/>
                </a:solidFill>
                <a:latin typeface="Calibri"/>
                <a:ea typeface="DejaVu Sans"/>
              </a:rPr>
              <a:t>www.doyen.co.in</a:t>
            </a:r>
            <a:endParaRPr/>
          </a:p>
        </p:txBody>
      </p:sp>
      <p:sp>
        <p:nvSpPr>
          <p:cNvPr id="367" name="CustomShape 3"/>
          <p:cNvSpPr/>
          <p:nvPr/>
        </p:nvSpPr>
        <p:spPr>
          <a:xfrm>
            <a:off x="273600" y="1773000"/>
            <a:ext cx="8225640" cy="81828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50000"/>
              </a:lnSpc>
            </a:pPr>
            <a:endParaRPr/>
          </a:p>
        </p:txBody>
      </p:sp>
      <p:sp>
        <p:nvSpPr>
          <p:cNvPr id="368" name="CustomShape 4"/>
          <p:cNvSpPr/>
          <p:nvPr/>
        </p:nvSpPr>
        <p:spPr>
          <a:xfrm>
            <a:off x="1736640" y="3200400"/>
            <a:ext cx="177120" cy="342720"/>
          </a:xfrm>
          <a:prstGeom prst="rect">
            <a:avLst/>
          </a:prstGeom>
          <a:noFill/>
          <a:ln>
            <a:noFill/>
          </a:ln>
        </p:spPr>
        <p:style>
          <a:lnRef idx="0"/>
          <a:fillRef idx="0"/>
          <a:effectRef idx="0"/>
          <a:fontRef idx="minor"/>
        </p:style>
      </p:sp>
      <p:sp>
        <p:nvSpPr>
          <p:cNvPr id="369" name="CustomShape 5"/>
          <p:cNvSpPr/>
          <p:nvPr/>
        </p:nvSpPr>
        <p:spPr>
          <a:xfrm>
            <a:off x="365760" y="731520"/>
            <a:ext cx="8500680" cy="5752440"/>
          </a:xfrm>
          <a:prstGeom prst="rect">
            <a:avLst/>
          </a:prstGeom>
          <a:noFill/>
          <a:ln>
            <a:noFill/>
          </a:ln>
        </p:spPr>
        <p:style>
          <a:lnRef idx="0"/>
          <a:fillRef idx="0"/>
          <a:effectRef idx="0"/>
          <a:fontRef idx="minor"/>
        </p:style>
        <p:txBody>
          <a:bodyPr lIns="90000" rIns="90000" tIns="45000" bIns="45000"/>
          <a:p>
            <a:pPr algn="just">
              <a:lnSpc>
                <a:spcPct val="100000"/>
              </a:lnSpc>
              <a:buFont typeface="Wingdings" charset="2"/>
              <a:buChar char=""/>
            </a:pPr>
            <a:r>
              <a:rPr lang="en-US" sz="1600" strike="noStrike">
                <a:solidFill>
                  <a:srgbClr val="000000"/>
                </a:solidFill>
                <a:latin typeface="Calibri"/>
                <a:ea typeface="DejaVu Sans"/>
              </a:rPr>
              <a:t>n</a:t>
            </a:r>
            <a:r>
              <a:rPr lang="en-US" sz="1400" strike="noStrike">
                <a:solidFill>
                  <a:srgbClr val="000000"/>
                </a:solidFill>
                <a:latin typeface="Calibri"/>
                <a:ea typeface="DejaVu Sans"/>
              </a:rPr>
              <a:t>g-controller</a:t>
            </a:r>
            <a:endParaRPr/>
          </a:p>
          <a:p>
            <a:pPr algn="just">
              <a:lnSpc>
                <a:spcPct val="100000"/>
              </a:lnSpc>
            </a:pPr>
            <a:r>
              <a:rPr lang="en-US" sz="1400" strike="noStrike">
                <a:solidFill>
                  <a:srgbClr val="000000"/>
                </a:solidFill>
                <a:latin typeface="Calibri"/>
                <a:ea typeface="DejaVu Sans"/>
              </a:rPr>
              <a:t>	</a:t>
            </a:r>
            <a:r>
              <a:rPr lang="en-US" sz="1400" strike="noStrike">
                <a:solidFill>
                  <a:srgbClr val="000000"/>
                </a:solidFill>
                <a:latin typeface="Calibri"/>
                <a:ea typeface="DejaVu Sans"/>
              </a:rPr>
              <a:t>Specifies a JavaScript controller class that evaluates HTML expressions.</a:t>
            </a:r>
            <a:endParaRPr/>
          </a:p>
          <a:p>
            <a:pPr algn="just">
              <a:lnSpc>
                <a:spcPct val="100000"/>
              </a:lnSpc>
            </a:pPr>
            <a:r>
              <a:rPr lang="en-US" sz="1400" strike="noStrike">
                <a:solidFill>
                  <a:srgbClr val="000000"/>
                </a:solidFill>
                <a:latin typeface="Calibri"/>
                <a:ea typeface="DejaVu Sans"/>
              </a:rPr>
              <a:t>	</a:t>
            </a:r>
            <a:endParaRPr/>
          </a:p>
          <a:p>
            <a:pPr algn="just">
              <a:lnSpc>
                <a:spcPct val="100000"/>
              </a:lnSpc>
              <a:buFont typeface="Wingdings" charset="2"/>
              <a:buChar char=""/>
            </a:pPr>
            <a:r>
              <a:rPr lang="en-US" sz="1400" strike="noStrike">
                <a:solidFill>
                  <a:srgbClr val="000000"/>
                </a:solidFill>
                <a:latin typeface="Calibri"/>
                <a:ea typeface="DejaVu Sans"/>
              </a:rPr>
              <a:t>ng-repeat</a:t>
            </a:r>
            <a:endParaRPr/>
          </a:p>
          <a:p>
            <a:pPr algn="just">
              <a:lnSpc>
                <a:spcPct val="100000"/>
              </a:lnSpc>
            </a:pPr>
            <a:r>
              <a:rPr lang="en-US" sz="1400" strike="noStrike">
                <a:solidFill>
                  <a:srgbClr val="000000"/>
                </a:solidFill>
                <a:latin typeface="Calibri"/>
                <a:ea typeface="DejaVu Sans"/>
              </a:rPr>
              <a:t>	</a:t>
            </a:r>
            <a:r>
              <a:rPr lang="en-US" sz="1400" strike="noStrike">
                <a:solidFill>
                  <a:srgbClr val="000000"/>
                </a:solidFill>
                <a:latin typeface="Calibri"/>
                <a:ea typeface="DejaVu Sans"/>
              </a:rPr>
              <a:t>Instantiate an element once per item from a collection.</a:t>
            </a:r>
            <a:endParaRPr/>
          </a:p>
          <a:p>
            <a:pPr algn="just">
              <a:lnSpc>
                <a:spcPct val="100000"/>
              </a:lnSpc>
            </a:pPr>
            <a:endParaRPr/>
          </a:p>
          <a:p>
            <a:pPr algn="just">
              <a:lnSpc>
                <a:spcPct val="100000"/>
              </a:lnSpc>
              <a:buFont typeface="Wingdings" charset="2"/>
              <a:buChar char=""/>
            </a:pPr>
            <a:r>
              <a:rPr lang="en-US" sz="1400" strike="noStrike">
                <a:solidFill>
                  <a:srgbClr val="000000"/>
                </a:solidFill>
                <a:latin typeface="Calibri"/>
                <a:ea typeface="DejaVu Sans"/>
              </a:rPr>
              <a:t>ng-show &amp; ng-hide</a:t>
            </a:r>
            <a:endParaRPr/>
          </a:p>
          <a:p>
            <a:pPr algn="just">
              <a:lnSpc>
                <a:spcPct val="100000"/>
              </a:lnSpc>
            </a:pPr>
            <a:r>
              <a:rPr lang="en-US" sz="1400" strike="noStrike">
                <a:solidFill>
                  <a:srgbClr val="000000"/>
                </a:solidFill>
                <a:latin typeface="Calibri"/>
                <a:ea typeface="DejaVu Sans"/>
              </a:rPr>
              <a:t>	</a:t>
            </a:r>
            <a:r>
              <a:rPr lang="en-US" sz="1400" strike="noStrike">
                <a:solidFill>
                  <a:srgbClr val="000000"/>
                </a:solidFill>
                <a:latin typeface="Calibri"/>
                <a:ea typeface="DejaVu Sans"/>
              </a:rPr>
              <a:t>Conditionally show or hide an element, depending on the value of a boolean expression. Show and </a:t>
            </a:r>
            <a:r>
              <a:rPr lang="en-US" sz="1400" strike="noStrike">
                <a:solidFill>
                  <a:srgbClr val="000000"/>
                </a:solidFill>
                <a:latin typeface="Calibri"/>
                <a:ea typeface="DejaVu Sans"/>
              </a:rPr>
              <a:t>	</a:t>
            </a:r>
            <a:r>
              <a:rPr lang="en-US" sz="1400" strike="noStrike">
                <a:solidFill>
                  <a:srgbClr val="000000"/>
                </a:solidFill>
                <a:latin typeface="Calibri"/>
                <a:ea typeface="DejaVu Sans"/>
              </a:rPr>
              <a:t>hide is achieved by setting the CSS display style.</a:t>
            </a:r>
            <a:endParaRPr/>
          </a:p>
          <a:p>
            <a:pPr algn="just">
              <a:lnSpc>
                <a:spcPct val="100000"/>
              </a:lnSpc>
            </a:pPr>
            <a:endParaRPr/>
          </a:p>
          <a:p>
            <a:pPr algn="just">
              <a:lnSpc>
                <a:spcPct val="100000"/>
              </a:lnSpc>
              <a:buFont typeface="Wingdings" charset="2"/>
              <a:buChar char=""/>
            </a:pPr>
            <a:r>
              <a:rPr lang="en-US" sz="1400" strike="noStrike">
                <a:solidFill>
                  <a:srgbClr val="000000"/>
                </a:solidFill>
                <a:latin typeface="Calibri"/>
                <a:ea typeface="DejaVu Sans"/>
              </a:rPr>
              <a:t>ng-switch</a:t>
            </a:r>
            <a:endParaRPr/>
          </a:p>
          <a:p>
            <a:pPr algn="just">
              <a:lnSpc>
                <a:spcPct val="100000"/>
              </a:lnSpc>
            </a:pPr>
            <a:r>
              <a:rPr lang="en-US" sz="1400" strike="noStrike">
                <a:solidFill>
                  <a:srgbClr val="000000"/>
                </a:solidFill>
                <a:latin typeface="Calibri"/>
                <a:ea typeface="DejaVu Sans"/>
              </a:rPr>
              <a:t>	</a:t>
            </a:r>
            <a:r>
              <a:rPr lang="en-US" sz="1400" strike="noStrike">
                <a:solidFill>
                  <a:srgbClr val="000000"/>
                </a:solidFill>
                <a:latin typeface="Calibri"/>
                <a:ea typeface="DejaVu Sans"/>
              </a:rPr>
              <a:t>Conditionally instantiate one template from a set of choices, depending on the value of a selection </a:t>
            </a:r>
            <a:r>
              <a:rPr lang="en-US" sz="1400" strike="noStrike">
                <a:solidFill>
                  <a:srgbClr val="000000"/>
                </a:solidFill>
                <a:latin typeface="Calibri"/>
                <a:ea typeface="DejaVu Sans"/>
              </a:rPr>
              <a:t>	</a:t>
            </a:r>
            <a:r>
              <a:rPr lang="en-US" sz="1400" strike="noStrike">
                <a:solidFill>
                  <a:srgbClr val="000000"/>
                </a:solidFill>
                <a:latin typeface="Calibri"/>
                <a:ea typeface="DejaVu Sans"/>
              </a:rPr>
              <a:t>expression.</a:t>
            </a:r>
            <a:endParaRPr/>
          </a:p>
          <a:p>
            <a:pPr algn="just">
              <a:lnSpc>
                <a:spcPct val="100000"/>
              </a:lnSpc>
            </a:pPr>
            <a:endParaRPr/>
          </a:p>
          <a:p>
            <a:pPr algn="just">
              <a:lnSpc>
                <a:spcPct val="100000"/>
              </a:lnSpc>
              <a:buFont typeface="Wingdings" charset="2"/>
              <a:buChar char=""/>
            </a:pPr>
            <a:r>
              <a:rPr lang="en-US" sz="1400" strike="noStrike">
                <a:solidFill>
                  <a:srgbClr val="000000"/>
                </a:solidFill>
                <a:latin typeface="Calibri"/>
                <a:ea typeface="DejaVu Sans"/>
              </a:rPr>
              <a:t>ng-view</a:t>
            </a:r>
            <a:endParaRPr/>
          </a:p>
          <a:p>
            <a:pPr algn="just">
              <a:lnSpc>
                <a:spcPct val="100000"/>
              </a:lnSpc>
            </a:pPr>
            <a:r>
              <a:rPr lang="en-US" sz="1400" strike="noStrike">
                <a:solidFill>
                  <a:srgbClr val="000000"/>
                </a:solidFill>
                <a:latin typeface="Calibri"/>
                <a:ea typeface="DejaVu Sans"/>
              </a:rPr>
              <a:t>	</a:t>
            </a:r>
            <a:r>
              <a:rPr lang="en-US" sz="1400" strike="noStrike">
                <a:solidFill>
                  <a:srgbClr val="000000"/>
                </a:solidFill>
                <a:latin typeface="Calibri"/>
                <a:ea typeface="DejaVu Sans"/>
              </a:rPr>
              <a:t>The base directive responsible for handling routes that resolve JSON before rendering templates </a:t>
            </a:r>
            <a:r>
              <a:rPr lang="en-US" sz="1400" strike="noStrike">
                <a:solidFill>
                  <a:srgbClr val="000000"/>
                </a:solidFill>
                <a:latin typeface="Calibri"/>
                <a:ea typeface="DejaVu Sans"/>
              </a:rPr>
              <a:t>	</a:t>
            </a:r>
            <a:r>
              <a:rPr lang="en-US" sz="1400" strike="noStrike">
                <a:solidFill>
                  <a:srgbClr val="000000"/>
                </a:solidFill>
                <a:latin typeface="Calibri"/>
                <a:ea typeface="DejaVu Sans"/>
              </a:rPr>
              <a:t>driven by specified controllers.</a:t>
            </a:r>
            <a:endParaRPr/>
          </a:p>
          <a:p>
            <a:pPr algn="just">
              <a:lnSpc>
                <a:spcPct val="100000"/>
              </a:lnSpc>
            </a:pPr>
            <a:endParaRPr/>
          </a:p>
          <a:p>
            <a:pPr algn="just">
              <a:lnSpc>
                <a:spcPct val="100000"/>
              </a:lnSpc>
              <a:buFont typeface="Wingdings" charset="2"/>
              <a:buChar char=""/>
            </a:pPr>
            <a:r>
              <a:rPr lang="en-US" sz="1400" strike="noStrike">
                <a:solidFill>
                  <a:srgbClr val="000000"/>
                </a:solidFill>
                <a:latin typeface="Calibri"/>
                <a:ea typeface="DejaVu Sans"/>
              </a:rPr>
              <a:t>ng-if</a:t>
            </a:r>
            <a:endParaRPr/>
          </a:p>
          <a:p>
            <a:pPr algn="just">
              <a:lnSpc>
                <a:spcPct val="100000"/>
              </a:lnSpc>
            </a:pPr>
            <a:r>
              <a:rPr lang="en-US" sz="1400" strike="noStrike">
                <a:solidFill>
                  <a:srgbClr val="000000"/>
                </a:solidFill>
                <a:latin typeface="Calibri"/>
                <a:ea typeface="DejaVu Sans"/>
              </a:rPr>
              <a:t>	</a:t>
            </a:r>
            <a:r>
              <a:rPr lang="en-US" sz="1400" strike="noStrike">
                <a:solidFill>
                  <a:srgbClr val="000000"/>
                </a:solidFill>
                <a:latin typeface="Calibri"/>
                <a:ea typeface="DejaVu Sans"/>
              </a:rPr>
              <a:t>Basic if statement directive which allow to show the following element if the </a:t>
            </a:r>
            <a:r>
              <a:rPr lang="en-US" sz="1400" strike="noStrike">
                <a:solidFill>
                  <a:srgbClr val="000000"/>
                </a:solidFill>
                <a:latin typeface="Calibri"/>
                <a:ea typeface="DejaVu Sans"/>
              </a:rPr>
              <a:t>	</a:t>
            </a:r>
            <a:r>
              <a:rPr lang="en-US" sz="1400" strike="noStrike">
                <a:solidFill>
                  <a:srgbClr val="000000"/>
                </a:solidFill>
                <a:latin typeface="Calibri"/>
                <a:ea typeface="DejaVu Sans"/>
              </a:rPr>
              <a:t>conditions </a:t>
            </a:r>
            <a:r>
              <a:rPr lang="en-US" sz="1400" strike="noStrike">
                <a:solidFill>
                  <a:srgbClr val="000000"/>
                </a:solidFill>
                <a:latin typeface="Calibri"/>
                <a:ea typeface="DejaVu Sans"/>
              </a:rPr>
              <a:t>	</a:t>
            </a:r>
            <a:r>
              <a:rPr lang="en-US" sz="1400" strike="noStrike">
                <a:solidFill>
                  <a:srgbClr val="000000"/>
                </a:solidFill>
                <a:latin typeface="Calibri"/>
                <a:ea typeface="DejaVu Sans"/>
              </a:rPr>
              <a:t>are true. When the condition is false, the element is removed from the DOM. When true, a clone of </a:t>
            </a:r>
            <a:r>
              <a:rPr lang="en-US" sz="1400" strike="noStrike">
                <a:solidFill>
                  <a:srgbClr val="000000"/>
                </a:solidFill>
                <a:latin typeface="Calibri"/>
                <a:ea typeface="DejaVu Sans"/>
              </a:rPr>
              <a:t>	</a:t>
            </a:r>
            <a:r>
              <a:rPr lang="en-US" sz="1400" strike="noStrike">
                <a:solidFill>
                  <a:srgbClr val="000000"/>
                </a:solidFill>
                <a:latin typeface="Calibri"/>
                <a:ea typeface="DejaVu Sans"/>
              </a:rPr>
              <a:t>the compiled element is re-inserted</a:t>
            </a:r>
            <a:endParaRPr/>
          </a:p>
          <a:p>
            <a:pPr algn="just">
              <a:lnSpc>
                <a:spcPct val="100000"/>
              </a:lnSpc>
            </a:pPr>
            <a:endParaRPr/>
          </a:p>
          <a:p>
            <a:pPr algn="just">
              <a:lnSpc>
                <a:spcPct val="100000"/>
              </a:lnSpc>
              <a:buFont typeface="Wingdings" charset="2"/>
              <a:buChar char=""/>
            </a:pPr>
            <a:r>
              <a:rPr lang="en-US" sz="1400" strike="noStrike">
                <a:solidFill>
                  <a:srgbClr val="000000"/>
                </a:solidFill>
                <a:latin typeface="Calibri"/>
                <a:ea typeface="DejaVu Sans"/>
              </a:rPr>
              <a:t>ng-aria</a:t>
            </a:r>
            <a:endParaRPr/>
          </a:p>
          <a:p>
            <a:pPr algn="just">
              <a:lnSpc>
                <a:spcPct val="100000"/>
              </a:lnSpc>
            </a:pPr>
            <a:r>
              <a:rPr lang="en-US" sz="1400" strike="noStrike">
                <a:solidFill>
                  <a:srgbClr val="000000"/>
                </a:solidFill>
                <a:latin typeface="Calibri"/>
                <a:ea typeface="DejaVu Sans"/>
              </a:rPr>
              <a:t>	</a:t>
            </a:r>
            <a:r>
              <a:rPr lang="en-US" sz="1400" strike="noStrike">
                <a:solidFill>
                  <a:srgbClr val="000000"/>
                </a:solidFill>
                <a:latin typeface="Calibri"/>
                <a:ea typeface="DejaVu Sans"/>
              </a:rPr>
              <a:t>A module for accessibility support of common ARIA attributes.</a:t>
            </a:r>
            <a:endParaRPr/>
          </a:p>
        </p:txBody>
      </p:sp>
    </p:spTree>
  </p:cSld>
  <p:transition spd="slow">
    <p:fade/>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70" name="Picture 10" descr=""/>
          <p:cNvPicPr/>
          <p:nvPr/>
        </p:nvPicPr>
        <p:blipFill>
          <a:blip r:embed="rId1"/>
          <a:stretch/>
        </p:blipFill>
        <p:spPr>
          <a:xfrm>
            <a:off x="0" y="0"/>
            <a:ext cx="9140040" cy="6854040"/>
          </a:xfrm>
          <a:prstGeom prst="rect">
            <a:avLst/>
          </a:prstGeom>
          <a:ln>
            <a:noFill/>
          </a:ln>
        </p:spPr>
      </p:pic>
      <p:sp>
        <p:nvSpPr>
          <p:cNvPr id="371" name="CustomShape 1"/>
          <p:cNvSpPr/>
          <p:nvPr/>
        </p:nvSpPr>
        <p:spPr>
          <a:xfrm>
            <a:off x="283320" y="2986920"/>
            <a:ext cx="8225640" cy="817920"/>
          </a:xfrm>
          <a:prstGeom prst="rect">
            <a:avLst/>
          </a:prstGeom>
          <a:noFill/>
          <a:ln>
            <a:noFill/>
          </a:ln>
        </p:spPr>
        <p:style>
          <a:lnRef idx="0"/>
          <a:fillRef idx="0"/>
          <a:effectRef idx="0"/>
          <a:fontRef idx="minor"/>
        </p:style>
      </p:sp>
      <p:sp>
        <p:nvSpPr>
          <p:cNvPr id="372" name="CustomShape 2"/>
          <p:cNvSpPr/>
          <p:nvPr/>
        </p:nvSpPr>
        <p:spPr>
          <a:xfrm>
            <a:off x="5638680" y="134640"/>
            <a:ext cx="3868920" cy="26928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000000"/>
                </a:solidFill>
                <a:latin typeface="Calibri"/>
                <a:ea typeface="DejaVu Sans"/>
              </a:rPr>
              <a:t>Leveraging technology to Power Enterprise Efficiency</a:t>
            </a:r>
            <a:endParaRPr/>
          </a:p>
        </p:txBody>
      </p:sp>
      <p:sp>
        <p:nvSpPr>
          <p:cNvPr id="373" name="CustomShape 3"/>
          <p:cNvSpPr/>
          <p:nvPr/>
        </p:nvSpPr>
        <p:spPr>
          <a:xfrm>
            <a:off x="304920" y="6535440"/>
            <a:ext cx="8225640" cy="26928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eb7927"/>
                </a:solidFill>
                <a:latin typeface="Calibri"/>
                <a:ea typeface="DejaVu Sans"/>
              </a:rPr>
              <a:t>www.doyen.co.in</a:t>
            </a:r>
            <a:endParaRPr/>
          </a:p>
        </p:txBody>
      </p:sp>
      <p:sp>
        <p:nvSpPr>
          <p:cNvPr id="374" name="CustomShape 4"/>
          <p:cNvSpPr/>
          <p:nvPr/>
        </p:nvSpPr>
        <p:spPr>
          <a:xfrm>
            <a:off x="314640" y="457200"/>
            <a:ext cx="4627800" cy="522000"/>
          </a:xfrm>
          <a:prstGeom prst="rect">
            <a:avLst/>
          </a:prstGeom>
          <a:noFill/>
          <a:ln>
            <a:noFill/>
          </a:ln>
        </p:spPr>
        <p:style>
          <a:lnRef idx="0"/>
          <a:fillRef idx="0"/>
          <a:effectRef idx="0"/>
          <a:fontRef idx="minor"/>
        </p:style>
        <p:txBody>
          <a:bodyPr lIns="90000" rIns="90000" tIns="45000" bIns="45000"/>
          <a:p>
            <a:pPr>
              <a:lnSpc>
                <a:spcPct val="100000"/>
              </a:lnSpc>
            </a:pPr>
            <a:r>
              <a:rPr lang="en-US" sz="2800" strike="noStrike">
                <a:solidFill>
                  <a:srgbClr val="ff6600"/>
                </a:solidFill>
                <a:latin typeface="Calibri"/>
                <a:ea typeface="DejaVu Sans"/>
              </a:rPr>
              <a:t>Directive,Filter &amp; Data-Binding</a:t>
            </a:r>
            <a:endParaRPr/>
          </a:p>
        </p:txBody>
      </p:sp>
      <p:sp>
        <p:nvSpPr>
          <p:cNvPr id="375" name="CustomShape 5"/>
          <p:cNvSpPr/>
          <p:nvPr/>
        </p:nvSpPr>
        <p:spPr>
          <a:xfrm>
            <a:off x="275400" y="1056240"/>
            <a:ext cx="8683560" cy="5708160"/>
          </a:xfrm>
          <a:prstGeom prst="rect">
            <a:avLst/>
          </a:prstGeom>
          <a:noFill/>
          <a:ln>
            <a:noFill/>
          </a:ln>
        </p:spPr>
        <p:style>
          <a:lnRef idx="0"/>
          <a:fillRef idx="0"/>
          <a:effectRef idx="0"/>
          <a:fontRef idx="minor"/>
        </p:style>
        <p:txBody>
          <a:bodyPr lIns="0" rIns="0" tIns="0" bIns="0" anchor="ctr"/>
          <a:p>
            <a:pPr>
              <a:lnSpc>
                <a:spcPct val="100000"/>
              </a:lnSpc>
              <a:buSzPct val="45000"/>
              <a:buFont typeface="Wingdings" charset="2"/>
              <a:buChar char=""/>
            </a:pPr>
            <a:r>
              <a:rPr b="1" lang="en-US" strike="noStrike">
                <a:solidFill>
                  <a:srgbClr val="000000"/>
                </a:solidFill>
                <a:latin typeface="Calibri"/>
                <a:ea typeface="DejaVu Sans"/>
              </a:rPr>
              <a:t>Directive: </a:t>
            </a:r>
            <a:endParaRPr/>
          </a:p>
          <a:p>
            <a:pPr lvl="1">
              <a:lnSpc>
                <a:spcPct val="100000"/>
              </a:lnSpc>
              <a:buSzPct val="45000"/>
              <a:buFont typeface="Wingdings" charset="2"/>
              <a:buChar char=""/>
            </a:pPr>
            <a:r>
              <a:rPr lang="en-US" sz="1600" strike="noStrike">
                <a:solidFill>
                  <a:srgbClr val="000000"/>
                </a:solidFill>
                <a:latin typeface="Calibri"/>
                <a:ea typeface="DejaVu Sans"/>
              </a:rPr>
              <a:t>Use them when you have to make DOM manipulations.</a:t>
            </a:r>
            <a:endParaRPr/>
          </a:p>
          <a:p>
            <a:pPr lvl="1">
              <a:lnSpc>
                <a:spcPct val="100000"/>
              </a:lnSpc>
              <a:buSzPct val="45000"/>
              <a:buFont typeface="Wingdings" charset="2"/>
              <a:buChar char=""/>
            </a:pPr>
            <a:r>
              <a:rPr lang="en-US" sz="1600" strike="noStrike">
                <a:solidFill>
                  <a:srgbClr val="000000"/>
                </a:solidFill>
                <a:latin typeface="Calibri"/>
                <a:ea typeface="DejaVu Sans"/>
              </a:rPr>
              <a:t>Ever wanted to create your own tag or attribute – this is how you do it!.</a:t>
            </a:r>
            <a:endParaRPr/>
          </a:p>
          <a:p>
            <a:pPr lvl="1">
              <a:lnSpc>
                <a:spcPct val="100000"/>
              </a:lnSpc>
              <a:buSzPct val="45000"/>
              <a:buFont typeface="Wingdings" charset="2"/>
              <a:buChar char=""/>
            </a:pPr>
            <a:r>
              <a:rPr lang="en-US" sz="1600" strike="noStrike">
                <a:solidFill>
                  <a:srgbClr val="000000"/>
                </a:solidFill>
                <a:latin typeface="Calibri"/>
                <a:ea typeface="DejaVu Sans"/>
              </a:rPr>
              <a:t>Takes you one step closer to creating domain-specific markup.</a:t>
            </a:r>
            <a:endParaRPr/>
          </a:p>
          <a:p>
            <a:pPr lvl="1">
              <a:lnSpc>
                <a:spcPct val="100000"/>
              </a:lnSpc>
              <a:buSzPct val="45000"/>
              <a:buFont typeface="Wingdings" charset="2"/>
              <a:buChar char=""/>
            </a:pPr>
            <a:r>
              <a:rPr lang="en-US" sz="1600" strike="noStrike">
                <a:solidFill>
                  <a:srgbClr val="000000"/>
                </a:solidFill>
                <a:latin typeface="Calibri"/>
                <a:ea typeface="DejaVu Sans"/>
              </a:rPr>
              <a:t>Directives should not change a model or controller’s logic.</a:t>
            </a:r>
            <a:endParaRPr/>
          </a:p>
          <a:p>
            <a:pPr lvl="1">
              <a:lnSpc>
                <a:spcPct val="100000"/>
              </a:lnSpc>
              <a:buSzPct val="45000"/>
              <a:buFont typeface="Wingdings" charset="2"/>
              <a:buChar char=""/>
            </a:pPr>
            <a:r>
              <a:rPr lang="en-US" sz="1600" strike="noStrike">
                <a:solidFill>
                  <a:srgbClr val="000000"/>
                </a:solidFill>
                <a:latin typeface="Calibri"/>
                <a:ea typeface="DejaVu Sans"/>
              </a:rPr>
              <a:t>All they handle is creating the page’s content and structure of elements.</a:t>
            </a:r>
            <a:endParaRPr/>
          </a:p>
          <a:p>
            <a:pPr>
              <a:lnSpc>
                <a:spcPct val="100000"/>
              </a:lnSpc>
            </a:pPr>
            <a:endParaRPr/>
          </a:p>
          <a:p>
            <a:pPr>
              <a:lnSpc>
                <a:spcPct val="100000"/>
              </a:lnSpc>
              <a:buSzPct val="45000"/>
              <a:buFont typeface="Wingdings" charset="2"/>
              <a:buChar char=""/>
            </a:pPr>
            <a:r>
              <a:rPr b="1" lang="en-US" sz="1600" strike="noStrike">
                <a:solidFill>
                  <a:srgbClr val="000000"/>
                </a:solidFill>
                <a:latin typeface="Calibri"/>
                <a:ea typeface="DejaVu Sans"/>
              </a:rPr>
              <a:t>Filter: </a:t>
            </a:r>
            <a:endParaRPr/>
          </a:p>
          <a:p>
            <a:pPr lvl="1">
              <a:lnSpc>
                <a:spcPct val="100000"/>
              </a:lnSpc>
              <a:buSzPct val="45000"/>
              <a:buFont typeface="Wingdings" charset="2"/>
              <a:buChar char=""/>
            </a:pPr>
            <a:r>
              <a:rPr lang="en-US" sz="1600" strike="noStrike">
                <a:solidFill>
                  <a:srgbClr val="000000"/>
                </a:solidFill>
                <a:latin typeface="Calibri"/>
                <a:ea typeface="DejaVu Sans"/>
              </a:rPr>
              <a:t>Reusable operation using which you can modify the content that is shown on the page</a:t>
            </a:r>
            <a:endParaRPr/>
          </a:p>
          <a:p>
            <a:pPr lvl="1">
              <a:lnSpc>
                <a:spcPct val="100000"/>
              </a:lnSpc>
              <a:buSzPct val="45000"/>
              <a:buFont typeface="Wingdings" charset="2"/>
              <a:buChar char=""/>
            </a:pPr>
            <a:r>
              <a:rPr lang="en-US" sz="1600" strike="noStrike">
                <a:solidFill>
                  <a:srgbClr val="000000"/>
                </a:solidFill>
                <a:latin typeface="Calibri"/>
                <a:ea typeface="DejaVu Sans"/>
              </a:rPr>
              <a:t>Examples: uppercase a value, filter search results, etc</a:t>
            </a:r>
            <a:endParaRPr/>
          </a:p>
          <a:p>
            <a:pPr>
              <a:lnSpc>
                <a:spcPct val="100000"/>
              </a:lnSpc>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module.filter(“filter_name”, function(data) {</a:t>
            </a:r>
            <a:endParaRPr/>
          </a:p>
          <a:p>
            <a:pPr>
              <a:lnSpc>
                <a:spcPct val="100000"/>
              </a:lnSpc>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	</a:t>
            </a:r>
            <a:r>
              <a:rPr lang="en-US" sz="1600" strike="noStrike">
                <a:solidFill>
                  <a:srgbClr val="000000"/>
                </a:solidFill>
                <a:latin typeface="Calibri"/>
                <a:ea typeface="DejaVu Sans"/>
              </a:rPr>
              <a:t>// data is filtered or modified</a:t>
            </a:r>
            <a:endParaRPr/>
          </a:p>
          <a:p>
            <a:pPr>
              <a:lnSpc>
                <a:spcPct val="100000"/>
              </a:lnSpc>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	</a:t>
            </a:r>
            <a:r>
              <a:rPr lang="en-US" sz="1600" strike="noStrike">
                <a:solidFill>
                  <a:srgbClr val="000000"/>
                </a:solidFill>
                <a:latin typeface="Calibri"/>
                <a:ea typeface="DejaVu Sans"/>
              </a:rPr>
              <a:t>// in a specific manner and returned</a:t>
            </a:r>
            <a:endParaRPr/>
          </a:p>
          <a:p>
            <a:pPr>
              <a:lnSpc>
                <a:spcPct val="100000"/>
              </a:lnSpc>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	</a:t>
            </a:r>
            <a:r>
              <a:rPr lang="en-US" sz="1600" strike="noStrike">
                <a:solidFill>
                  <a:srgbClr val="000000"/>
                </a:solidFill>
                <a:latin typeface="Calibri"/>
                <a:ea typeface="DejaVu Sans"/>
              </a:rPr>
              <a:t>return data;</a:t>
            </a:r>
            <a:endParaRPr/>
          </a:p>
          <a:p>
            <a:pPr>
              <a:lnSpc>
                <a:spcPct val="100000"/>
              </a:lnSpc>
            </a:pPr>
            <a:r>
              <a:rPr lang="en-US" sz="1600" strike="noStrike">
                <a:solidFill>
                  <a:srgbClr val="000000"/>
                </a:solidFill>
                <a:latin typeface="Calibri"/>
                <a:ea typeface="DejaVu Sans"/>
              </a:rPr>
              <a:t>	</a:t>
            </a:r>
            <a:r>
              <a:rPr lang="en-US" sz="1600" strike="noStrike">
                <a:solidFill>
                  <a:srgbClr val="000000"/>
                </a:solidFill>
                <a:latin typeface="Calibri"/>
                <a:ea typeface="DejaVu Sans"/>
              </a:rPr>
              <a:t>}</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ransition spd="slow">
    <p:fade/>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76" name="Picture 10" descr=""/>
          <p:cNvPicPr/>
          <p:nvPr/>
        </p:nvPicPr>
        <p:blipFill>
          <a:blip r:embed="rId1"/>
          <a:stretch/>
        </p:blipFill>
        <p:spPr>
          <a:xfrm>
            <a:off x="0" y="0"/>
            <a:ext cx="9140040" cy="6854040"/>
          </a:xfrm>
          <a:prstGeom prst="rect">
            <a:avLst/>
          </a:prstGeom>
          <a:ln>
            <a:noFill/>
          </a:ln>
        </p:spPr>
      </p:pic>
      <p:sp>
        <p:nvSpPr>
          <p:cNvPr id="377" name="CustomShape 1"/>
          <p:cNvSpPr/>
          <p:nvPr/>
        </p:nvSpPr>
        <p:spPr>
          <a:xfrm>
            <a:off x="548640" y="731520"/>
            <a:ext cx="7495200" cy="5940720"/>
          </a:xfrm>
          <a:prstGeom prst="rect">
            <a:avLst/>
          </a:prstGeom>
          <a:noFill/>
          <a:ln>
            <a:noFill/>
          </a:ln>
        </p:spPr>
        <p:style>
          <a:lnRef idx="0"/>
          <a:fillRef idx="0"/>
          <a:effectRef idx="0"/>
          <a:fontRef idx="minor"/>
        </p:style>
        <p:txBody>
          <a:bodyPr lIns="90000" rIns="90000" tIns="45000" bIns="45000"/>
          <a:p>
            <a:pPr>
              <a:lnSpc>
                <a:spcPct val="100000"/>
              </a:lnSpc>
            </a:pPr>
            <a:r>
              <a:rPr b="1" lang="en-US" sz="1600" strike="noStrike">
                <a:solidFill>
                  <a:srgbClr val="000000"/>
                </a:solidFill>
                <a:latin typeface="Calibri"/>
                <a:ea typeface="DejaVu Sans"/>
              </a:rPr>
              <a:t>Bindings:</a:t>
            </a:r>
            <a:endParaRPr/>
          </a:p>
          <a:p>
            <a:pPr>
              <a:lnSpc>
                <a:spcPct val="100000"/>
              </a:lnSpc>
            </a:pPr>
            <a:r>
              <a:rPr b="1" lang="en-US" sz="1400" strike="noStrike">
                <a:solidFill>
                  <a:srgbClr val="000000"/>
                </a:solidFill>
                <a:latin typeface="Calibri"/>
                <a:ea typeface="DejaVu Sans"/>
              </a:rPr>
              <a:t>(Two way data binding ng - model  &amp; one way binding  using ng - bind)</a:t>
            </a:r>
            <a:endParaRPr/>
          </a:p>
          <a:p>
            <a:pPr>
              <a:lnSpc>
                <a:spcPct val="100000"/>
              </a:lnSpc>
            </a:pPr>
            <a:endParaRPr/>
          </a:p>
          <a:p>
            <a:pPr>
              <a:lnSpc>
                <a:spcPct val="100000"/>
              </a:lnSpc>
              <a:buSzPct val="45000"/>
              <a:buFont typeface="Wingdings" charset="2"/>
              <a:buChar char=""/>
            </a:pPr>
            <a:r>
              <a:rPr lang="en-US" sz="1600" strike="noStrike">
                <a:solidFill>
                  <a:srgbClr val="000000"/>
                </a:solidFill>
                <a:latin typeface="Calibri"/>
                <a:ea typeface="DejaVu Sans"/>
              </a:rPr>
              <a:t>View is updated automatically when the Model is changed</a:t>
            </a:r>
            <a:endParaRPr/>
          </a:p>
          <a:p>
            <a:pPr>
              <a:lnSpc>
                <a:spcPct val="100000"/>
              </a:lnSpc>
              <a:buSzPct val="45000"/>
              <a:buFont typeface="Wingdings" charset="2"/>
              <a:buChar char=""/>
            </a:pPr>
            <a:r>
              <a:rPr lang="en-US" sz="1600" strike="noStrike">
                <a:solidFill>
                  <a:srgbClr val="000000"/>
                </a:solidFill>
                <a:latin typeface="Calibri"/>
                <a:ea typeface="DejaVu Sans"/>
              </a:rPr>
              <a:t>Model is updated automatically when a value in the View has changed</a:t>
            </a:r>
            <a:endParaRPr/>
          </a:p>
          <a:p>
            <a:pPr>
              <a:lnSpc>
                <a:spcPct val="100000"/>
              </a:lnSpc>
              <a:buSzPct val="45000"/>
              <a:buFont typeface="Wingdings" charset="2"/>
              <a:buChar char=""/>
            </a:pPr>
            <a:r>
              <a:rPr lang="en-US" sz="1600" strike="noStrike">
                <a:solidFill>
                  <a:srgbClr val="000000"/>
                </a:solidFill>
                <a:latin typeface="Calibri"/>
                <a:ea typeface="DejaVu Sans"/>
              </a:rPr>
              <a:t>No DOM manipulation needed!</a:t>
            </a:r>
            <a:endParaRPr/>
          </a:p>
          <a:p>
            <a:pPr>
              <a:lnSpc>
                <a:spcPct val="100000"/>
              </a:lnSpc>
              <a:buSzPct val="45000"/>
              <a:buFont typeface="Wingdings" charset="2"/>
              <a:buChar char=""/>
            </a:pPr>
            <a:r>
              <a:rPr lang="en-US" sz="1600" strike="noStrike">
                <a:solidFill>
                  <a:srgbClr val="000000"/>
                </a:solidFill>
                <a:latin typeface="Calibri"/>
                <a:ea typeface="DejaVu Sans"/>
              </a:rPr>
              <a:t>On ng- bind in one way view change update the model.</a:t>
            </a: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378" name="CustomShape 2"/>
          <p:cNvSpPr/>
          <p:nvPr/>
        </p:nvSpPr>
        <p:spPr>
          <a:xfrm>
            <a:off x="5638680" y="134640"/>
            <a:ext cx="3868920" cy="26928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000000"/>
                </a:solidFill>
                <a:latin typeface="Calibri"/>
                <a:ea typeface="DejaVu Sans"/>
              </a:rPr>
              <a:t>Leveraging technology to Power Enterprise Efficiency</a:t>
            </a:r>
            <a:endParaRPr/>
          </a:p>
        </p:txBody>
      </p:sp>
      <p:sp>
        <p:nvSpPr>
          <p:cNvPr id="379" name="CustomShape 3"/>
          <p:cNvSpPr/>
          <p:nvPr/>
        </p:nvSpPr>
        <p:spPr>
          <a:xfrm>
            <a:off x="304920" y="6535440"/>
            <a:ext cx="8225640" cy="26928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eb7927"/>
                </a:solidFill>
                <a:latin typeface="Calibri"/>
                <a:ea typeface="DejaVu Sans"/>
              </a:rPr>
              <a:t>www.doyen.co.in</a:t>
            </a:r>
            <a:endParaRPr/>
          </a:p>
        </p:txBody>
      </p:sp>
      <p:pic>
        <p:nvPicPr>
          <p:cNvPr id="380" name="Picture 4" descr=""/>
          <p:cNvPicPr/>
          <p:nvPr/>
        </p:nvPicPr>
        <p:blipFill>
          <a:blip r:embed="rId2"/>
          <a:stretch/>
        </p:blipFill>
        <p:spPr>
          <a:xfrm>
            <a:off x="2299680" y="3017520"/>
            <a:ext cx="3458160" cy="3197520"/>
          </a:xfrm>
          <a:prstGeom prst="rect">
            <a:avLst/>
          </a:prstGeom>
          <a:ln>
            <a:noFill/>
          </a:ln>
        </p:spPr>
      </p:pic>
    </p:spTree>
  </p:cSld>
  <p:transition spd="slow">
    <p:fade/>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1" name="CustomShape 1"/>
          <p:cNvSpPr/>
          <p:nvPr/>
        </p:nvSpPr>
        <p:spPr>
          <a:xfrm>
            <a:off x="5638680" y="134640"/>
            <a:ext cx="3868920" cy="26928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000000"/>
                </a:solidFill>
                <a:latin typeface="Calibri"/>
                <a:ea typeface="DejaVu Sans"/>
              </a:rPr>
              <a:t>Leveraging technology to Power Enterprise Efficiency</a:t>
            </a:r>
            <a:endParaRPr/>
          </a:p>
        </p:txBody>
      </p:sp>
      <p:sp>
        <p:nvSpPr>
          <p:cNvPr id="382" name="CustomShape 2"/>
          <p:cNvSpPr/>
          <p:nvPr/>
        </p:nvSpPr>
        <p:spPr>
          <a:xfrm>
            <a:off x="304920" y="6535440"/>
            <a:ext cx="8225640" cy="26928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eb7927"/>
                </a:solidFill>
                <a:latin typeface="Calibri"/>
                <a:ea typeface="DejaVu Sans"/>
              </a:rPr>
              <a:t>www.doyen.co.in</a:t>
            </a:r>
            <a:endParaRPr/>
          </a:p>
        </p:txBody>
      </p:sp>
      <p:pic>
        <p:nvPicPr>
          <p:cNvPr id="383" name="Picture 10" descr=""/>
          <p:cNvPicPr/>
          <p:nvPr/>
        </p:nvPicPr>
        <p:blipFill>
          <a:blip r:embed="rId1"/>
          <a:stretch/>
        </p:blipFill>
        <p:spPr>
          <a:xfrm>
            <a:off x="1800" y="1800"/>
            <a:ext cx="9140040" cy="6854040"/>
          </a:xfrm>
          <a:prstGeom prst="rect">
            <a:avLst/>
          </a:prstGeom>
          <a:ln>
            <a:noFill/>
          </a:ln>
        </p:spPr>
      </p:pic>
      <p:sp>
        <p:nvSpPr>
          <p:cNvPr id="384" name="CustomShape 3"/>
          <p:cNvSpPr/>
          <p:nvPr/>
        </p:nvSpPr>
        <p:spPr>
          <a:xfrm>
            <a:off x="837360" y="459360"/>
            <a:ext cx="8160480" cy="5938560"/>
          </a:xfrm>
          <a:prstGeom prst="rect">
            <a:avLst/>
          </a:prstGeom>
          <a:noFill/>
          <a:ln>
            <a:noFill/>
          </a:ln>
        </p:spPr>
        <p:style>
          <a:lnRef idx="0"/>
          <a:fillRef idx="0"/>
          <a:effectRef idx="0"/>
          <a:fontRef idx="minor"/>
        </p:style>
        <p:txBody>
          <a:bodyPr lIns="90000" rIns="90000" tIns="45000" bIns="45000"/>
          <a:p>
            <a:pPr>
              <a:lnSpc>
                <a:spcPct val="100000"/>
              </a:lnSpc>
            </a:pPr>
            <a:r>
              <a:rPr b="1" lang="en-US" strike="noStrike">
                <a:solidFill>
                  <a:srgbClr val="ff6600"/>
                </a:solidFill>
                <a:latin typeface="Calibri"/>
                <a:ea typeface="DejaVu Sans"/>
              </a:rPr>
              <a:t>View, Controller, Model &amp; Scope</a:t>
            </a:r>
            <a:endParaRPr/>
          </a:p>
          <a:p>
            <a:pPr>
              <a:lnSpc>
                <a:spcPct val="100000"/>
              </a:lnSpc>
            </a:pPr>
            <a:endParaRPr/>
          </a:p>
          <a:p>
            <a:pPr>
              <a:lnSpc>
                <a:spcPct val="100000"/>
              </a:lnSpc>
              <a:buSzPct val="45000"/>
              <a:buFont typeface="Wingdings" charset="2"/>
              <a:buChar char=""/>
            </a:pPr>
            <a:r>
              <a:rPr lang="en-US" sz="1600" strike="noStrike">
                <a:solidFill>
                  <a:srgbClr val="000000"/>
                </a:solidFill>
                <a:latin typeface="Calibri"/>
                <a:ea typeface="DejaVu Sans"/>
              </a:rPr>
              <a:t>MVC = Model-View-Controller</a:t>
            </a:r>
            <a:endParaRPr/>
          </a:p>
          <a:p>
            <a:pPr>
              <a:lnSpc>
                <a:spcPct val="100000"/>
              </a:lnSpc>
              <a:buSzPct val="45000"/>
              <a:buFont typeface="Wingdings" charset="2"/>
              <a:buChar char=""/>
            </a:pPr>
            <a:r>
              <a:rPr lang="en-US" sz="1600" strike="noStrike">
                <a:solidFill>
                  <a:srgbClr val="000000"/>
                </a:solidFill>
                <a:latin typeface="Calibri"/>
                <a:ea typeface="DejaVu Sans"/>
              </a:rPr>
              <a:t>Less dependencies</a:t>
            </a:r>
            <a:endParaRPr/>
          </a:p>
          <a:p>
            <a:pPr>
              <a:lnSpc>
                <a:spcPct val="100000"/>
              </a:lnSpc>
              <a:buSzPct val="45000"/>
              <a:buFont typeface="Wingdings" charset="2"/>
              <a:buChar char=""/>
            </a:pPr>
            <a:r>
              <a:rPr lang="en-US" sz="1600" strike="noStrike">
                <a:solidFill>
                  <a:srgbClr val="000000"/>
                </a:solidFill>
                <a:latin typeface="Calibri"/>
                <a:ea typeface="DejaVu Sans"/>
              </a:rPr>
              <a:t>Improves maintainability</a:t>
            </a:r>
            <a:endParaRPr/>
          </a:p>
          <a:p>
            <a:pPr>
              <a:lnSpc>
                <a:spcPct val="100000"/>
              </a:lnSpc>
              <a:buSzPct val="45000"/>
              <a:buFont typeface="Wingdings" charset="2"/>
              <a:buChar char=""/>
            </a:pPr>
            <a:r>
              <a:rPr lang="en-US" sz="1600" strike="noStrike">
                <a:solidFill>
                  <a:srgbClr val="000000"/>
                </a:solidFill>
                <a:latin typeface="Calibri"/>
                <a:ea typeface="DejaVu Sans"/>
              </a:rPr>
              <a:t>It is easier to read and understand code</a:t>
            </a:r>
            <a:endParaRPr/>
          </a:p>
          <a:p>
            <a:pPr>
              <a:lnSpc>
                <a:spcPct val="100000"/>
              </a:lnSpc>
            </a:pPr>
            <a:endParaRPr/>
          </a:p>
          <a:p>
            <a:pPr>
              <a:lnSpc>
                <a:spcPct val="100000"/>
              </a:lnSpc>
              <a:buSzPct val="45000"/>
              <a:buFont typeface="Wingdings" charset="2"/>
              <a:buChar char=""/>
            </a:pPr>
            <a:r>
              <a:rPr b="1" lang="en-US" sz="1600" strike="noStrike">
                <a:solidFill>
                  <a:srgbClr val="000000"/>
                </a:solidFill>
                <a:latin typeface="Calibri"/>
                <a:ea typeface="DejaVu Sans"/>
              </a:rPr>
              <a:t>M for Model : -</a:t>
            </a:r>
            <a:endParaRPr/>
          </a:p>
          <a:p>
            <a:pPr>
              <a:lnSpc>
                <a:spcPct val="100000"/>
              </a:lnSpc>
              <a:buSzPct val="45000"/>
              <a:buFont typeface="Wingdings" charset="2"/>
              <a:buChar char=""/>
            </a:pPr>
            <a:r>
              <a:rPr lang="en-US" sz="1600" strike="noStrike">
                <a:solidFill>
                  <a:srgbClr val="000000"/>
                </a:solidFill>
                <a:latin typeface="Calibri"/>
                <a:ea typeface="DejaVu Sans"/>
              </a:rPr>
              <a:t>Holds the data.</a:t>
            </a:r>
            <a:endParaRPr/>
          </a:p>
          <a:p>
            <a:pPr>
              <a:lnSpc>
                <a:spcPct val="100000"/>
              </a:lnSpc>
              <a:buSzPct val="45000"/>
              <a:buFont typeface="Wingdings" charset="2"/>
              <a:buChar char=""/>
            </a:pPr>
            <a:r>
              <a:rPr lang="en-US" sz="1600" strike="noStrike">
                <a:solidFill>
                  <a:srgbClr val="000000"/>
                </a:solidFill>
                <a:latin typeface="Calibri"/>
                <a:ea typeface="DejaVu Sans"/>
              </a:rPr>
              <a:t>Notifies the View and the Controller for changes in the data.</a:t>
            </a:r>
            <a:endParaRPr/>
          </a:p>
          <a:p>
            <a:pPr>
              <a:lnSpc>
                <a:spcPct val="100000"/>
              </a:lnSpc>
              <a:buSzPct val="45000"/>
              <a:buFont typeface="Wingdings" charset="2"/>
              <a:buChar char=""/>
            </a:pPr>
            <a:r>
              <a:rPr lang="en-US" sz="1600" strike="noStrike">
                <a:solidFill>
                  <a:srgbClr val="000000"/>
                </a:solidFill>
                <a:latin typeface="Calibri"/>
                <a:ea typeface="DejaVu Sans"/>
              </a:rPr>
              <a:t>Does not know about the View and the Controller.</a:t>
            </a:r>
            <a:endParaRPr/>
          </a:p>
          <a:p>
            <a:pPr>
              <a:lnSpc>
                <a:spcPct val="100000"/>
              </a:lnSpc>
            </a:pPr>
            <a:endParaRPr/>
          </a:p>
          <a:p>
            <a:pPr>
              <a:lnSpc>
                <a:spcPct val="100000"/>
              </a:lnSpc>
              <a:buFont typeface="Wingdings" charset="2"/>
              <a:buChar char=""/>
            </a:pPr>
            <a:r>
              <a:rPr b="1" lang="en-US" sz="1600" strike="noStrike">
                <a:solidFill>
                  <a:srgbClr val="000000"/>
                </a:solidFill>
                <a:latin typeface="Calibri"/>
                <a:ea typeface="DejaVu Sans"/>
              </a:rPr>
              <a:t>     </a:t>
            </a:r>
            <a:r>
              <a:rPr b="1" lang="en-US" sz="1600" strike="noStrike">
                <a:solidFill>
                  <a:srgbClr val="000000"/>
                </a:solidFill>
                <a:latin typeface="Calibri"/>
                <a:ea typeface="DejaVu Sans"/>
              </a:rPr>
              <a:t>V for View: -</a:t>
            </a:r>
            <a:endParaRPr/>
          </a:p>
          <a:p>
            <a:pPr>
              <a:lnSpc>
                <a:spcPct val="100000"/>
              </a:lnSpc>
              <a:buSzPct val="45000"/>
              <a:buFont typeface="Wingdings" charset="2"/>
              <a:buChar char=""/>
            </a:pPr>
            <a:r>
              <a:rPr lang="en-US" sz="1600" strike="noStrike">
                <a:solidFill>
                  <a:srgbClr val="000000"/>
                </a:solidFill>
                <a:latin typeface="Calibri"/>
                <a:ea typeface="DejaVu Sans"/>
              </a:rPr>
              <a:t>Displays stuff (buttons, labels, …)</a:t>
            </a:r>
            <a:endParaRPr/>
          </a:p>
          <a:p>
            <a:pPr>
              <a:lnSpc>
                <a:spcPct val="100000"/>
              </a:lnSpc>
              <a:buSzPct val="45000"/>
              <a:buFont typeface="Wingdings" charset="2"/>
              <a:buChar char=""/>
            </a:pPr>
            <a:r>
              <a:rPr lang="en-US" sz="1600" strike="noStrike">
                <a:solidFill>
                  <a:srgbClr val="000000"/>
                </a:solidFill>
                <a:latin typeface="Calibri"/>
                <a:ea typeface="DejaVu Sans"/>
              </a:rPr>
              <a:t>This is what your users will see</a:t>
            </a:r>
            <a:endParaRPr/>
          </a:p>
          <a:p>
            <a:pPr>
              <a:lnSpc>
                <a:spcPct val="100000"/>
              </a:lnSpc>
              <a:buSzPct val="45000"/>
              <a:buFont typeface="Wingdings" charset="2"/>
              <a:buChar char=""/>
            </a:pPr>
            <a:r>
              <a:rPr lang="en-US" sz="1600" strike="noStrike">
                <a:solidFill>
                  <a:srgbClr val="000000"/>
                </a:solidFill>
                <a:latin typeface="Calibri"/>
                <a:ea typeface="DejaVu Sans"/>
              </a:rPr>
              <a:t>Knows about the Model</a:t>
            </a:r>
            <a:endParaRPr/>
          </a:p>
          <a:p>
            <a:pPr>
              <a:lnSpc>
                <a:spcPct val="100000"/>
              </a:lnSpc>
              <a:buSzPct val="45000"/>
              <a:buFont typeface="Wingdings" charset="2"/>
              <a:buChar char=""/>
            </a:pPr>
            <a:r>
              <a:rPr lang="en-US" sz="1600" strike="noStrike">
                <a:solidFill>
                  <a:srgbClr val="000000"/>
                </a:solidFill>
                <a:latin typeface="Calibri"/>
                <a:ea typeface="DejaVu Sans"/>
              </a:rPr>
              <a:t>Usually displays something related to the current state of the Model.</a:t>
            </a:r>
            <a:endParaRPr/>
          </a:p>
          <a:p>
            <a:pPr>
              <a:lnSpc>
                <a:spcPct val="100000"/>
              </a:lnSpc>
            </a:pPr>
            <a:endParaRPr/>
          </a:p>
          <a:p>
            <a:pPr>
              <a:lnSpc>
                <a:spcPct val="100000"/>
              </a:lnSpc>
              <a:buSzPct val="45000"/>
              <a:buFont typeface="Wingdings" charset="2"/>
              <a:buChar char=""/>
            </a:pPr>
            <a:r>
              <a:rPr b="1" lang="en-US" sz="1600" strike="noStrike">
                <a:solidFill>
                  <a:srgbClr val="000000"/>
                </a:solidFill>
                <a:latin typeface="Calibri"/>
                <a:ea typeface="DejaVu Sans"/>
              </a:rPr>
              <a:t>C for Controller: -</a:t>
            </a:r>
            <a:endParaRPr/>
          </a:p>
          <a:p>
            <a:pPr>
              <a:lnSpc>
                <a:spcPct val="100000"/>
              </a:lnSpc>
              <a:buSzPct val="45000"/>
              <a:buFont typeface="Wingdings" charset="2"/>
              <a:buChar char=""/>
            </a:pPr>
            <a:r>
              <a:rPr lang="en-US" sz="1600" strike="noStrike">
                <a:solidFill>
                  <a:srgbClr val="000000"/>
                </a:solidFill>
                <a:latin typeface="Calibri"/>
                <a:ea typeface="DejaVu Sans"/>
              </a:rPr>
              <a:t>Controls everything</a:t>
            </a:r>
            <a:endParaRPr/>
          </a:p>
          <a:p>
            <a:pPr>
              <a:lnSpc>
                <a:spcPct val="100000"/>
              </a:lnSpc>
              <a:buSzPct val="45000"/>
              <a:buFont typeface="Wingdings" charset="2"/>
              <a:buChar char=""/>
            </a:pPr>
            <a:r>
              <a:rPr lang="en-US" sz="1600" strike="noStrike">
                <a:solidFill>
                  <a:srgbClr val="000000"/>
                </a:solidFill>
                <a:latin typeface="Calibri"/>
                <a:ea typeface="DejaVu Sans"/>
              </a:rPr>
              <a:t>Knows about both the Model and the View</a:t>
            </a:r>
            <a:endParaRPr/>
          </a:p>
          <a:p>
            <a:pPr>
              <a:lnSpc>
                <a:spcPct val="100000"/>
              </a:lnSpc>
              <a:buSzPct val="45000"/>
              <a:buFont typeface="Wingdings" charset="2"/>
              <a:buChar char=""/>
            </a:pPr>
            <a:r>
              <a:rPr lang="en-US" sz="1600" strike="noStrike">
                <a:solidFill>
                  <a:srgbClr val="000000"/>
                </a:solidFill>
                <a:latin typeface="Calibri"/>
                <a:ea typeface="DejaVu Sans"/>
              </a:rPr>
              <a:t>The “logic” resides in it</a:t>
            </a:r>
            <a:endParaRPr/>
          </a:p>
          <a:p>
            <a:pPr>
              <a:lnSpc>
                <a:spcPct val="100000"/>
              </a:lnSpc>
              <a:buSzPct val="45000"/>
              <a:buFont typeface="Wingdings" charset="2"/>
              <a:buChar char=""/>
            </a:pPr>
            <a:r>
              <a:rPr lang="en-US" sz="1600" strike="noStrike">
                <a:solidFill>
                  <a:srgbClr val="000000"/>
                </a:solidFill>
                <a:latin typeface="Calibri"/>
                <a:ea typeface="DejaVu Sans"/>
              </a:rPr>
              <a:t>What to happen, when and how</a:t>
            </a:r>
            <a:endParaRPr/>
          </a:p>
          <a:p>
            <a:pPr>
              <a:lnSpc>
                <a:spcPct val="100000"/>
              </a:lnSpc>
            </a:pPr>
            <a:endParaRPr/>
          </a:p>
          <a:p>
            <a:pPr>
              <a:lnSpc>
                <a:spcPct val="100000"/>
              </a:lnSpc>
            </a:pPr>
            <a:endParaRPr/>
          </a:p>
        </p:txBody>
      </p:sp>
      <p:sp>
        <p:nvSpPr>
          <p:cNvPr id="385" name="CustomShape 4"/>
          <p:cNvSpPr/>
          <p:nvPr/>
        </p:nvSpPr>
        <p:spPr>
          <a:xfrm>
            <a:off x="304920" y="6535440"/>
            <a:ext cx="8225640" cy="26928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eb7927"/>
                </a:solidFill>
                <a:latin typeface="Calibri"/>
                <a:ea typeface="DejaVu Sans"/>
              </a:rPr>
              <a:t>www.doyen.co.in</a:t>
            </a:r>
            <a:endParaRPr/>
          </a:p>
        </p:txBody>
      </p:sp>
    </p:spTree>
  </p:cSld>
  <p:transition spd="slow">
    <p:fade/>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