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Averag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ec242f3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4ec242f3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815bd0e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815bd0e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815bd0e3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815bd0e3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1e91f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1e91f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b73f7ef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b73f7ef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c099a022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c099a022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ec242f3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ec242f3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sa.tech/insights-and-research/58-gdpr-data-subject-rights.html" TargetMode="External"/><Relationship Id="rId4" Type="http://schemas.openxmlformats.org/officeDocument/2006/relationships/hyperlink" Target="https://www.europarl.europa.eu/RegData/etudes/STUD/2020/641530/EPRS_STU(2020)641530_EN.pdf" TargetMode="External"/><Relationship Id="rId5" Type="http://schemas.openxmlformats.org/officeDocument/2006/relationships/hyperlink" Target="https://allaboutberlin.com/guides/photography-laws-germany#how-do-i-get-permission" TargetMode="External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71250" y="1237000"/>
            <a:ext cx="78015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SzPts val="990"/>
              <a:buNone/>
            </a:pPr>
            <a:r>
              <a:rPr b="1" lang="en" sz="25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DRIVEN ADJUSTMENT OF PUBLIC IMAGES/VIDEOS FOR COMPLIANCE TO GENERAL DATA PROTECTION REGULATION (GDPR)</a:t>
            </a:r>
            <a:endParaRPr b="1" sz="452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4272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3, 2022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6376250" y="2843125"/>
            <a:ext cx="27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72" y="4478775"/>
            <a:ext cx="3080725" cy="6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ML Model is 100% accurate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Cannot Unblur a “Celebrity”/ Public Figure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Identification of special features (tattoos)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798127" y="2046600"/>
            <a:ext cx="14760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4898" y="21841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Research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1370020" y="1457815"/>
            <a:ext cx="198900" cy="593656"/>
            <a:chOff x="777447" y="1610215"/>
            <a:chExt cx="198900" cy="593656"/>
          </a:xfrm>
        </p:grpSpPr>
        <p:cxnSp>
          <p:nvCxnSpPr>
            <p:cNvPr id="172" name="Google Shape;172;p2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" name="Google Shape;173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443925" y="1063625"/>
            <a:ext cx="2051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11 Oct-02 Nov</a:t>
            </a:r>
            <a:endParaRPr sz="1600"/>
          </a:p>
        </p:txBody>
      </p:sp>
      <p:sp>
        <p:nvSpPr>
          <p:cNvPr id="175" name="Google Shape;175;p23"/>
          <p:cNvSpPr/>
          <p:nvPr/>
        </p:nvSpPr>
        <p:spPr>
          <a:xfrm>
            <a:off x="1893226" y="2046600"/>
            <a:ext cx="16869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4294967295" type="body"/>
          </p:nvPr>
        </p:nvSpPr>
        <p:spPr>
          <a:xfrm>
            <a:off x="1995767" y="21672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Collection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7" name="Google Shape;177;p23"/>
          <p:cNvGrpSpPr/>
          <p:nvPr/>
        </p:nvGrpSpPr>
        <p:grpSpPr>
          <a:xfrm>
            <a:off x="2495032" y="2786558"/>
            <a:ext cx="198900" cy="593656"/>
            <a:chOff x="2223534" y="2938958"/>
            <a:chExt cx="198900" cy="593656"/>
          </a:xfrm>
        </p:grpSpPr>
        <p:cxnSp>
          <p:nvCxnSpPr>
            <p:cNvPr id="178" name="Google Shape;178;p2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2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3"/>
          <p:cNvSpPr txBox="1"/>
          <p:nvPr>
            <p:ph idx="4294967295" type="body"/>
          </p:nvPr>
        </p:nvSpPr>
        <p:spPr>
          <a:xfrm>
            <a:off x="1701537" y="3376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03 Nov- 15 Nov</a:t>
            </a:r>
            <a:endParaRPr sz="1600"/>
          </a:p>
        </p:txBody>
      </p:sp>
      <p:sp>
        <p:nvSpPr>
          <p:cNvPr id="181" name="Google Shape;181;p23"/>
          <p:cNvSpPr/>
          <p:nvPr/>
        </p:nvSpPr>
        <p:spPr>
          <a:xfrm>
            <a:off x="3065250" y="2046600"/>
            <a:ext cx="15363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idx="4294967295" type="body"/>
          </p:nvPr>
        </p:nvSpPr>
        <p:spPr>
          <a:xfrm>
            <a:off x="3234355" y="2184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Building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ML Code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3758770" y="1457815"/>
            <a:ext cx="198900" cy="593656"/>
            <a:chOff x="3918084" y="1610215"/>
            <a:chExt cx="198900" cy="593656"/>
          </a:xfrm>
        </p:grpSpPr>
        <p:cxnSp>
          <p:nvCxnSpPr>
            <p:cNvPr id="184" name="Google Shape;184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 txBox="1"/>
          <p:nvPr>
            <p:ph idx="4294967295" type="body"/>
          </p:nvPr>
        </p:nvSpPr>
        <p:spPr>
          <a:xfrm>
            <a:off x="2770694" y="1104650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16 Nov- 02 Dec</a:t>
            </a:r>
            <a:endParaRPr sz="1600"/>
          </a:p>
        </p:txBody>
      </p:sp>
      <p:sp>
        <p:nvSpPr>
          <p:cNvPr id="187" name="Google Shape;187;p23"/>
          <p:cNvSpPr/>
          <p:nvPr/>
        </p:nvSpPr>
        <p:spPr>
          <a:xfrm>
            <a:off x="4136293" y="2046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4294967295" type="body"/>
          </p:nvPr>
        </p:nvSpPr>
        <p:spPr>
          <a:xfrm>
            <a:off x="4349899" y="2184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Implementation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of Dataset in Code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9" name="Google Shape;189;p23"/>
          <p:cNvGrpSpPr/>
          <p:nvPr/>
        </p:nvGrpSpPr>
        <p:grpSpPr>
          <a:xfrm>
            <a:off x="4601470" y="2786558"/>
            <a:ext cx="198900" cy="593656"/>
            <a:chOff x="5958946" y="2938958"/>
            <a:chExt cx="198900" cy="593656"/>
          </a:xfrm>
        </p:grpSpPr>
        <p:cxnSp>
          <p:nvCxnSpPr>
            <p:cNvPr id="190" name="Google Shape;190;p2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2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3"/>
          <p:cNvSpPr txBox="1"/>
          <p:nvPr>
            <p:ph idx="4294967295" type="body"/>
          </p:nvPr>
        </p:nvSpPr>
        <p:spPr>
          <a:xfrm>
            <a:off x="3655727" y="3376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03 Dec- 09 Dec</a:t>
            </a:r>
            <a:endParaRPr sz="1600"/>
          </a:p>
        </p:txBody>
      </p:sp>
      <p:sp>
        <p:nvSpPr>
          <p:cNvPr id="193" name="Google Shape;193;p23"/>
          <p:cNvSpPr/>
          <p:nvPr/>
        </p:nvSpPr>
        <p:spPr>
          <a:xfrm>
            <a:off x="5410213" y="20466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4294967295" type="body"/>
          </p:nvPr>
        </p:nvSpPr>
        <p:spPr>
          <a:xfrm>
            <a:off x="5892312" y="2184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chemeClr val="lt1"/>
                </a:solidFill>
              </a:rPr>
              <a:t>Training,</a:t>
            </a:r>
            <a:endParaRPr sz="1014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chemeClr val="lt1"/>
                </a:solidFill>
              </a:rPr>
              <a:t>Testing &amp; Validation</a:t>
            </a:r>
            <a:endParaRPr sz="1014">
              <a:solidFill>
                <a:schemeClr val="lt1"/>
              </a:solidFill>
            </a:endParaRPr>
          </a:p>
        </p:txBody>
      </p:sp>
      <p:sp>
        <p:nvSpPr>
          <p:cNvPr id="195" name="Google Shape;195;p23"/>
          <p:cNvSpPr txBox="1"/>
          <p:nvPr>
            <p:ph idx="4294967295" type="body"/>
          </p:nvPr>
        </p:nvSpPr>
        <p:spPr>
          <a:xfrm>
            <a:off x="5013504" y="10849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09 Dec- 18 Dec</a:t>
            </a:r>
            <a:endParaRPr sz="1600"/>
          </a:p>
        </p:txBody>
      </p:sp>
      <p:sp>
        <p:nvSpPr>
          <p:cNvPr id="196" name="Google Shape;196;p23"/>
          <p:cNvSpPr/>
          <p:nvPr/>
        </p:nvSpPr>
        <p:spPr>
          <a:xfrm>
            <a:off x="7066976" y="2046600"/>
            <a:ext cx="17676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4294967295" type="body"/>
          </p:nvPr>
        </p:nvSpPr>
        <p:spPr>
          <a:xfrm>
            <a:off x="7358587" y="21841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chemeClr val="lt1"/>
                </a:solidFill>
              </a:rPr>
              <a:t>Results &amp; </a:t>
            </a:r>
            <a:endParaRPr sz="1014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chemeClr val="lt1"/>
                </a:solidFill>
              </a:rPr>
              <a:t>Report Submission</a:t>
            </a:r>
            <a:endParaRPr sz="1014">
              <a:solidFill>
                <a:schemeClr val="lt1"/>
              </a:solidFill>
            </a:endParaRPr>
          </a:p>
        </p:txBody>
      </p:sp>
      <p:grpSp>
        <p:nvGrpSpPr>
          <p:cNvPr id="198" name="Google Shape;198;p23"/>
          <p:cNvGrpSpPr/>
          <p:nvPr/>
        </p:nvGrpSpPr>
        <p:grpSpPr>
          <a:xfrm>
            <a:off x="5917207" y="1457815"/>
            <a:ext cx="198900" cy="593656"/>
            <a:chOff x="3918084" y="1610215"/>
            <a:chExt cx="198900" cy="593656"/>
          </a:xfrm>
        </p:grpSpPr>
        <p:cxnSp>
          <p:nvCxnSpPr>
            <p:cNvPr id="199" name="Google Shape;199;p2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0" name="Google Shape;200;p2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3"/>
          <p:cNvGrpSpPr/>
          <p:nvPr/>
        </p:nvGrpSpPr>
        <p:grpSpPr>
          <a:xfrm>
            <a:off x="7537520" y="2786558"/>
            <a:ext cx="198900" cy="593656"/>
            <a:chOff x="5958946" y="2938958"/>
            <a:chExt cx="198900" cy="593656"/>
          </a:xfrm>
        </p:grpSpPr>
        <p:cxnSp>
          <p:nvCxnSpPr>
            <p:cNvPr id="202" name="Google Shape;202;p2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3" name="Google Shape;203;p2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6515577" y="33598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19 Dec - 21 Dec</a:t>
            </a:r>
            <a:endParaRPr sz="1600"/>
          </a:p>
        </p:txBody>
      </p:sp>
      <p:sp>
        <p:nvSpPr>
          <p:cNvPr id="205" name="Google Shape;205;p23"/>
          <p:cNvSpPr txBox="1"/>
          <p:nvPr/>
        </p:nvSpPr>
        <p:spPr>
          <a:xfrm>
            <a:off x="1401150" y="170200"/>
            <a:ext cx="634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ato"/>
                <a:ea typeface="Lato"/>
                <a:cs typeface="Lato"/>
                <a:sym typeface="Lato"/>
              </a:rPr>
              <a:t>Timeline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729325" y="2078875"/>
            <a:ext cx="797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https://bisa.tech/insights-and-research/58-gdpr-data-subject-rights.html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https://www.europarl.europa.eu/RegData/etudes/STUD/2020/641530/EPRS_STU(2020)641530_EN.pdf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https://allaboutberlin.com/guides/photography-laws-germany#how-do-i-get-permission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Dharmesh Patel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Jemty Jose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Muhammad Azhar Mehboob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Muhammad Suleman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651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Introduction</a:t>
            </a:r>
            <a:endParaRPr sz="14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Objectives</a:t>
            </a:r>
            <a:endParaRPr sz="14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Literature Overview</a:t>
            </a:r>
            <a:endParaRPr sz="1400">
              <a:solidFill>
                <a:schemeClr val="dk2"/>
              </a:solidFill>
            </a:endParaRPr>
          </a:p>
          <a:p>
            <a:pPr indent="-2032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Scope &amp; Requirements</a:t>
            </a:r>
            <a:endParaRPr sz="1400">
              <a:solidFill>
                <a:schemeClr val="dk2"/>
              </a:solidFill>
            </a:endParaRPr>
          </a:p>
          <a:p>
            <a:pPr indent="-1651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Limitations</a:t>
            </a:r>
            <a:endParaRPr sz="1400">
              <a:solidFill>
                <a:schemeClr val="dk2"/>
              </a:solidFill>
            </a:endParaRPr>
          </a:p>
          <a:p>
            <a:pPr indent="-1651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Timeline</a:t>
            </a:r>
            <a:endParaRPr sz="1400">
              <a:solidFill>
                <a:schemeClr val="dk2"/>
              </a:solidFill>
            </a:endParaRPr>
          </a:p>
          <a:p>
            <a:pPr indent="-1651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•"/>
            </a:pPr>
            <a:r>
              <a:rPr lang="en" sz="1400">
                <a:solidFill>
                  <a:schemeClr val="dk2"/>
                </a:solidFill>
              </a:rPr>
              <a:t>Reference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929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use of video s</a:t>
            </a:r>
            <a:r>
              <a:rPr lang="en" sz="1400"/>
              <a:t>urveillance and smartphones</a:t>
            </a:r>
            <a:r>
              <a:rPr lang="en" sz="1400"/>
              <a:t> has been increased throughout the world over time.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Consent of an individual is required for certain security </a:t>
            </a:r>
            <a:r>
              <a:rPr lang="en" sz="1400"/>
              <a:t>purposes.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avoid any misuse of data.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make sure that the privacy of an individual is protected, the European Union has framed the GDPR (</a:t>
            </a:r>
            <a:r>
              <a:rPr lang="en" sz="1400"/>
              <a:t>General Data Protection Regulation)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this presentation, we will be briefly going through the GDPR and implementation of this regulation using an AI model.</a:t>
            </a:r>
            <a:endParaRPr sz="14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1742750"/>
            <a:ext cx="7688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make sure that images or video that are captured follow the General Data Protection Regulations.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Link GDPR and AI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Computer Vision to detect and blur parts of </a:t>
            </a:r>
            <a:r>
              <a:rPr lang="en" sz="1400"/>
              <a:t>the</a:t>
            </a:r>
            <a:r>
              <a:rPr lang="en" sz="1400"/>
              <a:t> images that reveal personal identity.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 ML models with  a low false negative approach for </a:t>
            </a:r>
            <a:r>
              <a:rPr lang="en" sz="1400"/>
              <a:t>removing</a:t>
            </a:r>
            <a:r>
              <a:rPr lang="en" sz="1400"/>
              <a:t> the features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00"/>
              <a:t>GDPR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highlight>
                  <a:schemeClr val="lt1"/>
                </a:highlight>
              </a:rPr>
              <a:t>A law framed by the </a:t>
            </a:r>
            <a:r>
              <a:rPr lang="en" sz="1400">
                <a:highlight>
                  <a:schemeClr val="lt1"/>
                </a:highlight>
              </a:rPr>
              <a:t>European</a:t>
            </a:r>
            <a:r>
              <a:rPr lang="en" sz="1400">
                <a:highlight>
                  <a:schemeClr val="lt1"/>
                </a:highlight>
              </a:rPr>
              <a:t> Union (EU) to protect the fundamental rights and freedoms, particularly the right to protection of personal data of an individual.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>
                <a:highlight>
                  <a:schemeClr val="lt1"/>
                </a:highlight>
              </a:rPr>
              <a:t>Personal Data[1] includes: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Facial Biometric </a:t>
            </a:r>
            <a:r>
              <a:rPr lang="en" sz="1400">
                <a:highlight>
                  <a:schemeClr val="lt1"/>
                </a:highlight>
              </a:rPr>
              <a:t>Information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Location Data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Vehicle Registration Plates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Important Legal Documents </a:t>
            </a:r>
            <a:endParaRPr sz="1400"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chemeClr val="lt1"/>
                </a:highlight>
              </a:rPr>
              <a:t>Online Identifier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774075"/>
            <a:ext cx="76887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German Law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per the German Law, the identity of any individual should not be revealed under any circumstances unless </a:t>
            </a:r>
            <a:r>
              <a:rPr lang="en"/>
              <a:t>consented</a:t>
            </a:r>
            <a:r>
              <a:rPr lang="en"/>
              <a:t> or for legal reason [3].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Capturing of any photo or video that intrudes into a person’s privacy is </a:t>
            </a:r>
            <a:r>
              <a:rPr lang="en">
                <a:highlight>
                  <a:schemeClr val="lt1"/>
                </a:highlight>
              </a:rPr>
              <a:t>prohibited</a:t>
            </a:r>
            <a:r>
              <a:rPr lang="en">
                <a:highlight>
                  <a:schemeClr val="lt1"/>
                </a:highlight>
              </a:rPr>
              <a:t> by law in germany.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We need to </a:t>
            </a:r>
            <a:r>
              <a:rPr lang="en">
                <a:highlight>
                  <a:schemeClr val="lt1"/>
                </a:highlight>
              </a:rPr>
              <a:t>make sure that the person can't be recognised in accordance with GDPR. Others include</a:t>
            </a:r>
            <a:endParaRPr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,Tattoos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Clothes</a:t>
            </a:r>
            <a:endParaRPr sz="1300">
              <a:highlight>
                <a:schemeClr val="lt1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>
                <a:highlight>
                  <a:schemeClr val="lt1"/>
                </a:highlight>
              </a:rPr>
              <a:t>Jewelry</a:t>
            </a:r>
            <a:endParaRPr sz="17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chemeClr val="lt1"/>
                </a:highlight>
              </a:rPr>
              <a:t>Any Photo or Video which shows the helplessness of a person should not be shared.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5174225" y="1352625"/>
            <a:ext cx="35928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 upto 3 Image Detection ML Models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 and blur  Objects according to GDPR such as Human Face, Vehicle Registration number and Legal Documents including Passport, Driver’s License etc.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Build the AI model using CNN/OpenCV &amp; TensorFlow</a:t>
            </a:r>
            <a:endParaRPr sz="1400"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Requirement</a:t>
            </a:r>
            <a:endParaRPr/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Requirement</a:t>
            </a:r>
            <a:endParaRPr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14522" l="0" r="0" t="0"/>
          <a:stretch/>
        </p:blipFill>
        <p:spPr>
          <a:xfrm>
            <a:off x="4616475" y="2452024"/>
            <a:ext cx="4527525" cy="2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650" y="0"/>
            <a:ext cx="4527525" cy="25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4673650"/>
            <a:ext cx="2160876" cy="4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