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0663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365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7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87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23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242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75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23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6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45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880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20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8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90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55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58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1021499" y="4224001"/>
            <a:ext cx="7101000" cy="9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</a:rPr>
              <a:t>DHARMESH BHANUSHALI                                                    AMAN CHAWLA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</a:rPr>
              <a:t>DISHANT KALYANI				</a:t>
            </a:r>
            <a:r>
              <a:rPr lang="en" dirty="0" smtClean="0">
                <a:solidFill>
                  <a:srgbClr val="F3F3F3"/>
                </a:solidFill>
              </a:rPr>
              <a:t>    OREN </a:t>
            </a:r>
            <a:r>
              <a:rPr lang="en" dirty="0">
                <a:solidFill>
                  <a:srgbClr val="F3F3F3"/>
                </a:solidFill>
              </a:rPr>
              <a:t>GAZIT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</a:rPr>
              <a:t>			</a:t>
            </a:r>
            <a:r>
              <a:rPr lang="en" dirty="0" smtClean="0">
                <a:solidFill>
                  <a:srgbClr val="F3F3F3"/>
                </a:solidFill>
              </a:rPr>
              <a:t>TEAM 5</a:t>
            </a:r>
            <a:r>
              <a:rPr lang="en" dirty="0">
                <a:solidFill>
                  <a:srgbClr val="F3F3F3"/>
                </a:solidFill>
              </a:rPr>
              <a:t>		</a:t>
            </a:r>
            <a:endParaRPr lang="en" dirty="0" smtClean="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</a:rPr>
              <a:t> </a:t>
            </a:r>
            <a:r>
              <a:rPr lang="en" dirty="0" smtClean="0">
                <a:solidFill>
                  <a:srgbClr val="F3F3F3"/>
                </a:solidFill>
              </a:rPr>
              <a:t>                                          SUPERVISOR</a:t>
            </a:r>
            <a:r>
              <a:rPr lang="en" dirty="0">
                <a:solidFill>
                  <a:srgbClr val="F3F3F3"/>
                </a:solidFill>
              </a:rPr>
              <a:t>: DR.WEI XU 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9400"/>
            <a:ext cx="9144000" cy="432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658850" y="752875"/>
            <a:ext cx="1787399" cy="1203300"/>
          </a:xfrm>
          <a:prstGeom prst="donut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>
                <a:solidFill>
                  <a:srgbClr val="F3F3F3"/>
                </a:solidFill>
              </a:rPr>
              <a:t>SERVER</a:t>
            </a:r>
          </a:p>
        </p:txBody>
      </p:sp>
      <p:cxnSp>
        <p:nvCxnSpPr>
          <p:cNvPr id="127" name="Shape 127"/>
          <p:cNvCxnSpPr>
            <a:endCxn id="128" idx="0"/>
          </p:cNvCxnSpPr>
          <p:nvPr/>
        </p:nvCxnSpPr>
        <p:spPr>
          <a:xfrm flipH="1">
            <a:off x="1282199" y="1533900"/>
            <a:ext cx="2397900" cy="15738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>
            <a:endCxn id="130" idx="0"/>
          </p:cNvCxnSpPr>
          <p:nvPr/>
        </p:nvCxnSpPr>
        <p:spPr>
          <a:xfrm flipH="1">
            <a:off x="3435149" y="1956300"/>
            <a:ext cx="836100" cy="11514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31"/>
          <p:cNvCxnSpPr>
            <a:endCxn id="132" idx="0"/>
          </p:cNvCxnSpPr>
          <p:nvPr/>
        </p:nvCxnSpPr>
        <p:spPr>
          <a:xfrm>
            <a:off x="4970874" y="1910400"/>
            <a:ext cx="837900" cy="11973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3" name="Shape 133"/>
          <p:cNvCxnSpPr>
            <a:endCxn id="134" idx="0"/>
          </p:cNvCxnSpPr>
          <p:nvPr/>
        </p:nvCxnSpPr>
        <p:spPr>
          <a:xfrm>
            <a:off x="5411199" y="1533900"/>
            <a:ext cx="2412299" cy="15738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" name="Shape 128"/>
          <p:cNvSpPr/>
          <p:nvPr/>
        </p:nvSpPr>
        <p:spPr>
          <a:xfrm>
            <a:off x="534750" y="3107700"/>
            <a:ext cx="1494899" cy="769799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076050" y="3107700"/>
            <a:ext cx="1494899" cy="769799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061325" y="3107700"/>
            <a:ext cx="1494899" cy="769799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687700" y="3107700"/>
            <a:ext cx="1494899" cy="769799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0">
            <a:off x="1129925" y="3107699"/>
            <a:ext cx="277624" cy="276726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0">
            <a:off x="7684687" y="3107699"/>
            <a:ext cx="277624" cy="276726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0">
            <a:off x="5669962" y="3142724"/>
            <a:ext cx="277624" cy="276726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0">
            <a:off x="3296337" y="3107699"/>
            <a:ext cx="277624" cy="276726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l="1842" t="10410" r="2197" b="11549"/>
          <a:stretch/>
        </p:blipFill>
        <p:spPr>
          <a:xfrm>
            <a:off x="1118031" y="3600775"/>
            <a:ext cx="301417" cy="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l="1842" t="10410" r="2197" b="11549"/>
          <a:stretch/>
        </p:blipFill>
        <p:spPr>
          <a:xfrm>
            <a:off x="7672794" y="3600775"/>
            <a:ext cx="301417" cy="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l="1842" t="10410" r="2197" b="11549"/>
          <a:stretch/>
        </p:blipFill>
        <p:spPr>
          <a:xfrm>
            <a:off x="5658069" y="3558400"/>
            <a:ext cx="301417" cy="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l="1842" t="10410" r="2197" b="11549"/>
          <a:stretch/>
        </p:blipFill>
        <p:spPr>
          <a:xfrm>
            <a:off x="3284444" y="3558400"/>
            <a:ext cx="301417" cy="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1424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CONCURRENCY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125" y="3926450"/>
            <a:ext cx="612150" cy="6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425" y="3926450"/>
            <a:ext cx="612150" cy="6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700" y="3880775"/>
            <a:ext cx="612150" cy="6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2625" y="3880775"/>
            <a:ext cx="612150" cy="6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1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809150" y="1980750"/>
            <a:ext cx="1554899" cy="1181999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153" name="Shape 153"/>
          <p:cNvSpPr/>
          <p:nvPr/>
        </p:nvSpPr>
        <p:spPr>
          <a:xfrm>
            <a:off x="5087300" y="1431600"/>
            <a:ext cx="4036800" cy="2462999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54" name="Shape 154"/>
          <p:cNvCxnSpPr>
            <a:stCxn id="152" idx="0"/>
            <a:endCxn id="153" idx="0"/>
          </p:cNvCxnSpPr>
          <p:nvPr/>
        </p:nvCxnSpPr>
        <p:spPr>
          <a:xfrm rot="10800000" flipH="1">
            <a:off x="1586599" y="1431450"/>
            <a:ext cx="5519100" cy="549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5" name="Shape 155"/>
          <p:cNvCxnSpPr>
            <a:stCxn id="152" idx="4"/>
            <a:endCxn id="153" idx="4"/>
          </p:cNvCxnSpPr>
          <p:nvPr/>
        </p:nvCxnSpPr>
        <p:spPr>
          <a:xfrm>
            <a:off x="1586599" y="3162749"/>
            <a:ext cx="5519100" cy="7317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2708975" y="1980750"/>
            <a:ext cx="2033399" cy="11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server can accept multiple client requests allowing each player to play the game at the same time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700" y="17377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725" y="2342187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650" y="23236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650" y="1738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725" y="17106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700" y="2355737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600" y="1738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300" y="29777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600" y="2323612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700" y="2973762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000" y="29737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600" y="2977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2584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SCALABILITY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253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AVAILABILITY</a:t>
            </a:r>
          </a:p>
        </p:txBody>
      </p:sp>
      <p:sp>
        <p:nvSpPr>
          <p:cNvPr id="175" name="Shape 175"/>
          <p:cNvSpPr/>
          <p:nvPr/>
        </p:nvSpPr>
        <p:spPr>
          <a:xfrm>
            <a:off x="449350" y="2099425"/>
            <a:ext cx="1494899" cy="769799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55550" y="1523100"/>
            <a:ext cx="1282500" cy="5208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DEALER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0">
            <a:off x="1057987" y="2099424"/>
            <a:ext cx="277624" cy="276726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l="1842" t="10410" r="2197" b="11549"/>
          <a:stretch/>
        </p:blipFill>
        <p:spPr>
          <a:xfrm>
            <a:off x="1046094" y="2592500"/>
            <a:ext cx="301417" cy="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2159750" y="3314800"/>
            <a:ext cx="1494935" cy="709019"/>
          </a:xfrm>
          <a:prstGeom prst="clou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Can i also Play??</a:t>
            </a:r>
          </a:p>
        </p:txBody>
      </p:sp>
      <p:cxnSp>
        <p:nvCxnSpPr>
          <p:cNvPr id="180" name="Shape 180"/>
          <p:cNvCxnSpPr>
            <a:stCxn id="181" idx="7"/>
            <a:endCxn id="179" idx="1"/>
          </p:cNvCxnSpPr>
          <p:nvPr/>
        </p:nvCxnSpPr>
        <p:spPr>
          <a:xfrm rot="10800000" flipH="1">
            <a:off x="2159617" y="4023065"/>
            <a:ext cx="747600" cy="340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/>
          <p:nvPr/>
        </p:nvSpPr>
        <p:spPr>
          <a:xfrm>
            <a:off x="3129725" y="2152375"/>
            <a:ext cx="1366500" cy="66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246000" y="2122425"/>
            <a:ext cx="1494899" cy="769799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352200" y="1523100"/>
            <a:ext cx="3321900" cy="5208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</a:t>
            </a:r>
            <a:r>
              <a:rPr lang="en" sz="2400"/>
              <a:t>DEALER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0">
            <a:off x="5854637" y="2152374"/>
            <a:ext cx="277624" cy="276726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l="1842" t="10410" r="2197" b="11549"/>
          <a:stretch/>
        </p:blipFill>
        <p:spPr>
          <a:xfrm>
            <a:off x="5842744" y="2592500"/>
            <a:ext cx="301417" cy="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7179150" y="2099412"/>
            <a:ext cx="1494899" cy="769799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0">
            <a:off x="7740712" y="2099424"/>
            <a:ext cx="277624" cy="276726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l="1842" t="10410" r="2197" b="11549"/>
          <a:stretch/>
        </p:blipFill>
        <p:spPr>
          <a:xfrm>
            <a:off x="7728819" y="2592487"/>
            <a:ext cx="301417" cy="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450" y="2868662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690550" y="3452562"/>
            <a:ext cx="1012500" cy="4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Player 1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150" y="4062412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147250" y="4646312"/>
            <a:ext cx="1012500" cy="4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Player 2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100" y="2892212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487200" y="3476112"/>
            <a:ext cx="1012500" cy="4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Player 1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175" y="2892212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7373275" y="3476112"/>
            <a:ext cx="1012500" cy="4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Player 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2870800" y="1625375"/>
            <a:ext cx="4200600" cy="184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FUTURE SCOPE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➔"/>
            </a:pPr>
            <a:r>
              <a:rPr lang="en" dirty="0">
                <a:solidFill>
                  <a:srgbClr val="D9D9D9"/>
                </a:solidFill>
              </a:rPr>
              <a:t>Incorporate Graphical User Interface to enhance the gameplay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D9D9D9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➔"/>
            </a:pPr>
            <a:r>
              <a:rPr lang="en" dirty="0">
                <a:solidFill>
                  <a:srgbClr val="D9D9D9"/>
                </a:solidFill>
              </a:rPr>
              <a:t>Include username and password to </a:t>
            </a:r>
            <a:r>
              <a:rPr lang="en" dirty="0" smtClean="0">
                <a:solidFill>
                  <a:srgbClr val="D9D9D9"/>
                </a:solidFill>
              </a:rPr>
              <a:t>implement user account manageability</a:t>
            </a:r>
            <a:endParaRPr lang="en" dirty="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D9D9D9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D9D9D9"/>
              </a:buClr>
              <a:buChar char="➔"/>
            </a:pPr>
            <a:r>
              <a:rPr lang="en" dirty="0">
                <a:solidFill>
                  <a:srgbClr val="D9D9D9"/>
                </a:solidFill>
              </a:rPr>
              <a:t>Implement a load </a:t>
            </a:r>
            <a:r>
              <a:rPr lang="en" dirty="0" smtClean="0">
                <a:solidFill>
                  <a:srgbClr val="D9D9D9"/>
                </a:solidFill>
              </a:rPr>
              <a:t>balancer and backup server </a:t>
            </a:r>
            <a:r>
              <a:rPr lang="en" dirty="0">
                <a:solidFill>
                  <a:srgbClr val="D9D9D9"/>
                </a:solidFill>
              </a:rPr>
              <a:t>in order to make </a:t>
            </a:r>
            <a:r>
              <a:rPr lang="en">
                <a:solidFill>
                  <a:srgbClr val="D9D9D9"/>
                </a:solidFill>
              </a:rPr>
              <a:t>our </a:t>
            </a:r>
            <a:r>
              <a:rPr lang="en" smtClean="0">
                <a:solidFill>
                  <a:srgbClr val="D9D9D9"/>
                </a:solidFill>
              </a:rPr>
              <a:t>program</a:t>
            </a:r>
            <a:r>
              <a:rPr lang="en" smtClean="0">
                <a:solidFill>
                  <a:srgbClr val="D9D9D9"/>
                </a:solidFill>
              </a:rPr>
              <a:t> </a:t>
            </a:r>
            <a:r>
              <a:rPr lang="en" dirty="0">
                <a:solidFill>
                  <a:srgbClr val="D9D9D9"/>
                </a:solidFill>
              </a:rPr>
              <a:t>more robust and </a:t>
            </a:r>
            <a:r>
              <a:rPr lang="en" dirty="0" smtClean="0">
                <a:solidFill>
                  <a:srgbClr val="D9D9D9"/>
                </a:solidFill>
              </a:rPr>
              <a:t>redundant</a:t>
            </a:r>
            <a:endParaRPr lang="en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1704750" y="1664100"/>
            <a:ext cx="5734499" cy="181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14" name="Shape 214"/>
          <p:cNvSpPr/>
          <p:nvPr/>
        </p:nvSpPr>
        <p:spPr>
          <a:xfrm>
            <a:off x="830300" y="1013225"/>
            <a:ext cx="1498799" cy="181529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>
            <a:off x="6710200" y="1537499"/>
            <a:ext cx="1498799" cy="19419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72275" y="178475"/>
            <a:ext cx="8520599" cy="572699"/>
          </a:xfrm>
          <a:prstGeom prst="rect">
            <a:avLst/>
          </a:prstGeom>
          <a:solidFill>
            <a:srgbClr val="434343"/>
          </a:solidFill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ARCHITECTURE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800" y="997425"/>
            <a:ext cx="1137050" cy="117875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3024850" y="1432000"/>
            <a:ext cx="844199" cy="309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874675" y="1101250"/>
            <a:ext cx="1315800" cy="9711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DEALER</a:t>
            </a:r>
          </a:p>
        </p:txBody>
      </p:sp>
      <p:sp>
        <p:nvSpPr>
          <p:cNvPr id="61" name="Shape 61"/>
          <p:cNvSpPr/>
          <p:nvPr/>
        </p:nvSpPr>
        <p:spPr>
          <a:xfrm>
            <a:off x="3475900" y="2234650"/>
            <a:ext cx="2321999" cy="1318199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799989">
            <a:off x="4321763" y="2234638"/>
            <a:ext cx="500474" cy="498849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 l="1842" t="10410" r="2197" b="11549"/>
          <a:stretch/>
        </p:blipFill>
        <p:spPr>
          <a:xfrm>
            <a:off x="4288037" y="3031450"/>
            <a:ext cx="567925" cy="5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5205425" y="4045887"/>
            <a:ext cx="766800" cy="309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2223" y="3678148"/>
            <a:ext cx="1045125" cy="10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933725" y="2176175"/>
            <a:ext cx="1045199" cy="1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8375" y="3552850"/>
            <a:ext cx="1137050" cy="11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4186600" y="4355500"/>
            <a:ext cx="900599" cy="2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lang="en"/>
              <a:t> Player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793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DEFINED SERVICES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9050"/>
            <a:ext cx="8520599" cy="323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-&gt; </a:t>
            </a:r>
            <a:r>
              <a:rPr lang="en" dirty="0">
                <a:solidFill>
                  <a:schemeClr val="tx2"/>
                </a:solidFill>
              </a:rPr>
              <a:t>We have used concurrent TCP protocol services in our </a:t>
            </a:r>
            <a:r>
              <a:rPr lang="en" dirty="0" smtClean="0">
                <a:solidFill>
                  <a:schemeClr val="tx2"/>
                </a:solidFill>
              </a:rPr>
              <a:t>application</a:t>
            </a:r>
            <a:endParaRPr lang="en" dirty="0">
              <a:solidFill>
                <a:schemeClr val="tx2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-&gt; </a:t>
            </a:r>
            <a:r>
              <a:rPr lang="en" dirty="0">
                <a:solidFill>
                  <a:schemeClr val="tx2"/>
                </a:solidFill>
              </a:rPr>
              <a:t>We have </a:t>
            </a:r>
            <a:r>
              <a:rPr lang="en" dirty="0" smtClean="0">
                <a:solidFill>
                  <a:schemeClr val="tx2"/>
                </a:solidFill>
              </a:rPr>
              <a:t>implemented Multithreading </a:t>
            </a:r>
            <a:r>
              <a:rPr lang="en" dirty="0">
                <a:solidFill>
                  <a:schemeClr val="tx2"/>
                </a:solidFill>
              </a:rPr>
              <a:t>in our application </a:t>
            </a:r>
            <a:r>
              <a:rPr lang="en" dirty="0" smtClean="0">
                <a:solidFill>
                  <a:schemeClr val="tx2"/>
                </a:solidFill>
              </a:rPr>
              <a:t>using Select function</a:t>
            </a: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rgbClr val="CCCCCC"/>
              </a:solidFill>
            </a:endParaRPr>
          </a:p>
          <a:p>
            <a:r>
              <a:rPr lang="en" dirty="0" smtClean="0">
                <a:solidFill>
                  <a:srgbClr val="B7B7B7"/>
                </a:solidFill>
              </a:rPr>
              <a:t>-&gt; </a:t>
            </a:r>
            <a:r>
              <a:rPr lang="en" dirty="0" smtClean="0">
                <a:solidFill>
                  <a:schemeClr val="tx2"/>
                </a:solidFill>
              </a:rPr>
              <a:t>Scalability and Availability </a:t>
            </a:r>
            <a:endParaRPr lang="e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085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GAME IMPLEMENTATION(SEQUENCE DIAGRAM)</a:t>
            </a:r>
          </a:p>
          <a:p>
            <a:pPr algn="ctr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49" y="1002700"/>
            <a:ext cx="87825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859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CARDS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9586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-&gt;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D9D9D9"/>
                </a:solidFill>
              </a:rPr>
              <a:t>This file maintains the deck of card and shuffles the cards every time we draw one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D9D9D9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-&gt;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D9D9D9"/>
                </a:solidFill>
              </a:rPr>
              <a:t>It allocates the card to the dealer and the player. It helps in calculating the total    of the dealer and player’s hand value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D9D9D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-&gt;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D9D9D9"/>
                </a:solidFill>
              </a:rPr>
              <a:t>Maintains the wait time for the connection of new clients and receiving the client request whether to hit or stand in the on going hand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924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09950" y="1017725"/>
            <a:ext cx="7724100" cy="402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-&gt; </a:t>
            </a:r>
            <a:r>
              <a:rPr lang="en" sz="1800">
                <a:solidFill>
                  <a:srgbClr val="D9D9D9"/>
                </a:solidFill>
              </a:rPr>
              <a:t>The server starts the game by handling the first client request and  providing the cards to the player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D9D9D9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</a:rPr>
              <a:t>-&gt; </a:t>
            </a:r>
            <a:r>
              <a:rPr lang="en" sz="1800">
                <a:solidFill>
                  <a:srgbClr val="D9D9D9"/>
                </a:solidFill>
              </a:rPr>
              <a:t>The server ensures that if the client doesn’t connect within the given time frame the connection between the client and the server terminates 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</a:rPr>
              <a:t>-&gt; </a:t>
            </a:r>
            <a:r>
              <a:rPr lang="en" sz="1800">
                <a:solidFill>
                  <a:srgbClr val="D9D9D9"/>
                </a:solidFill>
              </a:rPr>
              <a:t>The server handles multiple players(clients) simultaneously at the same time  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DEALER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-&gt;This file uses multithreading to handle multiple clients at the same time   </a:t>
            </a:r>
          </a:p>
          <a:p>
            <a:pPr marL="0" lvl="0" indent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    pthread_mutex_lock and pthread_mutex_unlock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rgbClr val="D9D9D9"/>
                </a:solidFill>
              </a:rPr>
              <a:t>                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-&gt; The Dealer will keep on playing the game till the count reaches the </a:t>
            </a:r>
            <a:r>
              <a:rPr lang="en" dirty="0" smtClean="0">
                <a:solidFill>
                  <a:srgbClr val="D9D9D9"/>
                </a:solidFill>
              </a:rPr>
              <a:t>value </a:t>
            </a:r>
            <a:r>
              <a:rPr lang="en" dirty="0">
                <a:solidFill>
                  <a:srgbClr val="D9D9D9"/>
                </a:solidFill>
              </a:rPr>
              <a:t>of   </a:t>
            </a:r>
            <a:r>
              <a:rPr lang="en" dirty="0" smtClean="0">
                <a:solidFill>
                  <a:srgbClr val="D9D9D9"/>
                </a:solidFill>
              </a:rPr>
              <a:t>  less  </a:t>
            </a:r>
            <a:r>
              <a:rPr lang="en" dirty="0">
                <a:solidFill>
                  <a:srgbClr val="D9D9D9"/>
                </a:solidFill>
              </a:rPr>
              <a:t>than  17 and if it's 17 or more than 17 the dealer </a:t>
            </a:r>
            <a:r>
              <a:rPr lang="en" dirty="0" smtClean="0">
                <a:solidFill>
                  <a:srgbClr val="D9D9D9"/>
                </a:solidFill>
              </a:rPr>
              <a:t>has </a:t>
            </a:r>
            <a:r>
              <a:rPr lang="en" dirty="0">
                <a:solidFill>
                  <a:srgbClr val="D9D9D9"/>
                </a:solidFill>
              </a:rPr>
              <a:t>the  option to HIT or STAND the </a:t>
            </a:r>
            <a:r>
              <a:rPr lang="en" dirty="0" smtClean="0">
                <a:solidFill>
                  <a:srgbClr val="D9D9D9"/>
                </a:solidFill>
              </a:rPr>
              <a:t>game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D9D9D9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" dirty="0" smtClean="0">
                <a:solidFill>
                  <a:srgbClr val="B7B7B7"/>
                </a:solidFill>
              </a:rPr>
              <a:t>-&gt; </a:t>
            </a:r>
            <a:r>
              <a:rPr lang="en" dirty="0" smtClean="0">
                <a:solidFill>
                  <a:schemeClr val="tx2"/>
                </a:solidFill>
              </a:rPr>
              <a:t>The comparison of the final scores and calculation of the result to be displayed on server side is performed here</a:t>
            </a:r>
            <a:endParaRPr lang="en" dirty="0">
              <a:solidFill>
                <a:schemeClr val="tx2"/>
              </a:solidFill>
            </a:endParaRPr>
          </a:p>
          <a:p>
            <a:pPr algn="just" rtl="0">
              <a:spcBef>
                <a:spcPts val="0"/>
              </a:spcBef>
              <a:buNone/>
            </a:pPr>
            <a:endParaRPr dirty="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-&gt;</a:t>
            </a:r>
            <a:r>
              <a:rPr lang="en" dirty="0">
                <a:solidFill>
                  <a:srgbClr val="D9D9D9"/>
                </a:solidFill>
              </a:rPr>
              <a:t> Client(Player) starts the communication with the server by providing the IP address and the port number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-&gt;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CCCCCC"/>
                </a:solidFill>
              </a:rPr>
              <a:t>Client provides the  input to play the game within the given time frame and plays </a:t>
            </a:r>
            <a:r>
              <a:rPr lang="en" dirty="0" smtClean="0">
                <a:solidFill>
                  <a:srgbClr val="CCCCCC"/>
                </a:solidFill>
              </a:rPr>
              <a:t>one-on-one game </a:t>
            </a:r>
            <a:r>
              <a:rPr lang="en" dirty="0">
                <a:solidFill>
                  <a:srgbClr val="CCCCCC"/>
                </a:solidFill>
              </a:rPr>
              <a:t>with the </a:t>
            </a:r>
            <a:r>
              <a:rPr lang="en" dirty="0" smtClean="0">
                <a:solidFill>
                  <a:srgbClr val="CCCCCC"/>
                </a:solidFill>
              </a:rPr>
              <a:t>dealer</a:t>
            </a:r>
            <a:endParaRPr lang="en" dirty="0">
              <a:solidFill>
                <a:srgbClr val="CCCCCC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B7B7B7"/>
                </a:solidFill>
              </a:rPr>
              <a:t>-&gt; </a:t>
            </a:r>
            <a:r>
              <a:rPr lang="en" dirty="0">
                <a:solidFill>
                  <a:srgbClr val="D9D9D9"/>
                </a:solidFill>
              </a:rPr>
              <a:t>Clients do not communicate with each other and they don’t know the </a:t>
            </a:r>
            <a:r>
              <a:rPr lang="en" dirty="0" smtClean="0">
                <a:solidFill>
                  <a:srgbClr val="D9D9D9"/>
                </a:solidFill>
              </a:rPr>
              <a:t>gameplay </a:t>
            </a:r>
            <a:r>
              <a:rPr lang="en" dirty="0">
                <a:solidFill>
                  <a:srgbClr val="D9D9D9"/>
                </a:solidFill>
              </a:rPr>
              <a:t>of other </a:t>
            </a:r>
            <a:r>
              <a:rPr lang="en" dirty="0" smtClean="0">
                <a:solidFill>
                  <a:srgbClr val="D9D9D9"/>
                </a:solidFill>
              </a:rPr>
              <a:t>players</a:t>
            </a:r>
            <a:endParaRPr lang="en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132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MULTITHREADING</a:t>
            </a:r>
          </a:p>
        </p:txBody>
      </p:sp>
      <p:sp>
        <p:nvSpPr>
          <p:cNvPr id="111" name="Shape 111"/>
          <p:cNvSpPr/>
          <p:nvPr/>
        </p:nvSpPr>
        <p:spPr>
          <a:xfrm>
            <a:off x="4052875" y="2441550"/>
            <a:ext cx="1350900" cy="8373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MASTER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THREAD</a:t>
            </a:r>
          </a:p>
        </p:txBody>
      </p:sp>
      <p:sp>
        <p:nvSpPr>
          <p:cNvPr id="112" name="Shape 112"/>
          <p:cNvSpPr/>
          <p:nvPr/>
        </p:nvSpPr>
        <p:spPr>
          <a:xfrm>
            <a:off x="4735049" y="1010653"/>
            <a:ext cx="1253239" cy="928533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PLAYER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(Slave Thread)</a:t>
            </a:r>
          </a:p>
        </p:txBody>
      </p:sp>
      <p:sp>
        <p:nvSpPr>
          <p:cNvPr id="113" name="Shape 113"/>
          <p:cNvSpPr/>
          <p:nvPr/>
        </p:nvSpPr>
        <p:spPr>
          <a:xfrm>
            <a:off x="4735050" y="3781200"/>
            <a:ext cx="1253238" cy="907678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PLAYER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(Slave Thread)</a:t>
            </a:r>
          </a:p>
        </p:txBody>
      </p:sp>
      <p:sp>
        <p:nvSpPr>
          <p:cNvPr id="114" name="Shape 114"/>
          <p:cNvSpPr/>
          <p:nvPr/>
        </p:nvSpPr>
        <p:spPr>
          <a:xfrm>
            <a:off x="5888174" y="1876926"/>
            <a:ext cx="1255145" cy="844124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PLAYER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(Slave Thread)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824749" y="2998425"/>
            <a:ext cx="1284305" cy="888717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PLAYER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(Slave Thread)</a:t>
            </a:r>
          </a:p>
        </p:txBody>
      </p:sp>
      <p:sp>
        <p:nvSpPr>
          <p:cNvPr id="116" name="Shape 116"/>
          <p:cNvSpPr/>
          <p:nvPr/>
        </p:nvSpPr>
        <p:spPr>
          <a:xfrm rot="7020483">
            <a:off x="5450822" y="2908673"/>
            <a:ext cx="260286" cy="557204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-1363290">
            <a:off x="4897132" y="3243719"/>
            <a:ext cx="260192" cy="572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-1689068">
            <a:off x="5334460" y="2440502"/>
            <a:ext cx="591353" cy="26251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1439760">
            <a:off x="4896892" y="1912777"/>
            <a:ext cx="260405" cy="556968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-2976">
            <a:off x="3345973" y="2695500"/>
            <a:ext cx="693000" cy="329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784375" y="2198850"/>
            <a:ext cx="1547700" cy="1322699"/>
          </a:xfrm>
          <a:prstGeom prst="donut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  <a:r>
              <a:rPr lang="en">
                <a:solidFill>
                  <a:srgbClr val="FFFFFF"/>
                </a:solidFill>
              </a:rPr>
              <a:t>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412</Words>
  <Application>Microsoft Office PowerPoint</Application>
  <PresentationFormat>On-screen Show (16:9)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simple-light-2</vt:lpstr>
      <vt:lpstr>PowerPoint Presentation</vt:lpstr>
      <vt:lpstr>ARCHITECTURE</vt:lpstr>
      <vt:lpstr>DEFINED SERVICES</vt:lpstr>
      <vt:lpstr>GAME IMPLEMENTATION(SEQUENCE DIAGRAM) </vt:lpstr>
      <vt:lpstr>CARDS</vt:lpstr>
      <vt:lpstr>SERVER</vt:lpstr>
      <vt:lpstr>DEALER</vt:lpstr>
      <vt:lpstr>CLIENT</vt:lpstr>
      <vt:lpstr>MULTITHREADING</vt:lpstr>
      <vt:lpstr>CONCURRENCY</vt:lpstr>
      <vt:lpstr>SCALABILITY</vt:lpstr>
      <vt:lpstr>AVAILABILITY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Aman Chawla</cp:lastModifiedBy>
  <cp:revision>7</cp:revision>
  <dcterms:modified xsi:type="dcterms:W3CDTF">2015-11-13T01:52:16Z</dcterms:modified>
</cp:coreProperties>
</file>