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58" r:id="rId3"/>
    <p:sldId id="259" r:id="rId4"/>
    <p:sldId id="263" r:id="rId5"/>
    <p:sldId id="270" r:id="rId6"/>
    <p:sldId id="260" r:id="rId7"/>
    <p:sldId id="269" r:id="rId8"/>
    <p:sldId id="262" r:id="rId9"/>
    <p:sldId id="261" r:id="rId10"/>
    <p:sldId id="265" r:id="rId11"/>
    <p:sldId id="271" r:id="rId12"/>
    <p:sldId id="272" r:id="rId13"/>
    <p:sldId id="266" r:id="rId14"/>
    <p:sldId id="273" r:id="rId15"/>
    <p:sldId id="274" r:id="rId16"/>
    <p:sldId id="267" r:id="rId17"/>
    <p:sldId id="268" r:id="rId18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8C1B5-DA28-441F-82EA-2805F1759EF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E919-3728-40C7-9B63-819976FB96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E919-3728-40C7-9B63-819976FB968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6000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6000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6000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6000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6000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6000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6000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6000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6000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6000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6000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20000" t="12000" r="20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325C-23B7-41EB-830F-EFC5990FB8CE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7B40-ACC0-467C-8992-7457B05B80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6000">
    <p:zo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928826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Bell MT" panose="02020503060305020303" pitchFamily="18" charset="0"/>
              </a:rPr>
              <a:t>REALM DATABASE</a:t>
            </a:r>
            <a:endParaRPr lang="en-US" sz="4800" b="1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p:transition spd="med" advClick="0" advTm="6000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Californian FB" pitchFamily="18" charset="0"/>
              </a:rPr>
              <a:t>CORE DATA VS REALM DATABASE</a:t>
            </a:r>
            <a:endParaRPr lang="en-US" sz="3600" dirty="0">
              <a:latin typeface="Californian FB" pitchFamily="18" charset="0"/>
            </a:endParaRPr>
          </a:p>
        </p:txBody>
      </p:sp>
    </p:spTree>
  </p:cSld>
  <p:clrMapOvr>
    <a:masterClrMapping/>
  </p:clrMapOvr>
  <p:transition spd="med" advClick="0" advTm="6000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2044823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latin typeface="Bell MT" panose="02020503060305020303" pitchFamily="18" charset="0"/>
              </a:rPr>
              <a:t>The task of choosing the best database solutions when developing a mobile application is much more important than it might seem at first </a:t>
            </a:r>
            <a:r>
              <a:rPr lang="en-IN" dirty="0" smtClean="0">
                <a:latin typeface="Bell MT" panose="02020503060305020303" pitchFamily="18" charset="0"/>
              </a:rPr>
              <a:t>glance.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2440"/>
      </p:ext>
    </p:extLst>
  </p:cSld>
  <p:clrMapOvr>
    <a:masterClrMapping/>
  </p:clrMapOvr>
  <p:transition spd="med" advClick="0" advTm="6000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32856"/>
            <a:ext cx="7344816" cy="2404863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latin typeface="Bell MT" panose="02020503060305020303" pitchFamily="18" charset="0"/>
              </a:rPr>
              <a:t>Realm isn’t based on ORM (Object-Relational Mapping). It works on its own engine, the main differences of which are simplicity and speed</a:t>
            </a:r>
          </a:p>
        </p:txBody>
      </p:sp>
    </p:spTree>
    <p:extLst>
      <p:ext uri="{BB962C8B-B14F-4D97-AF65-F5344CB8AC3E}">
        <p14:creationId xmlns:p14="http://schemas.microsoft.com/office/powerpoint/2010/main" val="2275131568"/>
      </p:ext>
    </p:extLst>
  </p:cSld>
  <p:clrMapOvr>
    <a:masterClrMapping/>
  </p:clrMapOvr>
  <p:transition spd="med" advClick="0" advTm="6000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 wqpo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3" y="0"/>
            <a:ext cx="9129807" cy="6858000"/>
          </a:xfrm>
        </p:spPr>
      </p:pic>
    </p:spTree>
  </p:cSld>
  <p:clrMapOvr>
    <a:masterClrMapping/>
  </p:clrMapOvr>
  <p:transition spd="med" advClick="0" advTm="6000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latin typeface="Bell MT" panose="02020503060305020303" pitchFamily="18" charset="0"/>
              </a:rPr>
              <a:t>The main advantage of </a:t>
            </a:r>
            <a:r>
              <a:rPr lang="en-IN" dirty="0" err="1">
                <a:latin typeface="Bell MT" panose="02020503060305020303" pitchFamily="18" charset="0"/>
              </a:rPr>
              <a:t>CoreData</a:t>
            </a:r>
            <a:r>
              <a:rPr lang="en-IN" dirty="0">
                <a:latin typeface="Bell MT" panose="02020503060305020303" pitchFamily="18" charset="0"/>
              </a:rPr>
              <a:t> is a graph diagram allowing us to establish relations between entities (one-to-one, one-to-many, etc</a:t>
            </a:r>
            <a:r>
              <a:rPr lang="en-IN" dirty="0" smtClean="0">
                <a:latin typeface="Bell MT" panose="02020503060305020303" pitchFamily="18" charset="0"/>
              </a:rPr>
              <a:t>.).</a:t>
            </a:r>
          </a:p>
          <a:p>
            <a:pPr marL="0" indent="0" algn="ctr">
              <a:buNone/>
            </a:pPr>
            <a:r>
              <a:rPr lang="en-IN" dirty="0">
                <a:latin typeface="Bell MT" panose="02020503060305020303" pitchFamily="18" charset="0"/>
              </a:rPr>
              <a:t>Apple framework offers a visual representation of the model </a:t>
            </a:r>
            <a:r>
              <a:rPr lang="en-IN" dirty="0" smtClean="0">
                <a:latin typeface="Bell MT" panose="02020503060305020303" pitchFamily="18" charset="0"/>
              </a:rPr>
              <a:t>in the </a:t>
            </a:r>
            <a:r>
              <a:rPr lang="en-IN" dirty="0" err="1">
                <a:latin typeface="Bell MT" panose="02020503060305020303" pitchFamily="18" charset="0"/>
              </a:rPr>
              <a:t>Xcode</a:t>
            </a:r>
            <a:r>
              <a:rPr lang="en-IN" dirty="0">
                <a:latin typeface="Bell MT" panose="02020503060305020303" pitchFamily="18" charset="0"/>
              </a:rPr>
              <a:t> model editor</a:t>
            </a:r>
            <a:r>
              <a:rPr lang="en-IN" dirty="0" smtClean="0">
                <a:latin typeface="Bell MT" panose="02020503060305020303" pitchFamily="18" charset="0"/>
              </a:rPr>
              <a:t>. </a:t>
            </a:r>
            <a:r>
              <a:rPr lang="en-IN" dirty="0">
                <a:latin typeface="Bell MT" panose="02020503060305020303" pitchFamily="18" charset="0"/>
              </a:rPr>
              <a:t>And this is one of the reasons why some developers still consider Core Data to be the best mobile database</a:t>
            </a:r>
            <a:r>
              <a:rPr lang="en-IN" dirty="0" smtClean="0">
                <a:latin typeface="Bell MT" panose="02020503060305020303" pitchFamily="18" charset="0"/>
              </a:rPr>
              <a:t>.</a:t>
            </a:r>
            <a:r>
              <a:rPr lang="en-IN" dirty="0"/>
              <a:t> 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7744" y="476672"/>
            <a:ext cx="45280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Pros of Core Data </a:t>
            </a:r>
            <a:endParaRPr lang="en-IN" sz="4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4731"/>
      </p:ext>
    </p:extLst>
  </p:cSld>
  <p:clrMapOvr>
    <a:masterClrMapping/>
  </p:clrMapOvr>
  <p:transition spd="med" advClick="0" advTm="6000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ell MT" panose="02020503060305020303" pitchFamily="18" charset="0"/>
              </a:rPr>
              <a:t>Pros of Realm Database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Bell MT" panose="02020503060305020303" pitchFamily="18" charset="0"/>
              </a:rPr>
              <a:t>Realm uses its own engine, simple and fast. Thanks to its zero-copy design, Realm is much faster than ORM, and often faster than SQLite either. </a:t>
            </a:r>
            <a:endParaRPr lang="en-IN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Bell MT" panose="02020503060305020303" pitchFamily="18" charset="0"/>
              </a:rPr>
              <a:t> </a:t>
            </a:r>
            <a:r>
              <a:rPr lang="en-IN" dirty="0">
                <a:latin typeface="Bell MT" panose="02020503060305020303" pitchFamily="18" charset="0"/>
              </a:rPr>
              <a:t>T</a:t>
            </a:r>
            <a:r>
              <a:rPr lang="en-IN" dirty="0" smtClean="0">
                <a:latin typeface="Bell MT" panose="02020503060305020303" pitchFamily="18" charset="0"/>
              </a:rPr>
              <a:t>here is also a Realm database for Android and </a:t>
            </a:r>
            <a:r>
              <a:rPr lang="en-IN" dirty="0">
                <a:latin typeface="Bell MT" panose="02020503060305020303" pitchFamily="18" charset="0"/>
              </a:rPr>
              <a:t>i</a:t>
            </a:r>
            <a:r>
              <a:rPr lang="en-IN" dirty="0" smtClean="0">
                <a:latin typeface="Bell MT" panose="02020503060305020303" pitchFamily="18" charset="0"/>
              </a:rPr>
              <a:t>OS</a:t>
            </a:r>
            <a:r>
              <a:rPr lang="en-IN" dirty="0" smtClean="0">
                <a:latin typeface="Bell MT" panose="02020503060305020303" pitchFamily="18" charset="0"/>
              </a:rPr>
              <a:t>. </a:t>
            </a:r>
            <a:r>
              <a:rPr lang="en-IN" dirty="0" smtClean="0">
                <a:latin typeface="Bell MT" panose="02020503060305020303" pitchFamily="18" charset="0"/>
              </a:rPr>
              <a:t>So we don't have to change the logic when working on different platforms</a:t>
            </a:r>
            <a:r>
              <a:rPr lang="en-IN" dirty="0">
                <a:latin typeface="Bell MT" panose="02020503060305020303" pitchFamily="18" charset="0"/>
              </a:rPr>
              <a:t>, just use the same models in Java, Swift, and Objective-C.</a:t>
            </a: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60942"/>
      </p:ext>
    </p:extLst>
  </p:cSld>
  <p:clrMapOvr>
    <a:masterClrMapping/>
  </p:clrMapOvr>
  <p:transition spd="med" advClick="0" advTm="6000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k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142984"/>
            <a:ext cx="6667500" cy="4572032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229600" cy="2576898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Californian FB" pitchFamily="18" charset="0"/>
              </a:rPr>
              <a:t>Thank You</a:t>
            </a:r>
            <a:br>
              <a:rPr lang="en-US" sz="5400" dirty="0" smtClean="0">
                <a:latin typeface="Californian FB" pitchFamily="18" charset="0"/>
              </a:rPr>
            </a:br>
            <a:r>
              <a:rPr lang="en-US" sz="5400" dirty="0" smtClean="0">
                <a:latin typeface="Californian FB" pitchFamily="18" charset="0"/>
              </a:rPr>
              <a:t> Have a Nice Weekend</a:t>
            </a:r>
            <a:endParaRPr lang="en-US" sz="5400" dirty="0">
              <a:latin typeface="Californian FB" pitchFamily="18" charset="0"/>
            </a:endParaRPr>
          </a:p>
        </p:txBody>
      </p:sp>
    </p:spTree>
  </p:cSld>
  <p:clrMapOvr>
    <a:masterClrMapping/>
  </p:clrMapOvr>
  <p:transition spd="med" advClick="0" advTm="6000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143040" y="7857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158" y="642918"/>
            <a:ext cx="84296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>
                <a:latin typeface="Bell MT" pitchFamily="18" charset="0"/>
              </a:rPr>
              <a:t>Realm database is a third party resource</a:t>
            </a:r>
            <a:r>
              <a:rPr lang="en-US" sz="3600" dirty="0" smtClean="0">
                <a:latin typeface="Bell MT" pitchFamily="18" charset="0"/>
              </a:rPr>
              <a:t>.</a:t>
            </a:r>
          </a:p>
          <a:p>
            <a:endParaRPr lang="en-US" sz="3600" dirty="0" smtClean="0">
              <a:latin typeface="Bell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Bell MT" pitchFamily="18" charset="0"/>
              </a:rPr>
              <a:t>It </a:t>
            </a:r>
            <a:r>
              <a:rPr lang="en-US" sz="3600" dirty="0">
                <a:latin typeface="Bell MT" pitchFamily="18" charset="0"/>
              </a:rPr>
              <a:t>is open </a:t>
            </a:r>
            <a:r>
              <a:rPr lang="en-US" sz="3600" dirty="0" smtClean="0">
                <a:latin typeface="Bell MT" pitchFamily="18" charset="0"/>
              </a:rPr>
              <a:t>source .</a:t>
            </a:r>
          </a:p>
          <a:p>
            <a:r>
              <a:rPr lang="en-US" sz="3600" dirty="0" smtClean="0">
                <a:latin typeface="Bell MT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Bell MT" pitchFamily="18" charset="0"/>
              </a:rPr>
              <a:t>It is a local </a:t>
            </a:r>
            <a:r>
              <a:rPr lang="en-US" sz="3600" dirty="0">
                <a:latin typeface="Bell MT" pitchFamily="18" charset="0"/>
              </a:rPr>
              <a:t>storage for mobile </a:t>
            </a:r>
            <a:r>
              <a:rPr lang="en-US" sz="3600" dirty="0" smtClean="0">
                <a:latin typeface="Bell MT" pitchFamily="18" charset="0"/>
              </a:rPr>
              <a:t>app .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>
              <a:latin typeface="Bell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Bell MT" pitchFamily="18" charset="0"/>
              </a:rPr>
              <a:t>It </a:t>
            </a:r>
            <a:r>
              <a:rPr lang="en-US" sz="3600" dirty="0">
                <a:latin typeface="Bell MT" pitchFamily="18" charset="0"/>
              </a:rPr>
              <a:t>simplify the process of creating model , entities and relationships, and it is easy to learn and use .</a:t>
            </a:r>
            <a:r>
              <a:rPr lang="en-US" sz="3600" dirty="0" smtClean="0">
                <a:latin typeface="Bell MT" pitchFamily="18" charset="0"/>
              </a:rPr>
              <a:t/>
            </a:r>
            <a:br>
              <a:rPr lang="en-US" sz="3600" dirty="0" smtClean="0">
                <a:latin typeface="Bell MT" pitchFamily="18" charset="0"/>
              </a:rPr>
            </a:br>
            <a:endParaRPr lang="en-US" sz="3600" dirty="0">
              <a:latin typeface="Bell MT" pitchFamily="18" charset="0"/>
            </a:endParaRPr>
          </a:p>
        </p:txBody>
      </p:sp>
    </p:spTree>
  </p:cSld>
  <p:clrMapOvr>
    <a:masterClrMapping/>
  </p:clrMapOvr>
  <p:transition spd="med" advClick="0" advTm="6000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7422" y="185736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>
                <a:latin typeface="Bell MT" pitchFamily="18" charset="0"/>
              </a:rPr>
              <a:t>The data is stored in realm file and can be opened and editable in realm studio or realm browser .</a:t>
            </a:r>
            <a:r>
              <a:rPr lang="en-US" sz="3600" dirty="0" smtClean="0">
                <a:latin typeface="Bell MT" pitchFamily="18" charset="0"/>
              </a:rPr>
              <a:t/>
            </a:r>
            <a:br>
              <a:rPr lang="en-US" sz="3600" dirty="0" smtClean="0">
                <a:latin typeface="Bell MT" pitchFamily="18" charset="0"/>
              </a:rPr>
            </a:br>
            <a:endParaRPr lang="en-US" sz="3600" dirty="0">
              <a:latin typeface="Bell MT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1448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Bell MT" panose="02020503060305020303" pitchFamily="18" charset="0"/>
                <a:cs typeface="Arial" pitchFamily="34" charset="0"/>
              </a:rPr>
              <a:t>REALM STUDIO AND REALM BROWSER</a:t>
            </a:r>
            <a:endParaRPr lang="en-US" sz="3600" b="1" dirty="0">
              <a:latin typeface="Bell MT" panose="02020503060305020303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 spd="med" advClick="0" advTm="6000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0034" y="500042"/>
            <a:ext cx="8229600" cy="939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 MT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596" y="500063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 MT" pitchFamily="18" charset="0"/>
              <a:ea typeface="+mj-ea"/>
              <a:cs typeface="+mj-cs"/>
            </a:endParaRPr>
          </a:p>
        </p:txBody>
      </p:sp>
      <p:pic>
        <p:nvPicPr>
          <p:cNvPr id="5" name="Picture 4" descr="Screenshot 2021-09-07 at 5.25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85728"/>
            <a:ext cx="8429684" cy="6215106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90"/>
            <a:ext cx="9128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87747"/>
      </p:ext>
    </p:extLst>
  </p:cSld>
  <p:clrMapOvr>
    <a:masterClrMapping/>
  </p:clrMapOvr>
  <p:transition spd="med" advClick="0" advTm="6000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Book Antiqua" pitchFamily="18" charset="0"/>
              </a:rPr>
              <a:t>REALM OBJECT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8577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Bell MT" pitchFamily="18" charset="0"/>
              </a:rPr>
              <a:t>The model class is easily turned into Realm object model</a:t>
            </a:r>
            <a:r>
              <a:rPr lang="en-US" sz="2800" dirty="0" smtClean="0">
                <a:latin typeface="Bell MT" pitchFamily="18" charset="0"/>
              </a:rPr>
              <a:t/>
            </a:r>
            <a:br>
              <a:rPr lang="en-US" sz="2800" dirty="0" smtClean="0">
                <a:latin typeface="Bell MT" pitchFamily="18" charset="0"/>
              </a:rPr>
            </a:br>
            <a:r>
              <a:rPr lang="en-US" sz="2800" dirty="0" smtClean="0">
                <a:latin typeface="Bell MT" pitchFamily="18" charset="0"/>
              </a:rPr>
              <a:t/>
            </a:r>
            <a:br>
              <a:rPr lang="en-US" sz="2800" dirty="0" smtClean="0">
                <a:latin typeface="Bell MT" pitchFamily="18" charset="0"/>
              </a:rPr>
            </a:br>
            <a:r>
              <a:rPr lang="en-US" sz="2800" dirty="0">
                <a:latin typeface="Bell MT" pitchFamily="18" charset="0"/>
              </a:rPr>
              <a:t>class abcd: Object {</a:t>
            </a:r>
            <a:r>
              <a:rPr lang="en-US" sz="2800" dirty="0" smtClean="0">
                <a:latin typeface="Bell MT" pitchFamily="18" charset="0"/>
              </a:rPr>
              <a:t/>
            </a:r>
            <a:br>
              <a:rPr lang="en-US" sz="2800" dirty="0" smtClean="0">
                <a:latin typeface="Bell MT" pitchFamily="18" charset="0"/>
              </a:rPr>
            </a:br>
            <a:r>
              <a:rPr lang="en-US" sz="2800" dirty="0">
                <a:latin typeface="Bell MT" pitchFamily="18" charset="0"/>
              </a:rPr>
              <a:t>@Persisted var name =  “ “</a:t>
            </a:r>
            <a:r>
              <a:rPr lang="en-US" sz="2800" dirty="0" smtClean="0">
                <a:latin typeface="Bell MT" pitchFamily="18" charset="0"/>
              </a:rPr>
              <a:t/>
            </a:r>
            <a:br>
              <a:rPr lang="en-US" sz="2800" dirty="0" smtClean="0">
                <a:latin typeface="Bell MT" pitchFamily="18" charset="0"/>
              </a:rPr>
            </a:br>
            <a:r>
              <a:rPr lang="en-US" sz="2800" dirty="0">
                <a:latin typeface="Bell MT" pitchFamily="18" charset="0"/>
              </a:rPr>
              <a:t>@Persisted(primaryKey: true) var _id = ObjectId</a:t>
            </a:r>
            <a:r>
              <a:rPr lang="en-US" sz="2800" dirty="0" smtClean="0">
                <a:latin typeface="Bell MT" pitchFamily="18" charset="0"/>
              </a:rPr>
              <a:t/>
            </a:r>
            <a:br>
              <a:rPr lang="en-US" sz="2800" dirty="0" smtClean="0">
                <a:latin typeface="Bell MT" pitchFamily="18" charset="0"/>
              </a:rPr>
            </a:br>
            <a:r>
              <a:rPr lang="en-US" sz="2800" dirty="0">
                <a:latin typeface="Bell MT" pitchFamily="18" charset="0"/>
              </a:rPr>
              <a:t>}</a:t>
            </a:r>
            <a:r>
              <a:rPr lang="en-US" sz="2800" dirty="0" smtClean="0">
                <a:latin typeface="Bell MT" pitchFamily="18" charset="0"/>
              </a:rPr>
              <a:t/>
            </a:r>
            <a:br>
              <a:rPr lang="en-US" sz="2800" dirty="0" smtClean="0">
                <a:latin typeface="Bell MT" pitchFamily="18" charset="0"/>
              </a:rPr>
            </a:br>
            <a:endParaRPr lang="en-US" sz="2800" dirty="0" smtClean="0">
              <a:latin typeface="Bell M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Bell MT" pitchFamily="18" charset="0"/>
              </a:rPr>
              <a:t>After </a:t>
            </a:r>
            <a:r>
              <a:rPr lang="en-US" sz="2800" dirty="0">
                <a:latin typeface="Bell MT" pitchFamily="18" charset="0"/>
              </a:rPr>
              <a:t>release of v10.10.0 Properties can now be declared as @Persisted rather than @objc dynamic.</a:t>
            </a:r>
          </a:p>
        </p:txBody>
      </p:sp>
    </p:spTree>
  </p:cSld>
  <p:clrMapOvr>
    <a:masterClrMapping/>
  </p:clrMapOvr>
  <p:transition spd="med" advClick="0" advTm="6000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6632"/>
            <a:ext cx="8064896" cy="65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79783"/>
      </p:ext>
    </p:extLst>
  </p:cSld>
  <p:clrMapOvr>
    <a:masterClrMapping/>
  </p:clrMapOvr>
  <p:transition spd="med" advClick="0" advTm="6000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1-09-07 at 5.23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926"/>
            <a:ext cx="9144000" cy="28531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0034" y="428604"/>
            <a:ext cx="8229600" cy="939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 smtClean="0">
                <a:latin typeface="Book Antiqua" pitchFamily="18" charset="0"/>
                <a:ea typeface="+mj-ea"/>
                <a:cs typeface="+mj-cs"/>
              </a:rPr>
              <a:t>RECENT UPDATE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596" y="500063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+mj-ea"/>
                <a:cs typeface="+mj-cs"/>
              </a:rPr>
              <a:t>@objc</a:t>
            </a:r>
            <a:r>
              <a:rPr kumimoji="0" lang="en-IN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+mj-ea"/>
                <a:cs typeface="+mj-cs"/>
              </a:rPr>
              <a:t> dynamic -&gt; @Persisted</a:t>
            </a:r>
          </a:p>
        </p:txBody>
      </p:sp>
    </p:spTree>
  </p:cSld>
  <p:clrMapOvr>
    <a:masterClrMapping/>
  </p:clrMapOvr>
  <p:transition spd="med" advClick="0" advTm="6000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Book Antiqua" pitchFamily="18" charset="0"/>
              </a:rPr>
              <a:t>REALM CRUD OPERATIONS</a:t>
            </a:r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92922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Bell MT" pitchFamily="18" charset="0"/>
              </a:rPr>
              <a:t>We can perform operation on Realm reference object like</a:t>
            </a: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>
                <a:latin typeface="Bell MT" pitchFamily="18" charset="0"/>
              </a:rPr>
              <a:t>realm.write {</a:t>
            </a: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>
                <a:latin typeface="Bell MT" pitchFamily="18" charset="0"/>
              </a:rPr>
              <a:t>     realm.add()</a:t>
            </a: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>
                <a:latin typeface="Bell MT" pitchFamily="18" charset="0"/>
              </a:rPr>
              <a:t> }</a:t>
            </a: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>
                <a:latin typeface="Bell MT" pitchFamily="18" charset="0"/>
              </a:rPr>
              <a:t>realm.object() {</a:t>
            </a: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>
                <a:latin typeface="Bell MT" pitchFamily="18" charset="0"/>
              </a:rPr>
              <a:t>}</a:t>
            </a: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>
                <a:latin typeface="Bell MT" pitchFamily="18" charset="0"/>
              </a:rPr>
              <a:t>realm.write {</a:t>
            </a: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>
                <a:latin typeface="Bell MT" pitchFamily="18" charset="0"/>
              </a:rPr>
              <a:t>     realm.delete()</a:t>
            </a: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>
                <a:latin typeface="Bell MT" pitchFamily="18" charset="0"/>
              </a:rPr>
              <a:t>}</a:t>
            </a: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>
                <a:latin typeface="Bell MT" pitchFamily="18" charset="0"/>
              </a:rPr>
              <a:t>Also we can apply multiple operation while reading data from realm</a:t>
            </a: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>
                <a:latin typeface="Bell MT" pitchFamily="18" charset="0"/>
              </a:rPr>
              <a:t>realm.object().filter().sort() {</a:t>
            </a:r>
            <a:r>
              <a:rPr lang="en-US" sz="2000" dirty="0" smtClean="0">
                <a:latin typeface="Bell MT" pitchFamily="18" charset="0"/>
              </a:rPr>
              <a:t/>
            </a:r>
            <a:br>
              <a:rPr lang="en-US" sz="2000" dirty="0" smtClean="0">
                <a:latin typeface="Bell MT" pitchFamily="18" charset="0"/>
              </a:rPr>
            </a:br>
            <a:r>
              <a:rPr lang="en-US" sz="2000" dirty="0">
                <a:latin typeface="Bell MT" pitchFamily="18" charset="0"/>
              </a:rPr>
              <a:t>}</a:t>
            </a:r>
          </a:p>
        </p:txBody>
      </p:sp>
    </p:spTree>
  </p:cSld>
  <p:clrMapOvr>
    <a:masterClrMapping/>
  </p:clrMapOvr>
  <p:transition spd="med" advClick="0" advTm="6000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414</Words>
  <Application>Microsoft Office PowerPoint</Application>
  <PresentationFormat>On-screen Show (4:3)</PresentationFormat>
  <Paragraphs>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Bell MT</vt:lpstr>
      <vt:lpstr>Book Antiqua</vt:lpstr>
      <vt:lpstr>Calibri</vt:lpstr>
      <vt:lpstr>Californian FB</vt:lpstr>
      <vt:lpstr>Wingdings</vt:lpstr>
      <vt:lpstr>Office Theme</vt:lpstr>
      <vt:lpstr>REALM DATABASE</vt:lpstr>
      <vt:lpstr>PowerPoint Presentation</vt:lpstr>
      <vt:lpstr>REALM STUDIO AND REALM BROWSER</vt:lpstr>
      <vt:lpstr>PowerPoint Presentation</vt:lpstr>
      <vt:lpstr>PowerPoint Presentation</vt:lpstr>
      <vt:lpstr>REALM OBJECT</vt:lpstr>
      <vt:lpstr>PowerPoint Presentation</vt:lpstr>
      <vt:lpstr>PowerPoint Presentation</vt:lpstr>
      <vt:lpstr>REALM CRUD OPERATIONS</vt:lpstr>
      <vt:lpstr>CORE DATA VS REALM DATABASE</vt:lpstr>
      <vt:lpstr>PowerPoint Presentation</vt:lpstr>
      <vt:lpstr>PowerPoint Presentation</vt:lpstr>
      <vt:lpstr>PowerPoint Presentation</vt:lpstr>
      <vt:lpstr>PowerPoint Presentation</vt:lpstr>
      <vt:lpstr>Pros of Realm Database</vt:lpstr>
      <vt:lpstr>PowerPoint Presentation</vt:lpstr>
      <vt:lpstr>Thank You  Have a Nice Weekend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Dell</cp:lastModifiedBy>
  <cp:revision>31</cp:revision>
  <dcterms:created xsi:type="dcterms:W3CDTF">2021-09-08T10:50:22Z</dcterms:created>
  <dcterms:modified xsi:type="dcterms:W3CDTF">2021-09-09T15:37:01Z</dcterms:modified>
</cp:coreProperties>
</file>