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</p:sldIdLst>
  <p:sldSz cy="5143500" cx="9144000"/>
  <p:notesSz cx="6858000" cy="9144000"/>
  <p:embeddedFontLst>
    <p:embeddedFont>
      <p:font typeface="Roboto"/>
      <p:regular r:id="rId99"/>
      <p:bold r:id="rId100"/>
      <p:italic r:id="rId101"/>
      <p:boldItalic r:id="rId102"/>
    </p:embeddedFont>
    <p:embeddedFont>
      <p:font typeface="Ubuntu Mono"/>
      <p:regular r:id="rId103"/>
      <p:bold r:id="rId104"/>
      <p:italic r:id="rId105"/>
      <p:boldItalic r:id="rId10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6" Type="http://schemas.openxmlformats.org/officeDocument/2006/relationships/font" Target="fonts/UbuntuMono-boldItalic.fntdata"/><Relationship Id="rId105" Type="http://schemas.openxmlformats.org/officeDocument/2006/relationships/font" Target="fonts/UbuntuMono-italic.fntdata"/><Relationship Id="rId104" Type="http://schemas.openxmlformats.org/officeDocument/2006/relationships/font" Target="fonts/UbuntuMono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UbuntuMono-regular.fntdata"/><Relationship Id="rId102" Type="http://schemas.openxmlformats.org/officeDocument/2006/relationships/font" Target="fonts/Roboto-boldItalic.fntdata"/><Relationship Id="rId101" Type="http://schemas.openxmlformats.org/officeDocument/2006/relationships/font" Target="fonts/Roboto-italic.fntdata"/><Relationship Id="rId100" Type="http://schemas.openxmlformats.org/officeDocument/2006/relationships/font" Target="fonts/Roboto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Roboto-regular.fntdata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talk about textbook knowledge. Share my ideas and thought about interview.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can understand answers by looking others code. However, it’s hard to see patterns from questions to solutions.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today will be trees.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4efad1a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4efad1a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6aa5e7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6aa5e7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use built-in function such as sway first. Clean code is better code.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4efad1a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4efad1a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Joke about root should be lowest, this is a tree in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get information from child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is good enough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complicated can return struct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4efad1a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f4efad1a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6aa5e7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f6aa5e7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f4efad1a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f4efad1a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always double check for definition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Deduce from the result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Draw final result to help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4efad1a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4efad1a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bool and if statement are related to each 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4efad1a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f4efad1a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f4efad1a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f4efad1a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Very good interview question, easy to find a solution, need analysis for better solution. Best one even can have more innovation solution or become difficult with extra constraint.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f6aa5e71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f6aa5e71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4efad1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4efad1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f6aa5e71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f6aa5e71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Highly recommend to use helper function. Pro: make code easy to read. Make big problem smaller.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f6aa5e71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f6aa5e71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f6aa5e71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f6aa5e71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overthink t2 part, leave there make us don’t think! Interview, time is valuable.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4efad1a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f4efad1a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Never saw a good problem about BFS Traversal for Trees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BFS traversal is common in Graph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f4efad1a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f4efad1a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f4efad1a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f4efad1a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6aa5e71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f6aa5e71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f4efad1a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f4efad1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f4efad1a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f4efad1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f4efad1a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f4efad1a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4efad1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4efad1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No cycle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Directed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Left or right child could be null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4efad1a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f4efad1a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Always hash table first!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Hash Table supports following operations in Θ(1) time.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1) Search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 Insert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3) Delete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f4efad1a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f4efad1a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Each child must either be a leaf node or the root of another binary search tree. This condition can be checked by return value.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The left sub-tree contains only nodes with keys less than the parent node; the right sub-tree contains only nodes with keys greater than the parent node. This condition need pass down something.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f6aa5e717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f6aa5e717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f6aa5e71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f6aa5e71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f6aa5e71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f6aa5e71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trouble. What if the node value is edge case.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f6aa5e717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f6aa5e717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react when you know the solutions!  Control rhythm. Step by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 Decision: Strong No, No, Yes, Strong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Yes is the king!!!  Level, compensation, contra no.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f4efad1a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f4efad1a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f6aa5e717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f6aa5e717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f6aa5e717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f6aa5e717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f6aa5e717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f6aa5e717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4efad1a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4efad1a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Constructor need a value for node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Left root and right root by default will be nullptr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Good enough for most questions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Some question may add more private variables.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f6aa5e717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f6aa5e717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f4efad1a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f4efad1a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f6aa5e717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f6aa5e717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f6aa5e717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f6aa5e717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matter pre order, post order or in order. Preorder can save time with no cost.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f6aa5e717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f6aa5e717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search operation, no need for traversal. Time complexity is O(h) height of binary tree. For balanced Tree, it will be O(lg(n))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f6aa5e717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f6aa5e717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f6aa5e717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f6aa5e717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Obvious first: need a pointer for current node: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Inorder is the traversal method.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Start from 2. Need store information of (node 3 and node 6)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Stack is needed for in order traversal.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f6aa5e717_2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f6aa5e717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f6aa5e717_2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f6aa5e717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f6aa5e717_2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f6aa5e717_2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4efad1a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4efad1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size on most </a:t>
            </a:r>
            <a:r>
              <a:rPr lang="en"/>
              <a:t>operating</a:t>
            </a:r>
            <a:r>
              <a:rPr lang="en"/>
              <a:t> system is either 8M or 64M.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f4efad1a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f4efad1a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f4efad1a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f4efad1a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f4efad1a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f4efad1a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tree only make sense for BST. Non-bst traversal any way.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f4efad1a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f4efad1a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f6aa5e717_2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f6aa5e717_2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f6aa5e717_2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f6aa5e717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5f6aa5e717_2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5f6aa5e717_2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f6aa5e717_2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f6aa5e717_2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f4efad1a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f4efad1a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f6aa5e717_2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f6aa5e717_2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4efad1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4efad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f6aa5e717_2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f6aa5e717_2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build is similar to traversal.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f6aa5e717_2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f6aa5e717_2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length = 2 * (min length) not exact balanced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f6aa5e717_2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f6aa5e717_2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used to label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for quick rotation after insert or delete.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f6aa5e717_2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f6aa5e717_2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f6aa5e717_2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f6aa5e717_2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f6aa5e717_2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f6aa5e717_2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f6aa5e717_2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f6aa5e717_2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f6aa5e717_2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f6aa5e717_2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f4efad1a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f4efad1a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f4efad1a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f4efad1a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4efad1a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4efad1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f4efad1a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f4efad1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</a:t>
            </a:r>
            <a:r>
              <a:rPr lang="en"/>
              <a:t>autocomplete</a:t>
            </a:r>
            <a:r>
              <a:rPr lang="en"/>
              <a:t> could use trie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f6aa5e717_2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f6aa5e717_2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f6aa5e717_2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f6aa5e717_2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interview question.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is easy.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is a little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node is not the character, the link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f4efad1af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f4efad1af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more like BST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f6aa5e717_2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f6aa5e717_2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5f6aa5e717_2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5f6aa5e717_2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5f6aa5e717_2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5f6aa5e717_2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f6aa5e717_2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f6aa5e717_2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f4efad1af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f4efad1af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f6aa5e717_2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f6aa5e717_2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f4efad1a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f4efad1a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All traversal functions take left before right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Only where to put root matters.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f6aa5e717_2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5f6aa5e717_2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like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f6aa5e717_2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f6aa5e717_2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f6aa5e717_2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5f6aa5e717_2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f6aa5e717_2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f6aa5e717_2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f6aa5e717_2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f6aa5e717_2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5f4efad1a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5f4efad1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f6aa5e71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f6aa5e71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DFS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5f6aa5e71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5f6aa5e71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5f6aa5e71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5f6aa5e71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5f6aa5e717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5f6aa5e717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Joke about first two questions are not typical BST problem. Because we don’t use the order of BST.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4efad1a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f4efad1a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Google interview question to the author of Homebrew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Identify this is a traversal question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Put </a:t>
            </a:r>
            <a:r>
              <a:rPr lang="en"/>
              <a:t>skeleton</a:t>
            </a:r>
            <a:r>
              <a:rPr lang="en"/>
              <a:t> first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Pre post inorder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f6aa5e717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5f6aa5e71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5f4efad1af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5f4efad1af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Either in Balanced Tree Group or Variants Group here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f6aa5e717_2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f6aa5e717_2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f4efad1af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f4efad1af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9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9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9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9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Johnny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2590350" y="1043850"/>
            <a:ext cx="3963300" cy="30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invertTree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(!root)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invertTree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invertTree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2590350" y="1043850"/>
            <a:ext cx="3963300" cy="30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invertTree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(!root)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swap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invertTree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invertTree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2806175" y="2404350"/>
            <a:ext cx="2785200" cy="3498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Height of a Tree</a:t>
            </a:r>
            <a:endParaRPr sz="30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125" y="1208950"/>
            <a:ext cx="3207750" cy="35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4924925" y="1398800"/>
            <a:ext cx="320700" cy="3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3430825" y="2400000"/>
            <a:ext cx="320700" cy="3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5412450" y="2294325"/>
            <a:ext cx="320700" cy="3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6001975" y="3233525"/>
            <a:ext cx="320700" cy="3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4668150" y="3233525"/>
            <a:ext cx="320700" cy="3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2795200" y="3233525"/>
            <a:ext cx="320700" cy="3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4251300" y="4187325"/>
            <a:ext cx="320700" cy="3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2349900" y="1078200"/>
            <a:ext cx="44442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getHeight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(!root)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leftHeight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getHeight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rightHeight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getHeight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?;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/>
        </p:nvSpPr>
        <p:spPr>
          <a:xfrm>
            <a:off x="2349900" y="1078200"/>
            <a:ext cx="44442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getHeight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(!root)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leftHeight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getHeight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rightHeight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getHeight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max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(leftHeight, rightHeight) +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191075" y="3412050"/>
            <a:ext cx="3037200" cy="3150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Find path sum in Tree</a:t>
            </a:r>
            <a:endParaRPr sz="300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925" y="1267275"/>
            <a:ext cx="3224820" cy="36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5172625" y="2477025"/>
            <a:ext cx="1573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sum 17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335125" y="695250"/>
            <a:ext cx="84654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findPath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sum_so_far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sum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== root)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current_sum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+ sum_so_far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findPath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current_sum, sum))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findPath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current_sum, sum))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35125" y="695250"/>
            <a:ext cx="84654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findPath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sum_so_far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sum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== root)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current_sum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+ sum_so_far;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(current_sum == sum &amp;&amp;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&amp;&amp;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findPath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current_sum, sum))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findPath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current_sum, sum))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568250" y="2025350"/>
            <a:ext cx="7984800" cy="408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 a Subtree?</a:t>
            </a:r>
            <a:endParaRPr sz="3000"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1295250"/>
            <a:ext cx="3224820" cy="36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625" y="1350625"/>
            <a:ext cx="1054650" cy="16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145" y="3168524"/>
            <a:ext cx="2052155" cy="18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/>
        </p:nvSpPr>
        <p:spPr>
          <a:xfrm>
            <a:off x="5990250" y="1483575"/>
            <a:ext cx="483000" cy="33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6522300" y="3735375"/>
            <a:ext cx="483000" cy="33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/>
        </p:nvSpPr>
        <p:spPr>
          <a:xfrm>
            <a:off x="1734400" y="293850"/>
            <a:ext cx="57312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isSubtree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t1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t2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(!t2)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(!t1)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isSubtree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t2))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isSubtree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t2))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973425" y="713800"/>
            <a:ext cx="1777500" cy="5667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4485700" y="293850"/>
            <a:ext cx="1189800" cy="3762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4079800" y="2272725"/>
            <a:ext cx="250500" cy="2991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4162225" y="2642075"/>
            <a:ext cx="250500" cy="2991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400"/>
              <a:buChar char="●"/>
            </a:pPr>
            <a:r>
              <a:rPr lang="en" sz="2400">
                <a:solidFill>
                  <a:srgbClr val="E06666"/>
                </a:solidFill>
              </a:rPr>
              <a:t>Basic knowledge of Trees</a:t>
            </a:r>
            <a:endParaRPr sz="2400">
              <a:solidFill>
                <a:srgbClr val="E0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Tree Traversal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Balance of Trees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Variants of Trees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/>
        </p:nvSpPr>
        <p:spPr>
          <a:xfrm>
            <a:off x="1734400" y="293850"/>
            <a:ext cx="5731200" cy="4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isSubtree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t1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t2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(!t2)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(!t1)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isEqual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(t1, t2))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isSubtree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t2))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isSubtree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t2))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1868450" y="2600300"/>
            <a:ext cx="3204900" cy="37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/>
        </p:nvSpPr>
        <p:spPr>
          <a:xfrm>
            <a:off x="1063675" y="419850"/>
            <a:ext cx="7550700" cy="4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isEqual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(!t1)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t2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(!t2)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t1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isEqual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isEqual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/>
        </p:nvSpPr>
        <p:spPr>
          <a:xfrm>
            <a:off x="1063675" y="419850"/>
            <a:ext cx="7550700" cy="4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isEqual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(!t1)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t2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(!t2)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t1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!=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isEqual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isEqual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1315625" y="2397350"/>
            <a:ext cx="3757800" cy="40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1315625" y="1479075"/>
            <a:ext cx="2428500" cy="59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BFS Traversal</a:t>
            </a:r>
            <a:endParaRPr sz="3000"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25" y="1129025"/>
            <a:ext cx="3287650" cy="36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 txBox="1"/>
          <p:nvPr/>
        </p:nvSpPr>
        <p:spPr>
          <a:xfrm>
            <a:off x="5283450" y="1462575"/>
            <a:ext cx="10356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[ 6 ]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[8, 9]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[3, 5, 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[1]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/>
        </p:nvSpPr>
        <p:spPr>
          <a:xfrm>
            <a:off x="2108700" y="-56025"/>
            <a:ext cx="4926600" cy="5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BFS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(!root)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queue&lt;TreeNode *&gt; nodes;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push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empty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count =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 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 i &lt;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count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 ++i)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node =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front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pop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cout &lt;&lt;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&lt;&lt;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push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push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cout &lt;&lt; endl;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19" name="Google Shape;219;p36"/>
          <p:cNvSpPr/>
          <p:nvPr/>
        </p:nvSpPr>
        <p:spPr>
          <a:xfrm>
            <a:off x="2386300" y="654850"/>
            <a:ext cx="2400300" cy="6159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6"/>
          <p:cNvSpPr/>
          <p:nvPr/>
        </p:nvSpPr>
        <p:spPr>
          <a:xfrm>
            <a:off x="3112525" y="3235525"/>
            <a:ext cx="3668400" cy="6159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3112525" y="2263800"/>
            <a:ext cx="2400300" cy="6159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Zig zag</a:t>
            </a:r>
            <a:endParaRPr sz="3000"/>
          </a:p>
        </p:txBody>
      </p:sp>
      <p:sp>
        <p:nvSpPr>
          <p:cNvPr id="227" name="Google Shape;227;p37"/>
          <p:cNvSpPr txBox="1"/>
          <p:nvPr/>
        </p:nvSpPr>
        <p:spPr>
          <a:xfrm>
            <a:off x="5283450" y="1462575"/>
            <a:ext cx="10356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[ 6 ]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[9, 8]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[3, 5, 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[7,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</a:t>
            </a: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00" y="1086150"/>
            <a:ext cx="34095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/>
        </p:nvSpPr>
        <p:spPr>
          <a:xfrm>
            <a:off x="0" y="22500"/>
            <a:ext cx="4572000" cy="50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vector&lt;vector&lt;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&gt;&gt;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zigZag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vector&lt;vector&lt;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&gt;&gt; r;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(!root)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queue&lt;TreeNode *&gt; nodes;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isZig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push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empty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count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vector&lt;TreeNode *&gt;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currentLevel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(nodeCount);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 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 i &lt; count; ++i)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node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front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pop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4485700" y="45000"/>
            <a:ext cx="4821600" cy="50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currentLevel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[i] = node;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push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push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(!isZig)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reverse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currentLevel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begin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 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currentLevel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push_back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(currentLevel);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isZig = !isZig;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4485700" y="54000"/>
            <a:ext cx="14100" cy="5080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0500"/>
            <a:ext cx="76200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9"/>
          <p:cNvSpPr txBox="1"/>
          <p:nvPr/>
        </p:nvSpPr>
        <p:spPr>
          <a:xfrm>
            <a:off x="6411950" y="2536900"/>
            <a:ext cx="222900" cy="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Basic knowledge of Trees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Tree Traversal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400"/>
              <a:buChar char="●"/>
            </a:pPr>
            <a:r>
              <a:rPr lang="en" sz="2400">
                <a:solidFill>
                  <a:srgbClr val="E06666"/>
                </a:solidFill>
              </a:rPr>
              <a:t>BST</a:t>
            </a:r>
            <a:endParaRPr sz="2400">
              <a:solidFill>
                <a:srgbClr val="E0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Balance of Trees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Variants of Trees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Definition Of BST</a:t>
            </a:r>
            <a:endParaRPr sz="3000"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225" y="3023550"/>
            <a:ext cx="28860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1"/>
          <p:cNvSpPr txBox="1"/>
          <p:nvPr/>
        </p:nvSpPr>
        <p:spPr>
          <a:xfrm>
            <a:off x="488525" y="1189100"/>
            <a:ext cx="7954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A binary search tree is binary tree.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Each child must either be a leaf node or the root of another binary search tree. The left sub-tree contains only nodes with keys less than the parent node; the right sub-tree contains only nodes with keys greater than the parent node.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Definition of Binary Tree</a:t>
            </a:r>
            <a:endParaRPr sz="3000"/>
          </a:p>
        </p:txBody>
      </p:sp>
      <p:sp>
        <p:nvSpPr>
          <p:cNvPr id="67" name="Google Shape;67;p15"/>
          <p:cNvSpPr txBox="1"/>
          <p:nvPr/>
        </p:nvSpPr>
        <p:spPr>
          <a:xfrm>
            <a:off x="900150" y="1238525"/>
            <a:ext cx="73437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</a:t>
            </a:r>
            <a:r>
              <a:rPr lang="en" sz="2400"/>
              <a:t>nary tree is a tree data structure in which each node has at most two children, which are referred to as the left child and the right child.</a:t>
            </a:r>
            <a:endParaRPr sz="24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75" y="2258050"/>
            <a:ext cx="2574725" cy="288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BST over Hash Table</a:t>
            </a:r>
            <a:endParaRPr sz="3000"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152475"/>
            <a:ext cx="8520600" cy="24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Ordered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rgbClr val="E06666"/>
                </a:solidFill>
              </a:rPr>
              <a:t>Searching for closest lower or greater elements</a:t>
            </a:r>
            <a:endParaRPr sz="2400">
              <a:solidFill>
                <a:srgbClr val="E0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400"/>
              <a:buChar char="○"/>
            </a:pPr>
            <a:r>
              <a:rPr lang="en" sz="2400">
                <a:solidFill>
                  <a:srgbClr val="E06666"/>
                </a:solidFill>
              </a:rPr>
              <a:t>Range queries</a:t>
            </a:r>
            <a:endParaRPr sz="2400">
              <a:solidFill>
                <a:srgbClr val="E0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Low Level Storage for Set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 </a:t>
            </a:r>
            <a:r>
              <a:rPr lang="en" sz="3000"/>
              <a:t>BST?</a:t>
            </a:r>
            <a:endParaRPr sz="3000"/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00" y="1216225"/>
            <a:ext cx="3387225" cy="225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675" y="1323504"/>
            <a:ext cx="3387225" cy="210592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3"/>
          <p:cNvSpPr txBox="1"/>
          <p:nvPr/>
        </p:nvSpPr>
        <p:spPr>
          <a:xfrm>
            <a:off x="2129913" y="3603650"/>
            <a:ext cx="483000" cy="33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269" name="Google Shape;269;p43"/>
          <p:cNvSpPr txBox="1"/>
          <p:nvPr/>
        </p:nvSpPr>
        <p:spPr>
          <a:xfrm>
            <a:off x="6809788" y="3735200"/>
            <a:ext cx="483000" cy="33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/>
        </p:nvSpPr>
        <p:spPr>
          <a:xfrm>
            <a:off x="1332000" y="1197000"/>
            <a:ext cx="6480000" cy="27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isValidBST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maxParent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minParent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(root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isValidBST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minParent))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isValidBST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maxParent,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/>
        </p:nvSpPr>
        <p:spPr>
          <a:xfrm>
            <a:off x="1332000" y="814350"/>
            <a:ext cx="648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isValidBST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maxParent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minParent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(root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&lt;= minParent ||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&gt;= maxParent)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isValidBST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minParent))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isValidBST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maxParent,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0" name="Google Shape;280;p45"/>
          <p:cNvSpPr/>
          <p:nvPr/>
        </p:nvSpPr>
        <p:spPr>
          <a:xfrm>
            <a:off x="1474850" y="1742150"/>
            <a:ext cx="6268200" cy="4884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/>
        </p:nvSpPr>
        <p:spPr>
          <a:xfrm>
            <a:off x="755900" y="599150"/>
            <a:ext cx="81576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isValidBST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maxParent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minParent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(root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== INT_MAX) {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== INT_MIN) {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&lt;= minParent ||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&gt;= maxParent)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isValidBST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minParent))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isValidBST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maxParent,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6" name="Google Shape;286;p46"/>
          <p:cNvSpPr/>
          <p:nvPr/>
        </p:nvSpPr>
        <p:spPr>
          <a:xfrm>
            <a:off x="977100" y="1553150"/>
            <a:ext cx="6719700" cy="7197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6"/>
          <p:cNvSpPr txBox="1"/>
          <p:nvPr/>
        </p:nvSpPr>
        <p:spPr>
          <a:xfrm>
            <a:off x="755900" y="212025"/>
            <a:ext cx="6189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isValidBST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(root, INT_MAX, INT_MIN);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100475" y="43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Jackpot</a:t>
            </a:r>
            <a:endParaRPr sz="3000"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311700" y="1152475"/>
            <a:ext cx="8520600" cy="24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 NOT JUMP TO CODE!!!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more examples to confirm the question</a:t>
            </a:r>
            <a:endParaRPr sz="2400">
              <a:solidFill>
                <a:srgbClr val="E0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Explain your thought loud and clear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Code only when interviewee agreed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Put thought in comment alongside the code</a:t>
            </a:r>
            <a:endParaRPr sz="2400"/>
          </a:p>
        </p:txBody>
      </p:sp>
      <p:sp>
        <p:nvSpPr>
          <p:cNvPr id="294" name="Google Shape;294;p47"/>
          <p:cNvSpPr txBox="1"/>
          <p:nvPr/>
        </p:nvSpPr>
        <p:spPr>
          <a:xfrm>
            <a:off x="7256275" y="1121950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100" y="1796025"/>
            <a:ext cx="5679050" cy="32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Count of BST in a Tree</a:t>
            </a:r>
            <a:endParaRPr sz="3000"/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00" y="1216225"/>
            <a:ext cx="3387225" cy="225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675" y="1323504"/>
            <a:ext cx="3387225" cy="210592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8"/>
          <p:cNvSpPr/>
          <p:nvPr/>
        </p:nvSpPr>
        <p:spPr>
          <a:xfrm>
            <a:off x="2018675" y="4083450"/>
            <a:ext cx="304200" cy="45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04" name="Google Shape;304;p48"/>
          <p:cNvSpPr/>
          <p:nvPr/>
        </p:nvSpPr>
        <p:spPr>
          <a:xfrm>
            <a:off x="6899175" y="4083450"/>
            <a:ext cx="304200" cy="45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/>
        </p:nvSpPr>
        <p:spPr>
          <a:xfrm>
            <a:off x="1834350" y="1037050"/>
            <a:ext cx="54753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countBST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(root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leftCount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countBST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rightCount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countBST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childCount = leftCount + rightCount;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isValidBST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(root) ? childCount +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: childCount;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/>
        </p:nvSpPr>
        <p:spPr>
          <a:xfrm>
            <a:off x="506975" y="55325"/>
            <a:ext cx="7807500" cy="29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Each child must either be a leaf node or the root of another binary search tree.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The left sub-tree contains only nodes with keys less than the parent node; the right sub-tree contains only nodes with keys greater than the parent node.</a:t>
            </a:r>
            <a:endParaRPr/>
          </a:p>
        </p:txBody>
      </p:sp>
      <p:pic>
        <p:nvPicPr>
          <p:cNvPr id="315" name="Google Shape;3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00" y="2248150"/>
            <a:ext cx="3387225" cy="225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475" y="2355429"/>
            <a:ext cx="3387225" cy="210592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0"/>
          <p:cNvSpPr/>
          <p:nvPr/>
        </p:nvSpPr>
        <p:spPr>
          <a:xfrm>
            <a:off x="6843863" y="4507450"/>
            <a:ext cx="304200" cy="45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18" name="Google Shape;318;p50"/>
          <p:cNvSpPr/>
          <p:nvPr/>
        </p:nvSpPr>
        <p:spPr>
          <a:xfrm>
            <a:off x="2127113" y="4461350"/>
            <a:ext cx="304200" cy="45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/>
        </p:nvSpPr>
        <p:spPr>
          <a:xfrm>
            <a:off x="-32550" y="1055475"/>
            <a:ext cx="19407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BSTInfo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num_BST;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max;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min;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isBST;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4" name="Google Shape;324;p51"/>
          <p:cNvSpPr txBox="1"/>
          <p:nvPr/>
        </p:nvSpPr>
        <p:spPr>
          <a:xfrm>
            <a:off x="2479575" y="562275"/>
            <a:ext cx="44244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BSTInfo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NumberOfBST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(root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INT_MIN, INT_MAX,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BSTInfo L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NumberOfBST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BSTInfo R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NumberOfBST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?;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25" name="Google Shape;325;p51"/>
          <p:cNvCxnSpPr/>
          <p:nvPr/>
        </p:nvCxnSpPr>
        <p:spPr>
          <a:xfrm flipH="1">
            <a:off x="1935775" y="567600"/>
            <a:ext cx="27600" cy="366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in C++</a:t>
            </a:r>
            <a:endParaRPr sz="3000"/>
          </a:p>
        </p:txBody>
      </p:sp>
      <p:sp>
        <p:nvSpPr>
          <p:cNvPr id="74" name="Google Shape;74;p16"/>
          <p:cNvSpPr txBox="1"/>
          <p:nvPr/>
        </p:nvSpPr>
        <p:spPr>
          <a:xfrm>
            <a:off x="1089600" y="1238500"/>
            <a:ext cx="6964800" cy="3000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TreeNode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TreeNode *left;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TreeNode * right;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val;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TreeNode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val_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: val{val_}, left{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}, right{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/>
        </p:nvSpPr>
        <p:spPr>
          <a:xfrm>
            <a:off x="-32550" y="1055475"/>
            <a:ext cx="19407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BSTInfo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num_BST;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max;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min;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isBST;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31" name="Google Shape;331;p52"/>
          <p:cNvSpPr txBox="1"/>
          <p:nvPr/>
        </p:nvSpPr>
        <p:spPr>
          <a:xfrm>
            <a:off x="2129275" y="239650"/>
            <a:ext cx="6922500" cy="4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BSTInfo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NumberOfBST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....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BSTInfo info;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info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)));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info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max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max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max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max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max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)));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&amp;&amp;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&amp;&amp;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&gt;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max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&amp;&amp;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&lt;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info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info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numBST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+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numBST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+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numBST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info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info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numBST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numBST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+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numBST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info;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32" name="Google Shape;332;p52"/>
          <p:cNvCxnSpPr/>
          <p:nvPr/>
        </p:nvCxnSpPr>
        <p:spPr>
          <a:xfrm flipH="1">
            <a:off x="1871251" y="567600"/>
            <a:ext cx="27600" cy="3668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2-sum in BST</a:t>
            </a:r>
            <a:endParaRPr sz="3000"/>
          </a:p>
        </p:txBody>
      </p:sp>
      <p:pic>
        <p:nvPicPr>
          <p:cNvPr id="338" name="Google Shape;3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675" y="1271050"/>
            <a:ext cx="3387225" cy="225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3"/>
          <p:cNvSpPr txBox="1"/>
          <p:nvPr/>
        </p:nvSpPr>
        <p:spPr>
          <a:xfrm>
            <a:off x="5689792" y="1345800"/>
            <a:ext cx="113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=&gt; True</a:t>
            </a:r>
            <a:endParaRPr/>
          </a:p>
        </p:txBody>
      </p:sp>
      <p:sp>
        <p:nvSpPr>
          <p:cNvPr id="340" name="Google Shape;340;p53"/>
          <p:cNvSpPr txBox="1"/>
          <p:nvPr/>
        </p:nvSpPr>
        <p:spPr>
          <a:xfrm>
            <a:off x="5689792" y="2281700"/>
            <a:ext cx="113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r>
              <a:rPr lang="en"/>
              <a:t> =&gt; False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/>
        </p:nvSpPr>
        <p:spPr>
          <a:xfrm>
            <a:off x="1463400" y="1162500"/>
            <a:ext cx="6217200" cy="28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findTarget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topRoot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(!root)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findTarget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topRoot, k))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findTarget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topRoot, k))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/>
        </p:nvSpPr>
        <p:spPr>
          <a:xfrm>
            <a:off x="1565950" y="628800"/>
            <a:ext cx="6217200" cy="3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findTarget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topRoot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(!root)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target = k -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(target !=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&amp;&amp;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hasVal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(topRoot, target))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findTarget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topRoot, k))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findTarget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topRoot, k))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1" name="Google Shape;351;p55"/>
          <p:cNvSpPr txBox="1"/>
          <p:nvPr/>
        </p:nvSpPr>
        <p:spPr>
          <a:xfrm>
            <a:off x="1668400" y="1696075"/>
            <a:ext cx="6012300" cy="6822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/>
        </p:nvSpPr>
        <p:spPr>
          <a:xfrm>
            <a:off x="2622450" y="901950"/>
            <a:ext cx="3899100" cy="3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hasVal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(!root)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== val)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(val &lt;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hasVal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val);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hasVal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val);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7" name="Google Shape;357;p56"/>
          <p:cNvSpPr/>
          <p:nvPr/>
        </p:nvSpPr>
        <p:spPr>
          <a:xfrm>
            <a:off x="2700800" y="2457250"/>
            <a:ext cx="3696300" cy="9402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Search Tree Iterator</a:t>
            </a:r>
            <a:endParaRPr sz="3000"/>
          </a:p>
        </p:txBody>
      </p:sp>
      <p:sp>
        <p:nvSpPr>
          <p:cNvPr id="363" name="Google Shape;363;p57"/>
          <p:cNvSpPr txBox="1"/>
          <p:nvPr/>
        </p:nvSpPr>
        <p:spPr>
          <a:xfrm>
            <a:off x="147500" y="1318150"/>
            <a:ext cx="45627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BSTIterator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public: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BSTIterator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/** the next smallest number */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next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/** whether we have a next smallest number */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hasNext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364" name="Google Shape;36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900" y="1017725"/>
            <a:ext cx="3387225" cy="225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7"/>
          <p:cNvSpPr txBox="1"/>
          <p:nvPr/>
        </p:nvSpPr>
        <p:spPr>
          <a:xfrm>
            <a:off x="4857750" y="4516700"/>
            <a:ext cx="13365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2 3 4 5 6 7 8 9</a:t>
            </a:r>
            <a:endParaRPr/>
          </a:p>
        </p:txBody>
      </p:sp>
      <p:sp>
        <p:nvSpPr>
          <p:cNvPr id="366" name="Google Shape;366;p57"/>
          <p:cNvSpPr txBox="1"/>
          <p:nvPr/>
        </p:nvSpPr>
        <p:spPr>
          <a:xfrm>
            <a:off x="4756500" y="3468300"/>
            <a:ext cx="43875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BSTIterator iterator =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BSTIterator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iterator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next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 …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iterator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next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67" name="Google Shape;367;p57"/>
          <p:cNvCxnSpPr/>
          <p:nvPr/>
        </p:nvCxnSpPr>
        <p:spPr>
          <a:xfrm>
            <a:off x="4737925" y="1139100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57"/>
          <p:cNvCxnSpPr>
            <a:endCxn id="365" idx="0"/>
          </p:cNvCxnSpPr>
          <p:nvPr/>
        </p:nvCxnSpPr>
        <p:spPr>
          <a:xfrm flipH="1">
            <a:off x="5526000" y="4190300"/>
            <a:ext cx="4800" cy="32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487" y="1172144"/>
            <a:ext cx="4349509" cy="28560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58"/>
          <p:cNvCxnSpPr/>
          <p:nvPr/>
        </p:nvCxnSpPr>
        <p:spPr>
          <a:xfrm>
            <a:off x="3982075" y="2265597"/>
            <a:ext cx="57120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58"/>
          <p:cNvCxnSpPr/>
          <p:nvPr/>
        </p:nvCxnSpPr>
        <p:spPr>
          <a:xfrm>
            <a:off x="4514762" y="1416270"/>
            <a:ext cx="57120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58"/>
          <p:cNvCxnSpPr/>
          <p:nvPr/>
        </p:nvCxnSpPr>
        <p:spPr>
          <a:xfrm>
            <a:off x="4514762" y="3114925"/>
            <a:ext cx="57120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58"/>
          <p:cNvCxnSpPr/>
          <p:nvPr/>
        </p:nvCxnSpPr>
        <p:spPr>
          <a:xfrm flipH="1">
            <a:off x="5692401" y="2238238"/>
            <a:ext cx="435600" cy="4908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58"/>
          <p:cNvCxnSpPr/>
          <p:nvPr/>
        </p:nvCxnSpPr>
        <p:spPr>
          <a:xfrm>
            <a:off x="5838859" y="945125"/>
            <a:ext cx="57120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58"/>
          <p:cNvCxnSpPr/>
          <p:nvPr/>
        </p:nvCxnSpPr>
        <p:spPr>
          <a:xfrm>
            <a:off x="7108920" y="1336736"/>
            <a:ext cx="57120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58"/>
          <p:cNvCxnSpPr/>
          <p:nvPr/>
        </p:nvCxnSpPr>
        <p:spPr>
          <a:xfrm flipH="1">
            <a:off x="8367350" y="2238238"/>
            <a:ext cx="435600" cy="4908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58"/>
          <p:cNvCxnSpPr/>
          <p:nvPr/>
        </p:nvCxnSpPr>
        <p:spPr>
          <a:xfrm>
            <a:off x="7151629" y="3080980"/>
            <a:ext cx="57120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58"/>
          <p:cNvSpPr txBox="1"/>
          <p:nvPr/>
        </p:nvSpPr>
        <p:spPr>
          <a:xfrm>
            <a:off x="147500" y="1318150"/>
            <a:ext cx="32079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BSTIterator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private: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TreeNode *current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stack&lt;TreeNode *&gt; s;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public: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BSTIterator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83" name="Google Shape;383;p58"/>
          <p:cNvCxnSpPr/>
          <p:nvPr/>
        </p:nvCxnSpPr>
        <p:spPr>
          <a:xfrm>
            <a:off x="3622575" y="673713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58"/>
          <p:cNvSpPr txBox="1"/>
          <p:nvPr/>
        </p:nvSpPr>
        <p:spPr>
          <a:xfrm>
            <a:off x="4210550" y="2116350"/>
            <a:ext cx="304200" cy="276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5" name="Google Shape;385;p58"/>
          <p:cNvSpPr txBox="1"/>
          <p:nvPr/>
        </p:nvSpPr>
        <p:spPr>
          <a:xfrm>
            <a:off x="4781750" y="1254375"/>
            <a:ext cx="304200" cy="276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6" name="Google Shape;386;p58"/>
          <p:cNvSpPr txBox="1"/>
          <p:nvPr/>
        </p:nvSpPr>
        <p:spPr>
          <a:xfrm>
            <a:off x="4917075" y="3114925"/>
            <a:ext cx="304200" cy="276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7" name="Google Shape;387;p58"/>
          <p:cNvSpPr txBox="1"/>
          <p:nvPr/>
        </p:nvSpPr>
        <p:spPr>
          <a:xfrm>
            <a:off x="5654175" y="2116350"/>
            <a:ext cx="304200" cy="276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8" name="Google Shape;388;p58"/>
          <p:cNvSpPr txBox="1"/>
          <p:nvPr/>
        </p:nvSpPr>
        <p:spPr>
          <a:xfrm>
            <a:off x="6128000" y="761350"/>
            <a:ext cx="304200" cy="276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89" name="Google Shape;389;p58"/>
          <p:cNvSpPr txBox="1"/>
          <p:nvPr/>
        </p:nvSpPr>
        <p:spPr>
          <a:xfrm>
            <a:off x="7375925" y="1254375"/>
            <a:ext cx="304200" cy="276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90" name="Google Shape;390;p58"/>
          <p:cNvSpPr txBox="1"/>
          <p:nvPr/>
        </p:nvSpPr>
        <p:spPr>
          <a:xfrm>
            <a:off x="7418625" y="2954200"/>
            <a:ext cx="304200" cy="276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91" name="Google Shape;391;p58"/>
          <p:cNvSpPr txBox="1"/>
          <p:nvPr/>
        </p:nvSpPr>
        <p:spPr>
          <a:xfrm>
            <a:off x="8324800" y="2116350"/>
            <a:ext cx="304200" cy="276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92" name="Google Shape;392;p58"/>
          <p:cNvSpPr txBox="1"/>
          <p:nvPr/>
        </p:nvSpPr>
        <p:spPr>
          <a:xfrm>
            <a:off x="4514750" y="4323125"/>
            <a:ext cx="13365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2 3 4 5 6 7 8 9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9"/>
          <p:cNvSpPr txBox="1"/>
          <p:nvPr/>
        </p:nvSpPr>
        <p:spPr>
          <a:xfrm>
            <a:off x="0" y="1172138"/>
            <a:ext cx="422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BSTIterator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(root)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push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(root);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root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break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98" name="Google Shape;398;p59"/>
          <p:cNvGrpSpPr/>
          <p:nvPr/>
        </p:nvGrpSpPr>
        <p:grpSpPr>
          <a:xfrm>
            <a:off x="4571989" y="723510"/>
            <a:ext cx="4424599" cy="3696498"/>
            <a:chOff x="4175650" y="742925"/>
            <a:chExt cx="4820875" cy="4013570"/>
          </a:xfrm>
        </p:grpSpPr>
        <p:pic>
          <p:nvPicPr>
            <p:cNvPr id="399" name="Google Shape;399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3062" y="1153719"/>
              <a:ext cx="4349509" cy="285603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0" name="Google Shape;400;p59"/>
            <p:cNvCxnSpPr/>
            <p:nvPr/>
          </p:nvCxnSpPr>
          <p:spPr>
            <a:xfrm>
              <a:off x="4175650" y="2247172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1" name="Google Shape;401;p59"/>
            <p:cNvCxnSpPr/>
            <p:nvPr/>
          </p:nvCxnSpPr>
          <p:spPr>
            <a:xfrm>
              <a:off x="4708337" y="1397845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2" name="Google Shape;402;p59"/>
            <p:cNvCxnSpPr/>
            <p:nvPr/>
          </p:nvCxnSpPr>
          <p:spPr>
            <a:xfrm>
              <a:off x="4708337" y="3096500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3" name="Google Shape;403;p59"/>
            <p:cNvCxnSpPr/>
            <p:nvPr/>
          </p:nvCxnSpPr>
          <p:spPr>
            <a:xfrm flipH="1">
              <a:off x="5885976" y="2219813"/>
              <a:ext cx="435600" cy="4908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4" name="Google Shape;404;p59"/>
            <p:cNvCxnSpPr/>
            <p:nvPr/>
          </p:nvCxnSpPr>
          <p:spPr>
            <a:xfrm>
              <a:off x="6032434" y="926700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5" name="Google Shape;405;p59"/>
            <p:cNvCxnSpPr/>
            <p:nvPr/>
          </p:nvCxnSpPr>
          <p:spPr>
            <a:xfrm>
              <a:off x="7302495" y="1318311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6" name="Google Shape;406;p59"/>
            <p:cNvCxnSpPr/>
            <p:nvPr/>
          </p:nvCxnSpPr>
          <p:spPr>
            <a:xfrm flipH="1">
              <a:off x="8560925" y="2219813"/>
              <a:ext cx="435600" cy="4908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7" name="Google Shape;407;p59"/>
            <p:cNvCxnSpPr/>
            <p:nvPr/>
          </p:nvCxnSpPr>
          <p:spPr>
            <a:xfrm>
              <a:off x="7345204" y="3062555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8" name="Google Shape;408;p59"/>
            <p:cNvSpPr txBox="1"/>
            <p:nvPr/>
          </p:nvSpPr>
          <p:spPr>
            <a:xfrm>
              <a:off x="4404125" y="2097925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09" name="Google Shape;409;p59"/>
            <p:cNvSpPr txBox="1"/>
            <p:nvPr/>
          </p:nvSpPr>
          <p:spPr>
            <a:xfrm>
              <a:off x="4975325" y="1235950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410" name="Google Shape;410;p59"/>
            <p:cNvSpPr txBox="1"/>
            <p:nvPr/>
          </p:nvSpPr>
          <p:spPr>
            <a:xfrm>
              <a:off x="5110650" y="3096500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411" name="Google Shape;411;p59"/>
            <p:cNvSpPr txBox="1"/>
            <p:nvPr/>
          </p:nvSpPr>
          <p:spPr>
            <a:xfrm>
              <a:off x="5847750" y="2097925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412" name="Google Shape;412;p59"/>
            <p:cNvSpPr txBox="1"/>
            <p:nvPr/>
          </p:nvSpPr>
          <p:spPr>
            <a:xfrm>
              <a:off x="6321575" y="742925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413" name="Google Shape;413;p59"/>
            <p:cNvSpPr txBox="1"/>
            <p:nvPr/>
          </p:nvSpPr>
          <p:spPr>
            <a:xfrm>
              <a:off x="7569500" y="1235950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414" name="Google Shape;414;p59"/>
            <p:cNvSpPr txBox="1"/>
            <p:nvPr/>
          </p:nvSpPr>
          <p:spPr>
            <a:xfrm>
              <a:off x="7612200" y="2935775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415" name="Google Shape;415;p59"/>
            <p:cNvSpPr txBox="1"/>
            <p:nvPr/>
          </p:nvSpPr>
          <p:spPr>
            <a:xfrm>
              <a:off x="8518375" y="2097925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sp>
          <p:nvSpPr>
            <p:cNvPr id="416" name="Google Shape;416;p59"/>
            <p:cNvSpPr txBox="1"/>
            <p:nvPr/>
          </p:nvSpPr>
          <p:spPr>
            <a:xfrm>
              <a:off x="4708320" y="4304695"/>
              <a:ext cx="16971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2 3 4 5 6 7 8 9</a:t>
              </a:r>
              <a:endParaRPr/>
            </a:p>
          </p:txBody>
        </p:sp>
      </p:grpSp>
      <p:cxnSp>
        <p:nvCxnSpPr>
          <p:cNvPr id="417" name="Google Shape;417;p59"/>
          <p:cNvCxnSpPr/>
          <p:nvPr/>
        </p:nvCxnSpPr>
        <p:spPr>
          <a:xfrm>
            <a:off x="4258600" y="72348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/>
          <p:nvPr/>
        </p:nvSpPr>
        <p:spPr>
          <a:xfrm>
            <a:off x="663675" y="1310399"/>
            <a:ext cx="29589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hasNext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 {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!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empty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23" name="Google Shape;423;p60"/>
          <p:cNvGrpSpPr/>
          <p:nvPr/>
        </p:nvGrpSpPr>
        <p:grpSpPr>
          <a:xfrm>
            <a:off x="4571989" y="723510"/>
            <a:ext cx="4424599" cy="3696498"/>
            <a:chOff x="4175650" y="742925"/>
            <a:chExt cx="4820875" cy="4013570"/>
          </a:xfrm>
        </p:grpSpPr>
        <p:pic>
          <p:nvPicPr>
            <p:cNvPr id="424" name="Google Shape;424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3062" y="1153719"/>
              <a:ext cx="4349509" cy="285603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5" name="Google Shape;425;p60"/>
            <p:cNvCxnSpPr/>
            <p:nvPr/>
          </p:nvCxnSpPr>
          <p:spPr>
            <a:xfrm>
              <a:off x="4175650" y="2247172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6" name="Google Shape;426;p60"/>
            <p:cNvCxnSpPr/>
            <p:nvPr/>
          </p:nvCxnSpPr>
          <p:spPr>
            <a:xfrm>
              <a:off x="4708337" y="1397845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7" name="Google Shape;427;p60"/>
            <p:cNvCxnSpPr/>
            <p:nvPr/>
          </p:nvCxnSpPr>
          <p:spPr>
            <a:xfrm>
              <a:off x="4708337" y="3096500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8" name="Google Shape;428;p60"/>
            <p:cNvCxnSpPr/>
            <p:nvPr/>
          </p:nvCxnSpPr>
          <p:spPr>
            <a:xfrm flipH="1">
              <a:off x="5885976" y="2219813"/>
              <a:ext cx="435600" cy="4908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9" name="Google Shape;429;p60"/>
            <p:cNvCxnSpPr/>
            <p:nvPr/>
          </p:nvCxnSpPr>
          <p:spPr>
            <a:xfrm>
              <a:off x="6032434" y="926700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0" name="Google Shape;430;p60"/>
            <p:cNvCxnSpPr/>
            <p:nvPr/>
          </p:nvCxnSpPr>
          <p:spPr>
            <a:xfrm>
              <a:off x="7302495" y="1318311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1" name="Google Shape;431;p60"/>
            <p:cNvCxnSpPr/>
            <p:nvPr/>
          </p:nvCxnSpPr>
          <p:spPr>
            <a:xfrm flipH="1">
              <a:off x="8560925" y="2219813"/>
              <a:ext cx="435600" cy="4908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2" name="Google Shape;432;p60"/>
            <p:cNvCxnSpPr/>
            <p:nvPr/>
          </p:nvCxnSpPr>
          <p:spPr>
            <a:xfrm>
              <a:off x="7345204" y="3062555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3" name="Google Shape;433;p60"/>
            <p:cNvSpPr txBox="1"/>
            <p:nvPr/>
          </p:nvSpPr>
          <p:spPr>
            <a:xfrm>
              <a:off x="4404125" y="2097925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34" name="Google Shape;434;p60"/>
            <p:cNvSpPr txBox="1"/>
            <p:nvPr/>
          </p:nvSpPr>
          <p:spPr>
            <a:xfrm>
              <a:off x="4975325" y="1235950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435" name="Google Shape;435;p60"/>
            <p:cNvSpPr txBox="1"/>
            <p:nvPr/>
          </p:nvSpPr>
          <p:spPr>
            <a:xfrm>
              <a:off x="5110650" y="3096500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436" name="Google Shape;436;p60"/>
            <p:cNvSpPr txBox="1"/>
            <p:nvPr/>
          </p:nvSpPr>
          <p:spPr>
            <a:xfrm>
              <a:off x="5847750" y="2097925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437" name="Google Shape;437;p60"/>
            <p:cNvSpPr txBox="1"/>
            <p:nvPr/>
          </p:nvSpPr>
          <p:spPr>
            <a:xfrm>
              <a:off x="6321575" y="742925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438" name="Google Shape;438;p60"/>
            <p:cNvSpPr txBox="1"/>
            <p:nvPr/>
          </p:nvSpPr>
          <p:spPr>
            <a:xfrm>
              <a:off x="7569500" y="1235950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439" name="Google Shape;439;p60"/>
            <p:cNvSpPr txBox="1"/>
            <p:nvPr/>
          </p:nvSpPr>
          <p:spPr>
            <a:xfrm>
              <a:off x="7612200" y="2935775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440" name="Google Shape;440;p60"/>
            <p:cNvSpPr txBox="1"/>
            <p:nvPr/>
          </p:nvSpPr>
          <p:spPr>
            <a:xfrm>
              <a:off x="8518375" y="2097925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sp>
          <p:nvSpPr>
            <p:cNvPr id="441" name="Google Shape;441;p60"/>
            <p:cNvSpPr txBox="1"/>
            <p:nvPr/>
          </p:nvSpPr>
          <p:spPr>
            <a:xfrm>
              <a:off x="4708320" y="4304695"/>
              <a:ext cx="16971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2 3 4 5 6 7 8 9</a:t>
              </a:r>
              <a:endParaRPr/>
            </a:p>
          </p:txBody>
        </p:sp>
      </p:grpSp>
      <p:cxnSp>
        <p:nvCxnSpPr>
          <p:cNvPr id="442" name="Google Shape;442;p60"/>
          <p:cNvCxnSpPr/>
          <p:nvPr/>
        </p:nvCxnSpPr>
        <p:spPr>
          <a:xfrm>
            <a:off x="4258600" y="72348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61"/>
          <p:cNvGrpSpPr/>
          <p:nvPr/>
        </p:nvGrpSpPr>
        <p:grpSpPr>
          <a:xfrm>
            <a:off x="4571989" y="723510"/>
            <a:ext cx="4424599" cy="3696498"/>
            <a:chOff x="4175650" y="742925"/>
            <a:chExt cx="4820875" cy="4013570"/>
          </a:xfrm>
        </p:grpSpPr>
        <p:pic>
          <p:nvPicPr>
            <p:cNvPr id="448" name="Google Shape;448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3062" y="1153719"/>
              <a:ext cx="4349509" cy="285603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9" name="Google Shape;449;p61"/>
            <p:cNvCxnSpPr/>
            <p:nvPr/>
          </p:nvCxnSpPr>
          <p:spPr>
            <a:xfrm>
              <a:off x="4175650" y="2247172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0" name="Google Shape;450;p61"/>
            <p:cNvCxnSpPr/>
            <p:nvPr/>
          </p:nvCxnSpPr>
          <p:spPr>
            <a:xfrm>
              <a:off x="4708337" y="1397845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1" name="Google Shape;451;p61"/>
            <p:cNvCxnSpPr/>
            <p:nvPr/>
          </p:nvCxnSpPr>
          <p:spPr>
            <a:xfrm>
              <a:off x="4708337" y="3096500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2" name="Google Shape;452;p61"/>
            <p:cNvCxnSpPr/>
            <p:nvPr/>
          </p:nvCxnSpPr>
          <p:spPr>
            <a:xfrm flipH="1">
              <a:off x="5885976" y="2219813"/>
              <a:ext cx="435600" cy="4908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3" name="Google Shape;453;p61"/>
            <p:cNvCxnSpPr/>
            <p:nvPr/>
          </p:nvCxnSpPr>
          <p:spPr>
            <a:xfrm>
              <a:off x="6032434" y="926700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4" name="Google Shape;454;p61"/>
            <p:cNvCxnSpPr/>
            <p:nvPr/>
          </p:nvCxnSpPr>
          <p:spPr>
            <a:xfrm>
              <a:off x="7302495" y="1318311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5" name="Google Shape;455;p61"/>
            <p:cNvCxnSpPr/>
            <p:nvPr/>
          </p:nvCxnSpPr>
          <p:spPr>
            <a:xfrm flipH="1">
              <a:off x="8560925" y="2219813"/>
              <a:ext cx="435600" cy="4908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6" name="Google Shape;456;p61"/>
            <p:cNvCxnSpPr/>
            <p:nvPr/>
          </p:nvCxnSpPr>
          <p:spPr>
            <a:xfrm>
              <a:off x="7345204" y="3062555"/>
              <a:ext cx="571200" cy="4710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7" name="Google Shape;457;p61"/>
            <p:cNvSpPr txBox="1"/>
            <p:nvPr/>
          </p:nvSpPr>
          <p:spPr>
            <a:xfrm>
              <a:off x="4404125" y="2097925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58" name="Google Shape;458;p61"/>
            <p:cNvSpPr txBox="1"/>
            <p:nvPr/>
          </p:nvSpPr>
          <p:spPr>
            <a:xfrm>
              <a:off x="4975325" y="1235950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459" name="Google Shape;459;p61"/>
            <p:cNvSpPr txBox="1"/>
            <p:nvPr/>
          </p:nvSpPr>
          <p:spPr>
            <a:xfrm>
              <a:off x="5110650" y="3096500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460" name="Google Shape;460;p61"/>
            <p:cNvSpPr txBox="1"/>
            <p:nvPr/>
          </p:nvSpPr>
          <p:spPr>
            <a:xfrm>
              <a:off x="5847750" y="2097925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461" name="Google Shape;461;p61"/>
            <p:cNvSpPr txBox="1"/>
            <p:nvPr/>
          </p:nvSpPr>
          <p:spPr>
            <a:xfrm>
              <a:off x="6321575" y="742925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462" name="Google Shape;462;p61"/>
            <p:cNvSpPr txBox="1"/>
            <p:nvPr/>
          </p:nvSpPr>
          <p:spPr>
            <a:xfrm>
              <a:off x="7569500" y="1235950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463" name="Google Shape;463;p61"/>
            <p:cNvSpPr txBox="1"/>
            <p:nvPr/>
          </p:nvSpPr>
          <p:spPr>
            <a:xfrm>
              <a:off x="7612200" y="2935775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464" name="Google Shape;464;p61"/>
            <p:cNvSpPr txBox="1"/>
            <p:nvPr/>
          </p:nvSpPr>
          <p:spPr>
            <a:xfrm>
              <a:off x="8518375" y="2097925"/>
              <a:ext cx="304200" cy="276600"/>
            </a:xfrm>
            <a:prstGeom prst="rect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sp>
          <p:nvSpPr>
            <p:cNvPr id="465" name="Google Shape;465;p61"/>
            <p:cNvSpPr txBox="1"/>
            <p:nvPr/>
          </p:nvSpPr>
          <p:spPr>
            <a:xfrm>
              <a:off x="4708320" y="4304695"/>
              <a:ext cx="16971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2 3 4 5 6 7 8 9</a:t>
              </a:r>
              <a:endParaRPr/>
            </a:p>
          </p:txBody>
        </p:sp>
      </p:grpSp>
      <p:cxnSp>
        <p:nvCxnSpPr>
          <p:cNvPr id="466" name="Google Shape;466;p61"/>
          <p:cNvCxnSpPr/>
          <p:nvPr/>
        </p:nvCxnSpPr>
        <p:spPr>
          <a:xfrm>
            <a:off x="4258600" y="72348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61"/>
          <p:cNvSpPr txBox="1"/>
          <p:nvPr/>
        </p:nvSpPr>
        <p:spPr>
          <a:xfrm>
            <a:off x="193575" y="723500"/>
            <a:ext cx="4065000" cy="3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TreeNode *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next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 {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topNode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top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pop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node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topNode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(node)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push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(node);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node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break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}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topNode;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Trees vs List</a:t>
            </a:r>
            <a:endParaRPr sz="30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275" y="2068625"/>
            <a:ext cx="2574725" cy="288543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53700" y="1121950"/>
            <a:ext cx="73437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Root is the only entry point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Recursive call is most intuitive solution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Stack with node is by default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Information can be passed from Parent to child or child to parent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Signature is very important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0500"/>
            <a:ext cx="76200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2"/>
          <p:cNvSpPr txBox="1"/>
          <p:nvPr/>
        </p:nvSpPr>
        <p:spPr>
          <a:xfrm>
            <a:off x="6411950" y="2536900"/>
            <a:ext cx="222900" cy="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479" name="Google Shape;479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Basic knowledge of Trees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Tree Traversal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400"/>
              <a:buChar char="●"/>
            </a:pPr>
            <a:r>
              <a:rPr lang="en" sz="2400">
                <a:solidFill>
                  <a:srgbClr val="E06666"/>
                </a:solidFill>
              </a:rPr>
              <a:t>Balance of Trees</a:t>
            </a:r>
            <a:endParaRPr sz="2400">
              <a:solidFill>
                <a:srgbClr val="E0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Variants of Trees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Definition of Balanced Tree</a:t>
            </a:r>
            <a:endParaRPr sz="3000"/>
          </a:p>
        </p:txBody>
      </p:sp>
      <p:sp>
        <p:nvSpPr>
          <p:cNvPr id="485" name="Google Shape;485;p64"/>
          <p:cNvSpPr txBox="1"/>
          <p:nvPr/>
        </p:nvSpPr>
        <p:spPr>
          <a:xfrm>
            <a:off x="709750" y="1069250"/>
            <a:ext cx="7908900" cy="15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</a:rPr>
              <a:t> The tree is a balanced tree if:</a:t>
            </a:r>
            <a:endParaRPr sz="18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1800"/>
              <a:buAutoNum type="arabicPeriod"/>
            </a:pP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</a:rPr>
              <a:t>The left and right subtrees' heights differ by at most one</a:t>
            </a:r>
            <a:endParaRPr sz="18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AutoNum type="arabicPeriod"/>
            </a:pP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</a:rPr>
              <a:t>The left subtree is balanced</a:t>
            </a:r>
            <a:endParaRPr sz="18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AutoNum type="arabicPeriod"/>
            </a:pP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</a:rPr>
              <a:t>The right subtree is balanced</a:t>
            </a:r>
            <a:endParaRPr sz="1800"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  <p:pic>
        <p:nvPicPr>
          <p:cNvPr id="486" name="Google Shape;48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50" y="2678675"/>
            <a:ext cx="3387225" cy="2259301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4"/>
          <p:cNvSpPr txBox="1"/>
          <p:nvPr/>
        </p:nvSpPr>
        <p:spPr>
          <a:xfrm>
            <a:off x="1336575" y="4798550"/>
            <a:ext cx="12444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</a:t>
            </a:r>
            <a:endParaRPr/>
          </a:p>
        </p:txBody>
      </p:sp>
      <p:pic>
        <p:nvPicPr>
          <p:cNvPr id="488" name="Google Shape;48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875" y="2702550"/>
            <a:ext cx="3557133" cy="22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4"/>
          <p:cNvSpPr txBox="1"/>
          <p:nvPr/>
        </p:nvSpPr>
        <p:spPr>
          <a:xfrm>
            <a:off x="5816247" y="4757375"/>
            <a:ext cx="9588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</a:t>
            </a:r>
            <a:r>
              <a:rPr lang="en" sz="3000"/>
              <a:t> Balanced Tree?</a:t>
            </a:r>
            <a:endParaRPr sz="3000"/>
          </a:p>
        </p:txBody>
      </p:sp>
      <p:pic>
        <p:nvPicPr>
          <p:cNvPr id="495" name="Google Shape;49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75" y="1382813"/>
            <a:ext cx="3387225" cy="2259301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5"/>
          <p:cNvSpPr txBox="1"/>
          <p:nvPr/>
        </p:nvSpPr>
        <p:spPr>
          <a:xfrm>
            <a:off x="1760600" y="3502688"/>
            <a:ext cx="12444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</a:t>
            </a:r>
            <a:endParaRPr/>
          </a:p>
        </p:txBody>
      </p:sp>
      <p:sp>
        <p:nvSpPr>
          <p:cNvPr id="497" name="Google Shape;497;p65"/>
          <p:cNvSpPr txBox="1"/>
          <p:nvPr/>
        </p:nvSpPr>
        <p:spPr>
          <a:xfrm>
            <a:off x="6240272" y="3461513"/>
            <a:ext cx="9588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</a:t>
            </a:r>
            <a:endParaRPr/>
          </a:p>
        </p:txBody>
      </p:sp>
      <p:pic>
        <p:nvPicPr>
          <p:cNvPr id="498" name="Google Shape;49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475" y="1442988"/>
            <a:ext cx="3440420" cy="213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6"/>
          <p:cNvSpPr txBox="1"/>
          <p:nvPr/>
        </p:nvSpPr>
        <p:spPr>
          <a:xfrm>
            <a:off x="2518800" y="1046250"/>
            <a:ext cx="4106400" cy="30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isBalanced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(root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lBalanced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isBalanced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rBalanced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isBalanced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7"/>
          <p:cNvSpPr txBox="1"/>
          <p:nvPr/>
        </p:nvSpPr>
        <p:spPr>
          <a:xfrm>
            <a:off x="1580850" y="55350"/>
            <a:ext cx="598230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isBalanced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(root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lBalanced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isBalanced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rBalanced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isBalanced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lHeight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getHeight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rHeight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getHeight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(lBalanced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|| rBalanced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abs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(lHeight - rHeight) &gt;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09" name="Google Shape;509;p67"/>
          <p:cNvSpPr/>
          <p:nvPr/>
        </p:nvSpPr>
        <p:spPr>
          <a:xfrm>
            <a:off x="1649975" y="2359750"/>
            <a:ext cx="5797800" cy="22029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8"/>
          <p:cNvSpPr txBox="1"/>
          <p:nvPr/>
        </p:nvSpPr>
        <p:spPr>
          <a:xfrm>
            <a:off x="1433400" y="1079550"/>
            <a:ext cx="62772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pair&lt;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&gt;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isBalancedT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(root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make_pair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[lHeight, lBalanced]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isBalancedT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[rHeight, rBalanced]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isBalancedT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make_pair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(?);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9"/>
          <p:cNvSpPr txBox="1"/>
          <p:nvPr/>
        </p:nvSpPr>
        <p:spPr>
          <a:xfrm>
            <a:off x="1433400" y="306450"/>
            <a:ext cx="62772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pair&lt;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&gt;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isBalanced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(root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make_pair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[lHeight, lBalanced]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isBalanced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[rHeight, rBalanced]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isBalanced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balanced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(lBalanced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|| rBalanced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balanced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abs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(lHeight - rHeight) &gt;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balanced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currentHeight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max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(lHeight, rHeight) +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make_pair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(currentHeight, balanced);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20" name="Google Shape;520;p69"/>
          <p:cNvSpPr/>
          <p:nvPr/>
        </p:nvSpPr>
        <p:spPr>
          <a:xfrm>
            <a:off x="1649975" y="2580975"/>
            <a:ext cx="5797800" cy="19818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BST to Balanced BST</a:t>
            </a:r>
            <a:endParaRPr sz="3000"/>
          </a:p>
        </p:txBody>
      </p:sp>
      <p:pic>
        <p:nvPicPr>
          <p:cNvPr id="526" name="Google Shape;52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7875"/>
            <a:ext cx="4033550" cy="250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250" y="1763675"/>
            <a:ext cx="3925126" cy="161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70"/>
          <p:cNvCxnSpPr/>
          <p:nvPr/>
        </p:nvCxnSpPr>
        <p:spPr>
          <a:xfrm>
            <a:off x="4572000" y="107378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1"/>
          <p:cNvSpPr txBox="1"/>
          <p:nvPr/>
        </p:nvSpPr>
        <p:spPr>
          <a:xfrm>
            <a:off x="184350" y="1198300"/>
            <a:ext cx="5798100" cy="30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storeBSTNodes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vector&lt;TreeNode*&gt; &amp;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(root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storeBSTNodes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nodes);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push_back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storeBSTNodes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nodes);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534" name="Google Shape;53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150" y="2193575"/>
            <a:ext cx="3588325" cy="223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Basic knowledge of Trees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400"/>
              <a:buChar char="●"/>
            </a:pPr>
            <a:r>
              <a:rPr lang="en" sz="2400">
                <a:solidFill>
                  <a:srgbClr val="E06666"/>
                </a:solidFill>
              </a:rPr>
              <a:t>Tree Traversal</a:t>
            </a:r>
            <a:endParaRPr sz="2400">
              <a:solidFill>
                <a:srgbClr val="E0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Balance of Trees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Variants of Trees</a:t>
            </a:r>
            <a:endParaRPr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2"/>
          <p:cNvSpPr txBox="1"/>
          <p:nvPr/>
        </p:nvSpPr>
        <p:spPr>
          <a:xfrm>
            <a:off x="46075" y="739350"/>
            <a:ext cx="5032800" cy="3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TreeNode*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buildTree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const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vector&lt;Node*&gt; &amp;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 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(start &gt; end)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mid = (start + end)/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TreeNode *root =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TreeNode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[mid]);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buildTree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(nodes, start, mid-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buildTree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(nodes, mid+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end);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root;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540" name="Google Shape;54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250" y="1429225"/>
            <a:ext cx="3925126" cy="161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Google Shape;541;p72"/>
          <p:cNvCxnSpPr/>
          <p:nvPr/>
        </p:nvCxnSpPr>
        <p:spPr>
          <a:xfrm>
            <a:off x="5057250" y="73933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3"/>
          <p:cNvSpPr txBox="1"/>
          <p:nvPr>
            <p:ph type="title"/>
          </p:nvPr>
        </p:nvSpPr>
        <p:spPr>
          <a:xfrm>
            <a:off x="311700" y="23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Red-black tree</a:t>
            </a:r>
            <a:endParaRPr/>
          </a:p>
        </p:txBody>
      </p:sp>
      <p:sp>
        <p:nvSpPr>
          <p:cNvPr id="547" name="Google Shape;547;p73"/>
          <p:cNvSpPr txBox="1"/>
          <p:nvPr/>
        </p:nvSpPr>
        <p:spPr>
          <a:xfrm>
            <a:off x="311700" y="995000"/>
            <a:ext cx="44517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BST with:</a:t>
            </a:r>
            <a:endParaRPr baseline="30000" sz="1800">
              <a:solidFill>
                <a:srgbClr val="0B008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Each node is either red or black.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The root is black. 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All leaves (NIL) are black.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If children of red node are black.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Every path from a root to NIL nodes contains the same number of black nodes.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548" name="Google Shape;54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300" y="2257625"/>
            <a:ext cx="5691275" cy="27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4"/>
          <p:cNvSpPr txBox="1"/>
          <p:nvPr/>
        </p:nvSpPr>
        <p:spPr>
          <a:xfrm>
            <a:off x="2655600" y="688225"/>
            <a:ext cx="3832800" cy="3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RBNode</a:t>
            </a:r>
            <a:endParaRPr>
              <a:solidFill>
                <a:srgbClr val="267F99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val;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color;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Node *left, *right, *parent;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RBNode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val_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val{val_}, color{RED},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left{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}, right{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parent{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RB Tree?</a:t>
            </a:r>
            <a:endParaRPr/>
          </a:p>
        </p:txBody>
      </p:sp>
      <p:sp>
        <p:nvSpPr>
          <p:cNvPr id="559" name="Google Shape;559;p75"/>
          <p:cNvSpPr txBox="1"/>
          <p:nvPr/>
        </p:nvSpPr>
        <p:spPr>
          <a:xfrm>
            <a:off x="4572000" y="1912325"/>
            <a:ext cx="4245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isRBTree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(RBNode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color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!= BLACK)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redHasRChild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samePathCount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60" name="Google Shape;560;p75"/>
          <p:cNvSpPr txBox="1"/>
          <p:nvPr/>
        </p:nvSpPr>
        <p:spPr>
          <a:xfrm>
            <a:off x="120300" y="904325"/>
            <a:ext cx="44517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BST with:</a:t>
            </a:r>
            <a:endParaRPr baseline="30000" sz="1800">
              <a:solidFill>
                <a:srgbClr val="0B008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Each node is either red or black.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The root is black. 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All leaves (NIL) are black.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If children of red node are black.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Every path from a root to NIL nodes contains the same number of black nodes.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6"/>
          <p:cNvSpPr txBox="1"/>
          <p:nvPr/>
        </p:nvSpPr>
        <p:spPr>
          <a:xfrm>
            <a:off x="1353150" y="131875"/>
            <a:ext cx="6437700" cy="4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redHasRChild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(!root)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color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== RED)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&amp;&amp;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left-&gt;color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== RED)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&amp;&amp;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right-&gt;color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== RED)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redHasRChild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redHasRChild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7"/>
          <p:cNvSpPr txBox="1"/>
          <p:nvPr/>
        </p:nvSpPr>
        <p:spPr>
          <a:xfrm>
            <a:off x="1246050" y="117150"/>
            <a:ext cx="6651900" cy="4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samePathCount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(RBNode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pathCount = -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samePathCount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pathCount);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samePathCount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(RBNode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blackCount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pathCount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(!root)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(pathCount == -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pathCount = blackCount;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pathCount == blackCount;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color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== BLACK) blackCount++;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samePathCount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blackCount, pathCount))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samePathCount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blackCount, pathCount))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8"/>
          <p:cNvSpPr txBox="1"/>
          <p:nvPr/>
        </p:nvSpPr>
        <p:spPr>
          <a:xfrm>
            <a:off x="59100" y="721200"/>
            <a:ext cx="3832800" cy="3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RBNode</a:t>
            </a:r>
            <a:endParaRPr>
              <a:solidFill>
                <a:srgbClr val="267F99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val;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color;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Node *left, *right, *parent;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RBNode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val_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val{val_}, color{RED},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left{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}, right{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parent{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6" name="Google Shape;576;p78"/>
          <p:cNvCxnSpPr/>
          <p:nvPr/>
        </p:nvCxnSpPr>
        <p:spPr>
          <a:xfrm>
            <a:off x="3573550" y="85473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78"/>
          <p:cNvSpPr txBox="1"/>
          <p:nvPr/>
        </p:nvSpPr>
        <p:spPr>
          <a:xfrm>
            <a:off x="3931800" y="1071750"/>
            <a:ext cx="497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insert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(RBNode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const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RBNode *node =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(val);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root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insertNode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(root, node);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fixViolation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(root, node);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"/>
          <p:cNvSpPr txBox="1"/>
          <p:nvPr/>
        </p:nvSpPr>
        <p:spPr>
          <a:xfrm>
            <a:off x="59100" y="721200"/>
            <a:ext cx="3832800" cy="3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RBNode</a:t>
            </a:r>
            <a:endParaRPr>
              <a:solidFill>
                <a:srgbClr val="267F99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val;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color;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Node *left, *right, *parent;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RBNode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val_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val{val_}, color{RED},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left{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}, right{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parent{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83" name="Google Shape;583;p79"/>
          <p:cNvCxnSpPr/>
          <p:nvPr/>
        </p:nvCxnSpPr>
        <p:spPr>
          <a:xfrm>
            <a:off x="3573550" y="85473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79"/>
          <p:cNvSpPr txBox="1"/>
          <p:nvPr/>
        </p:nvSpPr>
        <p:spPr>
          <a:xfrm>
            <a:off x="3956525" y="111925"/>
            <a:ext cx="4920900" cy="4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RBNode *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insertNode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(RBNode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RBNode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(!root)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node;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&lt;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insertNode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node);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left-&gt;parent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root;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&gt;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insertNode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node);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right-&gt;parent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root;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root;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0500"/>
            <a:ext cx="76200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80"/>
          <p:cNvSpPr txBox="1"/>
          <p:nvPr/>
        </p:nvSpPr>
        <p:spPr>
          <a:xfrm>
            <a:off x="6411950" y="2536900"/>
            <a:ext cx="222900" cy="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596" name="Google Shape;596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Basic knowledge of Trees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Tree Traversal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Balance of Trees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400"/>
              <a:buChar char="●"/>
            </a:pPr>
            <a:r>
              <a:rPr lang="en" sz="2400">
                <a:solidFill>
                  <a:srgbClr val="E06666"/>
                </a:solidFill>
              </a:rPr>
              <a:t>Variants of Trees</a:t>
            </a:r>
            <a:endParaRPr sz="24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DFS Traversal</a:t>
            </a:r>
            <a:endParaRPr sz="30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5225"/>
            <a:ext cx="3207750" cy="35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4444075" y="1515375"/>
            <a:ext cx="3103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In-order: 3 8 1 5 6 9 2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4444075" y="2097150"/>
            <a:ext cx="3103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Pre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-order: 6 8 3 5 1 9 2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444075" y="2725350"/>
            <a:ext cx="3103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Pre-order: 3 1 5 8 2 9 6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Trie (Prefix Tree)</a:t>
            </a:r>
            <a:endParaRPr sz="3000"/>
          </a:p>
        </p:txBody>
      </p:sp>
      <p:sp>
        <p:nvSpPr>
          <p:cNvPr id="602" name="Google Shape;602;p82"/>
          <p:cNvSpPr txBox="1"/>
          <p:nvPr/>
        </p:nvSpPr>
        <p:spPr>
          <a:xfrm>
            <a:off x="1225950" y="2276800"/>
            <a:ext cx="1908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to tea ted ten in inn </a:t>
            </a:r>
            <a:endParaRPr/>
          </a:p>
        </p:txBody>
      </p:sp>
      <p:sp>
        <p:nvSpPr>
          <p:cNvPr id="603" name="Google Shape;603;p82"/>
          <p:cNvSpPr txBox="1"/>
          <p:nvPr/>
        </p:nvSpPr>
        <p:spPr>
          <a:xfrm>
            <a:off x="4461375" y="2023300"/>
            <a:ext cx="21753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/>
              <a:t>t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 </a:t>
            </a:r>
            <a:r>
              <a:rPr lang="en">
                <a:solidFill>
                  <a:srgbClr val="FF0000"/>
                </a:solidFill>
              </a:rPr>
              <a:t>to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in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tea ted ten inn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04" name="Google Shape;604;p82"/>
          <p:cNvCxnSpPr/>
          <p:nvPr/>
        </p:nvCxnSpPr>
        <p:spPr>
          <a:xfrm>
            <a:off x="3087775" y="2484250"/>
            <a:ext cx="132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175" y="416625"/>
            <a:ext cx="6477350" cy="43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Trie (Prefix Tree)</a:t>
            </a:r>
            <a:endParaRPr sz="3000"/>
          </a:p>
        </p:txBody>
      </p:sp>
      <p:sp>
        <p:nvSpPr>
          <p:cNvPr id="615" name="Google Shape;615;p84"/>
          <p:cNvSpPr txBox="1"/>
          <p:nvPr/>
        </p:nvSpPr>
        <p:spPr>
          <a:xfrm>
            <a:off x="0" y="1244400"/>
            <a:ext cx="4682700" cy="2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TrieNode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vector&lt;TrieNode *&gt; nodes;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isWord;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TrieNode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 : isWord{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 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(ASCII_SIZE,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16" name="Google Shape;616;p84"/>
          <p:cNvCxnSpPr/>
          <p:nvPr/>
        </p:nvCxnSpPr>
        <p:spPr>
          <a:xfrm>
            <a:off x="4572000" y="95393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7" name="Google Shape;61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125" y="969913"/>
            <a:ext cx="386776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4"/>
          <p:cNvSpPr txBox="1"/>
          <p:nvPr/>
        </p:nvSpPr>
        <p:spPr>
          <a:xfrm>
            <a:off x="323600" y="4105525"/>
            <a:ext cx="14694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to tea ted ten in inn </a:t>
            </a:r>
            <a:endParaRPr/>
          </a:p>
        </p:txBody>
      </p:sp>
      <p:sp>
        <p:nvSpPr>
          <p:cNvPr id="619" name="Google Shape;619;p84"/>
          <p:cNvSpPr txBox="1"/>
          <p:nvPr/>
        </p:nvSpPr>
        <p:spPr>
          <a:xfrm>
            <a:off x="2850925" y="3907075"/>
            <a:ext cx="16752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/>
              <a:t>t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 </a:t>
            </a:r>
            <a:r>
              <a:rPr lang="en">
                <a:solidFill>
                  <a:srgbClr val="FF0000"/>
                </a:solidFill>
              </a:rPr>
              <a:t>to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in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tea ted ten inn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20" name="Google Shape;620;p84"/>
          <p:cNvCxnSpPr/>
          <p:nvPr/>
        </p:nvCxnSpPr>
        <p:spPr>
          <a:xfrm>
            <a:off x="1792998" y="4368025"/>
            <a:ext cx="10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Trie (Prefix Tree)</a:t>
            </a:r>
            <a:endParaRPr sz="3000"/>
          </a:p>
        </p:txBody>
      </p:sp>
      <p:sp>
        <p:nvSpPr>
          <p:cNvPr id="626" name="Google Shape;626;p85"/>
          <p:cNvSpPr txBox="1"/>
          <p:nvPr/>
        </p:nvSpPr>
        <p:spPr>
          <a:xfrm>
            <a:off x="2797650" y="1189100"/>
            <a:ext cx="35487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Trie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public: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Trie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insert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(string &amp;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word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search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(string &amp;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word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startsWith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(string &amp;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prefix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6"/>
          <p:cNvSpPr txBox="1"/>
          <p:nvPr/>
        </p:nvSpPr>
        <p:spPr>
          <a:xfrm>
            <a:off x="0" y="1244400"/>
            <a:ext cx="360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TrieNode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vector&lt;TrieNode *&gt; nodes;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isWord;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TrieNode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 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isWord{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(ASCII_SIZE,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32" name="Google Shape;632;p86"/>
          <p:cNvCxnSpPr/>
          <p:nvPr/>
        </p:nvCxnSpPr>
        <p:spPr>
          <a:xfrm>
            <a:off x="3604200" y="54138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86"/>
          <p:cNvSpPr txBox="1"/>
          <p:nvPr/>
        </p:nvSpPr>
        <p:spPr>
          <a:xfrm>
            <a:off x="3816150" y="967850"/>
            <a:ext cx="511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Trie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private: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TrieNode *root;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public: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Trie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root =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TrieNode;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7"/>
          <p:cNvSpPr txBox="1"/>
          <p:nvPr/>
        </p:nvSpPr>
        <p:spPr>
          <a:xfrm>
            <a:off x="0" y="1244400"/>
            <a:ext cx="360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TrieNode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vector&lt;TrieNode *&gt; nodes;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isWord;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TrieNode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 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isWord{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(ASCII_SIZE,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39" name="Google Shape;639;p87"/>
          <p:cNvCxnSpPr/>
          <p:nvPr/>
        </p:nvCxnSpPr>
        <p:spPr>
          <a:xfrm>
            <a:off x="3604200" y="54138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87"/>
          <p:cNvSpPr txBox="1"/>
          <p:nvPr/>
        </p:nvSpPr>
        <p:spPr>
          <a:xfrm>
            <a:off x="3779300" y="273900"/>
            <a:ext cx="5134200" cy="4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insert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(string &amp;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word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node = root;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char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c: word)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cIndex = c -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'a'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[cIndex])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    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[cIndex] =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TrieNode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node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[cIndex];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isWord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8"/>
          <p:cNvSpPr txBox="1"/>
          <p:nvPr/>
        </p:nvSpPr>
        <p:spPr>
          <a:xfrm>
            <a:off x="0" y="1244400"/>
            <a:ext cx="360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TrieNode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vector&lt;TrieNode *&gt; nodes;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isWord;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TrieNode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 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isWord{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(ASCII_SIZE,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46" name="Google Shape;646;p88"/>
          <p:cNvCxnSpPr/>
          <p:nvPr/>
        </p:nvCxnSpPr>
        <p:spPr>
          <a:xfrm>
            <a:off x="3604200" y="54138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88"/>
          <p:cNvSpPr txBox="1"/>
          <p:nvPr/>
        </p:nvSpPr>
        <p:spPr>
          <a:xfrm>
            <a:off x="3788500" y="449050"/>
            <a:ext cx="48210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search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(string &amp;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word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node = root;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char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c: word)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cIndex = c -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'a'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[cIndex])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node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[cIndex];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isWord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9"/>
          <p:cNvSpPr txBox="1"/>
          <p:nvPr/>
        </p:nvSpPr>
        <p:spPr>
          <a:xfrm>
            <a:off x="0" y="1244400"/>
            <a:ext cx="360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TrieNode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vector&lt;TrieNode *&gt; nodes;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isWord;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TrieNode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 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isWord{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(ASCII_SIZE,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53" name="Google Shape;653;p89"/>
          <p:cNvCxnSpPr/>
          <p:nvPr/>
        </p:nvCxnSpPr>
        <p:spPr>
          <a:xfrm>
            <a:off x="3604200" y="54138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89"/>
          <p:cNvSpPr txBox="1"/>
          <p:nvPr/>
        </p:nvSpPr>
        <p:spPr>
          <a:xfrm>
            <a:off x="3788500" y="449050"/>
            <a:ext cx="48210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startsWith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(string &amp;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prefix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node = root;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char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c: prefix)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cIndex = c -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'a'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[cIndex])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node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nodes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[cIndex];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Word Search</a:t>
            </a:r>
            <a:endParaRPr sz="3000"/>
          </a:p>
        </p:txBody>
      </p:sp>
      <p:sp>
        <p:nvSpPr>
          <p:cNvPr id="660" name="Google Shape;660;p90"/>
          <p:cNvSpPr txBox="1"/>
          <p:nvPr/>
        </p:nvSpPr>
        <p:spPr>
          <a:xfrm>
            <a:off x="594150" y="1208250"/>
            <a:ext cx="7955700" cy="1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Given a matrix of lower alphabets and a dictionary. Find all words in the dictionary that can be found in the matrix. A word can start from any position in the matrix and go left/right/up/down to the adjacent position. One character only be used once in one word. No same word in dictionary</a:t>
            </a:r>
            <a:endParaRPr sz="1800"/>
          </a:p>
        </p:txBody>
      </p:sp>
      <p:sp>
        <p:nvSpPr>
          <p:cNvPr id="661" name="Google Shape;661;p90"/>
          <p:cNvSpPr txBox="1"/>
          <p:nvPr/>
        </p:nvSpPr>
        <p:spPr>
          <a:xfrm>
            <a:off x="594150" y="2674850"/>
            <a:ext cx="7955700" cy="20388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Input：["doaf","agai","dcan"]，["dog","dad","dgdg","can","again"]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Output：["again","can","dad","dog"]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Explanation：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  d o a f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  a g a i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  d c a n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search in Matrix，so return ["again","can","dad","dog"].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Trie vs HashTable</a:t>
            </a:r>
            <a:endParaRPr sz="3000"/>
          </a:p>
        </p:txBody>
      </p:sp>
      <p:sp>
        <p:nvSpPr>
          <p:cNvPr id="667" name="Google Shape;667;p91"/>
          <p:cNvSpPr txBox="1"/>
          <p:nvPr/>
        </p:nvSpPr>
        <p:spPr>
          <a:xfrm>
            <a:off x="961650" y="1427950"/>
            <a:ext cx="77952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HashTable is much faster than Trie when find an exact word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Prefix queries problems, Trie is the much easier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Predictable O(k) lookup time (k is the size of the key)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DFS Traversal in C++</a:t>
            </a:r>
            <a:endParaRPr sz="3000"/>
          </a:p>
        </p:txBody>
      </p:sp>
      <p:sp>
        <p:nvSpPr>
          <p:cNvPr id="102" name="Google Shape;102;p20"/>
          <p:cNvSpPr txBox="1"/>
          <p:nvPr/>
        </p:nvSpPr>
        <p:spPr>
          <a:xfrm>
            <a:off x="1147925" y="1268450"/>
            <a:ext cx="3688800" cy="3664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DFS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(!root)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cout &lt;&lt; root-&gt;val &lt;&lt; " ";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DFS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cout &lt;&lt;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&lt;&lt;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DFS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cout &lt;&lt; root-&gt;val &lt;&lt; " ";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4460500" y="2362214"/>
            <a:ext cx="975600" cy="125400"/>
          </a:xfrm>
          <a:prstGeom prst="rightArrow">
            <a:avLst>
              <a:gd fmla="val 50000" name="adj1"/>
              <a:gd fmla="val 3325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5478048" y="2232775"/>
            <a:ext cx="1338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Pr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e-or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der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4460500" y="3343514"/>
            <a:ext cx="975600" cy="125400"/>
          </a:xfrm>
          <a:prstGeom prst="rightArrow">
            <a:avLst>
              <a:gd fmla="val 50000" name="adj1"/>
              <a:gd fmla="val 3325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478048" y="3214075"/>
            <a:ext cx="1338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In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-order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4460500" y="4301864"/>
            <a:ext cx="975600" cy="125400"/>
          </a:xfrm>
          <a:prstGeom prst="rightArrow">
            <a:avLst>
              <a:gd fmla="val 50000" name="adj1"/>
              <a:gd fmla="val 3325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5478048" y="4172425"/>
            <a:ext cx="1338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Post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-order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Segment Tree</a:t>
            </a:r>
            <a:endParaRPr sz="3000"/>
          </a:p>
        </p:txBody>
      </p:sp>
      <p:pic>
        <p:nvPicPr>
          <p:cNvPr id="673" name="Google Shape;67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625" y="1188575"/>
            <a:ext cx="54905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3"/>
          <p:cNvSpPr txBox="1"/>
          <p:nvPr/>
        </p:nvSpPr>
        <p:spPr>
          <a:xfrm>
            <a:off x="129050" y="656400"/>
            <a:ext cx="4479900" cy="3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SegmentTreeNode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long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sum;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start;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end;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SegmentTreeNode *left;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SegmentTreeNode *right;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SegmentTreeNode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start_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end_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start{start_}, end{end_},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left{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}, right{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}, sum{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 {}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679" name="Google Shape;679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000" y="902825"/>
            <a:ext cx="3987575" cy="277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93"/>
          <p:cNvCxnSpPr/>
          <p:nvPr/>
        </p:nvCxnSpPr>
        <p:spPr>
          <a:xfrm>
            <a:off x="4608950" y="72268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4"/>
          <p:cNvSpPr txBox="1"/>
          <p:nvPr/>
        </p:nvSpPr>
        <p:spPr>
          <a:xfrm>
            <a:off x="69225" y="151500"/>
            <a:ext cx="5429100" cy="4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SegmentTreeNode*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buildTree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const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vector&lt;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&gt; &amp;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nums,</a:t>
            </a:r>
            <a:endParaRPr>
              <a:solidFill>
                <a:srgbClr val="00108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                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cur =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SegmentTreeNode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(start, end);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(start == end)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sum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nums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[start];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cur;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mid = (start + end)/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buildTree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(nums, start, mid);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buildTree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(nums, mid+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end);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sum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left-&gt;sum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+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right-&gt;sum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cur;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686" name="Google Shape;68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700" y="1465625"/>
            <a:ext cx="3178875" cy="221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7" name="Google Shape;687;p94"/>
          <p:cNvCxnSpPr/>
          <p:nvPr/>
        </p:nvCxnSpPr>
        <p:spPr>
          <a:xfrm>
            <a:off x="5604475" y="64528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5"/>
          <p:cNvSpPr txBox="1"/>
          <p:nvPr/>
        </p:nvSpPr>
        <p:spPr>
          <a:xfrm>
            <a:off x="73750" y="195500"/>
            <a:ext cx="47748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long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queryTree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(SegmentTreeNode*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== start &amp;&amp;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== end)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sum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mid =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+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)/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(end &lt;= mid)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queryTree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start, end);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(start &gt; mid)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queryTree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start, end);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queryTree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start, mid) +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queryTree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mid+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end);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93" name="Google Shape;693;p95"/>
          <p:cNvCxnSpPr/>
          <p:nvPr/>
        </p:nvCxnSpPr>
        <p:spPr>
          <a:xfrm>
            <a:off x="4636625" y="70623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94" name="Google Shape;694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950" y="1526575"/>
            <a:ext cx="3178875" cy="22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6"/>
          <p:cNvSpPr txBox="1"/>
          <p:nvPr/>
        </p:nvSpPr>
        <p:spPr>
          <a:xfrm>
            <a:off x="101400" y="425700"/>
            <a:ext cx="5318700" cy="4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modifyTree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(SegmentTreeNode*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index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sum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val;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mid =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+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)/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(index &lt;= mid)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modifyTree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index, val);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modifyTree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index, val);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sum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left-&gt;sum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+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cur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right-&gt;sum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00" name="Google Shape;700;p96"/>
          <p:cNvCxnSpPr/>
          <p:nvPr/>
        </p:nvCxnSpPr>
        <p:spPr>
          <a:xfrm>
            <a:off x="5556775" y="645288"/>
            <a:ext cx="0" cy="3852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1" name="Google Shape;70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25" y="1465625"/>
            <a:ext cx="3178875" cy="22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425" y="556650"/>
            <a:ext cx="6357125" cy="42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Lowest Common Ancestor</a:t>
            </a:r>
            <a:endParaRPr sz="30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9"/>
          <p:cNvSpPr txBox="1"/>
          <p:nvPr/>
        </p:nvSpPr>
        <p:spPr>
          <a:xfrm>
            <a:off x="545850" y="42000"/>
            <a:ext cx="7781700" cy="4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TreeNode *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lowestCommonAncestor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B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stack&lt;TreeNode *&gt; sA;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stack&lt;TreeNode *&gt; sB;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(root, A, sA);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(root, B, sB);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 &gt;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sB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())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pop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sB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 &gt;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())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sB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pop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(!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empty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pA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top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pB =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sB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top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(pA == pB)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pA;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pop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sB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pop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00"/>
          <p:cNvSpPr txBox="1"/>
          <p:nvPr/>
        </p:nvSpPr>
        <p:spPr>
          <a:xfrm>
            <a:off x="0" y="0"/>
            <a:ext cx="9083400" cy="49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TreeNode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stack&lt;TreeNode *&gt; &amp;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(root 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nullptr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push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(root);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(root == node)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left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node, s))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findNode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root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right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node, s))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pop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Remove Node in BST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invert a tree</a:t>
            </a:r>
            <a:endParaRPr sz="30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5225"/>
            <a:ext cx="3207750" cy="359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1"/>
          <p:cNvCxnSpPr/>
          <p:nvPr/>
        </p:nvCxnSpPr>
        <p:spPr>
          <a:xfrm flipH="1">
            <a:off x="4196475" y="1413375"/>
            <a:ext cx="58200" cy="30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675" y="1293638"/>
            <a:ext cx="3448025" cy="317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Burn the Tree</a:t>
            </a:r>
            <a:endParaRPr sz="3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B-Tree</a:t>
            </a:r>
            <a:endParaRPr sz="30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Segment Tree</a:t>
            </a:r>
            <a:endParaRPr sz="3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Heap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