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149.xml" ContentType="application/vnd.openxmlformats-officedocument.presentationml.notesSlide+xml"/>
  <Override PartName="/ppt/notesSlides/notesSlide167.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5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notesSlides/notesSlide163.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Lst>
  <p:sldSz cx="9144000" cy="5143500" type="screen16x9"/>
  <p:notesSz cx="6858000" cy="9144000"/>
  <p:embeddedFontLst>
    <p:embeddedFont>
      <p:font typeface="Maven Pro" charset="0"/>
      <p:regular r:id="rId171"/>
      <p:bold r:id="rId172"/>
    </p:embeddedFont>
    <p:embeddedFont>
      <p:font typeface="Nunito" charset="0"/>
      <p:regular r:id="rId173"/>
      <p:bold r:id="rId174"/>
      <p:italic r:id="rId175"/>
      <p:boldItalic r:id="rId1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0" d="100"/>
          <a:sy n="60" d="100"/>
        </p:scale>
        <p:origin x="-1572" y="-49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font" Target="fonts/font5.fntdata"/><Relationship Id="rId170"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font" Target="fonts/font1.fntdata"/><Relationship Id="rId176" Type="http://schemas.openxmlformats.org/officeDocument/2006/relationships/font" Target="fonts/font6.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font" Target="fonts/font2.fntdata"/><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font" Target="fonts/font4.fntdata"/><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b29b330269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b29b330269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b2c9302a8a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b2c9302a8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b2c9302a8a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b2c9302a8a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b2c9302a8a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b2c9302a8a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b2c9302a8a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b2c9302a8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b2c9302a8a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b2c9302a8a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b2c9302a8a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b2c9302a8a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b2c9302a8a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b2c9302a8a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b2c9302a8a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b2c9302a8a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b2c9302a8a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b2c9302a8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b2c9302a8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b2c9302a8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29b330269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29b33026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b2c9302a8a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b2c9302a8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b2c9302a8a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b2c9302a8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b2c9302a8a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b2c9302a8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b2c9302a8a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b2c9302a8a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b2c9302a8a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b2c9302a8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b2c9302a8a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b2c9302a8a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b2c9302a8a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b2c9302a8a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b2c9302a8a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b2c9302a8a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b2c9302a8a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b2c9302a8a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b2c9302a8a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b2c9302a8a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29b330269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29b33026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b2c9302a8a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b2c9302a8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b2c9302a8a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b2c9302a8a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b2c9302a8a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b2c9302a8a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b2c9302a8a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b2c9302a8a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b2c9302a8a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b2c9302a8a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b2c9302a8a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b2c9302a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b2c9302a8a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b2c9302a8a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c9302a8a_0_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c9302a8a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b2c9302a8a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b2c9302a8a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b2c9302a8a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b2c9302a8a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29b330269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29b330269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b301b628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b301b628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b301b628f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b301b628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b301b628f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b301b628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b301b628f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b301b628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301b628f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301b628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b301b628f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b301b628f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b301b628f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b301b628f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b301b628f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b301b628f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abbfa8d5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abbfa8d5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abbfa8d56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abbfa8d56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29b330269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29b330269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abbfa8d56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abbfa8d56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abbfa8d56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abbfa8d56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abbfa8d56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abbfa8d56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abbfa8d56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abbfa8d56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abbfa8d56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abbfa8d56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abbfa8d56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abbfa8d56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abbfa8d56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abbfa8d56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bbfa8d56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bbfa8d56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abbfa8d56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abbfa8d56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abbfa8d56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abbfa8d56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29b330269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29b330269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abbfa8d56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abbfa8d56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b94256c16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b94256c16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b94256c16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b94256c1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b94256c16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b94256c1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94256c16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94256c16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b94256c16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b94256c16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b94256c16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b94256c16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b94256c16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b94256c1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b94256c16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b94256c16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b94256c16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b94256c16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29b330269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29b330269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b94256c16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b94256c16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b94256c16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94256c16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b94256c16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b94256c1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b94256c16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b94256c16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b94256c16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b94256c16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b94256c16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b94256c16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b94256c16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b94256c16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b94256c166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b94256c16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b94256c166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b94256c16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29b330269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29b330269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29b330269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29b330269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29b330269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29b330269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29b33026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29b33026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29b330269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29b330269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29b330269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29b330269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e72357c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e72357c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ae72357c5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ae72357c5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29b330269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29b33026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29b330269_0_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29b330269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29b330269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b29b330269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b29b330269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b29b330269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b29b330269_0_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b29b330269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b29b330269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b29b330269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b29b330269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b29b330269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b29b330269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b29b330269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29b330269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29b330269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29b330269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29b330269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29b330269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29b330269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b29b330269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b29b330269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b29b330269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b29b330269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b29b330269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b29b330269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2c9302a8a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2c9302a8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2c9302a8a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2c9302a8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b2c9302a8a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2c9302a8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29b330269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29b330269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b2c9302a8a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b2c9302a8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2c9302a8a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2c9302a8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b29b330269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b29b330269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b29b330269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b29b330269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c9302a8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c9302a8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29b330269_0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29b330269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b29b330269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b29b330269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b29b330269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b29b330269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b2c9302a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b2c9302a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b2c9302a8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b2c9302a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29b330269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29b330269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b2c9302a8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b2c9302a8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b2c9302a8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b2c9302a8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b2c9302a8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b2c9302a8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b2c9302a8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b2c9302a8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b2c9302a8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b2c9302a8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2c9302a8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2c9302a8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b2c9302a8a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b2c9302a8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b2c9302a8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b2c9302a8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b2c9302a8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b2c9302a8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b2c9302a8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b2c9302a8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b29b330269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b29b330269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b2c9302a8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b2c9302a8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b2c9302a8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b2c9302a8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b2c9302a8a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b2c9302a8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2c9302a8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2c9302a8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b2c9302a8a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b2c9302a8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b2c9302a8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b2c9302a8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b2c9302a8a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b2c9302a8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2c9302a8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2c9302a8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b2c9302a8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b2c9302a8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b2c9302a8a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b2c9302a8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b29b330269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b29b330269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b2c9302a8a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b2c9302a8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b2c9302a8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b2c9302a8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b2c9302a8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b2c9302a8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b2c9302a8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b2c9302a8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b2c9302a8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b2c9302a8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b2c9302a8a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b2c9302a8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b2c9302a8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b2c9302a8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b2c9302a8a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b2c9302a8a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b2c9302a8a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b2c9302a8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b2c9302a8a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b2c9302a8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29b330269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29b33026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b2c9302a8a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b2c9302a8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b2c9302a8a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b2c9302a8a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b2c9302a8a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b2c9302a8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c9302a8a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c9302a8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b2c9302a8a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b2c9302a8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b2c9302a8a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b2c9302a8a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b2c9302a8a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b2c9302a8a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b2c9302a8a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b2c9302a8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b2c9302a8a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b2c9302a8a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b2c9302a8a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b2c9302a8a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b29b330269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b29b330269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b2c9302a8a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b2c9302a8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b2c9302a8a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b2c9302a8a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b2c9302a8a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b2c9302a8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b2c9302a8a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b2c9302a8a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b2c9302a8a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b2c9302a8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b2c9302a8a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b2c9302a8a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b2c9302a8a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b2c9302a8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b2c9302a8a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b2c9302a8a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b2c9302a8a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b2c9302a8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b2c9302a8a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b2c9302a8a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UNIT 1</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2"/>
          <p:cNvSpPr txBox="1">
            <a:spLocks noGrp="1"/>
          </p:cNvSpPr>
          <p:nvPr>
            <p:ph type="title"/>
          </p:nvPr>
        </p:nvSpPr>
        <p:spPr>
          <a:xfrm>
            <a:off x="1219175" y="0"/>
            <a:ext cx="70305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Portable</a:t>
            </a:r>
            <a:r>
              <a:rPr lang="en">
                <a:latin typeface="Nunito"/>
                <a:ea typeface="Nunito"/>
                <a:cs typeface="Nunito"/>
                <a:sym typeface="Nunito"/>
              </a:rPr>
              <a:t> − Python can run on a wide variety of hardware platforms and has the same interface on all platforms.</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Extendable</a:t>
            </a:r>
            <a:r>
              <a:rPr lang="en">
                <a:latin typeface="Nunito"/>
                <a:ea typeface="Nunito"/>
                <a:cs typeface="Nunito"/>
                <a:sym typeface="Nunito"/>
              </a:rPr>
              <a:t> − You can add low-level modules to the Python interpreter. These modules enable programmers to add to or customize their tools to be more efficient.</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0" algn="just" rtl="0">
              <a:spcBef>
                <a:spcPts val="0"/>
              </a:spcBef>
              <a:spcAft>
                <a:spcPts val="0"/>
              </a:spcAft>
              <a:buNone/>
            </a:pP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112"/>
          <p:cNvSpPr txBox="1">
            <a:spLocks noGrp="1"/>
          </p:cNvSpPr>
          <p:nvPr>
            <p:ph type="title"/>
          </p:nvPr>
        </p:nvSpPr>
        <p:spPr>
          <a:xfrm>
            <a:off x="432525" y="109600"/>
            <a:ext cx="78453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Program to check input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type in Python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num = input ("Enter number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print(num)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name1 = input("Enter name :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print(name1)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Printing type of input value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("type of number", type(num))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("type of name", type(name1))</a:t>
            </a:r>
            <a:endParaRPr>
              <a:latin typeface="Nunito"/>
              <a:ea typeface="Nunito"/>
              <a:cs typeface="Nunito"/>
              <a:sym typeface="Nunito"/>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13"/>
          <p:cNvSpPr txBox="1">
            <a:spLocks noGrp="1"/>
          </p:cNvSpPr>
          <p:nvPr>
            <p:ph type="title"/>
          </p:nvPr>
        </p:nvSpPr>
        <p:spPr>
          <a:xfrm>
            <a:off x="1209775" y="90800"/>
            <a:ext cx="76386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inputString = input()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print('The inputted string is:', inputString)</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get input from user</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inputString = input('Enter a string:')</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print('The inputted string is:', inputString)</a:t>
            </a:r>
            <a:endParaRPr>
              <a:latin typeface="Nunito"/>
              <a:ea typeface="Nunito"/>
              <a:cs typeface="Nunito"/>
              <a:sym typeface="Nunito"/>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14"/>
          <p:cNvSpPr txBox="1">
            <a:spLocks noGrp="1"/>
          </p:cNvSpPr>
          <p:nvPr>
            <p:ph type="title"/>
          </p:nvPr>
        </p:nvSpPr>
        <p:spPr>
          <a:xfrm>
            <a:off x="1200350" y="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ifElseExample2.py</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print("Please enter your age: \n")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Declare a variable to store the user input from the keyboard.</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inputStr =  input()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int(..) function convert string to integer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age = int(inputStr)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out your age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print("Your age: ", age)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15"/>
          <p:cNvSpPr txBox="1">
            <a:spLocks noGrp="1"/>
          </p:cNvSpPr>
          <p:nvPr>
            <p:ph type="title"/>
          </p:nvPr>
        </p:nvSpPr>
        <p:spPr>
          <a:xfrm>
            <a:off x="1143950" y="1002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latin typeface="Nunito"/>
                <a:ea typeface="Nunito"/>
                <a:cs typeface="Nunito"/>
                <a:sym typeface="Nunito"/>
              </a:rPr>
              <a:t># If age &lt; 80 then ..</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if (age &lt; 80) :</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print("You are pretty young")</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Else if age between 80, 100 then</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elif (age &gt;= 80 and age &lt;= 100) :</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print("You are old")</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Else (Other case)</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else :</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a:t>
            </a:r>
            <a:endParaRPr sz="2100">
              <a:latin typeface="Nunito"/>
              <a:ea typeface="Nunito"/>
              <a:cs typeface="Nunito"/>
              <a:sym typeface="Nunito"/>
            </a:endParaRPr>
          </a:p>
          <a:p>
            <a:pPr marL="0" lvl="0" indent="0" algn="l" rtl="0">
              <a:spcBef>
                <a:spcPts val="0"/>
              </a:spcBef>
              <a:spcAft>
                <a:spcPts val="0"/>
              </a:spcAft>
              <a:buNone/>
            </a:pPr>
            <a:r>
              <a:rPr lang="en" sz="2100">
                <a:latin typeface="Nunito"/>
                <a:ea typeface="Nunito"/>
                <a:cs typeface="Nunito"/>
                <a:sym typeface="Nunito"/>
              </a:rPr>
              <a:t>    print("You are verry old")</a:t>
            </a:r>
            <a:endParaRPr sz="2100">
              <a:latin typeface="Nunito"/>
              <a:ea typeface="Nunito"/>
              <a:cs typeface="Nunito"/>
              <a:sym typeface="Nunito"/>
            </a:endParaRPr>
          </a:p>
          <a:p>
            <a:pPr marL="0" lvl="0" indent="0" algn="l" rtl="0">
              <a:spcBef>
                <a:spcPts val="0"/>
              </a:spcBef>
              <a:spcAft>
                <a:spcPts val="0"/>
              </a:spcAft>
              <a:buNone/>
            </a:pPr>
            <a:endParaRPr sz="2100">
              <a:latin typeface="Nunito"/>
              <a:ea typeface="Nunito"/>
              <a:cs typeface="Nunito"/>
              <a:sym typeface="Nunito"/>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1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latin typeface="Nunito"/>
                <a:ea typeface="Nunito"/>
                <a:cs typeface="Nunito"/>
                <a:sym typeface="Nunito"/>
              </a:rPr>
              <a:t>Strings</a:t>
            </a:r>
            <a:endParaRPr>
              <a:solidFill>
                <a:srgbClr val="0000FF"/>
              </a:solidFill>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Assign String to a Variable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Assigning a string to a variable is done with the variable name followed by an equal sign and the string:</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 = "Hello"</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print(a)</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17"/>
          <p:cNvSpPr txBox="1">
            <a:spLocks noGrp="1"/>
          </p:cNvSpPr>
          <p:nvPr>
            <p:ph type="title"/>
          </p:nvPr>
        </p:nvSpPr>
        <p:spPr>
          <a:xfrm>
            <a:off x="1153350" y="100200"/>
            <a:ext cx="78924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latin typeface="Nunito"/>
                <a:ea typeface="Nunito"/>
                <a:cs typeface="Nunito"/>
                <a:sym typeface="Nunito"/>
              </a:rPr>
              <a:t>Multiline Strings</a:t>
            </a:r>
            <a:endParaRPr>
              <a:solidFill>
                <a:srgbClr val="0000FF"/>
              </a:solidFill>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You can assign a multiline string to a variable by using three quotes: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You can use three double quotes: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 = """Please, no matter how we advance technologically, please don't abandon the book. There is nothing in our material world more beautiful than the book."""</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print(a)</a:t>
            </a:r>
            <a:endParaRPr>
              <a:latin typeface="Nunito"/>
              <a:ea typeface="Nunito"/>
              <a:cs typeface="Nunito"/>
              <a:sym typeface="Nunito"/>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118"/>
          <p:cNvSpPr txBox="1">
            <a:spLocks noGrp="1"/>
          </p:cNvSpPr>
          <p:nvPr>
            <p:ph type="title"/>
          </p:nvPr>
        </p:nvSpPr>
        <p:spPr>
          <a:xfrm>
            <a:off x="496800" y="81400"/>
            <a:ext cx="81504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Strings are Arrays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Like many other popular programming languages, strings in Python are arrays of bytes representing unicode characters.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However, Python does not have a character data type, a single character is simply a string with a length of 1.</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19"/>
          <p:cNvSpPr txBox="1">
            <a:spLocks noGrp="1"/>
          </p:cNvSpPr>
          <p:nvPr>
            <p:ph type="title"/>
          </p:nvPr>
        </p:nvSpPr>
        <p:spPr>
          <a:xfrm>
            <a:off x="1303800" y="372900"/>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Square brackets can be used to access elements of the string.</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Get the character at position 1 (remember that the first character has the position 0):</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 = "Hello, World!"</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print(a[1])</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120"/>
          <p:cNvSpPr txBox="1">
            <a:spLocks noGrp="1"/>
          </p:cNvSpPr>
          <p:nvPr>
            <p:ph type="title"/>
          </p:nvPr>
        </p:nvSpPr>
        <p:spPr>
          <a:xfrm>
            <a:off x="1303800" y="3258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String Length</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To get the length of a string, use the len() function.</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The len() function returns the length of a string:</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 = "Hello, World!"</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print(len(a))</a:t>
            </a:r>
            <a:endParaRPr>
              <a:latin typeface="Nunito"/>
              <a:ea typeface="Nunito"/>
              <a:cs typeface="Nunito"/>
              <a:sym typeface="Nunito"/>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21"/>
          <p:cNvSpPr txBox="1">
            <a:spLocks noGrp="1"/>
          </p:cNvSpPr>
          <p:nvPr>
            <p:ph type="title"/>
          </p:nvPr>
        </p:nvSpPr>
        <p:spPr>
          <a:xfrm>
            <a:off x="329100" y="250650"/>
            <a:ext cx="84441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Check String</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To check if a certain phrase or character is present in a string, we can use the keyword in.</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Check if "free" is present in the following text:</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txt = "The best things in life are free!"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print("free" in txt)</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3"/>
          <p:cNvSpPr txBox="1">
            <a:spLocks noGrp="1"/>
          </p:cNvSpPr>
          <p:nvPr>
            <p:ph type="title"/>
          </p:nvPr>
        </p:nvSpPr>
        <p:spPr>
          <a:xfrm>
            <a:off x="648825" y="156625"/>
            <a:ext cx="80865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Databases</a:t>
            </a:r>
            <a:r>
              <a:rPr lang="en">
                <a:latin typeface="Nunito"/>
                <a:ea typeface="Nunito"/>
                <a:cs typeface="Nunito"/>
                <a:sym typeface="Nunito"/>
              </a:rPr>
              <a:t> − Python provides interfaces to all major commercial databases.</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GUI Programming</a:t>
            </a:r>
            <a:r>
              <a:rPr lang="en">
                <a:latin typeface="Nunito"/>
                <a:ea typeface="Nunito"/>
                <a:cs typeface="Nunito"/>
                <a:sym typeface="Nunito"/>
              </a:rPr>
              <a:t> − Python supports GUI applications that can be created and ported to many system calls, libraries and windows systems, such as Windows MFC, Macintosh, and the X Window system of Unix.</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Scalable</a:t>
            </a:r>
            <a:r>
              <a:rPr lang="en">
                <a:latin typeface="Nunito"/>
                <a:ea typeface="Nunito"/>
                <a:cs typeface="Nunito"/>
                <a:sym typeface="Nunito"/>
              </a:rPr>
              <a:t> − Python provides a better structure and support for large programs than shell scripting.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Use it in an if statement: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only if "free" is present: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txt = "The best things in life are free!"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"free" in txt: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print("Yes, 'free' is present.")</a:t>
            </a:r>
            <a:endParaRPr>
              <a:latin typeface="Nunito"/>
              <a:ea typeface="Nunito"/>
              <a:cs typeface="Nunito"/>
              <a:sym typeface="Nunito"/>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23"/>
          <p:cNvSpPr txBox="1">
            <a:spLocks noGrp="1"/>
          </p:cNvSpPr>
          <p:nvPr>
            <p:ph type="title"/>
          </p:nvPr>
        </p:nvSpPr>
        <p:spPr>
          <a:xfrm>
            <a:off x="1247375" y="13782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Check if NOT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To check if a certain phrase or character is NOT present in a string, we can use the keyword not in.</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Check if "expensive" is NOT present in the following text:</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txt = "The best things in life are free!"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print("expensive" not in txt)</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1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Iteration</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Repeating identical or similar tasks without making errors is something that computers do well and people do poorly.</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Repeated execution of a set of statements is called iteration.</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Python doesn’t have traditional for loops. Let’s see a pseudocode of how a traditional for loop looks in many other programming languages.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for (initializer; condition; iterator)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body</a:t>
            </a:r>
            <a:endParaRPr>
              <a:latin typeface="Nunito"/>
              <a:ea typeface="Nunito"/>
              <a:cs typeface="Nunito"/>
              <a:sym typeface="Nunito"/>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26"/>
          <p:cNvSpPr txBox="1">
            <a:spLocks noGrp="1"/>
          </p:cNvSpPr>
          <p:nvPr>
            <p:ph type="title"/>
          </p:nvPr>
        </p:nvSpPr>
        <p:spPr>
          <a:xfrm>
            <a:off x="1115725" y="62600"/>
            <a:ext cx="75822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A for loop is used for iterating over a sequence (that is either a list, a tuple, a dictionary, a set, or a string).</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This is less like the for keyword in other programming languages, and works more like an iterator method as found in other object-orientated programming languages.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With the for loop we can execute a set of statements, once for each item in a list, tuple, set etc.</a:t>
            </a:r>
            <a:endParaRPr>
              <a:latin typeface="Nunito"/>
              <a:ea typeface="Nunito"/>
              <a:cs typeface="Nunito"/>
              <a:sym typeface="Nunito"/>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each fruit in a fruit list: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for x in fruits: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28"/>
          <p:cNvSpPr txBox="1">
            <a:spLocks noGrp="1"/>
          </p:cNvSpPr>
          <p:nvPr>
            <p:ph type="title"/>
          </p:nvPr>
        </p:nvSpPr>
        <p:spPr>
          <a:xfrm>
            <a:off x="1219150" y="175425"/>
            <a:ext cx="75162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Looping Through a String</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Even strings are iterable objects, they contain a sequence of characters: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Loop through the letters in the word "banana":</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x in "banana":</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129"/>
          <p:cNvSpPr txBox="1">
            <a:spLocks noGrp="1"/>
          </p:cNvSpPr>
          <p:nvPr>
            <p:ph type="title"/>
          </p:nvPr>
        </p:nvSpPr>
        <p:spPr>
          <a:xfrm>
            <a:off x="1162750" y="-40850"/>
            <a:ext cx="76761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The break Statement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With the break statement we can stop the loop before it has looped through all the items: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Exit the loop when x is "banana":</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x in fruits: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if x == "banana":</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break</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130"/>
          <p:cNvSpPr txBox="1">
            <a:spLocks noGrp="1"/>
          </p:cNvSpPr>
          <p:nvPr>
            <p:ph type="title"/>
          </p:nvPr>
        </p:nvSpPr>
        <p:spPr>
          <a:xfrm>
            <a:off x="1219175" y="213050"/>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Exit the loop when x is "banana", but this time the break comes before the print:</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x in fruits: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if x == "banana":</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break</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31"/>
          <p:cNvSpPr txBox="1">
            <a:spLocks noGrp="1"/>
          </p:cNvSpPr>
          <p:nvPr>
            <p:ph type="title"/>
          </p:nvPr>
        </p:nvSpPr>
        <p:spPr>
          <a:xfrm>
            <a:off x="1228575" y="166025"/>
            <a:ext cx="75258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The continue Statement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With the continue statement we can stop the current iteration of the loop, and continue with the next: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Do not print banana:</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x in fruits: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if x == "banana":</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continue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a:spLocks noGrp="1"/>
          </p:cNvSpPr>
          <p:nvPr>
            <p:ph type="title"/>
          </p:nvPr>
        </p:nvSpPr>
        <p:spPr>
          <a:xfrm>
            <a:off x="1209775" y="13782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History of Python</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Python was developed by Guido van Rossum in the late eighties and early nineties at the National Research Institute for Mathematics and Computer Science in the Netherlands.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Python is derived from many other languages, including ABC, Modula-3, C, C++, Algol-68, SmallTalk, and Unix shell and other scripting languages.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32"/>
          <p:cNvSpPr txBox="1">
            <a:spLocks noGrp="1"/>
          </p:cNvSpPr>
          <p:nvPr>
            <p:ph type="title"/>
          </p:nvPr>
        </p:nvSpPr>
        <p:spPr>
          <a:xfrm>
            <a:off x="1303800" y="137825"/>
            <a:ext cx="76386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The range() Function</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To loop through a set of code a specified number of times, we can use the range() function,</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The range() function returns a sequence of numbers, starting from 0 by default, and increments by 1 (by default), and ends at a specified number.</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Using the range() function:</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for x in range(6):</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Note that range(6) is not the values of 0 to 6, but the values 0 to 5.</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34"/>
          <p:cNvSpPr txBox="1">
            <a:spLocks noGrp="1"/>
          </p:cNvSpPr>
          <p:nvPr>
            <p:ph type="title"/>
          </p:nvPr>
        </p:nvSpPr>
        <p:spPr>
          <a:xfrm>
            <a:off x="1294400" y="288275"/>
            <a:ext cx="75540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The range() function defaults to 0 as a starting value, however it is possible to specify the starting value by adding a parameter: range(2, 6), which means values from 2 to 6 (but not including 6):</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Using the start parameter:</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x in range(2, 6):</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35"/>
          <p:cNvSpPr txBox="1">
            <a:spLocks noGrp="1"/>
          </p:cNvSpPr>
          <p:nvPr>
            <p:ph type="title"/>
          </p:nvPr>
        </p:nvSpPr>
        <p:spPr>
          <a:xfrm>
            <a:off x="1134525" y="81400"/>
            <a:ext cx="77421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The range() function defaults to increment the sequence by 1, however it is possible to specify the increment value by adding a third parameter: range(2, 30, 3):</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Increment the sequence with 3 (default is 1):</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x in range(2, 30, 3):</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36"/>
          <p:cNvSpPr txBox="1">
            <a:spLocks noGrp="1"/>
          </p:cNvSpPr>
          <p:nvPr>
            <p:ph type="title"/>
          </p:nvPr>
        </p:nvSpPr>
        <p:spPr>
          <a:xfrm>
            <a:off x="1125125" y="90800"/>
            <a:ext cx="76950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Else in For Loop</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The else keyword in a for loop specifies a block of code to be executed when the loop is finished:</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 all numbers from 0 to 5, and print a message when the loop has ended:</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x in range(6):</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print(x)</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print("Finally finished!")</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37"/>
          <p:cNvSpPr txBox="1">
            <a:spLocks noGrp="1"/>
          </p:cNvSpPr>
          <p:nvPr>
            <p:ph type="title"/>
          </p:nvPr>
        </p:nvSpPr>
        <p:spPr>
          <a:xfrm>
            <a:off x="1143950" y="81400"/>
            <a:ext cx="77232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Nested Loops</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 nested loop is a loop inside a loop.</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The "inner loop" will be executed one time for each iteration of the "outer loop":</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 each adjective for every fruit: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adj = ["red", "big", "tasty"]</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fruits = ["apple", "banana", "cherry"]</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x in adj:</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for y in fruits: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print(x, y)</a:t>
            </a:r>
            <a:endParaRPr>
              <a:latin typeface="Nunito"/>
              <a:ea typeface="Nunito"/>
              <a:cs typeface="Nunito"/>
              <a:sym typeface="Nuni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138"/>
          <p:cNvSpPr txBox="1">
            <a:spLocks noGrp="1"/>
          </p:cNvSpPr>
          <p:nvPr>
            <p:ph type="title"/>
          </p:nvPr>
        </p:nvSpPr>
        <p:spPr>
          <a:xfrm>
            <a:off x="1284975" y="335275"/>
            <a:ext cx="73284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The pass Statement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loops cannot be empty, but if you for some reason have a for loop with no content, put in the pass statement to avoid getting an error.</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for x in [0, 1, 2]:</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pass</a:t>
            </a:r>
            <a:endParaRPr>
              <a:latin typeface="Nunito"/>
              <a:ea typeface="Nunito"/>
              <a:cs typeface="Nunito"/>
              <a:sym typeface="Nunito"/>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39"/>
          <p:cNvSpPr txBox="1">
            <a:spLocks noGrp="1"/>
          </p:cNvSpPr>
          <p:nvPr>
            <p:ph type="title"/>
          </p:nvPr>
        </p:nvSpPr>
        <p:spPr>
          <a:xfrm>
            <a:off x="1303800" y="598575"/>
            <a:ext cx="745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While Loops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With the while loop we can execute a set of statements as long as a condition is true.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 i as long as i is less than 6:</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 = 1</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while i &lt; 6:</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print(i)</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i += 1</a:t>
            </a:r>
            <a:endParaRPr>
              <a:latin typeface="Nunito"/>
              <a:ea typeface="Nunito"/>
              <a:cs typeface="Nunito"/>
              <a:sym typeface="Nunito"/>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140"/>
          <p:cNvSpPr txBox="1">
            <a:spLocks noGrp="1"/>
          </p:cNvSpPr>
          <p:nvPr>
            <p:ph type="title"/>
          </p:nvPr>
        </p:nvSpPr>
        <p:spPr>
          <a:xfrm>
            <a:off x="366725" y="81400"/>
            <a:ext cx="86133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The else Statement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With the else statement we can run a block of code once when the condition no longer is true: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 a message once the condition is false: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 = 1</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while i &lt; 6:</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print(i)</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i += 1</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print("i is no longer less than 6")</a:t>
            </a:r>
            <a:endParaRPr>
              <a:latin typeface="Nunito"/>
              <a:ea typeface="Nunito"/>
              <a:cs typeface="Nunito"/>
              <a:sym typeface="Nunito"/>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1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Enumerate:</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Enumerate is built-in python function that takes input as iterator, list etc and returns a tuple containing index and data at that index in the iterator sequence. For example, enumerate(cars), returns a iterator that will return (0, cars[0]), (1, cars[1]), (2, cars[2]), and so on.</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5"/>
          <p:cNvSpPr txBox="1">
            <a:spLocks noGrp="1"/>
          </p:cNvSpPr>
          <p:nvPr>
            <p:ph type="title"/>
          </p:nvPr>
        </p:nvSpPr>
        <p:spPr>
          <a:xfrm>
            <a:off x="1190975" y="21302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Python is copyrighted. Like Perl, Python source code is now available under the GNU General Public License (GPL).</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Python is now maintained by a core development team at the institute, although Guido van Rossum still holds a vital role in directing its progress.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Accessing items using enumerate()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cars = ["Aston" , "Audi", "McLaren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for i, x in enumerate(cars):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(x)</a:t>
            </a:r>
            <a:endParaRPr>
              <a:latin typeface="Nunito"/>
              <a:ea typeface="Nunito"/>
              <a:cs typeface="Nunito"/>
              <a:sym typeface="Nunito"/>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Accessing items and indexes enumerate()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cars = ["Aston" , "Audi", "McLaren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for x in enumerate(cars):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(x[0], x[1])</a:t>
            </a:r>
            <a:endParaRPr>
              <a:latin typeface="Nunito"/>
              <a:ea typeface="Nunito"/>
              <a:cs typeface="Nunito"/>
              <a:sym typeface="Nunito"/>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44"/>
          <p:cNvSpPr txBox="1">
            <a:spLocks noGrp="1"/>
          </p:cNvSpPr>
          <p:nvPr>
            <p:ph type="title"/>
          </p:nvPr>
        </p:nvSpPr>
        <p:spPr>
          <a:xfrm>
            <a:off x="1275600" y="2977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Printing return value of enumerate()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cars = ["Aston" , "Audi", "McLaren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enumerate(cars)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Output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[(0, 'Aston'), (1, 'Audi'), (2, 'McLaren ')]</a:t>
            </a:r>
            <a:endParaRPr>
              <a:latin typeface="Nunito"/>
              <a:ea typeface="Nunito"/>
              <a:cs typeface="Nunito"/>
              <a:sym typeface="Nunito"/>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145"/>
          <p:cNvSpPr txBox="1">
            <a:spLocks noGrp="1"/>
          </p:cNvSpPr>
          <p:nvPr>
            <p:ph type="title"/>
          </p:nvPr>
        </p:nvSpPr>
        <p:spPr>
          <a:xfrm>
            <a:off x="1200375" y="109625"/>
            <a:ext cx="77139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Python Iterators</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An iterator is an object that contains a countable number of values.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An iterator is an object that can be iterated upon, meaning that you can traverse through all the values.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Technically, in Python, an iterator is an object which implements the iterator protocol, which consist of the methods __iter__() and __next__().</a:t>
            </a:r>
            <a:endParaRPr>
              <a:latin typeface="Nunito"/>
              <a:ea typeface="Nunito"/>
              <a:cs typeface="Nunito"/>
              <a:sym typeface="Nunito"/>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146"/>
          <p:cNvSpPr txBox="1">
            <a:spLocks noGrp="1"/>
          </p:cNvSpPr>
          <p:nvPr>
            <p:ph type="title"/>
          </p:nvPr>
        </p:nvSpPr>
        <p:spPr>
          <a:xfrm>
            <a:off x="1190975" y="100225"/>
            <a:ext cx="77703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Iterator vs Iterable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Lists, tuples, dictionaries, and sets are all iterable objects. They are iterable containers which you can get an iterator from.</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All these objects have a iter() method which is used to get an iterator:</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Return an iterator from a tuple, and print each value:</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mytuple = ("apple", "banana", "cherry")</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myit = iter(mytuple)</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47"/>
          <p:cNvSpPr txBox="1">
            <a:spLocks noGrp="1"/>
          </p:cNvSpPr>
          <p:nvPr>
            <p:ph type="title"/>
          </p:nvPr>
        </p:nvSpPr>
        <p:spPr>
          <a:xfrm>
            <a:off x="1237975" y="119025"/>
            <a:ext cx="7685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Strings are also iterable objects, containing a sequence of characters: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mystr = "banana"</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myit = iter(mystr)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print(next(myit))</a:t>
            </a:r>
            <a:endParaRPr>
              <a:latin typeface="Nunito"/>
              <a:ea typeface="Nunito"/>
              <a:cs typeface="Nunito"/>
              <a:sym typeface="Nunito"/>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48"/>
          <p:cNvSpPr txBox="1">
            <a:spLocks noGrp="1"/>
          </p:cNvSpPr>
          <p:nvPr>
            <p:ph type="title"/>
          </p:nvPr>
        </p:nvSpPr>
        <p:spPr>
          <a:xfrm>
            <a:off x="1109575" y="598575"/>
            <a:ext cx="72246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FUNCTIONS :</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 function is a block of code which only runs when it is called.</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You can pass data, known as parameters, into a function.</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 function can return data as a result.</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In Python a function is defined using the def keyword:</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def my_function():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print("Hello from a function")</a:t>
            </a:r>
            <a:endParaRPr>
              <a:latin typeface="Nunito"/>
              <a:ea typeface="Nunito"/>
              <a:cs typeface="Nunito"/>
              <a:sym typeface="Nunito"/>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5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To call a function, use the function name followed by parenthesis: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def my_function():</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print("Hello from a function")</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my_function()</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15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Arguments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Information can be passed into functions as arguments.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Arguments are specified after the function name, inside the parentheses. You can add as many arguments as you want, just separate them with a comma.</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6"/>
          <p:cNvSpPr txBox="1">
            <a:spLocks noGrp="1"/>
          </p:cNvSpPr>
          <p:nvPr>
            <p:ph type="title"/>
          </p:nvPr>
        </p:nvSpPr>
        <p:spPr>
          <a:xfrm>
            <a:off x="946475" y="0"/>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Python Features</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Python's features include −</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Easy-to-learn − Python has few keywords, simple structure, and a clearly defined syntax. This allows the student to pick up the language quickly.</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Easy-to-read − Python code is more clearly defined and visible to the eyes.</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52"/>
          <p:cNvSpPr txBox="1">
            <a:spLocks noGrp="1"/>
          </p:cNvSpPr>
          <p:nvPr>
            <p:ph type="title"/>
          </p:nvPr>
        </p:nvSpPr>
        <p:spPr>
          <a:xfrm>
            <a:off x="1360225" y="43800"/>
            <a:ext cx="7591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The following example has a function with one argument (fname). When the function is called, we pass along a first name, which is used inside the function to print the full name: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def my_function(fname):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print(fname + " Refsnes")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my_function("Emil")</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my_function("Tobias")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my_function("Linus")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15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This function expects 2 arguments, and gets 2 arguments: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def my_function(fname, lname):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print(fname + " " + lname)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my_function("Emil", "Refsnes")</a:t>
            </a:r>
            <a:endParaRPr>
              <a:latin typeface="Nunito"/>
              <a:ea typeface="Nunito"/>
              <a:cs typeface="Nunito"/>
              <a:sym typeface="Nunito"/>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54"/>
          <p:cNvSpPr txBox="1">
            <a:spLocks noGrp="1"/>
          </p:cNvSpPr>
          <p:nvPr>
            <p:ph type="title"/>
          </p:nvPr>
        </p:nvSpPr>
        <p:spPr>
          <a:xfrm>
            <a:off x="488950" y="166025"/>
            <a:ext cx="85569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Keyword Arguments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You can also send arguments with the key = value syntax.</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This way the order of the arguments does not matter.</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def my_function(child3, child2, child1):</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print("The youngest child is " + child3)</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my_function(child1 = "Emil", child2 = "Tobias", child3 = "Linus")</a:t>
            </a:r>
            <a:endParaRPr>
              <a:latin typeface="Nunito"/>
              <a:ea typeface="Nunito"/>
              <a:cs typeface="Nunito"/>
              <a:sym typeface="Nunito"/>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55"/>
          <p:cNvSpPr txBox="1">
            <a:spLocks noGrp="1"/>
          </p:cNvSpPr>
          <p:nvPr>
            <p:ph type="title"/>
          </p:nvPr>
        </p:nvSpPr>
        <p:spPr>
          <a:xfrm>
            <a:off x="272700" y="128400"/>
            <a:ext cx="87072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The following example shows how to use a default parameter value.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we call the function without argument, it uses the default value: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def my_function(country = "Norway"):</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print("I am from " + country)</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my_function("Sweden")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my_function("India")</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my_function()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my_function("Brazil")</a:t>
            </a:r>
            <a:endParaRPr>
              <a:latin typeface="Nunito"/>
              <a:ea typeface="Nunito"/>
              <a:cs typeface="Nunito"/>
              <a:sym typeface="Nunito"/>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56"/>
          <p:cNvSpPr txBox="1">
            <a:spLocks noGrp="1"/>
          </p:cNvSpPr>
          <p:nvPr>
            <p:ph type="title"/>
          </p:nvPr>
        </p:nvSpPr>
        <p:spPr>
          <a:xfrm>
            <a:off x="206875" y="43800"/>
            <a:ext cx="89370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300">
                <a:solidFill>
                  <a:srgbClr val="0000FF"/>
                </a:solidFill>
                <a:latin typeface="Nunito"/>
                <a:ea typeface="Nunito"/>
                <a:cs typeface="Nunito"/>
                <a:sym typeface="Nunito"/>
              </a:rPr>
              <a:t>Passing a List as an Argument</a:t>
            </a:r>
            <a:endParaRPr sz="2300">
              <a:solidFill>
                <a:srgbClr val="0000FF"/>
              </a:solidFill>
              <a:latin typeface="Nunito"/>
              <a:ea typeface="Nunito"/>
              <a:cs typeface="Nunito"/>
              <a:sym typeface="Nunito"/>
            </a:endParaRPr>
          </a:p>
          <a:p>
            <a:pPr marL="0" lvl="0" indent="0" algn="just" rtl="0">
              <a:spcBef>
                <a:spcPts val="0"/>
              </a:spcBef>
              <a:spcAft>
                <a:spcPts val="0"/>
              </a:spcAft>
              <a:buNone/>
            </a:pPr>
            <a:r>
              <a:rPr lang="en" sz="2300">
                <a:latin typeface="Nunito"/>
                <a:ea typeface="Nunito"/>
                <a:cs typeface="Nunito"/>
                <a:sym typeface="Nunito"/>
              </a:rPr>
              <a:t>You can send any data types of argument to a function (string, number, list, dictionary etc.), and it will be treated as the same data type inside the function.</a:t>
            </a:r>
            <a:endParaRPr sz="2300">
              <a:latin typeface="Nunito"/>
              <a:ea typeface="Nunito"/>
              <a:cs typeface="Nunito"/>
              <a:sym typeface="Nunito"/>
            </a:endParaRPr>
          </a:p>
          <a:p>
            <a:pPr marL="0" lvl="0" indent="0" algn="just" rtl="0">
              <a:spcBef>
                <a:spcPts val="0"/>
              </a:spcBef>
              <a:spcAft>
                <a:spcPts val="0"/>
              </a:spcAft>
              <a:buNone/>
            </a:pPr>
            <a:r>
              <a:rPr lang="en" sz="2300">
                <a:latin typeface="Nunito"/>
                <a:ea typeface="Nunito"/>
                <a:cs typeface="Nunito"/>
                <a:sym typeface="Nunito"/>
              </a:rPr>
              <a:t>E.g. if you send a List as an argument, it will still be a List when it reaches the function:</a:t>
            </a:r>
            <a:endParaRPr sz="2300">
              <a:latin typeface="Nunito"/>
              <a:ea typeface="Nunito"/>
              <a:cs typeface="Nunito"/>
              <a:sym typeface="Nunito"/>
            </a:endParaRPr>
          </a:p>
          <a:p>
            <a:pPr marL="0" lvl="0" indent="0" algn="just" rtl="0">
              <a:spcBef>
                <a:spcPts val="0"/>
              </a:spcBef>
              <a:spcAft>
                <a:spcPts val="0"/>
              </a:spcAft>
              <a:buNone/>
            </a:pPr>
            <a:r>
              <a:rPr lang="en" sz="2300">
                <a:latin typeface="Nunito"/>
                <a:ea typeface="Nunito"/>
                <a:cs typeface="Nunito"/>
                <a:sym typeface="Nunito"/>
              </a:rPr>
              <a:t>Example</a:t>
            </a:r>
            <a:endParaRPr sz="2300">
              <a:latin typeface="Nunito"/>
              <a:ea typeface="Nunito"/>
              <a:cs typeface="Nunito"/>
              <a:sym typeface="Nunito"/>
            </a:endParaRPr>
          </a:p>
          <a:p>
            <a:pPr marL="0" lvl="0" indent="0" algn="just" rtl="0">
              <a:spcBef>
                <a:spcPts val="0"/>
              </a:spcBef>
              <a:spcAft>
                <a:spcPts val="0"/>
              </a:spcAft>
              <a:buNone/>
            </a:pPr>
            <a:r>
              <a:rPr lang="en" sz="2300">
                <a:latin typeface="Nunito"/>
                <a:ea typeface="Nunito"/>
                <a:cs typeface="Nunito"/>
                <a:sym typeface="Nunito"/>
              </a:rPr>
              <a:t>def my_function(food):</a:t>
            </a:r>
            <a:endParaRPr sz="2300">
              <a:latin typeface="Nunito"/>
              <a:ea typeface="Nunito"/>
              <a:cs typeface="Nunito"/>
              <a:sym typeface="Nunito"/>
            </a:endParaRPr>
          </a:p>
          <a:p>
            <a:pPr marL="0" lvl="0" indent="0" algn="just" rtl="0">
              <a:spcBef>
                <a:spcPts val="0"/>
              </a:spcBef>
              <a:spcAft>
                <a:spcPts val="0"/>
              </a:spcAft>
              <a:buNone/>
            </a:pPr>
            <a:r>
              <a:rPr lang="en" sz="2300">
                <a:latin typeface="Nunito"/>
                <a:ea typeface="Nunito"/>
                <a:cs typeface="Nunito"/>
                <a:sym typeface="Nunito"/>
              </a:rPr>
              <a:t>  for x in food:</a:t>
            </a:r>
            <a:endParaRPr sz="2300">
              <a:latin typeface="Nunito"/>
              <a:ea typeface="Nunito"/>
              <a:cs typeface="Nunito"/>
              <a:sym typeface="Nunito"/>
            </a:endParaRPr>
          </a:p>
          <a:p>
            <a:pPr marL="0" lvl="0" indent="0" algn="just" rtl="0">
              <a:spcBef>
                <a:spcPts val="0"/>
              </a:spcBef>
              <a:spcAft>
                <a:spcPts val="0"/>
              </a:spcAft>
              <a:buNone/>
            </a:pPr>
            <a:r>
              <a:rPr lang="en" sz="2300">
                <a:latin typeface="Nunito"/>
                <a:ea typeface="Nunito"/>
                <a:cs typeface="Nunito"/>
                <a:sym typeface="Nunito"/>
              </a:rPr>
              <a:t>    print(x)</a:t>
            </a:r>
            <a:endParaRPr sz="2300">
              <a:latin typeface="Nunito"/>
              <a:ea typeface="Nunito"/>
              <a:cs typeface="Nunito"/>
              <a:sym typeface="Nunito"/>
            </a:endParaRPr>
          </a:p>
          <a:p>
            <a:pPr marL="0" lvl="0" indent="0" algn="just" rtl="0">
              <a:spcBef>
                <a:spcPts val="0"/>
              </a:spcBef>
              <a:spcAft>
                <a:spcPts val="0"/>
              </a:spcAft>
              <a:buNone/>
            </a:pPr>
            <a:endParaRPr sz="2300">
              <a:latin typeface="Nunito"/>
              <a:ea typeface="Nunito"/>
              <a:cs typeface="Nunito"/>
              <a:sym typeface="Nunito"/>
            </a:endParaRPr>
          </a:p>
          <a:p>
            <a:pPr marL="0" lvl="0" indent="0" algn="just" rtl="0">
              <a:spcBef>
                <a:spcPts val="0"/>
              </a:spcBef>
              <a:spcAft>
                <a:spcPts val="0"/>
              </a:spcAft>
              <a:buNone/>
            </a:pPr>
            <a:r>
              <a:rPr lang="en" sz="2300">
                <a:latin typeface="Nunito"/>
                <a:ea typeface="Nunito"/>
                <a:cs typeface="Nunito"/>
                <a:sym typeface="Nunito"/>
              </a:rPr>
              <a:t>fruits = ["apple", "banana", "cherry"]</a:t>
            </a:r>
            <a:endParaRPr sz="2300">
              <a:latin typeface="Nunito"/>
              <a:ea typeface="Nunito"/>
              <a:cs typeface="Nunito"/>
              <a:sym typeface="Nunito"/>
            </a:endParaRPr>
          </a:p>
          <a:p>
            <a:pPr marL="0" lvl="0" indent="0" algn="just" rtl="0">
              <a:spcBef>
                <a:spcPts val="0"/>
              </a:spcBef>
              <a:spcAft>
                <a:spcPts val="0"/>
              </a:spcAft>
              <a:buNone/>
            </a:pPr>
            <a:endParaRPr sz="2300">
              <a:latin typeface="Nunito"/>
              <a:ea typeface="Nunito"/>
              <a:cs typeface="Nunito"/>
              <a:sym typeface="Nunito"/>
            </a:endParaRPr>
          </a:p>
          <a:p>
            <a:pPr marL="0" lvl="0" indent="0" algn="just" rtl="0">
              <a:spcBef>
                <a:spcPts val="0"/>
              </a:spcBef>
              <a:spcAft>
                <a:spcPts val="0"/>
              </a:spcAft>
              <a:buNone/>
            </a:pPr>
            <a:r>
              <a:rPr lang="en" sz="2300">
                <a:latin typeface="Nunito"/>
                <a:ea typeface="Nunito"/>
                <a:cs typeface="Nunito"/>
                <a:sym typeface="Nunito"/>
              </a:rPr>
              <a:t>my_function(fruits)</a:t>
            </a:r>
            <a:endParaRPr sz="2300">
              <a:latin typeface="Nunito"/>
              <a:ea typeface="Nunito"/>
              <a:cs typeface="Nunito"/>
              <a:sym typeface="Nunito"/>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157"/>
          <p:cNvSpPr txBox="1"/>
          <p:nvPr/>
        </p:nvSpPr>
        <p:spPr>
          <a:xfrm>
            <a:off x="169250" y="56425"/>
            <a:ext cx="8020800" cy="515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Nunito"/>
                <a:ea typeface="Nunito"/>
                <a:cs typeface="Nunito"/>
                <a:sym typeface="Nunito"/>
              </a:rPr>
              <a:t>def apply(L, f):</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Applies function given by f to each element in L</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Parameters</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L : list containing the operands</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f : the function</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Returns</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result: resulting list</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marL="0" lvl="0" indent="0" algn="l" rtl="0">
              <a:spcBef>
                <a:spcPts val="0"/>
              </a:spcBef>
              <a:spcAft>
                <a:spcPts val="0"/>
              </a:spcAft>
              <a:buNone/>
            </a:pP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result = []</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for i in range(len(L)):</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result.append(f(L[i]))</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a:t>
            </a:r>
            <a:endParaRPr sz="1900">
              <a:latin typeface="Nunito"/>
              <a:ea typeface="Nunito"/>
              <a:cs typeface="Nunito"/>
              <a:sym typeface="Nunito"/>
            </a:endParaRPr>
          </a:p>
          <a:p>
            <a:pPr marL="0" lvl="0" indent="0" algn="l" rtl="0">
              <a:spcBef>
                <a:spcPts val="0"/>
              </a:spcBef>
              <a:spcAft>
                <a:spcPts val="0"/>
              </a:spcAft>
              <a:buNone/>
            </a:pPr>
            <a:r>
              <a:rPr lang="en" sz="1900">
                <a:latin typeface="Nunito"/>
                <a:ea typeface="Nunito"/>
                <a:cs typeface="Nunito"/>
                <a:sym typeface="Nunito"/>
              </a:rPr>
              <a:t>  return result</a:t>
            </a:r>
            <a:endParaRPr sz="1900">
              <a:latin typeface="Nunito"/>
              <a:ea typeface="Nunito"/>
              <a:cs typeface="Nunito"/>
              <a:sym typeface="Nunito"/>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5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Let’s see how we can call this function: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 = [1, -2, -5, 6.2]</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(apply(L, abs))  # [1, 2, 5, 6.2]</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abs is applied on elements passed in L</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(apply(L, int))  # [1, -2, -5, 6]</a:t>
            </a:r>
            <a:endParaRPr>
              <a:latin typeface="Nunito"/>
              <a:ea typeface="Nunito"/>
              <a:cs typeface="Nunito"/>
              <a:sym typeface="Nunito"/>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159"/>
          <p:cNvSpPr txBox="1">
            <a:spLocks noGrp="1"/>
          </p:cNvSpPr>
          <p:nvPr>
            <p:ph type="title"/>
          </p:nvPr>
        </p:nvSpPr>
        <p:spPr>
          <a:xfrm>
            <a:off x="156625" y="72000"/>
            <a:ext cx="86070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Python - Dictionary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Each key is separated from its value by a colon (:), the items are separated by commas, and the whole thing is enclosed in curly braces. An empty dictionary without any items is written with just two curly braces, like this: {}.</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Keys are unique within a dictionary while values may not be. The values of a dictionary can be of any type, but the keys must be of an immutable data type such as strings, numbers, or tuples.</a:t>
            </a:r>
            <a:endParaRPr>
              <a:latin typeface="Nunito"/>
              <a:ea typeface="Nunito"/>
              <a:cs typeface="Nunito"/>
              <a:sym typeface="Nunito"/>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160"/>
          <p:cNvSpPr txBox="1">
            <a:spLocks noGrp="1"/>
          </p:cNvSpPr>
          <p:nvPr>
            <p:ph type="title"/>
          </p:nvPr>
        </p:nvSpPr>
        <p:spPr>
          <a:xfrm>
            <a:off x="213600" y="166000"/>
            <a:ext cx="87168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Creating Python Dictionary</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Creating a dictionary is as simple as placing items inside curly braces {} separated by commas.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An item has a key and a corresponding value that is expressed as a pair (key: value).</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While the values can be of any data type and can repeat, keys must be of immutable type (string, number or tuple with immutable elements) and must be unique.</a:t>
            </a:r>
            <a:endParaRPr>
              <a:latin typeface="Nunito"/>
              <a:ea typeface="Nunito"/>
              <a:cs typeface="Nunito"/>
              <a:sym typeface="Nunito"/>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161"/>
          <p:cNvSpPr txBox="1">
            <a:spLocks noGrp="1"/>
          </p:cNvSpPr>
          <p:nvPr>
            <p:ph type="title"/>
          </p:nvPr>
        </p:nvSpPr>
        <p:spPr>
          <a:xfrm>
            <a:off x="711425" y="-69069"/>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empty dictionary</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my_dict =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dictionary with integer keys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my_dict = {1: 'apple', 2: 'ball'}</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dictionary with mixed keys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my_dict = {'name': 'John', 1: [2, 4, 3]}</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7"/>
          <p:cNvSpPr txBox="1">
            <a:spLocks noGrp="1"/>
          </p:cNvSpPr>
          <p:nvPr>
            <p:ph type="title"/>
          </p:nvPr>
        </p:nvSpPr>
        <p:spPr>
          <a:xfrm>
            <a:off x="460750" y="147225"/>
            <a:ext cx="78735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SzPts val="2800"/>
              <a:buFont typeface="Nunito"/>
              <a:buChar char="➔"/>
            </a:pPr>
            <a:r>
              <a:rPr lang="en">
                <a:latin typeface="Nunito"/>
                <a:ea typeface="Nunito"/>
                <a:cs typeface="Nunito"/>
                <a:sym typeface="Nunito"/>
              </a:rPr>
              <a:t>Easy-to-maintain − Python's source code is fairly easy-to-maintain.</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A broad standard library − Python's bulk of the library is very portable and cross-platform compatible on UNIX, Windows, and Macintosh.</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Interactive Mode − Python has support for an interactive mode which allows interactive testing and debugging of snippets of code.</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0" algn="just" rtl="0">
              <a:spcBef>
                <a:spcPts val="0"/>
              </a:spcBef>
              <a:spcAft>
                <a:spcPts val="0"/>
              </a:spcAft>
              <a:buNone/>
            </a:pPr>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162"/>
          <p:cNvSpPr txBox="1">
            <a:spLocks noGrp="1"/>
          </p:cNvSpPr>
          <p:nvPr>
            <p:ph type="title"/>
          </p:nvPr>
        </p:nvSpPr>
        <p:spPr>
          <a:xfrm>
            <a:off x="1303800" y="598575"/>
            <a:ext cx="73563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using dict()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my_dict = dict({1:'apple', 2:'ball'})</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from sequence having each item as a pair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my_dict = dict([(1,'apple'), (2,'ball')])</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solidFill>
                  <a:srgbClr val="0000FF"/>
                </a:solidFill>
                <a:latin typeface="Nunito"/>
                <a:ea typeface="Nunito"/>
                <a:cs typeface="Nunito"/>
                <a:sym typeface="Nunito"/>
              </a:rPr>
              <a:t>we can also create a dictionary using the built-in dict() function.</a:t>
            </a:r>
            <a:endParaRPr>
              <a:solidFill>
                <a:srgbClr val="0000FF"/>
              </a:solidFill>
              <a:latin typeface="Nunito"/>
              <a:ea typeface="Nunito"/>
              <a:cs typeface="Nunito"/>
              <a:sym typeface="Nunito"/>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163"/>
          <p:cNvSpPr txBox="1">
            <a:spLocks noGrp="1"/>
          </p:cNvSpPr>
          <p:nvPr>
            <p:ph type="title"/>
          </p:nvPr>
        </p:nvSpPr>
        <p:spPr>
          <a:xfrm>
            <a:off x="1303800" y="598575"/>
            <a:ext cx="76479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Accessing Elements from Dictionary</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While indexing is used with other data types to access values, a dictionary uses keys. Keys can be used either inside square brackets [] or with the get() method.</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If we use the square brackets [], KeyError is raised in case a key is not found in the dictionary. On the other hand, the get() method returns None if the key is not found.</a:t>
            </a:r>
            <a:endParaRPr>
              <a:latin typeface="Nunito"/>
              <a:ea typeface="Nunito"/>
              <a:cs typeface="Nunito"/>
              <a:sym typeface="Nunito"/>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164"/>
          <p:cNvSpPr txBox="1">
            <a:spLocks noGrp="1"/>
          </p:cNvSpPr>
          <p:nvPr>
            <p:ph type="title"/>
          </p:nvPr>
        </p:nvSpPr>
        <p:spPr>
          <a:xfrm>
            <a:off x="1228550" y="513950"/>
            <a:ext cx="75162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get vs [] for retrieving elements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my_dict = {'name': 'Jack', 'age': 26}</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Output: Jack</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print(my_dict['name'])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Output: 26</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print(my_dict.get('age'))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165"/>
          <p:cNvSpPr txBox="1">
            <a:spLocks noGrp="1"/>
          </p:cNvSpPr>
          <p:nvPr>
            <p:ph type="title"/>
          </p:nvPr>
        </p:nvSpPr>
        <p:spPr>
          <a:xfrm>
            <a:off x="1303800" y="598575"/>
            <a:ext cx="77514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Trying to access keys which doesn't exist throws error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Output None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print(my_dict.get('address'))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KeyError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print(my_dict['address'])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6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Jack</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26</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None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Traceback (most recent call last):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File "&lt;string&gt;", line 15, in &lt;module&gt;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print(my_dict['address'])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KeyError: 'address'</a:t>
            </a:r>
            <a:endParaRPr>
              <a:latin typeface="Nunito"/>
              <a:ea typeface="Nunito"/>
              <a:cs typeface="Nunito"/>
              <a:sym typeface="Nunito"/>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167"/>
          <p:cNvSpPr txBox="1">
            <a:spLocks noGrp="1"/>
          </p:cNvSpPr>
          <p:nvPr>
            <p:ph type="title"/>
          </p:nvPr>
        </p:nvSpPr>
        <p:spPr>
          <a:xfrm>
            <a:off x="1285000" y="17542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Changing and Adding Dictionary elements</a:t>
            </a:r>
            <a:endParaRPr/>
          </a:p>
          <a:p>
            <a:pPr marL="0" lvl="0" indent="0" algn="just" rtl="0">
              <a:spcBef>
                <a:spcPts val="0"/>
              </a:spcBef>
              <a:spcAft>
                <a:spcPts val="0"/>
              </a:spcAft>
              <a:buNone/>
            </a:pPr>
            <a:r>
              <a:rPr lang="en"/>
              <a:t>Dictionaries are mutable. We can add new items or change the value of existing items using an assignment operator.</a:t>
            </a:r>
            <a:endParaRPr/>
          </a:p>
          <a:p>
            <a:pPr marL="0" lvl="0" indent="0" algn="just" rtl="0">
              <a:spcBef>
                <a:spcPts val="0"/>
              </a:spcBef>
              <a:spcAft>
                <a:spcPts val="0"/>
              </a:spcAft>
              <a:buNone/>
            </a:pPr>
            <a:endParaRPr/>
          </a:p>
          <a:p>
            <a:pPr marL="0" lvl="0" indent="0" algn="just" rtl="0">
              <a:spcBef>
                <a:spcPts val="0"/>
              </a:spcBef>
              <a:spcAft>
                <a:spcPts val="0"/>
              </a:spcAft>
              <a:buNone/>
            </a:pPr>
            <a:r>
              <a:rPr lang="en"/>
              <a:t>If the key is already present, then the existing value gets updated. In case the key is not present, a new (key: value) pair is added to the dictionary.</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168"/>
          <p:cNvSpPr txBox="1">
            <a:spLocks noGrp="1"/>
          </p:cNvSpPr>
          <p:nvPr>
            <p:ph type="title"/>
          </p:nvPr>
        </p:nvSpPr>
        <p:spPr>
          <a:xfrm>
            <a:off x="1190975" y="90800"/>
            <a:ext cx="7619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Changing and adding Dictionary Elements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my_dict = {'name': 'Jack', 'age': 26}</a:t>
            </a:r>
            <a:endParaRPr>
              <a:latin typeface="Nunito"/>
              <a:ea typeface="Nunito"/>
              <a:cs typeface="Nunito"/>
              <a:sym typeface="Nunito"/>
            </a:endParaRPr>
          </a:p>
          <a:p>
            <a:pPr marL="0" lvl="0" indent="0" algn="l" rtl="0">
              <a:spcBef>
                <a:spcPts val="0"/>
              </a:spcBef>
              <a:spcAft>
                <a:spcPts val="0"/>
              </a:spcAft>
              <a:buNone/>
            </a:pPr>
            <a:endParaRPr sz="100">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update value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my_dict['age'] = 27</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#Output: {'age': 27, 'name': 'Jack'}</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print(my_dict)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169"/>
          <p:cNvSpPr txBox="1">
            <a:spLocks noGrp="1"/>
          </p:cNvSpPr>
          <p:nvPr>
            <p:ph type="title"/>
          </p:nvPr>
        </p:nvSpPr>
        <p:spPr>
          <a:xfrm>
            <a:off x="63150" y="147225"/>
            <a:ext cx="9017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latin typeface="Nunito"/>
                <a:ea typeface="Nunito"/>
                <a:cs typeface="Nunito"/>
                <a:sym typeface="Nunito"/>
              </a:rPr>
              <a:t># add item</a:t>
            </a:r>
            <a:endParaRPr sz="2600">
              <a:latin typeface="Nunito"/>
              <a:ea typeface="Nunito"/>
              <a:cs typeface="Nunito"/>
              <a:sym typeface="Nunito"/>
            </a:endParaRPr>
          </a:p>
          <a:p>
            <a:pPr marL="0" lvl="0" indent="0" algn="l" rtl="0">
              <a:spcBef>
                <a:spcPts val="0"/>
              </a:spcBef>
              <a:spcAft>
                <a:spcPts val="0"/>
              </a:spcAft>
              <a:buNone/>
            </a:pPr>
            <a:r>
              <a:rPr lang="en" sz="2600">
                <a:latin typeface="Nunito"/>
                <a:ea typeface="Nunito"/>
                <a:cs typeface="Nunito"/>
                <a:sym typeface="Nunito"/>
              </a:rPr>
              <a:t>my_dict['address'] = 'Downtown'</a:t>
            </a:r>
            <a:endParaRPr sz="2600">
              <a:latin typeface="Nunito"/>
              <a:ea typeface="Nunito"/>
              <a:cs typeface="Nunito"/>
              <a:sym typeface="Nunito"/>
            </a:endParaRPr>
          </a:p>
          <a:p>
            <a:pPr marL="0" lvl="0" indent="0" algn="l" rtl="0">
              <a:spcBef>
                <a:spcPts val="0"/>
              </a:spcBef>
              <a:spcAft>
                <a:spcPts val="0"/>
              </a:spcAft>
              <a:buNone/>
            </a:pPr>
            <a:endParaRPr sz="2600">
              <a:latin typeface="Nunito"/>
              <a:ea typeface="Nunito"/>
              <a:cs typeface="Nunito"/>
              <a:sym typeface="Nunito"/>
            </a:endParaRPr>
          </a:p>
          <a:p>
            <a:pPr marL="0" lvl="0" indent="0" algn="l" rtl="0">
              <a:spcBef>
                <a:spcPts val="0"/>
              </a:spcBef>
              <a:spcAft>
                <a:spcPts val="0"/>
              </a:spcAft>
              <a:buNone/>
            </a:pPr>
            <a:r>
              <a:rPr lang="en" sz="2600">
                <a:latin typeface="Nunito"/>
                <a:ea typeface="Nunito"/>
                <a:cs typeface="Nunito"/>
                <a:sym typeface="Nunito"/>
              </a:rPr>
              <a:t># Output: {'address': 'Downtown', 'age': 27, 'name': 'Jack'}</a:t>
            </a:r>
            <a:endParaRPr sz="2600">
              <a:latin typeface="Nunito"/>
              <a:ea typeface="Nunito"/>
              <a:cs typeface="Nunito"/>
              <a:sym typeface="Nunito"/>
            </a:endParaRPr>
          </a:p>
          <a:p>
            <a:pPr marL="0" lvl="0" indent="0" algn="l" rtl="0">
              <a:spcBef>
                <a:spcPts val="0"/>
              </a:spcBef>
              <a:spcAft>
                <a:spcPts val="0"/>
              </a:spcAft>
              <a:buNone/>
            </a:pPr>
            <a:r>
              <a:rPr lang="en" sz="2600">
                <a:latin typeface="Nunito"/>
                <a:ea typeface="Nunito"/>
                <a:cs typeface="Nunito"/>
                <a:sym typeface="Nunito"/>
              </a:rPr>
              <a:t>print(my_dict)</a:t>
            </a:r>
            <a:endParaRPr sz="2600">
              <a:latin typeface="Nunito"/>
              <a:ea typeface="Nunito"/>
              <a:cs typeface="Nunito"/>
              <a:sym typeface="Nunito"/>
            </a:endParaRPr>
          </a:p>
          <a:p>
            <a:pPr marL="0" lvl="0" indent="0" algn="l" rtl="0">
              <a:spcBef>
                <a:spcPts val="0"/>
              </a:spcBef>
              <a:spcAft>
                <a:spcPts val="0"/>
              </a:spcAft>
              <a:buNone/>
            </a:pPr>
            <a:endParaRPr sz="2600">
              <a:latin typeface="Nunito"/>
              <a:ea typeface="Nunito"/>
              <a:cs typeface="Nunito"/>
              <a:sym typeface="Nunito"/>
            </a:endParaRPr>
          </a:p>
        </p:txBody>
      </p:sp>
      <p:sp>
        <p:nvSpPr>
          <p:cNvPr id="1062" name="Google Shape;1062;p169"/>
          <p:cNvSpPr txBox="1"/>
          <p:nvPr/>
        </p:nvSpPr>
        <p:spPr>
          <a:xfrm>
            <a:off x="376125" y="2820925"/>
            <a:ext cx="61872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Nunito"/>
                <a:ea typeface="Nunito"/>
                <a:cs typeface="Nunito"/>
                <a:sym typeface="Nunito"/>
              </a:rPr>
              <a:t>Output</a:t>
            </a:r>
            <a:endParaRPr sz="1900" b="1">
              <a:latin typeface="Nunito"/>
              <a:ea typeface="Nunito"/>
              <a:cs typeface="Nunito"/>
              <a:sym typeface="Nunito"/>
            </a:endParaRPr>
          </a:p>
          <a:p>
            <a:pPr marL="0" lvl="0" indent="0" algn="l" rtl="0">
              <a:spcBef>
                <a:spcPts val="0"/>
              </a:spcBef>
              <a:spcAft>
                <a:spcPts val="0"/>
              </a:spcAft>
              <a:buNone/>
            </a:pPr>
            <a:endParaRPr sz="1900" b="1">
              <a:latin typeface="Nunito"/>
              <a:ea typeface="Nunito"/>
              <a:cs typeface="Nunito"/>
              <a:sym typeface="Nunito"/>
            </a:endParaRPr>
          </a:p>
          <a:p>
            <a:pPr marL="0" lvl="0" indent="0" algn="l" rtl="0">
              <a:spcBef>
                <a:spcPts val="0"/>
              </a:spcBef>
              <a:spcAft>
                <a:spcPts val="0"/>
              </a:spcAft>
              <a:buNone/>
            </a:pPr>
            <a:r>
              <a:rPr lang="en" sz="1900" b="1">
                <a:latin typeface="Nunito"/>
                <a:ea typeface="Nunito"/>
                <a:cs typeface="Nunito"/>
                <a:sym typeface="Nunito"/>
              </a:rPr>
              <a:t>{'name': 'Jack', 'age': 27}</a:t>
            </a:r>
            <a:endParaRPr sz="1900" b="1">
              <a:latin typeface="Nunito"/>
              <a:ea typeface="Nunito"/>
              <a:cs typeface="Nunito"/>
              <a:sym typeface="Nunito"/>
            </a:endParaRPr>
          </a:p>
          <a:p>
            <a:pPr marL="0" lvl="0" indent="0" algn="l" rtl="0">
              <a:spcBef>
                <a:spcPts val="0"/>
              </a:spcBef>
              <a:spcAft>
                <a:spcPts val="0"/>
              </a:spcAft>
              <a:buNone/>
            </a:pPr>
            <a:r>
              <a:rPr lang="en" sz="1900" b="1">
                <a:latin typeface="Nunito"/>
                <a:ea typeface="Nunito"/>
                <a:cs typeface="Nunito"/>
                <a:sym typeface="Nunito"/>
              </a:rPr>
              <a:t>{'name': 'Jack', 'age': 27, 'address': 'Downtown'}</a:t>
            </a:r>
            <a:endParaRPr sz="1900" b="1">
              <a:latin typeface="Nunito"/>
              <a:ea typeface="Nunito"/>
              <a:cs typeface="Nunito"/>
              <a:sym typeface="Nunito"/>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70"/>
          <p:cNvSpPr txBox="1">
            <a:spLocks noGrp="1"/>
          </p:cNvSpPr>
          <p:nvPr>
            <p:ph type="title"/>
          </p:nvPr>
        </p:nvSpPr>
        <p:spPr>
          <a:xfrm>
            <a:off x="1172175" y="231850"/>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Delete Dictionary Elements</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You can either remove individual dictionary elements or clear the entire contents of a dictionary. You can also delete entire dictionary in a single operation.</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To explicitly remove an entire dictionary, just use the del statement. Following is a simple example</a:t>
            </a:r>
            <a:endParaRPr>
              <a:latin typeface="Nunito"/>
              <a:ea typeface="Nunito"/>
              <a:cs typeface="Nunito"/>
              <a:sym typeface="Nunito"/>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171"/>
          <p:cNvSpPr txBox="1">
            <a:spLocks noGrp="1"/>
          </p:cNvSpPr>
          <p:nvPr>
            <p:ph type="title"/>
          </p:nvPr>
        </p:nvSpPr>
        <p:spPr>
          <a:xfrm>
            <a:off x="507775" y="109600"/>
            <a:ext cx="84909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dict = {'Name': 'Zara', 'Age': 7, 'Class': 'First'}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del dict['Name']; # remove entry with key 'Name'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dict.clear();     # remove all entries in dict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del dict ;        # delete entire dictionary</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"dict['Age']: ", dict['Age']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"dict['School']: ", dict['School']</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8"/>
          <p:cNvSpPr txBox="1">
            <a:spLocks noGrp="1"/>
          </p:cNvSpPr>
          <p:nvPr>
            <p:ph type="title"/>
          </p:nvPr>
        </p:nvSpPr>
        <p:spPr>
          <a:xfrm>
            <a:off x="1056750" y="43800"/>
            <a:ext cx="70305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SzPts val="2800"/>
              <a:buFont typeface="Nunito"/>
              <a:buChar char="➔"/>
            </a:pPr>
            <a:r>
              <a:rPr lang="en">
                <a:latin typeface="Nunito"/>
                <a:ea typeface="Nunito"/>
                <a:cs typeface="Nunito"/>
                <a:sym typeface="Nunito"/>
              </a:rPr>
              <a:t>Portable − Python can run on a wide variety of hardware platforms and has the same interface on all platforms.</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Extendable − You can add low-level modules to the Python interpreter. These modules enable programmers to add to or customize their tools to be more efficient.</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Databases − Python provides interfaces to all major commercial databases.</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0" algn="just" rtl="0">
              <a:spcBef>
                <a:spcPts val="0"/>
              </a:spcBef>
              <a:spcAft>
                <a:spcPts val="0"/>
              </a:spcAft>
              <a:buNone/>
            </a:pPr>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72"/>
          <p:cNvSpPr txBox="1">
            <a:spLocks noGrp="1"/>
          </p:cNvSpPr>
          <p:nvPr>
            <p:ph type="title"/>
          </p:nvPr>
        </p:nvSpPr>
        <p:spPr>
          <a:xfrm>
            <a:off x="1275600" y="175450"/>
            <a:ext cx="76008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This produces the following result. Note that an exception is raised because after del dict dictionary does not exist any more −</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dict['Age']: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Traceback (most recent call last):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File "test.py", line 8, in &lt;module&gt;</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print "dict['Age']: ", dict['Age'];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TypeError: 'type' object is unsubscriptable</a:t>
            </a:r>
            <a:endParaRPr>
              <a:latin typeface="Nunito"/>
              <a:ea typeface="Nunito"/>
              <a:cs typeface="Nunito"/>
              <a:sym typeface="Nunito"/>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73"/>
          <p:cNvSpPr txBox="1">
            <a:spLocks noGrp="1"/>
          </p:cNvSpPr>
          <p:nvPr>
            <p:ph type="title"/>
          </p:nvPr>
        </p:nvSpPr>
        <p:spPr>
          <a:xfrm>
            <a:off x="1285000" y="3070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Store Function as dictionary value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Given a dictionary, assign its keys as function calls.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Case 1 : Without Params. </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The way that is employed to achieve this task is that, function name is kept as dictionary values, and while calling with keys, brackets ‘()’ are added.</a:t>
            </a:r>
            <a:endParaRPr>
              <a:latin typeface="Nunito"/>
              <a:ea typeface="Nunito"/>
              <a:cs typeface="Nunito"/>
              <a:sym typeface="Nunito"/>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174"/>
          <p:cNvSpPr txBox="1">
            <a:spLocks noGrp="1"/>
          </p:cNvSpPr>
          <p:nvPr>
            <p:ph type="title"/>
          </p:nvPr>
        </p:nvSpPr>
        <p:spPr>
          <a:xfrm>
            <a:off x="818075" y="0"/>
            <a:ext cx="83259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Using Without params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call Gfg fnc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def print_key1():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return "This is Gfg's value"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initializing dictionary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check for function name as key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test_dict = {"Gfg": print_key1, "is" : 5, "best" : 9}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175"/>
          <p:cNvSpPr txBox="1">
            <a:spLocks noGrp="1"/>
          </p:cNvSpPr>
          <p:nvPr>
            <p:ph type="title"/>
          </p:nvPr>
        </p:nvSpPr>
        <p:spPr>
          <a:xfrm>
            <a:off x="507775" y="391700"/>
            <a:ext cx="85098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printing original dictionary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print("The original dictionary is : " + str(test_dict))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calling function using brackets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res = test_dict['Gfg']()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printing result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print("The required call result : " + str(res))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76"/>
          <p:cNvSpPr txBox="1">
            <a:spLocks noGrp="1"/>
          </p:cNvSpPr>
          <p:nvPr>
            <p:ph type="title"/>
          </p:nvPr>
        </p:nvSpPr>
        <p:spPr>
          <a:xfrm>
            <a:off x="460750" y="598575"/>
            <a:ext cx="85002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original dictionary is : {'Gfg': &lt;function print_key1 at 0x7f1c0445be18&gt;, 'is': 5, 'best': 9}</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required call result : This is Gfg's value</a:t>
            </a:r>
            <a:endParaRPr>
              <a:latin typeface="Nunito"/>
              <a:ea typeface="Nunito"/>
              <a:cs typeface="Nunito"/>
              <a:sym typeface="Nunito"/>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177"/>
          <p:cNvSpPr txBox="1">
            <a:spLocks noGrp="1"/>
          </p:cNvSpPr>
          <p:nvPr>
            <p:ph type="title"/>
          </p:nvPr>
        </p:nvSpPr>
        <p:spPr>
          <a:xfrm>
            <a:off x="1247375" y="0"/>
            <a:ext cx="78966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Case 2 : With params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Using With params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call Gfg fnc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def sum_key(a, b):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return a + b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initializing dictionary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check for function name as key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test_dict = {"Gfg": sum_key, "is" : 5, "best" : 9}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78"/>
          <p:cNvSpPr txBox="1">
            <a:spLocks noGrp="1"/>
          </p:cNvSpPr>
          <p:nvPr>
            <p:ph type="title"/>
          </p:nvPr>
        </p:nvSpPr>
        <p:spPr>
          <a:xfrm>
            <a:off x="159850" y="0"/>
            <a:ext cx="88578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printing original dictionary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print("The original dictionary is : " + str(test_dict))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calling function using brackets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params inside brackets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res = test_dict['Gfg'](10, 34)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printing result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print("The required call result : " + str(res))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79"/>
          <p:cNvSpPr txBox="1">
            <a:spLocks noGrp="1"/>
          </p:cNvSpPr>
          <p:nvPr>
            <p:ph type="title"/>
          </p:nvPr>
        </p:nvSpPr>
        <p:spPr>
          <a:xfrm>
            <a:off x="338500" y="1572450"/>
            <a:ext cx="84723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original dictionary is : {'Gfg': &lt;function sum_key at 0x7f538d017e18&gt;, 'is': 5, 'best': 9}</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required call result : 44</a:t>
            </a:r>
            <a:endParaRPr>
              <a:latin typeface="Nunito"/>
              <a:ea typeface="Nunito"/>
              <a:cs typeface="Nunito"/>
              <a:sym typeface="Nunito"/>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80"/>
          <p:cNvSpPr txBox="1">
            <a:spLocks noGrp="1"/>
          </p:cNvSpPr>
          <p:nvPr>
            <p:ph type="title"/>
          </p:nvPr>
        </p:nvSpPr>
        <p:spPr>
          <a:xfrm>
            <a:off x="843050" y="157245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rgbClr val="0000FF"/>
                </a:solidFill>
              </a:rPr>
              <a:t>UNIT 1 COMPLETED</a:t>
            </a:r>
            <a:endParaRPr sz="370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SzPts val="2800"/>
              <a:buFont typeface="Nunito"/>
              <a:buChar char="➔"/>
            </a:pPr>
            <a:r>
              <a:rPr lang="en">
                <a:latin typeface="Nunito"/>
                <a:ea typeface="Nunito"/>
                <a:cs typeface="Nunito"/>
                <a:sym typeface="Nunito"/>
              </a:rPr>
              <a:t>GUI Programming − Python supports GUI applications that can be created and ported to many system calls, libraries and windows systems, such as Windows MFC, Macintosh, and the X Window system of Unix.</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Scalable − Python provides a better structure and support for large programs than shell scripting.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0"/>
          <p:cNvSpPr txBox="1">
            <a:spLocks noGrp="1"/>
          </p:cNvSpPr>
          <p:nvPr>
            <p:ph type="title"/>
          </p:nvPr>
        </p:nvSpPr>
        <p:spPr>
          <a:xfrm>
            <a:off x="946475" y="109625"/>
            <a:ext cx="7939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Where is Python used?</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Python is a general-purpose, popular programming language and it is used in almost every technical field. The various areas of Python use are given below.</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Data Science</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Date Mining</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Desktop Applications</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Console-based Applications</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Mobile Applications</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1194152" y="307075"/>
            <a:ext cx="8002200" cy="9993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Software Development</a:t>
            </a:r>
            <a:endParaRPr sz="2600"/>
          </a:p>
          <a:p>
            <a:pPr marL="457200" lvl="0" indent="-393700" algn="l" rtl="0">
              <a:spcBef>
                <a:spcPts val="0"/>
              </a:spcBef>
              <a:spcAft>
                <a:spcPts val="0"/>
              </a:spcAft>
              <a:buSzPts val="2600"/>
              <a:buChar char="➔"/>
            </a:pPr>
            <a:r>
              <a:rPr lang="en" sz="2600"/>
              <a:t>Artificial Intelligence</a:t>
            </a:r>
            <a:endParaRPr sz="2600"/>
          </a:p>
          <a:p>
            <a:pPr marL="457200" lvl="0" indent="-393700" algn="l" rtl="0">
              <a:spcBef>
                <a:spcPts val="0"/>
              </a:spcBef>
              <a:spcAft>
                <a:spcPts val="0"/>
              </a:spcAft>
              <a:buSzPts val="2600"/>
              <a:buChar char="➔"/>
            </a:pPr>
            <a:r>
              <a:rPr lang="en" sz="2600"/>
              <a:t>Web Applications</a:t>
            </a:r>
            <a:endParaRPr sz="2600"/>
          </a:p>
          <a:p>
            <a:pPr marL="457200" lvl="0" indent="-393700" algn="l" rtl="0">
              <a:spcBef>
                <a:spcPts val="0"/>
              </a:spcBef>
              <a:spcAft>
                <a:spcPts val="0"/>
              </a:spcAft>
              <a:buSzPts val="2600"/>
              <a:buChar char="➔"/>
            </a:pPr>
            <a:r>
              <a:rPr lang="en" sz="2600"/>
              <a:t>Enterprise Applications</a:t>
            </a:r>
            <a:endParaRPr sz="2600"/>
          </a:p>
          <a:p>
            <a:pPr marL="457200" lvl="0" indent="-393700" algn="l" rtl="0">
              <a:spcBef>
                <a:spcPts val="0"/>
              </a:spcBef>
              <a:spcAft>
                <a:spcPts val="0"/>
              </a:spcAft>
              <a:buSzPts val="2600"/>
              <a:buChar char="➔"/>
            </a:pPr>
            <a:r>
              <a:rPr lang="en" sz="2600"/>
              <a:t>3D CAD Applications</a:t>
            </a:r>
            <a:endParaRPr sz="2600"/>
          </a:p>
          <a:p>
            <a:pPr marL="457200" lvl="0" indent="-393700" algn="l" rtl="0">
              <a:spcBef>
                <a:spcPts val="0"/>
              </a:spcBef>
              <a:spcAft>
                <a:spcPts val="0"/>
              </a:spcAft>
              <a:buSzPts val="2600"/>
              <a:buChar char="➔"/>
            </a:pPr>
            <a:r>
              <a:rPr lang="en" sz="2600"/>
              <a:t>Machine Learning</a:t>
            </a:r>
            <a:endParaRPr sz="2600"/>
          </a:p>
          <a:p>
            <a:pPr marL="457200" lvl="0" indent="-393700" algn="l" rtl="0">
              <a:spcBef>
                <a:spcPts val="0"/>
              </a:spcBef>
              <a:spcAft>
                <a:spcPts val="0"/>
              </a:spcAft>
              <a:buSzPts val="2600"/>
              <a:buChar char="➔"/>
            </a:pPr>
            <a:r>
              <a:rPr lang="en" sz="2600"/>
              <a:t>Computer Vision or Image Processing Applications.</a:t>
            </a:r>
            <a:endParaRPr sz="2600"/>
          </a:p>
          <a:p>
            <a:pPr marL="457200" lvl="0" indent="-393700" algn="l" rtl="0">
              <a:spcBef>
                <a:spcPts val="0"/>
              </a:spcBef>
              <a:spcAft>
                <a:spcPts val="0"/>
              </a:spcAft>
              <a:buSzPts val="2600"/>
              <a:buChar char="➔"/>
            </a:pPr>
            <a:r>
              <a:rPr lang="en" sz="2600"/>
              <a:t>Speech Recognitions</a:t>
            </a:r>
            <a:endParaRPr sz="2600"/>
          </a:p>
          <a:p>
            <a:pPr marL="457200" lvl="0" indent="0" algn="l" rtl="0">
              <a:spcBef>
                <a:spcPts val="0"/>
              </a:spcBef>
              <a:spcAft>
                <a:spcPts val="0"/>
              </a:spcAft>
              <a:buNone/>
            </a:pP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Python is a general-purpose interpreted, interactive, object-oriented, and high-level programming language. It was created by Guido van Rossum during 1985- 1990. Like Perl, Python source code is also available under the GNU General Public License (GPL).</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2"/>
          <p:cNvSpPr txBox="1">
            <a:spLocks noGrp="1"/>
          </p:cNvSpPr>
          <p:nvPr>
            <p:ph type="title"/>
          </p:nvPr>
        </p:nvSpPr>
        <p:spPr>
          <a:xfrm>
            <a:off x="1190950" y="81400"/>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Python Basic Syntax:</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There is no use of curly braces or semicolon in Python programming language. It is English-like language. But Python uses the indentation to define a block of code. Indentation is nothing but adding whitespace before the statement when it is needed. For example -</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def func():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statement 1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statement 2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statement N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4"/>
          <p:cNvSpPr txBox="1">
            <a:spLocks noGrp="1"/>
          </p:cNvSpPr>
          <p:nvPr>
            <p:ph type="title"/>
          </p:nvPr>
        </p:nvSpPr>
        <p:spPr>
          <a:xfrm>
            <a:off x="359425" y="78025"/>
            <a:ext cx="87846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600">
                <a:solidFill>
                  <a:srgbClr val="0000FF"/>
                </a:solidFill>
                <a:latin typeface="Nunito"/>
                <a:ea typeface="Nunito"/>
                <a:cs typeface="Nunito"/>
                <a:sym typeface="Nunito"/>
              </a:rPr>
              <a:t>Indentation in Python</a:t>
            </a:r>
            <a:endParaRPr sz="2600">
              <a:solidFill>
                <a:srgbClr val="0000FF"/>
              </a:solidFill>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Leading space or tab at the beginning of the line is considered as indentation level of the line, which is used to determine the group of statements. Statements with the same level of indentation considered as a group or block.</a:t>
            </a: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For example, functions, classes, or loops in Python contains a block of statements to be executed. Other programming languages such as C# or Java use curly braces { } to denote a block of code. Python uses indentation (a space or a tab) to denote a block of statements.</a:t>
            </a:r>
            <a:endParaRPr sz="26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5"/>
          <p:cNvSpPr txBox="1">
            <a:spLocks noGrp="1"/>
          </p:cNvSpPr>
          <p:nvPr>
            <p:ph type="title"/>
          </p:nvPr>
        </p:nvSpPr>
        <p:spPr>
          <a:xfrm>
            <a:off x="495750" y="115200"/>
            <a:ext cx="81057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Indentation Rules</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Use the colon : to start a block and press Enter.</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All the lines in a block must use the same indentation, either space or a tab.</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Python recommends four spaces as indentation to make the code more readable. Do not mix space and tab in the same block.</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 block can have inner blocks with next level indentation.</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a:off x="918275" y="109625"/>
            <a:ext cx="78924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Variables</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Variable is a name that is used to refer to memory location. Python variable is also known as an identifier and used to hold value.</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In Python, we don't need to specify the type of variable because Python is a infer language and smart enough to get variable type.</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Variable names can be a group of both the letters and digits, but they have to begin with a letter or an underscore.</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It is recommended to use lowercase letters for the variable name. Rahul and rahul both are two different variables.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title"/>
          </p:nvPr>
        </p:nvSpPr>
        <p:spPr>
          <a:xfrm>
            <a:off x="1056750" y="137825"/>
            <a:ext cx="72933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Identifier Naming</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Variables are the example of identifiers. An Identifier is used to identify the literals used in the program. The rules to name an identifier are given below.</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The first character of the variable must be an alphabet or underscore ( _ ).</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9"/>
          <p:cNvSpPr txBox="1">
            <a:spLocks noGrp="1"/>
          </p:cNvSpPr>
          <p:nvPr>
            <p:ph type="title"/>
          </p:nvPr>
        </p:nvSpPr>
        <p:spPr>
          <a:xfrm>
            <a:off x="927675" y="0"/>
            <a:ext cx="79113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All the characters except the first character may be an alphabet of lower-case(a-z), upper-case (A-Z), underscore, or digit (0-9).</a:t>
            </a:r>
            <a:endParaRPr/>
          </a:p>
          <a:p>
            <a:pPr marL="0" lvl="0" indent="0" algn="just" rtl="0">
              <a:spcBef>
                <a:spcPts val="0"/>
              </a:spcBef>
              <a:spcAft>
                <a:spcPts val="0"/>
              </a:spcAft>
              <a:buNone/>
            </a:pPr>
            <a:r>
              <a:rPr lang="en"/>
              <a:t>Identifier name must not contain any white-space, or special character (!, @, #, %, ^, &amp;, *).</a:t>
            </a:r>
            <a:endParaRPr/>
          </a:p>
          <a:p>
            <a:pPr marL="0" lvl="0" indent="0" algn="just" rtl="0">
              <a:spcBef>
                <a:spcPts val="0"/>
              </a:spcBef>
              <a:spcAft>
                <a:spcPts val="0"/>
              </a:spcAft>
              <a:buNone/>
            </a:pPr>
            <a:r>
              <a:rPr lang="en"/>
              <a:t>Identifier name must not be similar to any keyword defined in the language.</a:t>
            </a:r>
            <a:endParaRPr/>
          </a:p>
          <a:p>
            <a:pPr marL="0" lvl="0" indent="0" algn="just" rtl="0">
              <a:spcBef>
                <a:spcPts val="0"/>
              </a:spcBef>
              <a:spcAft>
                <a:spcPts val="0"/>
              </a:spcAft>
              <a:buNone/>
            </a:pPr>
            <a:r>
              <a:rPr lang="en"/>
              <a:t>Identifier names are case sensitive; for example, my name, and MyName is not the same.</a:t>
            </a:r>
            <a:endParaRPr/>
          </a:p>
          <a:p>
            <a:pPr marL="0" lvl="0" indent="0" algn="just"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Examples of valid identifiers: a123, _n, n_9, etc.</a:t>
            </a:r>
            <a:endParaRPr/>
          </a:p>
          <a:p>
            <a:pPr marL="0" lvl="0" indent="0" algn="just" rtl="0">
              <a:spcBef>
                <a:spcPts val="0"/>
              </a:spcBef>
              <a:spcAft>
                <a:spcPts val="0"/>
              </a:spcAft>
              <a:buNone/>
            </a:pPr>
            <a:endParaRPr/>
          </a:p>
          <a:p>
            <a:pPr marL="0" lvl="0" indent="0" algn="just" rtl="0">
              <a:spcBef>
                <a:spcPts val="0"/>
              </a:spcBef>
              <a:spcAft>
                <a:spcPts val="0"/>
              </a:spcAft>
              <a:buNone/>
            </a:pPr>
            <a:r>
              <a:rPr lang="en"/>
              <a:t>Examples of invalid identifiers: 1a, n%4, n 9, etc.</a:t>
            </a:r>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1"/>
          <p:cNvSpPr txBox="1">
            <a:spLocks noGrp="1"/>
          </p:cNvSpPr>
          <p:nvPr>
            <p:ph type="title"/>
          </p:nvPr>
        </p:nvSpPr>
        <p:spPr>
          <a:xfrm>
            <a:off x="1056750" y="109625"/>
            <a:ext cx="73779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600">
                <a:solidFill>
                  <a:srgbClr val="0000FF"/>
                </a:solidFill>
                <a:latin typeface="Nunito"/>
                <a:ea typeface="Nunito"/>
                <a:cs typeface="Nunito"/>
                <a:sym typeface="Nunito"/>
              </a:rPr>
              <a:t>Data Types</a:t>
            </a:r>
            <a:endParaRPr sz="2600">
              <a:solidFill>
                <a:srgbClr val="0000FF"/>
              </a:solidFill>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Variables can hold values, and every value has a data-type. Python is a dynamically typed language; hence we do not need to define the type of the variable while declaring it. The interpreter implicitly binds the value with its type.</a:t>
            </a: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a = 5  </a:t>
            </a: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The variable a holds integer value five and we did not define its type. Python interpreter will automatically interpret variables a as an integer type.</a:t>
            </a:r>
            <a:endParaRPr sz="2600">
              <a:latin typeface="Nunito"/>
              <a:ea typeface="Nunito"/>
              <a:cs typeface="Nunito"/>
              <a:sym typeface="Nunito"/>
            </a:endParaRPr>
          </a:p>
          <a:p>
            <a:pPr marL="0" lvl="0" indent="0" algn="just" rtl="0">
              <a:spcBef>
                <a:spcPts val="0"/>
              </a:spcBef>
              <a:spcAft>
                <a:spcPts val="0"/>
              </a:spcAft>
              <a:buNone/>
            </a:pPr>
            <a:endParaRPr sz="2600">
              <a:latin typeface="Nunito"/>
              <a:ea typeface="Nunito"/>
              <a:cs typeface="Nunito"/>
              <a:sym typeface="Nunito"/>
            </a:endParaRPr>
          </a:p>
          <a:p>
            <a:pPr marL="0" lvl="0" indent="0" algn="just" rtl="0">
              <a:spcBef>
                <a:spcPts val="0"/>
              </a:spcBef>
              <a:spcAft>
                <a:spcPts val="0"/>
              </a:spcAft>
              <a:buNone/>
            </a:pPr>
            <a:endParaRPr sz="26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Python is a high-level, interpreted, interactive and object-oriented scripting language. Python is designed to be highly readable. It uses English keywords frequently where as other languages use punctuation, and it has fewer syntactical constructions than other languages.</a:t>
            </a:r>
            <a:endParaRPr>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600">
                <a:latin typeface="Nunito"/>
                <a:ea typeface="Nunito"/>
                <a:cs typeface="Nunito"/>
                <a:sym typeface="Nunito"/>
              </a:rPr>
              <a:t>Python enables us to check the type of the variable used in the program. Python provides us the type() function, which returns the type of the variable passed.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3"/>
          <p:cNvSpPr txBox="1">
            <a:spLocks noGrp="1"/>
          </p:cNvSpPr>
          <p:nvPr>
            <p:ph type="title"/>
          </p:nvPr>
        </p:nvSpPr>
        <p:spPr>
          <a:xfrm>
            <a:off x="112825" y="147225"/>
            <a:ext cx="87168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Consider the following example to define the values of different data types and checking its type.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a=10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b="Hi Python"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c = 10.5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print(type(a))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print(type(b))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print(type(c))		  Output:&lt;type 'int'&gt;</a:t>
            </a:r>
            <a:endParaRPr>
              <a:latin typeface="Nunito"/>
              <a:ea typeface="Nunito"/>
              <a:cs typeface="Nunito"/>
              <a:sym typeface="Nunito"/>
            </a:endParaRPr>
          </a:p>
          <a:p>
            <a:pPr marL="3657600" lvl="0" indent="457200" algn="just" rtl="0">
              <a:spcBef>
                <a:spcPts val="0"/>
              </a:spcBef>
              <a:spcAft>
                <a:spcPts val="0"/>
              </a:spcAft>
              <a:buNone/>
            </a:pPr>
            <a:r>
              <a:rPr lang="en">
                <a:latin typeface="Nunito"/>
                <a:ea typeface="Nunito"/>
                <a:cs typeface="Nunito"/>
                <a:sym typeface="Nunito"/>
              </a:rPr>
              <a:t>&lt;type 'str'&gt;</a:t>
            </a:r>
            <a:endParaRPr>
              <a:latin typeface="Nunito"/>
              <a:ea typeface="Nunito"/>
              <a:cs typeface="Nunito"/>
              <a:sym typeface="Nunito"/>
            </a:endParaRPr>
          </a:p>
          <a:p>
            <a:pPr marL="3657600" lvl="0" indent="457200" algn="just" rtl="0">
              <a:spcBef>
                <a:spcPts val="0"/>
              </a:spcBef>
              <a:spcAft>
                <a:spcPts val="0"/>
              </a:spcAft>
              <a:buNone/>
            </a:pPr>
            <a:r>
              <a:rPr lang="en">
                <a:latin typeface="Nunito"/>
                <a:ea typeface="Nunito"/>
                <a:cs typeface="Nunito"/>
                <a:sym typeface="Nunito"/>
              </a:rPr>
              <a:t>&lt;type 'float'&gt;</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4"/>
          <p:cNvSpPr txBox="1">
            <a:spLocks noGrp="1"/>
          </p:cNvSpPr>
          <p:nvPr>
            <p:ph type="title"/>
          </p:nvPr>
        </p:nvSpPr>
        <p:spPr>
          <a:xfrm>
            <a:off x="394925" y="100200"/>
            <a:ext cx="82278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700">
                <a:latin typeface="Nunito"/>
                <a:ea typeface="Nunito"/>
                <a:cs typeface="Nunito"/>
                <a:sym typeface="Nunito"/>
              </a:rPr>
              <a:t>A variable can hold different types of values. For example, a person's name must be stored as a string whereas its id must be stored as an integer.</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Python provides various standard data types that define the storage method on each of them. The data types defined in Python are given below.</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Numbers</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Sequence Type</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Boolean</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Set</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Dictionary</a:t>
            </a:r>
            <a:endParaRPr sz="2700">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45"/>
          <p:cNvPicPr preferRelativeResize="0"/>
          <p:nvPr/>
        </p:nvPicPr>
        <p:blipFill>
          <a:blip r:embed="rId3">
            <a:alphaModFix/>
          </a:blip>
          <a:stretch>
            <a:fillRect/>
          </a:stretch>
        </p:blipFill>
        <p:spPr>
          <a:xfrm>
            <a:off x="865075" y="435875"/>
            <a:ext cx="6337700" cy="4271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6"/>
          <p:cNvSpPr txBox="1">
            <a:spLocks noGrp="1"/>
          </p:cNvSpPr>
          <p:nvPr>
            <p:ph type="title"/>
          </p:nvPr>
        </p:nvSpPr>
        <p:spPr>
          <a:xfrm>
            <a:off x="617375" y="119025"/>
            <a:ext cx="79677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Numbers</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Number stores numeric values. The integer, float, and complex values belong to a Python Numbers data-type. Python provides the type() function to know the data-type of the variable. Similarly, the isinstance() function is used to check an object belongs to a particular class.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7"/>
          <p:cNvSpPr txBox="1">
            <a:spLocks noGrp="1"/>
          </p:cNvSpPr>
          <p:nvPr>
            <p:ph type="title"/>
          </p:nvPr>
        </p:nvSpPr>
        <p:spPr>
          <a:xfrm>
            <a:off x="564175" y="109600"/>
            <a:ext cx="79362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Python creates Number objects when a number is assigned to a variable. For 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 = 5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print("The type of a", type(a))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b = 40.5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print("The type of b", type(b))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c = 1+3j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print("The type of c", type(c))  </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 c is a complex number", isinstance(1+3j,complex)) </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type of a &lt;class 'int'&gt;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type of b &lt;class 'float'&gt;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type of c &lt;class 'complex'&gt;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c is complex number: True</a:t>
            </a:r>
            <a:endParaRPr>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9"/>
          <p:cNvSpPr txBox="1">
            <a:spLocks noGrp="1"/>
          </p:cNvSpPr>
          <p:nvPr>
            <p:ph type="title"/>
          </p:nvPr>
        </p:nvSpPr>
        <p:spPr>
          <a:xfrm>
            <a:off x="532750" y="53200"/>
            <a:ext cx="83814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rgbClr val="0000FF"/>
                </a:solidFill>
                <a:latin typeface="Nunito"/>
                <a:ea typeface="Nunito"/>
                <a:cs typeface="Nunito"/>
                <a:sym typeface="Nunito"/>
              </a:rPr>
              <a:t>Python Casting</a:t>
            </a:r>
            <a:endParaRPr sz="2700">
              <a:solidFill>
                <a:srgbClr val="0000FF"/>
              </a:solidFill>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There may be times when you want to specify a type on to a variable. This can be done with casting. Python is an object-orientated language, and as such it uses classes to define data types, including its primitive types.</a:t>
            </a:r>
            <a:endParaRPr sz="2700">
              <a:latin typeface="Nunito"/>
              <a:ea typeface="Nunito"/>
              <a:cs typeface="Nunito"/>
              <a:sym typeface="Nunito"/>
            </a:endParaRPr>
          </a:p>
          <a:p>
            <a:pPr marL="0" lvl="0" indent="0" algn="l" rtl="0">
              <a:spcBef>
                <a:spcPts val="0"/>
              </a:spcBef>
              <a:spcAft>
                <a:spcPts val="0"/>
              </a:spcAft>
              <a:buNone/>
            </a:pPr>
            <a:endParaRPr sz="2700">
              <a:latin typeface="Nunito"/>
              <a:ea typeface="Nunito"/>
              <a:cs typeface="Nunito"/>
              <a:sym typeface="Nunito"/>
            </a:endParaRPr>
          </a:p>
          <a:p>
            <a:pPr marL="0" lvl="0" indent="0" algn="l" rtl="0">
              <a:spcBef>
                <a:spcPts val="0"/>
              </a:spcBef>
              <a:spcAft>
                <a:spcPts val="0"/>
              </a:spcAft>
              <a:buNone/>
            </a:pPr>
            <a:endParaRPr sz="2700">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0"/>
          <p:cNvSpPr txBox="1">
            <a:spLocks noGrp="1"/>
          </p:cNvSpPr>
          <p:nvPr>
            <p:ph type="title"/>
          </p:nvPr>
        </p:nvSpPr>
        <p:spPr>
          <a:xfrm>
            <a:off x="272700" y="71984"/>
            <a:ext cx="82278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700">
                <a:latin typeface="Nunito"/>
                <a:ea typeface="Nunito"/>
                <a:cs typeface="Nunito"/>
                <a:sym typeface="Nunito"/>
              </a:rPr>
              <a:t>Casting in python is therefore done using constructor functions:</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int() - constructs an integer number from an integer literal, a float literal (by rounding down to the previous whole number), or a string literal (providing the string represents a whole number)</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float() - constructs a float number from an integer literal, a float literal or a string literal (providing the string represents a float or an integer)</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str() - constructs a string from a wide variety of data types, including strings, integer literals and float literals</a:t>
            </a:r>
            <a:endParaRPr sz="2700">
              <a:latin typeface="Nunito"/>
              <a:ea typeface="Nunito"/>
              <a:cs typeface="Nunito"/>
              <a:sym typeface="Nunito"/>
            </a:endParaRPr>
          </a:p>
          <a:p>
            <a:pPr marL="0" lvl="0" indent="0" algn="just" rtl="0">
              <a:spcBef>
                <a:spcPts val="0"/>
              </a:spcBef>
              <a:spcAft>
                <a:spcPts val="0"/>
              </a:spcAft>
              <a:buNone/>
            </a:pPr>
            <a:endParaRPr sz="2700">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Integers: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x = int(1)   # x will be 1</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y = int(2.8) # y will be 2</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z = int("3") # z will be 3</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1146525" y="168650"/>
            <a:ext cx="7934400" cy="60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Advantages of Python:</a:t>
            </a:r>
            <a:endParaRPr>
              <a:solidFill>
                <a:srgbClr val="0000FF"/>
              </a:solidFill>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solidFill>
                  <a:srgbClr val="674EA7"/>
                </a:solidFill>
                <a:latin typeface="Nunito"/>
                <a:ea typeface="Nunito"/>
                <a:cs typeface="Nunito"/>
                <a:sym typeface="Nunito"/>
              </a:rPr>
              <a:t>Python is Interpreted </a:t>
            </a:r>
            <a:r>
              <a:rPr lang="en">
                <a:latin typeface="Nunito"/>
                <a:ea typeface="Nunito"/>
                <a:cs typeface="Nunito"/>
                <a:sym typeface="Nunito"/>
              </a:rPr>
              <a:t>− Python is processed at runtime by the interpreter. You do not need to compile your program before executing it. This is similar to PERL and PHP.</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solidFill>
                  <a:srgbClr val="674EA7"/>
                </a:solidFill>
                <a:latin typeface="Nunito"/>
                <a:ea typeface="Nunito"/>
                <a:cs typeface="Nunito"/>
                <a:sym typeface="Nunito"/>
              </a:rPr>
              <a:t>Python is Interactive</a:t>
            </a:r>
            <a:r>
              <a:rPr lang="en">
                <a:latin typeface="Nunito"/>
                <a:ea typeface="Nunito"/>
                <a:cs typeface="Nunito"/>
                <a:sym typeface="Nunito"/>
              </a:rPr>
              <a:t> − You can actually sit at a Python prompt and interact with the interpreter directly to write your programs.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Floats: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x = float(1)     # x will be 1.0</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y = float(2.8)   # y will be 2.8</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z = float("3")   # z will be 3.0</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w = float("4.2") # w will be 4.2</a:t>
            </a:r>
            <a:endParaRPr>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Strings: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x = str("s1") # x will be 's1'</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y = str(2)    # y will be '2'</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z = str(3.0)  # z will be '3.0'</a:t>
            </a:r>
            <a:endParaRPr>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545375" y="166025"/>
            <a:ext cx="8227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600">
                <a:solidFill>
                  <a:srgbClr val="0000FF"/>
                </a:solidFill>
                <a:latin typeface="Nunito"/>
                <a:ea typeface="Nunito"/>
                <a:cs typeface="Nunito"/>
                <a:sym typeface="Nunito"/>
              </a:rPr>
              <a:t>Python supports three types of numeric data.</a:t>
            </a:r>
            <a:endParaRPr sz="2600">
              <a:solidFill>
                <a:srgbClr val="0000FF"/>
              </a:solidFill>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Int - Integer value can be any length such as integers 10, 2, 29, -20, -150 etc. Python has no restriction on the length of an integer. Its value belongs to int</a:t>
            </a: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Float - Float is used to store floating-point numbers like 1.9, 9.902, 15.2, etc. It is accurate upto 15 decimal points.</a:t>
            </a: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complex - A complex number contains an ordered pair, i.e., x + iy where x and y denote the real and imaginary parts, respectively. The complex numbers like 2.14j, 2.0 + 2.3j, etc.</a:t>
            </a:r>
            <a:endParaRPr sz="2600">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5"/>
          <p:cNvSpPr txBox="1">
            <a:spLocks noGrp="1"/>
          </p:cNvSpPr>
          <p:nvPr>
            <p:ph type="title"/>
          </p:nvPr>
        </p:nvSpPr>
        <p:spPr>
          <a:xfrm>
            <a:off x="357325" y="100225"/>
            <a:ext cx="80397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Sequence Type</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In Python, sequence is the ordered collection of similar or different data types. Sequences allows to store multiple values in an organized and efficient fashion. There are several sequence types in Python –</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String</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List</a:t>
            </a: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Tuple</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6"/>
          <p:cNvSpPr txBox="1">
            <a:spLocks noGrp="1"/>
          </p:cNvSpPr>
          <p:nvPr>
            <p:ph type="title"/>
          </p:nvPr>
        </p:nvSpPr>
        <p:spPr>
          <a:xfrm>
            <a:off x="711400" y="81400"/>
            <a:ext cx="82311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String</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The string can be defined as the sequence of characters represented in the quotation marks. In Python, we can use single, double, or triple quotes to define a string.</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String handling in Python is a straightforward task since Python provides built-in functions and operators to perform operations in the string.</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In the case of string handling, the operator + is used to concatenate two strings as the operation "hello"+" python" returns "hello python".</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The operator * is known as a repetition operator as the operation "Python" *2 returns 'Python Python'.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 - 1</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str = "string using double quotes"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print(str)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 = '''''A multiline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string'''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string using double quotes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 multiline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string</a:t>
            </a:r>
            <a:endParaRPr>
              <a:latin typeface="Nunito"/>
              <a:ea typeface="Nunito"/>
              <a:cs typeface="Nunito"/>
              <a:sym typeface="Nuni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9"/>
          <p:cNvSpPr txBox="1">
            <a:spLocks noGrp="1"/>
          </p:cNvSpPr>
          <p:nvPr>
            <p:ph type="title"/>
          </p:nvPr>
        </p:nvSpPr>
        <p:spPr>
          <a:xfrm>
            <a:off x="1200375" y="2694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Nunito"/>
                <a:ea typeface="Nunito"/>
                <a:cs typeface="Nunito"/>
                <a:sym typeface="Nunito"/>
              </a:rPr>
              <a:t>Example - 2</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str1 = 'hello aLL' #string str1    </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str2 = ' how are you' #string str2    </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print (str1[0:2]) #printing first two character using slice operator    </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print (str1[4]) #printing 4th character of the string    </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print (str1*2) #printing the string twice    </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print (str1 + str2) #printing the concatenation of str1 and str2   </a:t>
            </a:r>
            <a:endParaRPr>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0"/>
          <p:cNvSpPr txBox="1">
            <a:spLocks noGrp="1"/>
          </p:cNvSpPr>
          <p:nvPr>
            <p:ph type="title"/>
          </p:nvPr>
        </p:nvSpPr>
        <p:spPr>
          <a:xfrm>
            <a:off x="159850" y="598575"/>
            <a:ext cx="81744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Accessing elements of String</a:t>
            </a:r>
            <a:endParaRPr>
              <a:solidFill>
                <a:srgbClr val="0000FF"/>
              </a:solidFill>
              <a:latin typeface="Nunito"/>
              <a:ea typeface="Nunito"/>
              <a:cs typeface="Nunito"/>
              <a:sym typeface="Nunito"/>
            </a:endParaRPr>
          </a:p>
          <a:p>
            <a:pPr marL="0" lvl="0" indent="457200" algn="just" rtl="0">
              <a:spcBef>
                <a:spcPts val="0"/>
              </a:spcBef>
              <a:spcAft>
                <a:spcPts val="0"/>
              </a:spcAft>
              <a:buNone/>
            </a:pPr>
            <a:r>
              <a:rPr lang="en">
                <a:latin typeface="Nunito"/>
                <a:ea typeface="Nunito"/>
                <a:cs typeface="Nunito"/>
                <a:sym typeface="Nunito"/>
              </a:rPr>
              <a:t>In Python, individual characters of a String can be accessed by using the method of Indexing. Indexing allows negative address references to access characters from the back of the String, e.g. -1 refers to the last character, -2 refers to the second last character and so on.</a:t>
            </a:r>
            <a:endParaRPr>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p61"/>
          <p:cNvPicPr preferRelativeResize="0"/>
          <p:nvPr/>
        </p:nvPicPr>
        <p:blipFill>
          <a:blip r:embed="rId3">
            <a:alphaModFix/>
          </a:blip>
          <a:stretch>
            <a:fillRect/>
          </a:stretch>
        </p:blipFill>
        <p:spPr>
          <a:xfrm>
            <a:off x="930900" y="1457475"/>
            <a:ext cx="7400250" cy="298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txBox="1">
            <a:spLocks noGrp="1"/>
          </p:cNvSpPr>
          <p:nvPr>
            <p:ph type="title"/>
          </p:nvPr>
        </p:nvSpPr>
        <p:spPr>
          <a:xfrm>
            <a:off x="1285000" y="166025"/>
            <a:ext cx="75726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674EA7"/>
                </a:solidFill>
                <a:latin typeface="Nunito"/>
                <a:ea typeface="Nunito"/>
                <a:cs typeface="Nunito"/>
                <a:sym typeface="Nunito"/>
              </a:rPr>
              <a:t>Python is Object-Oriented</a:t>
            </a:r>
            <a:r>
              <a:rPr lang="en">
                <a:latin typeface="Nunito"/>
                <a:ea typeface="Nunito"/>
                <a:cs typeface="Nunito"/>
                <a:sym typeface="Nunito"/>
              </a:rPr>
              <a:t> − Python supports Object-Oriented style or technique of programming that encapsulates code within objects.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solidFill>
                  <a:srgbClr val="674EA7"/>
                </a:solidFill>
                <a:latin typeface="Nunito"/>
                <a:ea typeface="Nunito"/>
                <a:cs typeface="Nunito"/>
                <a:sym typeface="Nunito"/>
              </a:rPr>
              <a:t>Python is a Beginner's Language </a:t>
            </a:r>
            <a:r>
              <a:rPr lang="en">
                <a:latin typeface="Nunito"/>
                <a:ea typeface="Nunito"/>
                <a:cs typeface="Nunito"/>
                <a:sym typeface="Nunito"/>
              </a:rPr>
              <a:t>− Python is a great language for the beginner-level programmers and supports the development of a wide range of applications from simple text processing to WWW browsers to games.</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2"/>
          <p:cNvSpPr txBox="1">
            <a:spLocks noGrp="1"/>
          </p:cNvSpPr>
          <p:nvPr>
            <p:ph type="title"/>
          </p:nvPr>
        </p:nvSpPr>
        <p:spPr>
          <a:xfrm>
            <a:off x="1012300" y="1378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String1 = "Python is a language"</a:t>
            </a:r>
            <a:endParaRPr/>
          </a:p>
          <a:p>
            <a:pPr marL="0" lvl="0" indent="0" algn="l" rtl="0">
              <a:spcBef>
                <a:spcPts val="0"/>
              </a:spcBef>
              <a:spcAft>
                <a:spcPts val="0"/>
              </a:spcAft>
              <a:buNone/>
            </a:pPr>
            <a:r>
              <a:rPr lang="en"/>
              <a:t>print("Initial String: ")  </a:t>
            </a:r>
            <a:endParaRPr/>
          </a:p>
          <a:p>
            <a:pPr marL="0" lvl="0" indent="0" algn="l" rtl="0">
              <a:spcBef>
                <a:spcPts val="0"/>
              </a:spcBef>
              <a:spcAft>
                <a:spcPts val="0"/>
              </a:spcAft>
              <a:buNone/>
            </a:pPr>
            <a:r>
              <a:rPr lang="en"/>
              <a:t>print(String1)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Printing First character  </a:t>
            </a:r>
            <a:endParaRPr/>
          </a:p>
          <a:p>
            <a:pPr marL="0" lvl="0" indent="0" algn="l" rtl="0">
              <a:spcBef>
                <a:spcPts val="0"/>
              </a:spcBef>
              <a:spcAft>
                <a:spcPts val="0"/>
              </a:spcAft>
              <a:buNone/>
            </a:pPr>
            <a:r>
              <a:rPr lang="en"/>
              <a:t>print("\nFirst character of String is: ")  </a:t>
            </a:r>
            <a:endParaRPr/>
          </a:p>
          <a:p>
            <a:pPr marL="0" lvl="0" indent="0" algn="l" rtl="0">
              <a:spcBef>
                <a:spcPts val="0"/>
              </a:spcBef>
              <a:spcAft>
                <a:spcPts val="0"/>
              </a:spcAft>
              <a:buNone/>
            </a:pPr>
            <a:r>
              <a:rPr lang="en"/>
              <a:t>print(String1[0])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Printing Last character  </a:t>
            </a:r>
            <a:endParaRPr/>
          </a:p>
          <a:p>
            <a:pPr marL="0" lvl="0" indent="0" algn="l" rtl="0">
              <a:spcBef>
                <a:spcPts val="0"/>
              </a:spcBef>
              <a:spcAft>
                <a:spcPts val="0"/>
              </a:spcAft>
              <a:buNone/>
            </a:pPr>
            <a:r>
              <a:rPr lang="en"/>
              <a:t>print("\nLast character of String is: ")  </a:t>
            </a:r>
            <a:endParaRPr/>
          </a:p>
          <a:p>
            <a:pPr marL="0" lvl="0" indent="0" algn="l" rtl="0">
              <a:spcBef>
                <a:spcPts val="0"/>
              </a:spcBef>
              <a:spcAft>
                <a:spcPts val="0"/>
              </a:spcAft>
              <a:buNone/>
            </a:pPr>
            <a:r>
              <a:rPr lang="en"/>
              <a:t>print(String1[-1])  </a:t>
            </a:r>
            <a:endParaRPr/>
          </a:p>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a:t>
            </a:r>
            <a:endParaRPr/>
          </a:p>
          <a:p>
            <a:pPr marL="0" lvl="0" indent="0" algn="l" rtl="0">
              <a:spcBef>
                <a:spcPts val="0"/>
              </a:spcBef>
              <a:spcAft>
                <a:spcPts val="0"/>
              </a:spcAft>
              <a:buNone/>
            </a:pPr>
            <a:endParaRPr/>
          </a:p>
          <a:p>
            <a:pPr marL="0" lvl="0" indent="0" algn="l" rtl="0">
              <a:spcBef>
                <a:spcPts val="0"/>
              </a:spcBef>
              <a:spcAft>
                <a:spcPts val="0"/>
              </a:spcAft>
              <a:buNone/>
            </a:pPr>
            <a:r>
              <a:rPr lang="en"/>
              <a:t>Initial String: </a:t>
            </a:r>
            <a:endParaRPr/>
          </a:p>
          <a:p>
            <a:pPr marL="0" lvl="0" indent="0" algn="l" rtl="0">
              <a:spcBef>
                <a:spcPts val="0"/>
              </a:spcBef>
              <a:spcAft>
                <a:spcPts val="0"/>
              </a:spcAft>
              <a:buNone/>
            </a:pPr>
            <a:r>
              <a:rPr lang="en"/>
              <a:t>Python is a language</a:t>
            </a:r>
            <a:endParaRPr/>
          </a:p>
          <a:p>
            <a:pPr marL="0" lvl="0" indent="0" algn="l" rtl="0">
              <a:spcBef>
                <a:spcPts val="0"/>
              </a:spcBef>
              <a:spcAft>
                <a:spcPts val="0"/>
              </a:spcAft>
              <a:buNone/>
            </a:pPr>
            <a:endParaRPr/>
          </a:p>
          <a:p>
            <a:pPr marL="0" lvl="0" indent="0" algn="l" rtl="0">
              <a:spcBef>
                <a:spcPts val="0"/>
              </a:spcBef>
              <a:spcAft>
                <a:spcPts val="0"/>
              </a:spcAft>
              <a:buNone/>
            </a:pPr>
            <a:r>
              <a:rPr lang="en"/>
              <a:t>First character of String is: </a:t>
            </a:r>
            <a:endParaRPr/>
          </a:p>
          <a:p>
            <a:pPr marL="0" lvl="0" indent="0" algn="l" rtl="0">
              <a:spcBef>
                <a:spcPts val="0"/>
              </a:spcBef>
              <a:spcAft>
                <a:spcPts val="0"/>
              </a:spcAft>
              <a:buNone/>
            </a:pPr>
            <a:r>
              <a:rPr lang="en"/>
              <a:t>P</a:t>
            </a:r>
            <a:endParaRPr/>
          </a:p>
          <a:p>
            <a:pPr marL="0" lvl="0" indent="0" algn="l" rtl="0">
              <a:spcBef>
                <a:spcPts val="0"/>
              </a:spcBef>
              <a:spcAft>
                <a:spcPts val="0"/>
              </a:spcAft>
              <a:buNone/>
            </a:pPr>
            <a:endParaRPr/>
          </a:p>
          <a:p>
            <a:pPr marL="0" lvl="0" indent="0" algn="l" rtl="0">
              <a:spcBef>
                <a:spcPts val="0"/>
              </a:spcBef>
              <a:spcAft>
                <a:spcPts val="0"/>
              </a:spcAft>
              <a:buNone/>
            </a:pPr>
            <a:r>
              <a:rPr lang="en"/>
              <a:t>Last character of String is: </a:t>
            </a:r>
            <a:endParaRPr/>
          </a:p>
          <a:p>
            <a:pPr marL="0" lvl="0" indent="0" algn="l" rtl="0">
              <a:spcBef>
                <a:spcPts val="0"/>
              </a:spcBef>
              <a:spcAft>
                <a:spcPts val="0"/>
              </a:spcAft>
              <a:buNone/>
            </a:pPr>
            <a:r>
              <a:rPr lang="en"/>
              <a: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4"/>
          <p:cNvSpPr txBox="1">
            <a:spLocks noGrp="1"/>
          </p:cNvSpPr>
          <p:nvPr>
            <p:ph type="title"/>
          </p:nvPr>
        </p:nvSpPr>
        <p:spPr>
          <a:xfrm>
            <a:off x="131650" y="175450"/>
            <a:ext cx="8218200" cy="999300"/>
          </a:xfrm>
          <a:prstGeom prst="rect">
            <a:avLst/>
          </a:prstGeom>
        </p:spPr>
        <p:txBody>
          <a:bodyPr spcFirstLastPara="1" wrap="square" lIns="91425" tIns="91425" rIns="91425" bIns="91425" anchor="t" anchorCtr="0">
            <a:noAutofit/>
          </a:bodyPr>
          <a:lstStyle/>
          <a:p>
            <a:pPr marL="457200" lvl="0" indent="-419100" algn="just" rtl="0">
              <a:spcBef>
                <a:spcPts val="0"/>
              </a:spcBef>
              <a:spcAft>
                <a:spcPts val="0"/>
              </a:spcAft>
              <a:buClr>
                <a:srgbClr val="0000FF"/>
              </a:buClr>
              <a:buSzPts val="3000"/>
              <a:buFont typeface="Nunito"/>
              <a:buChar char="★"/>
            </a:pPr>
            <a:r>
              <a:rPr lang="en" sz="3000">
                <a:solidFill>
                  <a:srgbClr val="0000FF"/>
                </a:solidFill>
                <a:latin typeface="Nunito"/>
                <a:ea typeface="Nunito"/>
                <a:cs typeface="Nunito"/>
                <a:sym typeface="Nunito"/>
              </a:rPr>
              <a:t>List</a:t>
            </a:r>
            <a:endParaRPr sz="3000">
              <a:solidFill>
                <a:srgbClr val="0000FF"/>
              </a:solidFill>
              <a:latin typeface="Nunito"/>
              <a:ea typeface="Nunito"/>
              <a:cs typeface="Nunito"/>
              <a:sym typeface="Nunito"/>
            </a:endParaRPr>
          </a:p>
          <a:p>
            <a:pPr marL="457200" lvl="0" indent="457200" algn="just" rtl="0">
              <a:spcBef>
                <a:spcPts val="0"/>
              </a:spcBef>
              <a:spcAft>
                <a:spcPts val="0"/>
              </a:spcAft>
              <a:buNone/>
            </a:pPr>
            <a:r>
              <a:rPr lang="en">
                <a:latin typeface="Nunito"/>
                <a:ea typeface="Nunito"/>
                <a:cs typeface="Nunito"/>
                <a:sym typeface="Nunito"/>
              </a:rPr>
              <a:t>Lists are just like the arrays, declared in other languages which is a ordered collection of data. It is very flexible as the items in a list do not need to be of the same type.</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Creating List</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Lists in Python can be created by just placing the sequence inside the square brackets[].</a:t>
            </a:r>
            <a:endParaRPr>
              <a:latin typeface="Nunito"/>
              <a:ea typeface="Nunito"/>
              <a:cs typeface="Nunito"/>
              <a:sym typeface="Nuni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6"/>
          <p:cNvSpPr txBox="1">
            <a:spLocks noGrp="1"/>
          </p:cNvSpPr>
          <p:nvPr>
            <p:ph type="title"/>
          </p:nvPr>
        </p:nvSpPr>
        <p:spPr>
          <a:xfrm>
            <a:off x="1012300" y="626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List =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print("Intial blank List: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Creating a List with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the use of a String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List = ['Python is popular']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print("\nList with the use of String: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7"/>
          <p:cNvSpPr txBox="1">
            <a:spLocks noGrp="1"/>
          </p:cNvSpPr>
          <p:nvPr>
            <p:ph type="title"/>
          </p:nvPr>
        </p:nvSpPr>
        <p:spPr>
          <a:xfrm>
            <a:off x="686425" y="0"/>
            <a:ext cx="7400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Creating a List with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the use of multiple values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List = ["Python", "For", "Python"]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print("\nList containing multiple values: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print(List[0])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print(List[2])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Creating a Multi-Dimensional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(By Nesting a list inside a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List = [['Python', 'For'], ['Programming']]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print("\nMulti-Dimensional List: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print(List)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8"/>
          <p:cNvSpPr txBox="1">
            <a:spLocks noGrp="1"/>
          </p:cNvSpPr>
          <p:nvPr>
            <p:ph type="title"/>
          </p:nvPr>
        </p:nvSpPr>
        <p:spPr>
          <a:xfrm>
            <a:off x="1172150" y="532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Intial blank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List with the use of String: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['Pythonispopular']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List containing multiple values: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Python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Python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Multi-Dimensional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[['Python', 'For'], ['Programming']]</a:t>
            </a:r>
            <a:endParaRPr>
              <a:latin typeface="Nunito"/>
              <a:ea typeface="Nunito"/>
              <a:cs typeface="Nunito"/>
              <a:sym typeface="Nuni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9"/>
          <p:cNvSpPr txBox="1">
            <a:spLocks noGrp="1"/>
          </p:cNvSpPr>
          <p:nvPr>
            <p:ph type="title"/>
          </p:nvPr>
        </p:nvSpPr>
        <p:spPr>
          <a:xfrm>
            <a:off x="1056750" y="100225"/>
            <a:ext cx="77538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Accessing elements of List</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In order to access the list items refer to the index number. Use the index operator [ ] to access an item in a list. In Python, negative sequence indexes represent positions from the end of the array. Instead of having to compute the offset as in List[len(List)-3], it is enough to just write List[-3]. Negative indexing means beginning from the end, -1 refers to the last item, -2 refers to the second-last item, etc.</a:t>
            </a:r>
            <a:endParaRPr>
              <a:latin typeface="Nunito"/>
              <a:ea typeface="Nunito"/>
              <a:cs typeface="Nunito"/>
              <a:sym typeface="Nuni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0"/>
          <p:cNvSpPr txBox="1">
            <a:spLocks noGrp="1"/>
          </p:cNvSpPr>
          <p:nvPr>
            <p:ph type="title"/>
          </p:nvPr>
        </p:nvSpPr>
        <p:spPr>
          <a:xfrm>
            <a:off x="984075" y="100200"/>
            <a:ext cx="73752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Python program to demonstrate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accessing of element from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Creating a List with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the use of multiple values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List = ["Python", "For", "Programmers"]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accessing a element from the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list using index number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print("Accessing element from the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print(List[0])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print(List[2])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1"/>
          <p:cNvSpPr txBox="1">
            <a:spLocks noGrp="1"/>
          </p:cNvSpPr>
          <p:nvPr>
            <p:ph type="title"/>
          </p:nvPr>
        </p:nvSpPr>
        <p:spPr>
          <a:xfrm>
            <a:off x="359425" y="175450"/>
            <a:ext cx="87846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accessing a element using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negative indexing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print("Accessing element using negative indexing")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the last element of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print(List[-1])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the third last element of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print(List[-3])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8"/>
          <p:cNvSpPr txBox="1">
            <a:spLocks noGrp="1"/>
          </p:cNvSpPr>
          <p:nvPr>
            <p:ph type="title"/>
          </p:nvPr>
        </p:nvSpPr>
        <p:spPr>
          <a:xfrm>
            <a:off x="1238000" y="3352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Characteristics</a:t>
            </a:r>
            <a:endParaRPr>
              <a:solidFill>
                <a:srgbClr val="0000FF"/>
              </a:solidFill>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It supports functional and structured programming methods as well as OOP.</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It can be used as a scripting language or can be compiled to byte-code for building large applications.</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72"/>
          <p:cNvSpPr txBox="1">
            <a:spLocks noGrp="1"/>
          </p:cNvSpPr>
          <p:nvPr>
            <p:ph type="title"/>
          </p:nvPr>
        </p:nvSpPr>
        <p:spPr>
          <a:xfrm>
            <a:off x="1294400" y="908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Nunito"/>
                <a:ea typeface="Nunito"/>
                <a:cs typeface="Nunito"/>
                <a:sym typeface="Nunito"/>
              </a:rPr>
              <a:t>Example :</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a = [5,10,15,20,25,30,35,40]</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 a[2] = 15</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print("a[2] = ", a[2])</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 a[0:3] = [5, 10, 15]</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print("a[0:3] = ", a[0:3])</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 a[5:] = [30, 35, 40]</a:t>
            </a:r>
            <a:endParaRPr>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print("a[5:] = ", a[5:])</a:t>
            </a:r>
            <a:endParaRPr>
              <a:latin typeface="Nunito"/>
              <a:ea typeface="Nunito"/>
              <a:cs typeface="Nunito"/>
              <a:sym typeface="Nuni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a[2] =  15</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a[0:3] =  [5, 10, 15]</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a[5:] =  [30, 35, 40]</a:t>
            </a:r>
            <a:endParaRPr>
              <a:latin typeface="Nunito"/>
              <a:ea typeface="Nunito"/>
              <a:cs typeface="Nunito"/>
              <a:sym typeface="Nuni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Lists are mutable, meaning, the value of elements of a list can be altered.</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 = [1, 2, 3]</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a[2] = 4</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print(a)</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[1, 2, 4]</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5"/>
          <p:cNvSpPr txBox="1">
            <a:spLocks noGrp="1"/>
          </p:cNvSpPr>
          <p:nvPr>
            <p:ph type="title"/>
          </p:nvPr>
        </p:nvSpPr>
        <p:spPr>
          <a:xfrm>
            <a:off x="122250" y="304041"/>
            <a:ext cx="81555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Clr>
                <a:srgbClr val="0000FF"/>
              </a:buClr>
              <a:buSzPts val="2800"/>
              <a:buFont typeface="Nunito"/>
              <a:buChar char="★"/>
            </a:pPr>
            <a:r>
              <a:rPr lang="en" dirty="0">
                <a:solidFill>
                  <a:srgbClr val="0000FF"/>
                </a:solidFill>
                <a:latin typeface="Nunito"/>
                <a:ea typeface="Nunito"/>
                <a:cs typeface="Nunito"/>
                <a:sym typeface="Nunito"/>
              </a:rPr>
              <a:t>TUPLE</a:t>
            </a:r>
            <a:endParaRPr>
              <a:solidFill>
                <a:srgbClr val="0000FF"/>
              </a:solidFill>
              <a:latin typeface="Nunito"/>
              <a:ea typeface="Nunito"/>
              <a:cs typeface="Nunito"/>
              <a:sym typeface="Nunito"/>
            </a:endParaRPr>
          </a:p>
          <a:p>
            <a:pPr marL="457200" lvl="0" indent="457200" algn="just" rtl="0">
              <a:spcBef>
                <a:spcPts val="0"/>
              </a:spcBef>
              <a:spcAft>
                <a:spcPts val="0"/>
              </a:spcAft>
              <a:buNone/>
            </a:pPr>
            <a:r>
              <a:rPr lang="en" dirty="0">
                <a:solidFill>
                  <a:srgbClr val="000000"/>
                </a:solidFill>
                <a:latin typeface="Nunito"/>
                <a:ea typeface="Nunito"/>
                <a:cs typeface="Nunito"/>
                <a:sym typeface="Nunito"/>
              </a:rPr>
              <a:t>Just like list, tuple is also an ordered collection of Python objects. The only difference between type and list is that tuples are immutable i.e. tuples cannot be modified after it is created. It is represented by tuple class.</a:t>
            </a:r>
            <a:endParaRPr>
              <a:solidFill>
                <a:srgbClr val="000000"/>
              </a:solidFill>
              <a:latin typeface="Nunito"/>
              <a:ea typeface="Nunito"/>
              <a:cs typeface="Nunito"/>
              <a:sym typeface="Nuni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0000FF"/>
                </a:solidFill>
                <a:latin typeface="Nunito"/>
                <a:ea typeface="Nunito"/>
                <a:cs typeface="Nunito"/>
                <a:sym typeface="Nunito"/>
              </a:rPr>
              <a:t>Creating Tuple</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dirty="0">
                <a:latin typeface="Nunito"/>
                <a:ea typeface="Nunito"/>
                <a:cs typeface="Nunito"/>
                <a:sym typeface="Nunito"/>
              </a:rPr>
              <a:t>In Python, tuples are created by placing a sequence of values separated by ‘comma’ with or without the use of parentheses for grouping of the data sequence. Tuples can contain any number of elements and of any datatype (like strings, integers, list, etc.).</a:t>
            </a:r>
            <a:endParaRPr>
              <a:latin typeface="Nunito"/>
              <a:ea typeface="Nunito"/>
              <a:cs typeface="Nunito"/>
              <a:sym typeface="Nuni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Note: Tuples can also be created with a single element, but it is a bit tricky. Having one element in the parentheses is not sufficient, there must be a trailing ‘comma’ to make it a tuple.</a:t>
            </a:r>
            <a:endParaRPr>
              <a:latin typeface="Nunito"/>
              <a:ea typeface="Nunito"/>
              <a:cs typeface="Nunito"/>
              <a:sym typeface="Nuni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8"/>
          <p:cNvSpPr txBox="1">
            <a:spLocks noGrp="1"/>
          </p:cNvSpPr>
          <p:nvPr>
            <p:ph type="title"/>
          </p:nvPr>
        </p:nvSpPr>
        <p:spPr>
          <a:xfrm>
            <a:off x="1056750" y="531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Python program to demonstrate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creation of Set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Creating an empty tuple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Tuple1 =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print("Initial empty Tuple: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(Tuple1)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Creating a Tuple with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the use of Strings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Tuple1 = ('King', 'For')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print("\nTuple with the use of String: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print(Tuple1) </a:t>
            </a:r>
            <a:endParaRPr>
              <a:latin typeface="Nunito"/>
              <a:ea typeface="Nunito"/>
              <a:cs typeface="Nunito"/>
              <a:sym typeface="Nuni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79"/>
          <p:cNvSpPr txBox="1">
            <a:spLocks noGrp="1"/>
          </p:cNvSpPr>
          <p:nvPr>
            <p:ph type="title"/>
          </p:nvPr>
        </p:nvSpPr>
        <p:spPr>
          <a:xfrm>
            <a:off x="1200375" y="1284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Creating a Tuple with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the use of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list1 = [1, 2, 4, 5, 6]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print("\nTuple using List: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print(tuple(list1))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Creating a Tuple with the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use of built-in function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Tuple1 = tuple('King')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print("\nTuple with the use of function: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print(Tuple1)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8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Creating a Tuple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with nested tuples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Tuple1 = (0, 1, 2, 3)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Tuple2 = ('python', 'king')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Tuple3 = (Tuple1, Tuple2)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print("\nTuple with nested tuples: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print(Tuple3) </a:t>
            </a:r>
            <a:endParaRPr>
              <a:latin typeface="Nunito"/>
              <a:ea typeface="Nunito"/>
              <a:cs typeface="Nunito"/>
              <a:sym typeface="Nunit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81"/>
          <p:cNvSpPr txBox="1">
            <a:spLocks noGrp="1"/>
          </p:cNvSpPr>
          <p:nvPr>
            <p:ph type="title"/>
          </p:nvPr>
        </p:nvSpPr>
        <p:spPr>
          <a:xfrm>
            <a:off x="955875" y="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Initial empty Tuple: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 with the use of String: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('King', 'For')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 using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(1, 2, 4, 5, 6)</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 with the use of function: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('K', 'i', 'n', 'g')</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Tuple with nested tuples: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((0, 1, 2, 3), ('python', 'king'))</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SzPts val="2800"/>
              <a:buFont typeface="Nunito"/>
              <a:buChar char="➔"/>
            </a:pPr>
            <a:r>
              <a:rPr lang="en">
                <a:latin typeface="Nunito"/>
                <a:ea typeface="Nunito"/>
                <a:cs typeface="Nunito"/>
                <a:sym typeface="Nunito"/>
              </a:rPr>
              <a:t>It provides very high-level dynamic data types and supports dynamic type checking.</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It supports automatic garbage collection.</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latin typeface="Nunito"/>
                <a:ea typeface="Nunito"/>
                <a:cs typeface="Nunito"/>
                <a:sym typeface="Nunito"/>
              </a:rPr>
              <a:t>It can be easily integrated with C, C++, COM, ActiveX, CORBA, and Java.</a:t>
            </a:r>
            <a:endParaRPr>
              <a:latin typeface="Nunito"/>
              <a:ea typeface="Nunito"/>
              <a:cs typeface="Nunito"/>
              <a:sym typeface="Nunito"/>
            </a:endParaRPr>
          </a:p>
          <a:p>
            <a:pPr marL="457200" lvl="0" indent="0" algn="l" rtl="0">
              <a:spcBef>
                <a:spcPts val="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82"/>
          <p:cNvSpPr txBox="1">
            <a:spLocks noGrp="1"/>
          </p:cNvSpPr>
          <p:nvPr>
            <p:ph type="title"/>
          </p:nvPr>
        </p:nvSpPr>
        <p:spPr>
          <a:xfrm>
            <a:off x="1322600" y="42932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Accessing elements of Tuple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In order to access the tuple items refer to the index number. Use the index operator [ ] to access an item in a tuple. The index must be an integer. Nested tuples are accessed using nested indexing.</a:t>
            </a:r>
            <a:endParaRPr>
              <a:latin typeface="Nunito"/>
              <a:ea typeface="Nunito"/>
              <a:cs typeface="Nunito"/>
              <a:sym typeface="Nuni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3"/>
          <p:cNvSpPr txBox="1">
            <a:spLocks noGrp="1"/>
          </p:cNvSpPr>
          <p:nvPr>
            <p:ph type="title"/>
          </p:nvPr>
        </p:nvSpPr>
        <p:spPr>
          <a:xfrm>
            <a:off x="1056750" y="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latin typeface="Nunito"/>
                <a:ea typeface="Nunito"/>
                <a:cs typeface="Nunito"/>
                <a:sym typeface="Nunito"/>
              </a:rPr>
              <a:t># Python program to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 demonstrate accessing tuple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tuple1 = tuple([1, 2, 3, 4, 5])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 Accessing element using indexing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print("Frist element of tuple")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print(tuple1[0])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 Accessing element from last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 negative indexing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print("\nLast element of tuple")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print(tuple1[-1])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print("\nThird last element of tuple") </a:t>
            </a:r>
            <a:endParaRPr sz="2700">
              <a:latin typeface="Nunito"/>
              <a:ea typeface="Nunito"/>
              <a:cs typeface="Nunito"/>
              <a:sym typeface="Nunito"/>
            </a:endParaRPr>
          </a:p>
          <a:p>
            <a:pPr marL="0" lvl="0" indent="0" algn="l" rtl="0">
              <a:spcBef>
                <a:spcPts val="0"/>
              </a:spcBef>
              <a:spcAft>
                <a:spcPts val="0"/>
              </a:spcAft>
              <a:buNone/>
            </a:pPr>
            <a:r>
              <a:rPr lang="en" sz="2700">
                <a:latin typeface="Nunito"/>
                <a:ea typeface="Nunito"/>
                <a:cs typeface="Nunito"/>
                <a:sym typeface="Nunito"/>
              </a:rPr>
              <a:t>print(tuple1[-3])</a:t>
            </a:r>
            <a:endParaRPr sz="2700">
              <a:latin typeface="Nunito"/>
              <a:ea typeface="Nunito"/>
              <a:cs typeface="Nunito"/>
              <a:sym typeface="Nunito"/>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84"/>
          <p:cNvSpPr txBox="1">
            <a:spLocks noGrp="1"/>
          </p:cNvSpPr>
          <p:nvPr>
            <p:ph type="title"/>
          </p:nvPr>
        </p:nvSpPr>
        <p:spPr>
          <a:xfrm>
            <a:off x="1303800" y="363500"/>
            <a:ext cx="74223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 = (5,'program', 1+3j)</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t[1] = 'program'</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print("t[1] = ", t[1])</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t[0:3] = (5, 'program', (1+3j))</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print("t[0:3] = ", t[0:3])</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Generates error</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Tuples are immutable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t[0] = 10</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8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t[1] =  program</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t[0:3] =  (5, 'program', (1+3j))</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Traceback (most recent call last):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File "test.py", line 11, in &lt;module&gt;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t[0] = 10</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TypeError: 'tuple' object does not support item assignment</a:t>
            </a:r>
            <a:endParaRPr>
              <a:latin typeface="Nunito"/>
              <a:ea typeface="Nunito"/>
              <a:cs typeface="Nunito"/>
              <a:sym typeface="Nunito"/>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6"/>
          <p:cNvSpPr txBox="1">
            <a:spLocks noGrp="1"/>
          </p:cNvSpPr>
          <p:nvPr>
            <p:ph type="title"/>
          </p:nvPr>
        </p:nvSpPr>
        <p:spPr>
          <a:xfrm>
            <a:off x="404325" y="175425"/>
            <a:ext cx="79677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Clr>
                <a:srgbClr val="0000FF"/>
              </a:buClr>
              <a:buSzPts val="2800"/>
              <a:buFont typeface="Nunito"/>
              <a:buChar char="★"/>
            </a:pPr>
            <a:r>
              <a:rPr lang="en">
                <a:solidFill>
                  <a:srgbClr val="0000FF"/>
                </a:solidFill>
                <a:latin typeface="Nunito"/>
                <a:ea typeface="Nunito"/>
                <a:cs typeface="Nunito"/>
                <a:sym typeface="Nunito"/>
              </a:rPr>
              <a:t>Boolean</a:t>
            </a:r>
            <a:endParaRPr>
              <a:solidFill>
                <a:srgbClr val="0000FF"/>
              </a:solidFill>
              <a:latin typeface="Nunito"/>
              <a:ea typeface="Nunito"/>
              <a:cs typeface="Nunito"/>
              <a:sym typeface="Nunito"/>
            </a:endParaRPr>
          </a:p>
          <a:p>
            <a:pPr marL="914400" lvl="0" indent="457200" algn="just" rtl="0">
              <a:spcBef>
                <a:spcPts val="0"/>
              </a:spcBef>
              <a:spcAft>
                <a:spcPts val="0"/>
              </a:spcAft>
              <a:buNone/>
            </a:pPr>
            <a:r>
              <a:rPr lang="en">
                <a:latin typeface="Nunito"/>
                <a:ea typeface="Nunito"/>
                <a:cs typeface="Nunito"/>
                <a:sym typeface="Nunito"/>
              </a:rPr>
              <a:t>Data type with one of the two built-in values, True or False. Boolean objects that are equal to True are truthy (true), and those equal to False are falsy (false). But non-Boolean objects can be evaluated in Boolean context as well and determined to be true or false. It is denoted by the class bool.</a:t>
            </a:r>
            <a:endParaRPr>
              <a:latin typeface="Nunito"/>
              <a:ea typeface="Nunito"/>
              <a:cs typeface="Nunito"/>
              <a:sym typeface="Nunit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87"/>
          <p:cNvSpPr txBox="1">
            <a:spLocks noGrp="1"/>
          </p:cNvSpPr>
          <p:nvPr>
            <p:ph type="title"/>
          </p:nvPr>
        </p:nvSpPr>
        <p:spPr>
          <a:xfrm>
            <a:off x="413750" y="203625"/>
            <a:ext cx="77700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Clr>
                <a:srgbClr val="0000FF"/>
              </a:buClr>
              <a:buSzPts val="2800"/>
              <a:buFont typeface="Nunito"/>
              <a:buChar char="★"/>
            </a:pPr>
            <a:r>
              <a:rPr lang="en">
                <a:solidFill>
                  <a:srgbClr val="0000FF"/>
                </a:solidFill>
                <a:latin typeface="Nunito"/>
                <a:ea typeface="Nunito"/>
                <a:cs typeface="Nunito"/>
                <a:sym typeface="Nunito"/>
              </a:rPr>
              <a:t>Set</a:t>
            </a:r>
            <a:endParaRPr>
              <a:solidFill>
                <a:srgbClr val="0000FF"/>
              </a:solidFill>
              <a:latin typeface="Nunito"/>
              <a:ea typeface="Nunito"/>
              <a:cs typeface="Nunito"/>
              <a:sym typeface="Nunito"/>
            </a:endParaRPr>
          </a:p>
          <a:p>
            <a:pPr marL="914400" lvl="0" indent="457200" algn="just" rtl="0">
              <a:spcBef>
                <a:spcPts val="0"/>
              </a:spcBef>
              <a:spcAft>
                <a:spcPts val="0"/>
              </a:spcAft>
              <a:buNone/>
            </a:pPr>
            <a:r>
              <a:rPr lang="en">
                <a:latin typeface="Nunito"/>
                <a:ea typeface="Nunito"/>
                <a:cs typeface="Nunito"/>
                <a:sym typeface="Nunito"/>
              </a:rPr>
              <a:t>In Python, Set is an unordered collection of data type that is iterable, mutable and has no duplicate elements. The order of elements in a set is undefined though it may consist of various elements.</a:t>
            </a:r>
            <a:endParaRPr>
              <a:latin typeface="Nunito"/>
              <a:ea typeface="Nunito"/>
              <a:cs typeface="Nunito"/>
              <a:sym typeface="Nunito"/>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8"/>
          <p:cNvSpPr txBox="1">
            <a:spLocks noGrp="1"/>
          </p:cNvSpPr>
          <p:nvPr>
            <p:ph type="title"/>
          </p:nvPr>
        </p:nvSpPr>
        <p:spPr>
          <a:xfrm>
            <a:off x="1237975" y="2882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Creating Sets</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Sets can be created by using the built-in set() function with an iterable object or a sequence by placing the sequence inside curly braces, separated by ‘comma’. Type of elements in a set need not be the same, various mixed-up data type values can also be passed to the set.</a:t>
            </a:r>
            <a:endParaRPr>
              <a:latin typeface="Nunito"/>
              <a:ea typeface="Nunito"/>
              <a:cs typeface="Nunito"/>
              <a:sym typeface="Nuni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89"/>
          <p:cNvSpPr txBox="1">
            <a:spLocks noGrp="1"/>
          </p:cNvSpPr>
          <p:nvPr>
            <p:ph type="title"/>
          </p:nvPr>
        </p:nvSpPr>
        <p:spPr>
          <a:xfrm>
            <a:off x="1284975" y="532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Python program to demonstrate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Creation of Set in Python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Creating a Set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set1 = set()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print("Intial blank Set: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print(set1)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Creating a Set with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the use of a String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set1 = set("PythonForKing")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print("\nSet with the use of String: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print(set1) </a:t>
            </a:r>
            <a:endParaRPr>
              <a:latin typeface="Nunito"/>
              <a:ea typeface="Nunito"/>
              <a:cs typeface="Nunito"/>
              <a:sym typeface="Nuni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90"/>
          <p:cNvSpPr txBox="1">
            <a:spLocks noGrp="1"/>
          </p:cNvSpPr>
          <p:nvPr>
            <p:ph type="title"/>
          </p:nvPr>
        </p:nvSpPr>
        <p:spPr>
          <a:xfrm>
            <a:off x="1219175" y="90800"/>
            <a:ext cx="7732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Creating a Set with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the use of a List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set1 = set(["Python", "For", "King"])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print("\nSet with the use of List: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print(set1)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Creating a Set with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 mixed type of values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(Having numbers and strings)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set1 = set([1, 2, 'Python', 4, 'For', 6, 'King'])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print("\nSet with the use of Mixed Values")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print(set1) </a:t>
            </a:r>
            <a:endParaRPr>
              <a:latin typeface="Nunito"/>
              <a:ea typeface="Nunito"/>
              <a:cs typeface="Nunito"/>
              <a:sym typeface="Nunito"/>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9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Accessing elements of Sets</a:t>
            </a:r>
            <a:endParaRPr>
              <a:solidFill>
                <a:srgbClr val="0000FF"/>
              </a:solidFill>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Set items cannot be accessed by referring to an index, since sets are unordered the items has no index. But you can loop through the set items using a for loop, or ask if a specified value is present in a set, by using the in keyword.</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0"/>
          <p:cNvSpPr txBox="1">
            <a:spLocks noGrp="1"/>
          </p:cNvSpPr>
          <p:nvPr>
            <p:ph type="title"/>
          </p:nvPr>
        </p:nvSpPr>
        <p:spPr>
          <a:xfrm>
            <a:off x="592400" y="0"/>
            <a:ext cx="8155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FF"/>
                </a:solidFill>
                <a:latin typeface="Nunito"/>
                <a:ea typeface="Nunito"/>
                <a:cs typeface="Nunito"/>
                <a:sym typeface="Nunito"/>
              </a:rPr>
              <a:t>Applications of Python</a:t>
            </a:r>
            <a:endParaRPr>
              <a:solidFill>
                <a:srgbClr val="0000FF"/>
              </a:solidFill>
              <a:latin typeface="Nunito"/>
              <a:ea typeface="Nunito"/>
              <a:cs typeface="Nunito"/>
              <a:sym typeface="Nunito"/>
            </a:endParaRPr>
          </a:p>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Easy-to-learn</a:t>
            </a:r>
            <a:r>
              <a:rPr lang="en">
                <a:latin typeface="Nunito"/>
                <a:ea typeface="Nunito"/>
                <a:cs typeface="Nunito"/>
                <a:sym typeface="Nunito"/>
              </a:rPr>
              <a:t> − Python has few keywords, simple structure, and a clearly defined syntax. This allows the student to pick up the language quickly.</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Easy-to-read </a:t>
            </a:r>
            <a:r>
              <a:rPr lang="en">
                <a:latin typeface="Nunito"/>
                <a:ea typeface="Nunito"/>
                <a:cs typeface="Nunito"/>
                <a:sym typeface="Nunito"/>
              </a:rPr>
              <a:t>− Python code is more clearly defined and visible to the eyes.</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Easy-to-maintain</a:t>
            </a:r>
            <a:r>
              <a:rPr lang="en">
                <a:latin typeface="Nunito"/>
                <a:ea typeface="Nunito"/>
                <a:cs typeface="Nunito"/>
                <a:sym typeface="Nunito"/>
              </a:rPr>
              <a:t> − Python's source code is fairly easy-to-maintain.</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endParaRPr>
              <a:latin typeface="Nunito"/>
              <a:ea typeface="Nunito"/>
              <a:cs typeface="Nunito"/>
              <a:sym typeface="Nuni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9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Python program to demonstrate  </a:t>
            </a:r>
            <a:endParaRPr/>
          </a:p>
          <a:p>
            <a:pPr marL="0" lvl="0" indent="0" algn="l" rtl="0">
              <a:spcBef>
                <a:spcPts val="0"/>
              </a:spcBef>
              <a:spcAft>
                <a:spcPts val="0"/>
              </a:spcAft>
              <a:buNone/>
            </a:pPr>
            <a:r>
              <a:rPr lang="en"/>
              <a:t># Accessing of elements in a set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Creating a set  </a:t>
            </a:r>
            <a:endParaRPr/>
          </a:p>
          <a:p>
            <a:pPr marL="0" lvl="0" indent="0" algn="l" rtl="0">
              <a:spcBef>
                <a:spcPts val="0"/>
              </a:spcBef>
              <a:spcAft>
                <a:spcPts val="0"/>
              </a:spcAft>
              <a:buNone/>
            </a:pPr>
            <a:r>
              <a:rPr lang="en"/>
              <a:t>set1 = set(["Goal", "For", "Life"])  </a:t>
            </a:r>
            <a:endParaRPr/>
          </a:p>
          <a:p>
            <a:pPr marL="0" lvl="0" indent="0" algn="l" rtl="0">
              <a:spcBef>
                <a:spcPts val="0"/>
              </a:spcBef>
              <a:spcAft>
                <a:spcPts val="0"/>
              </a:spcAft>
              <a:buNone/>
            </a:pPr>
            <a:r>
              <a:rPr lang="en"/>
              <a:t>print("\nInitial set")  </a:t>
            </a:r>
            <a:endParaRPr/>
          </a:p>
          <a:p>
            <a:pPr marL="0" lvl="0" indent="0" algn="l" rtl="0">
              <a:spcBef>
                <a:spcPts val="0"/>
              </a:spcBef>
              <a:spcAft>
                <a:spcPts val="0"/>
              </a:spcAft>
              <a:buNone/>
            </a:pPr>
            <a:r>
              <a:rPr lang="en"/>
              <a:t>print(set1)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9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Accessing element using  </a:t>
            </a:r>
            <a:endParaRPr/>
          </a:p>
          <a:p>
            <a:pPr marL="0" lvl="0" indent="0" algn="l" rtl="0">
              <a:spcBef>
                <a:spcPts val="0"/>
              </a:spcBef>
              <a:spcAft>
                <a:spcPts val="0"/>
              </a:spcAft>
              <a:buNone/>
            </a:pPr>
            <a:r>
              <a:rPr lang="en"/>
              <a:t># for loop  </a:t>
            </a:r>
            <a:endParaRPr/>
          </a:p>
          <a:p>
            <a:pPr marL="0" lvl="0" indent="0" algn="l" rtl="0">
              <a:spcBef>
                <a:spcPts val="0"/>
              </a:spcBef>
              <a:spcAft>
                <a:spcPts val="0"/>
              </a:spcAft>
              <a:buNone/>
            </a:pPr>
            <a:r>
              <a:rPr lang="en"/>
              <a:t>print("\nElements of set: ")  </a:t>
            </a:r>
            <a:endParaRPr/>
          </a:p>
          <a:p>
            <a:pPr marL="0" lvl="0" indent="0" algn="l" rtl="0">
              <a:spcBef>
                <a:spcPts val="0"/>
              </a:spcBef>
              <a:spcAft>
                <a:spcPts val="0"/>
              </a:spcAft>
              <a:buNone/>
            </a:pPr>
            <a:r>
              <a:rPr lang="en"/>
              <a:t>for i in set1:  </a:t>
            </a:r>
            <a:endParaRPr/>
          </a:p>
          <a:p>
            <a:pPr marL="0" lvl="0" indent="0" algn="l" rtl="0">
              <a:spcBef>
                <a:spcPts val="0"/>
              </a:spcBef>
              <a:spcAft>
                <a:spcPts val="0"/>
              </a:spcAft>
              <a:buNone/>
            </a:pPr>
            <a:r>
              <a:rPr lang="en"/>
              <a:t>    print(i, end =" ")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Checking the element  </a:t>
            </a:r>
            <a:endParaRPr/>
          </a:p>
          <a:p>
            <a:pPr marL="0" lvl="0" indent="0" algn="l" rtl="0">
              <a:spcBef>
                <a:spcPts val="0"/>
              </a:spcBef>
              <a:spcAft>
                <a:spcPts val="0"/>
              </a:spcAft>
              <a:buNone/>
            </a:pPr>
            <a:r>
              <a:rPr lang="en"/>
              <a:t># using in keyword  </a:t>
            </a:r>
            <a:endParaRPr/>
          </a:p>
          <a:p>
            <a:pPr marL="0" lvl="0" indent="0" algn="l" rtl="0">
              <a:spcBef>
                <a:spcPts val="0"/>
              </a:spcBef>
              <a:spcAft>
                <a:spcPts val="0"/>
              </a:spcAft>
              <a:buNone/>
            </a:pPr>
            <a:r>
              <a:rPr lang="en"/>
              <a:t>print("Goal" in set1)</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94"/>
          <p:cNvSpPr txBox="1">
            <a:spLocks noGrp="1"/>
          </p:cNvSpPr>
          <p:nvPr>
            <p:ph type="title"/>
          </p:nvPr>
        </p:nvSpPr>
        <p:spPr>
          <a:xfrm>
            <a:off x="1219175" y="1942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 = {5,2,3,1,4}</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printing set variable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print("a = ", a)</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data type of variable a</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print(type(a))</a:t>
            </a:r>
            <a:endParaRPr>
              <a:latin typeface="Nunito"/>
              <a:ea typeface="Nunito"/>
              <a:cs typeface="Nunito"/>
              <a:sym typeface="Nuni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 =  {1, 2, 3, 4, 5}</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&lt;class 'set'&gt;</a:t>
            </a:r>
            <a:endParaRPr>
              <a:latin typeface="Nunito"/>
              <a:ea typeface="Nunito"/>
              <a:cs typeface="Nunito"/>
              <a:sym typeface="Nunito"/>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96"/>
          <p:cNvSpPr txBox="1">
            <a:spLocks noGrp="1"/>
          </p:cNvSpPr>
          <p:nvPr>
            <p:ph type="title"/>
          </p:nvPr>
        </p:nvSpPr>
        <p:spPr>
          <a:xfrm>
            <a:off x="0" y="131650"/>
            <a:ext cx="3537600" cy="55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500">
                <a:solidFill>
                  <a:srgbClr val="0000FF"/>
                </a:solidFill>
                <a:latin typeface="Nunito"/>
                <a:ea typeface="Nunito"/>
                <a:cs typeface="Nunito"/>
                <a:sym typeface="Nunito"/>
              </a:rPr>
              <a:t>Branching Programs :</a:t>
            </a:r>
            <a:r>
              <a:rPr lang="en" sz="2500">
                <a:latin typeface="Nunito"/>
                <a:ea typeface="Nunito"/>
                <a:cs typeface="Nunito"/>
                <a:sym typeface="Nunito"/>
              </a:rPr>
              <a:t> Branching is  an all important concept to learn when programming in Python. If, Else and Elif statements enable your program to be smart and make decisions.</a:t>
            </a:r>
            <a:endParaRPr sz="2500">
              <a:latin typeface="Nunito"/>
              <a:ea typeface="Nunito"/>
              <a:cs typeface="Nunito"/>
              <a:sym typeface="Nunito"/>
            </a:endParaRPr>
          </a:p>
          <a:p>
            <a:pPr marL="0" lvl="0" indent="0" algn="just" rtl="0">
              <a:spcBef>
                <a:spcPts val="0"/>
              </a:spcBef>
              <a:spcAft>
                <a:spcPts val="0"/>
              </a:spcAft>
              <a:buNone/>
            </a:pPr>
            <a:endParaRPr sz="2500">
              <a:latin typeface="Nunito"/>
              <a:ea typeface="Nunito"/>
              <a:cs typeface="Nunito"/>
              <a:sym typeface="Nunito"/>
            </a:endParaRPr>
          </a:p>
        </p:txBody>
      </p:sp>
      <p:pic>
        <p:nvPicPr>
          <p:cNvPr id="694" name="Google Shape;694;p96"/>
          <p:cNvPicPr preferRelativeResize="0"/>
          <p:nvPr/>
        </p:nvPicPr>
        <p:blipFill>
          <a:blip r:embed="rId3">
            <a:alphaModFix/>
          </a:blip>
          <a:stretch>
            <a:fillRect/>
          </a:stretch>
        </p:blipFill>
        <p:spPr>
          <a:xfrm>
            <a:off x="3593925" y="235075"/>
            <a:ext cx="5288725" cy="42126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7"/>
          <p:cNvSpPr txBox="1">
            <a:spLocks noGrp="1"/>
          </p:cNvSpPr>
          <p:nvPr>
            <p:ph type="title"/>
          </p:nvPr>
        </p:nvSpPr>
        <p:spPr>
          <a:xfrm>
            <a:off x="0" y="72000"/>
            <a:ext cx="35637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500">
                <a:solidFill>
                  <a:srgbClr val="0000FF"/>
                </a:solidFill>
                <a:latin typeface="Nunito"/>
                <a:ea typeface="Nunito"/>
                <a:cs typeface="Nunito"/>
                <a:sym typeface="Nunito"/>
              </a:rPr>
              <a:t>if statement</a:t>
            </a:r>
            <a:endParaRPr sz="2500">
              <a:solidFill>
                <a:srgbClr val="0000FF"/>
              </a:solidFill>
              <a:latin typeface="Nunito"/>
              <a:ea typeface="Nunito"/>
              <a:cs typeface="Nunito"/>
              <a:sym typeface="Nunito"/>
            </a:endParaRPr>
          </a:p>
          <a:p>
            <a:pPr marL="0" lvl="0" indent="0" algn="just" rtl="0">
              <a:spcBef>
                <a:spcPts val="0"/>
              </a:spcBef>
              <a:spcAft>
                <a:spcPts val="0"/>
              </a:spcAft>
              <a:buNone/>
            </a:pPr>
            <a:r>
              <a:rPr lang="en" sz="2500">
                <a:latin typeface="Nunito"/>
                <a:ea typeface="Nunito"/>
                <a:cs typeface="Nunito"/>
                <a:sym typeface="Nunito"/>
              </a:rPr>
              <a:t>if statement is the most simple decision making statement. It is used to decide whether a certain statement or block of statements will be executed or not i.e if a certain condition is true then a block of statement is executed otherwise not.</a:t>
            </a:r>
            <a:endParaRPr sz="2500">
              <a:latin typeface="Nunito"/>
              <a:ea typeface="Nunito"/>
              <a:cs typeface="Nunito"/>
              <a:sym typeface="Nunito"/>
            </a:endParaRPr>
          </a:p>
        </p:txBody>
      </p:sp>
      <p:pic>
        <p:nvPicPr>
          <p:cNvPr id="700" name="Google Shape;700;p97"/>
          <p:cNvPicPr preferRelativeResize="0"/>
          <p:nvPr/>
        </p:nvPicPr>
        <p:blipFill>
          <a:blip r:embed="rId3">
            <a:alphaModFix/>
          </a:blip>
          <a:stretch>
            <a:fillRect/>
          </a:stretch>
        </p:blipFill>
        <p:spPr>
          <a:xfrm>
            <a:off x="3697450" y="152400"/>
            <a:ext cx="5294151" cy="45397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9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password = "qwerty"</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attempt = input("Enter password: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attempt == password:</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print("Welcome")</a:t>
            </a:r>
            <a:endParaRPr>
              <a:latin typeface="Nunito"/>
              <a:ea typeface="Nunito"/>
              <a:cs typeface="Nunito"/>
              <a:sym typeface="Nunito"/>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99"/>
          <p:cNvSpPr txBox="1">
            <a:spLocks noGrp="1"/>
          </p:cNvSpPr>
          <p:nvPr>
            <p:ph type="title"/>
          </p:nvPr>
        </p:nvSpPr>
        <p:spPr>
          <a:xfrm>
            <a:off x="1190950" y="72000"/>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600">
                <a:latin typeface="Nunito"/>
                <a:ea typeface="Nunito"/>
                <a:cs typeface="Nunito"/>
                <a:sym typeface="Nunito"/>
              </a:rPr>
              <a:t>As we know, python uses indentation to identify a block. So the block under an if statement will be identified as shown in the below example:</a:t>
            </a:r>
            <a:endParaRPr sz="2600">
              <a:latin typeface="Nunito"/>
              <a:ea typeface="Nunito"/>
              <a:cs typeface="Nunito"/>
              <a:sym typeface="Nunito"/>
            </a:endParaRPr>
          </a:p>
          <a:p>
            <a:pPr marL="0" lvl="0" indent="0" algn="just" rtl="0">
              <a:spcBef>
                <a:spcPts val="0"/>
              </a:spcBef>
              <a:spcAft>
                <a:spcPts val="0"/>
              </a:spcAft>
              <a:buNone/>
            </a:pP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if condition:</a:t>
            </a: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   statement1</a:t>
            </a: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statement2</a:t>
            </a:r>
            <a:endParaRPr sz="2600">
              <a:latin typeface="Nunito"/>
              <a:ea typeface="Nunito"/>
              <a:cs typeface="Nunito"/>
              <a:sym typeface="Nunito"/>
            </a:endParaRPr>
          </a:p>
          <a:p>
            <a:pPr marL="0" lvl="0" indent="0" algn="just" rtl="0">
              <a:spcBef>
                <a:spcPts val="0"/>
              </a:spcBef>
              <a:spcAft>
                <a:spcPts val="0"/>
              </a:spcAft>
              <a:buNone/>
            </a:pP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 Here if the condition is true, if block </a:t>
            </a: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 will consider only statement1 to be inside </a:t>
            </a:r>
            <a:endParaRPr sz="2600">
              <a:latin typeface="Nunito"/>
              <a:ea typeface="Nunito"/>
              <a:cs typeface="Nunito"/>
              <a:sym typeface="Nunito"/>
            </a:endParaRPr>
          </a:p>
          <a:p>
            <a:pPr marL="0" lvl="0" indent="0" algn="just" rtl="0">
              <a:spcBef>
                <a:spcPts val="0"/>
              </a:spcBef>
              <a:spcAft>
                <a:spcPts val="0"/>
              </a:spcAft>
              <a:buNone/>
            </a:pPr>
            <a:r>
              <a:rPr lang="en" sz="2600">
                <a:latin typeface="Nunito"/>
                <a:ea typeface="Nunito"/>
                <a:cs typeface="Nunito"/>
                <a:sym typeface="Nunito"/>
              </a:rPr>
              <a:t># its block.</a:t>
            </a:r>
            <a:endParaRPr sz="2600">
              <a:latin typeface="Nunito"/>
              <a:ea typeface="Nunito"/>
              <a:cs typeface="Nunito"/>
              <a:sym typeface="Nunito"/>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100"/>
          <p:cNvSpPr txBox="1">
            <a:spLocks noGrp="1"/>
          </p:cNvSpPr>
          <p:nvPr>
            <p:ph type="title"/>
          </p:nvPr>
        </p:nvSpPr>
        <p:spPr>
          <a:xfrm>
            <a:off x="0" y="53200"/>
            <a:ext cx="44382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300">
                <a:solidFill>
                  <a:srgbClr val="0000FF"/>
                </a:solidFill>
              </a:rPr>
              <a:t>if- else</a:t>
            </a:r>
            <a:endParaRPr sz="2300">
              <a:solidFill>
                <a:srgbClr val="0000FF"/>
              </a:solidFill>
            </a:endParaRPr>
          </a:p>
          <a:p>
            <a:pPr marL="0" lvl="0" indent="0" algn="just" rtl="0">
              <a:spcBef>
                <a:spcPts val="0"/>
              </a:spcBef>
              <a:spcAft>
                <a:spcPts val="0"/>
              </a:spcAft>
              <a:buNone/>
            </a:pPr>
            <a:r>
              <a:rPr lang="en" sz="2300"/>
              <a:t>The if statement alone tells us that if a condition is true it will execute a block of statements and if the condition is false it won’t. But what if we want to do something else if the condition is false. Here comes the else statement. We can use the else statement with if statement to execute a block of code when the condition is false.</a:t>
            </a:r>
            <a:endParaRPr sz="2300"/>
          </a:p>
        </p:txBody>
      </p:sp>
      <p:pic>
        <p:nvPicPr>
          <p:cNvPr id="716" name="Google Shape;716;p100"/>
          <p:cNvPicPr preferRelativeResize="0"/>
          <p:nvPr/>
        </p:nvPicPr>
        <p:blipFill>
          <a:blip r:embed="rId3">
            <a:alphaModFix/>
          </a:blip>
          <a:stretch>
            <a:fillRect/>
          </a:stretch>
        </p:blipFill>
        <p:spPr>
          <a:xfrm>
            <a:off x="4513500" y="188050"/>
            <a:ext cx="4522875" cy="47109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10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Syntax:</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(condition):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Executes this block if</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condition is true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Executes this block if</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 condition is false</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1"/>
          <p:cNvSpPr txBox="1">
            <a:spLocks noGrp="1"/>
          </p:cNvSpPr>
          <p:nvPr>
            <p:ph type="title"/>
          </p:nvPr>
        </p:nvSpPr>
        <p:spPr>
          <a:xfrm>
            <a:off x="1238000" y="100225"/>
            <a:ext cx="7030500" cy="9993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A broad standard library</a:t>
            </a:r>
            <a:r>
              <a:rPr lang="en">
                <a:latin typeface="Nunito"/>
                <a:ea typeface="Nunito"/>
                <a:cs typeface="Nunito"/>
                <a:sym typeface="Nunito"/>
              </a:rPr>
              <a:t> − Python's bulk of the library is very portable and cross-platform compatible on UNIX, Windows, and Macintosh.</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406400" algn="just" rtl="0">
              <a:spcBef>
                <a:spcPts val="0"/>
              </a:spcBef>
              <a:spcAft>
                <a:spcPts val="0"/>
              </a:spcAft>
              <a:buSzPts val="2800"/>
              <a:buFont typeface="Nunito"/>
              <a:buChar char="➔"/>
            </a:pPr>
            <a:r>
              <a:rPr lang="en">
                <a:solidFill>
                  <a:srgbClr val="674EA7"/>
                </a:solidFill>
                <a:latin typeface="Nunito"/>
                <a:ea typeface="Nunito"/>
                <a:cs typeface="Nunito"/>
                <a:sym typeface="Nunito"/>
              </a:rPr>
              <a:t>Interactive Mode</a:t>
            </a:r>
            <a:r>
              <a:rPr lang="en">
                <a:latin typeface="Nunito"/>
                <a:ea typeface="Nunito"/>
                <a:cs typeface="Nunito"/>
                <a:sym typeface="Nunito"/>
              </a:rPr>
              <a:t> − Python has support for an interactive mode which allows interactive testing and debugging of snippets of code.</a:t>
            </a:r>
            <a:endParaRPr>
              <a:latin typeface="Nunito"/>
              <a:ea typeface="Nunito"/>
              <a:cs typeface="Nunito"/>
              <a:sym typeface="Nunito"/>
            </a:endParaRPr>
          </a:p>
          <a:p>
            <a:pPr marL="457200" lvl="0" indent="0" algn="just" rtl="0">
              <a:spcBef>
                <a:spcPts val="0"/>
              </a:spcBef>
              <a:spcAft>
                <a:spcPts val="0"/>
              </a:spcAft>
              <a:buNone/>
            </a:pPr>
            <a:endParaRPr>
              <a:latin typeface="Nunito"/>
              <a:ea typeface="Nunito"/>
              <a:cs typeface="Nunito"/>
              <a:sym typeface="Nunito"/>
            </a:endParaRPr>
          </a:p>
          <a:p>
            <a:pPr marL="457200" lvl="0" indent="0" algn="just" rtl="0">
              <a:spcBef>
                <a:spcPts val="0"/>
              </a:spcBef>
              <a:spcAft>
                <a:spcPts val="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102"/>
          <p:cNvSpPr txBox="1">
            <a:spLocks noGrp="1"/>
          </p:cNvSpPr>
          <p:nvPr>
            <p:ph type="title"/>
          </p:nvPr>
        </p:nvSpPr>
        <p:spPr>
          <a:xfrm>
            <a:off x="1143950" y="1378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python program to illustrate If else statement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 = 20;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(i &lt; 15):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("i is smaller than 15")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("i'm in if Block")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else: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("i is greater than 15")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("i'm in else Block")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 ("i'm not in if and not in else Block")</a:t>
            </a:r>
            <a:endParaRPr>
              <a:latin typeface="Nunito"/>
              <a:ea typeface="Nunito"/>
              <a:cs typeface="Nunito"/>
              <a:sym typeface="Nuni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Output: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 is greater than 15</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i'm in else Block</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i'm not in if and not in else Block</a:t>
            </a:r>
            <a:endParaRPr>
              <a:latin typeface="Nunito"/>
              <a:ea typeface="Nunito"/>
              <a:cs typeface="Nunito"/>
              <a:sym typeface="Nunito"/>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10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Example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attempt == password:</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print("Welcome")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print("Incorrect password!")</a:t>
            </a:r>
            <a:endParaRPr>
              <a:latin typeface="Nunito"/>
              <a:ea typeface="Nunito"/>
              <a:cs typeface="Nunito"/>
              <a:sym typeface="Nunito"/>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05"/>
          <p:cNvSpPr txBox="1">
            <a:spLocks noGrp="1"/>
          </p:cNvSpPr>
          <p:nvPr>
            <p:ph type="title"/>
          </p:nvPr>
        </p:nvSpPr>
        <p:spPr>
          <a:xfrm>
            <a:off x="1313200" y="43775"/>
            <a:ext cx="70305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if-elif-else ladder</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endParaRPr>
              <a:latin typeface="Nunito"/>
              <a:ea typeface="Nunito"/>
              <a:cs typeface="Nunito"/>
              <a:sym typeface="Nunito"/>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06"/>
          <p:cNvSpPr txBox="1">
            <a:spLocks noGrp="1"/>
          </p:cNvSpPr>
          <p:nvPr>
            <p:ph type="title"/>
          </p:nvPr>
        </p:nvSpPr>
        <p:spPr>
          <a:xfrm>
            <a:off x="1313200" y="3352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Syntax:-</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(condition):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statement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elif (condition):</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statement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else: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statement</a:t>
            </a:r>
            <a:endParaRPr>
              <a:latin typeface="Nunito"/>
              <a:ea typeface="Nunito"/>
              <a:cs typeface="Nunito"/>
              <a:sym typeface="Nunito"/>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107"/>
          <p:cNvSpPr txBox="1">
            <a:spLocks noGrp="1"/>
          </p:cNvSpPr>
          <p:nvPr>
            <p:ph type="title"/>
          </p:nvPr>
        </p:nvSpPr>
        <p:spPr>
          <a:xfrm>
            <a:off x="1228575" y="1190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Python program to illustrate if-elif-else ladder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 = 20</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(i == 10):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("i is 10")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elif (i == 15):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("i is 15")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elif (i == 20):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("i is 20")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else: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print ("i is not present")</a:t>
            </a:r>
            <a:endParaRPr>
              <a:latin typeface="Nunito"/>
              <a:ea typeface="Nunito"/>
              <a:cs typeface="Nunito"/>
              <a:sym typeface="Nunito"/>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08"/>
          <p:cNvSpPr txBox="1">
            <a:spLocks noGrp="1"/>
          </p:cNvSpPr>
          <p:nvPr>
            <p:ph type="title"/>
          </p:nvPr>
        </p:nvSpPr>
        <p:spPr>
          <a:xfrm>
            <a:off x="1256775" y="1002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Short Hand If</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you have only one statement to execute, you can put it on the same line as the if statement.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One line if statement: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if a &gt; b: print("a is greater than b")</a:t>
            </a:r>
            <a:endParaRPr>
              <a:latin typeface="Nunito"/>
              <a:ea typeface="Nunito"/>
              <a:cs typeface="Nunito"/>
              <a:sym typeface="Nunito"/>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09"/>
          <p:cNvSpPr txBox="1">
            <a:spLocks noGrp="1"/>
          </p:cNvSpPr>
          <p:nvPr>
            <p:ph type="title"/>
          </p:nvPr>
        </p:nvSpPr>
        <p:spPr>
          <a:xfrm>
            <a:off x="780450" y="53200"/>
            <a:ext cx="79266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Nunito"/>
                <a:ea typeface="Nunito"/>
                <a:cs typeface="Nunito"/>
                <a:sym typeface="Nunito"/>
              </a:rPr>
              <a:t>Short Hand If ... Else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If you have only one statement to execute, one for if, and one for else, you can put it all on the same line:</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Example</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One line if else statement:</a:t>
            </a:r>
            <a:endParaRPr>
              <a:latin typeface="Nunito"/>
              <a:ea typeface="Nunito"/>
              <a:cs typeface="Nunito"/>
              <a:sym typeface="Nunito"/>
            </a:endParaRPr>
          </a:p>
          <a:p>
            <a:pPr marL="0" lvl="0" indent="0" algn="just" rtl="0">
              <a:spcBef>
                <a:spcPts val="0"/>
              </a:spcBef>
              <a:spcAft>
                <a:spcPts val="0"/>
              </a:spcAft>
              <a:buNone/>
            </a:pP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a = 2</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b = 330</a:t>
            </a:r>
            <a:endParaRPr>
              <a:latin typeface="Nunito"/>
              <a:ea typeface="Nunito"/>
              <a:cs typeface="Nunito"/>
              <a:sym typeface="Nunito"/>
            </a:endParaRPr>
          </a:p>
          <a:p>
            <a:pPr marL="0" lvl="0" indent="0" algn="just" rtl="0">
              <a:spcBef>
                <a:spcPts val="0"/>
              </a:spcBef>
              <a:spcAft>
                <a:spcPts val="0"/>
              </a:spcAft>
              <a:buNone/>
            </a:pPr>
            <a:r>
              <a:rPr lang="en">
                <a:latin typeface="Nunito"/>
                <a:ea typeface="Nunito"/>
                <a:cs typeface="Nunito"/>
                <a:sym typeface="Nunito"/>
              </a:rPr>
              <a:t>print("A") if a &gt; b else print("B")</a:t>
            </a:r>
            <a:endParaRPr>
              <a:latin typeface="Nunito"/>
              <a:ea typeface="Nunito"/>
              <a:cs typeface="Nunito"/>
              <a:sym typeface="Nunito"/>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110"/>
          <p:cNvSpPr txBox="1">
            <a:spLocks noGrp="1"/>
          </p:cNvSpPr>
          <p:nvPr>
            <p:ph type="title"/>
          </p:nvPr>
        </p:nvSpPr>
        <p:spPr>
          <a:xfrm>
            <a:off x="423150" y="0"/>
            <a:ext cx="7779600" cy="9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700">
                <a:solidFill>
                  <a:srgbClr val="0000FF"/>
                </a:solidFill>
                <a:latin typeface="Nunito"/>
                <a:ea typeface="Nunito"/>
                <a:cs typeface="Nunito"/>
                <a:sym typeface="Nunito"/>
              </a:rPr>
              <a:t>Input &amp; String :</a:t>
            </a:r>
            <a:endParaRPr sz="2700">
              <a:solidFill>
                <a:srgbClr val="0000FF"/>
              </a:solidFill>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Python provides us with two inbuilt functions to read the input from the keyboard.</a:t>
            </a:r>
            <a:endParaRPr sz="2700">
              <a:latin typeface="Nunito"/>
              <a:ea typeface="Nunito"/>
              <a:cs typeface="Nunito"/>
              <a:sym typeface="Nunito"/>
            </a:endParaRPr>
          </a:p>
          <a:p>
            <a:pPr marL="457200" lvl="0" indent="-400050" algn="just" rtl="0">
              <a:spcBef>
                <a:spcPts val="0"/>
              </a:spcBef>
              <a:spcAft>
                <a:spcPts val="0"/>
              </a:spcAft>
              <a:buSzPts val="2700"/>
              <a:buFont typeface="Nunito"/>
              <a:buChar char="➔"/>
            </a:pPr>
            <a:r>
              <a:rPr lang="en" sz="2700">
                <a:latin typeface="Nunito"/>
                <a:ea typeface="Nunito"/>
                <a:cs typeface="Nunito"/>
                <a:sym typeface="Nunito"/>
              </a:rPr>
              <a:t>input ( prompt )</a:t>
            </a:r>
            <a:endParaRPr sz="2700">
              <a:latin typeface="Nunito"/>
              <a:ea typeface="Nunito"/>
              <a:cs typeface="Nunito"/>
              <a:sym typeface="Nunito"/>
            </a:endParaRPr>
          </a:p>
          <a:p>
            <a:pPr marL="0" lvl="0" indent="0" algn="just" rtl="0">
              <a:spcBef>
                <a:spcPts val="0"/>
              </a:spcBef>
              <a:spcAft>
                <a:spcPts val="0"/>
              </a:spcAft>
              <a:buNone/>
            </a:pPr>
            <a:r>
              <a:rPr lang="en" sz="2700">
                <a:latin typeface="Nunito"/>
                <a:ea typeface="Nunito"/>
                <a:cs typeface="Nunito"/>
                <a:sym typeface="Nunito"/>
              </a:rPr>
              <a:t>input ( ) : This function first takes the input from the user and then evaluates the expression, which means Python automatically identifies whether user entered a string or a number or list. If the input provided is not correct then either syntax error or exception is raised by python. For example –</a:t>
            </a:r>
            <a:endParaRPr sz="2700">
              <a:latin typeface="Nunito"/>
              <a:ea typeface="Nunito"/>
              <a:cs typeface="Nunito"/>
              <a:sym typeface="Nunito"/>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1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 Python program showing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 use of input()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val = input("Enter your value: ")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print(val)</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8191</Words>
  <PresentationFormat>On-screen Show (16:9)</PresentationFormat>
  <Paragraphs>1036</Paragraphs>
  <Slides>168</Slides>
  <Notes>168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168</vt:i4>
      </vt:variant>
    </vt:vector>
  </HeadingPairs>
  <TitlesOfParts>
    <vt:vector size="172" baseType="lpstr">
      <vt:lpstr>Arial</vt:lpstr>
      <vt:lpstr>Maven Pro</vt:lpstr>
      <vt:lpstr>Nunito</vt:lpstr>
      <vt:lpstr>Momentum</vt:lpstr>
      <vt:lpstr>UNIT 1</vt:lpstr>
      <vt:lpstr>Python is a general-purpose interpreted, interactive, object-oriented, and high-level programming language. It was created by Guido van Rossum during 1985- 1990. Like Perl, Python source code is also available under the GNU General Public License (GPL).</vt:lpstr>
      <vt:lpstr>Python is a high-level, interpreted, interactive and object-oriented scripting language. Python is designed to be highly readable. It uses English keywords frequently where as other languages use punctuation, and it has fewer syntactical constructions than other languages.</vt:lpstr>
      <vt:lpstr>Advantages of Python:  Python is Interpreted − Python is processed at runtime by the interpreter. You do not need to compile your program before executing it. This is similar to PERL and PHP.  Python is Interactive − You can actually sit at a Python prompt and interact with the interpreter directly to write your programs.  </vt:lpstr>
      <vt:lpstr>Python is Object-Oriented − Python supports Object-Oriented style or technique of programming that encapsulates code within objects.  Python is a Beginner's Language − Python is a great language for the beginner-level programmers and supports the development of a wide range of applications from simple text processing to WWW browsers to games. </vt:lpstr>
      <vt:lpstr>Characteristics It supports functional and structured programming methods as well as OOP.  It can be used as a scripting language or can be compiled to byte-code for building large applications.  </vt:lpstr>
      <vt:lpstr>It provides very high-level dynamic data types and supports dynamic type checking.  It supports automatic garbage collection.  It can be easily integrated with C, C++, COM, ActiveX, CORBA, and Java. </vt:lpstr>
      <vt:lpstr>Applications of Python Easy-to-learn − Python has few keywords, simple structure, and a clearly defined syntax. This allows the student to pick up the language quickly.  Easy-to-read − Python code is more clearly defined and visible to the eyes.  Easy-to-maintain − Python's source code is fairly easy-to-maintain.  </vt:lpstr>
      <vt:lpstr>A broad standard library − Python's bulk of the library is very portable and cross-platform compatible on UNIX, Windows, and Macintosh.  Interactive Mode − Python has support for an interactive mode which allows interactive testing and debugging of snippets of code.  </vt:lpstr>
      <vt:lpstr>Portable − Python can run on a wide variety of hardware platforms and has the same interface on all platforms.  Extendable − You can add low-level modules to the Python interpreter. These modules enable programmers to add to or customize their tools to be more efficient.  </vt:lpstr>
      <vt:lpstr>Databases − Python provides interfaces to all major commercial databases. GUI Programming − Python supports GUI applications that can be created and ported to many system calls, libraries and windows systems, such as Windows MFC, Macintosh, and the X Window system of Unix. Scalable − Python provides a better structure and support for large programs than shell scripting.</vt:lpstr>
      <vt:lpstr>History of Python Python was developed by Guido van Rossum in the late eighties and early nineties at the National Research Institute for Mathematics and Computer Science in the Netherlands.  Python is derived from many other languages, including ABC, Modula-3, C, C++, Algol-68, SmallTalk, and Unix shell and other scripting languages.  </vt:lpstr>
      <vt:lpstr>Python is copyrighted. Like Perl, Python source code is now available under the GNU General Public License (GPL).  Python is now maintained by a core development team at the institute, although Guido van Rossum still holds a vital role in directing its progress. </vt:lpstr>
      <vt:lpstr>Python Features Python's features include −  Easy-to-learn − Python has few keywords, simple structure, and a clearly defined syntax. This allows the student to pick up the language quickly.  Easy-to-read − Python code is more clearly defined and visible to the eyes.  </vt:lpstr>
      <vt:lpstr>Easy-to-maintain − Python's source code is fairly easy-to-maintain.  A broad standard library − Python's bulk of the library is very portable and cross-platform compatible on UNIX, Windows, and Macintosh. Interactive Mode − Python has support for an interactive mode which allows interactive testing and debugging of snippets of code.  </vt:lpstr>
      <vt:lpstr>Portable − Python can run on a wide variety of hardware platforms and has the same interface on all platforms. Extendable − You can add low-level modules to the Python interpreter. These modules enable programmers to add to or customize their tools to be more efficient. Databases − Python provides interfaces to all major commercial databases.  </vt:lpstr>
      <vt:lpstr>GUI Programming − Python supports GUI applications that can be created and ported to many system calls, libraries and windows systems, such as Windows MFC, Macintosh, and the X Window system of Unix.  Scalable − Python provides a better structure and support for large programs than shell scripting.</vt:lpstr>
      <vt:lpstr>Where is Python used? Python is a general-purpose, popular programming language and it is used in almost every technical field. The various areas of Python use are given below.  Data Science Date Mining Desktop Applications Console-based Applications Mobile Applications </vt:lpstr>
      <vt:lpstr>Software Development Artificial Intelligence Web Applications Enterprise Applications 3D CAD Applications Machine Learning Computer Vision or Image Processing Applications. Speech Recognitions </vt:lpstr>
      <vt:lpstr>Python Basic Syntax:  There is no use of curly braces or semicolon in Python programming language. It is English-like language. But Python uses the indentation to define a block of code. Indentation is nothing but adding whitespace before the statement when it is needed. For example -  </vt:lpstr>
      <vt:lpstr>def func():          statement 1          statement 2          …………………          …………………            statement N  </vt:lpstr>
      <vt:lpstr>Indentation in Python Leading space or tab at the beginning of the line is considered as indentation level of the line, which is used to determine the group of statements. Statements with the same level of indentation considered as a group or block. For example, functions, classes, or loops in Python contains a block of statements to be executed. Other programming languages such as C# or Java use curly braces { } to denote a block of code. Python uses indentation (a space or a tab) to denote a block of statements.</vt:lpstr>
      <vt:lpstr>Indentation Rules Use the colon : to start a block and press Enter. All the lines in a block must use the same indentation, either space or a tab. Python recommends four spaces as indentation to make the code more readable. Do not mix space and tab in the same block. A block can have inner blocks with next level indentation.</vt:lpstr>
      <vt:lpstr>Variables Variable is a name that is used to refer to memory location. Python variable is also known as an identifier and used to hold value.  In Python, we don't need to specify the type of variable because Python is a infer language and smart enough to get variable type.  </vt:lpstr>
      <vt:lpstr>Variable names can be a group of both the letters and digits, but they have to begin with a letter or an underscore.  It is recommended to use lowercase letters for the variable name. Rahul and rahul both are two different variables. </vt:lpstr>
      <vt:lpstr>Identifier Naming Variables are the example of identifiers. An Identifier is used to identify the literals used in the program. The rules to name an identifier are given below.  The first character of the variable must be an alphabet or underscore ( _ ). </vt:lpstr>
      <vt:lpstr>All the characters except the first character may be an alphabet of lower-case(a-z), upper-case (A-Z), underscore, or digit (0-9). Identifier name must not contain any white-space, or special character (!, @, #, %, ^, &amp;, *). Identifier name must not be similar to any keyword defined in the language. Identifier names are case sensitive; for example, my name, and MyName is not the same. </vt:lpstr>
      <vt:lpstr>Examples of valid identifiers: a123, _n, n_9, etc.  Examples of invalid identifiers: 1a, n%4, n 9, etc. </vt:lpstr>
      <vt:lpstr>Data Types Variables can hold values, and every value has a data-type. Python is a dynamically typed language; hence we do not need to define the type of the variable while declaring it. The interpreter implicitly binds the value with its type. a = 5   The variable a holds integer value five and we did not define its type. Python interpreter will automatically interpret variables a as an integer type.  </vt:lpstr>
      <vt:lpstr>Python enables us to check the type of the variable used in the program. Python provides us the type() function, which returns the type of the variable passed.</vt:lpstr>
      <vt:lpstr>Consider the following example to define the values of different data types and checking its type. a=10         b="Hi Python"   c = 10.5   print(type(a))   print(type(b))   print(type(c))    Output:&lt;type 'int'&gt; &lt;type 'str'&gt; &lt;type 'float'&gt; </vt:lpstr>
      <vt:lpstr>A variable can hold different types of values. For example, a person's name must be stored as a string whereas its id must be stored as an integer. Python provides various standard data types that define the storage method on each of them. The data types defined in Python are given below. Numbers Sequence Type Boolean Set Dictionary</vt:lpstr>
      <vt:lpstr>Slide 33</vt:lpstr>
      <vt:lpstr>Numbers Number stores numeric values. The integer, float, and complex values belong to a Python Numbers data-type. Python provides the type() function to know the data-type of the variable. Similarly, the isinstance() function is used to check an object belongs to a particular class.  </vt:lpstr>
      <vt:lpstr>Python creates Number objects when a number is assigned to a variable. For example; a = 5   print("The type of a", type(a))   b = 40.5   print("The type of b", type(b))      c = 1+3j   print("The type of c", type(c))   print(" c is a complex number", isinstance(1+3j,complex))  </vt:lpstr>
      <vt:lpstr>Output:  The type of a &lt;class 'int'&gt; The type of b &lt;class 'float'&gt; The type of c &lt;class 'complex'&gt; c is complex number: True</vt:lpstr>
      <vt:lpstr>Python Casting There may be times when you want to specify a type on to a variable. This can be done with casting. Python is an object-orientated language, and as such it uses classes to define data types, including its primitive types.  </vt:lpstr>
      <vt:lpstr>Casting in python is therefore done using constructor functions: int() - constructs an integer number from an integer literal, a float literal (by rounding down to the previous whole number), or a string literal (providing the string represents a whole number) float() - constructs a float number from an integer literal, a float literal or a string literal (providing the string represents a float or an integer) str() - constructs a string from a wide variety of data types, including strings, integer literals and float literals </vt:lpstr>
      <vt:lpstr>Example Integers:  x = int(1)   # x will be 1 y = int(2.8) # y will be 2 z = int("3") # z will be 3</vt:lpstr>
      <vt:lpstr>Floats:  x = float(1)     # x will be 1.0 y = float(2.8)   # y will be 2.8 z = float("3")   # z will be 3.0 w = float("4.2") # w will be 4.2</vt:lpstr>
      <vt:lpstr>Strings:  x = str("s1") # x will be 's1' y = str(2)    # y will be '2' z = str(3.0)  # z will be '3.0'</vt:lpstr>
      <vt:lpstr>Python supports three types of numeric data. Int - Integer value can be any length such as integers 10, 2, 29, -20, -150 etc. Python has no restriction on the length of an integer. Its value belongs to int Float - Float is used to store floating-point numbers like 1.9, 9.902, 15.2, etc. It is accurate upto 15 decimal points. complex - A complex number contains an ordered pair, i.e., x + iy where x and y denote the real and imaginary parts, respectively. The complex numbers like 2.14j, 2.0 + 2.3j, etc.</vt:lpstr>
      <vt:lpstr>Sequence Type In Python, sequence is the ordered collection of similar or different data types. Sequences allows to store multiple values in an organized and efficient fashion. There are several sequence types in Python –  String List Tuple </vt:lpstr>
      <vt:lpstr>String The string can be defined as the sequence of characters represented in the quotation marks. In Python, we can use single, double, or triple quotes to define a string.  String handling in Python is a straightforward task since Python provides built-in functions and operators to perform operations in the string.  </vt:lpstr>
      <vt:lpstr>In the case of string handling, the operator + is used to concatenate two strings as the operation "hello"+" python" returns "hello python".  The operator * is known as a repetition operator as the operation "Python" *2 returns 'Python Python'.</vt:lpstr>
      <vt:lpstr>Example - 1 str = "string using double quotes"   print(str)   s = '''''A multiline  string'''   print(s)   Output: string using double quotes A multiline string</vt:lpstr>
      <vt:lpstr>Example - 2 str1 = 'hello aLL' #string str1     str2 = ' how are you' #string str2     print (str1[0:2]) #printing first two character using slice operator     print (str1[4]) #printing 4th character of the string     print (str1*2) #printing the string twice     print (str1 + str2) #printing the concatenation of str1 and str2   </vt:lpstr>
      <vt:lpstr>Accessing elements of String In Python, individual characters of a String can be accessed by using the method of Indexing. Indexing allows negative address references to access characters from the back of the String, e.g. -1 refers to the last character, -2 refers to the second last character and so on.</vt:lpstr>
      <vt:lpstr>Slide 49</vt:lpstr>
      <vt:lpstr>String1 = "Python is a language" print("Initial String: ")   print(String1)        # Printing First character   print("\nFirst character of String is: ")   print(String1[0])        # Printing Last character   print("\nLast character of String is: ")   print(String1[-1])   </vt:lpstr>
      <vt:lpstr>Output:  Initial String:  Python is a language  First character of String is:  P  Last character of String is:  e</vt:lpstr>
      <vt:lpstr>List Lists are just like the arrays, declared in other languages which is a ordered collection of data. It is very flexible as the items in a list do not need to be of the same type. </vt:lpstr>
      <vt:lpstr>Creating List Lists in Python can be created by just placing the sequence inside the square brackets[].</vt:lpstr>
      <vt:lpstr>List = []   print("Intial blank List: ")   print(List)        # Creating a List with    # the use of a String   List = ['Python is popular']   print("\nList with the use of String: ")   print(List)        </vt:lpstr>
      <vt:lpstr># Creating a List with   # the use of multiple values   List = ["Python", "For", "Python"]   print("\nList containing multiple values: ")   print(List[0])    print(List[2])   # Creating a Multi-Dimensional List   # (By Nesting a list inside a List)   List = [['Python', 'For'], ['Programming']]   print("\nMulti-Dimensional List: ")   print(List)  </vt:lpstr>
      <vt:lpstr>Output:  Intial blank List:  [] List with the use of String:  ['Pythonispopular'] List containing multiple values:  Python Python Multi-Dimensional List:  [['Python', 'For'], ['Programming']]</vt:lpstr>
      <vt:lpstr>Accessing elements of List In order to access the list items refer to the index number. Use the index operator [ ] to access an item in a list. In Python, negative sequence indexes represent positions from the end of the array. Instead of having to compute the offset as in List[len(List)-3], it is enough to just write List[-3]. Negative indexing means beginning from the end, -1 refers to the last item, -2 refers to the second-last item, etc.</vt:lpstr>
      <vt:lpstr># Python program to demonstrate    # accessing of element from list        # Creating a List with   # the use of multiple values   List = ["Python", "For", "Programmers"]   # accessing a element from the    # list using index number   print("Accessing element from the list")   print(List[0])    print(List[2])      </vt:lpstr>
      <vt:lpstr># accessing a element using   # negative indexing   print("Accessing element using negative indexing")        # print the last element of list   print(List[-1])        # print the third last element of list    print(List[-3]) </vt:lpstr>
      <vt:lpstr>Example : a = [5,10,15,20,25,30,35,40]  # a[2] = 15 print("a[2] = ", a[2])  # a[0:3] = [5, 10, 15] print("a[0:3] = ", a[0:3])  # a[5:] = [30, 35, 40] print("a[5:] = ", a[5:])</vt:lpstr>
      <vt:lpstr>Output  a[2] =  15 a[0:3] =  [5, 10, 15] a[5:] =  [30, 35, 40]</vt:lpstr>
      <vt:lpstr>Lists are mutable, meaning, the value of elements of a list can be altered.  a = [1, 2, 3] a[2] = 4 print(a)  Output: [1, 2, 4] </vt:lpstr>
      <vt:lpstr>TUPLE Just like list, tuple is also an ordered collection of Python objects. The only difference between type and list is that tuples are immutable i.e. tuples cannot be modified after it is created. It is represented by tuple class.</vt:lpstr>
      <vt:lpstr>Creating Tuple In Python, tuples are created by placing a sequence of values separated by ‘comma’ with or without the use of parentheses for grouping of the data sequence. Tuples can contain any number of elements and of any datatype (like strings, integers, list, etc.).</vt:lpstr>
      <vt:lpstr>Note: Tuples can also be created with a single element, but it is a bit tricky. Having one element in the parentheses is not sufficient, there must be a trailing ‘comma’ to make it a tuple.</vt:lpstr>
      <vt:lpstr># Python program to demonstrate    # creation of Set    # Creating an empty tuple   Tuple1 = ()   print("Initial empty Tuple: ")   print (Tuple1)   # Creating a Tuple with    # the use of Strings   Tuple1 = ('King', 'For')   print("\nTuple with the use of String: ")   print(Tuple1) </vt:lpstr>
      <vt:lpstr># Creating a Tuple with   # the use of list   list1 = [1, 2, 4, 5, 6]   print("\nTuple using List: ")   print(tuple(list1))      # Creating a Tuple with the   # use of built-in function   Tuple1 = tuple('King')   print("\nTuple with the use of function: ")   print(Tuple1)    </vt:lpstr>
      <vt:lpstr># Creating a Tuple    # with nested tuples   Tuple1 = (0, 1, 2, 3)   Tuple2 = ('python', 'king')   Tuple3 = (Tuple1, Tuple2)   print("\nTuple with nested tuples: ")   print(Tuple3) </vt:lpstr>
      <vt:lpstr>Output: Initial empty Tuple:  () Tuple with the use of String:  ('King', 'For') Tuple using List:  (1, 2, 4, 5, 6) Tuple with the use of function:  ('K', 'i', 'n', 'g') Tuple with nested tuples:  ((0, 1, 2, 3), ('python', 'king'))</vt:lpstr>
      <vt:lpstr>Accessing elements of Tuple In order to access the tuple items refer to the index number. Use the index operator [ ] to access an item in a tuple. The index must be an integer. Nested tuples are accessed using nested indexing.</vt:lpstr>
      <vt:lpstr># Python program to   # demonstrate accessing tuple  tuple1 = tuple([1, 2, 3, 4, 5])  # Accessing element using indexing  print("Frist element of tuple")  print(tuple1[0])  # Accessing element from last  # negative indexing  print("\nLast element of tuple")  print(tuple1[-1])  print("\nThird last element of tuple")  print(tuple1[-3])</vt:lpstr>
      <vt:lpstr>Example : t = (5,'program', 1+3j) # t[1] = 'program' print("t[1] = ", t[1]) # t[0:3] = (5, 'program', (1+3j)) print("t[0:3] = ", t[0:3])  # Generates error # Tuples are immutable t[0] = 10 </vt:lpstr>
      <vt:lpstr>Output  t[1] =  program t[0:3] =  (5, 'program', (1+3j)) Traceback (most recent call last):   File "test.py", line 11, in &lt;module&gt;     t[0] = 10 TypeError: 'tuple' object does not support item assignment</vt:lpstr>
      <vt:lpstr>Boolean Data type with one of the two built-in values, True or False. Boolean objects that are equal to True are truthy (true), and those equal to False are falsy (false). But non-Boolean objects can be evaluated in Boolean context as well and determined to be true or false. It is denoted by the class bool.</vt:lpstr>
      <vt:lpstr>Set In Python, Set is an unordered collection of data type that is iterable, mutable and has no duplicate elements. The order of elements in a set is undefined though it may consist of various elements.</vt:lpstr>
      <vt:lpstr>Creating Sets Sets can be created by using the built-in set() function with an iterable object or a sequence by placing the sequence inside curly braces, separated by ‘comma’. Type of elements in a set need not be the same, various mixed-up data type values can also be passed to the set.</vt:lpstr>
      <vt:lpstr># Python program to demonstrate    # Creation of Set in Python    # Creating a Set   set1 = set()   print("Intial blank Set: ")   print(set1)     # Creating a Set with    # the use of a String   set1 = set("PythonForKing")   print("\nSet with the use of String: ")   print(set1) </vt:lpstr>
      <vt:lpstr># Creating a Set with   # the use of a List   set1 = set(["Python", "For", "King"])   print("\nSet with the use of List: ")   print(set1)   # Creating a Set with    # a mixed type of values   # (Having numbers and strings)   set1 = set([1, 2, 'Python', 4, 'For', 6, 'King'])   print("\nSet with the use of Mixed Values")   print(set1) </vt:lpstr>
      <vt:lpstr>Accessing elements of Sets Set items cannot be accessed by referring to an index, since sets are unordered the items has no index. But you can loop through the set items using a for loop, or ask if a specified value is present in a set, by using the in keyword.</vt:lpstr>
      <vt:lpstr># Python program to demonstrate   # Accessing of elements in a set        # Creating a set   set1 = set(["Goal", "For", "Life"])   print("\nInitial set")   print(set1) </vt:lpstr>
      <vt:lpstr># Accessing element using   # for loop   print("\nElements of set: ")   for i in set1:       print(i, end =" ")        # Checking the element   # using in keyword   print("Goal" in set1)</vt:lpstr>
      <vt:lpstr>Example : a = {5,2,3,1,4}  # printing set variable print("a = ", a)  # data type of variable a print(type(a))</vt:lpstr>
      <vt:lpstr>Output  a =  {1, 2, 3, 4, 5} &lt;class 'set'&gt;</vt:lpstr>
      <vt:lpstr>Branching Programs : Branching is  an all important concept to learn when programming in Python. If, Else and Elif statements enable your program to be smart and make decisions. </vt:lpstr>
      <vt:lpstr>if statement if statement is the most simple decision making statement. It is used to decide whether a certain statement or block of statements will be executed or not i.e if a certain condition is true then a block of statement is executed otherwise not.</vt:lpstr>
      <vt:lpstr>Example : password = "qwerty" attempt = input("Enter password: ")  if attempt == password:     print("Welcome")</vt:lpstr>
      <vt:lpstr>As we know, python uses indentation to identify a block. So the block under an if statement will be identified as shown in the below example:  if condition:    statement1 statement2  # Here if the condition is true, if block  # will consider only statement1 to be inside  # its block.</vt:lpstr>
      <vt:lpstr>if- else The if statement alone tells us that if a condition is true it will execute a block of statements and if the condition is false it won’t. But what if we want to do something else if the condition is false. Here comes the else statement. We can use the else statement with if statement to execute a block of code when the condition is false.</vt:lpstr>
      <vt:lpstr>Syntax:  if (condition):     # Executes this block if     # condition is true else:     # Executes this block if     # condition is false</vt:lpstr>
      <vt:lpstr># python program to illustrate If else statement  i = 20;  if (i &lt; 15):      print ("i is smaller than 15")      print ("i'm in if Block")  else:      print ("i is greater than 15")      print ("i'm in else Block")  print ("i'm not in if and not in else Block")</vt:lpstr>
      <vt:lpstr>Output:  i is greater than 15 i'm in else Block i'm not in if and not in else Block</vt:lpstr>
      <vt:lpstr>Example : if attempt == password:     print("Welcome") else:     print("Incorrect password!")</vt:lpstr>
      <vt:lpstr>if-elif-else ladder  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vt:lpstr>
      <vt:lpstr>Syntax:-  if (condition):     statement elif (condition):     statement . . else:     statement</vt:lpstr>
      <vt:lpstr># Python program to illustrate if-elif-else ladder  i = 20 if (i == 10):      print ("i is 10")  elif (i == 15):      print ("i is 15")  elif (i == 20):      print ("i is 20")  else:      print ("i is not present")</vt:lpstr>
      <vt:lpstr>Short Hand If  If you have only one statement to execute, you can put it on the same line as the if statement.  Example One line if statement:  if a &gt; b: print("a is greater than b")</vt:lpstr>
      <vt:lpstr>Short Hand If ... Else If you have only one statement to execute, one for if, and one for else, you can put it all on the same line:  Example One line if else statement:  a = 2 b = 330 print("A") if a &gt; b else print("B")</vt:lpstr>
      <vt:lpstr>Input &amp; String : Python provides us with two inbuilt functions to read the input from the keyboard. input ( prompt ) input ( ) : This function first takes the input from the user and then evaluates the expression, which means Python automatically identifies whether user entered a string or a number or list. If the input provided is not correct then either syntax error or exception is raised by python. For example –</vt:lpstr>
      <vt:lpstr># Python program showing   # a use of input()     val = input("Enter your value: ")  print(val) </vt:lpstr>
      <vt:lpstr># Program to check input   # type in Python     num = input ("Enter number :")  print(num)  name1 = input("Enter name : ")  print(name1)     # Printing type of input value  print ("type of number", type(num))  print ("type of name", type(name1))</vt:lpstr>
      <vt:lpstr>Example : inputString = input()  print('The inputted string is:', inputString)  # get input from user  inputString = input('Enter a string:')  print('The inputted string is:', inputString)</vt:lpstr>
      <vt:lpstr>ifElseExample2.py print("Please enter your age: \n") # Declare a variable to store the user input from the keyboard. inputStr =  input()  # int(..) function convert string to integer age = int(inputStr) # Print out your age print("Your age: ", age) </vt:lpstr>
      <vt:lpstr># If age &lt; 80 then .. if (age &lt; 80) :       print("You are pretty young")   # Else if age between 80, 100 then elif (age &gt;= 80 and age &lt;= 100) :       print("You are old")   # Else (Other case) else :       print("You are verry old") </vt:lpstr>
      <vt:lpstr>Strings Assign String to a Variable Assigning a string to a variable is done with the variable name followed by an equal sign and the string:  Example a = "Hello" print(a) </vt:lpstr>
      <vt:lpstr>Multiline Strings You can assign a multiline string to a variable by using three quotes:  Example You can use three double quotes: a = """Please, no matter how we advance technologically, please don't abandon the book. There is nothing in our material world more beautiful than the book.""" print(a)</vt:lpstr>
      <vt:lpstr>Strings are Arrays Like many other popular programming languages, strings in Python are arrays of bytes representing unicode characters.  However, Python does not have a character data type, a single character is simply a string with a length of 1.  </vt:lpstr>
      <vt:lpstr>Square brackets can be used to access elements of the string.  Example Get the character at position 1 (remember that the first character has the position 0):  a = "Hello, World!" print(a[1]) </vt:lpstr>
      <vt:lpstr>String Length To get the length of a string, use the len() function.  Example The len() function returns the length of a string:  a = "Hello, World!" print(len(a))</vt:lpstr>
      <vt:lpstr>Check String To check if a certain phrase or character is present in a string, we can use the keyword in.  Example Check if "free" is present in the following text:  txt = "The best things in life are free!" print("free" in txt)</vt:lpstr>
      <vt:lpstr>Use it in an if statement:  Example Print only if "free" is present:  txt = "The best things in life are free!" if "free" in txt:   print("Yes, 'free' is present.")</vt:lpstr>
      <vt:lpstr>Check if NOT To check if a certain phrase or character is NOT present in a string, we can use the keyword not in.  Example Check if "expensive" is NOT present in the following text:  txt = "The best things in life are free!" print("expensive" not in txt) </vt:lpstr>
      <vt:lpstr>Iteration Repeating identical or similar tasks without making errors is something that computers do well and people do poorly.  Repeated execution of a set of statements is called iteration. </vt:lpstr>
      <vt:lpstr>Python doesn’t have traditional for loops. Let’s see a pseudocode of how a traditional for loop looks in many other programming languages.  for (initializer; condition; iterator)     body</vt:lpstr>
      <vt:lpstr>A for loop is used for iterating over a sequence (that is either a list, a tuple, a dictionary, a set, or a string). This is less like the for keyword in other programming languages, and works more like an iterator method as found in other object-orientated programming languages. With the for loop we can execute a set of statements, once for each item in a list, tuple, set etc.</vt:lpstr>
      <vt:lpstr>Example Print each fruit in a fruit list:  fruits = ["apple", "banana", "cherry"] for x in fruits:   print(x)</vt:lpstr>
      <vt:lpstr>Looping Through a String Even strings are iterable objects, they contain a sequence of characters:  Example Loop through the letters in the word "banana":  for x in "banana":   print(x)</vt:lpstr>
      <vt:lpstr>The break Statement With the break statement we can stop the loop before it has looped through all the items: Example Exit the loop when x is "banana": fruits = ["apple", "banana", "cherry"] for x in fruits:   print(x)   if x == "banana":     break </vt:lpstr>
      <vt:lpstr>Example Exit the loop when x is "banana", but this time the break comes before the print:  fruits = ["apple", "banana", "cherry"] for x in fruits:   if x == "banana":     break   print(x)</vt:lpstr>
      <vt:lpstr>The continue Statement With the continue statement we can stop the current iteration of the loop, and continue with the next: Example Do not print banana: fruits = ["apple", "banana", "cherry"] for x in fruits:   if x == "banana":     continue   print(x)</vt:lpstr>
      <vt:lpstr>The range() Function To loop through a set of code a specified number of times, we can use the range() function, The range() function returns a sequence of numbers, starting from 0 by default, and increments by 1 (by default), and ends at a specified number.  </vt:lpstr>
      <vt:lpstr>Example Using the range() function:  for x in range(6):   print(x)  Note that range(6) is not the values of 0 to 6, but the values 0 to 5. </vt:lpstr>
      <vt:lpstr>The range() function defaults to 0 as a starting value, however it is possible to specify the starting value by adding a parameter: range(2, 6), which means values from 2 to 6 (but not including 6): Example Using the start parameter:  for x in range(2, 6):   print(x) </vt:lpstr>
      <vt:lpstr>The range() function defaults to increment the sequence by 1, however it is possible to specify the increment value by adding a third parameter: range(2, 30, 3):  Example Increment the sequence with 3 (default is 1):  for x in range(2, 30, 3):   print(x)</vt:lpstr>
      <vt:lpstr>Else in For Loop The else keyword in a for loop specifies a block of code to be executed when the loop is finished: Example Print all numbers from 0 to 5, and print a message when the loop has ended: for x in range(6):   print(x) else:   print("Finally finished!") </vt:lpstr>
      <vt:lpstr>Nested Loops A nested loop is a loop inside a loop. The "inner loop" will be executed one time for each iteration of the "outer loop": Example Print each adjective for every fruit: adj = ["red", "big", "tasty"] fruits = ["apple", "banana", "cherry"] for x in adj:   for y in fruits:     print(x, y)</vt:lpstr>
      <vt:lpstr>The pass Statement for loops cannot be empty, but if you for some reason have a for loop with no content, put in the pass statement to avoid getting an error.  Example for x in [0, 1, 2]:   pass</vt:lpstr>
      <vt:lpstr>While Loops With the while loop we can execute a set of statements as long as a condition is true. Example Print i as long as i is less than 6:  i = 1 while i &lt; 6:   print(i)   i += 1</vt:lpstr>
      <vt:lpstr>The else Statement With the else statement we can run a block of code once when the condition no longer is true: Example Print a message once the condition is false: i = 1 while i &lt; 6:   print(i)   i += 1 else:   print("i is no longer less than 6")</vt:lpstr>
      <vt:lpstr>Enumerate: Enumerate is built-in python function that takes input as iterator, list etc and returns a tuple containing index and data at that index in the iterator sequence. For example, enumerate(cars), returns a iterator that will return (0, cars[0]), (1, cars[1]), (2, cars[2]), and so on.</vt:lpstr>
      <vt:lpstr># Accessing items using enumerate()     cars = ["Aston" , "Audi", "McLaren "]  for i, x in enumerate(cars):      print (x)</vt:lpstr>
      <vt:lpstr># Accessing items and indexes enumerate()     cars = ["Aston" , "Audi", "McLaren "]  for x in enumerate(cars):      print (x[0], x[1])</vt:lpstr>
      <vt:lpstr># Printing return value of enumerate()      cars = ["Aston" , "Audi", "McLaren "]  print enumerate(cars)  Output :  [(0, 'Aston'), (1, 'Audi'), (2, 'McLaren ')]</vt:lpstr>
      <vt:lpstr>Python Iterators An iterator is an object that contains a countable number of values. An iterator is an object that can be iterated upon, meaning that you can traverse through all the values. Technically, in Python, an iterator is an object which implements the iterator protocol, which consist of the methods __iter__() and __next__().</vt:lpstr>
      <vt:lpstr>Iterator vs Iterable Lists, tuples, dictionaries, and sets are all iterable objects. They are iterable containers which you can get an iterator from.  All these objects have a iter() method which is used to get an iterator:  Example Return an iterator from a tuple, and print each value:  mytuple = ("apple", "banana", "cherry") myit = iter(mytuple)  print(next(myit)) print(next(myit)) print(next(myit))</vt:lpstr>
      <vt:lpstr>Example Strings are also iterable objects, containing a sequence of characters: mystr = "banana" myit = iter(mystr) print(next(myit)) print(next(myit)) print(next(myit)) print(next(myit)) print(next(myit)) print(next(myit))</vt:lpstr>
      <vt:lpstr>FUNCTIONS : A function is a block of code which only runs when it is called.  You can pass data, known as parameters, into a function.  A function can return data as a result.  </vt:lpstr>
      <vt:lpstr>In Python a function is defined using the def keyword:  Example def my_function():   print("Hello from a function")</vt:lpstr>
      <vt:lpstr>To call a function, use the function name followed by parenthesis:  Example def my_function():   print("Hello from a function")  my_function() </vt:lpstr>
      <vt:lpstr>Arguments Information can be passed into functions as arguments.  Arguments are specified after the function name, inside the parentheses. You can add as many arguments as you want, just separate them with a comma.</vt:lpstr>
      <vt:lpstr>The following example has a function with one argument (fname). When the function is called, we pass along a first name, which is used inside the function to print the full name: Example def my_function(fname):   print(fname + " Refsnes") my_function("Emil") my_function("Tobias") my_function("Linus") </vt:lpstr>
      <vt:lpstr>Example This function expects 2 arguments, and gets 2 arguments:  def my_function(fname, lname):   print(fname + " " + lname)  my_function("Emil", "Refsnes")</vt:lpstr>
      <vt:lpstr>Keyword Arguments You can also send arguments with the key = value syntax. This way the order of the arguments does not matter. Example def my_function(child3, child2, child1):   print("The youngest child is " + child3) my_function(child1 = "Emil", child2 = "Tobias", child3 = "Linus")</vt:lpstr>
      <vt:lpstr>The following example shows how to use a default parameter value. If we call the function without argument, it uses the default value: Example def my_function(country = "Norway"): print("I am from " + country) my_function("Sweden") my_function("India") my_function() my_function("Brazil")</vt:lpstr>
      <vt:lpstr>Passing a List as an Argument You can send any data types of argument to a function (string, number, list, dictionary etc.), and it will be treated as the same data type inside the function. E.g. if you send a List as an argument, it will still be a List when it reaches the function: Example def my_function(food):   for x in food:     print(x)  fruits = ["apple", "banana", "cherry"]  my_function(fruits)</vt:lpstr>
      <vt:lpstr>Slide 145</vt:lpstr>
      <vt:lpstr>Let’s see how we can call this function: L = [1, -2, -5, 6.2] print (apply(L, abs))  # [1, 2, 5, 6.2] # abs is applied on elements passed in L print (apply(L, int))  # [1, -2, -5, 6]</vt:lpstr>
      <vt:lpstr>Python - Dictionary : Each key is separated from its value by a colon (:), the items are separated by commas, and the whole thing is enclosed in curly braces. An empty dictionary without any items is written with just two curly braces, like this: {}.  Keys are unique within a dictionary while values may not be. The values of a dictionary can be of any type, but the keys must be of an immutable data type such as strings, numbers, or tuples.</vt:lpstr>
      <vt:lpstr>Creating Python Dictionary Creating a dictionary is as simple as placing items inside curly braces {} separated by commas.  An item has a key and a corresponding value that is expressed as a pair (key: value).  While the values can be of any data type and can repeat, keys must be of immutable type (string, number or tuple with immutable elements) and must be unique.</vt:lpstr>
      <vt:lpstr># empty dictionary my_dict = {}  # dictionary with integer keys my_dict = {1: 'apple', 2: 'ball'}  # dictionary with mixed keys my_dict = {'name': 'John', 1: [2, 4, 3]}  </vt:lpstr>
      <vt:lpstr># using dict() my_dict = dict({1:'apple', 2:'ball'})  # from sequence having each item as a pair my_dict = dict([(1,'apple'), (2,'ball')])  we can also create a dictionary using the built-in dict() function.</vt:lpstr>
      <vt:lpstr>Accessing Elements from Dictionary While indexing is used with other data types to access values, a dictionary uses keys. Keys can be used either inside square brackets [] or with the get() method.  If we use the square brackets [], KeyError is raised in case a key is not found in the dictionary. On the other hand, the get() method returns None if the key is not found.</vt:lpstr>
      <vt:lpstr># get vs [] for retrieving elements my_dict = {'name': 'Jack', 'age': 26}  # Output: Jack print(my_dict['name'])  # Output: 26 print(my_dict.get('age'))  </vt:lpstr>
      <vt:lpstr># Trying to access keys which doesn't exist throws error # Output None print(my_dict.get('address'))  # KeyError print(my_dict['address']) </vt:lpstr>
      <vt:lpstr>Output  Jack 26 None Traceback (most recent call last):   File "&lt;string&gt;", line 15, in &lt;module&gt;     print(my_dict['address']) KeyError: 'address'</vt:lpstr>
      <vt:lpstr>Changing and Adding Dictionary elements Dictionaries are mutable. We can add new items or change the value of existing items using an assignment operator.  If the key is already present, then the existing value gets updated. In case the key is not present, a new (key: value) pair is added to the dictionary.</vt:lpstr>
      <vt:lpstr># Changing and adding Dictionary Elements my_dict = {'name': 'Jack', 'age': 26}   # update value my_dict['age'] = 27  #Output: {'age': 27, 'name': 'Jack'} print(my_dict)  </vt:lpstr>
      <vt:lpstr># add item my_dict['address'] = 'Downtown'  # Output: {'address': 'Downtown', 'age': 27, 'name': 'Jack'} print(my_dict) </vt:lpstr>
      <vt:lpstr>Delete Dictionary Elements You can either remove individual dictionary elements or clear the entire contents of a dictionary. You can also delete entire dictionary in a single operation.  To explicitly remove an entire dictionary, just use the del statement. Following is a simple example</vt:lpstr>
      <vt:lpstr>dict = {'Name': 'Zara', 'Age': 7, 'Class': 'First'} del dict['Name']; # remove entry with key 'Name' dict.clear();     # remove all entries in dict del dict ;        # delete entire dictionary  print "dict['Age']: ", dict['Age'] print "dict['School']: ", dict['School']</vt:lpstr>
      <vt:lpstr>This produces the following result. Note that an exception is raised because after del dict dictionary does not exist any more −  dict['Age']: Traceback (most recent call last):    File "test.py", line 8, in &lt;module&gt;       print "dict['Age']: ", dict['Age']; TypeError: 'type' object is unsubscriptable</vt:lpstr>
      <vt:lpstr>Store Function as dictionary value : Given a dictionary, assign its keys as function calls.  Case 1 : Without Params.   The way that is employed to achieve this task is that, function name is kept as dictionary values, and while calling with keys, brackets ‘()’ are added.</vt:lpstr>
      <vt:lpstr># Using Without params     # call Gfg fnc   def print_key1():      return "This is Gfg's value"    # initializing dictionary  # check for function name as key  test_dict = {"Gfg": print_key1, "is" : 5, "best" : 9}     </vt:lpstr>
      <vt:lpstr># printing original dictionary  print("The original dictionary is : " + str(test_dict))     # calling function using brackets   res = test_dict['Gfg']()     # printing result   print("The required call result : " + str(res))  </vt:lpstr>
      <vt:lpstr>Output The original dictionary is : {'Gfg': &lt;function print_key1 at 0x7f1c0445be18&gt;, 'is': 5, 'best': 9} The required call result : This is Gfg's value</vt:lpstr>
      <vt:lpstr>Case 2 : With params  # Using With params      # call Gfg fnc   def sum_key(a, b):      return a + b     # initializing dictionary  # check for function name as key  test_dict = {"Gfg": sum_key, "is" : 5, "best" : 9}     </vt:lpstr>
      <vt:lpstr># printing original dictionary  print("The original dictionary is : " + str(test_dict))     # calling function using brackets   # params inside brackets  res = test_dict['Gfg'](10, 34)     # printing result   print("The required call result : " + str(res))   </vt:lpstr>
      <vt:lpstr>Output The original dictionary is : {'Gfg': &lt;function sum_key at 0x7f538d017e18&gt;, 'is': 5, 'best': 9} The required call result : 44</vt:lpstr>
      <vt:lpstr>UNIT 1 COMPLETED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cp:lastModifiedBy>STUD</cp:lastModifiedBy>
  <cp:revision>6</cp:revision>
  <dcterms:modified xsi:type="dcterms:W3CDTF">2021-12-13T07:18:11Z</dcterms:modified>
</cp:coreProperties>
</file>