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6F4"/>
    <a:srgbClr val="FAB387"/>
    <a:srgbClr val="A6E3A1"/>
    <a:srgbClr val="74C7EC"/>
    <a:srgbClr val="585B70"/>
    <a:srgbClr val="F5E0DC"/>
    <a:srgbClr val="1E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0"/>
    <p:restoredTop sz="96327"/>
  </p:normalViewPr>
  <p:slideViewPr>
    <p:cSldViewPr snapToGrid="0">
      <p:cViewPr varScale="1">
        <p:scale>
          <a:sx n="154" d="100"/>
          <a:sy n="154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8770-AD1F-BEB5-4C39-BBBB73C85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93EE1-5E35-E056-2348-A58A1B228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3C00-74F3-1D9E-355F-78E3830A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AFF7-C290-2D20-C09C-F28AD0AB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FD6A-A505-3638-052B-9BFA1800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77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3FE5-08F9-A2E9-662F-F070D84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8DC0B-0259-9DF3-3842-1D0FCD602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33D3-0D65-BF0D-FBB2-C43656BB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D1D6-7258-704C-1582-B429266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C77D-F787-3A5B-3CC8-6B5435AF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319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F841C-D13E-1A36-EE06-860A5B0A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C8F0B-1B55-7CB1-DF64-DF276077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7FFE-C53E-192F-36C7-B0A3F888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8359-810E-755C-8752-E32565D1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C9BE-7B3F-A9D0-DD3B-C0FA96A0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7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86F8-4ECA-D264-00CB-68526CFC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987D-17A2-BB90-DF94-EAE46F78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EEB6-AA5D-2096-264D-CC323F12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E17B-511C-2520-1B7B-A910B624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588B-3FB6-4472-8D91-D8DA5072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3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83E-1913-CD45-F8BA-1F5A0BD6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A5327-CEC0-00A1-38A1-07AA6ACE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CB47-8F56-BEE4-1415-68766E7F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54C7-C98C-A3E1-2E29-8D868D4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F022-5C39-9AD5-9E96-66EA5173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37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4ECF-2DCD-43D8-C8E3-BDC2E315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AABF-EF7B-12C4-DA1E-44193B88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37A87-EB63-0ADF-7123-E6F2C3DDC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2C803-B9FD-5B69-8DAE-0ADE677B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BDEC-FC97-B602-1F6C-AD417E59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1F55-1CD1-C819-A3AA-82311C0D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631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88D2-0C52-9CAA-D1F0-8C0996A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4C74-CE5E-87CA-0FCD-04744F217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3945-455A-2758-AB37-54B4EC3A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91373-C1DB-27A2-0B0F-785730157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6FE34-923C-238F-8CAA-8C270436D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90AEC-D64E-E2C1-A836-A5F363DD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2A03D-14B0-64AA-7FEF-BE4BF424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11991-E7B5-AEEB-B317-8126D76A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35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E04F-7561-5AAB-8715-BAF8A3F1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4F158-299F-0B70-7684-83FE995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42D04-5605-ADD3-357D-E8442311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33AE8-FEC5-79FE-C82E-C0600CDA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04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BB3BC-83F0-8F28-8DDF-EE713BB2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36320-8C1B-0A17-793C-D677A6F1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B0D5D-354D-7BA8-4459-116ACBD2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42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B517-7C78-91D4-FA94-1B6782B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3742-5663-151C-7C7B-4C00C71B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42839-E24E-3B01-3BF9-1AD55D8C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8FE6A-5E49-0D99-4BC0-8DEFB23A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234C1-CADE-F253-C705-5AEE4277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6EA8-D023-7383-1707-4DB29DC0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23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E58-6E1A-1A67-DDB4-25270899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0B0F0-E874-E74F-9B88-120C811FC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4143B-2297-6181-38D0-2A68EB5C4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0E5A4-3F9B-68A8-9327-AC40EDF1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34-978B-B74E-9E6E-904729986A38}" type="datetimeFigureOut">
              <a:rPr lang="en-CH" smtClean="0"/>
              <a:t>5/2/23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704AC-6AB1-7572-ABDD-E9FD43C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06D7A-903A-F4D6-7252-997B110D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61E7-7194-DD42-B5F3-F07F41D11B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2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9CC4B-67F9-04B2-BDD3-2BF1BDD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ABFE-F04C-21F1-AFEE-EF08D928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FC72-254E-DDFF-282D-4BA245369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DD6F4"/>
                </a:solidFill>
              </a:defRPr>
            </a:lvl1pPr>
          </a:lstStyle>
          <a:p>
            <a:fld id="{3C6DDC34-978B-B74E-9E6E-904729986A38}" type="datetimeFigureOut">
              <a:rPr lang="en-CH" smtClean="0"/>
              <a:pPr/>
              <a:t>5/2/23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2BC8-B80B-9D7C-0629-0A6CAB0D2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DD6F4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0B6A-790D-C47D-3DBC-2A2A7CABD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DD6F4"/>
                </a:solidFill>
              </a:defRPr>
            </a:lvl1pPr>
          </a:lstStyle>
          <a:p>
            <a:fld id="{61D861E7-7194-DD42-B5F3-F07F41D11B66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64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DD6F4"/>
          </a:solidFill>
          <a:latin typeface="Jellee Roma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DD6F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DD6F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DD6F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DD6F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DD6F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2/01/movie-recommendation-engine-with-nlp/" TargetMode="External"/><Relationship Id="rId2" Type="http://schemas.openxmlformats.org/officeDocument/2006/relationships/hyperlink" Target="https://www.kaggle.com/datasets/tmdb/tmdb-movie-metadata?resource=download&amp;select=tmdb_5000_movies.csv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atppuccin/catppuccin" TargetMode="Externa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towardsdatascience.com/how-to-build-a-movie-recommendation-system-67e3213391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mdb/tmdb-movie-metadata?resource=download&amp;select=tmdb_5000_movies.csv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1872-F794-C3F8-57E9-15E5EC0FE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Movie Recommendation</a:t>
            </a:r>
            <a:endParaRPr lang="en-CH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837D1-C9AB-01A1-46DB-95C32D940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Dharmik</a:t>
            </a:r>
            <a:r>
              <a:rPr lang="en-GB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Patel</a:t>
            </a:r>
          </a:p>
          <a:p>
            <a:r>
              <a:rPr lang="en-GB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Shiv Patel</a:t>
            </a:r>
          </a:p>
          <a:p>
            <a:r>
              <a:rPr lang="en-GB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Love Patel</a:t>
            </a:r>
          </a:p>
          <a:p>
            <a:r>
              <a:rPr lang="en-GB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Stephen Brown</a:t>
            </a:r>
            <a:endParaRPr lang="en-CH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3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2905383" y="646331"/>
            <a:ext cx="6381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Recommendation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DFCC2-62C3-3422-FD0C-FDC40A11F22D}"/>
              </a:ext>
            </a:extLst>
          </p:cNvPr>
          <p:cNvSpPr/>
          <p:nvPr/>
        </p:nvSpPr>
        <p:spPr>
          <a:xfrm>
            <a:off x="1345275" y="1964352"/>
            <a:ext cx="9414159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function ranks existing items by their similarity to a selected item: </a:t>
            </a:r>
          </a:p>
          <a:p>
            <a:pPr algn="l"/>
            <a:endParaRPr lang="en-US" i="0" dirty="0">
              <a:solidFill>
                <a:srgbClr val="CDD6F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hen the user picks a movie, this function will propose </a:t>
            </a:r>
            <a:r>
              <a:rPr lang="en-US" i="1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movies similar to </a:t>
            </a:r>
            <a:r>
              <a:rPr lang="en-US" i="1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 algn="l"/>
            <a:endParaRPr lang="en-US" i="0" dirty="0">
              <a:solidFill>
                <a:srgbClr val="CDD6F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function takes as input the title of a movie and the similarity matrix and returns the posters and plots of the </a:t>
            </a: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Top-n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similar movies. Posters and plots are retrieved by the </a:t>
            </a: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</a:t>
            </a:r>
            <a:r>
              <a:rPr lang="en-US" i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get_poster_plot</a:t>
            </a: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()” 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function, which uses the </a:t>
            </a:r>
            <a:r>
              <a:rPr lang="en-US" i="0" dirty="0" err="1">
                <a:solidFill>
                  <a:srgbClr val="74C7EC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OMDb</a:t>
            </a:r>
            <a:r>
              <a:rPr lang="en-US" i="0" dirty="0">
                <a:solidFill>
                  <a:srgbClr val="74C7EC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API.</a:t>
            </a:r>
          </a:p>
        </p:txBody>
      </p:sp>
    </p:spTree>
    <p:extLst>
      <p:ext uri="{BB962C8B-B14F-4D97-AF65-F5344CB8AC3E}">
        <p14:creationId xmlns:p14="http://schemas.microsoft.com/office/powerpoint/2010/main" val="34813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2861737" y="646331"/>
            <a:ext cx="6381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Recommendation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DFCC2-62C3-3422-FD0C-FDC40A11F22D}"/>
              </a:ext>
            </a:extLst>
          </p:cNvPr>
          <p:cNvSpPr/>
          <p:nvPr/>
        </p:nvSpPr>
        <p:spPr>
          <a:xfrm>
            <a:off x="1345275" y="1964352"/>
            <a:ext cx="9414159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i="0" dirty="0">
              <a:solidFill>
                <a:srgbClr val="74C7EC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33F71-83BA-F4FA-9E09-018B242A0647}"/>
              </a:ext>
            </a:extLst>
          </p:cNvPr>
          <p:cNvSpPr txBox="1"/>
          <p:nvPr/>
        </p:nvSpPr>
        <p:spPr>
          <a:xfrm>
            <a:off x="1345275" y="1415772"/>
            <a:ext cx="950144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1" dirty="0">
                <a:solidFill>
                  <a:srgbClr val="EBA0AC"/>
                </a:solidFill>
                <a:effectLst/>
                <a:latin typeface="JetBrains Mono" panose="02000009000000000000" pitchFamily="49" charset="0"/>
              </a:rPr>
              <a:t>def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recommend_image</a:t>
            </a:r>
            <a:r>
              <a:rPr lang="en-US" sz="15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movie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sim</a:t>
            </a:r>
            <a:r>
              <a:rPr lang="en-US" sz="15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):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poster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pPr lvl="1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plot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pPr lvl="1"/>
            <a:r>
              <a:rPr lang="en-US" sz="1500" b="0" i="1" dirty="0">
                <a:solidFill>
                  <a:srgbClr val="6C7086"/>
                </a:solidFill>
                <a:effectLst/>
                <a:latin typeface="JetBrains Mono" panose="02000009000000000000" pitchFamily="49" charset="0"/>
              </a:rPr>
              <a:t># index from </a:t>
            </a:r>
            <a:r>
              <a:rPr lang="en-US" sz="1500" b="0" i="1" dirty="0" err="1">
                <a:solidFill>
                  <a:srgbClr val="6C7086"/>
                </a:solidFill>
                <a:effectLst/>
                <a:latin typeface="JetBrains Mono" panose="02000009000000000000" pitchFamily="49" charset="0"/>
              </a:rPr>
              <a:t>dataframe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index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data[data[</a:t>
            </a:r>
            <a:r>
              <a:rPr lang="en-US" sz="15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'title'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movie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].index[</a:t>
            </a:r>
            <a:r>
              <a:rPr lang="en-US" sz="15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pPr lvl="1"/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dist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dict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i="1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enumerate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sim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[index]))</a:t>
            </a:r>
          </a:p>
          <a:p>
            <a:pPr lvl="1"/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dist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dict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sorted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dist.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items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(), </a:t>
            </a:r>
            <a:r>
              <a:rPr lang="en-US" sz="15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reverse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i="1" dirty="0">
                <a:solidFill>
                  <a:srgbClr val="B4BEFE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lambda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item</a:t>
            </a:r>
            <a:r>
              <a:rPr lang="en-US" sz="15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item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15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]))</a:t>
            </a:r>
          </a:p>
          <a:p>
            <a:pPr lvl="1"/>
            <a:r>
              <a:rPr lang="en-US" sz="1500" b="0" i="1" dirty="0">
                <a:solidFill>
                  <a:srgbClr val="6C7086"/>
                </a:solidFill>
                <a:effectLst/>
                <a:latin typeface="JetBrains Mono" panose="02000009000000000000" pitchFamily="49" charset="0"/>
              </a:rPr>
              <a:t>#index from 1 because the first is the movie itself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key </a:t>
            </a:r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dist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 </a:t>
            </a:r>
          </a:p>
          <a:p>
            <a:pPr lvl="2"/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cnt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15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cnt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15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pPr lvl="3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title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data.</a:t>
            </a:r>
            <a:r>
              <a:rPr lang="en-US" sz="1500" b="0" dirty="0" err="1">
                <a:solidFill>
                  <a:srgbClr val="F2CDCD"/>
                </a:solidFill>
                <a:effectLst/>
                <a:latin typeface="JetBrains Mono" panose="02000009000000000000" pitchFamily="49" charset="0"/>
              </a:rPr>
              <a:t>iloc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[key].title</a:t>
            </a:r>
          </a:p>
          <a:p>
            <a:pPr lvl="3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try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pPr lvl="3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posterRes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plotRes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get_poster_plot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(title) </a:t>
            </a:r>
          </a:p>
          <a:p>
            <a:pPr lvl="3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poster.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posterRes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pPr lvl="3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plot.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plotRes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pPr lvl="3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except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pPr lvl="3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	pass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pPr lvl="2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	break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poster[</a:t>
            </a:r>
            <a:r>
              <a:rPr lang="en-US" sz="15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:], plot[</a:t>
            </a:r>
            <a:r>
              <a:rPr lang="en-US" sz="15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337197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2861737" y="646331"/>
            <a:ext cx="6381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Recommendation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DFCC2-62C3-3422-FD0C-FDC40A11F22D}"/>
              </a:ext>
            </a:extLst>
          </p:cNvPr>
          <p:cNvSpPr/>
          <p:nvPr/>
        </p:nvSpPr>
        <p:spPr>
          <a:xfrm>
            <a:off x="1345275" y="1964352"/>
            <a:ext cx="9414159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i="0" dirty="0">
              <a:solidFill>
                <a:srgbClr val="74C7EC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33F71-83BA-F4FA-9E09-018B242A0647}"/>
              </a:ext>
            </a:extLst>
          </p:cNvPr>
          <p:cNvSpPr txBox="1"/>
          <p:nvPr/>
        </p:nvSpPr>
        <p:spPr>
          <a:xfrm>
            <a:off x="1345275" y="1415772"/>
            <a:ext cx="950144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1" dirty="0">
                <a:solidFill>
                  <a:srgbClr val="EBA0AC"/>
                </a:solidFill>
                <a:effectLst/>
                <a:latin typeface="JetBrains Mono" panose="02000009000000000000" pitchFamily="49" charset="0"/>
              </a:rPr>
              <a:t>def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get_poster_plot</a:t>
            </a:r>
            <a:r>
              <a:rPr lang="en-US" sz="15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title</a:t>
            </a:r>
            <a:r>
              <a:rPr lang="en-US" sz="15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):</a:t>
            </a:r>
          </a:p>
          <a:p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r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requests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5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"http://</a:t>
            </a:r>
            <a:r>
              <a:rPr lang="en-US" sz="15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www.omdbapi.com</a:t>
            </a:r>
            <a:r>
              <a:rPr lang="en-US" sz="15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/?</a:t>
            </a:r>
            <a:r>
              <a:rPr lang="en-US" sz="15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15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=tt3896198&amp;apikey=37765f04&amp;t="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title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5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json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pPr lvl="1"/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posterElement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r[</a:t>
            </a:r>
            <a:r>
              <a:rPr lang="en-US" sz="15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"Poster"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pPr lvl="1"/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plotElement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r[</a:t>
            </a:r>
            <a:r>
              <a:rPr lang="en-US" sz="15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"Plot"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pPr lvl="1"/>
            <a:endParaRPr lang="en-US" sz="1500" b="1" dirty="0">
              <a:solidFill>
                <a:srgbClr val="CBA6F7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sz="15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posterElement</a:t>
            </a:r>
            <a:r>
              <a:rPr lang="en-US" sz="15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plotElement</a:t>
            </a:r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3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4070144" y="646331"/>
            <a:ext cx="3964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Web Application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DFCC2-62C3-3422-FD0C-FDC40A11F22D}"/>
              </a:ext>
            </a:extLst>
          </p:cNvPr>
          <p:cNvSpPr/>
          <p:nvPr/>
        </p:nvSpPr>
        <p:spPr>
          <a:xfrm>
            <a:off x="1345275" y="1964352"/>
            <a:ext cx="9414159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recommendations are shown through a simple web application using </a:t>
            </a:r>
            <a:r>
              <a:rPr lang="en-US" i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Streamlit</a:t>
            </a:r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</a:t>
            </a:r>
            <a:r>
              <a:rPr lang="en-US" i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Streamlit</a:t>
            </a: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turns data scripts into shareable web apps in minutes. All in pure Python. No front‑end experience required.”</a:t>
            </a:r>
            <a:endParaRPr lang="en-US" dirty="0">
              <a:solidFill>
                <a:srgbClr val="A6E3A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app consists of three main sections. </a:t>
            </a:r>
          </a:p>
          <a:p>
            <a:pPr algn="l"/>
            <a:endParaRPr lang="en-US" i="0" dirty="0">
              <a:solidFill>
                <a:srgbClr val="CDD6F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selection bar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top-9 recommended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recently viewed items</a:t>
            </a:r>
            <a:endParaRPr lang="en-US" i="0" dirty="0">
              <a:solidFill>
                <a:srgbClr val="CDD6F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0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4436152" y="646331"/>
            <a:ext cx="3319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Contributions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DFCC2-62C3-3422-FD0C-FDC40A11F22D}"/>
              </a:ext>
            </a:extLst>
          </p:cNvPr>
          <p:cNvSpPr/>
          <p:nvPr/>
        </p:nvSpPr>
        <p:spPr>
          <a:xfrm>
            <a:off x="1345275" y="1964352"/>
            <a:ext cx="9414159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i="0" dirty="0">
              <a:solidFill>
                <a:srgbClr val="74C7EC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33F71-83BA-F4FA-9E09-018B242A0647}"/>
              </a:ext>
            </a:extLst>
          </p:cNvPr>
          <p:cNvSpPr txBox="1"/>
          <p:nvPr/>
        </p:nvSpPr>
        <p:spPr>
          <a:xfrm>
            <a:off x="1432566" y="2090172"/>
            <a:ext cx="95014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Shiv – TFIDF</a:t>
            </a:r>
            <a:r>
              <a:rPr lang="en-US" sz="2400" dirty="0">
                <a:solidFill>
                  <a:srgbClr val="CDD6F4"/>
                </a:solidFill>
                <a:latin typeface="JetBrains Mono" panose="02000009000000000000" pitchFamily="49" charset="0"/>
              </a:rPr>
              <a:t>-Vectorizer and Recommendation</a:t>
            </a:r>
          </a:p>
          <a:p>
            <a:r>
              <a:rPr lang="en-US" sz="2400" dirty="0">
                <a:solidFill>
                  <a:srgbClr val="CDD6F4"/>
                </a:solidFill>
                <a:latin typeface="JetBrains Mono" panose="02000009000000000000" pitchFamily="49" charset="0"/>
              </a:rPr>
              <a:t> </a:t>
            </a:r>
            <a:endParaRPr lang="en-US" sz="24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Love – Count Vectorizer and Data Cleaning</a:t>
            </a:r>
          </a:p>
          <a:p>
            <a:endParaRPr lang="en-US" sz="24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DD6F4"/>
                </a:solidFill>
                <a:latin typeface="JetBrains Mono" panose="02000009000000000000" pitchFamily="49" charset="0"/>
              </a:rPr>
              <a:t>Stephen – Hash Vectorizer and API Integration</a:t>
            </a:r>
          </a:p>
          <a:p>
            <a:endParaRPr lang="en-US" sz="2400" dirty="0">
              <a:solidFill>
                <a:srgbClr val="CDD6F4"/>
              </a:solidFill>
              <a:latin typeface="JetBrains Mono" panose="02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Dharmik</a:t>
            </a:r>
            <a:r>
              <a:rPr lang="en-US" sz="24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– Similarity Matrix and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866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5111722" y="646331"/>
            <a:ext cx="1968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Sources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DFCC2-62C3-3422-FD0C-FDC40A11F22D}"/>
              </a:ext>
            </a:extLst>
          </p:cNvPr>
          <p:cNvSpPr/>
          <p:nvPr/>
        </p:nvSpPr>
        <p:spPr>
          <a:xfrm>
            <a:off x="1345275" y="1964352"/>
            <a:ext cx="9414159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i="0" dirty="0">
              <a:solidFill>
                <a:srgbClr val="74C7EC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33F71-83BA-F4FA-9E09-018B242A0647}"/>
              </a:ext>
            </a:extLst>
          </p:cNvPr>
          <p:cNvSpPr txBox="1"/>
          <p:nvPr/>
        </p:nvSpPr>
        <p:spPr>
          <a:xfrm>
            <a:off x="1345275" y="1415772"/>
            <a:ext cx="9501446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TMDB 5000 Movie Dataset | Kaggle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Movie Recommendation Engine with NLP - Analytics Vidhya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How to Build a Movie Recommendation System | by Ramya Vidiyala | Towards Data Science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Streamlit documentation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catppuccin/catppuccin: 😸 Soothing pastel theme for the high-spirited! (github.com)</a:t>
            </a:r>
            <a:endParaRPr lang="en-US" sz="1600" dirty="0"/>
          </a:p>
          <a:p>
            <a:endParaRPr lang="en-US" sz="15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6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1345276" y="646331"/>
            <a:ext cx="9722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Content-Based Recommendations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38DB-4C81-B7FC-5233-19B0292D6F2D}"/>
              </a:ext>
            </a:extLst>
          </p:cNvPr>
          <p:cNvSpPr txBox="1"/>
          <p:nvPr/>
        </p:nvSpPr>
        <p:spPr>
          <a:xfrm>
            <a:off x="1345275" y="1964352"/>
            <a:ext cx="95014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AB387"/>
                </a:solidFill>
                <a:effectLst/>
              </a:rPr>
              <a:t>Movies &amp; TV Shows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Content-based recommendation systems suggest movies and TV shows based on the user's content preferences and watch history.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AB387"/>
                </a:solidFill>
                <a:effectLst/>
              </a:rPr>
              <a:t>Music</a:t>
            </a:r>
          </a:p>
          <a:p>
            <a:r>
              <a:rPr lang="en-US" dirty="0">
                <a:effectLst/>
              </a:rPr>
              <a:t>	These systems use metadata such as genre, artist, and album to suggest music to users based on their listening history and preferences.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AB387"/>
                </a:solidFill>
                <a:effectLst/>
              </a:rPr>
              <a:t>Books</a:t>
            </a:r>
          </a:p>
          <a:p>
            <a:r>
              <a:rPr lang="en-US" dirty="0">
                <a:effectLst/>
              </a:rPr>
              <a:t>	Content-based recommendation systems suggest books based on genre, author, and the user's reading history.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AB387"/>
                </a:solidFill>
                <a:effectLst/>
              </a:rPr>
              <a:t>Fashion &amp; Shopping</a:t>
            </a:r>
          </a:p>
          <a:p>
            <a:r>
              <a:rPr lang="en-US" dirty="0">
                <a:effectLst/>
              </a:rPr>
              <a:t>	These systems provide personalized recommendations for clothes and accessories based on users' style preferences and purchase behavior.</a:t>
            </a:r>
          </a:p>
        </p:txBody>
      </p:sp>
    </p:spTree>
    <p:extLst>
      <p:ext uri="{BB962C8B-B14F-4D97-AF65-F5344CB8AC3E}">
        <p14:creationId xmlns:p14="http://schemas.microsoft.com/office/powerpoint/2010/main" val="72794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1345276" y="646331"/>
            <a:ext cx="95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Content-Based Recommendation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38DB-4C81-B7FC-5233-19B0292D6F2D}"/>
              </a:ext>
            </a:extLst>
          </p:cNvPr>
          <p:cNvSpPr txBox="1"/>
          <p:nvPr/>
        </p:nvSpPr>
        <p:spPr>
          <a:xfrm>
            <a:off x="1345275" y="1964352"/>
            <a:ext cx="95014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AB387"/>
                </a:solidFill>
                <a:effectLst/>
              </a:rPr>
              <a:t>1. </a:t>
            </a:r>
            <a:r>
              <a:rPr lang="en-US" dirty="0">
                <a:solidFill>
                  <a:srgbClr val="FAB387"/>
                </a:solidFill>
              </a:rPr>
              <a:t>User Preferences</a:t>
            </a:r>
            <a:endParaRPr lang="en-US" dirty="0">
              <a:solidFill>
                <a:srgbClr val="FAB387"/>
              </a:solidFill>
              <a:effectLst/>
            </a:endParaRPr>
          </a:p>
          <a:p>
            <a:r>
              <a:rPr lang="en-US" dirty="0"/>
              <a:t>	Content-based recommendation systems suggest items based on a user's previous interactions or based on their explicit preferences.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AB387"/>
                </a:solidFill>
                <a:effectLst/>
              </a:rPr>
              <a:t>2. Profile</a:t>
            </a:r>
          </a:p>
          <a:p>
            <a:r>
              <a:rPr lang="en-US" dirty="0">
                <a:effectLst/>
              </a:rPr>
              <a:t>	</a:t>
            </a:r>
            <a:r>
              <a:rPr lang="en-US" dirty="0"/>
              <a:t>To generate personalized recommendations, the system creates a profile of the user's interests based on their previous interactions or explicit feedback.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AB387"/>
                </a:solidFill>
                <a:effectLst/>
              </a:rPr>
              <a:t>3. </a:t>
            </a:r>
            <a:r>
              <a:rPr lang="en-US" dirty="0" err="1">
                <a:solidFill>
                  <a:srgbClr val="FAB387"/>
                </a:solidFill>
                <a:effectLst/>
              </a:rPr>
              <a:t>Similarites</a:t>
            </a:r>
            <a:endParaRPr lang="en-US" dirty="0">
              <a:solidFill>
                <a:srgbClr val="FAB387"/>
              </a:solidFill>
              <a:effectLst/>
            </a:endParaRPr>
          </a:p>
          <a:p>
            <a:r>
              <a:rPr lang="en-US" dirty="0">
                <a:effectLst/>
              </a:rPr>
              <a:t>	</a:t>
            </a:r>
            <a:r>
              <a:rPr lang="en-US" dirty="0"/>
              <a:t>The system works by finding similarities between the content of items the user interacted with and creating a ranking for the suggestions based on these similarities.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70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1345276" y="646331"/>
            <a:ext cx="95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Content-Based Recommendation System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BC7329-0EE5-4124-2EA4-E70AE1EB6039}"/>
              </a:ext>
            </a:extLst>
          </p:cNvPr>
          <p:cNvSpPr/>
          <p:nvPr/>
        </p:nvSpPr>
        <p:spPr>
          <a:xfrm>
            <a:off x="1345275" y="1964352"/>
            <a:ext cx="4663440" cy="2011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 Collection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content-based recommendation system uses machine learning and natural language processing (NLP) to capture data from different sources.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74F0BD-2CA3-3B36-CE53-D60DA85C67DD}"/>
              </a:ext>
            </a:extLst>
          </p:cNvPr>
          <p:cNvSpPr/>
          <p:nvPr/>
        </p:nvSpPr>
        <p:spPr>
          <a:xfrm>
            <a:off x="1345272" y="4089542"/>
            <a:ext cx="4663440" cy="2011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 Profile Creation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system creates a user profile based on the user's interaction with the system.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DFCC2-62C3-3422-FD0C-FDC40A11F22D}"/>
              </a:ext>
            </a:extLst>
          </p:cNvPr>
          <p:cNvSpPr/>
          <p:nvPr/>
        </p:nvSpPr>
        <p:spPr>
          <a:xfrm>
            <a:off x="6095994" y="4089541"/>
            <a:ext cx="4663440" cy="2011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Recommendation Generation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recommendation engine matches the features of the items in the dataset with the user profile and generates a ranked list of recommendations.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74A6A4-61A3-8407-03DC-A59FDCACE51C}"/>
              </a:ext>
            </a:extLst>
          </p:cNvPr>
          <p:cNvSpPr/>
          <p:nvPr/>
        </p:nvSpPr>
        <p:spPr>
          <a:xfrm>
            <a:off x="6095991" y="1964350"/>
            <a:ext cx="4663440" cy="2011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Feature Extraction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system analyzes this data to extract features that can describe attributes of each item.</a:t>
            </a:r>
          </a:p>
        </p:txBody>
      </p:sp>
    </p:spTree>
    <p:extLst>
      <p:ext uri="{BB962C8B-B14F-4D97-AF65-F5344CB8AC3E}">
        <p14:creationId xmlns:p14="http://schemas.microsoft.com/office/powerpoint/2010/main" val="299579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1345276" y="646331"/>
            <a:ext cx="95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Content-Based Recommendation System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BC7329-0EE5-4124-2EA4-E70AE1EB6039}"/>
              </a:ext>
            </a:extLst>
          </p:cNvPr>
          <p:cNvSpPr/>
          <p:nvPr/>
        </p:nvSpPr>
        <p:spPr>
          <a:xfrm>
            <a:off x="1345275" y="1964351"/>
            <a:ext cx="5654334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 Collection</a:t>
            </a:r>
          </a:p>
          <a:p>
            <a:endParaRPr lang="en-US" sz="2000" b="1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u="sng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TMDB 5000 Movie Dataset | Kaggle</a:t>
            </a:r>
            <a:endParaRPr lang="en-US" u="sng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b="1" u="sng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 err="1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credits.csv</a:t>
            </a:r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[cast, crew] </a:t>
            </a:r>
          </a:p>
          <a:p>
            <a:r>
              <a:rPr lang="en-US" dirty="0" err="1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movies.csv</a:t>
            </a:r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[genre, plot, keywords] </a:t>
            </a:r>
          </a:p>
          <a:p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|</a:t>
            </a:r>
          </a:p>
          <a:p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V </a:t>
            </a:r>
          </a:p>
          <a:p>
            <a:r>
              <a:rPr lang="en-US" dirty="0" err="1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tags.csv</a:t>
            </a:r>
            <a:r>
              <a:rPr lang="en-US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[id, title, tags]</a:t>
            </a:r>
          </a:p>
          <a:p>
            <a:endParaRPr lang="en-US" sz="2000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sz="2000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951E6-F48F-14BB-EE57-84EB64A16FAA}"/>
              </a:ext>
            </a:extLst>
          </p:cNvPr>
          <p:cNvSpPr txBox="1"/>
          <p:nvPr/>
        </p:nvSpPr>
        <p:spPr>
          <a:xfrm>
            <a:off x="6999608" y="1286300"/>
            <a:ext cx="47500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conn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sqlite3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connect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'data/</a:t>
            </a:r>
            <a:r>
              <a:rPr lang="en-US" sz="8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data.db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cur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conn.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cursor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b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cur.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execute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"SELECT </a:t>
            </a:r>
            <a:r>
              <a:rPr lang="en-US" sz="8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original_title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, genres, keywords, overview FROM movies;"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output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cur.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fetchall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b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tags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b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out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output: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genres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keywords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b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genre_json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json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loads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(out[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keywords_json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json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loads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(out[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overview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out[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genre_json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genres.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'name'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keywords_json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keywords.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'name'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b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cur.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execute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 err="1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f</a:t>
            </a:r>
            <a:r>
              <a:rPr lang="en-US" sz="8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'SELECT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 * FROM credits WHERE title = "</a:t>
            </a:r>
            <a:r>
              <a:rPr lang="en-US" sz="800" b="0" dirty="0">
                <a:solidFill>
                  <a:srgbClr val="F9E2AF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out[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en-US" sz="800" b="0" dirty="0">
                <a:solidFill>
                  <a:srgbClr val="F9E2AF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";'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movoutput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cur.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fetchall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cast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crew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movoutput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8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movoutput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title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movoutput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cast_json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json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loads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movoutput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crew_json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json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loads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movoutput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b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p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cast_json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cast.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(p[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'name'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b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crew_json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'job'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'Director'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crew.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'name'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tag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title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overview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join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(e)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e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cast)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join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(r)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r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crew)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tags.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([</a:t>
            </a:r>
            <a:r>
              <a:rPr lang="en-US" sz="8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id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title, tag])</a:t>
            </a:r>
          </a:p>
          <a:p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continue</a:t>
            </a:r>
            <a:endParaRPr lang="en-US" sz="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with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open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"data/</a:t>
            </a:r>
            <a:r>
              <a:rPr lang="en-US" sz="8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tags.csv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'w'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8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newline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''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as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file:</a:t>
            </a:r>
          </a:p>
          <a:p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writer </a:t>
            </a:r>
            <a:r>
              <a:rPr lang="en-US" sz="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csv</a:t>
            </a:r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writer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(file)</a:t>
            </a:r>
          </a:p>
          <a:p>
            <a:r>
              <a:rPr lang="en-US" sz="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writer.</a:t>
            </a:r>
            <a:r>
              <a:rPr lang="en-US" sz="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writerows</a:t>
            </a:r>
            <a:r>
              <a:rPr lang="en-US" sz="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(tags)</a:t>
            </a:r>
          </a:p>
        </p:txBody>
      </p:sp>
    </p:spTree>
    <p:extLst>
      <p:ext uri="{BB962C8B-B14F-4D97-AF65-F5344CB8AC3E}">
        <p14:creationId xmlns:p14="http://schemas.microsoft.com/office/powerpoint/2010/main" val="168582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2227954" y="646331"/>
            <a:ext cx="7736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Computing the Similarity Matrix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BC7329-0EE5-4124-2EA4-E70AE1EB6039}"/>
              </a:ext>
            </a:extLst>
          </p:cNvPr>
          <p:cNvSpPr/>
          <p:nvPr/>
        </p:nvSpPr>
        <p:spPr>
          <a:xfrm>
            <a:off x="1345275" y="1964351"/>
            <a:ext cx="5654334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err="1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Tfidf</a:t>
            </a:r>
            <a:r>
              <a:rPr lang="en-US" sz="2000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-Vectorizer</a:t>
            </a:r>
          </a:p>
          <a:p>
            <a:endParaRPr lang="en-US" sz="2000" b="1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Term Frequency — Inverse Document Frequency is a technique used to score the importance of every word in a document amongst a collection of documents. The idea is that if the word </a:t>
            </a:r>
            <a:r>
              <a:rPr lang="en-US" i="1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is frequent in document </a:t>
            </a:r>
            <a:r>
              <a:rPr lang="en-US" i="1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but not frequent in all the other documents in collection </a:t>
            </a:r>
            <a:r>
              <a:rPr lang="en-US" i="1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then word </a:t>
            </a:r>
            <a:r>
              <a:rPr lang="en-US" i="1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is important in the document </a:t>
            </a:r>
            <a:r>
              <a:rPr lang="en-US" i="1" dirty="0">
                <a:solidFill>
                  <a:srgbClr val="A6E3A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 </a:t>
            </a:r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tool produces a vector whose values represent the importance of the words in each document</a:t>
            </a:r>
            <a:r>
              <a:rPr lang="en-US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en-US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sz="2000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951E6-F48F-14BB-EE57-84EB64A16FAA}"/>
              </a:ext>
            </a:extLst>
          </p:cNvPr>
          <p:cNvSpPr txBox="1"/>
          <p:nvPr/>
        </p:nvSpPr>
        <p:spPr>
          <a:xfrm>
            <a:off x="6999609" y="3678842"/>
            <a:ext cx="47500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94E2D5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sklearn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feature_extraction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>
                <a:solidFill>
                  <a:srgbClr val="94E2D5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TfidfVectorizer</a:t>
            </a:r>
            <a:endParaRPr lang="en-US" sz="10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tfid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TfidfVectorizer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b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vectorTfid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tfid.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fit_transform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(data[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'tags'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]).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toarray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similarityTfidfVect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cosine_similarity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vectorTfid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899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2341029" y="646331"/>
            <a:ext cx="7509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Computing the Similarity Matrix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BC7329-0EE5-4124-2EA4-E70AE1EB6039}"/>
              </a:ext>
            </a:extLst>
          </p:cNvPr>
          <p:cNvSpPr/>
          <p:nvPr/>
        </p:nvSpPr>
        <p:spPr>
          <a:xfrm>
            <a:off x="1345275" y="1964351"/>
            <a:ext cx="5654334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Count-Vectorizer</a:t>
            </a:r>
          </a:p>
          <a:p>
            <a:endParaRPr lang="en-US" sz="2000" b="1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tool produces a vector whose values are based on the frequency (count) of each word in all the documents. The main idea is to map the most and least frequent words.</a:t>
            </a:r>
            <a:endParaRPr lang="en-US" sz="2000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951E6-F48F-14BB-EE57-84EB64A16FAA}"/>
              </a:ext>
            </a:extLst>
          </p:cNvPr>
          <p:cNvSpPr txBox="1"/>
          <p:nvPr/>
        </p:nvSpPr>
        <p:spPr>
          <a:xfrm>
            <a:off x="6999609" y="3678842"/>
            <a:ext cx="47500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94E2D5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sklearn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feature_extraction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>
                <a:solidFill>
                  <a:srgbClr val="94E2D5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CountVectorizer</a:t>
            </a:r>
            <a:endParaRPr lang="en-US" sz="10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cv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CountVectorizer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i="1" dirty="0" err="1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stop_words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10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english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0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lowercase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i="1" dirty="0">
                <a:solidFill>
                  <a:srgbClr val="B4BEFE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vector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cv.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fit_transform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(data[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'tags'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]).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toarray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similarityCountVect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cosine_similarity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(vector)</a:t>
            </a:r>
          </a:p>
        </p:txBody>
      </p:sp>
    </p:spTree>
    <p:extLst>
      <p:ext uri="{BB962C8B-B14F-4D97-AF65-F5344CB8AC3E}">
        <p14:creationId xmlns:p14="http://schemas.microsoft.com/office/powerpoint/2010/main" val="99461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2341029" y="646331"/>
            <a:ext cx="7509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Computing the Similarity Matrix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BC7329-0EE5-4124-2EA4-E70AE1EB6039}"/>
              </a:ext>
            </a:extLst>
          </p:cNvPr>
          <p:cNvSpPr/>
          <p:nvPr/>
        </p:nvSpPr>
        <p:spPr>
          <a:xfrm>
            <a:off x="1345275" y="1964351"/>
            <a:ext cx="5654334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Hash-Vectorizer</a:t>
            </a:r>
          </a:p>
          <a:p>
            <a:endParaRPr lang="en-US" sz="2000" b="1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vectorizer applies a hashing function to the word frequency in each document. It’s a variation of the count vectorizer. It also removes stop words,</a:t>
            </a:r>
            <a:endParaRPr lang="en-US" sz="2000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951E6-F48F-14BB-EE57-84EB64A16FAA}"/>
              </a:ext>
            </a:extLst>
          </p:cNvPr>
          <p:cNvSpPr txBox="1"/>
          <p:nvPr/>
        </p:nvSpPr>
        <p:spPr>
          <a:xfrm>
            <a:off x="6999609" y="3448009"/>
            <a:ext cx="47500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94E2D5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sklearn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feature_extraction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>
                <a:solidFill>
                  <a:srgbClr val="94E2D5"/>
                </a:solidFill>
                <a:effectLst/>
                <a:latin typeface="JetBrains Mono" panose="02000009000000000000" pitchFamily="49" charset="0"/>
              </a:rPr>
              <a:t>import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HashingVectorizer</a:t>
            </a:r>
            <a:endParaRPr lang="en-US" sz="10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0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hash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HashingVectorizer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lowercase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i="1" dirty="0">
                <a:solidFill>
                  <a:srgbClr val="B4BEFE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000" b="0" i="1" dirty="0" err="1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stop_words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10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english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10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000" b="0" i="1" dirty="0" err="1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ngram_range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0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b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vectorHash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hash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fit_transform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(data[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'tags'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]).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toarray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similarityHashingVect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cosine_similarity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vectorHash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055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028BE-A21C-11FB-97A1-556B55E1EBD5}"/>
              </a:ext>
            </a:extLst>
          </p:cNvPr>
          <p:cNvSpPr txBox="1"/>
          <p:nvPr/>
        </p:nvSpPr>
        <p:spPr>
          <a:xfrm>
            <a:off x="2341029" y="646331"/>
            <a:ext cx="7509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Computing the Similarity Matrix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BC7329-0EE5-4124-2EA4-E70AE1EB6039}"/>
              </a:ext>
            </a:extLst>
          </p:cNvPr>
          <p:cNvSpPr/>
          <p:nvPr/>
        </p:nvSpPr>
        <p:spPr>
          <a:xfrm>
            <a:off x="1345275" y="1964351"/>
            <a:ext cx="5654334" cy="41368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FAB38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Similarity Matrix</a:t>
            </a:r>
          </a:p>
          <a:p>
            <a:endParaRPr lang="en-US" sz="2000" b="1" dirty="0">
              <a:solidFill>
                <a:srgbClr val="CDD6F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final matrix is obtained by multiplying the matrices from the previous steps.</a:t>
            </a:r>
          </a:p>
          <a:p>
            <a:r>
              <a:rPr lang="en-US" sz="2000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 the matrix is serialized into a .</a:t>
            </a:r>
            <a:r>
              <a:rPr lang="en-US" sz="2000" dirty="0" err="1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pkl</a:t>
            </a:r>
            <a:r>
              <a:rPr lang="en-US" sz="2000" dirty="0">
                <a:solidFill>
                  <a:srgbClr val="CDD6F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file.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951E6-F48F-14BB-EE57-84EB64A16FAA}"/>
              </a:ext>
            </a:extLst>
          </p:cNvPr>
          <p:cNvSpPr txBox="1"/>
          <p:nvPr/>
        </p:nvSpPr>
        <p:spPr>
          <a:xfrm>
            <a:off x="6999609" y="3448009"/>
            <a:ext cx="4750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res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np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i="1" dirty="0" err="1">
                <a:solidFill>
                  <a:srgbClr val="F2CDCD"/>
                </a:solidFill>
                <a:effectLst/>
                <a:latin typeface="JetBrains Mono" panose="02000009000000000000" pitchFamily="49" charset="0"/>
              </a:rPr>
              <a:t>multiply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similarityTfidfVect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similarityCountVect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similarityHashVect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filename </a:t>
            </a:r>
            <a:r>
              <a:rPr lang="en-US" sz="10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10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similarity.pkl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endParaRPr lang="en-US" sz="10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10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pickle</a:t>
            </a:r>
            <a:r>
              <a:rPr lang="en-US" sz="10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dump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(res, </a:t>
            </a:r>
            <a:r>
              <a:rPr lang="en-US" sz="10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open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(filename, 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1000" b="0" dirty="0" err="1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wb</a:t>
            </a:r>
            <a:r>
              <a:rPr lang="en-US" sz="10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en-US" sz="10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5710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tpuccin Mocha">
      <a:dk1>
        <a:srgbClr val="CDD6F3"/>
      </a:dk1>
      <a:lt1>
        <a:srgbClr val="CDD6F3"/>
      </a:lt1>
      <a:dk2>
        <a:srgbClr val="1E1E2E"/>
      </a:dk2>
      <a:lt2>
        <a:srgbClr val="1E1E2E"/>
      </a:lt2>
      <a:accent1>
        <a:srgbClr val="89B3FA"/>
      </a:accent1>
      <a:accent2>
        <a:srgbClr val="FAB387"/>
      </a:accent2>
      <a:accent3>
        <a:srgbClr val="9399B2"/>
      </a:accent3>
      <a:accent4>
        <a:srgbClr val="F9E2AF"/>
      </a:accent4>
      <a:accent5>
        <a:srgbClr val="74C7EC"/>
      </a:accent5>
      <a:accent6>
        <a:srgbClr val="A6E3A1"/>
      </a:accent6>
      <a:hlink>
        <a:srgbClr val="F5C2E7"/>
      </a:hlink>
      <a:folHlink>
        <a:srgbClr val="CBA6F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ppuccin-Mocha" id="{6D5E2352-737C-6644-8787-C9D79A6A7254}" vid="{D79B2736-32FA-874A-B3A9-E2E381D870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D5A2DA56D9A459AD8AA05731A9849" ma:contentTypeVersion="12" ma:contentTypeDescription="Create a new document." ma:contentTypeScope="" ma:versionID="468f2d52fb11668f6bcb9af0bcf4cc88">
  <xsd:schema xmlns:xsd="http://www.w3.org/2001/XMLSchema" xmlns:xs="http://www.w3.org/2001/XMLSchema" xmlns:p="http://schemas.microsoft.com/office/2006/metadata/properties" xmlns:ns2="a06a758f-eaa9-4277-928c-80793a8062c5" xmlns:ns3="5ad999c2-44f1-4ac2-a4c6-adb4dae107be" targetNamespace="http://schemas.microsoft.com/office/2006/metadata/properties" ma:root="true" ma:fieldsID="7ba37d3b7238fdc5c0b5590ff7957226" ns2:_="" ns3:_="">
    <xsd:import namespace="a06a758f-eaa9-4277-928c-80793a8062c5"/>
    <xsd:import namespace="5ad999c2-44f1-4ac2-a4c6-adb4dae107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a758f-eaa9-4277-928c-80793a806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999c2-44f1-4ac2-a4c6-adb4dae107b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f8a85cd-1ad7-485c-ac15-692e185cb663}" ma:internalName="TaxCatchAll" ma:showField="CatchAllData" ma:web="5ad999c2-44f1-4ac2-a4c6-adb4dae107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d999c2-44f1-4ac2-a4c6-adb4dae107be" xsi:nil="true"/>
    <lcf76f155ced4ddcb4097134ff3c332f xmlns="a06a758f-eaa9-4277-928c-80793a8062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22F06BD-FDFF-4FA2-AB78-36D8EC91230C}"/>
</file>

<file path=customXml/itemProps2.xml><?xml version="1.0" encoding="utf-8"?>
<ds:datastoreItem xmlns:ds="http://schemas.openxmlformats.org/officeDocument/2006/customXml" ds:itemID="{4492B8D0-5AAB-4990-88B1-4BB8AF29263C}"/>
</file>

<file path=customXml/itemProps3.xml><?xml version="1.0" encoding="utf-8"?>
<ds:datastoreItem xmlns:ds="http://schemas.openxmlformats.org/officeDocument/2006/customXml" ds:itemID="{753BF597-4812-4BA9-9251-E8BF36242DD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1416</Words>
  <Application>Microsoft Macintosh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Jellee Roman</vt:lpstr>
      <vt:lpstr>JetBrains Mono</vt:lpstr>
      <vt:lpstr>Office Theme</vt:lpstr>
      <vt:lpstr>Movie 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</dc:title>
  <dc:creator>Patel, Dharmik A</dc:creator>
  <cp:lastModifiedBy>Patel, Dharmik A</cp:lastModifiedBy>
  <cp:revision>5</cp:revision>
  <dcterms:created xsi:type="dcterms:W3CDTF">2023-05-01T17:22:11Z</dcterms:created>
  <dcterms:modified xsi:type="dcterms:W3CDTF">2023-05-02T14:28:43Z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0x010100B5AD5A2DA56D9A459AD8AA05731A9849</vt:lpwstr>
  </property>
</Properties>
</file>