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7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5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0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7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2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93A7-A2C0-1040-91FD-8EDA2923D3E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F881-EEAF-F946-8F9C-E37E2841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9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0FA-1534-7719-3E6F-D2BDD9EAD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1039-D867-46C5-D57F-73B32298D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Dharmik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and Love Patel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71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2573111" y="2305615"/>
            <a:ext cx="70457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list-bind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f)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f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)))</a:t>
            </a:r>
          </a:p>
          <a:p>
            <a:endParaRPr lang="en-US" sz="28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list-bind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&gt;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5080344" y="548640"/>
            <a:ext cx="203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819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3695352" y="548640"/>
            <a:ext cx="4801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Example.py</a:t>
            </a:r>
            <a:endParaRPr lang="en-US" sz="6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8B801-C88E-17AA-A0F9-379000FD836B}"/>
              </a:ext>
            </a:extLst>
          </p:cNvPr>
          <p:cNvSpPr txBox="1"/>
          <p:nvPr/>
        </p:nvSpPr>
        <p:spPr>
          <a:xfrm>
            <a:off x="1439296" y="2090172"/>
            <a:ext cx="9313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EBA0AC"/>
                </a:solidFill>
                <a:effectLst/>
                <a:latin typeface="JetBrains Mono" panose="02000009000000000000" pitchFamily="49" charset="0"/>
              </a:rPr>
              <a:t>def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get_customer_referrals</a:t>
            </a:r>
            <a:r>
              <a:rPr lang="en-US" sz="28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F5C2E7"/>
                </a:solidFill>
                <a:effectLst/>
                <a:latin typeface="JetBrains Mono" panose="02000009000000000000" pitchFamily="49" charset="0"/>
              </a:rPr>
              <a:t>customers</a:t>
            </a:r>
            <a:r>
              <a:rPr lang="en-US" sz="2800" b="0" dirty="0">
                <a:solidFill>
                  <a:srgbClr val="7F849C"/>
                </a:solidFill>
                <a:effectLst/>
                <a:latin typeface="JetBrains Mono" panose="02000009000000000000" pitchFamily="49" charset="0"/>
              </a:rPr>
              <a:t>):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responses </a:t>
            </a:r>
            <a:r>
              <a:rPr lang="en-US" sz="2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[]</a:t>
            </a:r>
          </a:p>
          <a:p>
            <a:r>
              <a:rPr lang="en-US" sz="2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	for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customer </a:t>
            </a:r>
            <a:r>
              <a:rPr lang="en-US" sz="2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i="1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customers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: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referrals </a:t>
            </a:r>
            <a:r>
              <a:rPr lang="en-US" sz="2800" b="1" dirty="0">
                <a:solidFill>
                  <a:srgbClr val="89DCEB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get_referrals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(customer)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</a:t>
            </a:r>
            <a:r>
              <a:rPr lang="en-US" sz="2800" b="0" dirty="0" err="1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responses.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(referrals)</a:t>
            </a:r>
          </a:p>
          <a:p>
            <a:r>
              <a:rPr lang="en-US" sz="2800" b="1" dirty="0">
                <a:solidFill>
                  <a:srgbClr val="CBA6F7"/>
                </a:solidFill>
                <a:effectLst/>
                <a:latin typeface="JetBrains Mono" panose="02000009000000000000" pitchFamily="49" charset="0"/>
              </a:rPr>
              <a:t>	return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responses</a:t>
            </a:r>
          </a:p>
        </p:txBody>
      </p:sp>
    </p:spTree>
    <p:extLst>
      <p:ext uri="{BB962C8B-B14F-4D97-AF65-F5344CB8AC3E}">
        <p14:creationId xmlns:p14="http://schemas.microsoft.com/office/powerpoint/2010/main" val="214305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3464520" y="548640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Example.rkt</a:t>
            </a:r>
            <a:endParaRPr lang="en-US" sz="6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8B801-C88E-17AA-A0F9-379000FD836B}"/>
              </a:ext>
            </a:extLst>
          </p:cNvPr>
          <p:cNvSpPr txBox="1"/>
          <p:nvPr/>
        </p:nvSpPr>
        <p:spPr>
          <a:xfrm>
            <a:off x="1632" y="2065679"/>
            <a:ext cx="12190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get-referrals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customer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l-GR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λ</a:t>
            </a:r>
            <a:r>
              <a:rPr lang="el-GR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([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n :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string-append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string-append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customer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"referral: 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n))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'(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"1"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"2"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"3"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)))</a:t>
            </a:r>
          </a:p>
          <a:p>
            <a:endParaRPr lang="en-US" sz="28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get-customer-referrals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customers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list-bind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customers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get-referrals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31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4849513" y="5486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54BCD-7E1B-E6E5-E8CB-CEA0651CCB5F}"/>
              </a:ext>
            </a:extLst>
          </p:cNvPr>
          <p:cNvSpPr txBox="1"/>
          <p:nvPr/>
        </p:nvSpPr>
        <p:spPr>
          <a:xfrm>
            <a:off x="740228" y="1564303"/>
            <a:ext cx="107115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get-referrals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"Dave"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'(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"Dave referral: 1"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	"Dave referral: 2"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	"Dave referral: 3"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b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get-customer-referrals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'(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"Dave"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"John"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'(</a:t>
            </a:r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"Dave referral: 1"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"Dave referral: 2"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"Dave referral: 3"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"John referral: 1"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"John referral: 2"</a:t>
            </a:r>
            <a:endParaRPr lang="en-US" sz="2800" b="0" dirty="0">
              <a:solidFill>
                <a:srgbClr val="CDD6F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A6E3A1"/>
                </a:solidFill>
                <a:effectLst/>
                <a:latin typeface="JetBrains Mono" panose="02000009000000000000" pitchFamily="49" charset="0"/>
              </a:rPr>
              <a:t>		"John referral: 3"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870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4849513" y="54864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54BCD-7E1B-E6E5-E8CB-CEA0651CCB5F}"/>
              </a:ext>
            </a:extLst>
          </p:cNvPr>
          <p:cNvSpPr txBox="1"/>
          <p:nvPr/>
        </p:nvSpPr>
        <p:spPr>
          <a:xfrm>
            <a:off x="89807" y="1659285"/>
            <a:ext cx="120123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 '(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list-unit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'())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my-filter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 '(() 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()))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'(() 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()))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my-filter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)))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test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list-bind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?)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24446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3441385" y="2305615"/>
            <a:ext cx="53092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n) 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	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eq?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modulo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n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endParaRPr lang="en-US" sz="28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&gt; '(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38BA8"/>
                </a:solidFill>
                <a:effectLst/>
                <a:latin typeface="JetBrains Mono" panose="02000009000000000000" pitchFamily="49" charset="0"/>
              </a:rPr>
              <a:t>#f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4387840" y="548640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501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3436553" y="2090172"/>
            <a:ext cx="53188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[ 1        2        3  ]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|        |        |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even?    even?    even?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|        |        |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v        v        v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 #f       #t       #f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4387840" y="548640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150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2249095" y="2305615"/>
            <a:ext cx="76938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list-unit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x) : (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Listof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‘x)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cons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x '()))</a:t>
            </a:r>
          </a:p>
          <a:p>
            <a:b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list-unit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&gt;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925358" y="548640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Universal Unitarianism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873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543954" y="1908155"/>
            <a:ext cx="111040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[n :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Number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]) : (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Listof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Number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eq?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modulo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n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list-unit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n)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'()))</a:t>
            </a:r>
          </a:p>
          <a:p>
            <a:b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&gt; 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'()</a:t>
            </a:r>
            <a:endParaRPr lang="en-US" sz="28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list-even?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&gt;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925358" y="548640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Universal Unitarianism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69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2481777" y="2305615"/>
            <a:ext cx="72284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my-filter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predicate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predicate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lst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b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</a:b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my-filter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&gt; 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'(() 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925358" y="548640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Universal Unitarianism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47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2148484" y="2090172"/>
            <a:ext cx="78950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[ 1            2            3  ]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 |            |            |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list-even?   list-even?   list-even?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 |            |            |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 v            v            v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[ []          [2]          [] 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925358" y="548640"/>
            <a:ext cx="10341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Universal Unitarianism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856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674914" y="1564303"/>
            <a:ext cx="108421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xss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	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foldr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l-GR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λ</a:t>
            </a:r>
            <a:r>
              <a:rPr lang="el-GR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([ 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y : (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Listof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'a)]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							[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ys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: (</a:t>
            </a:r>
            <a:r>
              <a:rPr lang="en-US" sz="2800" b="0" i="1" dirty="0" err="1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Listof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'a)])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append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y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ys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		empty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 err="1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xss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</a:t>
            </a:r>
          </a:p>
          <a:p>
            <a:endParaRPr lang="en-US" sz="2800" dirty="0">
              <a:solidFill>
                <a:srgbClr val="CDD6F4"/>
              </a:solidFill>
              <a:latin typeface="JetBrains Mono" panose="02000009000000000000" pitchFamily="49" charset="0"/>
            </a:endParaRPr>
          </a:p>
          <a:p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'(() 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 ()))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&gt; 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list-join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my-filter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list-even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? 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3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)))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&gt; 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'(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2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5080343" y="548640"/>
            <a:ext cx="203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838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70C46-0E73-DD1D-638A-31434FDD007E}"/>
              </a:ext>
            </a:extLst>
          </p:cNvPr>
          <p:cNvSpPr txBox="1"/>
          <p:nvPr/>
        </p:nvSpPr>
        <p:spPr>
          <a:xfrm>
            <a:off x="3053443" y="2951946"/>
            <a:ext cx="60851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define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bind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container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f) </a:t>
            </a:r>
          </a:p>
          <a:p>
            <a:r>
              <a:rPr lang="en-US" sz="2800" dirty="0">
                <a:solidFill>
                  <a:srgbClr val="CDD6F4"/>
                </a:solidFill>
                <a:latin typeface="JetBrains Mono" panose="02000009000000000000" pitchFamily="49" charset="0"/>
              </a:rPr>
              <a:t>	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join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sz="2800" b="0" i="1" dirty="0">
                <a:solidFill>
                  <a:srgbClr val="89B4F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 f </a:t>
            </a:r>
            <a:r>
              <a:rPr lang="en-US" sz="2800" b="0" dirty="0">
                <a:solidFill>
                  <a:srgbClr val="FAB387"/>
                </a:solidFill>
                <a:effectLst/>
                <a:latin typeface="JetBrains Mono" panose="02000009000000000000" pitchFamily="49" charset="0"/>
              </a:rPr>
              <a:t>container</a:t>
            </a:r>
            <a:r>
              <a:rPr lang="en-US" sz="2800" b="0" dirty="0">
                <a:solidFill>
                  <a:srgbClr val="CDD6F4"/>
                </a:solidFill>
                <a:effectLst/>
                <a:latin typeface="JetBrains Mono" panose="02000009000000000000" pitchFamily="49" charset="0"/>
              </a:rPr>
              <a:t>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103A-98DF-2755-5AA8-BF2049072B75}"/>
              </a:ext>
            </a:extLst>
          </p:cNvPr>
          <p:cNvSpPr txBox="1"/>
          <p:nvPr/>
        </p:nvSpPr>
        <p:spPr>
          <a:xfrm>
            <a:off x="5080344" y="548640"/>
            <a:ext cx="203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88A3-7956-6AF7-AACA-0A11A8972334}"/>
              </a:ext>
            </a:extLst>
          </p:cNvPr>
          <p:cNvSpPr txBox="1"/>
          <p:nvPr/>
        </p:nvSpPr>
        <p:spPr>
          <a:xfrm>
            <a:off x="0" y="25420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639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Office Theme</vt:lpstr>
      <vt:lpstr>Monads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Patel, Dharmik A</dc:creator>
  <cp:lastModifiedBy>Patel, Dharmik A</cp:lastModifiedBy>
  <cp:revision>1</cp:revision>
  <dcterms:created xsi:type="dcterms:W3CDTF">2023-04-28T17:14:13Z</dcterms:created>
  <dcterms:modified xsi:type="dcterms:W3CDTF">2023-04-28T18:49:55Z</dcterms:modified>
</cp:coreProperties>
</file>