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2" r:id="rId9"/>
    <p:sldId id="267" r:id="rId10"/>
    <p:sldId id="264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 autoAdjust="0"/>
  </p:normalViewPr>
  <p:slideViewPr>
    <p:cSldViewPr>
      <p:cViewPr varScale="1">
        <p:scale>
          <a:sx n="70" d="100"/>
          <a:sy n="70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6BE8D-FFFA-7043-B60F-29DCDF1D5D09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BEEE-DB17-1A44-815E-920C30B81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BBEEE-DB17-1A44-815E-920C30B81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7.sv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sv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9954" y="-1378616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24307" y="3483912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3609231" y="6824031"/>
            <a:ext cx="2315077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8217253" y="1435917"/>
            <a:ext cx="6604806" cy="33926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7813250" y="7799164"/>
            <a:ext cx="1459136" cy="145913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4956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1028700"/>
            <a:ext cx="1792853" cy="1792853"/>
          </a:xfrm>
          <a:custGeom>
            <a:avLst/>
            <a:gdLst/>
            <a:ahLst/>
            <a:cxnLst/>
            <a:rect l="l" t="t" r="r" b="b"/>
            <a:pathLst>
              <a:path w="1792853" h="1792853">
                <a:moveTo>
                  <a:pt x="0" y="0"/>
                </a:moveTo>
                <a:lnTo>
                  <a:pt x="1792853" y="0"/>
                </a:lnTo>
                <a:lnTo>
                  <a:pt x="1792853" y="1792853"/>
                </a:lnTo>
                <a:lnTo>
                  <a:pt x="0" y="1792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924308" y="125822"/>
            <a:ext cx="2210620" cy="1936012"/>
          </a:xfrm>
          <a:custGeom>
            <a:avLst/>
            <a:gdLst/>
            <a:ahLst/>
            <a:cxnLst/>
            <a:rect l="l" t="t" r="r" b="b"/>
            <a:pathLst>
              <a:path w="2519364" h="2232802">
                <a:moveTo>
                  <a:pt x="0" y="0"/>
                </a:moveTo>
                <a:lnTo>
                  <a:pt x="2519364" y="0"/>
                </a:lnTo>
                <a:lnTo>
                  <a:pt x="2519364" y="2232802"/>
                </a:lnTo>
                <a:lnTo>
                  <a:pt x="0" y="2232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217131" y="2568174"/>
            <a:ext cx="8658116" cy="172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34"/>
              </a:lnSpc>
            </a:pPr>
            <a:r>
              <a:rPr lang="en-US" sz="7400" dirty="0" smtClean="0">
                <a:solidFill>
                  <a:srgbClr val="FFFFFF"/>
                </a:solidFill>
                <a:latin typeface="Nourd Semi-Bold"/>
              </a:rPr>
              <a:t>Hostel Management System</a:t>
            </a:r>
            <a:endParaRPr lang="en-US" sz="7400" dirty="0">
              <a:solidFill>
                <a:srgbClr val="FFFFFF"/>
              </a:solidFill>
              <a:latin typeface="Nourd Semi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17131" y="5636482"/>
            <a:ext cx="9042169" cy="86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44"/>
              </a:lnSpc>
            </a:pPr>
            <a:r>
              <a:rPr lang="en-US" sz="7411" dirty="0" smtClean="0">
                <a:solidFill>
                  <a:srgbClr val="B49567"/>
                </a:solidFill>
                <a:latin typeface="Nourd Semi-Bold"/>
              </a:rPr>
              <a:t>MD HOSTEL</a:t>
            </a:r>
            <a:endParaRPr lang="en-US" sz="7411" dirty="0">
              <a:solidFill>
                <a:srgbClr val="B49567"/>
              </a:solidFill>
              <a:latin typeface="Nourd Semi-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17131" y="8246110"/>
            <a:ext cx="7841727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ourd"/>
              </a:rPr>
              <a:t>By </a:t>
            </a:r>
            <a:r>
              <a:rPr lang="en-US" sz="3000" dirty="0" err="1" smtClean="0">
                <a:solidFill>
                  <a:srgbClr val="FFFFFF"/>
                </a:solidFill>
                <a:latin typeface="Nourd"/>
              </a:rPr>
              <a:t>Viradiya</a:t>
            </a:r>
            <a:r>
              <a:rPr lang="en-US" sz="3000" dirty="0" smtClean="0">
                <a:solidFill>
                  <a:srgbClr val="FFFFFF"/>
                </a:solidFill>
                <a:latin typeface="Nourd"/>
              </a:rPr>
              <a:t> </a:t>
            </a:r>
            <a:r>
              <a:rPr lang="en-US" sz="3000" dirty="0" err="1" smtClean="0">
                <a:solidFill>
                  <a:srgbClr val="FFFFFF"/>
                </a:solidFill>
                <a:latin typeface="Nourd"/>
              </a:rPr>
              <a:t>Dharmik</a:t>
            </a:r>
            <a:r>
              <a:rPr lang="en-US" sz="3000" dirty="0" smtClean="0">
                <a:solidFill>
                  <a:srgbClr val="FFFFFF"/>
                </a:solidFill>
                <a:latin typeface="Nourd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Nourd"/>
              </a:rPr>
              <a:t>- </a:t>
            </a:r>
            <a:r>
              <a:rPr lang="en-US" sz="3000" dirty="0" smtClean="0">
                <a:solidFill>
                  <a:srgbClr val="FFFFFF"/>
                </a:solidFill>
                <a:latin typeface="Nourd"/>
              </a:rPr>
              <a:t>21I174</a:t>
            </a:r>
            <a:endParaRPr lang="en-US" sz="3000" dirty="0">
              <a:solidFill>
                <a:srgbClr val="FFFFFF"/>
              </a:solidFill>
              <a:latin typeface="Nourd"/>
            </a:endParaRPr>
          </a:p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FFFFFF"/>
                </a:solidFill>
                <a:latin typeface="Nourd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10760" y="-2928607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13936" y="4403392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217131" y="2990868"/>
            <a:ext cx="8658116" cy="1758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34"/>
              </a:lnSpc>
            </a:pPr>
            <a:r>
              <a:rPr lang="en-US" sz="7400">
                <a:solidFill>
                  <a:srgbClr val="FFFFFF"/>
                </a:solidFill>
                <a:latin typeface="Nourd Semi-Bold"/>
              </a:rPr>
              <a:t>End of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17131" y="5353050"/>
            <a:ext cx="6430930" cy="91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44"/>
              </a:lnSpc>
            </a:pPr>
            <a:r>
              <a:rPr lang="en-US" sz="7411">
                <a:solidFill>
                  <a:srgbClr val="B49567"/>
                </a:solidFill>
                <a:latin typeface="Nourd Semi-Bold"/>
              </a:rPr>
              <a:t>Thank You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3743781" y="5703848"/>
            <a:ext cx="2315077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8055501" y="6692146"/>
            <a:ext cx="1459136" cy="145913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4956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7062704" y="1608848"/>
            <a:ext cx="7908257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Freeform 17"/>
          <p:cNvSpPr/>
          <p:nvPr/>
        </p:nvSpPr>
        <p:spPr>
          <a:xfrm>
            <a:off x="15413936" y="925817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1" y="0"/>
                </a:lnTo>
                <a:lnTo>
                  <a:pt x="1461311" y="1461312"/>
                </a:lnTo>
                <a:lnTo>
                  <a:pt x="0" y="146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247106" y="2260212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1" y="0"/>
                </a:lnTo>
                <a:lnTo>
                  <a:pt x="1461311" y="1461312"/>
                </a:lnTo>
                <a:lnTo>
                  <a:pt x="0" y="146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098" name="Picture 2" descr="ostel Management System Benef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0" y="5703848"/>
            <a:ext cx="7252768" cy="380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23610" y="6647688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2001" y="-6417170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3502626" y="1666238"/>
            <a:ext cx="972443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598504" y="983208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2" y="0"/>
                </a:lnTo>
                <a:lnTo>
                  <a:pt x="1461312" y="1461311"/>
                </a:lnTo>
                <a:lnTo>
                  <a:pt x="0" y="146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390966" y="5031034"/>
            <a:ext cx="872490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325225" y="6667500"/>
            <a:ext cx="872490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336102" y="5600700"/>
            <a:ext cx="872490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336102" y="6134100"/>
            <a:ext cx="872490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9639509" y="2768369"/>
            <a:ext cx="7232354" cy="4818556"/>
          </a:xfrm>
          <a:custGeom>
            <a:avLst/>
            <a:gdLst/>
            <a:ahLst/>
            <a:cxnLst/>
            <a:rect l="l" t="t" r="r" b="b"/>
            <a:pathLst>
              <a:path w="7232354" h="4818556">
                <a:moveTo>
                  <a:pt x="0" y="0"/>
                </a:moveTo>
                <a:lnTo>
                  <a:pt x="7232353" y="0"/>
                </a:lnTo>
                <a:lnTo>
                  <a:pt x="7232353" y="4818556"/>
                </a:lnTo>
                <a:lnTo>
                  <a:pt x="0" y="4818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598504" y="2968394"/>
            <a:ext cx="6679702" cy="92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92"/>
              </a:lnSpc>
            </a:pPr>
            <a:r>
              <a:rPr lang="en-US" sz="7411">
                <a:solidFill>
                  <a:srgbClr val="B49567"/>
                </a:solidFill>
                <a:latin typeface="Nourd Semi-Bold"/>
              </a:rPr>
              <a:t>Agenda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27184" y="4753469"/>
            <a:ext cx="7012324" cy="4809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 dirty="0">
                <a:solidFill>
                  <a:schemeClr val="bg1"/>
                </a:solidFill>
                <a:latin typeface="Nourd Light"/>
              </a:rPr>
              <a:t>Introduction</a:t>
            </a:r>
          </a:p>
          <a:p>
            <a:pPr>
              <a:lnSpc>
                <a:spcPts val="4200"/>
              </a:lnSpc>
            </a:pPr>
            <a:r>
              <a:rPr lang="en-US" sz="3200" dirty="0">
                <a:solidFill>
                  <a:schemeClr val="bg1"/>
                </a:solidFill>
              </a:rPr>
              <a:t>Problem </a:t>
            </a:r>
            <a:r>
              <a:rPr lang="en-US" sz="3200" dirty="0" smtClean="0">
                <a:solidFill>
                  <a:schemeClr val="bg1"/>
                </a:solidFill>
              </a:rPr>
              <a:t>Statement</a:t>
            </a:r>
          </a:p>
          <a:p>
            <a:pPr>
              <a:lnSpc>
                <a:spcPts val="4200"/>
              </a:lnSpc>
            </a:pPr>
            <a:r>
              <a:rPr lang="en-US" sz="3200" dirty="0">
                <a:solidFill>
                  <a:schemeClr val="bg1"/>
                </a:solidFill>
              </a:rPr>
              <a:t>Objectives</a:t>
            </a:r>
            <a:endParaRPr lang="en-US" sz="3000" dirty="0">
              <a:solidFill>
                <a:schemeClr val="bg1"/>
              </a:solidFill>
              <a:latin typeface="Nourd Light"/>
            </a:endParaRPr>
          </a:p>
          <a:p>
            <a:pPr>
              <a:lnSpc>
                <a:spcPts val="4340"/>
              </a:lnSpc>
            </a:pPr>
            <a:r>
              <a:rPr lang="en-US" sz="3100" dirty="0" smtClean="0">
                <a:solidFill>
                  <a:schemeClr val="bg1"/>
                </a:solidFill>
                <a:latin typeface="Nourd Light"/>
              </a:rPr>
              <a:t>Flutter Setup</a:t>
            </a:r>
            <a:endParaRPr lang="en-US" sz="3100" dirty="0">
              <a:solidFill>
                <a:schemeClr val="bg1"/>
              </a:solidFill>
              <a:latin typeface="Nourd Light"/>
            </a:endParaRPr>
          </a:p>
          <a:p>
            <a:pPr>
              <a:lnSpc>
                <a:spcPts val="4340"/>
              </a:lnSpc>
            </a:pPr>
            <a:r>
              <a:rPr lang="en-US" sz="3200" dirty="0" smtClean="0">
                <a:solidFill>
                  <a:schemeClr val="bg1"/>
                </a:solidFill>
              </a:rPr>
              <a:t>Major Functionality</a:t>
            </a:r>
            <a:endParaRPr lang="en-US" sz="3100" dirty="0">
              <a:solidFill>
                <a:schemeClr val="bg1"/>
              </a:solidFill>
              <a:latin typeface="Nourd Light"/>
            </a:endParaRPr>
          </a:p>
          <a:p>
            <a:pPr>
              <a:lnSpc>
                <a:spcPts val="4200"/>
              </a:lnSpc>
            </a:pPr>
            <a:r>
              <a:rPr lang="en-US" sz="3000" dirty="0">
                <a:solidFill>
                  <a:schemeClr val="bg1"/>
                </a:solidFill>
                <a:latin typeface="Nourd Light"/>
              </a:rPr>
              <a:t>Work Done &amp; Demo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chemeClr val="bg1"/>
              </a:solidFill>
              <a:latin typeface="Nourd Light"/>
            </a:endParaRPr>
          </a:p>
          <a:p>
            <a:pPr>
              <a:lnSpc>
                <a:spcPts val="3920"/>
              </a:lnSpc>
            </a:pPr>
            <a:endParaRPr lang="en-US" sz="3000" dirty="0">
              <a:solidFill>
                <a:schemeClr val="bg1"/>
              </a:solidFill>
              <a:latin typeface="Nourd Light"/>
            </a:endParaRPr>
          </a:p>
          <a:p>
            <a:pPr>
              <a:lnSpc>
                <a:spcPts val="3920"/>
              </a:lnSpc>
            </a:pPr>
            <a:endParaRPr lang="en-US" sz="3000" dirty="0">
              <a:solidFill>
                <a:schemeClr val="bg1"/>
              </a:solidFill>
              <a:latin typeface="Nourd Light"/>
            </a:endParaRPr>
          </a:p>
        </p:txBody>
      </p:sp>
      <p:sp>
        <p:nvSpPr>
          <p:cNvPr id="17" name="AutoShape 11"/>
          <p:cNvSpPr/>
          <p:nvPr/>
        </p:nvSpPr>
        <p:spPr>
          <a:xfrm>
            <a:off x="1336102" y="7200900"/>
            <a:ext cx="872490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Rectangle 17"/>
          <p:cNvSpPr/>
          <p:nvPr/>
        </p:nvSpPr>
        <p:spPr>
          <a:xfrm>
            <a:off x="8538706" y="495883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 charset="0"/>
              </a:rPr>
              <a:t>References</a:t>
            </a:r>
            <a:endParaRPr lang="en-US" dirty="0"/>
          </a:p>
        </p:txBody>
      </p:sp>
      <p:sp>
        <p:nvSpPr>
          <p:cNvPr id="22" name="AutoShape 11"/>
          <p:cNvSpPr/>
          <p:nvPr/>
        </p:nvSpPr>
        <p:spPr>
          <a:xfrm>
            <a:off x="1325225" y="7734300"/>
            <a:ext cx="872490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2453" y="7439784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2001" y="-6417170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307799" y="1250903"/>
            <a:ext cx="7192705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15797988" y="7796988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2" y="0"/>
                </a:lnTo>
                <a:lnTo>
                  <a:pt x="1461312" y="1461312"/>
                </a:lnTo>
                <a:lnTo>
                  <a:pt x="0" y="146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4670" y="275299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63867" y="2529935"/>
            <a:ext cx="7780459" cy="69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8"/>
              </a:lnSpc>
            </a:pPr>
            <a:r>
              <a:rPr lang="en-US" sz="5611" dirty="0">
                <a:solidFill>
                  <a:srgbClr val="B49567"/>
                </a:solidFill>
                <a:latin typeface="Nourd Semi-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63867" y="3627394"/>
            <a:ext cx="7012324" cy="6953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Wingdings" charset="2"/>
              <a:buChar char="v"/>
            </a:pPr>
            <a:r>
              <a:rPr lang="en-US" sz="3100" dirty="0" smtClean="0">
                <a:solidFill>
                  <a:srgbClr val="FFFFFF"/>
                </a:solidFill>
                <a:latin typeface="Nourd Light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Hostel Management System Application: Streamlining and automating hostel management for administrators and residents</a:t>
            </a:r>
            <a:r>
              <a:rPr lang="en-US" sz="3200" dirty="0" smtClean="0">
                <a:solidFill>
                  <a:schemeClr val="bg1"/>
                </a:solidFill>
              </a:rPr>
              <a:t>.\</a:t>
            </a:r>
          </a:p>
          <a:p>
            <a:pPr marL="457200" indent="-457200" algn="just">
              <a:buFont typeface="Wingdings" charset="2"/>
              <a:buChar char="v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 algn="just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Core functionalities: Student profiles, fee management, admissions, room allotment, leave management, food </a:t>
            </a:r>
            <a:r>
              <a:rPr lang="en-US" sz="3200" dirty="0" smtClean="0">
                <a:solidFill>
                  <a:schemeClr val="bg1"/>
                </a:solidFill>
              </a:rPr>
              <a:t>ordering</a:t>
            </a:r>
            <a:r>
              <a:rPr lang="en-US" sz="3200" dirty="0">
                <a:solidFill>
                  <a:schemeClr val="bg1"/>
                </a:solidFill>
              </a:rPr>
              <a:t>, and complaint registration.</a:t>
            </a:r>
          </a:p>
          <a:p>
            <a:pPr marL="457200" indent="-457200" algn="just">
              <a:buFont typeface="Wingdings" charset="2"/>
              <a:buChar char="v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Wingdings" charset="2"/>
              <a:buChar char="v"/>
            </a:pPr>
            <a:r>
              <a:rPr lang="en-US" sz="3200" dirty="0" smtClean="0">
                <a:solidFill>
                  <a:schemeClr val="bg1"/>
                </a:solidFill>
              </a:rPr>
              <a:t>Benefits</a:t>
            </a:r>
            <a:r>
              <a:rPr lang="en-US" sz="3200" dirty="0">
                <a:solidFill>
                  <a:schemeClr val="bg1"/>
                </a:solidFill>
              </a:rPr>
              <a:t>: Convenience, transparency, accountability, and improved hostel management.</a:t>
            </a:r>
          </a:p>
          <a:p>
            <a:pPr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Nour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2453" y="7439784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2001" y="-6417170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307799" y="1250903"/>
            <a:ext cx="7192705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15797988" y="7796988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2" y="0"/>
                </a:lnTo>
                <a:lnTo>
                  <a:pt x="1461312" y="1461312"/>
                </a:lnTo>
                <a:lnTo>
                  <a:pt x="0" y="1461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63867" y="2529935"/>
            <a:ext cx="7780459" cy="6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8"/>
              </a:lnSpc>
            </a:pPr>
            <a:r>
              <a:rPr lang="en-US" sz="5611" dirty="0" smtClean="0">
                <a:solidFill>
                  <a:srgbClr val="B49567"/>
                </a:solidFill>
                <a:latin typeface="Nourd Semi-Bold"/>
              </a:rPr>
              <a:t>Problem statement </a:t>
            </a:r>
            <a:endParaRPr lang="en-US" sz="5611" dirty="0">
              <a:solidFill>
                <a:srgbClr val="B49567"/>
              </a:solidFill>
              <a:latin typeface="Nourd Semi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63867" y="3627394"/>
            <a:ext cx="7012324" cy="498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Wingdings" charset="2"/>
              <a:buChar char="v"/>
            </a:pPr>
            <a:r>
              <a:rPr lang="en-US" sz="3100" dirty="0" smtClean="0">
                <a:solidFill>
                  <a:srgbClr val="FFFFFF"/>
                </a:solidFill>
                <a:latin typeface="Nourd Light"/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Challenges with existing hostel management: Manual processes, errors, delays, and communication issues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algn="just">
              <a:buFont typeface="Wingdings" charset="2"/>
              <a:buChar char="v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 algn="just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Need for a modern solution: Automate tasks, online fee payment, room allocation, and communication improvement.</a:t>
            </a:r>
          </a:p>
          <a:p>
            <a:pPr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Nourd Light"/>
            </a:endParaRPr>
          </a:p>
        </p:txBody>
      </p:sp>
      <p:pic>
        <p:nvPicPr>
          <p:cNvPr id="3074" name="Picture 2" descr="roblem Solving Images - Free Download on Freepi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4802158"/>
            <a:ext cx="5275252" cy="527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8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82453" y="7439784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2001" y="-6417170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307799" y="1250903"/>
            <a:ext cx="7192705" cy="0"/>
          </a:xfrm>
          <a:prstGeom prst="line">
            <a:avLst/>
          </a:prstGeom>
          <a:ln w="47625" cap="flat">
            <a:solidFill>
              <a:srgbClr val="B49567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15797988" y="7796988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2" y="0"/>
                </a:lnTo>
                <a:lnTo>
                  <a:pt x="1461312" y="1461312"/>
                </a:lnTo>
                <a:lnTo>
                  <a:pt x="0" y="146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60819" y="1790921"/>
            <a:ext cx="7780459" cy="668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8"/>
              </a:lnSpc>
            </a:pPr>
            <a:r>
              <a:rPr lang="en-US" sz="5611" dirty="0" smtClean="0">
                <a:solidFill>
                  <a:srgbClr val="B49567"/>
                </a:solidFill>
                <a:latin typeface="Nourd Semi-Bold"/>
              </a:rPr>
              <a:t>Objective</a:t>
            </a:r>
            <a:endParaRPr lang="en-US" sz="5611" dirty="0">
              <a:solidFill>
                <a:srgbClr val="B49567"/>
              </a:solidFill>
              <a:latin typeface="Nourd Semi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60819" y="3034763"/>
            <a:ext cx="7012324" cy="5416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Primary objective: Provide a user-friendly platform for hostel management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Wingdings" charset="2"/>
              <a:buChar char="v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Specific objectives: Automation, online fee payment, efficient room allotment, streamlined communication, complaint management, attendance tracking, data security, user-friendly interface, real-time insights, scalability, and adaptability.</a:t>
            </a:r>
          </a:p>
        </p:txBody>
      </p:sp>
      <p:pic>
        <p:nvPicPr>
          <p:cNvPr id="2052" name="Picture 4" descr="he Difference Between Objectives and Outco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9" y="6057900"/>
            <a:ext cx="6703905" cy="298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4945" y="4720845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667604" y="-1276475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45030" y="971812"/>
            <a:ext cx="1388853" cy="13888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BB6F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3502610" y="1655361"/>
            <a:ext cx="7342439" cy="47625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1598504" y="983208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2" y="0"/>
                </a:lnTo>
                <a:lnTo>
                  <a:pt x="1461312" y="1461311"/>
                </a:lnTo>
                <a:lnTo>
                  <a:pt x="0" y="146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823262" y="2631183"/>
            <a:ext cx="5601476" cy="5601476"/>
          </a:xfrm>
          <a:custGeom>
            <a:avLst/>
            <a:gdLst/>
            <a:ahLst/>
            <a:cxnLst/>
            <a:rect l="l" t="t" r="r" b="b"/>
            <a:pathLst>
              <a:path w="5601476" h="5601476">
                <a:moveTo>
                  <a:pt x="0" y="0"/>
                </a:moveTo>
                <a:lnTo>
                  <a:pt x="5601477" y="0"/>
                </a:lnTo>
                <a:lnTo>
                  <a:pt x="5601477" y="5601476"/>
                </a:lnTo>
                <a:lnTo>
                  <a:pt x="0" y="5601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4088746"/>
            <a:ext cx="7780459" cy="69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8"/>
              </a:lnSpc>
            </a:pPr>
            <a:r>
              <a:rPr lang="en-US" sz="5611">
                <a:solidFill>
                  <a:srgbClr val="2BB6F5"/>
                </a:solidFill>
                <a:latin typeface="Nourd Semi-Bold"/>
              </a:rPr>
              <a:t>Dart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36946" y="2419347"/>
            <a:ext cx="9121611" cy="537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4300">
                <a:solidFill>
                  <a:srgbClr val="FFFFFF"/>
                </a:solidFill>
                <a:latin typeface="Nourd Semi-Bold"/>
              </a:rPr>
              <a:t>Technology Description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64035" y="4934834"/>
            <a:ext cx="8775421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urd Light"/>
              </a:rPr>
              <a:t> Dart is an open-source, general-purpose, object-oriented programming language with C-style syntax developed by Google in 2011. The purpose of Dart programming is to create a frontend user interfaces for the web and mobile apps. It is compiled to native machine code for building mobile apps, inspired by other programming languages such as Java, JavaScript, C#, and is Strongly Typed. 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Nour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4945" y="4720845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667604" y="-1276475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3502556" y="481558"/>
            <a:ext cx="10989035" cy="0"/>
          </a:xfrm>
          <a:prstGeom prst="line">
            <a:avLst/>
          </a:prstGeom>
          <a:ln w="47625" cap="flat">
            <a:solidFill>
              <a:srgbClr val="2BB6F5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7851854" y="2301181"/>
            <a:ext cx="1461312" cy="1461312"/>
          </a:xfrm>
          <a:custGeom>
            <a:avLst/>
            <a:gdLst/>
            <a:ahLst/>
            <a:cxnLst/>
            <a:rect l="l" t="t" r="r" b="b"/>
            <a:pathLst>
              <a:path w="1461312" h="1461312">
                <a:moveTo>
                  <a:pt x="0" y="0"/>
                </a:moveTo>
                <a:lnTo>
                  <a:pt x="1461311" y="0"/>
                </a:lnTo>
                <a:lnTo>
                  <a:pt x="1461311" y="1461311"/>
                </a:lnTo>
                <a:lnTo>
                  <a:pt x="0" y="146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01539" y="2863536"/>
            <a:ext cx="6002034" cy="6002034"/>
          </a:xfrm>
          <a:custGeom>
            <a:avLst/>
            <a:gdLst/>
            <a:ahLst/>
            <a:cxnLst/>
            <a:rect l="l" t="t" r="r" b="b"/>
            <a:pathLst>
              <a:path w="6002034" h="6002034">
                <a:moveTo>
                  <a:pt x="0" y="0"/>
                </a:moveTo>
                <a:lnTo>
                  <a:pt x="6002034" y="0"/>
                </a:lnTo>
                <a:lnTo>
                  <a:pt x="6002034" y="6002034"/>
                </a:lnTo>
                <a:lnTo>
                  <a:pt x="0" y="600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089969" y="2759412"/>
            <a:ext cx="7780459" cy="69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8"/>
              </a:lnSpc>
            </a:pPr>
            <a:r>
              <a:rPr lang="en-US" sz="5611">
                <a:solidFill>
                  <a:srgbClr val="2BB6F5"/>
                </a:solidFill>
                <a:latin typeface="Nourd Semi-Bold"/>
              </a:rPr>
              <a:t>Flutter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84647" y="1143000"/>
            <a:ext cx="9318705" cy="537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4300">
                <a:solidFill>
                  <a:srgbClr val="FFFFFF"/>
                </a:solidFill>
                <a:latin typeface="Nourd Semi-Bold"/>
              </a:rPr>
              <a:t>Technology Description ( Contd. 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20099" y="4229217"/>
            <a:ext cx="8939847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urd Light"/>
              </a:rPr>
              <a:t> Flutter is a free and open-source mobile UI framework created by Google and released in May 2017. it allows you to create a native mobile application with only one codebase. This means that you can use one programming language and one codebase to create two different apps (for iOS and Android).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urd Light"/>
              </a:rPr>
              <a:t> Flutter consists of two important parts: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urd Light"/>
              </a:rPr>
              <a:t>•An SDK (Software Development Kit)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Nourd Light"/>
              </a:rPr>
              <a:t>•A Framework (UI Library based on widgets)</a:t>
            </a:r>
          </a:p>
          <a:p>
            <a:pPr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Nour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65365" y="-5817465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074436" y="4489983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965519" y="580289"/>
            <a:ext cx="1388853" cy="13888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4956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7354372" y="1250903"/>
            <a:ext cx="614613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5"/>
          <p:cNvSpPr txBox="1"/>
          <p:nvPr/>
        </p:nvSpPr>
        <p:spPr>
          <a:xfrm>
            <a:off x="6398468" y="3060920"/>
            <a:ext cx="739373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Functionalities for Admin, Student, Rector, Parent, Staff, Counsellor, Food Manager, Helpers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charset="2"/>
              <a:buChar char="v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Key features for each user role.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7695" y="1531160"/>
            <a:ext cx="41489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rgbClr val="B49567"/>
                </a:solidFill>
                <a:latin typeface="Nourd Semi-Bold"/>
              </a:rPr>
              <a:t>Major Functionality</a:t>
            </a:r>
            <a:endParaRPr lang="en-US" sz="3400" dirty="0">
              <a:solidFill>
                <a:srgbClr val="B49567"/>
              </a:solidFill>
              <a:latin typeface="Nourd Semi-Bold"/>
            </a:endParaRPr>
          </a:p>
        </p:txBody>
      </p:sp>
      <p:pic>
        <p:nvPicPr>
          <p:cNvPr id="1026" name="Picture 2" descr="ike Functionality Stock Illustrations – 112 Like Functionality Stock  Ill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1" y="5455382"/>
            <a:ext cx="5623696" cy="316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65365" y="-5817465"/>
            <a:ext cx="9170160" cy="91701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3074436" y="4489983"/>
            <a:ext cx="9170160" cy="91701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A303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965519" y="580289"/>
            <a:ext cx="1388853" cy="13888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4956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7354372" y="1250903"/>
            <a:ext cx="614613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6"/>
          <p:cNvSpPr txBox="1"/>
          <p:nvPr/>
        </p:nvSpPr>
        <p:spPr>
          <a:xfrm>
            <a:off x="7509653" y="1531160"/>
            <a:ext cx="41489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solidFill>
                  <a:srgbClr val="B49567"/>
                </a:solidFill>
                <a:latin typeface="Nourd Semi-Bold"/>
              </a:rPr>
              <a:t>Overview</a:t>
            </a:r>
            <a:endParaRPr lang="en-US" sz="3400" dirty="0">
              <a:solidFill>
                <a:srgbClr val="B49567"/>
              </a:solidFill>
              <a:latin typeface="Nourd Semi-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1" y="2912653"/>
            <a:ext cx="2863215" cy="6362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83" y="2913539"/>
            <a:ext cx="2854044" cy="63423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84" y="2918239"/>
            <a:ext cx="2877129" cy="63936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730" y="2922843"/>
            <a:ext cx="2854045" cy="63423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815" y="2933700"/>
            <a:ext cx="3030615" cy="6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363</Words>
  <Application>Microsoft Macintosh PowerPoint</Application>
  <PresentationFormat>Custom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Nourd</vt:lpstr>
      <vt:lpstr>Nourd Light</vt:lpstr>
      <vt:lpstr>Nourd Semi-Bold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Dark Blue Modern Coffee Shop Presentation</dc:title>
  <cp:lastModifiedBy>Microsoft Office User</cp:lastModifiedBy>
  <cp:revision>6</cp:revision>
  <dcterms:created xsi:type="dcterms:W3CDTF">2006-08-16T00:00:00Z</dcterms:created>
  <dcterms:modified xsi:type="dcterms:W3CDTF">2023-08-04T17:23:54Z</dcterms:modified>
  <dc:identifier>DAFqaQfPwIk</dc:identifier>
</cp:coreProperties>
</file>