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73" r:id="rId9"/>
    <p:sldId id="280" r:id="rId10"/>
    <p:sldId id="281" r:id="rId11"/>
    <p:sldId id="282" r:id="rId12"/>
    <p:sldId id="283" r:id="rId13"/>
    <p:sldId id="26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C968-7BD9-4AAA-9F7F-941131F2052E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E0F5-3E34-41B9-BF19-A01B755B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PowerPC acronym for Performance Optimization With Enhanced RISC – Performance Computing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E0F5-3E34-41B9-BF19-A01B755BF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Local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E0F5-3E34-41B9-BF19-A01B755BF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09800"/>
            <a:ext cx="7954963" cy="1470025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sz="2800" kern="0" dirty="0">
                <a:solidFill>
                  <a:srgbClr val="FFFFFF"/>
                </a:solidFill>
                <a:latin typeface="Arial"/>
                <a:cs typeface="Arial"/>
              </a:rPr>
              <a:t>Marker following &amp; Car2x integration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10000"/>
            <a:ext cx="7042150" cy="1447800"/>
          </a:xfrm>
        </p:spPr>
        <p:txBody>
          <a:bodyPr>
            <a:normAutofit/>
          </a:bodyPr>
          <a:lstStyle/>
          <a:p>
            <a:pPr lvl="0" algn="l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FFF66"/>
              </a:buClr>
            </a:pPr>
            <a:r>
              <a:rPr lang="en-US" altLang="en-US" sz="2400" kern="0" dirty="0" err="1" smtClean="0">
                <a:solidFill>
                  <a:srgbClr val="DFFF66"/>
                </a:solidFill>
                <a:latin typeface="Arial"/>
                <a:cs typeface="Arial"/>
              </a:rPr>
              <a:t>Dharmil</a:t>
            </a:r>
            <a:r>
              <a:rPr lang="en-US" altLang="en-US" sz="2400" kern="0" dirty="0" smtClean="0">
                <a:solidFill>
                  <a:srgbClr val="DFFF66"/>
                </a:solidFill>
                <a:latin typeface="Arial"/>
                <a:cs typeface="Arial"/>
              </a:rPr>
              <a:t> </a:t>
            </a:r>
            <a:r>
              <a:rPr lang="en-US" altLang="en-US" sz="2400" kern="0" dirty="0">
                <a:solidFill>
                  <a:srgbClr val="DFFF66"/>
                </a:solidFill>
                <a:latin typeface="Arial"/>
                <a:cs typeface="Arial"/>
              </a:rPr>
              <a:t>Shah, Matthias Grimm, </a:t>
            </a:r>
            <a:r>
              <a:rPr lang="en-US" altLang="en-US" sz="2400" kern="0" dirty="0" err="1">
                <a:solidFill>
                  <a:srgbClr val="DFFF66"/>
                </a:solidFill>
                <a:latin typeface="Arial"/>
                <a:cs typeface="Arial"/>
              </a:rPr>
              <a:t>Neeraj</a:t>
            </a:r>
            <a:r>
              <a:rPr lang="en-US" altLang="en-US" sz="2400" kern="0" dirty="0">
                <a:solidFill>
                  <a:srgbClr val="DFFF66"/>
                </a:solidFill>
                <a:latin typeface="Arial"/>
                <a:cs typeface="Arial"/>
              </a:rPr>
              <a:t> </a:t>
            </a:r>
            <a:r>
              <a:rPr lang="en-US" altLang="en-US" sz="2400" kern="0" dirty="0" err="1">
                <a:solidFill>
                  <a:srgbClr val="DFFF66"/>
                </a:solidFill>
                <a:latin typeface="Arial"/>
                <a:cs typeface="Arial"/>
              </a:rPr>
              <a:t>Sujan</a:t>
            </a:r>
            <a:r>
              <a:rPr lang="en-US" altLang="en-US" sz="2400" kern="0" dirty="0">
                <a:solidFill>
                  <a:srgbClr val="DFFF66"/>
                </a:solidFill>
                <a:latin typeface="Arial"/>
                <a:cs typeface="Arial"/>
              </a:rPr>
              <a:t>, </a:t>
            </a:r>
            <a:r>
              <a:rPr lang="en-US" altLang="en-US" sz="2400" kern="0" dirty="0" smtClean="0">
                <a:solidFill>
                  <a:srgbClr val="DFFF66"/>
                </a:solidFill>
                <a:latin typeface="Arial"/>
                <a:cs typeface="Arial"/>
              </a:rPr>
              <a:t>Bashar </a:t>
            </a:r>
            <a:r>
              <a:rPr lang="en-US" altLang="en-US" sz="2400" kern="0" dirty="0">
                <a:solidFill>
                  <a:srgbClr val="DFFF66"/>
                </a:solidFill>
                <a:latin typeface="Arial"/>
                <a:cs typeface="Arial"/>
              </a:rPr>
              <a:t>Al-</a:t>
            </a:r>
            <a:r>
              <a:rPr lang="en-US" altLang="en-US" sz="2400" kern="0" dirty="0" err="1">
                <a:solidFill>
                  <a:srgbClr val="DFFF66"/>
                </a:solidFill>
                <a:latin typeface="Arial"/>
                <a:cs typeface="Arial"/>
              </a:rPr>
              <a:t>Ani</a:t>
            </a:r>
            <a:endParaRPr lang="en-US" altLang="en-US" sz="2400" kern="0" dirty="0">
              <a:solidFill>
                <a:srgbClr val="DFFF66"/>
              </a:solidFill>
              <a:latin typeface="Arial"/>
              <a:cs typeface="Arial"/>
            </a:endParaRPr>
          </a:p>
          <a:p>
            <a:pPr lvl="0" algn="l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FFF66"/>
              </a:buClr>
            </a:pPr>
            <a:r>
              <a:rPr lang="en-US" altLang="en-US" sz="2400" kern="0" dirty="0">
                <a:solidFill>
                  <a:srgbClr val="DFFF66"/>
                </a:solidFill>
                <a:latin typeface="Arial"/>
                <a:cs typeface="Arial"/>
              </a:rPr>
              <a:t>Practical course: Hardware Software </a:t>
            </a:r>
            <a:r>
              <a:rPr lang="en-US" altLang="en-US" sz="2400" kern="0" dirty="0" smtClean="0">
                <a:solidFill>
                  <a:srgbClr val="DFFF66"/>
                </a:solidFill>
                <a:latin typeface="Arial"/>
                <a:cs typeface="Arial"/>
              </a:rPr>
              <a:t>co-design</a:t>
            </a:r>
          </a:p>
          <a:p>
            <a:pPr lvl="0" algn="l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FFF66"/>
              </a:buClr>
            </a:pPr>
            <a:r>
              <a:rPr lang="en-US" altLang="en-US" sz="2400" kern="0" dirty="0" smtClean="0">
                <a:solidFill>
                  <a:srgbClr val="DFFF66"/>
                </a:solidFill>
                <a:latin typeface="Arial"/>
                <a:cs typeface="Arial"/>
              </a:rPr>
              <a:t>Winter - 2015</a:t>
            </a:r>
            <a:endParaRPr lang="en-US" altLang="en-US" sz="2400" kern="0" dirty="0">
              <a:solidFill>
                <a:srgbClr val="DFFF66"/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12700"/>
            <a:ext cx="990600" cy="97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>
                <a:solidFill>
                  <a:srgbClr val="CCCCFF"/>
                </a:solidFill>
                <a:latin typeface="Arial"/>
                <a:cs typeface="Arial"/>
              </a:rPr>
              <a:t>Approach – What was achieved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 err="1">
                <a:solidFill>
                  <a:srgbClr val="FFFFFF"/>
                </a:solidFill>
                <a:latin typeface="Arial"/>
                <a:cs typeface="Arial"/>
              </a:rPr>
              <a:t>Remodify</a:t>
            </a: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 the code to start the cores in any order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lang="en-US" altLang="en-US" sz="2400" b="1" kern="0" dirty="0" err="1">
                <a:solidFill>
                  <a:srgbClr val="FFFFFF"/>
                </a:solidFill>
                <a:latin typeface="Arial"/>
                <a:cs typeface="Arial"/>
              </a:rPr>
              <a:t>ros</a:t>
            </a: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 functionalities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Control the Car using python/C messages from BB by accessing it wirelessly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Fix PID control of the </a:t>
            </a:r>
            <a:r>
              <a:rPr lang="en-US" altLang="en-US" sz="2400" b="1" kern="0" dirty="0" err="1">
                <a:solidFill>
                  <a:srgbClr val="FFFFFF"/>
                </a:solidFill>
                <a:latin typeface="Arial"/>
                <a:cs typeface="Arial"/>
              </a:rPr>
              <a:t>nano</a:t>
            </a: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 boards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Send wireless emergency message to stop the car while following a marker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Fixing clock skew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Try to change the FPGA architecture/board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>
                <a:solidFill>
                  <a:srgbClr val="CCCCFF"/>
                </a:solidFill>
                <a:latin typeface="Arial"/>
                <a:cs typeface="Arial"/>
              </a:rPr>
              <a:t>Some of the problems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Connection </a:t>
            </a:r>
            <a:r>
              <a:rPr lang="en-US" altLang="en-US" sz="2400" b="1" kern="0" dirty="0" smtClean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US" altLang="en-US" sz="2400" b="1" kern="0" dirty="0" err="1" smtClean="0">
                <a:solidFill>
                  <a:srgbClr val="FFFFFF"/>
                </a:solidFill>
                <a:latin typeface="Arial"/>
                <a:cs typeface="Arial"/>
              </a:rPr>
              <a:t>Beaglebone</a:t>
            </a:r>
            <a:endParaRPr lang="en-US" altLang="en-US" sz="24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Camera calibration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Loose and misplaced cables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 smtClean="0">
                <a:solidFill>
                  <a:srgbClr val="FFFFFF"/>
                </a:solidFill>
                <a:latin typeface="Arial"/>
                <a:cs typeface="Arial"/>
              </a:rPr>
              <a:t>Defective FPGAs</a:t>
            </a:r>
            <a:endParaRPr lang="en-US" altLang="en-US" sz="24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 smtClean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car behavior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Delays in buffers while sending TCP/IP packets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Buffers were not freed before being reused.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Conversion of velocity and steering from rotating wheels to fixed wheels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Receiving random velocities from BB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 smtClean="0">
                <a:solidFill>
                  <a:srgbClr val="CCCCFF"/>
                </a:solidFill>
                <a:latin typeface="Arial"/>
                <a:cs typeface="Arial"/>
              </a:rPr>
              <a:t>Results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Initializing the Car2x system (4 wheels) consistently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Initializing </a:t>
            </a:r>
            <a:r>
              <a:rPr lang="en-US" altLang="en-US" sz="2400" b="1" kern="0" dirty="0" err="1" smtClean="0">
                <a:solidFill>
                  <a:srgbClr val="FFFFFF"/>
                </a:solidFill>
                <a:latin typeface="Arial"/>
                <a:cs typeface="Arial"/>
              </a:rPr>
              <a:t>Beaglebone</a:t>
            </a:r>
            <a:endParaRPr lang="en-US" altLang="en-US" sz="24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Send Velocity message from BB to Car2x correctly to follow the marker autonomously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Send wireless emergency message from laptop to Car2x correctly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Make it all work together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>
                <a:solidFill>
                  <a:srgbClr val="CCCCFF"/>
                </a:solidFill>
                <a:latin typeface="Arial"/>
                <a:cs typeface="Arial"/>
              </a:rPr>
              <a:t>What we have learned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Insight to embedded systems integration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Hands on with multiple technologies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A lot of debugging and interesting issues (impact of changing hardware, cache coherency, clock skews…)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Utilized Knowledge of  </a:t>
            </a:r>
          </a:p>
          <a:p>
            <a:pPr lvl="1" indent="-34290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Arial" panose="020B0604020202020204" pitchFamily="34" charset="0"/>
              <a:buChar char="−"/>
            </a:pPr>
            <a:r>
              <a:rPr lang="en-US" altLang="en-US" sz="2200" kern="0" dirty="0">
                <a:solidFill>
                  <a:srgbClr val="FFFFFF"/>
                </a:solidFill>
                <a:latin typeface="Arial"/>
                <a:cs typeface="Arial"/>
              </a:rPr>
              <a:t>Hardware: FPGAs, BB, H-bridge, PWM</a:t>
            </a:r>
          </a:p>
          <a:p>
            <a:pPr lvl="1" indent="-34290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Arial" panose="020B0604020202020204" pitchFamily="34" charset="0"/>
              <a:buChar char="−"/>
            </a:pPr>
            <a:r>
              <a:rPr lang="en-US" altLang="en-US" sz="2200" kern="0" dirty="0">
                <a:solidFill>
                  <a:srgbClr val="FFFFFF"/>
                </a:solidFill>
                <a:latin typeface="Arial"/>
                <a:cs typeface="Arial"/>
              </a:rPr>
              <a:t>Computer vision: Calibration, Marker tracking, lane detection</a:t>
            </a:r>
          </a:p>
          <a:p>
            <a:pPr lvl="1" indent="-34290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Arial" panose="020B0604020202020204" pitchFamily="34" charset="0"/>
              <a:buChar char="−"/>
            </a:pPr>
            <a:r>
              <a:rPr lang="en-US" altLang="en-US" sz="2200" kern="0" dirty="0">
                <a:solidFill>
                  <a:srgbClr val="FFFFFF"/>
                </a:solidFill>
                <a:latin typeface="Arial"/>
                <a:cs typeface="Arial"/>
              </a:rPr>
              <a:t>Control: PID control scheme</a:t>
            </a:r>
          </a:p>
          <a:p>
            <a:pPr lvl="1" indent="-34290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Arial" panose="020B0604020202020204" pitchFamily="34" charset="0"/>
              <a:buChar char="−"/>
            </a:pPr>
            <a:r>
              <a:rPr lang="en-US" altLang="en-US" sz="2200" kern="0" dirty="0">
                <a:solidFill>
                  <a:srgbClr val="FFFFFF"/>
                </a:solidFill>
                <a:latin typeface="Arial"/>
                <a:cs typeface="Arial"/>
              </a:rPr>
              <a:t>Operating Systems: Multithreading, ROS, Linux</a:t>
            </a:r>
          </a:p>
          <a:p>
            <a:pPr lvl="1" indent="-34290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Arial" panose="020B0604020202020204" pitchFamily="34" charset="0"/>
              <a:buChar char="−"/>
            </a:pPr>
            <a:r>
              <a:rPr lang="en-US" altLang="en-US" sz="2200" kern="0" dirty="0">
                <a:solidFill>
                  <a:srgbClr val="FFFFFF"/>
                </a:solidFill>
                <a:latin typeface="Arial"/>
                <a:cs typeface="Arial"/>
              </a:rPr>
              <a:t>Networking: connections, protocol and packets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533" y="4572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 smtClean="0">
                <a:solidFill>
                  <a:srgbClr val="CCCCFF"/>
                </a:solidFill>
                <a:latin typeface="Arial"/>
                <a:cs typeface="Arial"/>
              </a:rPr>
              <a:t>Discussion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3484" y="990600"/>
            <a:ext cx="7775575" cy="46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altLang="en-US" sz="2400" b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4182" y="2881754"/>
            <a:ext cx="76356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</a:pPr>
            <a:r>
              <a:rPr 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Thank you</a:t>
            </a:r>
          </a:p>
          <a:p>
            <a:pPr algn="ctr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</a:pPr>
            <a:endParaRPr lang="en-US" sz="24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</a:pPr>
            <a:r>
              <a:rPr 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173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118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 smtClean="0">
                <a:solidFill>
                  <a:srgbClr val="CCCCFF"/>
                </a:solidFill>
                <a:latin typeface="Arial"/>
                <a:cs typeface="Arial"/>
              </a:rPr>
              <a:t>Problem statement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95400"/>
            <a:ext cx="777557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Arial" panose="020B0604020202020204" pitchFamily="34" charset="0"/>
              <a:buChar char="−"/>
            </a:pPr>
            <a:endParaRPr lang="en-US" altLang="en-US" sz="20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92" y="2895600"/>
            <a:ext cx="3868508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4692" y="1282700"/>
            <a:ext cx="4953000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The car should follow a marker which represents another car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The car exchange autonomous and emergency messages coming from other cars and from </a:t>
            </a:r>
            <a:r>
              <a:rPr lang="en-US" alt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base stations</a:t>
            </a:r>
            <a:endParaRPr lang="en-US" altLang="en-US" sz="22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Fix problems of and optimize the previous years code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altLang="en-US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altLang="en-US" b="1" kern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altLang="en-US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altLang="en-US" b="1" kern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altLang="en-US" b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9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kern="0" dirty="0">
                <a:solidFill>
                  <a:srgbClr val="CCCCFF"/>
                </a:solidFill>
                <a:latin typeface="Arial"/>
                <a:cs typeface="Arial"/>
              </a:rPr>
              <a:t>Setup (Hardware)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36" y="1371600"/>
            <a:ext cx="8229600" cy="4525963"/>
          </a:xfrm>
        </p:spPr>
        <p:txBody>
          <a:bodyPr/>
          <a:lstStyle/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DE2-115 </a:t>
            </a: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FPGA board </a:t>
            </a: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with two cores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4 DE0-Nano board </a:t>
            </a: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FPGAs</a:t>
            </a:r>
            <a:endParaRPr lang="en-US" sz="22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de-DE" sz="2200" b="1" kern="0" dirty="0">
                <a:solidFill>
                  <a:srgbClr val="FFFFFF"/>
                </a:solidFill>
                <a:latin typeface="Arial"/>
                <a:cs typeface="Arial"/>
              </a:rPr>
              <a:t>Ethernet switch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de-DE" sz="2200" b="1" kern="0" dirty="0">
                <a:solidFill>
                  <a:srgbClr val="FFFFFF"/>
                </a:solidFill>
                <a:latin typeface="Arial"/>
                <a:cs typeface="Arial"/>
              </a:rPr>
              <a:t>Wireless </a:t>
            </a:r>
            <a:r>
              <a:rPr lang="de-DE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tranceiver</a:t>
            </a:r>
            <a:endParaRPr lang="en-US" sz="22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 err="1">
                <a:solidFill>
                  <a:srgbClr val="FFFFFF"/>
                </a:solidFill>
                <a:latin typeface="Arial"/>
                <a:cs typeface="Arial"/>
              </a:rPr>
              <a:t>Beaglebone</a:t>
            </a: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black (</a:t>
            </a:r>
            <a:r>
              <a:rPr lang="en-US" sz="2200" b="1" kern="0" dirty="0" err="1" smtClean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 board)</a:t>
            </a:r>
            <a:endParaRPr lang="en-US" sz="22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Creative webcam</a:t>
            </a:r>
          </a:p>
          <a:p>
            <a:endParaRPr lang="en-US" dirty="0" smtClean="0"/>
          </a:p>
        </p:txBody>
      </p:sp>
      <p:sp>
        <p:nvSpPr>
          <p:cNvPr id="54" name="Rechteck 9"/>
          <p:cNvSpPr/>
          <p:nvPr/>
        </p:nvSpPr>
        <p:spPr>
          <a:xfrm>
            <a:off x="5931981" y="1817850"/>
            <a:ext cx="2949146" cy="2561968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" lastClr="FFFFFF">
                <a:lumMod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5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93" y="5601693"/>
            <a:ext cx="859622" cy="1057176"/>
          </a:xfrm>
          <a:prstGeom prst="rect">
            <a:avLst/>
          </a:prstGeom>
        </p:spPr>
      </p:pic>
      <p:pic>
        <p:nvPicPr>
          <p:cNvPr id="56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696" y="4339661"/>
            <a:ext cx="2261578" cy="1790620"/>
          </a:xfrm>
          <a:prstGeom prst="rect">
            <a:avLst/>
          </a:prstGeom>
        </p:spPr>
      </p:pic>
      <p:pic>
        <p:nvPicPr>
          <p:cNvPr id="57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4" y="4650170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305" y="2098112"/>
            <a:ext cx="1407383" cy="1116200"/>
          </a:xfrm>
          <a:prstGeom prst="rect">
            <a:avLst/>
          </a:prstGeom>
        </p:spPr>
      </p:pic>
      <p:sp>
        <p:nvSpPr>
          <p:cNvPr id="60" name="Abgerundetes Rechteck 7"/>
          <p:cNvSpPr/>
          <p:nvPr/>
        </p:nvSpPr>
        <p:spPr>
          <a:xfrm>
            <a:off x="6343873" y="3498369"/>
            <a:ext cx="1186248" cy="486032"/>
          </a:xfrm>
          <a:prstGeom prst="roundRect">
            <a:avLst/>
          </a:prstGeom>
          <a:solidFill>
            <a:srgbClr val="E48312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H-Bridge</a:t>
            </a:r>
          </a:p>
        </p:txBody>
      </p:sp>
      <p:pic>
        <p:nvPicPr>
          <p:cNvPr id="61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561" y="3406106"/>
            <a:ext cx="696175" cy="699727"/>
          </a:xfrm>
          <a:prstGeom prst="rect">
            <a:avLst/>
          </a:prstGeom>
        </p:spPr>
      </p:pic>
      <p:sp>
        <p:nvSpPr>
          <p:cNvPr id="62" name="Textfeld 10"/>
          <p:cNvSpPr txBox="1"/>
          <p:nvPr/>
        </p:nvSpPr>
        <p:spPr>
          <a:xfrm>
            <a:off x="5622720" y="20911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/>
              </a:rPr>
              <a:t>4x</a:t>
            </a:r>
            <a:endParaRPr lang="de-DE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64" name="Gerader Verbinder 14"/>
          <p:cNvCxnSpPr>
            <a:endCxn id="56" idx="1"/>
          </p:cNvCxnSpPr>
          <p:nvPr/>
        </p:nvCxnSpPr>
        <p:spPr>
          <a:xfrm>
            <a:off x="2893046" y="5044471"/>
            <a:ext cx="873650" cy="19050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Gerader Verbinder 16"/>
          <p:cNvCxnSpPr/>
          <p:nvPr/>
        </p:nvCxnSpPr>
        <p:spPr>
          <a:xfrm flipV="1">
            <a:off x="2822401" y="5485385"/>
            <a:ext cx="751854" cy="47698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Gerader Verbinder 18"/>
          <p:cNvCxnSpPr>
            <a:stCxn id="54" idx="2"/>
          </p:cNvCxnSpPr>
          <p:nvPr/>
        </p:nvCxnSpPr>
        <p:spPr>
          <a:xfrm rot="5400000">
            <a:off x="6241693" y="4070109"/>
            <a:ext cx="855153" cy="1474571"/>
          </a:xfrm>
          <a:prstGeom prst="bentConnector2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Gerader Verbinder 20"/>
          <p:cNvCxnSpPr/>
          <p:nvPr/>
        </p:nvCxnSpPr>
        <p:spPr>
          <a:xfrm>
            <a:off x="6909590" y="3102620"/>
            <a:ext cx="0" cy="39953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8" name="Gerader Verbinder 22"/>
          <p:cNvCxnSpPr>
            <a:stCxn id="60" idx="3"/>
          </p:cNvCxnSpPr>
          <p:nvPr/>
        </p:nvCxnSpPr>
        <p:spPr>
          <a:xfrm>
            <a:off x="7530121" y="3741385"/>
            <a:ext cx="411893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4633341"/>
            <a:ext cx="1159675" cy="77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5" name="Gerader Verbinder 14"/>
          <p:cNvCxnSpPr>
            <a:stCxn id="57" idx="3"/>
            <a:endCxn id="70" idx="1"/>
          </p:cNvCxnSpPr>
          <p:nvPr/>
        </p:nvCxnSpPr>
        <p:spPr>
          <a:xfrm flipV="1">
            <a:off x="1056024" y="5019581"/>
            <a:ext cx="620375" cy="841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kern="0" dirty="0" smtClean="0">
                <a:solidFill>
                  <a:srgbClr val="CCCCFF"/>
                </a:solidFill>
                <a:latin typeface="Arial"/>
                <a:cs typeface="Arial"/>
              </a:rPr>
              <a:t>Organization (Hardware</a:t>
            </a:r>
            <a:r>
              <a:rPr lang="en-US" sz="2800" kern="0" dirty="0">
                <a:solidFill>
                  <a:srgbClr val="CCCCFF"/>
                </a:solidFill>
                <a:latin typeface="Arial"/>
                <a:cs typeface="Arial"/>
              </a:rPr>
              <a:t>)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altLang="en-US" sz="2400" b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24" y="1016001"/>
            <a:ext cx="6503369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" y="5143501"/>
            <a:ext cx="2925762" cy="135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>
                <a:solidFill>
                  <a:srgbClr val="CCCCFF"/>
                </a:solidFill>
                <a:latin typeface="Arial"/>
                <a:cs typeface="Arial"/>
              </a:rPr>
              <a:t>Setup (Platform and Tools</a:t>
            </a:r>
            <a:r>
              <a:rPr lang="en-US" altLang="en-US" sz="2800" kern="0" dirty="0" smtClean="0">
                <a:solidFill>
                  <a:srgbClr val="CCCCFF"/>
                </a:solidFill>
                <a:latin typeface="Arial"/>
                <a:cs typeface="Arial"/>
              </a:rPr>
              <a:t>) 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 err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lang="en-US" sz="2200" b="1" kern="0" dirty="0" err="1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2200" b="1" kern="0" dirty="0" err="1" smtClean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-ii </a:t>
            </a: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real-time kernel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Linux </a:t>
            </a: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- Ubuntu 12.04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ROS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 err="1">
                <a:solidFill>
                  <a:srgbClr val="FFFFFF"/>
                </a:solidFill>
                <a:latin typeface="Arial"/>
                <a:cs typeface="Arial"/>
              </a:rPr>
              <a:t>OpenCV</a:t>
            </a:r>
            <a:endParaRPr lang="en-US" sz="22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Altera </a:t>
            </a:r>
            <a:r>
              <a:rPr lang="en-US" sz="2200" b="1" kern="0" dirty="0" err="1">
                <a:solidFill>
                  <a:srgbClr val="FFFFFF"/>
                </a:solidFill>
                <a:latin typeface="Arial"/>
                <a:cs typeface="Arial"/>
              </a:rPr>
              <a:t>Quartus</a:t>
            </a: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 Web edition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Host OS: Windows and Ubuntu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Power supply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/>
          </a:bodyPr>
          <a:lstStyle/>
          <a:p>
            <a:pPr algn="l"/>
            <a:r>
              <a:rPr lang="en-US" sz="2500" kern="0" dirty="0">
                <a:solidFill>
                  <a:srgbClr val="CCCCFF"/>
                </a:solidFill>
                <a:latin typeface="Arial"/>
                <a:cs typeface="Arial"/>
              </a:rPr>
              <a:t>Setup (Software/Hardware)</a:t>
            </a:r>
            <a:endParaRPr lang="en-US" altLang="en-US" sz="2500" kern="0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Communication </a:t>
            </a: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lang="en-US" sz="22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Message control Module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Control Module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Marker detection Module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sz="2200" b="1" kern="0" dirty="0" err="1" smtClean="0">
                <a:solidFill>
                  <a:srgbClr val="FFFFFF"/>
                </a:solidFill>
                <a:latin typeface="Arial"/>
                <a:cs typeface="Arial"/>
              </a:rPr>
              <a:t>niosII</a:t>
            </a:r>
            <a:r>
              <a:rPr lang="en-US" sz="2200" b="1" kern="0" dirty="0" smtClean="0">
                <a:solidFill>
                  <a:srgbClr val="FFFFFF"/>
                </a:solidFill>
                <a:latin typeface="Arial"/>
                <a:cs typeface="Arial"/>
              </a:rPr>
              <a:t> cores </a:t>
            </a:r>
            <a:r>
              <a:rPr lang="en-US" sz="2200" b="1" kern="0" dirty="0">
                <a:solidFill>
                  <a:srgbClr val="FFFFFF"/>
                </a:solidFill>
                <a:latin typeface="Arial"/>
                <a:cs typeface="Arial"/>
              </a:rPr>
              <a:t>– QSYS configuration</a:t>
            </a:r>
          </a:p>
          <a:p>
            <a:pPr marL="22860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sz="2200" b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kern="0" dirty="0" smtClean="0">
                <a:solidFill>
                  <a:srgbClr val="CCCCFF"/>
                </a:solidFill>
                <a:latin typeface="Arial"/>
                <a:cs typeface="Arial"/>
              </a:rPr>
              <a:t>Current </a:t>
            </a:r>
            <a:r>
              <a:rPr lang="en-US" sz="2800" kern="0" dirty="0">
                <a:solidFill>
                  <a:srgbClr val="CCCCFF"/>
                </a:solidFill>
                <a:latin typeface="Arial"/>
                <a:cs typeface="Arial"/>
              </a:rPr>
              <a:t>System design</a:t>
            </a:r>
            <a:endParaRPr lang="en-US" altLang="en-US" sz="2800" kern="0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endParaRPr lang="en-US" altLang="en-US" sz="2400" b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100"/>
            <a:ext cx="80010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7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>
                <a:solidFill>
                  <a:srgbClr val="CCCCFF"/>
                </a:solidFill>
                <a:latin typeface="Arial"/>
                <a:cs typeface="Arial"/>
              </a:rPr>
              <a:t>Approach – What was achieved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Go through the documentations 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Consult with previous teams</a:t>
            </a:r>
          </a:p>
          <a:p>
            <a:pPr lvl="1" indent="-34290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Arial" panose="020B0604020202020204" pitchFamily="34" charset="0"/>
              <a:buChar char="−"/>
            </a:pPr>
            <a:r>
              <a:rPr lang="en-US" altLang="en-US" sz="2000" kern="0" dirty="0">
                <a:solidFill>
                  <a:srgbClr val="FFFFFF"/>
                </a:solidFill>
                <a:latin typeface="Arial"/>
                <a:cs typeface="Arial"/>
              </a:rPr>
              <a:t>Thanks to </a:t>
            </a:r>
            <a:r>
              <a:rPr lang="en-US" altLang="en-US" sz="2000" kern="0" dirty="0" err="1">
                <a:solidFill>
                  <a:srgbClr val="FFFFFF"/>
                </a:solidFill>
                <a:latin typeface="Arial"/>
                <a:cs typeface="Arial"/>
              </a:rPr>
              <a:t>Hardik</a:t>
            </a:r>
            <a:r>
              <a:rPr lang="en-US" altLang="en-US" sz="2000" kern="0" dirty="0">
                <a:solidFill>
                  <a:srgbClr val="FFFFFF"/>
                </a:solidFill>
                <a:latin typeface="Arial"/>
                <a:cs typeface="Arial"/>
              </a:rPr>
              <a:t> Shah, Alexander </a:t>
            </a:r>
            <a:r>
              <a:rPr lang="en-US" altLang="en-US" sz="2000" kern="0" dirty="0" err="1">
                <a:solidFill>
                  <a:srgbClr val="FFFFFF"/>
                </a:solidFill>
                <a:latin typeface="Arial"/>
                <a:cs typeface="Arial"/>
              </a:rPr>
              <a:t>Narr</a:t>
            </a:r>
            <a:r>
              <a:rPr lang="en-US" altLang="en-US" sz="2000" kern="0" dirty="0">
                <a:solidFill>
                  <a:srgbClr val="FFFFFF"/>
                </a:solidFill>
                <a:latin typeface="Arial"/>
                <a:cs typeface="Arial"/>
              </a:rPr>
              <a:t>, Florian Janssen and Hagen </a:t>
            </a:r>
            <a:r>
              <a:rPr lang="en-US" altLang="en-US" sz="2000" kern="0" dirty="0" err="1">
                <a:solidFill>
                  <a:srgbClr val="FFFFFF"/>
                </a:solidFill>
                <a:latin typeface="Arial"/>
                <a:cs typeface="Arial"/>
              </a:rPr>
              <a:t>Schmidtchen</a:t>
            </a:r>
            <a:endParaRPr lang="en-US" altLang="en-US" sz="2000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Initialize the car2x system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Initialize the Beagle bone and marker detection system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Perform Handshake between car2x and </a:t>
            </a:r>
            <a:r>
              <a:rPr lang="en-US" altLang="en-US" sz="2400" b="1" kern="0" dirty="0" err="1">
                <a:solidFill>
                  <a:srgbClr val="FFFFFF"/>
                </a:solidFill>
                <a:latin typeface="Arial"/>
                <a:cs typeface="Arial"/>
              </a:rPr>
              <a:t>Beaglebone</a:t>
            </a:r>
            <a:endParaRPr lang="en-US" altLang="en-US" sz="2400" b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533400"/>
            <a:ext cx="8245475" cy="498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kern="0" dirty="0">
                <a:solidFill>
                  <a:srgbClr val="CCCCFF"/>
                </a:solidFill>
                <a:latin typeface="Arial"/>
                <a:cs typeface="Arial"/>
              </a:rPr>
              <a:t>Approach – What was achieved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430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Send velocity messages from BB to car2x based on marker distance 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Integrate the wireless module into the project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Send Wireless message to control the car 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Setup GDB debugger during runtime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Fix cache incoherence</a:t>
            </a:r>
          </a:p>
          <a:p>
            <a:pPr marL="228600" lvl="0" indent="-228600" fontAlgn="base">
              <a:spcBef>
                <a:spcPct val="35000"/>
              </a:spcBef>
              <a:spcAft>
                <a:spcPct val="15000"/>
              </a:spcAft>
              <a:buClr>
                <a:srgbClr val="DFFF66"/>
              </a:buClr>
              <a:buFont typeface="Wingdings" pitchFamily="1" charset="2"/>
              <a:buChar char="§"/>
            </a:pPr>
            <a:r>
              <a:rPr lang="en-US" altLang="en-US" sz="2400" b="1" kern="0" dirty="0">
                <a:solidFill>
                  <a:srgbClr val="FFFFFF"/>
                </a:solidFill>
                <a:latin typeface="Arial"/>
                <a:cs typeface="Arial"/>
              </a:rPr>
              <a:t>Re-modify the code to work for 4 wheels instead on the current 3 wheels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86DDE001-C8A6-49D3-80D3-57F1F4854CCA}" type="slidenum"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697</TotalTime>
  <Words>493</Words>
  <Application>Microsoft Office PowerPoint</Application>
  <PresentationFormat>On-screen Show (4:3)</PresentationFormat>
  <Paragraphs>106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Marker following &amp; Car2x integration</vt:lpstr>
      <vt:lpstr>Problem statement</vt:lpstr>
      <vt:lpstr>Setup (Hardware)</vt:lpstr>
      <vt:lpstr>Organization (Hardware)</vt:lpstr>
      <vt:lpstr>Setup (Platform and Tools) </vt:lpstr>
      <vt:lpstr>Setup (Software/Hardware)</vt:lpstr>
      <vt:lpstr>Current System design</vt:lpstr>
      <vt:lpstr>Approach – What was achieved</vt:lpstr>
      <vt:lpstr>Approach – What was achieved</vt:lpstr>
      <vt:lpstr>Approach – What was achieved</vt:lpstr>
      <vt:lpstr>Some of the problems</vt:lpstr>
      <vt:lpstr>Results</vt:lpstr>
      <vt:lpstr>What we have learned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L4/Fiasco to PowerPC architecture</dc:title>
  <dc:creator>ZXSpectrum</dc:creator>
  <cp:lastModifiedBy>ZXSpectrum</cp:lastModifiedBy>
  <cp:revision>86</cp:revision>
  <dcterms:created xsi:type="dcterms:W3CDTF">2006-08-16T00:00:00Z</dcterms:created>
  <dcterms:modified xsi:type="dcterms:W3CDTF">2015-02-26T13:01:32Z</dcterms:modified>
</cp:coreProperties>
</file>