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2" r:id="rId5"/>
    <p:sldId id="259" r:id="rId6"/>
    <p:sldId id="282" r:id="rId7"/>
    <p:sldId id="283" r:id="rId8"/>
    <p:sldId id="263" r:id="rId9"/>
    <p:sldId id="276" r:id="rId10"/>
    <p:sldId id="262" r:id="rId11"/>
    <p:sldId id="281" r:id="rId12"/>
    <p:sldId id="264"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blogs/machine-learning/building-a-conversational-business-intelligence-bot-with-amazon-lex/" TargetMode="External"/><Relationship Id="rId2" Type="http://schemas.openxmlformats.org/officeDocument/2006/relationships/hyperlink" Target="https://aws.amazon.com/le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BDD8-C6E1-4028-B0D1-A850B184A6DB}"/>
              </a:ext>
            </a:extLst>
          </p:cNvPr>
          <p:cNvSpPr>
            <a:spLocks noGrp="1"/>
          </p:cNvSpPr>
          <p:nvPr>
            <p:ph type="ctrTitle"/>
          </p:nvPr>
        </p:nvSpPr>
        <p:spPr/>
        <p:txBody>
          <a:bodyPr/>
          <a:lstStyle/>
          <a:p>
            <a:r>
              <a:rPr lang="en-US" b="0" i="0" dirty="0">
                <a:solidFill>
                  <a:schemeClr val="tx1"/>
                </a:solidFill>
                <a:effectLst/>
                <a:latin typeface="Roboto"/>
              </a:rPr>
              <a:t>Cloud Based Student Information Chatbot Using AWS Lex</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8B89144-0D5A-453D-8261-4774434D3B8A}"/>
              </a:ext>
            </a:extLst>
          </p:cNvPr>
          <p:cNvSpPr>
            <a:spLocks noGrp="1"/>
          </p:cNvSpPr>
          <p:nvPr>
            <p:ph type="subTitle" idx="1"/>
          </p:nvPr>
        </p:nvSpPr>
        <p:spPr>
          <a:xfrm>
            <a:off x="1154955" y="4777379"/>
            <a:ext cx="10436970" cy="1556745"/>
          </a:xfrm>
        </p:spPr>
        <p:txBody>
          <a:bodyPr>
            <a:normAutofit/>
          </a:bodyPr>
          <a:lstStyle/>
          <a:p>
            <a:r>
              <a:rPr lang="en-IN" dirty="0">
                <a:latin typeface="Times New Roman" panose="02020603050405020304" pitchFamily="18" charset="0"/>
                <a:cs typeface="Times New Roman" panose="02020603050405020304" pitchFamily="18" charset="0"/>
              </a:rPr>
              <a:t>From:                                                                                                Guided by:    </a:t>
            </a:r>
          </a:p>
          <a:p>
            <a:r>
              <a:rPr lang="en-IN" dirty="0">
                <a:latin typeface="Times New Roman" panose="02020603050405020304" pitchFamily="18" charset="0"/>
                <a:cs typeface="Times New Roman" panose="02020603050405020304" pitchFamily="18" charset="0"/>
              </a:rPr>
              <a:t>DHARVI PATEL &amp; DHARMIL PRAJAPATI						 </a:t>
            </a:r>
            <a:r>
              <a:rPr lang="en-IN" dirty="0">
                <a:solidFill>
                  <a:schemeClr val="bg1">
                    <a:lumMod val="95000"/>
                    <a:lumOff val="5000"/>
                  </a:schemeClr>
                </a:solidFill>
                <a:latin typeface="Times New Roman" panose="02020603050405020304" pitchFamily="18" charset="0"/>
                <a:cs typeface="Times New Roman" panose="02020603050405020304" pitchFamily="18" charset="0"/>
              </a:rPr>
              <a:t>dr.amit thakkar</a:t>
            </a:r>
          </a:p>
          <a:p>
            <a:r>
              <a:rPr lang="en-IN" dirty="0">
                <a:latin typeface="Times New Roman" panose="02020603050405020304" pitchFamily="18" charset="0"/>
                <a:cs typeface="Times New Roman" panose="02020603050405020304" pitchFamily="18" charset="0"/>
              </a:rPr>
              <a:t>17it067  &amp;   17IT086</a:t>
            </a:r>
          </a:p>
        </p:txBody>
      </p:sp>
      <p:pic>
        <p:nvPicPr>
          <p:cNvPr id="6" name="Picture 5" descr="Image result for charusat cspit">
            <a:extLst>
              <a:ext uri="{FF2B5EF4-FFF2-40B4-BE49-F238E27FC236}">
                <a16:creationId xmlns:a16="http://schemas.microsoft.com/office/drawing/2014/main" id="{67A24419-FB06-413B-9F4D-3836FC336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 y="142874"/>
            <a:ext cx="1533525" cy="130492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43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D03F-3C43-4FE5-999C-86ABB1ADC7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Connection </a:t>
            </a:r>
          </a:p>
        </p:txBody>
      </p:sp>
      <p:pic>
        <p:nvPicPr>
          <p:cNvPr id="7" name="Content Placeholder 6">
            <a:extLst>
              <a:ext uri="{FF2B5EF4-FFF2-40B4-BE49-F238E27FC236}">
                <a16:creationId xmlns:a16="http://schemas.microsoft.com/office/drawing/2014/main" id="{BF3738AE-5B5A-4CB5-AABC-5BF73F7B97B7}"/>
              </a:ext>
            </a:extLst>
          </p:cNvPr>
          <p:cNvPicPr>
            <a:picLocks noGrp="1" noChangeAspect="1"/>
          </p:cNvPicPr>
          <p:nvPr>
            <p:ph idx="1"/>
          </p:nvPr>
        </p:nvPicPr>
        <p:blipFill>
          <a:blip r:embed="rId2"/>
          <a:stretch>
            <a:fillRect/>
          </a:stretch>
        </p:blipFill>
        <p:spPr>
          <a:xfrm>
            <a:off x="1028700" y="1762126"/>
            <a:ext cx="9696450" cy="3242628"/>
          </a:xfrm>
        </p:spPr>
      </p:pic>
    </p:spTree>
    <p:extLst>
      <p:ext uri="{BB962C8B-B14F-4D97-AF65-F5344CB8AC3E}">
        <p14:creationId xmlns:p14="http://schemas.microsoft.com/office/powerpoint/2010/main" val="404196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8243-338B-4586-BAFC-97345EDCB82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Enhancement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3F309C-3007-4662-82B9-B0FDEA7DDAE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We add the more reliable  factures in  our project in next part.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 deploy  application in next part of the project.</a:t>
            </a:r>
          </a:p>
        </p:txBody>
      </p:sp>
    </p:spTree>
    <p:extLst>
      <p:ext uri="{BB962C8B-B14F-4D97-AF65-F5344CB8AC3E}">
        <p14:creationId xmlns:p14="http://schemas.microsoft.com/office/powerpoint/2010/main" val="265484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352E-512E-473A-B09C-6ECE30B218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B4CD23C-0985-4B36-B773-C26F2EEEC5A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hlinkClick r:id="rId2"/>
              </a:rPr>
              <a:t>https://aws.amazon.com/lex/</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https://aws.amazon.com/blogs/machine-learning/building-a-conversational-business-intelligence-bot-with-amazon-lex/</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05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00295-798D-44C0-8D19-FE94A33F758E}"/>
              </a:ext>
            </a:extLst>
          </p:cNvPr>
          <p:cNvSpPr>
            <a:spLocks noGrp="1"/>
          </p:cNvSpPr>
          <p:nvPr>
            <p:ph idx="1"/>
          </p:nvPr>
        </p:nvSpPr>
        <p:spPr>
          <a:xfrm>
            <a:off x="1103312" y="581026"/>
            <a:ext cx="8946541" cy="5667374"/>
          </a:xfrm>
        </p:spPr>
        <p:txBody>
          <a:bodyPr>
            <a:normAutofit/>
          </a:bodyPr>
          <a:lstStyle/>
          <a:p>
            <a:endParaRPr lang="en-IN" sz="9600" dirty="0">
              <a:solidFill>
                <a:srgbClr val="00B0F0"/>
              </a:solidFill>
              <a:latin typeface="Freestyle Script" panose="030804020302050B0404" pitchFamily="66" charset="0"/>
            </a:endParaRPr>
          </a:p>
          <a:p>
            <a:pPr marL="0" indent="0">
              <a:buNone/>
            </a:pPr>
            <a:r>
              <a:rPr lang="en-IN" sz="9600" dirty="0">
                <a:solidFill>
                  <a:srgbClr val="00B0F0"/>
                </a:solidFill>
                <a:latin typeface="Freestyle Script" panose="030804020302050B0404" pitchFamily="66" charset="0"/>
              </a:rPr>
              <a:t>         Thank You</a:t>
            </a:r>
          </a:p>
          <a:p>
            <a:pPr marL="0" indent="0">
              <a:buNone/>
            </a:pPr>
            <a:endParaRPr lang="en-IN" sz="9600" dirty="0">
              <a:solidFill>
                <a:srgbClr val="00B0F0"/>
              </a:solidFill>
              <a:latin typeface="Freestyle Script" panose="030804020302050B0404" pitchFamily="66" charset="0"/>
            </a:endParaRPr>
          </a:p>
        </p:txBody>
      </p:sp>
    </p:spTree>
    <p:extLst>
      <p:ext uri="{BB962C8B-B14F-4D97-AF65-F5344CB8AC3E}">
        <p14:creationId xmlns:p14="http://schemas.microsoft.com/office/powerpoint/2010/main" val="298755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64D9-AA97-4748-B086-9C48DFA0A8DD}"/>
              </a:ext>
            </a:extLst>
          </p:cNvPr>
          <p:cNvSpPr>
            <a:spLocks noGrp="1"/>
          </p:cNvSpPr>
          <p:nvPr>
            <p:ph type="title"/>
          </p:nvPr>
        </p:nvSpPr>
        <p:spPr/>
        <p:txBody>
          <a:bodyPr/>
          <a:lstStyle/>
          <a:p>
            <a:r>
              <a:rPr lang="en-IN" sz="6600" dirty="0">
                <a:latin typeface="Times New Roman" panose="02020603050405020304" pitchFamily="18" charset="0"/>
                <a:cs typeface="Times New Roman" panose="02020603050405020304" pitchFamily="18" charset="0"/>
              </a:rPr>
              <a:t>						OUTLINE</a:t>
            </a:r>
          </a:p>
        </p:txBody>
      </p:sp>
      <p:sp>
        <p:nvSpPr>
          <p:cNvPr id="3" name="Content Placeholder 2">
            <a:extLst>
              <a:ext uri="{FF2B5EF4-FFF2-40B4-BE49-F238E27FC236}">
                <a16:creationId xmlns:a16="http://schemas.microsoft.com/office/drawing/2014/main" id="{F7EF106F-6ED2-4B35-BC17-5447BA521C6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Motivation for choosing the project</a:t>
            </a:r>
          </a:p>
          <a:p>
            <a:r>
              <a:rPr lang="en-US" dirty="0">
                <a:latin typeface="Times New Roman" panose="02020603050405020304" pitchFamily="18" charset="0"/>
                <a:cs typeface="Times New Roman" panose="02020603050405020304" pitchFamily="18" charset="0"/>
              </a:rPr>
              <a:t> Project Goal</a:t>
            </a:r>
          </a:p>
          <a:p>
            <a:r>
              <a:rPr lang="en-US" dirty="0">
                <a:latin typeface="Times New Roman" panose="02020603050405020304" pitchFamily="18" charset="0"/>
                <a:cs typeface="Times New Roman" panose="02020603050405020304" pitchFamily="18" charset="0"/>
              </a:rPr>
              <a:t> Project description</a:t>
            </a:r>
          </a:p>
          <a:p>
            <a:r>
              <a:rPr lang="en-US" dirty="0">
                <a:latin typeface="Times New Roman" panose="02020603050405020304" pitchFamily="18" charset="0"/>
                <a:cs typeface="Times New Roman" panose="02020603050405020304" pitchFamily="18" charset="0"/>
              </a:rPr>
              <a:t> Advantages &amp; Disadvantages</a:t>
            </a:r>
          </a:p>
          <a:p>
            <a:r>
              <a:rPr lang="en-US" dirty="0">
                <a:latin typeface="Times New Roman" panose="02020603050405020304" pitchFamily="18" charset="0"/>
                <a:cs typeface="Times New Roman" panose="02020603050405020304" pitchFamily="18" charset="0"/>
              </a:rPr>
              <a:t> Innovation in Project</a:t>
            </a:r>
          </a:p>
          <a:p>
            <a:r>
              <a:rPr lang="en-US" dirty="0">
                <a:latin typeface="Times New Roman" panose="02020603050405020304" pitchFamily="18" charset="0"/>
                <a:cs typeface="Times New Roman" panose="02020603050405020304" pitchFamily="18" charset="0"/>
              </a:rPr>
              <a:t> Connection</a:t>
            </a:r>
          </a:p>
          <a:p>
            <a:r>
              <a:rPr lang="en-US" dirty="0">
                <a:latin typeface="Times New Roman" panose="02020603050405020304" pitchFamily="18" charset="0"/>
                <a:cs typeface="Times New Roman" panose="02020603050405020304" pitchFamily="18" charset="0"/>
              </a:rPr>
              <a:t> Learning outcome</a:t>
            </a:r>
          </a:p>
          <a:p>
            <a:r>
              <a:rPr lang="en-US" dirty="0">
                <a:latin typeface="Times New Roman" panose="02020603050405020304" pitchFamily="18" charset="0"/>
                <a:cs typeface="Times New Roman" panose="02020603050405020304" pitchFamily="18" charset="0"/>
              </a:rPr>
              <a:t> Further planning</a:t>
            </a:r>
          </a:p>
          <a:p>
            <a:r>
              <a:rPr lang="en-US" dirty="0">
                <a:latin typeface="Times New Roman" panose="02020603050405020304" pitchFamily="18" charset="0"/>
                <a:cs typeface="Times New Roman" panose="02020603050405020304" pitchFamily="18" charset="0"/>
              </a:rPr>
              <a:t> References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48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7941-2211-49E0-A744-BD86743CB5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Motivation for choosing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0F9E0-BA7C-4957-936E-5B7E4C6F49D5}"/>
              </a:ext>
            </a:extLst>
          </p:cNvPr>
          <p:cNvSpPr>
            <a:spLocks noGrp="1"/>
          </p:cNvSpPr>
          <p:nvPr>
            <p:ph idx="1"/>
          </p:nvPr>
        </p:nvSpPr>
        <p:spPr>
          <a:xfrm>
            <a:off x="733426" y="1743076"/>
            <a:ext cx="9316428" cy="4505324"/>
          </a:xfrm>
        </p:spPr>
        <p:txBody>
          <a:bodyPr>
            <a:normAutofit/>
          </a:bodyPr>
          <a:lstStyle/>
          <a:p>
            <a:r>
              <a:rPr lang="en-US" sz="3200" i="0" dirty="0">
                <a:effectLst/>
                <a:latin typeface="Times New Roman" panose="02020603050405020304" pitchFamily="18" charset="0"/>
                <a:cs typeface="Times New Roman" panose="02020603050405020304" pitchFamily="18" charset="0"/>
              </a:rPr>
              <a:t> Cloud based student information Chatbot system is artificial algorithm that analyzes the student queries and reply as messages. </a:t>
            </a:r>
          </a:p>
          <a:p>
            <a:endParaRPr lang="en-US" sz="3200" dirty="0">
              <a:latin typeface="Times New Roman" panose="02020603050405020304" pitchFamily="18" charset="0"/>
              <a:cs typeface="Times New Roman" panose="02020603050405020304" pitchFamily="18" charset="0"/>
            </a:endParaRPr>
          </a:p>
          <a:p>
            <a:r>
              <a:rPr lang="en-US" sz="3200" i="0" dirty="0">
                <a:effectLst/>
                <a:latin typeface="Times New Roman" panose="02020603050405020304" pitchFamily="18" charset="0"/>
                <a:cs typeface="Times New Roman" panose="02020603050405020304" pitchFamily="18" charset="0"/>
              </a:rPr>
              <a:t> In this system artificial intelligence is built to answer the query of the student.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90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D564-BED4-4709-BAA4-BF2F67748CD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GOAL</a:t>
            </a:r>
          </a:p>
        </p:txBody>
      </p:sp>
      <p:sp>
        <p:nvSpPr>
          <p:cNvPr id="3" name="Content Placeholder 2">
            <a:extLst>
              <a:ext uri="{FF2B5EF4-FFF2-40B4-BE49-F238E27FC236}">
                <a16:creationId xmlns:a16="http://schemas.microsoft.com/office/drawing/2014/main" id="{D9D4D3CD-C298-49FB-A6F1-64BBB14DAA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This is very useful for the students who can not go college and also want the information about college.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Students can use the chat bot to get the answers to their questions.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Students can use these web based system for making queries at any point of time.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71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28BF-18F5-42AA-8E23-44D8A205C4C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 Project description</a:t>
            </a:r>
            <a:br>
              <a:rPr lang="en-US"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A52FC-F447-48D9-B793-5FC61E432C92}"/>
              </a:ext>
            </a:extLst>
          </p:cNvPr>
          <p:cNvSpPr>
            <a:spLocks noGrp="1"/>
          </p:cNvSpPr>
          <p:nvPr>
            <p:ph idx="1"/>
          </p:nvPr>
        </p:nvSpPr>
        <p:spPr>
          <a:xfrm>
            <a:off x="1103312" y="1853248"/>
            <a:ext cx="8946541" cy="4395151"/>
          </a:xfrm>
        </p:spPr>
        <p:txBody>
          <a:bodyPr>
            <a:noAutofit/>
          </a:bodyPr>
          <a:lstStyle/>
          <a:p>
            <a:r>
              <a:rPr lang="en-US" sz="2400" dirty="0">
                <a:latin typeface="Times New Roman" panose="02020603050405020304" pitchFamily="18" charset="0"/>
                <a:cs typeface="Times New Roman" panose="02020603050405020304" pitchFamily="18" charset="0"/>
              </a:rPr>
              <a:t>In this system artificial intelligence is built to answer the query of the student. </a:t>
            </a:r>
          </a:p>
          <a:p>
            <a:r>
              <a:rPr lang="en-US" sz="2400" dirty="0">
                <a:latin typeface="Times New Roman" panose="02020603050405020304" pitchFamily="18" charset="0"/>
                <a:cs typeface="Times New Roman" panose="02020603050405020304" pitchFamily="18" charset="0"/>
              </a:rPr>
              <a:t>Answer are appropriate to the users queries if the user is invalid then it will notify the admin and same in answer, if answer is invalid then it will notify the admin. </a:t>
            </a:r>
          </a:p>
          <a:p>
            <a:r>
              <a:rPr lang="en-US" sz="2400" dirty="0">
                <a:latin typeface="Times New Roman" panose="02020603050405020304" pitchFamily="18" charset="0"/>
                <a:cs typeface="Times New Roman" panose="02020603050405020304" pitchFamily="18" charset="0"/>
              </a:rPr>
              <a:t>Admin can view invalid through portal via login. </a:t>
            </a:r>
          </a:p>
          <a:p>
            <a:r>
              <a:rPr lang="en-US" sz="2400" dirty="0">
                <a:latin typeface="Times New Roman" panose="02020603050405020304" pitchFamily="18" charset="0"/>
                <a:cs typeface="Times New Roman" panose="02020603050405020304" pitchFamily="18" charset="0"/>
              </a:rPr>
              <a:t>The System allows admin to delete the invalid answer or to add a specific answer of that equivalent question</a:t>
            </a:r>
            <a:endParaRPr lang="en-IN" sz="2800" b="1"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48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E362-B7DA-419E-B3BC-6082D77E3D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74B578AC-084A-4020-A9E7-C87CD1FEC551}"/>
              </a:ext>
            </a:extLst>
          </p:cNvPr>
          <p:cNvSpPr>
            <a:spLocks noGrp="1"/>
          </p:cNvSpPr>
          <p:nvPr>
            <p:ph idx="1"/>
          </p:nvPr>
        </p:nvSpPr>
        <p:spPr/>
        <p:txBody>
          <a:bodyPr>
            <a:normAutofit/>
          </a:bodyPr>
          <a:lstStyle/>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Students does not have to go personally to college office for the enquiry.</a:t>
            </a:r>
          </a:p>
          <a:p>
            <a:pPr algn="l">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application enables the students to be updated with college cultural activities.</a:t>
            </a:r>
          </a:p>
          <a:p>
            <a:pPr algn="l">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application saves time for the student as well as teaching and non-teaching staffs.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14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1675-486F-4ABC-B8A0-DCF16E14A16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A3045D71-0A86-496C-9B3B-64CE75145518}"/>
              </a:ext>
            </a:extLst>
          </p:cNvPr>
          <p:cNvSpPr>
            <a:spLocks noGrp="1"/>
          </p:cNvSpPr>
          <p:nvPr>
            <p:ph idx="1"/>
          </p:nvPr>
        </p:nvSpPr>
        <p:spPr/>
        <p:txBody>
          <a:bodyPr>
            <a:normAutofit/>
          </a:bodyPr>
          <a:lstStyle/>
          <a:p>
            <a:pPr>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Requires internet connection to upload the data.</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Requires proper internet connection for the use the application.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1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FEAF-7F84-4CDB-97EF-4338F38A3CFB}"/>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Flow of the Project</a:t>
            </a:r>
          </a:p>
        </p:txBody>
      </p:sp>
      <p:sp>
        <p:nvSpPr>
          <p:cNvPr id="4" name="Content Placeholder 3">
            <a:extLst>
              <a:ext uri="{FF2B5EF4-FFF2-40B4-BE49-F238E27FC236}">
                <a16:creationId xmlns:a16="http://schemas.microsoft.com/office/drawing/2014/main" id="{016E47BF-4C3B-402D-BE8F-1527CBDA593E}"/>
              </a:ext>
            </a:extLst>
          </p:cNvPr>
          <p:cNvSpPr>
            <a:spLocks noGrp="1"/>
          </p:cNvSpPr>
          <p:nvPr>
            <p:ph idx="1"/>
          </p:nvPr>
        </p:nvSpPr>
        <p:spPr>
          <a:xfrm>
            <a:off x="981076" y="1952626"/>
            <a:ext cx="9068778" cy="4295774"/>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US" dirty="0"/>
              <a:t> 		</a:t>
            </a:r>
          </a:p>
          <a:p>
            <a:pPr marL="0" indent="0">
              <a:buNone/>
            </a:pPr>
            <a:r>
              <a:rPr lang="en-US" sz="2400" dirty="0">
                <a:latin typeface="Times New Roman" panose="02020603050405020304" pitchFamily="18" charset="0"/>
                <a:cs typeface="Times New Roman" panose="02020603050405020304" pitchFamily="18" charset="0"/>
              </a:rPr>
              <a:t>						How to work Chat Bot</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06FFD3-1D92-4C01-878C-D433EB454056}"/>
              </a:ext>
            </a:extLst>
          </p:cNvPr>
          <p:cNvPicPr>
            <a:picLocks noChangeAspect="1"/>
          </p:cNvPicPr>
          <p:nvPr/>
        </p:nvPicPr>
        <p:blipFill>
          <a:blip r:embed="rId2"/>
          <a:stretch>
            <a:fillRect/>
          </a:stretch>
        </p:blipFill>
        <p:spPr>
          <a:xfrm>
            <a:off x="1319212" y="2052918"/>
            <a:ext cx="7770735" cy="3571594"/>
          </a:xfrm>
          <a:prstGeom prst="rect">
            <a:avLst/>
          </a:prstGeom>
        </p:spPr>
      </p:pic>
    </p:spTree>
    <p:extLst>
      <p:ext uri="{BB962C8B-B14F-4D97-AF65-F5344CB8AC3E}">
        <p14:creationId xmlns:p14="http://schemas.microsoft.com/office/powerpoint/2010/main" val="5800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C854-6038-40C6-909B-1454364740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and Technologies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F7F7D1-0EF7-41C0-A61C-363566C55A68}"/>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AWS (Amazon Web Services)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AI(Artificial Intelligence)</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PHP</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Amazon Lex</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Amazon Lambda</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Amazon </a:t>
            </a:r>
            <a:r>
              <a:rPr lang="en-IN" dirty="0" err="1">
                <a:latin typeface="Times New Roman" panose="02020603050405020304" pitchFamily="18" charset="0"/>
                <a:cs typeface="Times New Roman" panose="02020603050405020304" pitchFamily="18" charset="0"/>
              </a:rPr>
              <a:t>athena</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Amazon S3</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575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1894</TotalTime>
  <Words>408</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Century Gothic</vt:lpstr>
      <vt:lpstr>Freestyle Script</vt:lpstr>
      <vt:lpstr>Roboto</vt:lpstr>
      <vt:lpstr>Times New Roman</vt:lpstr>
      <vt:lpstr>Wingdings</vt:lpstr>
      <vt:lpstr>Wingdings 3</vt:lpstr>
      <vt:lpstr>Ion</vt:lpstr>
      <vt:lpstr>Cloud Based Student Information Chatbot Using AWS Lex</vt:lpstr>
      <vt:lpstr>      OUTLINE</vt:lpstr>
      <vt:lpstr>Motivation for choosing the project</vt:lpstr>
      <vt:lpstr>GOAL</vt:lpstr>
      <vt:lpstr> Project description </vt:lpstr>
      <vt:lpstr>Advantages</vt:lpstr>
      <vt:lpstr>Disadvantages</vt:lpstr>
      <vt:lpstr>Flow of the Project</vt:lpstr>
      <vt:lpstr>Tools and Technologies</vt:lpstr>
      <vt:lpstr>Connection </vt:lpstr>
      <vt:lpstr>Future Enhancement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Dharmil</dc:creator>
  <cp:lastModifiedBy>Dharmil</cp:lastModifiedBy>
  <cp:revision>59</cp:revision>
  <dcterms:created xsi:type="dcterms:W3CDTF">2020-02-28T13:07:19Z</dcterms:created>
  <dcterms:modified xsi:type="dcterms:W3CDTF">2020-10-09T16:42:38Z</dcterms:modified>
</cp:coreProperties>
</file>