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92" r:id="rId3"/>
    <p:sldId id="291" r:id="rId4"/>
    <p:sldId id="261" r:id="rId5"/>
    <p:sldId id="257" r:id="rId6"/>
    <p:sldId id="259" r:id="rId7"/>
    <p:sldId id="260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74" r:id="rId24"/>
    <p:sldId id="273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559"/>
    <a:srgbClr val="01161E"/>
    <a:srgbClr val="0D0E3B"/>
    <a:srgbClr val="090A29"/>
    <a:srgbClr val="10114C"/>
    <a:srgbClr val="151761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E3B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5A18E80-08E4-F439-2309-B6A311FB0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4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490" y="1358553"/>
            <a:ext cx="9563175" cy="830997"/>
          </a:xfrm>
        </p:spPr>
        <p:txBody>
          <a:bodyPr>
            <a:no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conditional column, ‘Pricing Type’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AE290-87D2-5307-4038-A667154C72D0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A78EA-E136-B21F-0D45-CE24D10E7669}"/>
              </a:ext>
            </a:extLst>
          </p:cNvPr>
          <p:cNvSpPr txBox="1"/>
          <p:nvPr/>
        </p:nvSpPr>
        <p:spPr>
          <a:xfrm>
            <a:off x="2231136" y="583790"/>
            <a:ext cx="4606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Used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07DB4-9883-6F22-9766-525B05B34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037" y="2179697"/>
            <a:ext cx="3285921" cy="3265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2A13E9-6223-6A61-6360-0030307239CF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96013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490" y="1358553"/>
            <a:ext cx="9563175" cy="830997"/>
          </a:xfrm>
        </p:spPr>
        <p:txBody>
          <a:bodyPr>
            <a:no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Business KPIs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AE290-87D2-5307-4038-A667154C72D0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A78EA-E136-B21F-0D45-CE24D10E7669}"/>
              </a:ext>
            </a:extLst>
          </p:cNvPr>
          <p:cNvSpPr txBox="1"/>
          <p:nvPr/>
        </p:nvSpPr>
        <p:spPr>
          <a:xfrm>
            <a:off x="2231135" y="583790"/>
            <a:ext cx="5916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C6F9D4-AA8A-10BD-5A48-99871B0AA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52" y="2189550"/>
            <a:ext cx="5103492" cy="38357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768660-6F82-727F-2A2E-D7B63CAFDF3D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414200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490" y="1358553"/>
            <a:ext cx="9563175" cy="830997"/>
          </a:xfrm>
        </p:spPr>
        <p:txBody>
          <a:bodyPr>
            <a:no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Business KPIs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AE290-87D2-5307-4038-A667154C72D0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A78EA-E136-B21F-0D45-CE24D10E7669}"/>
              </a:ext>
            </a:extLst>
          </p:cNvPr>
          <p:cNvSpPr txBox="1"/>
          <p:nvPr/>
        </p:nvSpPr>
        <p:spPr>
          <a:xfrm>
            <a:off x="2231135" y="583790"/>
            <a:ext cx="5807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572E1A-AB74-7669-51CE-3D904A7F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029" y="2189550"/>
            <a:ext cx="5145942" cy="2432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8518D0-786C-6081-A0AB-7BD72C55F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029" y="4689196"/>
            <a:ext cx="5145942" cy="12517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1BF5DC-C631-07E6-CFA8-C78458ED43F9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42607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490" y="1358553"/>
            <a:ext cx="9563175" cy="830997"/>
          </a:xfrm>
        </p:spPr>
        <p:txBody>
          <a:bodyPr>
            <a:no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KPIs using card visuals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AE290-87D2-5307-4038-A667154C72D0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A78EA-E136-B21F-0D45-CE24D10E7669}"/>
              </a:ext>
            </a:extLst>
          </p:cNvPr>
          <p:cNvSpPr txBox="1"/>
          <p:nvPr/>
        </p:nvSpPr>
        <p:spPr>
          <a:xfrm>
            <a:off x="2231135" y="583790"/>
            <a:ext cx="5807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D0B27A-C549-BA6F-C3A5-10C962E3B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01" y="2189550"/>
            <a:ext cx="10164993" cy="20361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3CDF6-E5AE-8CD0-2E55-983970F15125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171362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490" y="1358553"/>
            <a:ext cx="9563175" cy="1384647"/>
          </a:xfrm>
        </p:spPr>
        <p:txBody>
          <a:bodyPr>
            <a:no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order pricing types i.e. Expensive and Less Expensive based on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AE290-87D2-5307-4038-A667154C72D0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A78EA-E136-B21F-0D45-CE24D10E7669}"/>
              </a:ext>
            </a:extLst>
          </p:cNvPr>
          <p:cNvSpPr txBox="1"/>
          <p:nvPr/>
        </p:nvSpPr>
        <p:spPr>
          <a:xfrm>
            <a:off x="2231135" y="583790"/>
            <a:ext cx="5807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Pricing Types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CB5D83-AC4B-E9D4-6AE9-F82EA953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418" y="2750676"/>
            <a:ext cx="4199163" cy="3523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B4F611-A89D-ECBD-F0BA-EDED65C82AC6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119139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490" y="1358554"/>
            <a:ext cx="9563175" cy="830998"/>
          </a:xfrm>
        </p:spPr>
        <p:txBody>
          <a:bodyPr>
            <a:no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Customer Segment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AE290-87D2-5307-4038-A667154C72D0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A78EA-E136-B21F-0D45-CE24D10E7669}"/>
              </a:ext>
            </a:extLst>
          </p:cNvPr>
          <p:cNvSpPr txBox="1"/>
          <p:nvPr/>
        </p:nvSpPr>
        <p:spPr>
          <a:xfrm>
            <a:off x="2231135" y="583790"/>
            <a:ext cx="657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29433-4FBC-4E9D-A692-D82710706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888" y="2092151"/>
            <a:ext cx="6592220" cy="4182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B752E5-54B9-7FC7-96F6-09B8BF0C6DB6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1856028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490" y="1358553"/>
            <a:ext cx="9563175" cy="1330055"/>
          </a:xfrm>
        </p:spPr>
        <p:txBody>
          <a:bodyPr>
            <a:no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analysis by orders, sales, profit, quantity sold and discount.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AE290-87D2-5307-4038-A667154C72D0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A78EA-E136-B21F-0D45-CE24D10E7669}"/>
              </a:ext>
            </a:extLst>
          </p:cNvPr>
          <p:cNvSpPr txBox="1"/>
          <p:nvPr/>
        </p:nvSpPr>
        <p:spPr>
          <a:xfrm>
            <a:off x="2231135" y="583790"/>
            <a:ext cx="657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00900-EB1E-CCCB-85E1-592170A61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81"/>
          <a:stretch/>
        </p:blipFill>
        <p:spPr>
          <a:xfrm>
            <a:off x="2364970" y="2688608"/>
            <a:ext cx="8003006" cy="3769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479BD2-5B7A-9C92-14A5-52F763485EB5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933807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490" y="1358553"/>
            <a:ext cx="9563175" cy="1330055"/>
          </a:xfrm>
        </p:spPr>
        <p:txBody>
          <a:bodyPr>
            <a:no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Category shown through column chart.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AE290-87D2-5307-4038-A667154C72D0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A78EA-E136-B21F-0D45-CE24D10E7669}"/>
              </a:ext>
            </a:extLst>
          </p:cNvPr>
          <p:cNvSpPr txBox="1"/>
          <p:nvPr/>
        </p:nvSpPr>
        <p:spPr>
          <a:xfrm>
            <a:off x="2231135" y="583790"/>
            <a:ext cx="657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Segmentation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530B14-C581-D82B-1D9C-D0CBC081E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608" y="2688608"/>
            <a:ext cx="6031497" cy="3585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5A7BB-EA5D-9A5E-1B99-E73C44AD2081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416605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490" y="1358553"/>
            <a:ext cx="9563175" cy="830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&amp; Profit by top-5 Sub-Categories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AE290-87D2-5307-4038-A667154C72D0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A78EA-E136-B21F-0D45-CE24D10E7669}"/>
              </a:ext>
            </a:extLst>
          </p:cNvPr>
          <p:cNvSpPr txBox="1"/>
          <p:nvPr/>
        </p:nvSpPr>
        <p:spPr>
          <a:xfrm>
            <a:off x="2231135" y="583790"/>
            <a:ext cx="657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Segmentation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B1219D-2C82-67AE-5BE3-A5BA0916A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84" y="2189550"/>
            <a:ext cx="8078327" cy="39248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3EF78C-A219-F5C0-FF45-820F47602912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4265142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490" y="1358553"/>
            <a:ext cx="9563175" cy="830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trends and relationships based on specific region.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AE290-87D2-5307-4038-A667154C72D0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A78EA-E136-B21F-0D45-CE24D10E7669}"/>
              </a:ext>
            </a:extLst>
          </p:cNvPr>
          <p:cNvSpPr txBox="1"/>
          <p:nvPr/>
        </p:nvSpPr>
        <p:spPr>
          <a:xfrm>
            <a:off x="2231135" y="583790"/>
            <a:ext cx="657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Segmentation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945E6-C20A-B910-0C95-8CC577FF7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53" y="2770042"/>
            <a:ext cx="9399489" cy="1557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62157D-7B07-5EF4-C6B5-629644F5A8B0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140417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B3636B-F55D-2FCD-4192-FED53DC0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5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490" y="1358554"/>
            <a:ext cx="9563175" cy="6886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wise trends.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AE290-87D2-5307-4038-A667154C72D0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A78EA-E136-B21F-0D45-CE24D10E7669}"/>
              </a:ext>
            </a:extLst>
          </p:cNvPr>
          <p:cNvSpPr txBox="1"/>
          <p:nvPr/>
        </p:nvSpPr>
        <p:spPr>
          <a:xfrm>
            <a:off x="2231135" y="583790"/>
            <a:ext cx="657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Segmentation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1AA13-938F-0D15-1E84-044C7CD1B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427" y="2039277"/>
            <a:ext cx="5537086" cy="42349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C4C616-B9AA-D51F-D00F-F794EAA202B3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3875594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5AE290-87D2-5307-4038-A667154C72D0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A78EA-E136-B21F-0D45-CE24D10E7669}"/>
              </a:ext>
            </a:extLst>
          </p:cNvPr>
          <p:cNvSpPr txBox="1"/>
          <p:nvPr/>
        </p:nvSpPr>
        <p:spPr>
          <a:xfrm>
            <a:off x="2231135" y="583790"/>
            <a:ext cx="657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Dashboard-1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73430C-51C7-DD98-AB4B-1B44C93C3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80" y="1383208"/>
            <a:ext cx="9167235" cy="5156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AA618A-87B1-ABA6-CE4F-2D922575F6AE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270837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5AE290-87D2-5307-4038-A667154C72D0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A78EA-E136-B21F-0D45-CE24D10E7669}"/>
              </a:ext>
            </a:extLst>
          </p:cNvPr>
          <p:cNvSpPr txBox="1"/>
          <p:nvPr/>
        </p:nvSpPr>
        <p:spPr>
          <a:xfrm>
            <a:off x="2231135" y="583790"/>
            <a:ext cx="657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Dashboard-2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288C7-74CE-54BF-ADBF-047EA9655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32" y="1337552"/>
            <a:ext cx="9240132" cy="5197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539C82-08D0-6EC3-D269-EF747958DAF3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4288546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3" y="1475357"/>
            <a:ext cx="8591541" cy="3434922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 ‘Consumer’ generated 50.56% of the total sales.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 ‘Technology’ brought most sales of 36.40% of the total sales.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Top-5 Sub-Categories made 72% of the total Profit.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33.7% of the total sales made by top-5 cities.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80922-1B19-1C6D-BB84-114DAF5DA29E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72F3F-B13F-0BDA-BFBA-0FD6DDE34980}"/>
              </a:ext>
            </a:extLst>
          </p:cNvPr>
          <p:cNvSpPr txBox="1"/>
          <p:nvPr/>
        </p:nvSpPr>
        <p:spPr>
          <a:xfrm>
            <a:off x="2231135" y="583790"/>
            <a:ext cx="657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F1777-470C-4A2B-2AAB-E089EF47CA82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3756002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009" y="1397379"/>
            <a:ext cx="7729728" cy="4235795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to improve sales of </a:t>
            </a:r>
            <a:r>
              <a:rPr lang="en-GB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products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giving discounts, packages and making marketing campaigns.</a:t>
            </a:r>
          </a:p>
          <a:p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‘</a:t>
            </a:r>
            <a:r>
              <a:rPr lang="en-GB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products as it brings most sales of all categories.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marketing campaigns in </a:t>
            </a:r>
            <a:r>
              <a:rPr lang="en-GB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most cities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more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0CC2C-E8FB-A4EF-3260-5DC356DF2593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9EB77-9717-2431-039D-F72BF6033614}"/>
              </a:ext>
            </a:extLst>
          </p:cNvPr>
          <p:cNvSpPr txBox="1"/>
          <p:nvPr/>
        </p:nvSpPr>
        <p:spPr>
          <a:xfrm>
            <a:off x="2231135" y="583790"/>
            <a:ext cx="657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6CC118-2256-391D-D6C0-7D43637175AA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2632120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915" y="4162608"/>
            <a:ext cx="6560169" cy="98259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</a:t>
            </a:r>
          </a:p>
          <a:p>
            <a:pPr marL="0" indent="0" algn="ctr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| Business Intelligence Developer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81BBE-29D9-33A2-45C5-AC37ACCB3A3F}"/>
              </a:ext>
            </a:extLst>
          </p:cNvPr>
          <p:cNvSpPr txBox="1"/>
          <p:nvPr/>
        </p:nvSpPr>
        <p:spPr>
          <a:xfrm>
            <a:off x="2555395" y="5049670"/>
            <a:ext cx="708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Portfolio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E-mail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40AFD1-7ED5-9A7A-EAD8-5A11B7A70730}"/>
              </a:ext>
            </a:extLst>
          </p:cNvPr>
          <p:cNvSpPr txBox="1">
            <a:spLocks/>
          </p:cNvSpPr>
          <p:nvPr/>
        </p:nvSpPr>
        <p:spPr>
          <a:xfrm>
            <a:off x="2942209" y="2221194"/>
            <a:ext cx="6307577" cy="1207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6600" dirty="0">
                <a:latin typeface="Arial Black" panose="020B0A04020102020204" pitchFamily="34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101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265" y="811309"/>
            <a:ext cx="8979466" cy="662670"/>
          </a:xfrm>
          <a:solidFill>
            <a:schemeClr val="tx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>
                <a:latin typeface="Arial Black" panose="020B0A04020102020204" pitchFamily="34" charset="0"/>
              </a:rPr>
              <a:t>Super Store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548" y="2099509"/>
            <a:ext cx="6168900" cy="66267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760986" y="2942786"/>
            <a:ext cx="4670028" cy="6626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268155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56737"/>
            <a:ext cx="7729728" cy="4401153"/>
          </a:xfrm>
        </p:spPr>
        <p:txBody>
          <a:bodyPr>
            <a:no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DAX(Data Analysis Expression)</a:t>
            </a:r>
          </a:p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 Calculation</a:t>
            </a:r>
          </a:p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Visualizations(Charts, Filters)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37823-017B-3BA7-82AA-3A0D5A7602D2}"/>
              </a:ext>
            </a:extLst>
          </p:cNvPr>
          <p:cNvSpPr txBox="1"/>
          <p:nvPr/>
        </p:nvSpPr>
        <p:spPr>
          <a:xfrm>
            <a:off x="2231135" y="1143352"/>
            <a:ext cx="5575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Skills Practised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224044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485" y="2003385"/>
            <a:ext cx="9246633" cy="2077290"/>
          </a:xfrm>
        </p:spPr>
        <p:txBody>
          <a:bodyPr>
            <a:no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retail sales data to derive insights into customer behaviour, popular products, and sales trends.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7F556-C15C-49B6-5A29-A4317597C13F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5820F-0196-4121-3056-E70CE8DFFAC2}"/>
              </a:ext>
            </a:extLst>
          </p:cNvPr>
          <p:cNvSpPr txBox="1"/>
          <p:nvPr/>
        </p:nvSpPr>
        <p:spPr>
          <a:xfrm>
            <a:off x="2231136" y="1143352"/>
            <a:ext cx="4606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Purpose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A9CF8-F89D-9231-5D07-392875686D7D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291921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73" y="1852740"/>
            <a:ext cx="10440537" cy="741742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dataset contains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columns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9994 rows.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BD1C4-EC86-DE6C-D7E6-2EE39394D8D1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3E8E8-4710-BBD0-79F7-C873904EAA70}"/>
              </a:ext>
            </a:extLst>
          </p:cNvPr>
          <p:cNvSpPr txBox="1"/>
          <p:nvPr/>
        </p:nvSpPr>
        <p:spPr>
          <a:xfrm>
            <a:off x="2231136" y="1143352"/>
            <a:ext cx="4606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Data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5F7D43-0433-2078-B438-11F7E70C3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8" y="2463323"/>
            <a:ext cx="9036365" cy="9154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0B5005-C489-1C51-83B1-09C40EB9C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455" y="3644886"/>
            <a:ext cx="8187716" cy="9576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63778A-E602-DCFB-E6F1-EF0C6BE1F027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321194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491" y="1358551"/>
            <a:ext cx="7729728" cy="830998"/>
          </a:xfrm>
        </p:spPr>
        <p:txBody>
          <a:bodyPr>
            <a:no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data into Power BI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AE290-87D2-5307-4038-A667154C72D0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8A32B-EA10-8952-633A-31468A8CDCE9}"/>
              </a:ext>
            </a:extLst>
          </p:cNvPr>
          <p:cNvSpPr txBox="1"/>
          <p:nvPr/>
        </p:nvSpPr>
        <p:spPr>
          <a:xfrm>
            <a:off x="2231136" y="583790"/>
            <a:ext cx="4606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Used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15DE96-9F10-9231-89CF-D8606CF1E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4" y="2708002"/>
            <a:ext cx="10922352" cy="22643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405258-065E-A00F-12AB-B3A33988E80F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272107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491" y="1358553"/>
            <a:ext cx="7729728" cy="688612"/>
          </a:xfrm>
        </p:spPr>
        <p:txBody>
          <a:bodyPr>
            <a:no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AE290-87D2-5307-4038-A667154C72D0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9AB38-88BF-F3AF-6A69-5C04BBC60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64" y="2244510"/>
            <a:ext cx="3637127" cy="3797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B26AE5-30D0-1036-62DD-745AE8BAA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73" y="2222030"/>
            <a:ext cx="7449453" cy="3805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36E420-7131-A2FE-9F6F-4E090EBC8746}"/>
              </a:ext>
            </a:extLst>
          </p:cNvPr>
          <p:cNvSpPr txBox="1"/>
          <p:nvPr/>
        </p:nvSpPr>
        <p:spPr>
          <a:xfrm>
            <a:off x="2231136" y="583790"/>
            <a:ext cx="4606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Used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CE9A9-4056-CCE8-2230-F59E3F6D2872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176631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491" y="1358553"/>
            <a:ext cx="7729728" cy="830997"/>
          </a:xfrm>
        </p:spPr>
        <p:txBody>
          <a:bodyPr>
            <a:no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Data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AE290-87D2-5307-4038-A667154C72D0}"/>
              </a:ext>
            </a:extLst>
          </p:cNvPr>
          <p:cNvSpPr txBox="1"/>
          <p:nvPr/>
        </p:nvSpPr>
        <p:spPr>
          <a:xfrm>
            <a:off x="3017894" y="0"/>
            <a:ext cx="615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Sales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A78EA-E136-B21F-0D45-CE24D10E7669}"/>
              </a:ext>
            </a:extLst>
          </p:cNvPr>
          <p:cNvSpPr txBox="1"/>
          <p:nvPr/>
        </p:nvSpPr>
        <p:spPr>
          <a:xfrm>
            <a:off x="2231136" y="583790"/>
            <a:ext cx="4606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Used</a:t>
            </a:r>
            <a:r>
              <a:rPr lang="en-GB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4E3F3-BECA-3D9E-BF34-03B32A1C4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2" t="27826" r="19269" b="26381"/>
          <a:stretch/>
        </p:blipFill>
        <p:spPr>
          <a:xfrm>
            <a:off x="1319153" y="2036930"/>
            <a:ext cx="9548403" cy="4114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1D15A0-F5DF-7F76-F8E6-5B50C31E9766}"/>
              </a:ext>
            </a:extLst>
          </p:cNvPr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@InnoByte Services</a:t>
            </a:r>
          </a:p>
        </p:txBody>
      </p:sp>
    </p:spTree>
    <p:extLst>
      <p:ext uri="{BB962C8B-B14F-4D97-AF65-F5344CB8AC3E}">
        <p14:creationId xmlns:p14="http://schemas.microsoft.com/office/powerpoint/2010/main" val="230008583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948</TotalTime>
  <Words>459</Words>
  <Application>Microsoft Office PowerPoint</Application>
  <PresentationFormat>Widescreen</PresentationFormat>
  <Paragraphs>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Gill Sans MT</vt:lpstr>
      <vt:lpstr>Times New Roman</vt:lpstr>
      <vt:lpstr>Parcel</vt:lpstr>
      <vt:lpstr>PowerPoint Presentation</vt:lpstr>
      <vt:lpstr>PowerPoint Presentation</vt:lpstr>
      <vt:lpstr>Super Store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dRb ...</dc:creator>
  <cp:lastModifiedBy>dRb ...</cp:lastModifiedBy>
  <cp:revision>85</cp:revision>
  <dcterms:created xsi:type="dcterms:W3CDTF">2024-02-02T12:40:42Z</dcterms:created>
  <dcterms:modified xsi:type="dcterms:W3CDTF">2024-04-25T17:59:51Z</dcterms:modified>
</cp:coreProperties>
</file>