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7"/>
  </p:notesMasterIdLst>
  <p:sldIdLst>
    <p:sldId id="256" r:id="rId2"/>
    <p:sldId id="257" r:id="rId3"/>
    <p:sldId id="258" r:id="rId4"/>
    <p:sldId id="792" r:id="rId5"/>
    <p:sldId id="793" r:id="rId6"/>
    <p:sldId id="794" r:id="rId7"/>
    <p:sldId id="795"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796" r:id="rId24"/>
    <p:sldId id="797" r:id="rId25"/>
    <p:sldId id="798" r:id="rId26"/>
    <p:sldId id="799" r:id="rId27"/>
    <p:sldId id="800" r:id="rId28"/>
    <p:sldId id="801" r:id="rId29"/>
    <p:sldId id="802" r:id="rId30"/>
    <p:sldId id="572" r:id="rId31"/>
    <p:sldId id="573" r:id="rId32"/>
    <p:sldId id="803" r:id="rId33"/>
    <p:sldId id="804" r:id="rId34"/>
    <p:sldId id="805" r:id="rId35"/>
    <p:sldId id="806" r:id="rId36"/>
    <p:sldId id="807" r:id="rId37"/>
    <p:sldId id="808" r:id="rId38"/>
    <p:sldId id="809" r:id="rId39"/>
    <p:sldId id="810" r:id="rId40"/>
    <p:sldId id="811" r:id="rId41"/>
    <p:sldId id="812" r:id="rId42"/>
    <p:sldId id="813" r:id="rId43"/>
    <p:sldId id="814" r:id="rId44"/>
    <p:sldId id="574" r:id="rId45"/>
    <p:sldId id="575" r:id="rId46"/>
    <p:sldId id="815" r:id="rId47"/>
    <p:sldId id="816" r:id="rId48"/>
    <p:sldId id="817" r:id="rId49"/>
    <p:sldId id="818" r:id="rId50"/>
    <p:sldId id="310" r:id="rId51"/>
    <p:sldId id="819" r:id="rId52"/>
    <p:sldId id="820" r:id="rId53"/>
    <p:sldId id="821" r:id="rId54"/>
    <p:sldId id="822" r:id="rId55"/>
    <p:sldId id="823" r:id="rId56"/>
    <p:sldId id="311" r:id="rId57"/>
    <p:sldId id="312" r:id="rId58"/>
    <p:sldId id="313" r:id="rId59"/>
    <p:sldId id="824" r:id="rId60"/>
    <p:sldId id="825" r:id="rId61"/>
    <p:sldId id="826" r:id="rId62"/>
    <p:sldId id="827" r:id="rId63"/>
    <p:sldId id="828" r:id="rId64"/>
    <p:sldId id="829" r:id="rId65"/>
    <p:sldId id="830" r:id="rId66"/>
    <p:sldId id="831" r:id="rId67"/>
    <p:sldId id="832" r:id="rId68"/>
    <p:sldId id="833" r:id="rId69"/>
    <p:sldId id="834" r:id="rId70"/>
    <p:sldId id="835" r:id="rId71"/>
    <p:sldId id="836" r:id="rId72"/>
    <p:sldId id="837" r:id="rId73"/>
    <p:sldId id="838" r:id="rId74"/>
    <p:sldId id="839" r:id="rId75"/>
    <p:sldId id="840" r:id="rId76"/>
    <p:sldId id="841" r:id="rId77"/>
    <p:sldId id="842" r:id="rId78"/>
    <p:sldId id="843" r:id="rId79"/>
    <p:sldId id="844" r:id="rId80"/>
    <p:sldId id="845" r:id="rId81"/>
    <p:sldId id="846" r:id="rId82"/>
    <p:sldId id="847" r:id="rId83"/>
    <p:sldId id="848" r:id="rId84"/>
    <p:sldId id="849" r:id="rId85"/>
    <p:sldId id="850" r:id="rId86"/>
    <p:sldId id="314" r:id="rId87"/>
    <p:sldId id="851" r:id="rId88"/>
    <p:sldId id="852" r:id="rId89"/>
    <p:sldId id="853" r:id="rId90"/>
    <p:sldId id="854" r:id="rId91"/>
    <p:sldId id="315" r:id="rId92"/>
    <p:sldId id="316" r:id="rId93"/>
    <p:sldId id="855" r:id="rId94"/>
    <p:sldId id="317" r:id="rId95"/>
    <p:sldId id="318" r:id="rId96"/>
    <p:sldId id="319" r:id="rId97"/>
    <p:sldId id="320" r:id="rId98"/>
    <p:sldId id="321" r:id="rId99"/>
    <p:sldId id="322" r:id="rId100"/>
    <p:sldId id="275" r:id="rId101"/>
    <p:sldId id="277" r:id="rId102"/>
    <p:sldId id="278" r:id="rId103"/>
    <p:sldId id="279" r:id="rId104"/>
    <p:sldId id="280" r:id="rId105"/>
    <p:sldId id="281" r:id="rId106"/>
    <p:sldId id="282" r:id="rId107"/>
    <p:sldId id="283" r:id="rId108"/>
    <p:sldId id="284" r:id="rId109"/>
    <p:sldId id="285" r:id="rId110"/>
    <p:sldId id="286" r:id="rId111"/>
    <p:sldId id="287" r:id="rId112"/>
    <p:sldId id="289" r:id="rId113"/>
    <p:sldId id="290" r:id="rId114"/>
    <p:sldId id="291" r:id="rId115"/>
    <p:sldId id="292" r:id="rId116"/>
    <p:sldId id="293" r:id="rId117"/>
    <p:sldId id="294" r:id="rId118"/>
    <p:sldId id="295" r:id="rId119"/>
    <p:sldId id="296" r:id="rId120"/>
    <p:sldId id="297" r:id="rId121"/>
    <p:sldId id="298" r:id="rId122"/>
    <p:sldId id="299" r:id="rId123"/>
    <p:sldId id="300" r:id="rId124"/>
    <p:sldId id="301" r:id="rId125"/>
    <p:sldId id="302" r:id="rId126"/>
    <p:sldId id="303" r:id="rId127"/>
    <p:sldId id="347" r:id="rId128"/>
    <p:sldId id="348" r:id="rId129"/>
    <p:sldId id="349" r:id="rId130"/>
    <p:sldId id="350" r:id="rId131"/>
    <p:sldId id="351" r:id="rId132"/>
    <p:sldId id="352" r:id="rId133"/>
    <p:sldId id="353" r:id="rId134"/>
    <p:sldId id="354" r:id="rId135"/>
    <p:sldId id="304" r:id="rId136"/>
    <p:sldId id="305" r:id="rId137"/>
    <p:sldId id="306" r:id="rId138"/>
    <p:sldId id="307" r:id="rId139"/>
    <p:sldId id="308" r:id="rId140"/>
    <p:sldId id="309" r:id="rId141"/>
    <p:sldId id="585" r:id="rId142"/>
    <p:sldId id="586" r:id="rId143"/>
    <p:sldId id="587" r:id="rId144"/>
    <p:sldId id="643" r:id="rId145"/>
    <p:sldId id="323" r:id="rId146"/>
    <p:sldId id="326" r:id="rId147"/>
    <p:sldId id="576" r:id="rId148"/>
    <p:sldId id="577" r:id="rId149"/>
    <p:sldId id="578" r:id="rId150"/>
    <p:sldId id="579" r:id="rId151"/>
    <p:sldId id="580" r:id="rId152"/>
    <p:sldId id="581" r:id="rId153"/>
    <p:sldId id="582" r:id="rId154"/>
    <p:sldId id="583" r:id="rId155"/>
    <p:sldId id="584" r:id="rId156"/>
    <p:sldId id="327" r:id="rId157"/>
    <p:sldId id="328" r:id="rId158"/>
    <p:sldId id="329" r:id="rId159"/>
    <p:sldId id="330" r:id="rId160"/>
    <p:sldId id="618" r:id="rId161"/>
    <p:sldId id="619" r:id="rId162"/>
    <p:sldId id="620" r:id="rId163"/>
    <p:sldId id="621" r:id="rId164"/>
    <p:sldId id="622" r:id="rId165"/>
    <p:sldId id="623" r:id="rId166"/>
    <p:sldId id="624" r:id="rId167"/>
    <p:sldId id="625" r:id="rId168"/>
    <p:sldId id="617" r:id="rId169"/>
    <p:sldId id="626" r:id="rId170"/>
    <p:sldId id="627" r:id="rId171"/>
    <p:sldId id="332" r:id="rId172"/>
    <p:sldId id="331" r:id="rId173"/>
    <p:sldId id="628" r:id="rId174"/>
    <p:sldId id="629" r:id="rId175"/>
    <p:sldId id="335" r:id="rId176"/>
    <p:sldId id="630" r:id="rId177"/>
    <p:sldId id="336" r:id="rId178"/>
    <p:sldId id="337" r:id="rId179"/>
    <p:sldId id="631" r:id="rId180"/>
    <p:sldId id="632" r:id="rId181"/>
    <p:sldId id="644" r:id="rId182"/>
    <p:sldId id="645" r:id="rId183"/>
    <p:sldId id="333" r:id="rId184"/>
    <p:sldId id="325" r:id="rId185"/>
    <p:sldId id="338" r:id="rId186"/>
    <p:sldId id="633" r:id="rId187"/>
    <p:sldId id="339" r:id="rId188"/>
    <p:sldId id="340" r:id="rId189"/>
    <p:sldId id="341" r:id="rId190"/>
    <p:sldId id="342" r:id="rId191"/>
    <p:sldId id="343" r:id="rId192"/>
    <p:sldId id="344" r:id="rId193"/>
    <p:sldId id="856" r:id="rId194"/>
    <p:sldId id="857" r:id="rId195"/>
    <p:sldId id="858" r:id="rId196"/>
    <p:sldId id="859" r:id="rId197"/>
    <p:sldId id="860" r:id="rId198"/>
    <p:sldId id="861" r:id="rId199"/>
    <p:sldId id="862" r:id="rId200"/>
    <p:sldId id="863" r:id="rId201"/>
    <p:sldId id="345" r:id="rId202"/>
    <p:sldId id="346" r:id="rId203"/>
    <p:sldId id="640" r:id="rId204"/>
    <p:sldId id="641" r:id="rId205"/>
    <p:sldId id="642" r:id="rId206"/>
    <p:sldId id="646" r:id="rId207"/>
    <p:sldId id="647" r:id="rId208"/>
    <p:sldId id="648" r:id="rId209"/>
    <p:sldId id="649" r:id="rId210"/>
    <p:sldId id="650" r:id="rId211"/>
    <p:sldId id="651" r:id="rId212"/>
    <p:sldId id="652" r:id="rId213"/>
    <p:sldId id="653" r:id="rId214"/>
    <p:sldId id="654" r:id="rId215"/>
    <p:sldId id="656" r:id="rId216"/>
    <p:sldId id="657" r:id="rId217"/>
    <p:sldId id="658" r:id="rId218"/>
    <p:sldId id="659" r:id="rId219"/>
    <p:sldId id="660" r:id="rId220"/>
    <p:sldId id="661" r:id="rId221"/>
    <p:sldId id="662" r:id="rId222"/>
    <p:sldId id="663" r:id="rId223"/>
    <p:sldId id="664" r:id="rId224"/>
    <p:sldId id="665" r:id="rId225"/>
    <p:sldId id="666" r:id="rId226"/>
    <p:sldId id="667" r:id="rId227"/>
    <p:sldId id="668" r:id="rId228"/>
    <p:sldId id="669" r:id="rId229"/>
    <p:sldId id="670" r:id="rId230"/>
    <p:sldId id="671" r:id="rId231"/>
    <p:sldId id="672" r:id="rId232"/>
    <p:sldId id="673" r:id="rId233"/>
    <p:sldId id="674" r:id="rId234"/>
    <p:sldId id="675" r:id="rId235"/>
    <p:sldId id="676" r:id="rId236"/>
    <p:sldId id="677" r:id="rId237"/>
    <p:sldId id="678" r:id="rId238"/>
    <p:sldId id="679" r:id="rId239"/>
    <p:sldId id="680" r:id="rId240"/>
    <p:sldId id="681" r:id="rId241"/>
    <p:sldId id="682" r:id="rId242"/>
    <p:sldId id="683" r:id="rId243"/>
    <p:sldId id="684" r:id="rId244"/>
    <p:sldId id="685" r:id="rId245"/>
    <p:sldId id="686" r:id="rId246"/>
    <p:sldId id="687" r:id="rId247"/>
    <p:sldId id="688" r:id="rId248"/>
    <p:sldId id="689" r:id="rId249"/>
    <p:sldId id="690" r:id="rId250"/>
    <p:sldId id="691" r:id="rId251"/>
    <p:sldId id="693" r:id="rId252"/>
    <p:sldId id="694" r:id="rId253"/>
    <p:sldId id="692" r:id="rId254"/>
    <p:sldId id="695" r:id="rId255"/>
    <p:sldId id="696" r:id="rId256"/>
    <p:sldId id="697" r:id="rId257"/>
    <p:sldId id="698" r:id="rId258"/>
    <p:sldId id="699" r:id="rId259"/>
    <p:sldId id="700" r:id="rId260"/>
    <p:sldId id="701" r:id="rId261"/>
    <p:sldId id="355" r:id="rId262"/>
    <p:sldId id="356" r:id="rId263"/>
    <p:sldId id="357" r:id="rId264"/>
    <p:sldId id="370" r:id="rId265"/>
    <p:sldId id="371" r:id="rId266"/>
    <p:sldId id="372" r:id="rId267"/>
    <p:sldId id="373" r:id="rId268"/>
    <p:sldId id="374" r:id="rId269"/>
    <p:sldId id="375" r:id="rId270"/>
    <p:sldId id="589" r:id="rId271"/>
    <p:sldId id="590" r:id="rId272"/>
    <p:sldId id="634" r:id="rId273"/>
    <p:sldId id="635" r:id="rId274"/>
    <p:sldId id="636" r:id="rId275"/>
    <p:sldId id="637" r:id="rId276"/>
    <p:sldId id="638" r:id="rId277"/>
    <p:sldId id="639" r:id="rId278"/>
    <p:sldId id="788" r:id="rId279"/>
    <p:sldId id="789" r:id="rId280"/>
    <p:sldId id="358" r:id="rId281"/>
    <p:sldId id="359" r:id="rId282"/>
    <p:sldId id="360" r:id="rId283"/>
    <p:sldId id="361" r:id="rId284"/>
    <p:sldId id="362" r:id="rId285"/>
    <p:sldId id="363" r:id="rId286"/>
    <p:sldId id="364" r:id="rId287"/>
    <p:sldId id="365" r:id="rId288"/>
    <p:sldId id="367" r:id="rId289"/>
    <p:sldId id="368" r:id="rId290"/>
    <p:sldId id="369" r:id="rId291"/>
    <p:sldId id="376" r:id="rId292"/>
    <p:sldId id="377" r:id="rId293"/>
    <p:sldId id="378" r:id="rId294"/>
    <p:sldId id="379" r:id="rId295"/>
    <p:sldId id="380" r:id="rId296"/>
    <p:sldId id="381" r:id="rId297"/>
    <p:sldId id="382" r:id="rId298"/>
    <p:sldId id="383" r:id="rId299"/>
    <p:sldId id="384" r:id="rId300"/>
    <p:sldId id="385" r:id="rId301"/>
    <p:sldId id="386" r:id="rId302"/>
    <p:sldId id="387" r:id="rId303"/>
    <p:sldId id="388" r:id="rId304"/>
    <p:sldId id="389" r:id="rId305"/>
    <p:sldId id="390" r:id="rId306"/>
    <p:sldId id="394" r:id="rId307"/>
    <p:sldId id="395" r:id="rId308"/>
    <p:sldId id="396" r:id="rId309"/>
    <p:sldId id="397" r:id="rId310"/>
    <p:sldId id="398" r:id="rId311"/>
    <p:sldId id="399" r:id="rId312"/>
    <p:sldId id="400" r:id="rId313"/>
    <p:sldId id="401" r:id="rId314"/>
    <p:sldId id="403" r:id="rId315"/>
    <p:sldId id="404" r:id="rId316"/>
    <p:sldId id="405" r:id="rId317"/>
    <p:sldId id="406" r:id="rId318"/>
    <p:sldId id="407" r:id="rId319"/>
    <p:sldId id="408" r:id="rId320"/>
    <p:sldId id="409" r:id="rId321"/>
    <p:sldId id="547" r:id="rId322"/>
    <p:sldId id="564" r:id="rId323"/>
    <p:sldId id="565" r:id="rId324"/>
    <p:sldId id="591" r:id="rId325"/>
    <p:sldId id="592" r:id="rId326"/>
    <p:sldId id="593" r:id="rId327"/>
    <p:sldId id="594" r:id="rId328"/>
    <p:sldId id="595" r:id="rId329"/>
    <p:sldId id="596" r:id="rId330"/>
    <p:sldId id="597" r:id="rId331"/>
    <p:sldId id="598" r:id="rId332"/>
    <p:sldId id="599" r:id="rId333"/>
    <p:sldId id="566" r:id="rId334"/>
    <p:sldId id="567" r:id="rId335"/>
    <p:sldId id="568" r:id="rId336"/>
    <p:sldId id="569" r:id="rId337"/>
    <p:sldId id="570" r:id="rId338"/>
    <p:sldId id="571" r:id="rId339"/>
    <p:sldId id="790" r:id="rId340"/>
    <p:sldId id="791" r:id="rId341"/>
    <p:sldId id="410" r:id="rId342"/>
    <p:sldId id="411" r:id="rId343"/>
    <p:sldId id="412" r:id="rId344"/>
    <p:sldId id="413" r:id="rId345"/>
    <p:sldId id="414" r:id="rId346"/>
    <p:sldId id="415" r:id="rId347"/>
    <p:sldId id="416" r:id="rId348"/>
    <p:sldId id="417" r:id="rId349"/>
    <p:sldId id="418" r:id="rId350"/>
    <p:sldId id="419" r:id="rId351"/>
    <p:sldId id="420" r:id="rId352"/>
    <p:sldId id="421" r:id="rId353"/>
    <p:sldId id="702" r:id="rId354"/>
    <p:sldId id="703" r:id="rId355"/>
    <p:sldId id="704" r:id="rId356"/>
    <p:sldId id="705" r:id="rId357"/>
    <p:sldId id="706" r:id="rId358"/>
    <p:sldId id="707" r:id="rId359"/>
    <p:sldId id="708" r:id="rId360"/>
    <p:sldId id="709" r:id="rId361"/>
    <p:sldId id="710" r:id="rId362"/>
    <p:sldId id="711" r:id="rId363"/>
    <p:sldId id="712" r:id="rId364"/>
    <p:sldId id="713" r:id="rId365"/>
    <p:sldId id="714" r:id="rId366"/>
    <p:sldId id="715" r:id="rId367"/>
    <p:sldId id="716" r:id="rId368"/>
    <p:sldId id="717" r:id="rId369"/>
    <p:sldId id="718" r:id="rId370"/>
    <p:sldId id="719" r:id="rId371"/>
    <p:sldId id="720" r:id="rId372"/>
    <p:sldId id="721" r:id="rId373"/>
    <p:sldId id="722" r:id="rId374"/>
    <p:sldId id="723" r:id="rId375"/>
    <p:sldId id="724" r:id="rId376"/>
    <p:sldId id="725" r:id="rId377"/>
    <p:sldId id="726" r:id="rId378"/>
    <p:sldId id="727" r:id="rId379"/>
    <p:sldId id="728" r:id="rId380"/>
    <p:sldId id="729" r:id="rId381"/>
    <p:sldId id="425" r:id="rId382"/>
    <p:sldId id="424" r:id="rId383"/>
    <p:sldId id="426" r:id="rId384"/>
    <p:sldId id="427" r:id="rId385"/>
    <p:sldId id="454" r:id="rId386"/>
    <p:sldId id="455" r:id="rId387"/>
    <p:sldId id="456" r:id="rId388"/>
    <p:sldId id="457" r:id="rId389"/>
    <p:sldId id="730" r:id="rId390"/>
    <p:sldId id="731" r:id="rId391"/>
    <p:sldId id="732" r:id="rId392"/>
    <p:sldId id="733" r:id="rId393"/>
    <p:sldId id="734" r:id="rId394"/>
    <p:sldId id="735" r:id="rId395"/>
    <p:sldId id="736" r:id="rId396"/>
    <p:sldId id="737" r:id="rId397"/>
    <p:sldId id="738" r:id="rId398"/>
    <p:sldId id="739" r:id="rId399"/>
    <p:sldId id="740" r:id="rId400"/>
    <p:sldId id="741" r:id="rId401"/>
    <p:sldId id="742" r:id="rId402"/>
    <p:sldId id="743" r:id="rId403"/>
    <p:sldId id="744" r:id="rId404"/>
    <p:sldId id="745" r:id="rId405"/>
    <p:sldId id="746" r:id="rId406"/>
    <p:sldId id="747" r:id="rId407"/>
    <p:sldId id="748" r:id="rId408"/>
    <p:sldId id="749" r:id="rId409"/>
    <p:sldId id="750" r:id="rId410"/>
    <p:sldId id="751" r:id="rId411"/>
    <p:sldId id="752" r:id="rId412"/>
    <p:sldId id="753" r:id="rId413"/>
    <p:sldId id="754" r:id="rId414"/>
    <p:sldId id="755" r:id="rId415"/>
    <p:sldId id="756" r:id="rId416"/>
    <p:sldId id="757" r:id="rId417"/>
    <p:sldId id="758" r:id="rId418"/>
    <p:sldId id="759" r:id="rId419"/>
    <p:sldId id="760" r:id="rId420"/>
    <p:sldId id="761" r:id="rId421"/>
    <p:sldId id="762" r:id="rId422"/>
    <p:sldId id="763" r:id="rId423"/>
    <p:sldId id="764" r:id="rId424"/>
    <p:sldId id="765" r:id="rId425"/>
    <p:sldId id="766" r:id="rId426"/>
    <p:sldId id="767" r:id="rId427"/>
    <p:sldId id="782" r:id="rId428"/>
    <p:sldId id="783" r:id="rId429"/>
    <p:sldId id="773" r:id="rId430"/>
    <p:sldId id="768" r:id="rId431"/>
    <p:sldId id="769" r:id="rId432"/>
    <p:sldId id="770" r:id="rId433"/>
    <p:sldId id="771" r:id="rId434"/>
    <p:sldId id="772" r:id="rId435"/>
    <p:sldId id="774" r:id="rId436"/>
    <p:sldId id="775" r:id="rId437"/>
    <p:sldId id="776" r:id="rId438"/>
    <p:sldId id="777" r:id="rId439"/>
    <p:sldId id="778" r:id="rId440"/>
    <p:sldId id="779" r:id="rId441"/>
    <p:sldId id="780" r:id="rId442"/>
    <p:sldId id="781" r:id="rId443"/>
    <p:sldId id="428" r:id="rId444"/>
    <p:sldId id="429" r:id="rId445"/>
    <p:sldId id="430" r:id="rId446"/>
    <p:sldId id="431" r:id="rId447"/>
    <p:sldId id="432" r:id="rId448"/>
    <p:sldId id="433" r:id="rId449"/>
    <p:sldId id="434" r:id="rId450"/>
    <p:sldId id="435" r:id="rId451"/>
    <p:sldId id="436" r:id="rId452"/>
    <p:sldId id="784" r:id="rId453"/>
    <p:sldId id="785" r:id="rId454"/>
    <p:sldId id="786" r:id="rId455"/>
    <p:sldId id="787" r:id="rId456"/>
    <p:sldId id="437" r:id="rId457"/>
    <p:sldId id="438" r:id="rId458"/>
    <p:sldId id="439" r:id="rId459"/>
    <p:sldId id="440" r:id="rId460"/>
    <p:sldId id="441" r:id="rId461"/>
    <p:sldId id="442" r:id="rId462"/>
    <p:sldId id="443" r:id="rId463"/>
    <p:sldId id="444" r:id="rId464"/>
    <p:sldId id="445" r:id="rId465"/>
    <p:sldId id="446" r:id="rId466"/>
    <p:sldId id="447" r:id="rId467"/>
    <p:sldId id="448" r:id="rId468"/>
    <p:sldId id="449" r:id="rId469"/>
    <p:sldId id="450" r:id="rId470"/>
    <p:sldId id="451" r:id="rId471"/>
    <p:sldId id="452" r:id="rId472"/>
    <p:sldId id="453" r:id="rId473"/>
    <p:sldId id="460" r:id="rId474"/>
    <p:sldId id="458" r:id="rId475"/>
    <p:sldId id="459" r:id="rId476"/>
    <p:sldId id="461" r:id="rId477"/>
    <p:sldId id="462" r:id="rId478"/>
    <p:sldId id="463" r:id="rId479"/>
    <p:sldId id="464" r:id="rId480"/>
    <p:sldId id="465" r:id="rId481"/>
    <p:sldId id="466" r:id="rId482"/>
    <p:sldId id="467" r:id="rId483"/>
    <p:sldId id="468" r:id="rId484"/>
    <p:sldId id="469" r:id="rId485"/>
    <p:sldId id="470" r:id="rId486"/>
    <p:sldId id="471" r:id="rId487"/>
    <p:sldId id="472" r:id="rId488"/>
    <p:sldId id="473" r:id="rId489"/>
    <p:sldId id="474" r:id="rId490"/>
    <p:sldId id="475" r:id="rId491"/>
    <p:sldId id="476" r:id="rId492"/>
    <p:sldId id="477" r:id="rId493"/>
    <p:sldId id="478" r:id="rId494"/>
    <p:sldId id="479" r:id="rId495"/>
    <p:sldId id="480" r:id="rId496"/>
    <p:sldId id="481" r:id="rId497"/>
    <p:sldId id="482" r:id="rId498"/>
    <p:sldId id="483" r:id="rId499"/>
    <p:sldId id="484" r:id="rId500"/>
    <p:sldId id="485" r:id="rId501"/>
    <p:sldId id="486" r:id="rId502"/>
    <p:sldId id="487" r:id="rId503"/>
    <p:sldId id="488" r:id="rId504"/>
    <p:sldId id="489" r:id="rId505"/>
    <p:sldId id="521" r:id="rId506"/>
    <p:sldId id="522" r:id="rId507"/>
    <p:sldId id="523" r:id="rId508"/>
    <p:sldId id="524" r:id="rId509"/>
    <p:sldId id="525" r:id="rId510"/>
    <p:sldId id="526" r:id="rId511"/>
    <p:sldId id="527" r:id="rId512"/>
    <p:sldId id="528" r:id="rId513"/>
    <p:sldId id="529" r:id="rId514"/>
    <p:sldId id="530" r:id="rId515"/>
    <p:sldId id="531" r:id="rId516"/>
    <p:sldId id="532" r:id="rId517"/>
    <p:sldId id="537" r:id="rId518"/>
    <p:sldId id="533" r:id="rId519"/>
    <p:sldId id="534" r:id="rId520"/>
    <p:sldId id="535" r:id="rId521"/>
    <p:sldId id="536" r:id="rId522"/>
    <p:sldId id="600" r:id="rId523"/>
    <p:sldId id="601" r:id="rId524"/>
    <p:sldId id="602" r:id="rId525"/>
    <p:sldId id="603" r:id="rId526"/>
    <p:sldId id="604" r:id="rId527"/>
    <p:sldId id="605" r:id="rId528"/>
    <p:sldId id="606" r:id="rId529"/>
    <p:sldId id="607" r:id="rId530"/>
    <p:sldId id="608" r:id="rId531"/>
    <p:sldId id="609" r:id="rId532"/>
    <p:sldId id="610" r:id="rId533"/>
    <p:sldId id="611" r:id="rId534"/>
    <p:sldId id="612" r:id="rId535"/>
    <p:sldId id="613" r:id="rId536"/>
    <p:sldId id="614" r:id="rId537"/>
    <p:sldId id="615" r:id="rId538"/>
    <p:sldId id="616" r:id="rId539"/>
    <p:sldId id="503" r:id="rId540"/>
    <p:sldId id="504" r:id="rId541"/>
    <p:sldId id="505" r:id="rId542"/>
    <p:sldId id="506" r:id="rId543"/>
    <p:sldId id="507" r:id="rId544"/>
    <p:sldId id="508" r:id="rId545"/>
    <p:sldId id="509" r:id="rId546"/>
    <p:sldId id="510" r:id="rId547"/>
    <p:sldId id="511" r:id="rId548"/>
    <p:sldId id="512" r:id="rId549"/>
    <p:sldId id="513" r:id="rId550"/>
    <p:sldId id="514" r:id="rId551"/>
    <p:sldId id="515" r:id="rId552"/>
    <p:sldId id="516" r:id="rId553"/>
    <p:sldId id="517" r:id="rId554"/>
    <p:sldId id="518" r:id="rId555"/>
    <p:sldId id="519" r:id="rId556"/>
    <p:sldId id="520" r:id="rId557"/>
    <p:sldId id="538" r:id="rId558"/>
    <p:sldId id="539" r:id="rId559"/>
    <p:sldId id="540" r:id="rId560"/>
    <p:sldId id="541" r:id="rId561"/>
    <p:sldId id="542" r:id="rId562"/>
    <p:sldId id="543" r:id="rId563"/>
    <p:sldId id="544" r:id="rId564"/>
    <p:sldId id="545" r:id="rId565"/>
    <p:sldId id="546" r:id="rId566"/>
    <p:sldId id="554" r:id="rId567"/>
    <p:sldId id="555" r:id="rId568"/>
    <p:sldId id="556" r:id="rId569"/>
    <p:sldId id="557" r:id="rId570"/>
    <p:sldId id="558" r:id="rId571"/>
    <p:sldId id="559" r:id="rId572"/>
    <p:sldId id="560" r:id="rId573"/>
    <p:sldId id="561" r:id="rId574"/>
    <p:sldId id="562" r:id="rId575"/>
    <p:sldId id="563" r:id="rId5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p:cViewPr varScale="1">
        <p:scale>
          <a:sx n="79" d="100"/>
          <a:sy n="79" d="100"/>
        </p:scale>
        <p:origin x="9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notesMaster" Target="notesMasters/notesMaster1.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viewProps" Target="viewProps.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tableStyles" Target="tableStyles.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presProps" Target="presProps.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theme" Target="theme/theme1.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4D31D-065E-45C3-982A-699353F6FA41}" type="datetimeFigureOut">
              <a:rPr lang="en-IN" smtClean="0"/>
              <a:t>23-05-2022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D53DD-76B6-43E0-8184-BB77C7EE3B2B}" type="slidenum">
              <a:rPr lang="en-IN" smtClean="0"/>
              <a:t>‹#›</a:t>
            </a:fld>
            <a:endParaRPr lang="en-IN"/>
          </a:p>
        </p:txBody>
      </p:sp>
    </p:spTree>
    <p:extLst>
      <p:ext uri="{BB962C8B-B14F-4D97-AF65-F5344CB8AC3E}">
        <p14:creationId xmlns:p14="http://schemas.microsoft.com/office/powerpoint/2010/main" val="374767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CD53DD-76B6-43E0-8184-BB77C7EE3B2B}" type="slidenum">
              <a:rPr lang="en-IN" smtClean="0"/>
              <a:t>120</a:t>
            </a:fld>
            <a:endParaRPr lang="en-IN"/>
          </a:p>
        </p:txBody>
      </p:sp>
    </p:spTree>
    <p:extLst>
      <p:ext uri="{BB962C8B-B14F-4D97-AF65-F5344CB8AC3E}">
        <p14:creationId xmlns:p14="http://schemas.microsoft.com/office/powerpoint/2010/main" val="983168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CD53DD-76B6-43E0-8184-BB77C7EE3B2B}" type="slidenum">
              <a:rPr lang="en-IN" smtClean="0"/>
              <a:t>184</a:t>
            </a:fld>
            <a:endParaRPr lang="en-IN"/>
          </a:p>
        </p:txBody>
      </p:sp>
    </p:spTree>
    <p:extLst>
      <p:ext uri="{BB962C8B-B14F-4D97-AF65-F5344CB8AC3E}">
        <p14:creationId xmlns:p14="http://schemas.microsoft.com/office/powerpoint/2010/main" val="407939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B81DED-F752-4A8E-9D5A-790FD4A3D553}"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81DED-F752-4A8E-9D5A-790FD4A3D553}"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81DED-F752-4A8E-9D5A-790FD4A3D553}"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81DED-F752-4A8E-9D5A-790FD4A3D553}"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81DED-F752-4A8E-9D5A-790FD4A3D553}" type="datetimeFigureOut">
              <a:rPr lang="en-US" smtClean="0"/>
              <a:pPr/>
              <a:t>5/23/2022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B81DED-F752-4A8E-9D5A-790FD4A3D553}"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B81DED-F752-4A8E-9D5A-790FD4A3D553}" type="datetimeFigureOut">
              <a:rPr lang="en-US" smtClean="0"/>
              <a:pPr/>
              <a:t>5/23/2022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B81DED-F752-4A8E-9D5A-790FD4A3D553}" type="datetimeFigureOut">
              <a:rPr lang="en-US" smtClean="0"/>
              <a:pPr/>
              <a:t>5/23/2022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81DED-F752-4A8E-9D5A-790FD4A3D553}" type="datetimeFigureOut">
              <a:rPr lang="en-US" smtClean="0"/>
              <a:pPr/>
              <a:t>5/23/2022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81DED-F752-4A8E-9D5A-790FD4A3D553}"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81DED-F752-4A8E-9D5A-790FD4A3D553}" type="datetimeFigureOut">
              <a:rPr lang="en-US" smtClean="0"/>
              <a:pPr/>
              <a:t>5/23/2022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E9ECB-3E59-4BB3-9E04-8F931321A64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81DED-F752-4A8E-9D5A-790FD4A3D553}" type="datetimeFigureOut">
              <a:rPr lang="en-US" smtClean="0"/>
              <a:pPr/>
              <a:t>5/23/2022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E9ECB-3E59-4BB3-9E04-8F931321A64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s://www.geeksforgeeks.org/overloading-in-java/"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geeksforgeeks.org/wrapper-classes-java/"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www.geeksforgeeks.org/collections-class-in-java/" TargetMode="External"/><Relationship Id="rId2" Type="http://schemas.openxmlformats.org/officeDocument/2006/relationships/hyperlink" Target="https://www.geeksforgeeks.org/collection-interface-in-java-with-examples/" TargetMode="External"/><Relationship Id="rId1" Type="http://schemas.openxmlformats.org/officeDocument/2006/relationships/slideLayout" Target="../slideLayouts/slideLayout2.xml"/><Relationship Id="rId4" Type="http://schemas.openxmlformats.org/officeDocument/2006/relationships/hyperlink" Target="https://www.geeksforgeeks.org/java-util-package-java/" TargetMode="External"/></Relationships>
</file>

<file path=ppt/slides/_rels/slide148.xml.rels><?xml version="1.0" encoding="UTF-8" standalone="yes"?>
<Relationships xmlns="http://schemas.openxmlformats.org/package/2006/relationships"><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www.geeksforgeeks.org/iterable-interface-in-java/"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www.geeksforgeeks.org/collection-interface-in-java-with-example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www.geeksforgeeks.org/arraylist-in-java/"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s://www.geeksforgeeks.org/java-util-package-java/" TargetMode="External"/><Relationship Id="rId2" Type="http://schemas.openxmlformats.org/officeDocument/2006/relationships/hyperlink" Target="https://www.geeksforgeeks.org/collections-in-java-2/" TargetMode="External"/><Relationship Id="rId1" Type="http://schemas.openxmlformats.org/officeDocument/2006/relationships/slideLayout" Target="../slideLayouts/slideLayout2.xml"/><Relationship Id="rId4" Type="http://schemas.openxmlformats.org/officeDocument/2006/relationships/hyperlink" Target="https://www.geeksforgeeks.org/data-structures/linked-list/"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https://www.geeksforgeeks.org/linkedlist-remove-method-in-java/" TargetMode="External"/><Relationship Id="rId2" Type="http://schemas.openxmlformats.org/officeDocument/2006/relationships/hyperlink" Target="https://www.geeksforgeeks.org/linkedlist-set-method-in-java/"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www.geeksforgeeks.org/linkedlist-get-method-in-java/"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www.geeksforgeeks.org/vector-set-method-in-java/"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www.geeksforgeeks.org/stack-peek-method-i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hyperlink" Target="https://www.geeksforgeeks.org/stack-empty-method-in-java/" TargetMode="External"/><Relationship Id="rId2" Type="http://schemas.openxmlformats.org/officeDocument/2006/relationships/hyperlink" Target="https://www.geeksforgeeks.org/stack-pop-method-in-java/" TargetMode="External"/><Relationship Id="rId1" Type="http://schemas.openxmlformats.org/officeDocument/2006/relationships/slideLayout" Target="../slideLayouts/slideLayout2.xml"/><Relationship Id="rId4" Type="http://schemas.openxmlformats.org/officeDocument/2006/relationships/hyperlink" Target="https://www.geeksforgeeks.org/stack-search-method-in-java/"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hyperlink" Target="https://www.geeksforgeeks.org/set-remove-method-in-java-with-examples/" TargetMode="External"/><Relationship Id="rId2" Type="http://schemas.openxmlformats.org/officeDocument/2006/relationships/hyperlink" Target="https://www.geeksforgeeks.org/set-contains-method-in-java-with-examples/"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hyperlink" Target="http://www.geeksforgeeks.org/java-util-hashmap-in-java/" TargetMode="External"/><Relationship Id="rId2" Type="http://schemas.openxmlformats.org/officeDocument/2006/relationships/hyperlink" Target="https://www.geeksforgeeks.org/set-in-java/" TargetMode="External"/><Relationship Id="rId1" Type="http://schemas.openxmlformats.org/officeDocument/2006/relationships/slideLayout" Target="../slideLayouts/slideLayout2.xml"/><Relationship Id="rId4" Type="http://schemas.openxmlformats.org/officeDocument/2006/relationships/hyperlink" Target="https://www.geeksforgeeks.org/hashtable-in-java/"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www.geeksforgeeks.org/treeset-first-method-in-java/" TargetMode="External"/><Relationship Id="rId2" Type="http://schemas.openxmlformats.org/officeDocument/2006/relationships/hyperlink" Target="https://www.geeksforgeeks.org/treeset-contains-method-in-java/" TargetMode="External"/><Relationship Id="rId1" Type="http://schemas.openxmlformats.org/officeDocument/2006/relationships/slideLayout" Target="../slideLayouts/slideLayout2.xml"/><Relationship Id="rId4" Type="http://schemas.openxmlformats.org/officeDocument/2006/relationships/hyperlink" Target="https://www.geeksforgeeks.org/treeset-last-method-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https://www.geeksforgeeks.org/built-exceptions-java-examples/" TargetMode="External"/><Relationship Id="rId2" Type="http://schemas.openxmlformats.org/officeDocument/2006/relationships/hyperlink" Target="https://www.geeksforgeeks.org/sortedset-java-examples/"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s://www.geeksforgeeks.org/java-util-package-ja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eeksforgeeks.org/collections-in-java-2/" TargetMode="External"/></Relationships>
</file>

<file path=ppt/slides/_rels/slide185.xml.rels><?xml version="1.0" encoding="UTF-8" standalone="yes"?>
<Relationships xmlns="http://schemas.openxmlformats.org/package/2006/relationships"><Relationship Id="rId3" Type="http://schemas.openxmlformats.org/officeDocument/2006/relationships/hyperlink" Target="https://www.javatpoint.com/java-linkedhashmap" TargetMode="External"/><Relationship Id="rId2" Type="http://schemas.openxmlformats.org/officeDocument/2006/relationships/hyperlink" Target="https://www.javatpoint.com/java-hashmap" TargetMode="External"/><Relationship Id="rId1" Type="http://schemas.openxmlformats.org/officeDocument/2006/relationships/slideLayout" Target="../slideLayouts/slideLayout2.xml"/><Relationship Id="rId4" Type="http://schemas.openxmlformats.org/officeDocument/2006/relationships/hyperlink" Target="https://www.javatpoint.com/java-treemap"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3" Type="http://schemas.openxmlformats.org/officeDocument/2006/relationships/hyperlink" Target="https://www.javatpoint.com/object-class"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hyperlink" Target="https://www.geeksforgeeks.org/functional-interfaces-java/" TargetMode="Externa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computernotes.com/java/what-is-java/what-is-java-explain-basic-features-of-java-language" TargetMode="Externa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3" Type="http://schemas.openxmlformats.org/officeDocument/2006/relationships/hyperlink" Target="mailto:your@email.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hyperlink" Target="https://www.javatpoint.com/perl-tutorial" TargetMode="External"/></Relationships>
</file>

<file path=ppt/slides/_rels/slide356.xml.rels><?xml version="1.0" encoding="UTF-8" standalone="yes"?>
<Relationships xmlns="http://schemas.openxmlformats.org/package/2006/relationships"><Relationship Id="rId3" Type="http://schemas.openxmlformats.org/officeDocument/2006/relationships/hyperlink" Target="https://www.javatpoint.com/jvm-java-virtual-machine"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javatpoint.com/Garbage-Collection" TargetMode="Externa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computernotes.com/fundamental/input-output-and-memory/memory" TargetMode="External"/><Relationship Id="rId2" Type="http://schemas.openxmlformats.org/officeDocument/2006/relationships/hyperlink" Target="https://ecomputernotes.com/java/what-is-java/what-is-java-explain-basic-features-of-java-language" TargetMode="External"/><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computernotes.com/fundamental/input-output-and-memory/memory" TargetMode="Externa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javatpoint.com/char-keyword-in-java" TargetMode="External"/><Relationship Id="rId3" Type="http://schemas.openxmlformats.org/officeDocument/2006/relationships/hyperlink" Target="https://www.javatpoint.com/boolean-keyword-in-java" TargetMode="External"/><Relationship Id="rId7" Type="http://schemas.openxmlformats.org/officeDocument/2006/relationships/hyperlink" Target="https://www.javatpoint.com/try-catch-block" TargetMode="External"/><Relationship Id="rId2" Type="http://schemas.openxmlformats.org/officeDocument/2006/relationships/hyperlink" Target="https://www.javatpoint.com/abstract-keyword-in-java" TargetMode="External"/><Relationship Id="rId1" Type="http://schemas.openxmlformats.org/officeDocument/2006/relationships/slideLayout" Target="../slideLayouts/slideLayout2.xml"/><Relationship Id="rId6" Type="http://schemas.openxmlformats.org/officeDocument/2006/relationships/hyperlink" Target="https://www.javatpoint.com/case-keyword-in-java" TargetMode="External"/><Relationship Id="rId5" Type="http://schemas.openxmlformats.org/officeDocument/2006/relationships/hyperlink" Target="https://www.javatpoint.com/byte-keyword-in-java" TargetMode="External"/><Relationship Id="rId4" Type="http://schemas.openxmlformats.org/officeDocument/2006/relationships/hyperlink" Target="https://www.javatpoint.com/java-break" TargetMode="External"/><Relationship Id="rId9" Type="http://schemas.openxmlformats.org/officeDocument/2006/relationships/hyperlink" Target="https://www.javatpoint.com/class-keyword-in-java" TargetMode="Externa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2" Type="http://schemas.openxmlformats.org/officeDocument/2006/relationships/hyperlink" Target="http://localhost:8080/jerseydemo/webapi/cities" TargetMode="External"/><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javatpoint.com/for-each-loop"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5" Type="http://schemas.openxmlformats.org/officeDocument/2006/relationships/hyperlink" Target="https://www.javatpoint.com/java-do-while-loop" TargetMode="External"/><Relationship Id="rId4" Type="http://schemas.openxmlformats.org/officeDocument/2006/relationships/hyperlink" Target="https://www.javatpoint.com/java-while-loo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object-and-class-in-java"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javatpoint.com/creating-api-document"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err="1"/>
              <a:t>System.out.println</a:t>
            </a:r>
            <a:r>
              <a:rPr lang="en-IN" dirty="0"/>
              <a:t>()</a:t>
            </a:r>
          </a:p>
        </p:txBody>
      </p:sp>
      <p:sp>
        <p:nvSpPr>
          <p:cNvPr id="3" name="Content Placeholder 2"/>
          <p:cNvSpPr>
            <a:spLocks noGrp="1"/>
          </p:cNvSpPr>
          <p:nvPr>
            <p:ph idx="1"/>
          </p:nvPr>
        </p:nvSpPr>
        <p:spPr>
          <a:xfrm>
            <a:off x="457200" y="1142984"/>
            <a:ext cx="8229600" cy="4983179"/>
          </a:xfrm>
        </p:spPr>
        <p:txBody>
          <a:bodyPr/>
          <a:lstStyle/>
          <a:p>
            <a:r>
              <a:rPr lang="en-IN" dirty="0"/>
              <a:t>Inside the main() method, we can use the </a:t>
            </a:r>
            <a:r>
              <a:rPr lang="en-IN" dirty="0" err="1"/>
              <a:t>println</a:t>
            </a:r>
            <a:r>
              <a:rPr lang="en-IN" dirty="0"/>
              <a:t>() method to print a line of text to the screen.</a:t>
            </a:r>
          </a:p>
          <a:p>
            <a:r>
              <a:rPr lang="en-IN" b="1" dirty="0"/>
              <a:t>Note:</a:t>
            </a:r>
            <a:r>
              <a:rPr lang="en-IN" dirty="0"/>
              <a:t> The curly braces {} marks the beginning and the end of a block of code.</a:t>
            </a:r>
          </a:p>
          <a:p>
            <a:r>
              <a:rPr lang="en-IN" b="1" dirty="0"/>
              <a:t>Note:</a:t>
            </a:r>
            <a:r>
              <a:rPr lang="en-IN" dirty="0"/>
              <a:t> Each code statement must end with a semicolon.</a:t>
            </a:r>
          </a:p>
          <a:p>
            <a:pPr>
              <a:buNone/>
            </a:pP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Java Methods</a:t>
            </a:r>
          </a:p>
        </p:txBody>
      </p:sp>
      <p:sp>
        <p:nvSpPr>
          <p:cNvPr id="3" name="Content Placeholder 2"/>
          <p:cNvSpPr>
            <a:spLocks noGrp="1"/>
          </p:cNvSpPr>
          <p:nvPr>
            <p:ph idx="1"/>
          </p:nvPr>
        </p:nvSpPr>
        <p:spPr>
          <a:xfrm>
            <a:off x="457200" y="928670"/>
            <a:ext cx="8229600" cy="5500726"/>
          </a:xfrm>
        </p:spPr>
        <p:txBody>
          <a:bodyPr/>
          <a:lstStyle/>
          <a:p>
            <a:r>
              <a:rPr lang="en-IN" dirty="0"/>
              <a:t>A </a:t>
            </a:r>
            <a:r>
              <a:rPr lang="en-IN" b="1" dirty="0"/>
              <a:t>method</a:t>
            </a:r>
            <a:r>
              <a:rPr lang="en-IN" dirty="0"/>
              <a:t> is a block of code which only runs when it is called.</a:t>
            </a:r>
          </a:p>
          <a:p>
            <a:r>
              <a:rPr lang="en-IN" dirty="0"/>
              <a:t>You can pass data, known as parameters, into a method.</a:t>
            </a:r>
          </a:p>
          <a:p>
            <a:r>
              <a:rPr lang="en-IN" dirty="0"/>
              <a:t>Methods are used to perform certain actions, and they are also known as </a:t>
            </a:r>
            <a:r>
              <a:rPr lang="en-IN" b="1" dirty="0"/>
              <a:t>functions</a:t>
            </a:r>
            <a:r>
              <a:rPr lang="en-IN" dirty="0"/>
              <a:t>.</a:t>
            </a:r>
          </a:p>
          <a:p>
            <a:r>
              <a:rPr lang="en-IN" dirty="0"/>
              <a:t>Why use methods? To reuse code: define the code once, and use it many times.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b="1" dirty="0"/>
              <a:t>Types of Java methods</a:t>
            </a:r>
            <a:endParaRPr lang="en-IN" dirty="0"/>
          </a:p>
        </p:txBody>
      </p:sp>
      <p:sp>
        <p:nvSpPr>
          <p:cNvPr id="3" name="Content Placeholder 2"/>
          <p:cNvSpPr>
            <a:spLocks noGrp="1"/>
          </p:cNvSpPr>
          <p:nvPr>
            <p:ph idx="1"/>
          </p:nvPr>
        </p:nvSpPr>
        <p:spPr>
          <a:xfrm>
            <a:off x="457200" y="1000108"/>
            <a:ext cx="8229600" cy="5572164"/>
          </a:xfrm>
        </p:spPr>
        <p:txBody>
          <a:bodyPr/>
          <a:lstStyle/>
          <a:p>
            <a:r>
              <a:rPr lang="en-IN" dirty="0"/>
              <a:t>Depending on whether a method is defined by the user, or available in the standard library, there are two types of methods in Java:</a:t>
            </a:r>
          </a:p>
          <a:p>
            <a:endParaRPr lang="en-IN" dirty="0"/>
          </a:p>
          <a:p>
            <a:r>
              <a:rPr lang="en-IN" dirty="0"/>
              <a:t>Standard Library Methods</a:t>
            </a:r>
          </a:p>
          <a:p>
            <a:r>
              <a:rPr lang="en-IN" dirty="0"/>
              <a:t>User-defined Methods</a:t>
            </a:r>
          </a:p>
          <a:p>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a:t>Standard Library Methods</a:t>
            </a:r>
            <a:endParaRPr lang="en-IN" dirty="0"/>
          </a:p>
        </p:txBody>
      </p:sp>
      <p:sp>
        <p:nvSpPr>
          <p:cNvPr id="3" name="Content Placeholder 2"/>
          <p:cNvSpPr>
            <a:spLocks noGrp="1"/>
          </p:cNvSpPr>
          <p:nvPr>
            <p:ph idx="1"/>
          </p:nvPr>
        </p:nvSpPr>
        <p:spPr>
          <a:xfrm>
            <a:off x="457200" y="928670"/>
            <a:ext cx="8229600" cy="5572164"/>
          </a:xfrm>
        </p:spPr>
        <p:txBody>
          <a:bodyPr>
            <a:normAutofit lnSpcReduction="10000"/>
          </a:bodyPr>
          <a:lstStyle/>
          <a:p>
            <a:r>
              <a:rPr lang="en-IN" sz="2400" dirty="0"/>
              <a:t>The standard library methods are built-in methods in Java that are readily available for use. </a:t>
            </a:r>
          </a:p>
          <a:p>
            <a:r>
              <a:rPr lang="en-IN" sz="2400" dirty="0"/>
              <a:t>These standard libraries come along with the Java Class Library (JCL) in a Java archive (*.jar) file with JVM and JRE.</a:t>
            </a:r>
          </a:p>
          <a:p>
            <a:r>
              <a:rPr lang="en-IN" sz="2400" dirty="0"/>
              <a:t>For example,</a:t>
            </a:r>
          </a:p>
          <a:p>
            <a:pPr lvl="1"/>
            <a:r>
              <a:rPr lang="en-IN" sz="2000" dirty="0"/>
              <a:t>print() is a method of </a:t>
            </a:r>
            <a:r>
              <a:rPr lang="en-IN" sz="2000" dirty="0" err="1"/>
              <a:t>java.io.PrintSteam</a:t>
            </a:r>
            <a:r>
              <a:rPr lang="en-IN" sz="2000" dirty="0"/>
              <a:t>. The print("...") method prints the string inside quotation marks.</a:t>
            </a:r>
          </a:p>
          <a:p>
            <a:pPr lvl="1"/>
            <a:r>
              <a:rPr lang="en-IN" sz="2000" dirty="0" err="1"/>
              <a:t>sqrt</a:t>
            </a:r>
            <a:r>
              <a:rPr lang="en-IN" sz="2000" dirty="0"/>
              <a:t>() is a method of Math class. It returns the square root of a number.</a:t>
            </a:r>
          </a:p>
          <a:p>
            <a:pPr lvl="1">
              <a:buNone/>
            </a:pPr>
            <a:r>
              <a:rPr lang="en-IN" sz="2000" dirty="0"/>
              <a:t>	class Main { </a:t>
            </a:r>
          </a:p>
          <a:p>
            <a:pPr lvl="1">
              <a:buNone/>
            </a:pPr>
            <a:r>
              <a:rPr lang="en-IN" sz="2000" dirty="0"/>
              <a:t>	public static void main(String[] </a:t>
            </a:r>
            <a:r>
              <a:rPr lang="en-IN" sz="2000" dirty="0" err="1"/>
              <a:t>args</a:t>
            </a:r>
            <a:r>
              <a:rPr lang="en-IN" sz="2000" dirty="0"/>
              <a:t>)</a:t>
            </a:r>
          </a:p>
          <a:p>
            <a:pPr lvl="1">
              <a:buNone/>
            </a:pPr>
            <a:r>
              <a:rPr lang="en-IN" sz="2000" dirty="0"/>
              <a:t>	 {</a:t>
            </a:r>
          </a:p>
          <a:p>
            <a:pPr lvl="1">
              <a:buNone/>
            </a:pPr>
            <a:endParaRPr lang="en-IN" sz="2000" dirty="0"/>
          </a:p>
          <a:p>
            <a:pPr lvl="1">
              <a:buNone/>
            </a:pPr>
            <a:r>
              <a:rPr lang="en-IN" sz="2000" dirty="0"/>
              <a:t>	</a:t>
            </a:r>
            <a:r>
              <a:rPr lang="en-IN" sz="2000" dirty="0" err="1"/>
              <a:t>System.out.print</a:t>
            </a:r>
            <a:r>
              <a:rPr lang="en-IN" sz="2000" dirty="0"/>
              <a:t>("Square root of 4 is: " + </a:t>
            </a:r>
            <a:r>
              <a:rPr lang="en-IN" sz="2000" dirty="0" err="1"/>
              <a:t>Math.sqrt</a:t>
            </a:r>
            <a:r>
              <a:rPr lang="en-IN" sz="2000" dirty="0"/>
              <a:t>(4)); </a:t>
            </a:r>
          </a:p>
          <a:p>
            <a:pPr lvl="1">
              <a:buNone/>
            </a:pPr>
            <a:r>
              <a:rPr lang="en-IN" sz="2000" dirty="0"/>
              <a:t>	} </a:t>
            </a:r>
          </a:p>
          <a:p>
            <a:pPr lvl="1">
              <a:buNone/>
            </a:pPr>
            <a:r>
              <a:rPr lang="en-IN" sz="2000" dirty="0"/>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Method Declaration</a:t>
            </a:r>
          </a:p>
        </p:txBody>
      </p:sp>
      <p:sp>
        <p:nvSpPr>
          <p:cNvPr id="3" name="Content Placeholder 2"/>
          <p:cNvSpPr>
            <a:spLocks noGrp="1"/>
          </p:cNvSpPr>
          <p:nvPr>
            <p:ph idx="1"/>
          </p:nvPr>
        </p:nvSpPr>
        <p:spPr>
          <a:xfrm>
            <a:off x="457200" y="928670"/>
            <a:ext cx="8229600" cy="5643602"/>
          </a:xfrm>
        </p:spPr>
        <p:txBody>
          <a:bodyPr/>
          <a:lstStyle/>
          <a:p>
            <a:r>
              <a:rPr lang="en-IN" sz="2400" dirty="0"/>
              <a:t>The method declaration provides information about method attributes, such as visibility, return-type, name, and arguments. </a:t>
            </a:r>
          </a:p>
          <a:p>
            <a:r>
              <a:rPr lang="en-IN" sz="2400" dirty="0"/>
              <a:t>It has six components that are known as </a:t>
            </a:r>
            <a:r>
              <a:rPr lang="en-IN" sz="2400" b="1" dirty="0"/>
              <a:t>method header</a:t>
            </a:r>
            <a:r>
              <a:rPr lang="en-IN" sz="2400" dirty="0"/>
              <a:t>, as we have shown in the following figure</a:t>
            </a:r>
            <a:r>
              <a:rPr lang="en-IN" dirty="0"/>
              <a:t>.</a:t>
            </a:r>
          </a:p>
          <a:p>
            <a:pPr>
              <a:buNone/>
            </a:pPr>
            <a:r>
              <a:rPr lang="en-IN" sz="2400" dirty="0"/>
              <a:t>	public </a:t>
            </a:r>
            <a:r>
              <a:rPr lang="en-IN" sz="2400" dirty="0" err="1"/>
              <a:t>int</a:t>
            </a:r>
            <a:r>
              <a:rPr lang="en-IN" sz="2400" dirty="0"/>
              <a:t> sum(</a:t>
            </a:r>
            <a:r>
              <a:rPr lang="en-IN" sz="2400" dirty="0" err="1"/>
              <a:t>int</a:t>
            </a:r>
            <a:r>
              <a:rPr lang="en-IN" sz="2400" dirty="0"/>
              <a:t> </a:t>
            </a:r>
            <a:r>
              <a:rPr lang="en-IN" sz="2400" dirty="0" err="1"/>
              <a:t>a,int</a:t>
            </a:r>
            <a:r>
              <a:rPr lang="en-IN" sz="2400" dirty="0"/>
              <a:t> b)                Method header</a:t>
            </a:r>
          </a:p>
          <a:p>
            <a:pPr>
              <a:buNone/>
            </a:pPr>
            <a:r>
              <a:rPr lang="en-IN" sz="2400" dirty="0"/>
              <a:t>	{</a:t>
            </a:r>
          </a:p>
          <a:p>
            <a:pPr lvl="1">
              <a:buNone/>
            </a:pPr>
            <a:r>
              <a:rPr lang="en-IN" sz="2000" dirty="0"/>
              <a:t>	//method body method signature</a:t>
            </a:r>
          </a:p>
          <a:p>
            <a:pPr>
              <a:buNone/>
            </a:pPr>
            <a:r>
              <a:rPr lang="en-IN" sz="2400" dirty="0"/>
              <a:t>	}</a:t>
            </a:r>
          </a:p>
          <a:p>
            <a:r>
              <a:rPr lang="en-IN" sz="2400" dirty="0"/>
              <a:t>public is the access </a:t>
            </a:r>
            <a:r>
              <a:rPr lang="en-IN" sz="2400" dirty="0" err="1"/>
              <a:t>specifier</a:t>
            </a:r>
            <a:endParaRPr lang="en-IN" sz="2400" dirty="0"/>
          </a:p>
          <a:p>
            <a:r>
              <a:rPr lang="en-IN" sz="2400" dirty="0" err="1"/>
              <a:t>int</a:t>
            </a:r>
            <a:r>
              <a:rPr lang="en-IN" sz="2400" dirty="0"/>
              <a:t> is the return type.</a:t>
            </a:r>
          </a:p>
          <a:p>
            <a:r>
              <a:rPr lang="en-IN" sz="2400" dirty="0"/>
              <a:t>sum is the method name.</a:t>
            </a:r>
          </a:p>
          <a:p>
            <a:r>
              <a:rPr lang="en-IN" sz="2400" dirty="0" err="1"/>
              <a:t>int</a:t>
            </a:r>
            <a:r>
              <a:rPr lang="en-IN" sz="2400" dirty="0"/>
              <a:t> </a:t>
            </a:r>
            <a:r>
              <a:rPr lang="en-IN" sz="2400" dirty="0" err="1"/>
              <a:t>a,int</a:t>
            </a:r>
            <a:r>
              <a:rPr lang="en-IN" sz="2400" dirty="0"/>
              <a:t> b are the parameters</a:t>
            </a:r>
          </a:p>
        </p:txBody>
      </p:sp>
      <p:cxnSp>
        <p:nvCxnSpPr>
          <p:cNvPr id="5" name="Straight Arrow Connector 4"/>
          <p:cNvCxnSpPr/>
          <p:nvPr/>
        </p:nvCxnSpPr>
        <p:spPr>
          <a:xfrm rot="10800000">
            <a:off x="4143372" y="3214686"/>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071670" y="357187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85984" y="3857628"/>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3643306" y="364331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964645" y="396478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IN" sz="2400" b="1" dirty="0"/>
              <a:t>Access </a:t>
            </a:r>
            <a:r>
              <a:rPr lang="en-IN" sz="2400" b="1" dirty="0" err="1"/>
              <a:t>Specifier</a:t>
            </a:r>
            <a:r>
              <a:rPr lang="en-IN" sz="2400" b="1" dirty="0"/>
              <a:t>:</a:t>
            </a:r>
            <a:r>
              <a:rPr lang="en-IN" sz="2400" dirty="0"/>
              <a:t> Access </a:t>
            </a:r>
            <a:r>
              <a:rPr lang="en-IN" sz="2400" dirty="0" err="1"/>
              <a:t>specifier</a:t>
            </a:r>
            <a:r>
              <a:rPr lang="en-IN" sz="2400" dirty="0"/>
              <a:t> or modifier is the access type of the method. It specifies the visibility of the method. Java provides </a:t>
            </a:r>
            <a:r>
              <a:rPr lang="en-IN" sz="2400" b="1" dirty="0"/>
              <a:t>four</a:t>
            </a:r>
            <a:r>
              <a:rPr lang="en-IN" sz="2400" dirty="0"/>
              <a:t> types of access </a:t>
            </a:r>
            <a:r>
              <a:rPr lang="en-IN" sz="2400" dirty="0" err="1"/>
              <a:t>specifier</a:t>
            </a:r>
            <a:r>
              <a:rPr lang="en-IN" sz="2400" dirty="0"/>
              <a:t>:</a:t>
            </a:r>
          </a:p>
          <a:p>
            <a:pPr lvl="1"/>
            <a:r>
              <a:rPr lang="en-IN" sz="1700" b="1" dirty="0"/>
              <a:t>Public:</a:t>
            </a:r>
            <a:r>
              <a:rPr lang="en-IN" sz="1700" dirty="0"/>
              <a:t> The method is accessible by all classes when we use public </a:t>
            </a:r>
            <a:r>
              <a:rPr lang="en-IN" sz="1700" dirty="0" err="1"/>
              <a:t>specifier</a:t>
            </a:r>
            <a:r>
              <a:rPr lang="en-IN" sz="1700" dirty="0"/>
              <a:t> in our application.</a:t>
            </a:r>
          </a:p>
          <a:p>
            <a:pPr lvl="1"/>
            <a:r>
              <a:rPr lang="en-IN" sz="1700" b="1" dirty="0"/>
              <a:t>Private:</a:t>
            </a:r>
            <a:r>
              <a:rPr lang="en-IN" sz="1700" dirty="0"/>
              <a:t> When we use a private access </a:t>
            </a:r>
            <a:r>
              <a:rPr lang="en-IN" sz="1700" dirty="0" err="1"/>
              <a:t>specifier</a:t>
            </a:r>
            <a:r>
              <a:rPr lang="en-IN" sz="1700" dirty="0"/>
              <a:t>, the method is accessible only in the classes in which it is defined.</a:t>
            </a:r>
          </a:p>
          <a:p>
            <a:pPr lvl="1"/>
            <a:r>
              <a:rPr lang="en-IN" sz="1700" b="1" dirty="0"/>
              <a:t>Protected:</a:t>
            </a:r>
            <a:r>
              <a:rPr lang="en-IN" sz="1700" dirty="0"/>
              <a:t> When we use protected access </a:t>
            </a:r>
            <a:r>
              <a:rPr lang="en-IN" sz="1700" dirty="0" err="1"/>
              <a:t>specifier</a:t>
            </a:r>
            <a:r>
              <a:rPr lang="en-IN" sz="1700" dirty="0"/>
              <a:t>, the method is accessible within the same package or subclasses in a different package.</a:t>
            </a:r>
          </a:p>
          <a:p>
            <a:pPr lvl="1"/>
            <a:r>
              <a:rPr lang="en-IN" sz="1700" b="1" dirty="0"/>
              <a:t>Default:</a:t>
            </a:r>
            <a:r>
              <a:rPr lang="en-IN" sz="1700" dirty="0"/>
              <a:t> When we do not use any access </a:t>
            </a:r>
            <a:r>
              <a:rPr lang="en-IN" sz="1700" dirty="0" err="1"/>
              <a:t>specifier</a:t>
            </a:r>
            <a:r>
              <a:rPr lang="en-IN" sz="1700" dirty="0"/>
              <a:t> in the method declaration, Java uses default access </a:t>
            </a:r>
            <a:r>
              <a:rPr lang="en-IN" sz="1700" dirty="0" err="1"/>
              <a:t>specifier</a:t>
            </a:r>
            <a:r>
              <a:rPr lang="en-IN" sz="1700" dirty="0"/>
              <a:t> by default. It is visible only from the same package only.</a:t>
            </a:r>
          </a:p>
          <a:p>
            <a:r>
              <a:rPr lang="en-IN" sz="2400" b="1" dirty="0"/>
              <a:t>Return Type:</a:t>
            </a:r>
            <a:r>
              <a:rPr lang="en-IN" sz="2400" dirty="0"/>
              <a:t> Return type is a data type that the method returns. It may have a primitive data type, object, collection, void, etc. If the method does not return anything, we use void keyword.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IN" sz="2400" b="1" dirty="0"/>
              <a:t>Method Name:</a:t>
            </a:r>
            <a:r>
              <a:rPr lang="en-IN" sz="2400" dirty="0"/>
              <a:t> It is a unique name that is used to define the name of a method. It must be corresponding to the functionality of the method. 	</a:t>
            </a:r>
          </a:p>
          <a:p>
            <a:pPr lvl="1"/>
            <a:r>
              <a:rPr lang="en-IN" sz="2000" dirty="0"/>
              <a:t>Suppose, if we are creating a method for subtraction of two numbers, the method name must be </a:t>
            </a:r>
            <a:r>
              <a:rPr lang="en-IN" sz="2000" b="1" dirty="0"/>
              <a:t>subtraction().</a:t>
            </a:r>
            <a:r>
              <a:rPr lang="en-IN" sz="2000" dirty="0"/>
              <a:t> A method is invoked by its name.</a:t>
            </a:r>
          </a:p>
          <a:p>
            <a:r>
              <a:rPr lang="en-IN" sz="2400" b="1" dirty="0"/>
              <a:t>Parameter List:</a:t>
            </a:r>
            <a:r>
              <a:rPr lang="en-IN" sz="2400" dirty="0"/>
              <a:t> It is the list of parameters separated by a comma and enclosed in the pair of parentheses. It contains the data type and variable name. If the method has no parameter, left the parentheses blank.</a:t>
            </a:r>
          </a:p>
          <a:p>
            <a:r>
              <a:rPr lang="en-IN" sz="2400" b="1" dirty="0"/>
              <a:t>Method Body:</a:t>
            </a:r>
            <a:r>
              <a:rPr lang="en-IN" sz="2400" dirty="0"/>
              <a:t> It is a part of the method declaration. It contains all the actions to be performed. It is enclosed within the pair of curly braces.</a:t>
            </a:r>
          </a:p>
          <a:p>
            <a:endParaRPr lang="en-IN" sz="2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IN" dirty="0"/>
              <a:t>User-defined Method</a:t>
            </a:r>
          </a:p>
        </p:txBody>
      </p:sp>
      <p:sp>
        <p:nvSpPr>
          <p:cNvPr id="3" name="Content Placeholder 2"/>
          <p:cNvSpPr>
            <a:spLocks noGrp="1"/>
          </p:cNvSpPr>
          <p:nvPr>
            <p:ph idx="1"/>
          </p:nvPr>
        </p:nvSpPr>
        <p:spPr>
          <a:xfrm>
            <a:off x="457200" y="785794"/>
            <a:ext cx="8229600" cy="5786478"/>
          </a:xfrm>
        </p:spPr>
        <p:txBody>
          <a:bodyPr>
            <a:normAutofit fontScale="77500" lnSpcReduction="20000"/>
          </a:bodyPr>
          <a:lstStyle/>
          <a:p>
            <a:r>
              <a:rPr lang="en-IN" sz="2000" dirty="0"/>
              <a:t>The method written by the user or programmer is known as </a:t>
            </a:r>
            <a:r>
              <a:rPr lang="en-IN" sz="2000" b="1" dirty="0"/>
              <a:t>a user-defined</a:t>
            </a:r>
            <a:r>
              <a:rPr lang="en-IN" sz="2000" dirty="0"/>
              <a:t> method. These methods are modified according to the requirement.</a:t>
            </a:r>
          </a:p>
          <a:p>
            <a:r>
              <a:rPr lang="en-IN" sz="2000" dirty="0"/>
              <a:t>How to Create a User-defined Method</a:t>
            </a:r>
          </a:p>
          <a:p>
            <a:pPr lvl="1"/>
            <a:r>
              <a:rPr lang="en-IN" sz="1500" dirty="0"/>
              <a:t>Let's create a user defined method that checks the number is even or odd. First, we will define the method.</a:t>
            </a:r>
          </a:p>
          <a:p>
            <a:pPr lvl="1">
              <a:buNone/>
            </a:pPr>
            <a:r>
              <a:rPr lang="en-IN" sz="1500" dirty="0"/>
              <a:t>	import </a:t>
            </a:r>
            <a:r>
              <a:rPr lang="en-IN" sz="1500" dirty="0" err="1"/>
              <a:t>java.util.Scanner</a:t>
            </a:r>
            <a:r>
              <a:rPr lang="en-IN" sz="1500" dirty="0"/>
              <a:t>;  </a:t>
            </a:r>
          </a:p>
          <a:p>
            <a:pPr lvl="1">
              <a:buNone/>
            </a:pPr>
            <a:r>
              <a:rPr lang="en-IN" sz="1500" dirty="0"/>
              <a:t>	public class </a:t>
            </a:r>
            <a:r>
              <a:rPr lang="en-IN" sz="1500" dirty="0" err="1"/>
              <a:t>MainClass</a:t>
            </a:r>
            <a:r>
              <a:rPr lang="en-IN" sz="1500" dirty="0"/>
              <a:t> </a:t>
            </a:r>
          </a:p>
          <a:p>
            <a:pPr lvl="1">
              <a:buNone/>
            </a:pPr>
            <a:r>
              <a:rPr lang="en-IN" sz="1500" dirty="0"/>
              <a:t>	{  </a:t>
            </a:r>
          </a:p>
          <a:p>
            <a:pPr lvl="1">
              <a:buNone/>
            </a:pPr>
            <a:r>
              <a:rPr lang="en-IN" sz="1500" dirty="0"/>
              <a:t>	public static void main (String </a:t>
            </a:r>
            <a:r>
              <a:rPr lang="en-IN" sz="1500" dirty="0" err="1"/>
              <a:t>args</a:t>
            </a:r>
            <a:r>
              <a:rPr lang="en-IN" sz="1500" dirty="0"/>
              <a:t>[])  </a:t>
            </a:r>
          </a:p>
          <a:p>
            <a:pPr lvl="1">
              <a:buNone/>
            </a:pPr>
            <a:r>
              <a:rPr lang="en-IN" sz="1500" dirty="0"/>
              <a:t>	{  </a:t>
            </a:r>
          </a:p>
          <a:p>
            <a:pPr lvl="1">
              <a:buNone/>
            </a:pPr>
            <a:r>
              <a:rPr lang="en-IN" sz="1500" dirty="0"/>
              <a:t>	</a:t>
            </a:r>
            <a:r>
              <a:rPr lang="en-IN" sz="1500" dirty="0" err="1"/>
              <a:t>MyClass</a:t>
            </a:r>
            <a:r>
              <a:rPr lang="en-IN" sz="1500" dirty="0"/>
              <a:t> mc=new </a:t>
            </a:r>
            <a:r>
              <a:rPr lang="en-IN" sz="1500" dirty="0" err="1"/>
              <a:t>MyClass</a:t>
            </a:r>
            <a:r>
              <a:rPr lang="en-IN" sz="1500" dirty="0"/>
              <a:t>();</a:t>
            </a:r>
          </a:p>
          <a:p>
            <a:pPr lvl="1">
              <a:buNone/>
            </a:pPr>
            <a:r>
              <a:rPr lang="en-IN" sz="1500" dirty="0"/>
              <a:t>	</a:t>
            </a:r>
            <a:r>
              <a:rPr lang="en-IN" sz="1500" dirty="0" err="1"/>
              <a:t>int</a:t>
            </a:r>
            <a:r>
              <a:rPr lang="en-IN" sz="1500" dirty="0"/>
              <a:t> n=30;</a:t>
            </a:r>
          </a:p>
          <a:p>
            <a:pPr lvl="1">
              <a:buNone/>
            </a:pPr>
            <a:r>
              <a:rPr lang="en-IN" sz="1500" dirty="0"/>
              <a:t>	String res=</a:t>
            </a:r>
            <a:r>
              <a:rPr lang="en-IN" sz="1500" dirty="0" err="1"/>
              <a:t>mc.evenodd</a:t>
            </a:r>
            <a:r>
              <a:rPr lang="en-IN" sz="1500" dirty="0"/>
              <a:t>(n);</a:t>
            </a:r>
          </a:p>
          <a:p>
            <a:pPr lvl="1">
              <a:buNone/>
            </a:pPr>
            <a:r>
              <a:rPr lang="en-IN" sz="1500" dirty="0"/>
              <a:t>	</a:t>
            </a:r>
            <a:r>
              <a:rPr lang="en-IN" sz="1500" dirty="0" err="1"/>
              <a:t>System.out.println</a:t>
            </a:r>
            <a:r>
              <a:rPr lang="en-IN" sz="1500" dirty="0"/>
              <a:t>(res);</a:t>
            </a:r>
          </a:p>
          <a:p>
            <a:pPr lvl="1">
              <a:buNone/>
            </a:pPr>
            <a:r>
              <a:rPr lang="en-IN" sz="1500" dirty="0"/>
              <a:t>	}</a:t>
            </a:r>
          </a:p>
          <a:p>
            <a:pPr lvl="1">
              <a:buNone/>
            </a:pPr>
            <a:r>
              <a:rPr lang="en-IN" sz="1500" dirty="0"/>
              <a:t>	}</a:t>
            </a:r>
          </a:p>
          <a:p>
            <a:pPr lvl="1"/>
            <a:endParaRPr lang="en-IN" sz="1500" dirty="0"/>
          </a:p>
          <a:p>
            <a:pPr lvl="1">
              <a:buNone/>
            </a:pPr>
            <a:r>
              <a:rPr lang="en-IN" sz="1500" dirty="0"/>
              <a:t>	class </a:t>
            </a:r>
            <a:r>
              <a:rPr lang="en-IN" sz="1500" dirty="0" err="1"/>
              <a:t>MyClass</a:t>
            </a:r>
            <a:endParaRPr lang="en-IN" sz="1500" dirty="0"/>
          </a:p>
          <a:p>
            <a:pPr lvl="1">
              <a:buNone/>
            </a:pPr>
            <a:r>
              <a:rPr lang="en-IN" sz="1500" dirty="0"/>
              <a:t>	{</a:t>
            </a:r>
          </a:p>
          <a:p>
            <a:pPr lvl="1">
              <a:buNone/>
            </a:pPr>
            <a:r>
              <a:rPr lang="en-IN" sz="1500" dirty="0"/>
              <a:t>	String </a:t>
            </a:r>
            <a:r>
              <a:rPr lang="en-IN" sz="1500" dirty="0" err="1"/>
              <a:t>evenodd</a:t>
            </a:r>
            <a:r>
              <a:rPr lang="en-IN" sz="1500" dirty="0"/>
              <a:t>(</a:t>
            </a:r>
            <a:r>
              <a:rPr lang="en-IN" sz="1500" dirty="0" err="1"/>
              <a:t>int</a:t>
            </a:r>
            <a:r>
              <a:rPr lang="en-IN" sz="1500" dirty="0"/>
              <a:t> num)</a:t>
            </a:r>
          </a:p>
          <a:p>
            <a:pPr lvl="1">
              <a:buNone/>
            </a:pPr>
            <a:r>
              <a:rPr lang="en-IN" sz="1500" dirty="0"/>
              <a:t>	{</a:t>
            </a:r>
          </a:p>
          <a:p>
            <a:pPr lvl="1">
              <a:buNone/>
            </a:pPr>
            <a:r>
              <a:rPr lang="en-IN" sz="1500" dirty="0"/>
              <a:t>	if(num%2==0)</a:t>
            </a:r>
          </a:p>
          <a:p>
            <a:pPr lvl="1">
              <a:buNone/>
            </a:pPr>
            <a:r>
              <a:rPr lang="en-IN" sz="1500" dirty="0"/>
              <a:t>	{</a:t>
            </a:r>
          </a:p>
          <a:p>
            <a:pPr lvl="1">
              <a:buNone/>
            </a:pPr>
            <a:r>
              <a:rPr lang="en-IN" sz="1500" dirty="0"/>
              <a:t>		return "even";</a:t>
            </a:r>
          </a:p>
          <a:p>
            <a:pPr lvl="1">
              <a:buNone/>
            </a:pPr>
            <a:r>
              <a:rPr lang="en-IN" sz="1500" dirty="0"/>
              <a:t>	}</a:t>
            </a:r>
          </a:p>
          <a:p>
            <a:pPr lvl="1">
              <a:buNone/>
            </a:pPr>
            <a:r>
              <a:rPr lang="en-IN" sz="1500" dirty="0"/>
              <a:t>	else{</a:t>
            </a:r>
          </a:p>
          <a:p>
            <a:pPr lvl="1">
              <a:buNone/>
            </a:pPr>
            <a:r>
              <a:rPr lang="en-IN" sz="1500" dirty="0"/>
              <a:t>		return "odd";</a:t>
            </a:r>
          </a:p>
          <a:p>
            <a:pPr lvl="1">
              <a:buNone/>
            </a:pPr>
            <a:r>
              <a:rPr lang="en-IN" sz="1500" dirty="0"/>
              <a:t>	}</a:t>
            </a:r>
          </a:p>
          <a:p>
            <a:pPr lvl="1">
              <a:buNone/>
            </a:pPr>
            <a:r>
              <a:rPr lang="en-IN" sz="1500" dirty="0"/>
              <a:t>	}</a:t>
            </a:r>
          </a:p>
          <a:p>
            <a:pPr lvl="1">
              <a:buNone/>
            </a:pPr>
            <a:r>
              <a:rPr lang="en-IN" sz="1500" dirty="0"/>
              <a:t>	}</a:t>
            </a:r>
          </a:p>
          <a:p>
            <a:pPr lvl="1"/>
            <a:endParaRPr lang="en-IN" sz="1600" dirty="0"/>
          </a:p>
          <a:p>
            <a:pPr lvl="1"/>
            <a:endParaRPr lang="en-IN" sz="1600" dirty="0"/>
          </a:p>
          <a:p>
            <a:endParaRPr lang="en-IN"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857256"/>
          </a:xfrm>
        </p:spPr>
        <p:txBody>
          <a:bodyPr>
            <a:normAutofit fontScale="90000"/>
          </a:bodyPr>
          <a:lstStyle/>
          <a:p>
            <a:r>
              <a:rPr lang="en-IN" dirty="0"/>
              <a:t>Method with no return type and no argument</a:t>
            </a:r>
          </a:p>
        </p:txBody>
      </p:sp>
      <p:sp>
        <p:nvSpPr>
          <p:cNvPr id="3" name="Content Placeholder 2"/>
          <p:cNvSpPr>
            <a:spLocks noGrp="1"/>
          </p:cNvSpPr>
          <p:nvPr>
            <p:ph idx="1"/>
          </p:nvPr>
        </p:nvSpPr>
        <p:spPr>
          <a:xfrm>
            <a:off x="457200" y="1285860"/>
            <a:ext cx="8229600" cy="5357850"/>
          </a:xfrm>
        </p:spPr>
        <p:txBody>
          <a:bodyPr>
            <a:normAutofit fontScale="47500" lnSpcReduction="20000"/>
          </a:bodyPr>
          <a:lstStyle/>
          <a:p>
            <a:r>
              <a:rPr lang="en-IN" dirty="0"/>
              <a:t>class demo</a:t>
            </a:r>
          </a:p>
          <a:p>
            <a:r>
              <a:rPr lang="en-IN" dirty="0"/>
              <a:t>{</a:t>
            </a:r>
          </a:p>
          <a:p>
            <a:r>
              <a:rPr lang="en-IN" dirty="0"/>
              <a:t>void </a:t>
            </a:r>
            <a:r>
              <a:rPr lang="en-IN" dirty="0" err="1"/>
              <a:t>evenodd</a:t>
            </a:r>
            <a:r>
              <a:rPr lang="en-IN" dirty="0"/>
              <a:t>()</a:t>
            </a:r>
          </a:p>
          <a:p>
            <a:r>
              <a:rPr lang="en-IN" dirty="0"/>
              <a:t>{</a:t>
            </a:r>
          </a:p>
          <a:p>
            <a:r>
              <a:rPr lang="en-IN" dirty="0" err="1"/>
              <a:t>int</a:t>
            </a:r>
            <a:r>
              <a:rPr lang="en-IN" dirty="0"/>
              <a:t> num=30;</a:t>
            </a:r>
          </a:p>
          <a:p>
            <a:r>
              <a:rPr lang="en-IN" dirty="0"/>
              <a:t>if(num%2==0)</a:t>
            </a:r>
          </a:p>
          <a:p>
            <a:r>
              <a:rPr lang="en-IN" dirty="0"/>
              <a:t>{</a:t>
            </a:r>
          </a:p>
          <a:p>
            <a:r>
              <a:rPr lang="en-IN" dirty="0" err="1"/>
              <a:t>System.out.println</a:t>
            </a:r>
            <a:r>
              <a:rPr lang="en-IN" dirty="0"/>
              <a:t>("Even");</a:t>
            </a:r>
          </a:p>
          <a:p>
            <a:r>
              <a:rPr lang="en-IN" dirty="0"/>
              <a:t>}</a:t>
            </a:r>
          </a:p>
          <a:p>
            <a:r>
              <a:rPr lang="en-IN" dirty="0"/>
              <a:t>else</a:t>
            </a:r>
          </a:p>
          <a:p>
            <a:r>
              <a:rPr lang="en-IN" dirty="0"/>
              <a:t>{</a:t>
            </a:r>
          </a:p>
          <a:p>
            <a:r>
              <a:rPr lang="en-IN" dirty="0" err="1"/>
              <a:t>System.out.println</a:t>
            </a:r>
            <a:r>
              <a:rPr lang="en-IN" dirty="0"/>
              <a:t>("Odd");</a:t>
            </a:r>
          </a:p>
          <a:p>
            <a:r>
              <a:rPr lang="en-IN" dirty="0"/>
              <a:t>}</a:t>
            </a:r>
          </a:p>
          <a:p>
            <a:r>
              <a:rPr lang="en-IN" dirty="0"/>
              <a:t>}</a:t>
            </a:r>
          </a:p>
          <a:p>
            <a:r>
              <a:rPr lang="en-IN" dirty="0"/>
              <a:t>}</a:t>
            </a:r>
          </a:p>
          <a:p>
            <a:r>
              <a:rPr lang="en-IN" dirty="0"/>
              <a:t>class </a:t>
            </a:r>
            <a:r>
              <a:rPr lang="en-IN" dirty="0" err="1"/>
              <a:t>MainClass</a:t>
            </a:r>
            <a:endParaRPr lang="en-IN" dirty="0"/>
          </a:p>
          <a:p>
            <a:r>
              <a:rPr lang="en-IN" dirty="0"/>
              <a:t>{</a:t>
            </a:r>
          </a:p>
          <a:p>
            <a:r>
              <a:rPr lang="en-IN" dirty="0"/>
              <a:t>public static void main(String </a:t>
            </a:r>
            <a:r>
              <a:rPr lang="en-IN" dirty="0" err="1"/>
              <a:t>args</a:t>
            </a:r>
            <a:r>
              <a:rPr lang="en-IN" dirty="0"/>
              <a:t>[])</a:t>
            </a:r>
          </a:p>
          <a:p>
            <a:r>
              <a:rPr lang="en-IN" dirty="0"/>
              <a:t>{</a:t>
            </a:r>
          </a:p>
          <a:p>
            <a:r>
              <a:rPr lang="en-IN" dirty="0"/>
              <a:t>demo d=new demo();</a:t>
            </a:r>
          </a:p>
          <a:p>
            <a:r>
              <a:rPr lang="en-IN" dirty="0" err="1"/>
              <a:t>d.evenodd</a:t>
            </a:r>
            <a:r>
              <a:rPr lang="en-IN" dirty="0"/>
              <a:t>();</a:t>
            </a:r>
          </a:p>
          <a:p>
            <a:r>
              <a:rPr lang="en-IN" dirty="0"/>
              <a:t>}</a:t>
            </a:r>
          </a:p>
          <a:p>
            <a:r>
              <a:rPr lang="en-IN" dirty="0"/>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5214974"/>
          </a:xfrm>
        </p:spPr>
        <p:txBody>
          <a:bodyPr/>
          <a:lstStyle/>
          <a:p>
            <a:r>
              <a:rPr lang="en-IN" dirty="0"/>
              <a:t>Method with return type and no arguments</a:t>
            </a:r>
          </a:p>
          <a:p>
            <a:r>
              <a:rPr lang="en-IN" dirty="0"/>
              <a:t>Method with no return type and arguments</a:t>
            </a:r>
          </a:p>
          <a:p>
            <a:r>
              <a:rPr lang="en-IN" dirty="0"/>
              <a:t>Method with return type and arguments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Static Method</a:t>
            </a:r>
          </a:p>
        </p:txBody>
      </p:sp>
      <p:sp>
        <p:nvSpPr>
          <p:cNvPr id="3" name="Content Placeholder 2"/>
          <p:cNvSpPr>
            <a:spLocks noGrp="1"/>
          </p:cNvSpPr>
          <p:nvPr>
            <p:ph idx="1"/>
          </p:nvPr>
        </p:nvSpPr>
        <p:spPr>
          <a:xfrm>
            <a:off x="457200" y="928670"/>
            <a:ext cx="8229600" cy="5643602"/>
          </a:xfrm>
        </p:spPr>
        <p:txBody>
          <a:bodyPr>
            <a:normAutofit/>
          </a:bodyPr>
          <a:lstStyle/>
          <a:p>
            <a:r>
              <a:rPr lang="en-IN" sz="2400" dirty="0"/>
              <a:t>A method that has static keyword is known as static method.</a:t>
            </a:r>
          </a:p>
          <a:p>
            <a:r>
              <a:rPr lang="en-IN" sz="2400" dirty="0"/>
              <a:t>In other words, a method that belongs to a class rather than an instance of a class is known as a static method.</a:t>
            </a:r>
          </a:p>
          <a:p>
            <a:r>
              <a:rPr lang="en-IN" sz="2400" dirty="0"/>
              <a:t>We can also create a static method by using the keyword </a:t>
            </a:r>
            <a:r>
              <a:rPr lang="en-IN" sz="2400" b="1" dirty="0"/>
              <a:t>static</a:t>
            </a:r>
            <a:r>
              <a:rPr lang="en-IN" sz="2400" dirty="0"/>
              <a:t> before the method name.</a:t>
            </a:r>
          </a:p>
          <a:p>
            <a:r>
              <a:rPr lang="en-IN" sz="2400" dirty="0"/>
              <a:t>The main advantage of a static method is that we can call it without creating an object.</a:t>
            </a:r>
          </a:p>
          <a:p>
            <a:r>
              <a:rPr lang="en-IN" sz="2400" dirty="0"/>
              <a:t>It can access static data members and also change the value of it. It is used to create an instance method.</a:t>
            </a:r>
          </a:p>
          <a:p>
            <a:r>
              <a:rPr lang="en-IN" sz="2400" dirty="0"/>
              <a:t>It is invoked by using the class name. The best example of a static method is the </a:t>
            </a:r>
            <a:r>
              <a:rPr lang="en-IN" sz="2400" b="1" dirty="0"/>
              <a:t>main()</a:t>
            </a:r>
            <a:r>
              <a:rPr lang="en-IN" sz="2400" dirty="0"/>
              <a:t>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IN" b="1" dirty="0"/>
            </a:br>
            <a:r>
              <a:rPr lang="en-IN" b="1" dirty="0"/>
              <a:t>Java JDK, JRE and JVM</a:t>
            </a:r>
            <a:br>
              <a:rPr lang="en-IN" b="1" dirty="0"/>
            </a:br>
            <a:endParaRPr lang="en-IN" dirty="0"/>
          </a:p>
        </p:txBody>
      </p:sp>
      <p:sp>
        <p:nvSpPr>
          <p:cNvPr id="3" name="Content Placeholder 2"/>
          <p:cNvSpPr>
            <a:spLocks noGrp="1"/>
          </p:cNvSpPr>
          <p:nvPr>
            <p:ph idx="1"/>
          </p:nvPr>
        </p:nvSpPr>
        <p:spPr>
          <a:xfrm>
            <a:off x="457200" y="1071546"/>
            <a:ext cx="8229600" cy="5786454"/>
          </a:xfrm>
        </p:spPr>
        <p:txBody>
          <a:bodyPr/>
          <a:lstStyle/>
          <a:p>
            <a:r>
              <a:rPr lang="en-IN" b="1" dirty="0"/>
              <a:t>What is JVM?</a:t>
            </a:r>
          </a:p>
          <a:p>
            <a:r>
              <a:rPr lang="en-IN" dirty="0"/>
              <a:t>JVM (Java Virtual Machine) is an abstract machine that enables your computer to run a Java program.</a:t>
            </a:r>
          </a:p>
          <a:p>
            <a:r>
              <a:rPr lang="en-IN" dirty="0"/>
              <a:t>When you run the Java program, Java compiler first compiles your Java code to </a:t>
            </a:r>
            <a:r>
              <a:rPr lang="en-IN" dirty="0" err="1"/>
              <a:t>bytecode</a:t>
            </a:r>
            <a:r>
              <a:rPr lang="en-IN" dirty="0"/>
              <a:t>. Then, the JVM translates </a:t>
            </a:r>
            <a:r>
              <a:rPr lang="en-IN" dirty="0" err="1"/>
              <a:t>bytecode</a:t>
            </a:r>
            <a:r>
              <a:rPr lang="en-IN" dirty="0"/>
              <a:t> into native machine code (set of instructions that a computer's CPU executes directly).</a:t>
            </a:r>
            <a:br>
              <a:rPr lang="en-IN" dirty="0"/>
            </a:br>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Example of static method</a:t>
            </a:r>
          </a:p>
        </p:txBody>
      </p:sp>
      <p:sp>
        <p:nvSpPr>
          <p:cNvPr id="3" name="Content Placeholder 2"/>
          <p:cNvSpPr>
            <a:spLocks noGrp="1"/>
          </p:cNvSpPr>
          <p:nvPr>
            <p:ph idx="1"/>
          </p:nvPr>
        </p:nvSpPr>
        <p:spPr>
          <a:xfrm>
            <a:off x="457200" y="857232"/>
            <a:ext cx="8229600" cy="5643602"/>
          </a:xfrm>
        </p:spPr>
        <p:txBody>
          <a:bodyPr>
            <a:normAutofit fontScale="92500" lnSpcReduction="20000"/>
          </a:bodyPr>
          <a:lstStyle/>
          <a:p>
            <a:r>
              <a:rPr lang="en-IN" b="1" dirty="0"/>
              <a:t>public</a:t>
            </a:r>
            <a:r>
              <a:rPr lang="en-IN" dirty="0"/>
              <a:t> </a:t>
            </a:r>
            <a:r>
              <a:rPr lang="en-IN" b="1" dirty="0"/>
              <a:t>class</a:t>
            </a:r>
            <a:r>
              <a:rPr lang="en-IN" dirty="0"/>
              <a:t> Display  </a:t>
            </a:r>
          </a:p>
          <a:p>
            <a:pPr>
              <a:buNone/>
            </a:pPr>
            <a:r>
              <a:rPr lang="en-IN" dirty="0"/>
              <a:t>	{  </a:t>
            </a:r>
          </a:p>
          <a:p>
            <a:pPr>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dirty="0"/>
              <a:t>	{  </a:t>
            </a:r>
          </a:p>
          <a:p>
            <a:pPr>
              <a:buNone/>
            </a:pPr>
            <a:r>
              <a:rPr lang="en-IN" dirty="0"/>
              <a:t>	show();  </a:t>
            </a:r>
          </a:p>
          <a:p>
            <a:pPr>
              <a:buNone/>
            </a:pPr>
            <a:r>
              <a:rPr lang="en-IN" dirty="0"/>
              <a:t>	}  </a:t>
            </a:r>
          </a:p>
          <a:p>
            <a:pPr>
              <a:buNone/>
            </a:pPr>
            <a:r>
              <a:rPr lang="en-IN" b="1" dirty="0"/>
              <a:t>	static</a:t>
            </a:r>
            <a:r>
              <a:rPr lang="en-IN" dirty="0"/>
              <a:t> </a:t>
            </a:r>
            <a:r>
              <a:rPr lang="en-IN" b="1" dirty="0"/>
              <a:t>void</a:t>
            </a:r>
            <a:r>
              <a:rPr lang="en-IN" dirty="0"/>
              <a:t> show()   </a:t>
            </a:r>
          </a:p>
          <a:p>
            <a:pPr>
              <a:buNone/>
            </a:pPr>
            <a:r>
              <a:rPr lang="en-IN" dirty="0"/>
              <a:t>	{  </a:t>
            </a:r>
          </a:p>
          <a:p>
            <a:pPr>
              <a:buNone/>
            </a:pPr>
            <a:r>
              <a:rPr lang="en-IN" dirty="0"/>
              <a:t>	</a:t>
            </a:r>
            <a:r>
              <a:rPr lang="en-IN" dirty="0" err="1"/>
              <a:t>System.out.println</a:t>
            </a:r>
            <a:r>
              <a:rPr lang="en-IN" dirty="0"/>
              <a:t>("It is an example of static method.");  </a:t>
            </a:r>
          </a:p>
          <a:p>
            <a:pPr>
              <a:buNone/>
            </a:pPr>
            <a:r>
              <a:rPr lang="en-IN" dirty="0"/>
              <a:t>	}  </a:t>
            </a:r>
          </a:p>
          <a:p>
            <a:pPr>
              <a:buNone/>
            </a:pPr>
            <a:r>
              <a:rPr lang="en-IN" dirty="0"/>
              <a:t>	}  </a:t>
            </a:r>
          </a:p>
          <a:p>
            <a:endParaRPr lang="en-I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Instance Method</a:t>
            </a:r>
          </a:p>
        </p:txBody>
      </p:sp>
      <p:sp>
        <p:nvSpPr>
          <p:cNvPr id="3" name="Content Placeholder 2"/>
          <p:cNvSpPr>
            <a:spLocks noGrp="1"/>
          </p:cNvSpPr>
          <p:nvPr>
            <p:ph idx="1"/>
          </p:nvPr>
        </p:nvSpPr>
        <p:spPr>
          <a:xfrm>
            <a:off x="457200" y="1071546"/>
            <a:ext cx="8229600" cy="5054617"/>
          </a:xfrm>
        </p:spPr>
        <p:txBody>
          <a:bodyPr/>
          <a:lstStyle/>
          <a:p>
            <a:r>
              <a:rPr lang="en-IN" dirty="0"/>
              <a:t>The method of the class is known as an </a:t>
            </a:r>
            <a:r>
              <a:rPr lang="en-IN" b="1" dirty="0"/>
              <a:t>instance method</a:t>
            </a:r>
            <a:r>
              <a:rPr lang="en-IN" dirty="0"/>
              <a:t>.</a:t>
            </a:r>
          </a:p>
          <a:p>
            <a:r>
              <a:rPr lang="en-IN" dirty="0"/>
              <a:t>It is a </a:t>
            </a:r>
            <a:r>
              <a:rPr lang="en-IN" b="1" dirty="0"/>
              <a:t>non-static</a:t>
            </a:r>
            <a:r>
              <a:rPr lang="en-IN" dirty="0"/>
              <a:t> method defined in the class.</a:t>
            </a:r>
          </a:p>
          <a:p>
            <a:r>
              <a:rPr lang="en-IN" dirty="0"/>
              <a:t>Before calling or invoking the instance method, it is necessary to create an object of its class.</a:t>
            </a:r>
          </a:p>
          <a:p>
            <a:endParaRPr lang="en-I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normAutofit fontScale="85000" lnSpcReduction="20000"/>
          </a:bodyPr>
          <a:lstStyle/>
          <a:p>
            <a:pPr>
              <a:buNone/>
            </a:pPr>
            <a:r>
              <a:rPr lang="en-IN" dirty="0"/>
              <a:t>	class </a:t>
            </a:r>
            <a:r>
              <a:rPr lang="en-IN" dirty="0" err="1"/>
              <a:t>MainClass</a:t>
            </a:r>
            <a:endParaRPr lang="en-IN" dirty="0"/>
          </a:p>
          <a:p>
            <a:pPr>
              <a:buNone/>
            </a:pPr>
            <a:r>
              <a:rPr lang="en-IN" dirty="0"/>
              <a:t>	{</a:t>
            </a:r>
          </a:p>
          <a:p>
            <a:pPr>
              <a:buNone/>
            </a:pPr>
            <a:r>
              <a:rPr lang="en-IN" dirty="0"/>
              <a:t>	public static void main(String </a:t>
            </a:r>
            <a:r>
              <a:rPr lang="en-IN" dirty="0" err="1"/>
              <a:t>args</a:t>
            </a:r>
            <a:r>
              <a:rPr lang="en-IN" dirty="0"/>
              <a:t>[])</a:t>
            </a:r>
          </a:p>
          <a:p>
            <a:pPr>
              <a:buNone/>
            </a:pPr>
            <a:r>
              <a:rPr lang="en-IN" dirty="0"/>
              <a:t>	{</a:t>
            </a:r>
          </a:p>
          <a:p>
            <a:pPr>
              <a:buNone/>
            </a:pPr>
            <a:r>
              <a:rPr lang="en-IN" dirty="0"/>
              <a:t>	</a:t>
            </a:r>
            <a:r>
              <a:rPr lang="en-IN" dirty="0" err="1"/>
              <a:t>MainClass</a:t>
            </a:r>
            <a:r>
              <a:rPr lang="en-IN" dirty="0"/>
              <a:t> mc=new </a:t>
            </a:r>
            <a:r>
              <a:rPr lang="en-IN" dirty="0" err="1"/>
              <a:t>MainClass</a:t>
            </a:r>
            <a:r>
              <a:rPr lang="en-IN" dirty="0"/>
              <a:t>();</a:t>
            </a:r>
          </a:p>
          <a:p>
            <a:pPr>
              <a:buNone/>
            </a:pPr>
            <a:r>
              <a:rPr lang="en-IN" dirty="0"/>
              <a:t>	</a:t>
            </a:r>
            <a:r>
              <a:rPr lang="en-IN" dirty="0" err="1"/>
              <a:t>mc.display</a:t>
            </a:r>
            <a:r>
              <a:rPr lang="en-IN" dirty="0"/>
              <a:t>();</a:t>
            </a:r>
          </a:p>
          <a:p>
            <a:endParaRPr lang="en-IN" dirty="0"/>
          </a:p>
          <a:p>
            <a:pPr>
              <a:buNone/>
            </a:pPr>
            <a:r>
              <a:rPr lang="en-IN" dirty="0"/>
              <a:t>}</a:t>
            </a:r>
          </a:p>
          <a:p>
            <a:pPr>
              <a:buNone/>
            </a:pPr>
            <a:r>
              <a:rPr lang="en-IN" dirty="0"/>
              <a:t> void display()</a:t>
            </a:r>
          </a:p>
          <a:p>
            <a:pPr>
              <a:buNone/>
            </a:pPr>
            <a:r>
              <a:rPr lang="en-IN" dirty="0"/>
              <a:t>	{</a:t>
            </a:r>
          </a:p>
          <a:p>
            <a:pPr>
              <a:buNone/>
            </a:pPr>
            <a:r>
              <a:rPr lang="en-IN" dirty="0"/>
              <a:t>	</a:t>
            </a:r>
            <a:r>
              <a:rPr lang="en-IN" dirty="0" err="1"/>
              <a:t>System.out.println</a:t>
            </a:r>
            <a:r>
              <a:rPr lang="en-IN" dirty="0"/>
              <a:t>("Hello");</a:t>
            </a:r>
          </a:p>
          <a:p>
            <a:pPr>
              <a:buNone/>
            </a:pPr>
            <a:r>
              <a:rPr lang="en-IN" dirty="0"/>
              <a:t>	}</a:t>
            </a:r>
          </a:p>
          <a:p>
            <a:pPr>
              <a:buNone/>
            </a:pPr>
            <a:r>
              <a:rPr lang="en-IN" dirty="0"/>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F87-40DA-436D-BD76-E553EB750AD4}"/>
              </a:ext>
            </a:extLst>
          </p:cNvPr>
          <p:cNvSpPr>
            <a:spLocks noGrp="1"/>
          </p:cNvSpPr>
          <p:nvPr>
            <p:ph type="title"/>
          </p:nvPr>
        </p:nvSpPr>
        <p:spPr>
          <a:xfrm>
            <a:off x="457200" y="274638"/>
            <a:ext cx="8229600" cy="457199"/>
          </a:xfrm>
        </p:spPr>
        <p:txBody>
          <a:bodyPr>
            <a:normAutofit fontScale="90000"/>
          </a:bodyPr>
          <a:lstStyle/>
          <a:p>
            <a:r>
              <a:rPr lang="en-IN" dirty="0"/>
              <a:t>This keyword</a:t>
            </a:r>
          </a:p>
        </p:txBody>
      </p:sp>
      <p:sp>
        <p:nvSpPr>
          <p:cNvPr id="3" name="Content Placeholder 2">
            <a:extLst>
              <a:ext uri="{FF2B5EF4-FFF2-40B4-BE49-F238E27FC236}">
                <a16:creationId xmlns:a16="http://schemas.microsoft.com/office/drawing/2014/main" id="{A4FFC66D-3E3B-4557-9DFC-B2EACB3C0C2E}"/>
              </a:ext>
            </a:extLst>
          </p:cNvPr>
          <p:cNvSpPr>
            <a:spLocks noGrp="1"/>
          </p:cNvSpPr>
          <p:nvPr>
            <p:ph idx="1"/>
          </p:nvPr>
        </p:nvSpPr>
        <p:spPr>
          <a:xfrm>
            <a:off x="457200" y="731838"/>
            <a:ext cx="8229600" cy="5851524"/>
          </a:xfrm>
        </p:spPr>
        <p:txBody>
          <a:bodyPr/>
          <a:lstStyle/>
          <a:p>
            <a:r>
              <a:rPr lang="en-US" dirty="0"/>
              <a:t> In java, this is a </a:t>
            </a:r>
            <a:r>
              <a:rPr lang="en-US" b="1" dirty="0"/>
              <a:t>reference variable</a:t>
            </a:r>
            <a:r>
              <a:rPr lang="en-US" dirty="0"/>
              <a:t> that refers to the current object.</a:t>
            </a:r>
          </a:p>
          <a:p>
            <a:endParaRPr lang="en-IN" dirty="0"/>
          </a:p>
        </p:txBody>
      </p:sp>
    </p:spTree>
    <p:extLst>
      <p:ext uri="{BB962C8B-B14F-4D97-AF65-F5344CB8AC3E}">
        <p14:creationId xmlns:p14="http://schemas.microsoft.com/office/powerpoint/2010/main" val="36606202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858B-B47F-4EFE-AD80-0601E3F5C766}"/>
              </a:ext>
            </a:extLst>
          </p:cNvPr>
          <p:cNvSpPr>
            <a:spLocks noGrp="1"/>
          </p:cNvSpPr>
          <p:nvPr>
            <p:ph type="title"/>
          </p:nvPr>
        </p:nvSpPr>
        <p:spPr>
          <a:xfrm>
            <a:off x="457200" y="274638"/>
            <a:ext cx="8229600" cy="457199"/>
          </a:xfrm>
        </p:spPr>
        <p:txBody>
          <a:bodyPr>
            <a:normAutofit fontScale="90000"/>
          </a:bodyPr>
          <a:lstStyle/>
          <a:p>
            <a:r>
              <a:rPr lang="en-IN" dirty="0"/>
              <a:t>Inheritance</a:t>
            </a:r>
          </a:p>
        </p:txBody>
      </p:sp>
      <p:sp>
        <p:nvSpPr>
          <p:cNvPr id="3" name="Content Placeholder 2">
            <a:extLst>
              <a:ext uri="{FF2B5EF4-FFF2-40B4-BE49-F238E27FC236}">
                <a16:creationId xmlns:a16="http://schemas.microsoft.com/office/drawing/2014/main" id="{24980205-87A1-4522-9FE3-34C994CB4C6D}"/>
              </a:ext>
            </a:extLst>
          </p:cNvPr>
          <p:cNvSpPr>
            <a:spLocks noGrp="1"/>
          </p:cNvSpPr>
          <p:nvPr>
            <p:ph idx="1"/>
          </p:nvPr>
        </p:nvSpPr>
        <p:spPr>
          <a:xfrm>
            <a:off x="457200" y="731838"/>
            <a:ext cx="8229600" cy="5851524"/>
          </a:xfrm>
        </p:spPr>
        <p:txBody>
          <a:bodyPr/>
          <a:lstStyle/>
          <a:p>
            <a:r>
              <a:rPr lang="en-US" b="1" dirty="0"/>
              <a:t>I</a:t>
            </a:r>
            <a:r>
              <a:rPr lang="en-US" sz="2000" b="1" dirty="0"/>
              <a:t>nheritance in Java</a:t>
            </a:r>
            <a:r>
              <a:rPr lang="en-US" sz="2000" dirty="0"/>
              <a:t> is a mechanism in which one object acquires all the properties and behaviors of a parent object. It is an important part of </a:t>
            </a:r>
            <a:r>
              <a:rPr lang="en-US" sz="2000" dirty="0">
                <a:hlinkClick r:id="rId2"/>
              </a:rPr>
              <a:t>OOPs</a:t>
            </a:r>
            <a:r>
              <a:rPr lang="en-US" sz="2000" dirty="0"/>
              <a:t> (Object Oriented programming system).</a:t>
            </a:r>
          </a:p>
          <a:p>
            <a:r>
              <a:rPr lang="en-US" sz="2000" dirty="0"/>
              <a:t>Inheritance represents the </a:t>
            </a:r>
            <a:r>
              <a:rPr lang="en-US" sz="2000" b="1" dirty="0"/>
              <a:t>IS-A relationship</a:t>
            </a:r>
            <a:r>
              <a:rPr lang="en-US" sz="2000" dirty="0"/>
              <a:t> which is also known as a </a:t>
            </a:r>
            <a:r>
              <a:rPr lang="en-US" sz="2000" i="1" dirty="0"/>
              <a:t>parent-child</a:t>
            </a:r>
            <a:r>
              <a:rPr lang="en-US" sz="2000" dirty="0"/>
              <a:t> relationship.</a:t>
            </a:r>
          </a:p>
          <a:p>
            <a:r>
              <a:rPr lang="en-US" b="1" dirty="0"/>
              <a:t>class</a:t>
            </a:r>
            <a:r>
              <a:rPr lang="en-US" dirty="0"/>
              <a:t> Subclass-name </a:t>
            </a:r>
            <a:r>
              <a:rPr lang="en-US" b="1" dirty="0"/>
              <a:t>extends</a:t>
            </a:r>
            <a:r>
              <a:rPr lang="en-US" dirty="0"/>
              <a:t> Superclass-name  </a:t>
            </a:r>
          </a:p>
          <a:p>
            <a:r>
              <a:rPr lang="en-US" dirty="0"/>
              <a:t>{  </a:t>
            </a:r>
          </a:p>
          <a:p>
            <a:r>
              <a:rPr lang="en-US" dirty="0"/>
              <a:t>   //methods and fields  </a:t>
            </a:r>
          </a:p>
          <a:p>
            <a:r>
              <a:rPr lang="en-US" dirty="0"/>
              <a:t>}  </a:t>
            </a:r>
          </a:p>
          <a:p>
            <a:br>
              <a:rPr lang="en-US" dirty="0"/>
            </a:br>
            <a:endParaRPr lang="en-IN" sz="2000" dirty="0"/>
          </a:p>
        </p:txBody>
      </p:sp>
    </p:spTree>
    <p:extLst>
      <p:ext uri="{BB962C8B-B14F-4D97-AF65-F5344CB8AC3E}">
        <p14:creationId xmlns:p14="http://schemas.microsoft.com/office/powerpoint/2010/main" val="11429102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E0884-035D-46D3-9E07-AEF5DB289C8C}"/>
              </a:ext>
            </a:extLst>
          </p:cNvPr>
          <p:cNvSpPr>
            <a:spLocks noGrp="1"/>
          </p:cNvSpPr>
          <p:nvPr>
            <p:ph idx="1"/>
          </p:nvPr>
        </p:nvSpPr>
        <p:spPr>
          <a:xfrm>
            <a:off x="457200" y="188640"/>
            <a:ext cx="8229600" cy="6669360"/>
          </a:xfrm>
        </p:spPr>
        <p:txBody>
          <a:bodyPr>
            <a:normAutofit fontScale="92500" lnSpcReduction="10000"/>
          </a:bodyPr>
          <a:lstStyle/>
          <a:p>
            <a:r>
              <a:rPr lang="en-IN" b="1" dirty="0"/>
              <a:t>class</a:t>
            </a:r>
            <a:r>
              <a:rPr lang="en-IN" dirty="0"/>
              <a:t> Employee{  </a:t>
            </a:r>
          </a:p>
          <a:p>
            <a:r>
              <a:rPr lang="en-IN" dirty="0"/>
              <a:t> </a:t>
            </a:r>
            <a:r>
              <a:rPr lang="en-IN" b="1" dirty="0"/>
              <a:t>float</a:t>
            </a:r>
            <a:r>
              <a:rPr lang="en-IN" dirty="0"/>
              <a:t> salary=40000;  </a:t>
            </a:r>
          </a:p>
          <a:p>
            <a:r>
              <a:rPr lang="en-IN" dirty="0"/>
              <a:t>}  </a:t>
            </a:r>
          </a:p>
          <a:p>
            <a:r>
              <a:rPr lang="en-IN" b="1" dirty="0"/>
              <a:t>class</a:t>
            </a:r>
            <a:r>
              <a:rPr lang="en-IN" dirty="0"/>
              <a:t> Programmer </a:t>
            </a:r>
            <a:r>
              <a:rPr lang="en-IN" b="1" dirty="0"/>
              <a:t>extends</a:t>
            </a:r>
            <a:r>
              <a:rPr lang="en-IN" dirty="0"/>
              <a:t> Employee{  </a:t>
            </a:r>
          </a:p>
          <a:p>
            <a:r>
              <a:rPr lang="en-IN" dirty="0"/>
              <a:t> </a:t>
            </a:r>
            <a:r>
              <a:rPr lang="en-IN" b="1" dirty="0"/>
              <a:t>int</a:t>
            </a:r>
            <a:r>
              <a:rPr lang="en-IN" dirty="0"/>
              <a:t> bonus=10000;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Programmer p=</a:t>
            </a:r>
            <a:r>
              <a:rPr lang="en-IN" b="1" dirty="0"/>
              <a:t>new</a:t>
            </a:r>
            <a:r>
              <a:rPr lang="en-IN" dirty="0"/>
              <a:t> Programmer();  </a:t>
            </a:r>
          </a:p>
          <a:p>
            <a:r>
              <a:rPr lang="en-IN" dirty="0"/>
              <a:t>   </a:t>
            </a:r>
            <a:r>
              <a:rPr lang="en-IN" dirty="0" err="1"/>
              <a:t>System.out.println</a:t>
            </a:r>
            <a:r>
              <a:rPr lang="en-IN" dirty="0"/>
              <a:t>("Programmer salary is:"+</a:t>
            </a:r>
            <a:r>
              <a:rPr lang="en-IN" dirty="0" err="1"/>
              <a:t>p.salary</a:t>
            </a:r>
            <a:r>
              <a:rPr lang="en-IN" dirty="0"/>
              <a:t>);  </a:t>
            </a:r>
          </a:p>
          <a:p>
            <a:r>
              <a:rPr lang="en-IN" dirty="0"/>
              <a:t>   </a:t>
            </a:r>
            <a:r>
              <a:rPr lang="en-IN" dirty="0" err="1"/>
              <a:t>System.out.println</a:t>
            </a:r>
            <a:r>
              <a:rPr lang="en-IN" dirty="0"/>
              <a:t>("Bonus of Programmer is:"+</a:t>
            </a:r>
            <a:r>
              <a:rPr lang="en-IN" dirty="0" err="1"/>
              <a:t>p.bonus</a:t>
            </a:r>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6065480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E3CC-83A4-47C5-B4A9-6B1604246A73}"/>
              </a:ext>
            </a:extLst>
          </p:cNvPr>
          <p:cNvSpPr>
            <a:spLocks noGrp="1"/>
          </p:cNvSpPr>
          <p:nvPr>
            <p:ph type="title"/>
          </p:nvPr>
        </p:nvSpPr>
        <p:spPr>
          <a:xfrm>
            <a:off x="457200" y="188640"/>
            <a:ext cx="8229600" cy="288032"/>
          </a:xfrm>
        </p:spPr>
        <p:txBody>
          <a:bodyPr>
            <a:normAutofit fontScale="90000"/>
          </a:bodyPr>
          <a:lstStyle/>
          <a:p>
            <a:r>
              <a:rPr lang="en-US" dirty="0"/>
              <a:t>Types of inheritance in java</a:t>
            </a:r>
            <a:br>
              <a:rPr lang="en-US" dirty="0"/>
            </a:br>
            <a:endParaRPr lang="en-IN" dirty="0"/>
          </a:p>
        </p:txBody>
      </p:sp>
      <p:sp>
        <p:nvSpPr>
          <p:cNvPr id="3" name="Content Placeholder 2">
            <a:extLst>
              <a:ext uri="{FF2B5EF4-FFF2-40B4-BE49-F238E27FC236}">
                <a16:creationId xmlns:a16="http://schemas.microsoft.com/office/drawing/2014/main" id="{5F357B2B-FDE0-47AD-AE3C-1378AB4EB843}"/>
              </a:ext>
            </a:extLst>
          </p:cNvPr>
          <p:cNvSpPr>
            <a:spLocks noGrp="1"/>
          </p:cNvSpPr>
          <p:nvPr>
            <p:ph idx="1"/>
          </p:nvPr>
        </p:nvSpPr>
        <p:spPr>
          <a:xfrm>
            <a:off x="457200" y="188640"/>
            <a:ext cx="8229600" cy="6768752"/>
          </a:xfrm>
        </p:spPr>
        <p:txBody>
          <a:bodyPr/>
          <a:lstStyle/>
          <a:p>
            <a:r>
              <a:rPr lang="en-US" dirty="0"/>
              <a:t>On the basis of class, there can be three types of inheritance in java: single, multilevel and hierarchical.</a:t>
            </a:r>
          </a:p>
          <a:p>
            <a:r>
              <a:rPr lang="en-US" dirty="0"/>
              <a:t>When one class inherits multiple classes, it is known as multiple inheritance.</a:t>
            </a:r>
          </a:p>
          <a:p>
            <a:endParaRPr lang="en-IN" dirty="0"/>
          </a:p>
        </p:txBody>
      </p:sp>
    </p:spTree>
    <p:extLst>
      <p:ext uri="{BB962C8B-B14F-4D97-AF65-F5344CB8AC3E}">
        <p14:creationId xmlns:p14="http://schemas.microsoft.com/office/powerpoint/2010/main" val="13616362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7367-180C-4669-AA4B-A1916AA0D7E8}"/>
              </a:ext>
            </a:extLst>
          </p:cNvPr>
          <p:cNvSpPr>
            <a:spLocks noGrp="1"/>
          </p:cNvSpPr>
          <p:nvPr>
            <p:ph type="title"/>
          </p:nvPr>
        </p:nvSpPr>
        <p:spPr>
          <a:xfrm>
            <a:off x="457200" y="274638"/>
            <a:ext cx="8229600" cy="457199"/>
          </a:xfrm>
        </p:spPr>
        <p:txBody>
          <a:bodyPr>
            <a:normAutofit fontScale="90000"/>
          </a:bodyPr>
          <a:lstStyle/>
          <a:p>
            <a:br>
              <a:rPr lang="en-IN" dirty="0"/>
            </a:br>
            <a:r>
              <a:rPr lang="en-IN" dirty="0"/>
              <a:t>Single Inheritance Example</a:t>
            </a:r>
            <a:br>
              <a:rPr lang="en-IN" dirty="0"/>
            </a:br>
            <a:endParaRPr lang="en-IN" dirty="0"/>
          </a:p>
        </p:txBody>
      </p:sp>
      <p:sp>
        <p:nvSpPr>
          <p:cNvPr id="3" name="Content Placeholder 2">
            <a:extLst>
              <a:ext uri="{FF2B5EF4-FFF2-40B4-BE49-F238E27FC236}">
                <a16:creationId xmlns:a16="http://schemas.microsoft.com/office/drawing/2014/main" id="{6310BD15-9EB2-4062-9F31-F2C8650D92C8}"/>
              </a:ext>
            </a:extLst>
          </p:cNvPr>
          <p:cNvSpPr>
            <a:spLocks noGrp="1"/>
          </p:cNvSpPr>
          <p:nvPr>
            <p:ph idx="1"/>
          </p:nvPr>
        </p:nvSpPr>
        <p:spPr>
          <a:xfrm>
            <a:off x="457200" y="731838"/>
            <a:ext cx="8229600" cy="5851524"/>
          </a:xfrm>
        </p:spPr>
        <p:txBody>
          <a:bodyPr>
            <a:normAutofit fontScale="92500" lnSpcReduction="20000"/>
          </a:bodyPr>
          <a:lstStyle/>
          <a:p>
            <a:r>
              <a:rPr lang="en-IN" b="1" dirty="0"/>
              <a:t>class</a:t>
            </a:r>
            <a:r>
              <a:rPr lang="en-IN" dirty="0"/>
              <a:t> Animal{  </a:t>
            </a:r>
          </a:p>
          <a:p>
            <a:r>
              <a:rPr lang="en-IN" b="1" dirty="0"/>
              <a:t>void</a:t>
            </a:r>
            <a:r>
              <a:rPr lang="en-IN" dirty="0"/>
              <a:t> eat(){</a:t>
            </a:r>
            <a:r>
              <a:rPr lang="en-IN" dirty="0" err="1"/>
              <a:t>System.out.println</a:t>
            </a:r>
            <a:r>
              <a:rPr lang="en-IN" dirty="0"/>
              <a:t>("eating...");}  </a:t>
            </a:r>
          </a:p>
          <a:p>
            <a:r>
              <a:rPr lang="en-IN" dirty="0"/>
              <a:t>}  </a:t>
            </a:r>
          </a:p>
          <a:p>
            <a:r>
              <a:rPr lang="en-IN" b="1" dirty="0"/>
              <a:t>class</a:t>
            </a:r>
            <a:r>
              <a:rPr lang="en-IN" dirty="0"/>
              <a:t> Dog </a:t>
            </a:r>
            <a:r>
              <a:rPr lang="en-IN" b="1" dirty="0"/>
              <a:t>extends</a:t>
            </a:r>
            <a:r>
              <a:rPr lang="en-IN" dirty="0"/>
              <a:t> Animal{  </a:t>
            </a:r>
          </a:p>
          <a:p>
            <a:r>
              <a:rPr lang="en-IN" b="1" dirty="0"/>
              <a:t>void</a:t>
            </a:r>
            <a:r>
              <a:rPr lang="en-IN" dirty="0"/>
              <a:t> bark(){</a:t>
            </a:r>
            <a:r>
              <a:rPr lang="en-IN" dirty="0" err="1"/>
              <a:t>System.out.println</a:t>
            </a:r>
            <a:r>
              <a:rPr lang="en-IN" dirty="0"/>
              <a:t>("barking...");}  </a:t>
            </a:r>
          </a:p>
          <a:p>
            <a:r>
              <a:rPr lang="en-IN" dirty="0"/>
              <a:t>}  </a:t>
            </a:r>
          </a:p>
          <a:p>
            <a:r>
              <a:rPr lang="en-IN" b="1" dirty="0"/>
              <a:t>class</a:t>
            </a:r>
            <a:r>
              <a:rPr lang="en-IN" dirty="0"/>
              <a:t> </a:t>
            </a:r>
            <a:r>
              <a:rPr lang="en-IN" dirty="0" err="1"/>
              <a:t>TestInheritance</a:t>
            </a:r>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Dog d=</a:t>
            </a:r>
            <a:r>
              <a:rPr lang="en-IN" b="1" dirty="0"/>
              <a:t>new</a:t>
            </a:r>
            <a:r>
              <a:rPr lang="en-IN" dirty="0"/>
              <a:t> Dog();  </a:t>
            </a:r>
          </a:p>
          <a:p>
            <a:r>
              <a:rPr lang="en-IN" dirty="0" err="1"/>
              <a:t>d.bark</a:t>
            </a:r>
            <a:r>
              <a:rPr lang="en-IN" dirty="0"/>
              <a:t>();  </a:t>
            </a:r>
          </a:p>
          <a:p>
            <a:r>
              <a:rPr lang="en-IN" dirty="0" err="1"/>
              <a:t>d.eat</a:t>
            </a:r>
            <a:r>
              <a:rPr lang="en-IN" dirty="0"/>
              <a:t>();  </a:t>
            </a:r>
          </a:p>
          <a:p>
            <a:r>
              <a:rPr lang="en-IN" dirty="0"/>
              <a:t>}}  </a:t>
            </a:r>
          </a:p>
          <a:p>
            <a:endParaRPr lang="en-IN" dirty="0"/>
          </a:p>
        </p:txBody>
      </p:sp>
    </p:spTree>
    <p:extLst>
      <p:ext uri="{BB962C8B-B14F-4D97-AF65-F5344CB8AC3E}">
        <p14:creationId xmlns:p14="http://schemas.microsoft.com/office/powerpoint/2010/main" val="5612841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107-A99A-469B-B0B3-9242E2BA9012}"/>
              </a:ext>
            </a:extLst>
          </p:cNvPr>
          <p:cNvSpPr>
            <a:spLocks noGrp="1"/>
          </p:cNvSpPr>
          <p:nvPr>
            <p:ph type="title"/>
          </p:nvPr>
        </p:nvSpPr>
        <p:spPr>
          <a:xfrm>
            <a:off x="457200" y="274638"/>
            <a:ext cx="8229600" cy="457199"/>
          </a:xfrm>
        </p:spPr>
        <p:txBody>
          <a:bodyPr>
            <a:normAutofit fontScale="90000"/>
          </a:bodyPr>
          <a:lstStyle/>
          <a:p>
            <a:br>
              <a:rPr lang="en-IN" dirty="0"/>
            </a:br>
            <a:r>
              <a:rPr lang="en-IN" dirty="0"/>
              <a:t>Multilevel Inheritance Example</a:t>
            </a:r>
            <a:br>
              <a:rPr lang="en-IN" dirty="0"/>
            </a:br>
            <a:endParaRPr lang="en-IN" dirty="0"/>
          </a:p>
        </p:txBody>
      </p:sp>
      <p:sp>
        <p:nvSpPr>
          <p:cNvPr id="3" name="Content Placeholder 2">
            <a:extLst>
              <a:ext uri="{FF2B5EF4-FFF2-40B4-BE49-F238E27FC236}">
                <a16:creationId xmlns:a16="http://schemas.microsoft.com/office/drawing/2014/main" id="{F2143596-D84C-4707-BF47-E1D974E7F525}"/>
              </a:ext>
            </a:extLst>
          </p:cNvPr>
          <p:cNvSpPr>
            <a:spLocks noGrp="1"/>
          </p:cNvSpPr>
          <p:nvPr>
            <p:ph idx="1"/>
          </p:nvPr>
        </p:nvSpPr>
        <p:spPr>
          <a:xfrm>
            <a:off x="457200" y="692696"/>
            <a:ext cx="8229600" cy="5976664"/>
          </a:xfrm>
        </p:spPr>
        <p:txBody>
          <a:bodyPr>
            <a:normAutofit fontScale="70000" lnSpcReduction="20000"/>
          </a:bodyPr>
          <a:lstStyle/>
          <a:p>
            <a:r>
              <a:rPr lang="en-IN" b="1" dirty="0"/>
              <a:t>class</a:t>
            </a:r>
            <a:r>
              <a:rPr lang="en-IN" dirty="0"/>
              <a:t> Animal{  </a:t>
            </a:r>
          </a:p>
          <a:p>
            <a:r>
              <a:rPr lang="en-IN" b="1" dirty="0"/>
              <a:t>void</a:t>
            </a:r>
            <a:r>
              <a:rPr lang="en-IN" dirty="0"/>
              <a:t> eat(){</a:t>
            </a:r>
            <a:r>
              <a:rPr lang="en-IN" dirty="0" err="1"/>
              <a:t>System.out.println</a:t>
            </a:r>
            <a:r>
              <a:rPr lang="en-IN" dirty="0"/>
              <a:t>("eating...");}  </a:t>
            </a:r>
          </a:p>
          <a:p>
            <a:r>
              <a:rPr lang="en-IN" dirty="0"/>
              <a:t>}  </a:t>
            </a:r>
          </a:p>
          <a:p>
            <a:r>
              <a:rPr lang="en-IN" b="1" dirty="0"/>
              <a:t>class</a:t>
            </a:r>
            <a:r>
              <a:rPr lang="en-IN" dirty="0"/>
              <a:t> Dog </a:t>
            </a:r>
            <a:r>
              <a:rPr lang="en-IN" b="1" dirty="0"/>
              <a:t>extends</a:t>
            </a:r>
            <a:r>
              <a:rPr lang="en-IN" dirty="0"/>
              <a:t> Animal{  </a:t>
            </a:r>
          </a:p>
          <a:p>
            <a:r>
              <a:rPr lang="en-IN" b="1" dirty="0"/>
              <a:t>void</a:t>
            </a:r>
            <a:r>
              <a:rPr lang="en-IN" dirty="0"/>
              <a:t> bark(){</a:t>
            </a:r>
            <a:r>
              <a:rPr lang="en-IN" dirty="0" err="1"/>
              <a:t>System.out.println</a:t>
            </a:r>
            <a:r>
              <a:rPr lang="en-IN" dirty="0"/>
              <a:t>("barking...");}  </a:t>
            </a:r>
          </a:p>
          <a:p>
            <a:r>
              <a:rPr lang="en-IN" dirty="0"/>
              <a:t>}  </a:t>
            </a:r>
          </a:p>
          <a:p>
            <a:r>
              <a:rPr lang="en-IN" b="1" dirty="0"/>
              <a:t>class</a:t>
            </a:r>
            <a:r>
              <a:rPr lang="en-IN" dirty="0"/>
              <a:t> </a:t>
            </a:r>
            <a:r>
              <a:rPr lang="en-IN" dirty="0" err="1"/>
              <a:t>BabyDog</a:t>
            </a:r>
            <a:r>
              <a:rPr lang="en-IN" dirty="0"/>
              <a:t> </a:t>
            </a:r>
            <a:r>
              <a:rPr lang="en-IN" b="1" dirty="0"/>
              <a:t>extends</a:t>
            </a:r>
            <a:r>
              <a:rPr lang="en-IN" dirty="0"/>
              <a:t> Dog{  </a:t>
            </a:r>
          </a:p>
          <a:p>
            <a:r>
              <a:rPr lang="en-IN" b="1" dirty="0"/>
              <a:t>void</a:t>
            </a:r>
            <a:r>
              <a:rPr lang="en-IN" dirty="0"/>
              <a:t> weep(){</a:t>
            </a:r>
            <a:r>
              <a:rPr lang="en-IN" dirty="0" err="1"/>
              <a:t>System.out.println</a:t>
            </a:r>
            <a:r>
              <a:rPr lang="en-IN" dirty="0"/>
              <a:t>("weeping...");}  </a:t>
            </a:r>
          </a:p>
          <a:p>
            <a:r>
              <a:rPr lang="en-IN" dirty="0"/>
              <a:t>}  </a:t>
            </a:r>
          </a:p>
          <a:p>
            <a:r>
              <a:rPr lang="en-IN" b="1" dirty="0"/>
              <a:t>class</a:t>
            </a:r>
            <a:r>
              <a:rPr lang="en-IN" dirty="0"/>
              <a:t> TestInheritance2{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BabyDog</a:t>
            </a:r>
            <a:r>
              <a:rPr lang="en-IN" dirty="0"/>
              <a:t> d=</a:t>
            </a:r>
            <a:r>
              <a:rPr lang="en-IN" b="1" dirty="0"/>
              <a:t>new</a:t>
            </a:r>
            <a:r>
              <a:rPr lang="en-IN" dirty="0"/>
              <a:t> </a:t>
            </a:r>
            <a:r>
              <a:rPr lang="en-IN" dirty="0" err="1"/>
              <a:t>BabyDog</a:t>
            </a:r>
            <a:r>
              <a:rPr lang="en-IN" dirty="0"/>
              <a:t>();  </a:t>
            </a:r>
          </a:p>
          <a:p>
            <a:r>
              <a:rPr lang="en-IN" dirty="0" err="1"/>
              <a:t>d.weep</a:t>
            </a:r>
            <a:r>
              <a:rPr lang="en-IN" dirty="0"/>
              <a:t>();  </a:t>
            </a:r>
          </a:p>
          <a:p>
            <a:r>
              <a:rPr lang="en-IN" dirty="0" err="1"/>
              <a:t>d.bark</a:t>
            </a:r>
            <a:r>
              <a:rPr lang="en-IN" dirty="0"/>
              <a:t>();  </a:t>
            </a:r>
          </a:p>
          <a:p>
            <a:r>
              <a:rPr lang="en-IN" dirty="0" err="1"/>
              <a:t>d.eat</a:t>
            </a:r>
            <a:r>
              <a:rPr lang="en-IN" dirty="0"/>
              <a:t>();  </a:t>
            </a:r>
          </a:p>
          <a:p>
            <a:r>
              <a:rPr lang="en-IN" dirty="0"/>
              <a:t>}}  </a:t>
            </a:r>
          </a:p>
          <a:p>
            <a:endParaRPr lang="en-IN" dirty="0"/>
          </a:p>
        </p:txBody>
      </p:sp>
    </p:spTree>
    <p:extLst>
      <p:ext uri="{BB962C8B-B14F-4D97-AF65-F5344CB8AC3E}">
        <p14:creationId xmlns:p14="http://schemas.microsoft.com/office/powerpoint/2010/main" val="39726392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EFB3-E3ED-47B6-A84A-7747182217DE}"/>
              </a:ext>
            </a:extLst>
          </p:cNvPr>
          <p:cNvSpPr>
            <a:spLocks noGrp="1"/>
          </p:cNvSpPr>
          <p:nvPr>
            <p:ph type="title"/>
          </p:nvPr>
        </p:nvSpPr>
        <p:spPr>
          <a:xfrm>
            <a:off x="457200" y="274638"/>
            <a:ext cx="8229600" cy="562074"/>
          </a:xfrm>
        </p:spPr>
        <p:txBody>
          <a:bodyPr>
            <a:normAutofit fontScale="90000"/>
          </a:bodyPr>
          <a:lstStyle/>
          <a:p>
            <a:r>
              <a:rPr lang="en-IN" dirty="0" err="1"/>
              <a:t>Hirerachical</a:t>
            </a:r>
            <a:r>
              <a:rPr lang="en-IN" dirty="0"/>
              <a:t> Inheritance</a:t>
            </a:r>
          </a:p>
        </p:txBody>
      </p:sp>
      <p:sp>
        <p:nvSpPr>
          <p:cNvPr id="3" name="Content Placeholder 2">
            <a:extLst>
              <a:ext uri="{FF2B5EF4-FFF2-40B4-BE49-F238E27FC236}">
                <a16:creationId xmlns:a16="http://schemas.microsoft.com/office/drawing/2014/main" id="{C209B8B8-EBE1-4641-AAB8-6FD63E471EC6}"/>
              </a:ext>
            </a:extLst>
          </p:cNvPr>
          <p:cNvSpPr>
            <a:spLocks noGrp="1"/>
          </p:cNvSpPr>
          <p:nvPr>
            <p:ph idx="1"/>
          </p:nvPr>
        </p:nvSpPr>
        <p:spPr>
          <a:xfrm>
            <a:off x="457200" y="836712"/>
            <a:ext cx="8229600" cy="5904656"/>
          </a:xfrm>
        </p:spPr>
        <p:txBody>
          <a:bodyPr>
            <a:normAutofit fontScale="62500" lnSpcReduction="20000"/>
          </a:bodyPr>
          <a:lstStyle/>
          <a:p>
            <a:r>
              <a:rPr lang="en-US" dirty="0"/>
              <a:t>When two or more classes inherits a single class, it is known as </a:t>
            </a:r>
            <a:r>
              <a:rPr lang="en-US" i="1" dirty="0"/>
              <a:t>hierarchical inheritance</a:t>
            </a:r>
            <a:r>
              <a:rPr lang="en-US" dirty="0"/>
              <a:t>. </a:t>
            </a:r>
          </a:p>
          <a:p>
            <a:r>
              <a:rPr lang="en-IN" b="1" dirty="0"/>
              <a:t>class</a:t>
            </a:r>
            <a:r>
              <a:rPr lang="en-IN" dirty="0"/>
              <a:t> Animal{  </a:t>
            </a:r>
          </a:p>
          <a:p>
            <a:r>
              <a:rPr lang="en-IN" b="1" dirty="0"/>
              <a:t>void</a:t>
            </a:r>
            <a:r>
              <a:rPr lang="en-IN" dirty="0"/>
              <a:t> eat(){</a:t>
            </a:r>
            <a:r>
              <a:rPr lang="en-IN" dirty="0" err="1"/>
              <a:t>System.out.println</a:t>
            </a:r>
            <a:r>
              <a:rPr lang="en-IN" dirty="0"/>
              <a:t>("eating...");}  </a:t>
            </a:r>
          </a:p>
          <a:p>
            <a:r>
              <a:rPr lang="en-IN" dirty="0"/>
              <a:t>}  </a:t>
            </a:r>
          </a:p>
          <a:p>
            <a:r>
              <a:rPr lang="en-IN" b="1" dirty="0"/>
              <a:t>class</a:t>
            </a:r>
            <a:r>
              <a:rPr lang="en-IN" dirty="0"/>
              <a:t> Dog </a:t>
            </a:r>
            <a:r>
              <a:rPr lang="en-IN" b="1" dirty="0"/>
              <a:t>extends</a:t>
            </a:r>
            <a:r>
              <a:rPr lang="en-IN" dirty="0"/>
              <a:t> Animal{  </a:t>
            </a:r>
          </a:p>
          <a:p>
            <a:r>
              <a:rPr lang="en-IN" b="1" dirty="0"/>
              <a:t>void</a:t>
            </a:r>
            <a:r>
              <a:rPr lang="en-IN" dirty="0"/>
              <a:t> bark(){</a:t>
            </a:r>
            <a:r>
              <a:rPr lang="en-IN" dirty="0" err="1"/>
              <a:t>System.out.println</a:t>
            </a:r>
            <a:r>
              <a:rPr lang="en-IN" dirty="0"/>
              <a:t>("barking...");}  </a:t>
            </a:r>
          </a:p>
          <a:p>
            <a:r>
              <a:rPr lang="en-IN" dirty="0"/>
              <a:t>}  </a:t>
            </a:r>
          </a:p>
          <a:p>
            <a:r>
              <a:rPr lang="en-IN" b="1" dirty="0"/>
              <a:t>class</a:t>
            </a:r>
            <a:r>
              <a:rPr lang="en-IN" dirty="0"/>
              <a:t> Cat </a:t>
            </a:r>
            <a:r>
              <a:rPr lang="en-IN" b="1" dirty="0"/>
              <a:t>extends</a:t>
            </a:r>
            <a:r>
              <a:rPr lang="en-IN" dirty="0"/>
              <a:t> Animal{  </a:t>
            </a:r>
          </a:p>
          <a:p>
            <a:r>
              <a:rPr lang="en-IN" b="1" dirty="0"/>
              <a:t>void</a:t>
            </a:r>
            <a:r>
              <a:rPr lang="en-IN" dirty="0"/>
              <a:t> meow(){</a:t>
            </a:r>
            <a:r>
              <a:rPr lang="en-IN" dirty="0" err="1"/>
              <a:t>System.out.println</a:t>
            </a:r>
            <a:r>
              <a:rPr lang="en-IN" dirty="0"/>
              <a:t>("meowing...");}  </a:t>
            </a:r>
          </a:p>
          <a:p>
            <a:r>
              <a:rPr lang="en-IN" dirty="0"/>
              <a:t>}  </a:t>
            </a:r>
          </a:p>
          <a:p>
            <a:endParaRPr lang="en-IN" b="1" dirty="0"/>
          </a:p>
          <a:p>
            <a:r>
              <a:rPr lang="en-IN" b="1" dirty="0"/>
              <a:t>class</a:t>
            </a:r>
            <a:r>
              <a:rPr lang="en-IN" dirty="0"/>
              <a:t> TestInheritance3{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Cat c=</a:t>
            </a:r>
            <a:r>
              <a:rPr lang="en-IN" b="1" dirty="0"/>
              <a:t>new</a:t>
            </a:r>
            <a:r>
              <a:rPr lang="en-IN" dirty="0"/>
              <a:t> Cat();  </a:t>
            </a:r>
          </a:p>
          <a:p>
            <a:r>
              <a:rPr lang="en-IN" dirty="0" err="1"/>
              <a:t>c.meow</a:t>
            </a:r>
            <a:r>
              <a:rPr lang="en-IN" dirty="0"/>
              <a:t>();  </a:t>
            </a:r>
          </a:p>
          <a:p>
            <a:r>
              <a:rPr lang="en-IN" dirty="0" err="1"/>
              <a:t>c.eat</a:t>
            </a:r>
            <a:r>
              <a:rPr lang="en-IN" dirty="0"/>
              <a:t>();  </a:t>
            </a:r>
          </a:p>
          <a:p>
            <a:r>
              <a:rPr lang="en-IN" dirty="0"/>
              <a:t>//</a:t>
            </a:r>
            <a:r>
              <a:rPr lang="en-IN" dirty="0" err="1"/>
              <a:t>c.bark</a:t>
            </a:r>
            <a:r>
              <a:rPr lang="en-IN" dirty="0"/>
              <a:t>();//</a:t>
            </a:r>
            <a:r>
              <a:rPr lang="en-IN" dirty="0" err="1"/>
              <a:t>C.T.Error</a:t>
            </a:r>
            <a:r>
              <a:rPr lang="en-IN" dirty="0"/>
              <a:t>  </a:t>
            </a:r>
          </a:p>
          <a:p>
            <a:r>
              <a:rPr lang="en-IN" dirty="0"/>
              <a:t>}}  </a:t>
            </a:r>
          </a:p>
          <a:p>
            <a:endParaRPr lang="en-IN" dirty="0"/>
          </a:p>
        </p:txBody>
      </p:sp>
    </p:spTree>
    <p:extLst>
      <p:ext uri="{BB962C8B-B14F-4D97-AF65-F5344CB8AC3E}">
        <p14:creationId xmlns:p14="http://schemas.microsoft.com/office/powerpoint/2010/main" val="200093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Working of a Java Program</a:t>
            </a:r>
          </a:p>
        </p:txBody>
      </p:sp>
      <p:sp>
        <p:nvSpPr>
          <p:cNvPr id="3" name="Content Placeholder 2"/>
          <p:cNvSpPr>
            <a:spLocks noGrp="1"/>
          </p:cNvSpPr>
          <p:nvPr>
            <p:ph idx="1"/>
          </p:nvPr>
        </p:nvSpPr>
        <p:spPr>
          <a:xfrm>
            <a:off x="457200" y="1142984"/>
            <a:ext cx="8472518" cy="5357850"/>
          </a:xfrm>
        </p:spPr>
        <p:txBody>
          <a:bodyPr/>
          <a:lstStyle/>
          <a:p>
            <a:pPr lvl="3"/>
            <a:endParaRPr lang="en-IN" dirty="0"/>
          </a:p>
          <a:p>
            <a:pPr lvl="3">
              <a:buNone/>
            </a:pPr>
            <a:r>
              <a:rPr lang="en-IN" dirty="0"/>
              <a:t>	Java		JVM		         CPU</a:t>
            </a:r>
          </a:p>
          <a:p>
            <a:pPr lvl="3"/>
            <a:r>
              <a:rPr lang="en-IN" dirty="0"/>
              <a:t>compiler</a:t>
            </a:r>
          </a:p>
        </p:txBody>
      </p:sp>
      <p:sp>
        <p:nvSpPr>
          <p:cNvPr id="4" name="Rectangle 3"/>
          <p:cNvSpPr/>
          <p:nvPr/>
        </p:nvSpPr>
        <p:spPr>
          <a:xfrm>
            <a:off x="714348" y="1857364"/>
            <a:ext cx="135732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Program</a:t>
            </a:r>
          </a:p>
        </p:txBody>
      </p:sp>
      <p:cxnSp>
        <p:nvCxnSpPr>
          <p:cNvPr id="6" name="Straight Arrow Connector 5"/>
          <p:cNvCxnSpPr>
            <a:stCxn id="4" idx="3"/>
          </p:cNvCxnSpPr>
          <p:nvPr/>
        </p:nvCxnSpPr>
        <p:spPr>
          <a:xfrm>
            <a:off x="2071670" y="2214554"/>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143240" y="1857364"/>
            <a:ext cx="114300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a:t>
            </a:r>
            <a:r>
              <a:rPr lang="en-IN" dirty="0" err="1"/>
              <a:t>Bytecode</a:t>
            </a:r>
            <a:endParaRPr lang="en-IN" dirty="0"/>
          </a:p>
        </p:txBody>
      </p:sp>
      <p:cxnSp>
        <p:nvCxnSpPr>
          <p:cNvPr id="9" name="Straight Arrow Connector 8"/>
          <p:cNvCxnSpPr/>
          <p:nvPr/>
        </p:nvCxnSpPr>
        <p:spPr>
          <a:xfrm>
            <a:off x="4286248" y="214311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72066" y="1857364"/>
            <a:ext cx="12858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Machine Code</a:t>
            </a:r>
          </a:p>
        </p:txBody>
      </p:sp>
      <p:cxnSp>
        <p:nvCxnSpPr>
          <p:cNvPr id="12" name="Straight Arrow Connector 11"/>
          <p:cNvCxnSpPr/>
          <p:nvPr/>
        </p:nvCxnSpPr>
        <p:spPr>
          <a:xfrm>
            <a:off x="6429388" y="221455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58082" y="1785926"/>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D4AA-CC3A-45E6-8881-3ABF2657C270}"/>
              </a:ext>
            </a:extLst>
          </p:cNvPr>
          <p:cNvSpPr>
            <a:spLocks noGrp="1"/>
          </p:cNvSpPr>
          <p:nvPr>
            <p:ph type="title"/>
          </p:nvPr>
        </p:nvSpPr>
        <p:spPr>
          <a:xfrm>
            <a:off x="457200" y="274638"/>
            <a:ext cx="8229600" cy="457199"/>
          </a:xfrm>
        </p:spPr>
        <p:txBody>
          <a:bodyPr>
            <a:normAutofit fontScale="90000"/>
          </a:bodyPr>
          <a:lstStyle/>
          <a:p>
            <a:r>
              <a:rPr lang="en-US" dirty="0"/>
              <a:t>Aggregation</a:t>
            </a:r>
            <a:endParaRPr lang="en-IN" dirty="0"/>
          </a:p>
        </p:txBody>
      </p:sp>
      <p:sp>
        <p:nvSpPr>
          <p:cNvPr id="3" name="Content Placeholder 2">
            <a:extLst>
              <a:ext uri="{FF2B5EF4-FFF2-40B4-BE49-F238E27FC236}">
                <a16:creationId xmlns:a16="http://schemas.microsoft.com/office/drawing/2014/main" id="{AB8E39E8-4D4B-41DE-9EC8-3F4A78FA9EC7}"/>
              </a:ext>
            </a:extLst>
          </p:cNvPr>
          <p:cNvSpPr>
            <a:spLocks noGrp="1"/>
          </p:cNvSpPr>
          <p:nvPr>
            <p:ph idx="1"/>
          </p:nvPr>
        </p:nvSpPr>
        <p:spPr>
          <a:xfrm>
            <a:off x="457200" y="731838"/>
            <a:ext cx="8229600" cy="6729610"/>
          </a:xfrm>
        </p:spPr>
        <p:txBody>
          <a:bodyPr/>
          <a:lstStyle/>
          <a:p>
            <a:r>
              <a:rPr lang="en-US" sz="2400" dirty="0"/>
              <a:t>If a class have an entity reference, it is known as Aggregation. Aggregation represents HAS-A relationship.</a:t>
            </a:r>
          </a:p>
          <a:p>
            <a:r>
              <a:rPr lang="en-US" sz="2400" dirty="0"/>
              <a:t>Consider a situation, Employee object contains many </a:t>
            </a:r>
            <a:r>
              <a:rPr lang="en-US" sz="2400" dirty="0" err="1"/>
              <a:t>informations</a:t>
            </a:r>
            <a:r>
              <a:rPr lang="en-US" sz="2400" dirty="0"/>
              <a:t> such as id, name, </a:t>
            </a:r>
            <a:r>
              <a:rPr lang="en-US" sz="2400" dirty="0" err="1"/>
              <a:t>emailId</a:t>
            </a:r>
            <a:r>
              <a:rPr lang="en-US" sz="2400" dirty="0"/>
              <a:t> etc. It contains one more object named address, which contains its own </a:t>
            </a:r>
            <a:r>
              <a:rPr lang="en-US" sz="2400" dirty="0" err="1"/>
              <a:t>informations</a:t>
            </a:r>
            <a:r>
              <a:rPr lang="en-US" sz="2400" dirty="0"/>
              <a:t> such as city, state, country, </a:t>
            </a:r>
            <a:r>
              <a:rPr lang="en-US" sz="2400" dirty="0" err="1"/>
              <a:t>zipcode</a:t>
            </a:r>
            <a:r>
              <a:rPr lang="en-US" sz="2400" dirty="0"/>
              <a:t> etc. as given below.</a:t>
            </a:r>
          </a:p>
          <a:p>
            <a:r>
              <a:rPr lang="en-US" b="1" dirty="0"/>
              <a:t>class</a:t>
            </a:r>
            <a:r>
              <a:rPr lang="en-US" dirty="0"/>
              <a:t> Employee{  </a:t>
            </a:r>
          </a:p>
          <a:p>
            <a:r>
              <a:rPr lang="en-US" b="1" dirty="0"/>
              <a:t>int</a:t>
            </a:r>
            <a:r>
              <a:rPr lang="en-US" dirty="0"/>
              <a:t> id;  </a:t>
            </a:r>
          </a:p>
          <a:p>
            <a:r>
              <a:rPr lang="en-US" dirty="0"/>
              <a:t>String name;  </a:t>
            </a:r>
          </a:p>
          <a:p>
            <a:r>
              <a:rPr lang="en-US" dirty="0"/>
              <a:t>Address address;//Address is a class  </a:t>
            </a:r>
          </a:p>
          <a:p>
            <a:r>
              <a:rPr lang="en-US" dirty="0"/>
              <a:t>...  </a:t>
            </a:r>
          </a:p>
          <a:p>
            <a:r>
              <a:rPr lang="en-US" dirty="0"/>
              <a:t>}  </a:t>
            </a:r>
          </a:p>
          <a:p>
            <a:endParaRPr lang="en-US" sz="2400" dirty="0"/>
          </a:p>
          <a:p>
            <a:endParaRPr lang="en-IN" dirty="0"/>
          </a:p>
        </p:txBody>
      </p:sp>
    </p:spTree>
    <p:extLst>
      <p:ext uri="{BB962C8B-B14F-4D97-AF65-F5344CB8AC3E}">
        <p14:creationId xmlns:p14="http://schemas.microsoft.com/office/powerpoint/2010/main" val="11508980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8AE1-71A2-4306-900F-8E58922FFD58}"/>
              </a:ext>
            </a:extLst>
          </p:cNvPr>
          <p:cNvSpPr>
            <a:spLocks noGrp="1"/>
          </p:cNvSpPr>
          <p:nvPr>
            <p:ph idx="1"/>
          </p:nvPr>
        </p:nvSpPr>
        <p:spPr>
          <a:xfrm>
            <a:off x="457200" y="188640"/>
            <a:ext cx="8229600" cy="6480720"/>
          </a:xfrm>
        </p:spPr>
        <p:txBody>
          <a:bodyPr>
            <a:normAutofit fontScale="85000" lnSpcReduction="10000"/>
          </a:bodyPr>
          <a:lstStyle/>
          <a:p>
            <a:r>
              <a:rPr lang="en-US" dirty="0"/>
              <a:t>class Address</a:t>
            </a:r>
          </a:p>
          <a:p>
            <a:r>
              <a:rPr lang="en-US" dirty="0"/>
              <a:t>{</a:t>
            </a:r>
          </a:p>
          <a:p>
            <a:r>
              <a:rPr lang="en-US" dirty="0"/>
              <a:t>   int </a:t>
            </a:r>
            <a:r>
              <a:rPr lang="en-US" dirty="0" err="1"/>
              <a:t>streetNum</a:t>
            </a:r>
            <a:r>
              <a:rPr lang="en-US" dirty="0"/>
              <a:t>;</a:t>
            </a:r>
          </a:p>
          <a:p>
            <a:r>
              <a:rPr lang="en-US" dirty="0"/>
              <a:t>   String city;</a:t>
            </a:r>
          </a:p>
          <a:p>
            <a:r>
              <a:rPr lang="en-US" dirty="0"/>
              <a:t>   String state;</a:t>
            </a:r>
          </a:p>
          <a:p>
            <a:r>
              <a:rPr lang="en-US" dirty="0"/>
              <a:t>   String country;</a:t>
            </a:r>
          </a:p>
          <a:p>
            <a:r>
              <a:rPr lang="en-US" dirty="0"/>
              <a:t>   Address(int street, String c, String </a:t>
            </a:r>
            <a:r>
              <a:rPr lang="en-US" dirty="0" err="1"/>
              <a:t>st</a:t>
            </a:r>
            <a:r>
              <a:rPr lang="en-US" dirty="0"/>
              <a:t>, String </a:t>
            </a:r>
            <a:r>
              <a:rPr lang="en-US" dirty="0" err="1"/>
              <a:t>coun</a:t>
            </a:r>
            <a:r>
              <a:rPr lang="en-US" dirty="0"/>
              <a:t>)</a:t>
            </a:r>
          </a:p>
          <a:p>
            <a:r>
              <a:rPr lang="en-US" dirty="0"/>
              <a:t>   {</a:t>
            </a:r>
          </a:p>
          <a:p>
            <a:r>
              <a:rPr lang="en-US" dirty="0"/>
              <a:t>       </a:t>
            </a:r>
            <a:r>
              <a:rPr lang="en-US" dirty="0" err="1"/>
              <a:t>streetNum</a:t>
            </a:r>
            <a:r>
              <a:rPr lang="en-US" dirty="0"/>
              <a:t>=street;</a:t>
            </a:r>
          </a:p>
          <a:p>
            <a:r>
              <a:rPr lang="en-US" dirty="0"/>
              <a:t>       city =c;</a:t>
            </a:r>
          </a:p>
          <a:p>
            <a:r>
              <a:rPr lang="en-US" dirty="0"/>
              <a:t>       state = </a:t>
            </a:r>
            <a:r>
              <a:rPr lang="en-US" dirty="0" err="1"/>
              <a:t>st</a:t>
            </a:r>
            <a:r>
              <a:rPr lang="en-US" dirty="0"/>
              <a:t>;</a:t>
            </a:r>
          </a:p>
          <a:p>
            <a:r>
              <a:rPr lang="en-US" dirty="0"/>
              <a:t>       country = </a:t>
            </a:r>
            <a:r>
              <a:rPr lang="en-US" dirty="0" err="1"/>
              <a:t>coun</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14907220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F457A-8A4D-4ECD-824E-86AF30364A54}"/>
              </a:ext>
            </a:extLst>
          </p:cNvPr>
          <p:cNvSpPr>
            <a:spLocks noGrp="1"/>
          </p:cNvSpPr>
          <p:nvPr>
            <p:ph idx="1"/>
          </p:nvPr>
        </p:nvSpPr>
        <p:spPr>
          <a:xfrm>
            <a:off x="457200" y="116632"/>
            <a:ext cx="8229600" cy="6624736"/>
          </a:xfrm>
        </p:spPr>
        <p:txBody>
          <a:bodyPr>
            <a:normAutofit fontScale="55000" lnSpcReduction="20000"/>
          </a:bodyPr>
          <a:lstStyle/>
          <a:p>
            <a:r>
              <a:rPr lang="en-IN" dirty="0"/>
              <a:t>class </a:t>
            </a:r>
            <a:r>
              <a:rPr lang="en-IN" dirty="0" err="1"/>
              <a:t>StudentClass</a:t>
            </a:r>
            <a:endParaRPr lang="en-IN" dirty="0"/>
          </a:p>
          <a:p>
            <a:r>
              <a:rPr lang="en-IN" dirty="0"/>
              <a:t>{</a:t>
            </a:r>
          </a:p>
          <a:p>
            <a:r>
              <a:rPr lang="en-IN" dirty="0"/>
              <a:t>   int </a:t>
            </a:r>
            <a:r>
              <a:rPr lang="en-IN" dirty="0" err="1"/>
              <a:t>rollNum</a:t>
            </a:r>
            <a:r>
              <a:rPr lang="en-IN" dirty="0"/>
              <a:t>;</a:t>
            </a:r>
          </a:p>
          <a:p>
            <a:r>
              <a:rPr lang="en-IN" dirty="0"/>
              <a:t>   String </a:t>
            </a:r>
            <a:r>
              <a:rPr lang="en-IN" dirty="0" err="1"/>
              <a:t>studentName</a:t>
            </a:r>
            <a:r>
              <a:rPr lang="en-IN" dirty="0"/>
              <a:t>;</a:t>
            </a:r>
          </a:p>
          <a:p>
            <a:r>
              <a:rPr lang="en-IN" dirty="0"/>
              <a:t>   //Creating HAS-A relationship with Address class</a:t>
            </a:r>
          </a:p>
          <a:p>
            <a:r>
              <a:rPr lang="en-IN" dirty="0"/>
              <a:t>   Address </a:t>
            </a:r>
            <a:r>
              <a:rPr lang="en-IN" dirty="0" err="1"/>
              <a:t>studentAddr</a:t>
            </a:r>
            <a:r>
              <a:rPr lang="en-IN" dirty="0"/>
              <a:t>; </a:t>
            </a:r>
          </a:p>
          <a:p>
            <a:r>
              <a:rPr lang="en-IN" dirty="0"/>
              <a:t>   </a:t>
            </a:r>
            <a:r>
              <a:rPr lang="en-IN" dirty="0" err="1"/>
              <a:t>StudentClass</a:t>
            </a:r>
            <a:r>
              <a:rPr lang="en-IN" dirty="0"/>
              <a:t>(int roll, String name, Address </a:t>
            </a:r>
            <a:r>
              <a:rPr lang="en-IN" dirty="0" err="1"/>
              <a:t>addr</a:t>
            </a:r>
            <a:r>
              <a:rPr lang="en-IN" dirty="0"/>
              <a:t>){</a:t>
            </a:r>
          </a:p>
          <a:p>
            <a:r>
              <a:rPr lang="en-IN" dirty="0"/>
              <a:t>       </a:t>
            </a:r>
            <a:r>
              <a:rPr lang="en-IN" dirty="0" err="1"/>
              <a:t>rollNum</a:t>
            </a:r>
            <a:r>
              <a:rPr lang="en-IN" dirty="0"/>
              <a:t>=roll;</a:t>
            </a:r>
          </a:p>
          <a:p>
            <a:r>
              <a:rPr lang="en-IN" dirty="0"/>
              <a:t>       </a:t>
            </a:r>
            <a:r>
              <a:rPr lang="en-IN" dirty="0" err="1"/>
              <a:t>studentName</a:t>
            </a:r>
            <a:r>
              <a:rPr lang="en-IN" dirty="0"/>
              <a:t>=name;</a:t>
            </a:r>
          </a:p>
          <a:p>
            <a:r>
              <a:rPr lang="en-IN" dirty="0"/>
              <a:t>       </a:t>
            </a:r>
            <a:r>
              <a:rPr lang="en-IN" dirty="0" err="1"/>
              <a:t>studentAddr</a:t>
            </a:r>
            <a:r>
              <a:rPr lang="en-IN" dirty="0"/>
              <a:t> = </a:t>
            </a:r>
            <a:r>
              <a:rPr lang="en-IN" dirty="0" err="1"/>
              <a:t>addr</a:t>
            </a:r>
            <a:r>
              <a:rPr lang="en-IN" dirty="0"/>
              <a:t>;</a:t>
            </a:r>
          </a:p>
          <a:p>
            <a:r>
              <a:rPr lang="en-IN" dirty="0"/>
              <a:t>   }</a:t>
            </a:r>
          </a:p>
          <a:p>
            <a:r>
              <a:rPr lang="en-IN" dirty="0"/>
              <a:t>   public static void main(String </a:t>
            </a:r>
            <a:r>
              <a:rPr lang="en-IN" dirty="0" err="1"/>
              <a:t>args</a:t>
            </a:r>
            <a:r>
              <a:rPr lang="en-IN" dirty="0"/>
              <a:t>[]){</a:t>
            </a:r>
          </a:p>
          <a:p>
            <a:r>
              <a:rPr lang="en-IN" dirty="0"/>
              <a:t>       Address ad = new Address(55, "Agra", "UP", "India");</a:t>
            </a:r>
          </a:p>
          <a:p>
            <a:r>
              <a:rPr lang="en-IN" dirty="0"/>
              <a:t>       </a:t>
            </a:r>
            <a:r>
              <a:rPr lang="en-IN" dirty="0" err="1"/>
              <a:t>StudentClass</a:t>
            </a:r>
            <a:r>
              <a:rPr lang="en-IN" dirty="0"/>
              <a:t> </a:t>
            </a:r>
            <a:r>
              <a:rPr lang="en-IN" dirty="0" err="1"/>
              <a:t>obj</a:t>
            </a:r>
            <a:r>
              <a:rPr lang="en-IN" dirty="0"/>
              <a:t> = new </a:t>
            </a:r>
            <a:r>
              <a:rPr lang="en-IN" dirty="0" err="1"/>
              <a:t>StudentClass</a:t>
            </a:r>
            <a:r>
              <a:rPr lang="en-IN" dirty="0"/>
              <a:t>(123, "Chaitanya", ad);</a:t>
            </a:r>
          </a:p>
          <a:p>
            <a:r>
              <a:rPr lang="en-IN" dirty="0"/>
              <a:t>       </a:t>
            </a:r>
            <a:r>
              <a:rPr lang="en-IN" dirty="0" err="1"/>
              <a:t>System.out.println</a:t>
            </a:r>
            <a:r>
              <a:rPr lang="en-IN" dirty="0"/>
              <a:t>(</a:t>
            </a:r>
            <a:r>
              <a:rPr lang="en-IN" dirty="0" err="1"/>
              <a:t>obj.rollNum</a:t>
            </a:r>
            <a:r>
              <a:rPr lang="en-IN" dirty="0"/>
              <a:t>);</a:t>
            </a:r>
          </a:p>
          <a:p>
            <a:r>
              <a:rPr lang="en-IN" dirty="0"/>
              <a:t>       </a:t>
            </a:r>
            <a:r>
              <a:rPr lang="en-IN" dirty="0" err="1"/>
              <a:t>System.out.println</a:t>
            </a:r>
            <a:r>
              <a:rPr lang="en-IN" dirty="0"/>
              <a:t>(</a:t>
            </a:r>
            <a:r>
              <a:rPr lang="en-IN" dirty="0" err="1"/>
              <a:t>obj.studentName</a:t>
            </a:r>
            <a:r>
              <a:rPr lang="en-IN" dirty="0"/>
              <a:t>);</a:t>
            </a:r>
          </a:p>
          <a:p>
            <a:r>
              <a:rPr lang="en-IN" dirty="0"/>
              <a:t>       </a:t>
            </a:r>
            <a:r>
              <a:rPr lang="en-IN" dirty="0" err="1"/>
              <a:t>System.out.println</a:t>
            </a:r>
            <a:r>
              <a:rPr lang="en-IN" dirty="0"/>
              <a:t>(</a:t>
            </a:r>
            <a:r>
              <a:rPr lang="en-IN" dirty="0" err="1"/>
              <a:t>obj.studentAddr.streetNum</a:t>
            </a:r>
            <a:r>
              <a:rPr lang="en-IN" dirty="0"/>
              <a:t>);</a:t>
            </a:r>
          </a:p>
          <a:p>
            <a:r>
              <a:rPr lang="en-IN" dirty="0"/>
              <a:t>       </a:t>
            </a:r>
            <a:r>
              <a:rPr lang="en-IN" dirty="0" err="1"/>
              <a:t>System.out.println</a:t>
            </a:r>
            <a:r>
              <a:rPr lang="en-IN" dirty="0"/>
              <a:t>(</a:t>
            </a:r>
            <a:r>
              <a:rPr lang="en-IN" dirty="0" err="1"/>
              <a:t>obj.studentAddr.city</a:t>
            </a:r>
            <a:r>
              <a:rPr lang="en-IN" dirty="0"/>
              <a:t>);</a:t>
            </a:r>
          </a:p>
          <a:p>
            <a:r>
              <a:rPr lang="en-IN" dirty="0"/>
              <a:t>       </a:t>
            </a:r>
            <a:r>
              <a:rPr lang="en-IN" dirty="0" err="1"/>
              <a:t>System.out.println</a:t>
            </a:r>
            <a:r>
              <a:rPr lang="en-IN" dirty="0"/>
              <a:t>(</a:t>
            </a:r>
            <a:r>
              <a:rPr lang="en-IN" dirty="0" err="1"/>
              <a:t>obj.studentAddr.state</a:t>
            </a:r>
            <a:r>
              <a:rPr lang="en-IN" dirty="0"/>
              <a:t>);</a:t>
            </a:r>
          </a:p>
          <a:p>
            <a:r>
              <a:rPr lang="en-IN" dirty="0"/>
              <a:t>       </a:t>
            </a:r>
            <a:r>
              <a:rPr lang="en-IN" dirty="0" err="1"/>
              <a:t>System.out.println</a:t>
            </a:r>
            <a:r>
              <a:rPr lang="en-IN" dirty="0"/>
              <a:t>(</a:t>
            </a:r>
            <a:r>
              <a:rPr lang="en-IN" dirty="0" err="1"/>
              <a:t>obj.studentAddr.country</a:t>
            </a:r>
            <a:r>
              <a:rPr lang="en-IN" dirty="0"/>
              <a:t>);</a:t>
            </a:r>
          </a:p>
          <a:p>
            <a:r>
              <a:rPr lang="en-IN" dirty="0"/>
              <a:t>   }</a:t>
            </a:r>
          </a:p>
          <a:p>
            <a:r>
              <a:rPr lang="en-IN" dirty="0"/>
              <a:t>}</a:t>
            </a:r>
          </a:p>
        </p:txBody>
      </p:sp>
    </p:spTree>
    <p:extLst>
      <p:ext uri="{BB962C8B-B14F-4D97-AF65-F5344CB8AC3E}">
        <p14:creationId xmlns:p14="http://schemas.microsoft.com/office/powerpoint/2010/main" val="35909863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6218-318C-4516-854C-4D6F9E0593D3}"/>
              </a:ext>
            </a:extLst>
          </p:cNvPr>
          <p:cNvSpPr>
            <a:spLocks noGrp="1"/>
          </p:cNvSpPr>
          <p:nvPr>
            <p:ph type="title"/>
          </p:nvPr>
        </p:nvSpPr>
        <p:spPr>
          <a:xfrm>
            <a:off x="457200" y="274638"/>
            <a:ext cx="8229600" cy="457199"/>
          </a:xfrm>
        </p:spPr>
        <p:txBody>
          <a:bodyPr>
            <a:normAutofit fontScale="90000"/>
          </a:bodyPr>
          <a:lstStyle/>
          <a:p>
            <a:br>
              <a:rPr lang="en-IN" dirty="0"/>
            </a:br>
            <a:r>
              <a:rPr lang="en-IN" dirty="0"/>
              <a:t>Method Overloading in Java</a:t>
            </a:r>
            <a:br>
              <a:rPr lang="en-IN" dirty="0"/>
            </a:br>
            <a:endParaRPr lang="en-IN" dirty="0"/>
          </a:p>
        </p:txBody>
      </p:sp>
      <p:sp>
        <p:nvSpPr>
          <p:cNvPr id="3" name="Content Placeholder 2">
            <a:extLst>
              <a:ext uri="{FF2B5EF4-FFF2-40B4-BE49-F238E27FC236}">
                <a16:creationId xmlns:a16="http://schemas.microsoft.com/office/drawing/2014/main" id="{5F82CDC6-C5A7-4BA5-BA3A-01BBE40C188F}"/>
              </a:ext>
            </a:extLst>
          </p:cNvPr>
          <p:cNvSpPr>
            <a:spLocks noGrp="1"/>
          </p:cNvSpPr>
          <p:nvPr>
            <p:ph idx="1"/>
          </p:nvPr>
        </p:nvSpPr>
        <p:spPr>
          <a:xfrm>
            <a:off x="457200" y="731838"/>
            <a:ext cx="8229600" cy="5937522"/>
          </a:xfrm>
        </p:spPr>
        <p:txBody>
          <a:bodyPr>
            <a:normAutofit lnSpcReduction="10000"/>
          </a:bodyPr>
          <a:lstStyle/>
          <a:p>
            <a:r>
              <a:rPr lang="en-US" sz="2000" dirty="0"/>
              <a:t>If a </a:t>
            </a:r>
            <a:r>
              <a:rPr lang="en-US" sz="2000" dirty="0">
                <a:hlinkClick r:id="rId2"/>
              </a:rPr>
              <a:t>class</a:t>
            </a:r>
            <a:r>
              <a:rPr lang="en-US" sz="2000" dirty="0"/>
              <a:t> has multiple methods having same name but different in parameters, it is known as </a:t>
            </a:r>
            <a:r>
              <a:rPr lang="en-US" sz="2000" b="1" dirty="0"/>
              <a:t>Method Overloading</a:t>
            </a:r>
            <a:r>
              <a:rPr lang="en-US" sz="2000" dirty="0"/>
              <a:t>.</a:t>
            </a:r>
          </a:p>
          <a:p>
            <a:r>
              <a:rPr lang="en-US" sz="2000" b="1" dirty="0"/>
              <a:t>1) Method Overloading: changing no. of arguments</a:t>
            </a:r>
          </a:p>
          <a:p>
            <a:r>
              <a:rPr lang="en-IN" b="1" dirty="0"/>
              <a:t>class</a:t>
            </a:r>
            <a:r>
              <a:rPr lang="en-IN" dirty="0"/>
              <a:t> Adder{  </a:t>
            </a:r>
          </a:p>
          <a:p>
            <a:r>
              <a:rPr lang="en-IN" b="1" dirty="0"/>
              <a:t>static</a:t>
            </a:r>
            <a:r>
              <a:rPr lang="en-IN" dirty="0"/>
              <a:t> </a:t>
            </a:r>
            <a:r>
              <a:rPr lang="en-IN" b="1" dirty="0"/>
              <a:t>int</a:t>
            </a:r>
            <a:r>
              <a:rPr lang="en-IN" dirty="0"/>
              <a:t> add(</a:t>
            </a:r>
            <a:r>
              <a:rPr lang="en-IN" b="1" dirty="0"/>
              <a:t>int</a:t>
            </a:r>
            <a:r>
              <a:rPr lang="en-IN" dirty="0"/>
              <a:t> </a:t>
            </a:r>
            <a:r>
              <a:rPr lang="en-IN" dirty="0" err="1"/>
              <a:t>a,</a:t>
            </a:r>
            <a:r>
              <a:rPr lang="en-IN" b="1" dirty="0" err="1"/>
              <a:t>int</a:t>
            </a:r>
            <a:r>
              <a:rPr lang="en-IN" dirty="0"/>
              <a:t> b){</a:t>
            </a:r>
            <a:r>
              <a:rPr lang="en-IN" b="1" dirty="0"/>
              <a:t>return</a:t>
            </a:r>
            <a:r>
              <a:rPr lang="en-IN" dirty="0"/>
              <a:t> </a:t>
            </a:r>
            <a:r>
              <a:rPr lang="en-IN" dirty="0" err="1"/>
              <a:t>a+b</a:t>
            </a:r>
            <a:r>
              <a:rPr lang="en-IN" dirty="0"/>
              <a:t>;}  </a:t>
            </a:r>
          </a:p>
          <a:p>
            <a:r>
              <a:rPr lang="en-IN" b="1" dirty="0"/>
              <a:t>static</a:t>
            </a:r>
            <a:r>
              <a:rPr lang="en-IN" dirty="0"/>
              <a:t> </a:t>
            </a:r>
            <a:r>
              <a:rPr lang="en-IN" b="1" dirty="0"/>
              <a:t>int</a:t>
            </a:r>
            <a:r>
              <a:rPr lang="en-IN" dirty="0"/>
              <a:t> add(</a:t>
            </a:r>
            <a:r>
              <a:rPr lang="en-IN" b="1" dirty="0"/>
              <a:t>int</a:t>
            </a:r>
            <a:r>
              <a:rPr lang="en-IN" dirty="0"/>
              <a:t> </a:t>
            </a:r>
            <a:r>
              <a:rPr lang="en-IN" dirty="0" err="1"/>
              <a:t>a,</a:t>
            </a:r>
            <a:r>
              <a:rPr lang="en-IN" b="1" dirty="0" err="1"/>
              <a:t>int</a:t>
            </a:r>
            <a:r>
              <a:rPr lang="en-IN" dirty="0"/>
              <a:t> </a:t>
            </a:r>
            <a:r>
              <a:rPr lang="en-IN" dirty="0" err="1"/>
              <a:t>b,</a:t>
            </a:r>
            <a:r>
              <a:rPr lang="en-IN" b="1" dirty="0" err="1"/>
              <a:t>int</a:t>
            </a:r>
            <a:r>
              <a:rPr lang="en-IN" dirty="0"/>
              <a:t> c){</a:t>
            </a:r>
            <a:r>
              <a:rPr lang="en-IN" b="1" dirty="0"/>
              <a:t>return</a:t>
            </a:r>
            <a:r>
              <a:rPr lang="en-IN" dirty="0"/>
              <a:t> </a:t>
            </a:r>
            <a:r>
              <a:rPr lang="en-IN" dirty="0" err="1"/>
              <a:t>a+b+c</a:t>
            </a:r>
            <a:r>
              <a:rPr lang="en-IN" dirty="0"/>
              <a:t>;}  </a:t>
            </a:r>
          </a:p>
          <a:p>
            <a:r>
              <a:rPr lang="en-IN" dirty="0"/>
              <a:t>}  </a:t>
            </a:r>
          </a:p>
          <a:p>
            <a:r>
              <a:rPr lang="en-IN" b="1" dirty="0"/>
              <a:t>class</a:t>
            </a:r>
            <a:r>
              <a:rPr lang="en-IN" dirty="0"/>
              <a:t> TestOverloading1{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System.out.println</a:t>
            </a:r>
            <a:r>
              <a:rPr lang="en-IN" dirty="0"/>
              <a:t>(</a:t>
            </a:r>
            <a:r>
              <a:rPr lang="en-IN" dirty="0" err="1"/>
              <a:t>Adder.add</a:t>
            </a:r>
            <a:r>
              <a:rPr lang="en-IN" dirty="0"/>
              <a:t>(11,11));  </a:t>
            </a:r>
          </a:p>
          <a:p>
            <a:r>
              <a:rPr lang="en-IN" dirty="0" err="1"/>
              <a:t>System.out.println</a:t>
            </a:r>
            <a:r>
              <a:rPr lang="en-IN" dirty="0"/>
              <a:t>(</a:t>
            </a:r>
            <a:r>
              <a:rPr lang="en-IN" dirty="0" err="1"/>
              <a:t>Adder.add</a:t>
            </a:r>
            <a:r>
              <a:rPr lang="en-IN" dirty="0"/>
              <a:t>(11,11,11));  </a:t>
            </a:r>
          </a:p>
          <a:p>
            <a:r>
              <a:rPr lang="en-IN" dirty="0"/>
              <a:t>}}  </a:t>
            </a:r>
          </a:p>
          <a:p>
            <a:endParaRPr lang="en-US" sz="2000" dirty="0"/>
          </a:p>
          <a:p>
            <a:endParaRPr lang="en-IN" sz="2000" dirty="0"/>
          </a:p>
        </p:txBody>
      </p:sp>
    </p:spTree>
    <p:extLst>
      <p:ext uri="{BB962C8B-B14F-4D97-AF65-F5344CB8AC3E}">
        <p14:creationId xmlns:p14="http://schemas.microsoft.com/office/powerpoint/2010/main" val="24572100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6F51-3DB0-4657-B3F0-CC9D1C2F95FE}"/>
              </a:ext>
            </a:extLst>
          </p:cNvPr>
          <p:cNvSpPr>
            <a:spLocks noGrp="1"/>
          </p:cNvSpPr>
          <p:nvPr>
            <p:ph type="title"/>
          </p:nvPr>
        </p:nvSpPr>
        <p:spPr>
          <a:xfrm>
            <a:off x="457200" y="116632"/>
            <a:ext cx="8229600" cy="615205"/>
          </a:xfrm>
        </p:spPr>
        <p:txBody>
          <a:bodyPr>
            <a:normAutofit fontScale="90000"/>
          </a:bodyPr>
          <a:lstStyle/>
          <a:p>
            <a:r>
              <a:rPr lang="en-US" sz="2200" dirty="0"/>
              <a:t>Method Overloading: changing data type of arguments</a:t>
            </a:r>
            <a:br>
              <a:rPr lang="en-US" dirty="0"/>
            </a:br>
            <a:endParaRPr lang="en-IN" dirty="0"/>
          </a:p>
        </p:txBody>
      </p:sp>
      <p:sp>
        <p:nvSpPr>
          <p:cNvPr id="3" name="Content Placeholder 2">
            <a:extLst>
              <a:ext uri="{FF2B5EF4-FFF2-40B4-BE49-F238E27FC236}">
                <a16:creationId xmlns:a16="http://schemas.microsoft.com/office/drawing/2014/main" id="{DD46FDFC-897B-4FE0-94B3-C4F844C905DD}"/>
              </a:ext>
            </a:extLst>
          </p:cNvPr>
          <p:cNvSpPr>
            <a:spLocks noGrp="1"/>
          </p:cNvSpPr>
          <p:nvPr>
            <p:ph idx="1"/>
          </p:nvPr>
        </p:nvSpPr>
        <p:spPr>
          <a:xfrm>
            <a:off x="457200" y="332656"/>
            <a:ext cx="8229600" cy="6264696"/>
          </a:xfrm>
        </p:spPr>
        <p:txBody>
          <a:bodyPr/>
          <a:lstStyle/>
          <a:p>
            <a:r>
              <a:rPr lang="en-IN" b="1" dirty="0"/>
              <a:t>class</a:t>
            </a:r>
            <a:r>
              <a:rPr lang="en-IN" dirty="0"/>
              <a:t> Adder{  </a:t>
            </a:r>
          </a:p>
          <a:p>
            <a:r>
              <a:rPr lang="en-IN" b="1" dirty="0"/>
              <a:t>static</a:t>
            </a:r>
            <a:r>
              <a:rPr lang="en-IN" dirty="0"/>
              <a:t> </a:t>
            </a:r>
            <a:r>
              <a:rPr lang="en-IN" b="1" dirty="0"/>
              <a:t>int</a:t>
            </a:r>
            <a:r>
              <a:rPr lang="en-IN" dirty="0"/>
              <a:t> add(</a:t>
            </a:r>
            <a:r>
              <a:rPr lang="en-IN" b="1" dirty="0"/>
              <a:t>int</a:t>
            </a:r>
            <a:r>
              <a:rPr lang="en-IN" dirty="0"/>
              <a:t> a, </a:t>
            </a:r>
            <a:r>
              <a:rPr lang="en-IN" b="1" dirty="0"/>
              <a:t>int</a:t>
            </a:r>
            <a:r>
              <a:rPr lang="en-IN" dirty="0"/>
              <a:t> b){</a:t>
            </a:r>
            <a:r>
              <a:rPr lang="en-IN" b="1" dirty="0"/>
              <a:t>return</a:t>
            </a:r>
            <a:r>
              <a:rPr lang="en-IN" dirty="0"/>
              <a:t> </a:t>
            </a:r>
            <a:r>
              <a:rPr lang="en-IN" dirty="0" err="1"/>
              <a:t>a+b</a:t>
            </a:r>
            <a:r>
              <a:rPr lang="en-IN" dirty="0"/>
              <a:t>;}  </a:t>
            </a:r>
          </a:p>
          <a:p>
            <a:r>
              <a:rPr lang="en-IN" b="1" dirty="0"/>
              <a:t>static</a:t>
            </a:r>
            <a:r>
              <a:rPr lang="en-IN" dirty="0"/>
              <a:t> </a:t>
            </a:r>
            <a:r>
              <a:rPr lang="en-IN" b="1" dirty="0"/>
              <a:t>double</a:t>
            </a:r>
            <a:r>
              <a:rPr lang="en-IN" dirty="0"/>
              <a:t> add(</a:t>
            </a:r>
            <a:r>
              <a:rPr lang="en-IN" b="1" dirty="0"/>
              <a:t>double</a:t>
            </a:r>
            <a:r>
              <a:rPr lang="en-IN" dirty="0"/>
              <a:t> a, </a:t>
            </a:r>
            <a:r>
              <a:rPr lang="en-IN" b="1" dirty="0"/>
              <a:t>double</a:t>
            </a:r>
            <a:r>
              <a:rPr lang="en-IN" dirty="0"/>
              <a:t> b){</a:t>
            </a:r>
            <a:r>
              <a:rPr lang="en-IN" b="1" dirty="0"/>
              <a:t>return</a:t>
            </a:r>
            <a:r>
              <a:rPr lang="en-IN" dirty="0"/>
              <a:t> </a:t>
            </a:r>
            <a:r>
              <a:rPr lang="en-IN" dirty="0" err="1"/>
              <a:t>a+b</a:t>
            </a:r>
            <a:r>
              <a:rPr lang="en-IN" dirty="0"/>
              <a:t>;}  </a:t>
            </a:r>
          </a:p>
          <a:p>
            <a:r>
              <a:rPr lang="en-IN" dirty="0"/>
              <a:t>}  </a:t>
            </a:r>
          </a:p>
          <a:p>
            <a:r>
              <a:rPr lang="en-IN" b="1" dirty="0"/>
              <a:t>class</a:t>
            </a:r>
            <a:r>
              <a:rPr lang="en-IN" dirty="0"/>
              <a:t> TestOverloading2{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System.out.println</a:t>
            </a:r>
            <a:r>
              <a:rPr lang="en-IN" dirty="0"/>
              <a:t>(</a:t>
            </a:r>
            <a:r>
              <a:rPr lang="en-IN" dirty="0" err="1"/>
              <a:t>Adder.add</a:t>
            </a:r>
            <a:r>
              <a:rPr lang="en-IN" dirty="0"/>
              <a:t>(11,11));  </a:t>
            </a:r>
          </a:p>
          <a:p>
            <a:r>
              <a:rPr lang="en-IN" dirty="0" err="1"/>
              <a:t>System.out.println</a:t>
            </a:r>
            <a:r>
              <a:rPr lang="en-IN" dirty="0"/>
              <a:t>(</a:t>
            </a:r>
            <a:r>
              <a:rPr lang="en-IN" dirty="0" err="1"/>
              <a:t>Adder.add</a:t>
            </a:r>
            <a:r>
              <a:rPr lang="en-IN" dirty="0"/>
              <a:t>(12.3,12.6));  </a:t>
            </a:r>
          </a:p>
          <a:p>
            <a:r>
              <a:rPr lang="en-IN" dirty="0"/>
              <a:t>}}  </a:t>
            </a:r>
          </a:p>
          <a:p>
            <a:endParaRPr lang="en-IN" dirty="0"/>
          </a:p>
        </p:txBody>
      </p:sp>
    </p:spTree>
    <p:extLst>
      <p:ext uri="{BB962C8B-B14F-4D97-AF65-F5344CB8AC3E}">
        <p14:creationId xmlns:p14="http://schemas.microsoft.com/office/powerpoint/2010/main" val="4596914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F369-06C3-44EF-B8AC-3C17C0397CEB}"/>
              </a:ext>
            </a:extLst>
          </p:cNvPr>
          <p:cNvSpPr>
            <a:spLocks noGrp="1"/>
          </p:cNvSpPr>
          <p:nvPr>
            <p:ph type="title"/>
          </p:nvPr>
        </p:nvSpPr>
        <p:spPr>
          <a:xfrm>
            <a:off x="457200" y="274638"/>
            <a:ext cx="8229600" cy="457199"/>
          </a:xfrm>
        </p:spPr>
        <p:txBody>
          <a:bodyPr>
            <a:normAutofit fontScale="90000"/>
          </a:bodyPr>
          <a:lstStyle/>
          <a:p>
            <a:r>
              <a:rPr lang="en-US" dirty="0"/>
              <a:t>Method Overriding</a:t>
            </a:r>
            <a:endParaRPr lang="en-IN" dirty="0"/>
          </a:p>
        </p:txBody>
      </p:sp>
      <p:sp>
        <p:nvSpPr>
          <p:cNvPr id="3" name="Content Placeholder 2">
            <a:extLst>
              <a:ext uri="{FF2B5EF4-FFF2-40B4-BE49-F238E27FC236}">
                <a16:creationId xmlns:a16="http://schemas.microsoft.com/office/drawing/2014/main" id="{93DF8B2C-17F6-4C3A-A5A9-C83CBA7D9F5D}"/>
              </a:ext>
            </a:extLst>
          </p:cNvPr>
          <p:cNvSpPr>
            <a:spLocks noGrp="1"/>
          </p:cNvSpPr>
          <p:nvPr>
            <p:ph idx="1"/>
          </p:nvPr>
        </p:nvSpPr>
        <p:spPr>
          <a:xfrm>
            <a:off x="457200" y="731838"/>
            <a:ext cx="8229600" cy="6009530"/>
          </a:xfrm>
        </p:spPr>
        <p:txBody>
          <a:bodyPr>
            <a:normAutofit/>
          </a:bodyPr>
          <a:lstStyle/>
          <a:p>
            <a:r>
              <a:rPr lang="en-US" sz="1800" b="0" i="0" dirty="0">
                <a:solidFill>
                  <a:srgbClr val="000000"/>
                </a:solidFill>
                <a:effectLst/>
                <a:latin typeface="verdana" panose="020B0604030504040204" pitchFamily="34" charset="0"/>
              </a:rPr>
              <a:t>If subclass (child class) has the same method as declared in the parent class, it is known as </a:t>
            </a:r>
            <a:r>
              <a:rPr lang="en-US" sz="1800" b="1" i="0" dirty="0">
                <a:effectLst/>
                <a:latin typeface="verdana" panose="020B0604030504040204" pitchFamily="34" charset="0"/>
              </a:rPr>
              <a:t>method overriding in Java</a:t>
            </a:r>
            <a:r>
              <a:rPr lang="en-US" sz="1800" b="0" i="0" dirty="0">
                <a:solidFill>
                  <a:srgbClr val="000000"/>
                </a:solidFill>
                <a:effectLst/>
                <a:latin typeface="verdana" panose="020B0604030504040204" pitchFamily="34" charset="0"/>
              </a:rPr>
              <a:t>.</a:t>
            </a:r>
          </a:p>
          <a:p>
            <a:pPr algn="l">
              <a:buFont typeface="+mj-lt"/>
              <a:buAutoNum type="arabicPeriod"/>
            </a:pPr>
            <a:r>
              <a:rPr lang="en-IN" sz="1800" b="1" i="0" dirty="0">
                <a:solidFill>
                  <a:srgbClr val="006699"/>
                </a:solidFill>
                <a:effectLst/>
                <a:latin typeface="verdana" panose="020B0604030504040204" pitchFamily="34" charset="0"/>
              </a:rPr>
              <a:t>class</a:t>
            </a:r>
            <a:r>
              <a:rPr lang="en-IN" sz="1800" b="0" i="0" dirty="0">
                <a:solidFill>
                  <a:srgbClr val="000000"/>
                </a:solidFill>
                <a:effectLst/>
                <a:latin typeface="verdana" panose="020B0604030504040204" pitchFamily="34" charset="0"/>
              </a:rPr>
              <a:t> Vehicle{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008200"/>
                </a:solidFill>
                <a:effectLst/>
                <a:latin typeface="verdana" panose="020B0604030504040204" pitchFamily="34" charset="0"/>
              </a:rPr>
              <a:t>//defining a method</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void</a:t>
            </a:r>
            <a:r>
              <a:rPr lang="en-IN" sz="1800" b="0" i="0" dirty="0">
                <a:solidFill>
                  <a:srgbClr val="000000"/>
                </a:solidFill>
                <a:effectLst/>
                <a:latin typeface="verdana" panose="020B0604030504040204" pitchFamily="34" charset="0"/>
              </a:rPr>
              <a:t> run(){</a:t>
            </a:r>
            <a:r>
              <a:rPr lang="en-IN" sz="1800" b="0" i="0" dirty="0" err="1">
                <a:solidFill>
                  <a:srgbClr val="000000"/>
                </a:solidFill>
                <a:effectLst/>
                <a:latin typeface="verdana" panose="020B0604030504040204" pitchFamily="34" charset="0"/>
              </a:rPr>
              <a:t>System.out.println</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"Vehicle is running"</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8200"/>
                </a:solidFill>
                <a:effectLst/>
                <a:latin typeface="verdana" panose="020B0604030504040204" pitchFamily="34" charset="0"/>
              </a:rPr>
              <a:t>//Creating a child class</a:t>
            </a:r>
            <a:r>
              <a:rPr lang="en-IN" sz="1800" b="0" i="0" dirty="0">
                <a:solidFill>
                  <a:srgbClr val="000000"/>
                </a:solidFill>
                <a:effectLst/>
                <a:latin typeface="verdana" panose="020B0604030504040204" pitchFamily="34" charset="0"/>
              </a:rPr>
              <a:t>  </a:t>
            </a:r>
          </a:p>
          <a:p>
            <a:pPr algn="l">
              <a:buFont typeface="+mj-lt"/>
              <a:buAutoNum type="arabicPeriod"/>
            </a:pPr>
            <a:r>
              <a:rPr lang="en-IN" sz="1800" b="1" i="0" dirty="0">
                <a:solidFill>
                  <a:srgbClr val="006699"/>
                </a:solidFill>
                <a:effectLst/>
                <a:latin typeface="verdana" panose="020B0604030504040204" pitchFamily="34" charset="0"/>
              </a:rPr>
              <a:t>class</a:t>
            </a:r>
            <a:r>
              <a:rPr lang="en-IN" sz="1800" b="0" i="0" dirty="0">
                <a:solidFill>
                  <a:srgbClr val="000000"/>
                </a:solidFill>
                <a:effectLst/>
                <a:latin typeface="verdana" panose="020B0604030504040204" pitchFamily="34" charset="0"/>
              </a:rPr>
              <a:t> Bike2 </a:t>
            </a:r>
            <a:r>
              <a:rPr lang="en-IN" sz="1800" b="1" i="0" dirty="0">
                <a:solidFill>
                  <a:srgbClr val="006699"/>
                </a:solidFill>
                <a:effectLst/>
                <a:latin typeface="verdana" panose="020B0604030504040204" pitchFamily="34" charset="0"/>
              </a:rPr>
              <a:t>extends</a:t>
            </a:r>
            <a:r>
              <a:rPr lang="en-IN" sz="1800" b="0" i="0" dirty="0">
                <a:solidFill>
                  <a:srgbClr val="000000"/>
                </a:solidFill>
                <a:effectLst/>
                <a:latin typeface="verdana" panose="020B0604030504040204" pitchFamily="34" charset="0"/>
              </a:rPr>
              <a:t> Vehicle{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008200"/>
                </a:solidFill>
                <a:effectLst/>
                <a:latin typeface="verdana" panose="020B0604030504040204" pitchFamily="34" charset="0"/>
              </a:rPr>
              <a:t>//defining the same method as in the parent class</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void</a:t>
            </a:r>
            <a:r>
              <a:rPr lang="en-IN" sz="1800" b="0" i="0" dirty="0">
                <a:solidFill>
                  <a:srgbClr val="000000"/>
                </a:solidFill>
                <a:effectLst/>
                <a:latin typeface="verdana" panose="020B0604030504040204" pitchFamily="34" charset="0"/>
              </a:rPr>
              <a:t> run(){</a:t>
            </a:r>
            <a:r>
              <a:rPr lang="en-IN" sz="1800" b="0" i="0" dirty="0" err="1">
                <a:solidFill>
                  <a:srgbClr val="000000"/>
                </a:solidFill>
                <a:effectLst/>
                <a:latin typeface="verdana" panose="020B0604030504040204" pitchFamily="34" charset="0"/>
              </a:rPr>
              <a:t>System.out.println</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"Bike is running safely"</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public</a:t>
            </a: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static</a:t>
            </a: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void</a:t>
            </a:r>
            <a:r>
              <a:rPr lang="en-IN" sz="1800" b="0" i="0" dirty="0">
                <a:solidFill>
                  <a:srgbClr val="000000"/>
                </a:solidFill>
                <a:effectLst/>
                <a:latin typeface="verdana" panose="020B0604030504040204" pitchFamily="34" charset="0"/>
              </a:rPr>
              <a:t> main(String </a:t>
            </a:r>
            <a:r>
              <a:rPr lang="en-IN" sz="1800" b="0" i="0" dirty="0" err="1">
                <a:solidFill>
                  <a:srgbClr val="000000"/>
                </a:solidFill>
                <a:effectLst/>
                <a:latin typeface="verdana" panose="020B0604030504040204" pitchFamily="34" charset="0"/>
              </a:rPr>
              <a:t>args</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Bike2 </a:t>
            </a:r>
            <a:r>
              <a:rPr lang="en-IN" sz="1800" b="0" i="0" dirty="0" err="1">
                <a:solidFill>
                  <a:srgbClr val="000000"/>
                </a:solidFill>
                <a:effectLst/>
                <a:latin typeface="verdana" panose="020B0604030504040204" pitchFamily="34" charset="0"/>
              </a:rPr>
              <a:t>obj</a:t>
            </a:r>
            <a:r>
              <a:rPr lang="en-IN" sz="1800" b="0" i="0" dirty="0">
                <a:solidFill>
                  <a:srgbClr val="000000"/>
                </a:solidFill>
                <a:effectLst/>
                <a:latin typeface="verdana" panose="020B0604030504040204" pitchFamily="34" charset="0"/>
              </a:rPr>
              <a:t> = </a:t>
            </a:r>
            <a:r>
              <a:rPr lang="en-IN" sz="1800" b="1" i="0" dirty="0">
                <a:solidFill>
                  <a:srgbClr val="006699"/>
                </a:solidFill>
                <a:effectLst/>
                <a:latin typeface="verdana" panose="020B0604030504040204" pitchFamily="34" charset="0"/>
              </a:rPr>
              <a:t>new</a:t>
            </a:r>
            <a:r>
              <a:rPr lang="en-IN" sz="1800" b="0" i="0" dirty="0">
                <a:solidFill>
                  <a:srgbClr val="000000"/>
                </a:solidFill>
                <a:effectLst/>
                <a:latin typeface="verdana" panose="020B0604030504040204" pitchFamily="34" charset="0"/>
              </a:rPr>
              <a:t> Bike2();</a:t>
            </a:r>
            <a:r>
              <a:rPr lang="en-IN" sz="1800" b="0" i="0" dirty="0">
                <a:solidFill>
                  <a:srgbClr val="008200"/>
                </a:solidFill>
                <a:effectLst/>
                <a:latin typeface="verdana" panose="020B0604030504040204" pitchFamily="34" charset="0"/>
              </a:rPr>
              <a:t>//creating object</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obj.run</a:t>
            </a:r>
            <a:r>
              <a:rPr lang="en-IN" sz="1800" b="0" i="0" dirty="0">
                <a:solidFill>
                  <a:srgbClr val="000000"/>
                </a:solidFill>
                <a:effectLst/>
                <a:latin typeface="verdana" panose="020B0604030504040204" pitchFamily="34" charset="0"/>
              </a:rPr>
              <a:t>();</a:t>
            </a:r>
            <a:r>
              <a:rPr lang="en-IN" sz="1800" b="0" i="0" dirty="0">
                <a:solidFill>
                  <a:srgbClr val="008200"/>
                </a:solidFill>
                <a:effectLst/>
                <a:latin typeface="verdana" panose="020B0604030504040204" pitchFamily="34" charset="0"/>
              </a:rPr>
              <a:t>//calling method</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  </a:t>
            </a:r>
          </a:p>
          <a:p>
            <a:pPr algn="l">
              <a:buFont typeface="+mj-lt"/>
              <a:buAutoNum type="arabicPeriod"/>
            </a:pPr>
            <a:r>
              <a:rPr lang="en-IN" sz="1800" b="0" i="0" dirty="0">
                <a:solidFill>
                  <a:srgbClr val="000000"/>
                </a:solidFill>
                <a:effectLst/>
                <a:latin typeface="verdana" panose="020B0604030504040204" pitchFamily="34" charset="0"/>
              </a:rPr>
              <a:t>}  </a:t>
            </a:r>
          </a:p>
          <a:p>
            <a:endParaRPr lang="en-IN" sz="1800" dirty="0"/>
          </a:p>
        </p:txBody>
      </p:sp>
    </p:spTree>
    <p:extLst>
      <p:ext uri="{BB962C8B-B14F-4D97-AF65-F5344CB8AC3E}">
        <p14:creationId xmlns:p14="http://schemas.microsoft.com/office/powerpoint/2010/main" val="7427342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8B29C-364A-4CFB-8626-75E7060C166F}"/>
              </a:ext>
            </a:extLst>
          </p:cNvPr>
          <p:cNvSpPr>
            <a:spLocks noGrp="1"/>
          </p:cNvSpPr>
          <p:nvPr>
            <p:ph idx="1"/>
          </p:nvPr>
        </p:nvSpPr>
        <p:spPr>
          <a:xfrm>
            <a:off x="457200" y="188640"/>
            <a:ext cx="8229600" cy="6552728"/>
          </a:xfrm>
        </p:spPr>
        <p:txBody>
          <a:bodyPr>
            <a:normAutofit fontScale="475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Bank{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getRateOfInterest</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a:solidFill>
                  <a:srgbClr val="C00000"/>
                </a:solidFill>
                <a:effectLst/>
                <a:latin typeface="verdana" panose="020B0604030504040204" pitchFamily="34" charset="0"/>
              </a:rPr>
              <a:t>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//Creating child classes.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SBI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Bank{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getRateOfInterest</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a:solidFill>
                  <a:srgbClr val="C00000"/>
                </a:solidFill>
                <a:effectLst/>
                <a:latin typeface="verdana" panose="020B0604030504040204" pitchFamily="34" charset="0"/>
              </a:rPr>
              <a:t>8</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ICICI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Bank{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getRateOfInterest</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a:solidFill>
                  <a:srgbClr val="C00000"/>
                </a:solidFill>
                <a:effectLst/>
                <a:latin typeface="verdana" panose="020B0604030504040204" pitchFamily="34" charset="0"/>
              </a:rPr>
              <a:t>7</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AXIS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Bank{  </a:t>
            </a:r>
          </a:p>
          <a:p>
            <a:pPr algn="l">
              <a:buFont typeface="+mj-lt"/>
              <a:buAutoNum type="arabicPeriod"/>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getRateOfInterest</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a:solidFill>
                  <a:srgbClr val="C00000"/>
                </a:solidFill>
                <a:effectLst/>
                <a:latin typeface="verdana" panose="020B0604030504040204" pitchFamily="34" charset="0"/>
              </a:rPr>
              <a:t>9</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8200"/>
                </a:solidFill>
                <a:effectLst/>
                <a:latin typeface="verdana" panose="020B0604030504040204" pitchFamily="34" charset="0"/>
              </a:rPr>
              <a:t>//Test class to create objects and call the methods</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Test2{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SBI s=</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SBI();  </a:t>
            </a:r>
          </a:p>
          <a:p>
            <a:pPr algn="l">
              <a:buFont typeface="+mj-lt"/>
              <a:buAutoNum type="arabicPeriod"/>
            </a:pPr>
            <a:r>
              <a:rPr lang="en-IN" b="0" i="0" dirty="0">
                <a:solidFill>
                  <a:srgbClr val="000000"/>
                </a:solidFill>
                <a:effectLst/>
                <a:latin typeface="verdana" panose="020B0604030504040204" pitchFamily="34" charset="0"/>
              </a:rPr>
              <a:t>ICICI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ICICI();  </a:t>
            </a:r>
          </a:p>
          <a:p>
            <a:pPr algn="l">
              <a:buFont typeface="+mj-lt"/>
              <a:buAutoNum type="arabicPeriod"/>
            </a:pPr>
            <a:r>
              <a:rPr lang="en-IN" b="0" i="0" dirty="0">
                <a:solidFill>
                  <a:srgbClr val="000000"/>
                </a:solidFill>
                <a:effectLst/>
                <a:latin typeface="verdana" panose="020B0604030504040204" pitchFamily="34" charset="0"/>
              </a:rPr>
              <a:t>AXIS a=</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AXIS();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"SBI Rate of Interest: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s.getRateOfInterest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"ICICI Rate of Interest: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i.getRateOfInterest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"AXIS Rate of Interest: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a.getRateOfInterest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4587188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02FA-8282-4688-8A58-F46CD1562CC7}"/>
              </a:ext>
            </a:extLst>
          </p:cNvPr>
          <p:cNvSpPr>
            <a:spLocks noGrp="1"/>
          </p:cNvSpPr>
          <p:nvPr>
            <p:ph type="title"/>
          </p:nvPr>
        </p:nvSpPr>
        <p:spPr>
          <a:xfrm>
            <a:off x="457200" y="274638"/>
            <a:ext cx="8229600" cy="457199"/>
          </a:xfrm>
        </p:spPr>
        <p:txBody>
          <a:bodyPr>
            <a:normAutofit fontScale="90000"/>
          </a:bodyPr>
          <a:lstStyle/>
          <a:p>
            <a:r>
              <a:rPr lang="en-IN" dirty="0"/>
              <a:t>Polymorphism</a:t>
            </a:r>
          </a:p>
        </p:txBody>
      </p:sp>
      <p:sp>
        <p:nvSpPr>
          <p:cNvPr id="3" name="Content Placeholder 2">
            <a:extLst>
              <a:ext uri="{FF2B5EF4-FFF2-40B4-BE49-F238E27FC236}">
                <a16:creationId xmlns:a16="http://schemas.microsoft.com/office/drawing/2014/main" id="{ABA8917B-2AE3-47E0-9B80-B2FAAD31EEB9}"/>
              </a:ext>
            </a:extLst>
          </p:cNvPr>
          <p:cNvSpPr>
            <a:spLocks noGrp="1"/>
          </p:cNvSpPr>
          <p:nvPr>
            <p:ph idx="1"/>
          </p:nvPr>
        </p:nvSpPr>
        <p:spPr>
          <a:xfrm>
            <a:off x="457200" y="692696"/>
            <a:ext cx="8229600" cy="6120680"/>
          </a:xfrm>
        </p:spPr>
        <p:txBody>
          <a:bodyPr>
            <a:normAutofit/>
          </a:bodyPr>
          <a:lstStyle/>
          <a:p>
            <a:r>
              <a:rPr lang="en-US" sz="2000" b="1" i="0" dirty="0">
                <a:effectLst/>
                <a:latin typeface="verdana" panose="020B0604030504040204" pitchFamily="34" charset="0"/>
              </a:rPr>
              <a:t>Polymorphism in Java</a:t>
            </a:r>
            <a:r>
              <a:rPr lang="en-US" sz="2000" b="0" i="0" dirty="0">
                <a:solidFill>
                  <a:srgbClr val="000000"/>
                </a:solidFill>
                <a:effectLst/>
                <a:latin typeface="verdana" panose="020B0604030504040204" pitchFamily="34" charset="0"/>
              </a:rPr>
              <a:t> is a concept by which we can perform a </a:t>
            </a:r>
            <a:r>
              <a:rPr lang="en-US" sz="2000" b="0" i="1" dirty="0">
                <a:solidFill>
                  <a:srgbClr val="000000"/>
                </a:solidFill>
                <a:effectLst/>
                <a:latin typeface="verdana" panose="020B0604030504040204" pitchFamily="34" charset="0"/>
              </a:rPr>
              <a:t>single action in different ways</a:t>
            </a:r>
            <a:r>
              <a:rPr lang="en-US" sz="2000" b="0" i="0" dirty="0">
                <a:solidFill>
                  <a:srgbClr val="000000"/>
                </a:solidFill>
                <a:effectLst/>
                <a:latin typeface="verdana" panose="020B0604030504040204" pitchFamily="34" charset="0"/>
              </a:rPr>
              <a:t>. Polymorphism is derived from 2 Greek words: poly and morphs. The word "poly" means many and "morphs" means forms. So polymorphism means many forms.</a:t>
            </a:r>
          </a:p>
          <a:p>
            <a:r>
              <a:rPr lang="en-US" sz="1800" b="0" i="0" dirty="0">
                <a:solidFill>
                  <a:srgbClr val="000000"/>
                </a:solidFill>
                <a:effectLst/>
                <a:latin typeface="verdana" panose="020B0604030504040204" pitchFamily="34" charset="0"/>
              </a:rPr>
              <a:t> We can perform polymorphism in java by method overloading and method overriding</a:t>
            </a:r>
            <a:r>
              <a:rPr lang="en-US" sz="1200" b="0" i="0" dirty="0">
                <a:solidFill>
                  <a:srgbClr val="000000"/>
                </a:solidFill>
                <a:effectLst/>
                <a:latin typeface="verdana" panose="020B0604030504040204" pitchFamily="34" charset="0"/>
              </a:rPr>
              <a:t>.</a:t>
            </a:r>
            <a:endParaRPr lang="en-IN" sz="2000" dirty="0"/>
          </a:p>
        </p:txBody>
      </p:sp>
    </p:spTree>
    <p:extLst>
      <p:ext uri="{BB962C8B-B14F-4D97-AF65-F5344CB8AC3E}">
        <p14:creationId xmlns:p14="http://schemas.microsoft.com/office/powerpoint/2010/main" val="7973161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6E2-8472-4FBA-B829-130B8E5185AD}"/>
              </a:ext>
            </a:extLst>
          </p:cNvPr>
          <p:cNvSpPr>
            <a:spLocks noGrp="1"/>
          </p:cNvSpPr>
          <p:nvPr>
            <p:ph type="title"/>
          </p:nvPr>
        </p:nvSpPr>
        <p:spPr>
          <a:xfrm>
            <a:off x="457200" y="274638"/>
            <a:ext cx="8229600" cy="457199"/>
          </a:xfrm>
        </p:spPr>
        <p:txBody>
          <a:bodyPr>
            <a:normAutofit fontScale="90000"/>
          </a:bodyPr>
          <a:lstStyle/>
          <a:p>
            <a:r>
              <a:rPr lang="en-IN" dirty="0"/>
              <a:t>Compile time Polymorphism</a:t>
            </a:r>
          </a:p>
        </p:txBody>
      </p:sp>
      <p:sp>
        <p:nvSpPr>
          <p:cNvPr id="3" name="Content Placeholder 2">
            <a:extLst>
              <a:ext uri="{FF2B5EF4-FFF2-40B4-BE49-F238E27FC236}">
                <a16:creationId xmlns:a16="http://schemas.microsoft.com/office/drawing/2014/main" id="{490935E7-5CF6-435F-8782-ECD40C60D03F}"/>
              </a:ext>
            </a:extLst>
          </p:cNvPr>
          <p:cNvSpPr>
            <a:spLocks noGrp="1"/>
          </p:cNvSpPr>
          <p:nvPr>
            <p:ph idx="1"/>
          </p:nvPr>
        </p:nvSpPr>
        <p:spPr>
          <a:xfrm>
            <a:off x="457200" y="620688"/>
            <a:ext cx="8229600" cy="6237312"/>
          </a:xfrm>
        </p:spPr>
        <p:txBody>
          <a:bodyPr/>
          <a:lstStyle/>
          <a:p>
            <a:r>
              <a:rPr lang="en-US" b="0" i="0" dirty="0">
                <a:effectLst/>
                <a:latin typeface="urw-din"/>
              </a:rPr>
              <a:t>Whenever an object is bound with their functionality at the compile-time, this is known as the compile-time polymorphism. </a:t>
            </a:r>
          </a:p>
          <a:p>
            <a:r>
              <a:rPr lang="en-US" b="0" i="0" dirty="0">
                <a:effectLst/>
                <a:latin typeface="urw-din"/>
              </a:rPr>
              <a:t>At compile-time, java knows which method to call by checking the method signatures. </a:t>
            </a:r>
          </a:p>
          <a:p>
            <a:r>
              <a:rPr lang="en-US" b="0" i="0" dirty="0">
                <a:effectLst/>
                <a:latin typeface="urw-din"/>
              </a:rPr>
              <a:t>So this is called compile-time polymorphism or static or early binding. Compile-time polymorphism is achieved through </a:t>
            </a:r>
            <a:r>
              <a:rPr lang="en-US" b="0" i="0" u="none" strike="noStrike" dirty="0">
                <a:solidFill>
                  <a:srgbClr val="EC4E20"/>
                </a:solidFill>
                <a:effectLst/>
                <a:latin typeface="urw-din"/>
                <a:hlinkClick r:id="rId2"/>
              </a:rPr>
              <a:t>method overloading</a:t>
            </a:r>
            <a:r>
              <a:rPr lang="en-US" b="0" i="0" dirty="0">
                <a:effectLst/>
                <a:latin typeface="urw-din"/>
              </a:rPr>
              <a:t>.</a:t>
            </a:r>
            <a:endParaRPr lang="en-IN" dirty="0"/>
          </a:p>
        </p:txBody>
      </p:sp>
    </p:spTree>
    <p:extLst>
      <p:ext uri="{BB962C8B-B14F-4D97-AF65-F5344CB8AC3E}">
        <p14:creationId xmlns:p14="http://schemas.microsoft.com/office/powerpoint/2010/main" val="19288197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6A6C-8873-416E-8B92-48678F496BEC}"/>
              </a:ext>
            </a:extLst>
          </p:cNvPr>
          <p:cNvSpPr>
            <a:spLocks noGrp="1"/>
          </p:cNvSpPr>
          <p:nvPr>
            <p:ph type="title"/>
          </p:nvPr>
        </p:nvSpPr>
        <p:spPr>
          <a:xfrm>
            <a:off x="457200" y="274638"/>
            <a:ext cx="8229600" cy="457199"/>
          </a:xfrm>
        </p:spPr>
        <p:txBody>
          <a:bodyPr>
            <a:normAutofit fontScale="90000"/>
          </a:bodyPr>
          <a:lstStyle/>
          <a:p>
            <a:r>
              <a:rPr lang="en-IN" dirty="0"/>
              <a:t>Runtime Polymorphism</a:t>
            </a:r>
          </a:p>
        </p:txBody>
      </p:sp>
      <p:sp>
        <p:nvSpPr>
          <p:cNvPr id="3" name="Content Placeholder 2">
            <a:extLst>
              <a:ext uri="{FF2B5EF4-FFF2-40B4-BE49-F238E27FC236}">
                <a16:creationId xmlns:a16="http://schemas.microsoft.com/office/drawing/2014/main" id="{690974B7-588D-4948-B35B-406CE3BD6FF6}"/>
              </a:ext>
            </a:extLst>
          </p:cNvPr>
          <p:cNvSpPr>
            <a:spLocks noGrp="1"/>
          </p:cNvSpPr>
          <p:nvPr>
            <p:ph idx="1"/>
          </p:nvPr>
        </p:nvSpPr>
        <p:spPr>
          <a:xfrm>
            <a:off x="457200" y="731838"/>
            <a:ext cx="8229600" cy="6126162"/>
          </a:xfrm>
        </p:spPr>
        <p:txBody>
          <a:bodyPr/>
          <a:lstStyle/>
          <a:p>
            <a:r>
              <a:rPr lang="en-US" sz="2000" b="0" i="0" dirty="0">
                <a:effectLst/>
                <a:latin typeface="urw-din"/>
              </a:rPr>
              <a:t>Whenever an object is bound with the functionality at run time, this is known as runtime polymorphism. The runtime polymorphism can be achieved by </a:t>
            </a:r>
            <a:r>
              <a:rPr lang="en-US" sz="2000" b="0" i="0" u="none" strike="noStrike" dirty="0">
                <a:solidFill>
                  <a:srgbClr val="EC4E20"/>
                </a:solidFill>
                <a:effectLst/>
                <a:latin typeface="urw-din"/>
                <a:hlinkClick r:id="rId2"/>
              </a:rPr>
              <a:t>method overriding</a:t>
            </a:r>
            <a:r>
              <a:rPr lang="en-US" sz="2000" b="0" i="0" dirty="0">
                <a:effectLst/>
                <a:latin typeface="urw-din"/>
              </a:rPr>
              <a:t>.</a:t>
            </a:r>
          </a:p>
          <a:p>
            <a:r>
              <a:rPr lang="en-US" sz="2000" b="0" i="0" dirty="0">
                <a:effectLst/>
                <a:latin typeface="urw-din"/>
              </a:rPr>
              <a:t>It is also called dynamic or late binding.</a:t>
            </a:r>
          </a:p>
          <a:p>
            <a:endParaRPr lang="en-US" sz="2000" dirty="0">
              <a:latin typeface="urw-din"/>
            </a:endParaRPr>
          </a:p>
          <a:p>
            <a:endParaRPr lang="en-IN" dirty="0"/>
          </a:p>
        </p:txBody>
      </p:sp>
    </p:spTree>
    <p:extLst>
      <p:ext uri="{BB962C8B-B14F-4D97-AF65-F5344CB8AC3E}">
        <p14:creationId xmlns:p14="http://schemas.microsoft.com/office/powerpoint/2010/main" val="380836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JRE</a:t>
            </a:r>
          </a:p>
        </p:txBody>
      </p:sp>
      <p:sp>
        <p:nvSpPr>
          <p:cNvPr id="3" name="Content Placeholder 2"/>
          <p:cNvSpPr>
            <a:spLocks noGrp="1"/>
          </p:cNvSpPr>
          <p:nvPr>
            <p:ph idx="1"/>
          </p:nvPr>
        </p:nvSpPr>
        <p:spPr>
          <a:xfrm>
            <a:off x="457200" y="1142984"/>
            <a:ext cx="8229600" cy="5357850"/>
          </a:xfrm>
        </p:spPr>
        <p:txBody>
          <a:bodyPr>
            <a:normAutofit/>
          </a:bodyPr>
          <a:lstStyle/>
          <a:p>
            <a:r>
              <a:rPr lang="en-IN" sz="2000" dirty="0"/>
              <a:t>JRE (Java Runtime Environment) is a software package that provides Java class libraries, Java Virtual Machine (JVM), and other components that are required to run Java applications.</a:t>
            </a:r>
          </a:p>
          <a:p>
            <a:r>
              <a:rPr lang="en-IN" sz="2000" dirty="0"/>
              <a:t>JRE is the superset of JVM.</a:t>
            </a:r>
          </a:p>
        </p:txBody>
      </p:sp>
      <p:sp>
        <p:nvSpPr>
          <p:cNvPr id="4" name="Rectangle 3"/>
          <p:cNvSpPr/>
          <p:nvPr/>
        </p:nvSpPr>
        <p:spPr>
          <a:xfrm>
            <a:off x="1500166" y="3214686"/>
            <a:ext cx="5643602" cy="264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JRE</a:t>
            </a:r>
          </a:p>
        </p:txBody>
      </p:sp>
      <p:sp>
        <p:nvSpPr>
          <p:cNvPr id="5" name="Rectangle 4"/>
          <p:cNvSpPr/>
          <p:nvPr/>
        </p:nvSpPr>
        <p:spPr>
          <a:xfrm>
            <a:off x="2000232" y="4857760"/>
            <a:ext cx="492922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IN" sz="1400" dirty="0"/>
              <a:t>CLASS LIBRARIES</a:t>
            </a:r>
          </a:p>
          <a:p>
            <a:pPr algn="ctr"/>
            <a:endParaRPr lang="en-IN" sz="1400" dirty="0"/>
          </a:p>
        </p:txBody>
      </p:sp>
      <p:sp>
        <p:nvSpPr>
          <p:cNvPr id="6" name="Rectangle 5"/>
          <p:cNvSpPr/>
          <p:nvPr/>
        </p:nvSpPr>
        <p:spPr>
          <a:xfrm>
            <a:off x="2285984" y="5000636"/>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JVM</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0E13-EB4D-45F2-ACFE-B39777607BB5}"/>
              </a:ext>
            </a:extLst>
          </p:cNvPr>
          <p:cNvSpPr>
            <a:spLocks noGrp="1"/>
          </p:cNvSpPr>
          <p:nvPr>
            <p:ph type="title"/>
          </p:nvPr>
        </p:nvSpPr>
        <p:spPr>
          <a:xfrm>
            <a:off x="457200" y="274638"/>
            <a:ext cx="8229600" cy="457199"/>
          </a:xfrm>
        </p:spPr>
        <p:txBody>
          <a:bodyPr>
            <a:normAutofit fontScale="90000"/>
          </a:bodyPr>
          <a:lstStyle/>
          <a:p>
            <a:r>
              <a:rPr lang="en-IN" dirty="0"/>
              <a:t>Abstraction</a:t>
            </a:r>
          </a:p>
        </p:txBody>
      </p:sp>
      <p:sp>
        <p:nvSpPr>
          <p:cNvPr id="3" name="Content Placeholder 2">
            <a:extLst>
              <a:ext uri="{FF2B5EF4-FFF2-40B4-BE49-F238E27FC236}">
                <a16:creationId xmlns:a16="http://schemas.microsoft.com/office/drawing/2014/main" id="{2A69A599-4B12-4E26-96F7-8D9240FAAC0D}"/>
              </a:ext>
            </a:extLst>
          </p:cNvPr>
          <p:cNvSpPr>
            <a:spLocks noGrp="1"/>
          </p:cNvSpPr>
          <p:nvPr>
            <p:ph idx="1"/>
          </p:nvPr>
        </p:nvSpPr>
        <p:spPr>
          <a:xfrm>
            <a:off x="457200" y="731838"/>
            <a:ext cx="8229600" cy="6126162"/>
          </a:xfrm>
        </p:spPr>
        <p:txBody>
          <a:bodyPr>
            <a:normAutofit/>
          </a:bodyPr>
          <a:lstStyle/>
          <a:p>
            <a:r>
              <a:rPr lang="en-US" sz="1800" b="0" i="0" dirty="0">
                <a:solidFill>
                  <a:srgbClr val="000000"/>
                </a:solidFill>
                <a:effectLst/>
                <a:latin typeface="verdana" panose="020B0604030504040204" pitchFamily="34" charset="0"/>
              </a:rPr>
              <a:t>A class which is declared with the abstract keyword is known as an abstract class in </a:t>
            </a:r>
            <a:r>
              <a:rPr lang="en-US" sz="1800" b="0" i="0" u="none" strike="noStrike" dirty="0">
                <a:solidFill>
                  <a:srgbClr val="008000"/>
                </a:solidFill>
                <a:effectLst/>
                <a:latin typeface="verdana" panose="020B0604030504040204" pitchFamily="34" charset="0"/>
                <a:hlinkClick r:id="rId2"/>
              </a:rPr>
              <a:t>Java</a:t>
            </a:r>
            <a:r>
              <a:rPr lang="en-US" sz="1800" b="0" i="0" dirty="0">
                <a:solidFill>
                  <a:srgbClr val="000000"/>
                </a:solidFill>
                <a:effectLst/>
                <a:latin typeface="verdana" panose="020B0604030504040204" pitchFamily="34" charset="0"/>
              </a:rPr>
              <a:t>. It can have abstract and non-abstract methods (method with the body).</a:t>
            </a:r>
          </a:p>
          <a:p>
            <a:r>
              <a:rPr lang="en-US" sz="1800" b="1" i="0" dirty="0">
                <a:effectLst/>
                <a:latin typeface="verdana" panose="020B0604030504040204" pitchFamily="34" charset="0"/>
              </a:rPr>
              <a:t>Abstraction</a:t>
            </a:r>
            <a:r>
              <a:rPr lang="en-US" sz="1800" b="0" i="0" dirty="0">
                <a:solidFill>
                  <a:srgbClr val="000000"/>
                </a:solidFill>
                <a:effectLst/>
                <a:latin typeface="verdana" panose="020B0604030504040204" pitchFamily="34" charset="0"/>
              </a:rPr>
              <a:t> is a process of hiding the implementation details and showing only functionality to the user.</a:t>
            </a:r>
            <a:endParaRPr lang="en-US" sz="18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Another way, it shows only essential things to the user and hides the internal details, for example, sending SMS where you type the text and send the message. You don't know the internal processing about the message delivery.</a:t>
            </a:r>
          </a:p>
          <a:p>
            <a:pPr algn="l"/>
            <a:r>
              <a:rPr lang="en-US" sz="1800" b="0" i="0" dirty="0">
                <a:solidFill>
                  <a:srgbClr val="000000"/>
                </a:solidFill>
                <a:effectLst/>
                <a:latin typeface="verdana" panose="020B0604030504040204" pitchFamily="34" charset="0"/>
              </a:rPr>
              <a:t>Abstraction lets you focus on what the </a:t>
            </a:r>
            <a:r>
              <a:rPr lang="en-US" sz="1800" b="0" i="0" u="none" strike="noStrike" dirty="0">
                <a:solidFill>
                  <a:srgbClr val="008000"/>
                </a:solidFill>
                <a:effectLst/>
                <a:latin typeface="verdana" panose="020B0604030504040204" pitchFamily="34" charset="0"/>
                <a:hlinkClick r:id="rId3"/>
              </a:rPr>
              <a:t>object</a:t>
            </a:r>
            <a:r>
              <a:rPr lang="en-US" sz="1800" b="0" i="0" dirty="0">
                <a:solidFill>
                  <a:srgbClr val="000000"/>
                </a:solidFill>
                <a:effectLst/>
                <a:latin typeface="verdana" panose="020B0604030504040204" pitchFamily="34" charset="0"/>
              </a:rPr>
              <a:t> does instead of how it does it.</a:t>
            </a:r>
          </a:p>
          <a:p>
            <a:pPr algn="l"/>
            <a:r>
              <a:rPr lang="en-US" sz="1800" b="0" i="0" dirty="0">
                <a:solidFill>
                  <a:srgbClr val="610B4B"/>
                </a:solidFill>
                <a:effectLst/>
                <a:latin typeface="erdana"/>
              </a:rPr>
              <a:t>Ways to achieve Abstraction</a:t>
            </a:r>
          </a:p>
          <a:p>
            <a:pPr algn="l"/>
            <a:r>
              <a:rPr lang="en-US" sz="1800" b="0" i="0" dirty="0">
                <a:solidFill>
                  <a:srgbClr val="000000"/>
                </a:solidFill>
                <a:effectLst/>
                <a:latin typeface="verdana" panose="020B0604030504040204" pitchFamily="34" charset="0"/>
              </a:rPr>
              <a:t>There are two ways to achieve abstraction in java</a:t>
            </a:r>
          </a:p>
          <a:p>
            <a:pPr algn="l">
              <a:buFont typeface="+mj-lt"/>
              <a:buAutoNum type="arabicPeriod"/>
            </a:pPr>
            <a:r>
              <a:rPr lang="en-US" sz="1800" b="0" i="0" dirty="0">
                <a:solidFill>
                  <a:srgbClr val="000000"/>
                </a:solidFill>
                <a:effectLst/>
                <a:latin typeface="verdana" panose="020B0604030504040204" pitchFamily="34" charset="0"/>
              </a:rPr>
              <a:t>Abstract class (0 to 100%)</a:t>
            </a:r>
          </a:p>
          <a:p>
            <a:pPr algn="l">
              <a:buFont typeface="+mj-lt"/>
              <a:buAutoNum type="arabicPeriod"/>
            </a:pPr>
            <a:r>
              <a:rPr lang="en-US" sz="1800" b="0" i="0" dirty="0">
                <a:solidFill>
                  <a:srgbClr val="000000"/>
                </a:solidFill>
                <a:effectLst/>
                <a:latin typeface="verdana" panose="020B0604030504040204" pitchFamily="34" charset="0"/>
              </a:rPr>
              <a:t>Interface (100%)</a:t>
            </a:r>
          </a:p>
          <a:p>
            <a:endParaRPr lang="en-IN" sz="1800" dirty="0"/>
          </a:p>
        </p:txBody>
      </p:sp>
    </p:spTree>
    <p:extLst>
      <p:ext uri="{BB962C8B-B14F-4D97-AF65-F5344CB8AC3E}">
        <p14:creationId xmlns:p14="http://schemas.microsoft.com/office/powerpoint/2010/main" val="31252960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DEF3-167C-4B93-85AD-E72793DB223D}"/>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Abstract class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21B345E-A060-4848-BF0A-C42D40A7FF3A}"/>
              </a:ext>
            </a:extLst>
          </p:cNvPr>
          <p:cNvSpPr>
            <a:spLocks noGrp="1"/>
          </p:cNvSpPr>
          <p:nvPr>
            <p:ph idx="1"/>
          </p:nvPr>
        </p:nvSpPr>
        <p:spPr>
          <a:xfrm>
            <a:off x="457200" y="548680"/>
            <a:ext cx="8229600" cy="6264696"/>
          </a:xfrm>
        </p:spPr>
        <p:txBody>
          <a:bodyPr>
            <a:normAutofit/>
          </a:bodyPr>
          <a:lstStyle/>
          <a:p>
            <a:r>
              <a:rPr lang="en-US" sz="1800" b="0" i="0" dirty="0">
                <a:solidFill>
                  <a:srgbClr val="000000"/>
                </a:solidFill>
                <a:effectLst/>
                <a:latin typeface="verdana" panose="020B0604030504040204" pitchFamily="34" charset="0"/>
              </a:rPr>
              <a:t>A class which is declared as abstract is known as an </a:t>
            </a:r>
            <a:r>
              <a:rPr lang="en-US" sz="1800" b="1" i="0" dirty="0">
                <a:effectLst/>
                <a:latin typeface="verdana" panose="020B0604030504040204" pitchFamily="34" charset="0"/>
              </a:rPr>
              <a:t>abstract class</a:t>
            </a:r>
            <a:r>
              <a:rPr lang="en-US" sz="1800" b="0" i="0" dirty="0">
                <a:solidFill>
                  <a:srgbClr val="000000"/>
                </a:solidFill>
                <a:effectLst/>
                <a:latin typeface="verdana" panose="020B0604030504040204" pitchFamily="34" charset="0"/>
              </a:rPr>
              <a:t>. It can have abstract and non-abstract methods. It needs to be extended and its method implemented. It cannot be instantiated.</a:t>
            </a:r>
          </a:p>
          <a:p>
            <a:r>
              <a:rPr lang="en-US" sz="1100" b="1" i="0" dirty="0">
                <a:solidFill>
                  <a:srgbClr val="006699"/>
                </a:solidFill>
                <a:effectLst/>
                <a:latin typeface="verdana" panose="020B0604030504040204" pitchFamily="34" charset="0"/>
              </a:rPr>
              <a:t>abstract</a:t>
            </a:r>
            <a:r>
              <a:rPr lang="en-US" sz="1100" b="0" i="0" dirty="0">
                <a:solidFill>
                  <a:srgbClr val="000000"/>
                </a:solidFill>
                <a:effectLst/>
                <a:latin typeface="verdana" panose="020B0604030504040204" pitchFamily="34" charset="0"/>
              </a:rPr>
              <a:t> </a:t>
            </a:r>
            <a:r>
              <a:rPr lang="en-US" sz="1100" b="1" i="0" dirty="0">
                <a:solidFill>
                  <a:srgbClr val="006699"/>
                </a:solidFill>
                <a:effectLst/>
                <a:latin typeface="verdana" panose="020B0604030504040204" pitchFamily="34" charset="0"/>
              </a:rPr>
              <a:t>void</a:t>
            </a: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printStatus</a:t>
            </a:r>
            <a:r>
              <a:rPr lang="en-US" sz="1100" b="0" i="0" dirty="0">
                <a:solidFill>
                  <a:srgbClr val="000000"/>
                </a:solidFill>
                <a:effectLst/>
                <a:latin typeface="verdana" panose="020B0604030504040204" pitchFamily="34" charset="0"/>
              </a:rPr>
              <a:t>();</a:t>
            </a:r>
            <a:r>
              <a:rPr lang="en-US" sz="1100" b="0" i="0" dirty="0">
                <a:solidFill>
                  <a:srgbClr val="008200"/>
                </a:solidFill>
                <a:effectLst/>
                <a:latin typeface="verdana" panose="020B0604030504040204" pitchFamily="34" charset="0"/>
              </a:rPr>
              <a:t>//no method body and abstract</a:t>
            </a:r>
            <a:r>
              <a:rPr lang="en-US" sz="1100" b="0" i="0" dirty="0">
                <a:solidFill>
                  <a:srgbClr val="000000"/>
                </a:solidFill>
                <a:effectLst/>
                <a:latin typeface="verdana" panose="020B0604030504040204" pitchFamily="34" charset="0"/>
              </a:rPr>
              <a:t>  </a:t>
            </a:r>
          </a:p>
          <a:p>
            <a:endParaRPr lang="en-US" sz="1800" dirty="0">
              <a:solidFill>
                <a:srgbClr val="000000"/>
              </a:solidFill>
              <a:latin typeface="verdana" panose="020B0604030504040204" pitchFamily="34" charset="0"/>
            </a:endParaRPr>
          </a:p>
          <a:p>
            <a:pPr algn="l">
              <a:buFont typeface="+mj-lt"/>
              <a:buAutoNum type="arabicPeriod"/>
            </a:pPr>
            <a:r>
              <a:rPr lang="en-IN" sz="1100" b="1" i="0" dirty="0">
                <a:solidFill>
                  <a:srgbClr val="006699"/>
                </a:solidFill>
                <a:effectLst/>
                <a:latin typeface="verdana" panose="020B0604030504040204" pitchFamily="34" charset="0"/>
              </a:rPr>
              <a:t>abstract</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class</a:t>
            </a:r>
            <a:r>
              <a:rPr lang="en-IN" sz="1100" b="0" i="0" dirty="0">
                <a:solidFill>
                  <a:srgbClr val="000000"/>
                </a:solidFill>
                <a:effectLst/>
                <a:latin typeface="verdana" panose="020B0604030504040204" pitchFamily="34" charset="0"/>
              </a:rPr>
              <a:t> Bike{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abstract</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void</a:t>
            </a:r>
            <a:r>
              <a:rPr lang="en-IN" sz="1100" b="0" i="0" dirty="0">
                <a:solidFill>
                  <a:srgbClr val="000000"/>
                </a:solidFill>
                <a:effectLst/>
                <a:latin typeface="verdana" panose="020B0604030504040204" pitchFamily="34" charset="0"/>
              </a:rPr>
              <a:t> run();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1" i="0" dirty="0">
                <a:solidFill>
                  <a:srgbClr val="006699"/>
                </a:solidFill>
                <a:effectLst/>
                <a:latin typeface="verdana" panose="020B0604030504040204" pitchFamily="34" charset="0"/>
              </a:rPr>
              <a:t>class</a:t>
            </a:r>
            <a:r>
              <a:rPr lang="en-IN" sz="1100" b="0" i="0" dirty="0">
                <a:solidFill>
                  <a:srgbClr val="000000"/>
                </a:solidFill>
                <a:effectLst/>
                <a:latin typeface="verdana" panose="020B0604030504040204" pitchFamily="34" charset="0"/>
              </a:rPr>
              <a:t> Honda4 </a:t>
            </a:r>
            <a:r>
              <a:rPr lang="en-IN" sz="1100" b="1" i="0" dirty="0">
                <a:solidFill>
                  <a:srgbClr val="006699"/>
                </a:solidFill>
                <a:effectLst/>
                <a:latin typeface="verdana" panose="020B0604030504040204" pitchFamily="34" charset="0"/>
              </a:rPr>
              <a:t>extends</a:t>
            </a:r>
            <a:r>
              <a:rPr lang="en-IN" sz="1100" b="0" i="0" dirty="0">
                <a:solidFill>
                  <a:srgbClr val="000000"/>
                </a:solidFill>
                <a:effectLst/>
                <a:latin typeface="verdana" panose="020B0604030504040204" pitchFamily="34" charset="0"/>
              </a:rPr>
              <a:t> Bike{  </a:t>
            </a:r>
          </a:p>
          <a:p>
            <a:pPr algn="l">
              <a:buFont typeface="+mj-lt"/>
              <a:buAutoNum type="arabicPeriod"/>
            </a:pPr>
            <a:r>
              <a:rPr lang="en-IN" sz="1100" b="1" i="0" dirty="0">
                <a:solidFill>
                  <a:srgbClr val="006699"/>
                </a:solidFill>
                <a:effectLst/>
                <a:latin typeface="verdana" panose="020B0604030504040204" pitchFamily="34" charset="0"/>
              </a:rPr>
              <a:t>void</a:t>
            </a:r>
            <a:r>
              <a:rPr lang="en-IN" sz="1100" b="0" i="0" dirty="0">
                <a:solidFill>
                  <a:srgbClr val="000000"/>
                </a:solidFill>
                <a:effectLst/>
                <a:latin typeface="verdana" panose="020B0604030504040204" pitchFamily="34" charset="0"/>
              </a:rPr>
              <a:t> run(){</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"running safely"</a:t>
            </a:r>
            <a:r>
              <a:rPr lang="en-IN" sz="1100" b="0" i="0" dirty="0">
                <a:solidFill>
                  <a:srgbClr val="000000"/>
                </a:solidFill>
                <a:effectLst/>
                <a:latin typeface="verdana" panose="020B0604030504040204" pitchFamily="34" charset="0"/>
              </a:rPr>
              <a:t>);}  </a:t>
            </a:r>
          </a:p>
          <a:p>
            <a:pPr algn="l">
              <a:buFont typeface="+mj-lt"/>
              <a:buAutoNum type="arabicPeriod"/>
            </a:pPr>
            <a:r>
              <a:rPr lang="en-IN" sz="1100" b="1" i="0" dirty="0">
                <a:solidFill>
                  <a:srgbClr val="006699"/>
                </a:solidFill>
                <a:effectLst/>
                <a:latin typeface="verdana" panose="020B0604030504040204" pitchFamily="34" charset="0"/>
              </a:rPr>
              <a:t>public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static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void</a:t>
            </a:r>
            <a:r>
              <a:rPr lang="en-IN" sz="1100" b="0" i="0" dirty="0">
                <a:solidFill>
                  <a:srgbClr val="000000"/>
                </a:solidFill>
                <a:effectLst/>
                <a:latin typeface="verdana" panose="020B0604030504040204" pitchFamily="34" charset="0"/>
              </a:rPr>
              <a:t> main(String </a:t>
            </a:r>
            <a:r>
              <a:rPr lang="en-IN" sz="1100" b="0" i="0" dirty="0" err="1">
                <a:solidFill>
                  <a:srgbClr val="000000"/>
                </a:solidFill>
                <a:effectLst/>
                <a:latin typeface="verdana" panose="020B0604030504040204" pitchFamily="34" charset="0"/>
              </a:rPr>
              <a:t>args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Bike </a:t>
            </a:r>
            <a:r>
              <a:rPr lang="en-IN" sz="1100" b="0" i="0" dirty="0" err="1">
                <a:solidFill>
                  <a:srgbClr val="000000"/>
                </a:solidFill>
                <a:effectLst/>
                <a:latin typeface="verdana" panose="020B0604030504040204" pitchFamily="34" charset="0"/>
              </a:rPr>
              <a:t>obj</a:t>
            </a:r>
            <a:r>
              <a:rPr lang="en-IN" sz="1100" b="0" i="0" dirty="0">
                <a:solidFill>
                  <a:srgbClr val="000000"/>
                </a:solidFill>
                <a:effectLst/>
                <a:latin typeface="verdana" panose="020B0604030504040204" pitchFamily="34" charset="0"/>
              </a:rPr>
              <a:t> = </a:t>
            </a:r>
            <a:r>
              <a:rPr lang="en-IN" sz="1100" b="1" i="0" dirty="0">
                <a:solidFill>
                  <a:srgbClr val="006699"/>
                </a:solidFill>
                <a:effectLst/>
                <a:latin typeface="verdana" panose="020B0604030504040204" pitchFamily="34" charset="0"/>
              </a:rPr>
              <a:t>new</a:t>
            </a:r>
            <a:r>
              <a:rPr lang="en-IN" sz="1100" b="0" i="0" dirty="0">
                <a:solidFill>
                  <a:srgbClr val="000000"/>
                </a:solidFill>
                <a:effectLst/>
                <a:latin typeface="verdana" panose="020B0604030504040204" pitchFamily="34" charset="0"/>
              </a:rPr>
              <a:t> Honda4();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obj.run</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p>
          <a:p>
            <a:endParaRPr lang="en-IN" sz="1800" dirty="0"/>
          </a:p>
        </p:txBody>
      </p:sp>
    </p:spTree>
    <p:extLst>
      <p:ext uri="{BB962C8B-B14F-4D97-AF65-F5344CB8AC3E}">
        <p14:creationId xmlns:p14="http://schemas.microsoft.com/office/powerpoint/2010/main" val="41484936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317-61E2-4A08-9533-3E72CD7EA4FE}"/>
              </a:ext>
            </a:extLst>
          </p:cNvPr>
          <p:cNvSpPr>
            <a:spLocks noGrp="1"/>
          </p:cNvSpPr>
          <p:nvPr>
            <p:ph type="title"/>
          </p:nvPr>
        </p:nvSpPr>
        <p:spPr>
          <a:xfrm>
            <a:off x="457200" y="227013"/>
            <a:ext cx="8229600" cy="634082"/>
          </a:xfrm>
        </p:spPr>
        <p:txBody>
          <a:bodyPr>
            <a:normAutofit fontScale="90000"/>
          </a:bodyPr>
          <a:lstStyle/>
          <a:p>
            <a:r>
              <a:rPr lang="en-IN" dirty="0"/>
              <a:t>Interface</a:t>
            </a:r>
            <a:br>
              <a:rPr lang="en-IN" dirty="0"/>
            </a:br>
            <a:endParaRPr lang="en-IN" dirty="0"/>
          </a:p>
        </p:txBody>
      </p:sp>
      <p:sp>
        <p:nvSpPr>
          <p:cNvPr id="3" name="Content Placeholder 2">
            <a:extLst>
              <a:ext uri="{FF2B5EF4-FFF2-40B4-BE49-F238E27FC236}">
                <a16:creationId xmlns:a16="http://schemas.microsoft.com/office/drawing/2014/main" id="{58DF8F7C-2137-4BF9-BB84-005CB4061E6C}"/>
              </a:ext>
            </a:extLst>
          </p:cNvPr>
          <p:cNvSpPr>
            <a:spLocks noGrp="1"/>
          </p:cNvSpPr>
          <p:nvPr>
            <p:ph idx="1"/>
          </p:nvPr>
        </p:nvSpPr>
        <p:spPr>
          <a:xfrm>
            <a:off x="457200" y="404664"/>
            <a:ext cx="8229600" cy="6408712"/>
          </a:xfrm>
        </p:spPr>
        <p:txBody>
          <a:bodyPr/>
          <a:lstStyle/>
          <a:p>
            <a:pPr algn="l"/>
            <a:r>
              <a:rPr lang="en-US" sz="2400" b="0" i="0" dirty="0">
                <a:solidFill>
                  <a:srgbClr val="000000"/>
                </a:solidFill>
                <a:effectLst/>
                <a:latin typeface="verdana" panose="020B0604030504040204" pitchFamily="34" charset="0"/>
              </a:rPr>
              <a:t>An </a:t>
            </a:r>
            <a:r>
              <a:rPr lang="en-US" sz="2400" b="1" i="0" dirty="0">
                <a:solidFill>
                  <a:srgbClr val="000000"/>
                </a:solidFill>
                <a:effectLst/>
                <a:latin typeface="verdana" panose="020B0604030504040204" pitchFamily="34" charset="0"/>
              </a:rPr>
              <a:t>interface in Java</a:t>
            </a:r>
            <a:r>
              <a:rPr lang="en-US" sz="2400" b="0" i="0" dirty="0">
                <a:solidFill>
                  <a:srgbClr val="000000"/>
                </a:solidFill>
                <a:effectLst/>
                <a:latin typeface="verdana" panose="020B0604030504040204" pitchFamily="34" charset="0"/>
              </a:rPr>
              <a:t> is a blueprint of a class. It has static constants and abstract methods.</a:t>
            </a:r>
          </a:p>
          <a:p>
            <a:pPr algn="l"/>
            <a:r>
              <a:rPr lang="en-US" sz="2400" b="0" i="0" dirty="0">
                <a:solidFill>
                  <a:srgbClr val="000000"/>
                </a:solidFill>
                <a:effectLst/>
                <a:latin typeface="verdana" panose="020B0604030504040204" pitchFamily="34" charset="0"/>
              </a:rPr>
              <a:t>The interface in Java is </a:t>
            </a:r>
            <a:r>
              <a:rPr lang="en-US" sz="2400" b="0" i="1" dirty="0">
                <a:solidFill>
                  <a:srgbClr val="000000"/>
                </a:solidFill>
                <a:effectLst/>
                <a:latin typeface="verdana" panose="020B0604030504040204" pitchFamily="34" charset="0"/>
              </a:rPr>
              <a:t>a mechanism to achieve </a:t>
            </a:r>
            <a:r>
              <a:rPr lang="en-US" sz="2400" b="0" i="1" u="none" strike="noStrike" dirty="0">
                <a:solidFill>
                  <a:srgbClr val="008000"/>
                </a:solidFill>
                <a:effectLst/>
                <a:latin typeface="verdana" panose="020B0604030504040204" pitchFamily="34" charset="0"/>
                <a:hlinkClick r:id="rId2"/>
              </a:rPr>
              <a:t>abstraction</a:t>
            </a:r>
            <a:r>
              <a:rPr lang="en-US" sz="2400" b="0" i="0" dirty="0">
                <a:solidFill>
                  <a:srgbClr val="000000"/>
                </a:solidFill>
                <a:effectLst/>
                <a:latin typeface="verdana" panose="020B0604030504040204" pitchFamily="34" charset="0"/>
              </a:rPr>
              <a:t>. There can be only abstract methods in the Java interface, not method body. It is used to achieve abstraction and multiple </a:t>
            </a:r>
            <a:r>
              <a:rPr lang="en-US" sz="2400" b="0" i="0" u="none" strike="noStrike" dirty="0">
                <a:solidFill>
                  <a:srgbClr val="008000"/>
                </a:solidFill>
                <a:effectLst/>
                <a:latin typeface="verdana" panose="020B0604030504040204" pitchFamily="34" charset="0"/>
                <a:hlinkClick r:id="rId3"/>
              </a:rPr>
              <a:t>inheritance in Java</a:t>
            </a:r>
            <a:r>
              <a:rPr lang="en-US" sz="2400" b="0" i="0" dirty="0">
                <a:solidFill>
                  <a:srgbClr val="000000"/>
                </a:solidFill>
                <a:effectLst/>
                <a:latin typeface="verdana" panose="020B0604030504040204" pitchFamily="34" charset="0"/>
              </a:rPr>
              <a:t>.</a:t>
            </a:r>
          </a:p>
          <a:p>
            <a:pPr algn="l">
              <a:buFont typeface="+mj-lt"/>
              <a:buAutoNum type="arabicPeriod"/>
            </a:pPr>
            <a:r>
              <a:rPr lang="en-US" sz="1400" b="1" i="0" dirty="0">
                <a:solidFill>
                  <a:srgbClr val="006699"/>
                </a:solidFill>
                <a:effectLst/>
                <a:latin typeface="verdana" panose="020B0604030504040204" pitchFamily="34" charset="0"/>
              </a:rPr>
              <a:t>interface</a:t>
            </a:r>
            <a:r>
              <a:rPr lang="en-US" sz="1400" b="0" i="0" dirty="0">
                <a:solidFill>
                  <a:srgbClr val="000000"/>
                </a:solidFill>
                <a:effectLst/>
                <a:latin typeface="verdana" panose="020B0604030504040204" pitchFamily="34" charset="0"/>
              </a:rPr>
              <a:t> &lt;</a:t>
            </a:r>
            <a:r>
              <a:rPr lang="en-US" sz="1400" b="0" i="0" dirty="0" err="1">
                <a:solidFill>
                  <a:srgbClr val="000000"/>
                </a:solidFill>
                <a:effectLst/>
                <a:latin typeface="verdana" panose="020B0604030504040204" pitchFamily="34" charset="0"/>
              </a:rPr>
              <a:t>interface_name</a:t>
            </a:r>
            <a:r>
              <a:rPr lang="en-US" sz="1400" b="0" i="0" dirty="0">
                <a:solidFill>
                  <a:srgbClr val="000000"/>
                </a:solidFill>
                <a:effectLst/>
                <a:latin typeface="verdana" panose="020B0604030504040204" pitchFamily="34" charset="0"/>
              </a:rPr>
              <a:t>&gt;{  </a:t>
            </a:r>
          </a:p>
          <a:p>
            <a:pPr algn="l">
              <a:buFont typeface="+mj-lt"/>
              <a:buAutoNum type="arabicPeriod"/>
            </a:pP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a:solidFill>
                  <a:srgbClr val="008200"/>
                </a:solidFill>
                <a:effectLst/>
                <a:latin typeface="verdana" panose="020B0604030504040204" pitchFamily="34" charset="0"/>
              </a:rPr>
              <a:t>// declare constant fields</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a:solidFill>
                  <a:srgbClr val="008200"/>
                </a:solidFill>
                <a:effectLst/>
                <a:latin typeface="verdana" panose="020B0604030504040204" pitchFamily="34" charset="0"/>
              </a:rPr>
              <a:t>// declare methods that abstract </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a:solidFill>
                  <a:srgbClr val="008200"/>
                </a:solidFill>
                <a:effectLst/>
                <a:latin typeface="verdana" panose="020B0604030504040204" pitchFamily="34" charset="0"/>
              </a:rPr>
              <a:t>// by default.</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p>
          <a:p>
            <a:pPr algn="l"/>
            <a:endParaRPr lang="en-US" sz="2400" b="0" i="0" dirty="0">
              <a:solidFill>
                <a:srgbClr val="000000"/>
              </a:solidFill>
              <a:effectLst/>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168316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E5A8D-4B04-45A5-9B7F-E0B121F4F2B1}"/>
              </a:ext>
            </a:extLst>
          </p:cNvPr>
          <p:cNvSpPr>
            <a:spLocks noGrp="1"/>
          </p:cNvSpPr>
          <p:nvPr>
            <p:ph idx="1"/>
          </p:nvPr>
        </p:nvSpPr>
        <p:spPr/>
        <p:txBody>
          <a:bodyPr>
            <a:normAutofit fontScale="77500" lnSpcReduction="20000"/>
          </a:bodyPr>
          <a:lstStyle/>
          <a:p>
            <a:pPr algn="l">
              <a:buFont typeface="+mj-lt"/>
              <a:buAutoNum type="arabicPeriod"/>
            </a:pPr>
            <a:r>
              <a:rPr lang="en-IN" b="1" i="0" dirty="0">
                <a:solidFill>
                  <a:srgbClr val="006699"/>
                </a:solidFill>
                <a:effectLst/>
                <a:latin typeface="verdana" panose="020B0604030504040204" pitchFamily="34" charset="0"/>
              </a:rPr>
              <a:t>interface</a:t>
            </a:r>
            <a:r>
              <a:rPr lang="en-IN" b="0" i="0" dirty="0">
                <a:solidFill>
                  <a:srgbClr val="000000"/>
                </a:solidFill>
                <a:effectLst/>
                <a:latin typeface="verdana" panose="020B0604030504040204" pitchFamily="34" charset="0"/>
              </a:rPr>
              <a:t> printable{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print();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A6 </a:t>
            </a:r>
            <a:r>
              <a:rPr lang="en-IN" b="1" i="0" dirty="0">
                <a:solidFill>
                  <a:srgbClr val="006699"/>
                </a:solidFill>
                <a:effectLst/>
                <a:latin typeface="verdana" panose="020B0604030504040204" pitchFamily="34" charset="0"/>
              </a:rPr>
              <a:t>implements</a:t>
            </a:r>
            <a:r>
              <a:rPr lang="en-IN" b="0" i="0" dirty="0">
                <a:solidFill>
                  <a:srgbClr val="000000"/>
                </a:solidFill>
                <a:effectLst/>
                <a:latin typeface="verdana" panose="020B0604030504040204" pitchFamily="34" charset="0"/>
              </a:rPr>
              <a:t> printable{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print(){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A6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A6();  </a:t>
            </a:r>
          </a:p>
          <a:p>
            <a:pPr algn="l">
              <a:buFont typeface="+mj-lt"/>
              <a:buAutoNum type="arabicPeriod"/>
            </a:pPr>
            <a:r>
              <a:rPr lang="en-IN" b="0" i="0" dirty="0" err="1">
                <a:solidFill>
                  <a:srgbClr val="000000"/>
                </a:solidFill>
                <a:effectLst/>
                <a:latin typeface="verdana" panose="020B0604030504040204" pitchFamily="34" charset="0"/>
              </a:rPr>
              <a:t>obj.print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3197635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A75-D5C7-43A2-877F-1C9F376407F9}"/>
              </a:ext>
            </a:extLst>
          </p:cNvPr>
          <p:cNvSpPr>
            <a:spLocks noGrp="1"/>
          </p:cNvSpPr>
          <p:nvPr>
            <p:ph type="title"/>
          </p:nvPr>
        </p:nvSpPr>
        <p:spPr>
          <a:xfrm>
            <a:off x="323528" y="620688"/>
            <a:ext cx="8229600" cy="457199"/>
          </a:xfrm>
        </p:spPr>
        <p:txBody>
          <a:bodyPr>
            <a:normAutofit fontScale="90000"/>
          </a:bodyPr>
          <a:lstStyle/>
          <a:p>
            <a:br>
              <a:rPr lang="en-US" b="0" i="0" dirty="0">
                <a:solidFill>
                  <a:srgbClr val="610B38"/>
                </a:solidFill>
                <a:effectLst/>
                <a:latin typeface="erdana"/>
              </a:rPr>
            </a:br>
            <a:r>
              <a:rPr lang="en-US" sz="1800" b="0" i="0" dirty="0">
                <a:solidFill>
                  <a:srgbClr val="610B38"/>
                </a:solidFill>
                <a:effectLst/>
                <a:latin typeface="erdana"/>
              </a:rPr>
              <a:t>Multiple inheritance in Java by interface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884B0FA-94F1-4E54-931D-2F6531E38238}"/>
              </a:ext>
            </a:extLst>
          </p:cNvPr>
          <p:cNvSpPr>
            <a:spLocks noGrp="1"/>
          </p:cNvSpPr>
          <p:nvPr>
            <p:ph idx="1"/>
          </p:nvPr>
        </p:nvSpPr>
        <p:spPr>
          <a:xfrm>
            <a:off x="457200" y="980728"/>
            <a:ext cx="8229600" cy="5688632"/>
          </a:xfrm>
        </p:spPr>
        <p:txBody>
          <a:bodyPr>
            <a:normAutofit fontScale="70000" lnSpcReduction="20000"/>
          </a:bodyPr>
          <a:lstStyle/>
          <a:p>
            <a:pPr algn="l">
              <a:buFont typeface="+mj-lt"/>
              <a:buAutoNum type="arabicPeriod"/>
            </a:pPr>
            <a:r>
              <a:rPr lang="en-IN" b="1" i="0" dirty="0">
                <a:solidFill>
                  <a:srgbClr val="006699"/>
                </a:solidFill>
                <a:effectLst/>
                <a:latin typeface="verdana" panose="020B0604030504040204" pitchFamily="34" charset="0"/>
              </a:rPr>
              <a:t>interface</a:t>
            </a:r>
            <a:r>
              <a:rPr lang="en-IN" b="0" i="0" dirty="0">
                <a:solidFill>
                  <a:srgbClr val="000000"/>
                </a:solidFill>
                <a:effectLst/>
                <a:latin typeface="verdana" panose="020B0604030504040204" pitchFamily="34" charset="0"/>
              </a:rPr>
              <a:t> Printable{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print();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interface</a:t>
            </a:r>
            <a:r>
              <a:rPr lang="en-IN" b="0" i="0" dirty="0">
                <a:solidFill>
                  <a:srgbClr val="000000"/>
                </a:solidFill>
                <a:effectLst/>
                <a:latin typeface="verdana" panose="020B0604030504040204" pitchFamily="34" charset="0"/>
              </a:rPr>
              <a:t> Showable{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show();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A7 </a:t>
            </a:r>
            <a:r>
              <a:rPr lang="en-IN" b="1" i="0" dirty="0">
                <a:solidFill>
                  <a:srgbClr val="006699"/>
                </a:solidFill>
                <a:effectLst/>
                <a:latin typeface="verdana" panose="020B0604030504040204" pitchFamily="34" charset="0"/>
              </a:rPr>
              <a:t>implements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Printable,Showable</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print(){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show(){</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"Welcome"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A7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A7();  </a:t>
            </a:r>
          </a:p>
          <a:p>
            <a:pPr algn="l">
              <a:buFont typeface="+mj-lt"/>
              <a:buAutoNum type="arabicPeriod"/>
            </a:pPr>
            <a:r>
              <a:rPr lang="en-IN" b="0" i="0" dirty="0" err="1">
                <a:solidFill>
                  <a:srgbClr val="000000"/>
                </a:solidFill>
                <a:effectLst/>
                <a:latin typeface="verdana" panose="020B0604030504040204" pitchFamily="34" charset="0"/>
              </a:rPr>
              <a:t>obj.print</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obj.show</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737032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FEC8-1037-4DEC-9724-E47803379DAB}"/>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Super Keyword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41E2051-49B0-4243-B0FB-6817EC0B63D0}"/>
              </a:ext>
            </a:extLst>
          </p:cNvPr>
          <p:cNvSpPr>
            <a:spLocks noGrp="1"/>
          </p:cNvSpPr>
          <p:nvPr>
            <p:ph idx="1"/>
          </p:nvPr>
        </p:nvSpPr>
        <p:spPr>
          <a:xfrm>
            <a:off x="457200" y="620688"/>
            <a:ext cx="8229600" cy="6237312"/>
          </a:xfrm>
        </p:spPr>
        <p:txBody>
          <a:bodyPr/>
          <a:lstStyle/>
          <a:p>
            <a:pPr algn="l"/>
            <a:r>
              <a:rPr lang="en-US" sz="1800" b="0" i="0" dirty="0">
                <a:solidFill>
                  <a:srgbClr val="000000"/>
                </a:solidFill>
                <a:effectLst/>
                <a:latin typeface="verdana" panose="020B0604030504040204" pitchFamily="34" charset="0"/>
              </a:rPr>
              <a:t>The </a:t>
            </a:r>
            <a:r>
              <a:rPr lang="en-US" sz="1800" b="1" i="0" dirty="0">
                <a:solidFill>
                  <a:srgbClr val="000000"/>
                </a:solidFill>
                <a:effectLst/>
                <a:latin typeface="verdana" panose="020B0604030504040204" pitchFamily="34" charset="0"/>
              </a:rPr>
              <a:t>super</a:t>
            </a:r>
            <a:r>
              <a:rPr lang="en-US" sz="1800" b="0" i="0" dirty="0">
                <a:solidFill>
                  <a:srgbClr val="000000"/>
                </a:solidFill>
                <a:effectLst/>
                <a:latin typeface="verdana" panose="020B0604030504040204" pitchFamily="34" charset="0"/>
              </a:rPr>
              <a:t> keyword in Java is a reference variable which is used to refer immediate parent class object.</a:t>
            </a:r>
          </a:p>
          <a:p>
            <a:pPr algn="l"/>
            <a:r>
              <a:rPr lang="en-US" sz="1800" b="0" i="0" dirty="0">
                <a:solidFill>
                  <a:srgbClr val="000000"/>
                </a:solidFill>
                <a:effectLst/>
                <a:latin typeface="verdana" panose="020B0604030504040204" pitchFamily="34" charset="0"/>
              </a:rPr>
              <a:t>Whenever you create the instance of subclass, an instance of parent class is created implicitly which is referred by super reference variable.</a:t>
            </a:r>
          </a:p>
          <a:p>
            <a:r>
              <a:rPr lang="en-US" sz="1800" b="0" i="0" dirty="0">
                <a:solidFill>
                  <a:srgbClr val="610B38"/>
                </a:solidFill>
                <a:effectLst/>
                <a:latin typeface="erdana"/>
              </a:rPr>
              <a:t>super is used to refer immediate parent class instance variable.</a:t>
            </a:r>
          </a:p>
          <a:p>
            <a:pPr algn="l">
              <a:buFont typeface="+mj-lt"/>
              <a:buAutoNum type="arabicPeriod"/>
            </a:pPr>
            <a:r>
              <a:rPr lang="en-IN" sz="1600" b="1" i="0" dirty="0">
                <a:solidFill>
                  <a:srgbClr val="006699"/>
                </a:solidFill>
                <a:effectLst/>
                <a:latin typeface="verdana" panose="020B0604030504040204" pitchFamily="34" charset="0"/>
              </a:rPr>
              <a:t>class</a:t>
            </a:r>
            <a:r>
              <a:rPr lang="en-IN" sz="1600" b="0" i="0" dirty="0">
                <a:solidFill>
                  <a:srgbClr val="000000"/>
                </a:solidFill>
                <a:effectLst/>
                <a:latin typeface="verdana" panose="020B0604030504040204" pitchFamily="34" charset="0"/>
              </a:rPr>
              <a:t> Animal{  </a:t>
            </a:r>
          </a:p>
          <a:p>
            <a:pPr algn="l">
              <a:buFont typeface="+mj-lt"/>
              <a:buAutoNum type="arabicPeriod"/>
            </a:pPr>
            <a:r>
              <a:rPr lang="en-IN" sz="1600" b="0" i="0" dirty="0">
                <a:solidFill>
                  <a:srgbClr val="000000"/>
                </a:solidFill>
                <a:effectLst/>
                <a:latin typeface="verdana" panose="020B0604030504040204" pitchFamily="34" charset="0"/>
              </a:rPr>
              <a:t>String </a:t>
            </a:r>
            <a:r>
              <a:rPr lang="en-IN" sz="1600" b="0" i="0" dirty="0" err="1">
                <a:solidFill>
                  <a:srgbClr val="000000"/>
                </a:solidFill>
                <a:effectLst/>
                <a:latin typeface="verdana" panose="020B0604030504040204" pitchFamily="34" charset="0"/>
              </a:rPr>
              <a:t>color</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"white"</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class</a:t>
            </a:r>
            <a:r>
              <a:rPr lang="en-IN" sz="1600" b="0" i="0" dirty="0">
                <a:solidFill>
                  <a:srgbClr val="000000"/>
                </a:solidFill>
                <a:effectLst/>
                <a:latin typeface="verdana" panose="020B0604030504040204" pitchFamily="34" charset="0"/>
              </a:rPr>
              <a:t> Dog </a:t>
            </a:r>
            <a:r>
              <a:rPr lang="en-IN" sz="1600" b="1" i="0" dirty="0">
                <a:solidFill>
                  <a:srgbClr val="006699"/>
                </a:solidFill>
                <a:effectLst/>
                <a:latin typeface="verdana" panose="020B0604030504040204" pitchFamily="34" charset="0"/>
              </a:rPr>
              <a:t>extends</a:t>
            </a:r>
            <a:r>
              <a:rPr lang="en-IN" sz="1600" b="0" i="0" dirty="0">
                <a:solidFill>
                  <a:srgbClr val="000000"/>
                </a:solidFill>
                <a:effectLst/>
                <a:latin typeface="verdana" panose="020B0604030504040204" pitchFamily="34" charset="0"/>
              </a:rPr>
              <a:t> Animal{  </a:t>
            </a:r>
          </a:p>
          <a:p>
            <a:pPr algn="l">
              <a:buFont typeface="+mj-lt"/>
              <a:buAutoNum type="arabicPeriod"/>
            </a:pPr>
            <a:r>
              <a:rPr lang="en-IN" sz="1600" b="0" i="0" dirty="0">
                <a:solidFill>
                  <a:srgbClr val="000000"/>
                </a:solidFill>
                <a:effectLst/>
                <a:latin typeface="verdana" panose="020B0604030504040204" pitchFamily="34" charset="0"/>
              </a:rPr>
              <a:t>String </a:t>
            </a:r>
            <a:r>
              <a:rPr lang="en-IN" sz="1600" b="0" i="0" dirty="0" err="1">
                <a:solidFill>
                  <a:srgbClr val="000000"/>
                </a:solidFill>
                <a:effectLst/>
                <a:latin typeface="verdana" panose="020B0604030504040204" pitchFamily="34" charset="0"/>
              </a:rPr>
              <a:t>color</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"black"</a:t>
            </a: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void</a:t>
            </a:r>
            <a:r>
              <a:rPr lang="en-IN" sz="1600" b="0" i="0" dirty="0">
                <a:solidFill>
                  <a:srgbClr val="000000"/>
                </a:solidFill>
                <a:effectLst/>
                <a:latin typeface="verdana" panose="020B0604030504040204" pitchFamily="34" charset="0"/>
              </a:rPr>
              <a:t> </a:t>
            </a:r>
            <a:r>
              <a:rPr lang="en-IN" sz="1600" b="0" i="0" dirty="0" err="1">
                <a:solidFill>
                  <a:srgbClr val="000000"/>
                </a:solidFill>
                <a:effectLst/>
                <a:latin typeface="verdana" panose="020B0604030504040204" pitchFamily="34" charset="0"/>
              </a:rPr>
              <a:t>printColor</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err="1">
                <a:solidFill>
                  <a:srgbClr val="000000"/>
                </a:solidFill>
                <a:effectLst/>
                <a:latin typeface="verdana" panose="020B0604030504040204" pitchFamily="34" charset="0"/>
              </a:rPr>
              <a:t>System.out.println</a:t>
            </a:r>
            <a:r>
              <a:rPr lang="en-IN" sz="1600" b="0" i="0" dirty="0">
                <a:solidFill>
                  <a:srgbClr val="000000"/>
                </a:solidFill>
                <a:effectLst/>
                <a:latin typeface="verdana" panose="020B0604030504040204" pitchFamily="34" charset="0"/>
              </a:rPr>
              <a:t>(</a:t>
            </a:r>
            <a:r>
              <a:rPr lang="en-IN" sz="1600" b="0" i="0" dirty="0" err="1">
                <a:solidFill>
                  <a:srgbClr val="000000"/>
                </a:solidFill>
                <a:effectLst/>
                <a:latin typeface="verdana" panose="020B0604030504040204" pitchFamily="34" charset="0"/>
              </a:rPr>
              <a:t>color</a:t>
            </a:r>
            <a:r>
              <a:rPr lang="en-IN" sz="1600" b="0" i="0" dirty="0">
                <a:solidFill>
                  <a:srgbClr val="000000"/>
                </a:solidFill>
                <a:effectLst/>
                <a:latin typeface="verdana" panose="020B0604030504040204" pitchFamily="34" charset="0"/>
              </a:rPr>
              <a:t>);</a:t>
            </a:r>
            <a:r>
              <a:rPr lang="en-IN" sz="1600" b="0" i="0" dirty="0">
                <a:solidFill>
                  <a:srgbClr val="008200"/>
                </a:solidFill>
                <a:effectLst/>
                <a:latin typeface="verdana" panose="020B0604030504040204" pitchFamily="34" charset="0"/>
              </a:rPr>
              <a:t>//prints </a:t>
            </a:r>
            <a:r>
              <a:rPr lang="en-IN" sz="1600" b="0" i="0" dirty="0" err="1">
                <a:solidFill>
                  <a:srgbClr val="008200"/>
                </a:solidFill>
                <a:effectLst/>
                <a:latin typeface="verdana" panose="020B0604030504040204" pitchFamily="34" charset="0"/>
              </a:rPr>
              <a:t>color</a:t>
            </a:r>
            <a:r>
              <a:rPr lang="en-IN" sz="1600" b="0" i="0" dirty="0">
                <a:solidFill>
                  <a:srgbClr val="008200"/>
                </a:solidFill>
                <a:effectLst/>
                <a:latin typeface="verdana" panose="020B0604030504040204" pitchFamily="34" charset="0"/>
              </a:rPr>
              <a:t> of Dog class</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err="1">
                <a:solidFill>
                  <a:srgbClr val="000000"/>
                </a:solidFill>
                <a:effectLst/>
                <a:latin typeface="verdana" panose="020B0604030504040204" pitchFamily="34" charset="0"/>
              </a:rPr>
              <a:t>System.out.println</a:t>
            </a:r>
            <a:r>
              <a:rPr lang="en-IN" sz="1600" b="0" i="0" dirty="0">
                <a:solidFill>
                  <a:srgbClr val="000000"/>
                </a:solidFill>
                <a:effectLst/>
                <a:latin typeface="verdana" panose="020B0604030504040204" pitchFamily="34" charset="0"/>
              </a:rPr>
              <a:t>(</a:t>
            </a:r>
            <a:r>
              <a:rPr lang="en-IN" sz="1600" b="1" i="0" dirty="0" err="1">
                <a:solidFill>
                  <a:srgbClr val="006699"/>
                </a:solidFill>
                <a:effectLst/>
                <a:latin typeface="verdana" panose="020B0604030504040204" pitchFamily="34" charset="0"/>
              </a:rPr>
              <a:t>super</a:t>
            </a:r>
            <a:r>
              <a:rPr lang="en-IN" sz="1600" b="0" i="0" dirty="0" err="1">
                <a:solidFill>
                  <a:srgbClr val="000000"/>
                </a:solidFill>
                <a:effectLst/>
                <a:latin typeface="verdana" panose="020B0604030504040204" pitchFamily="34" charset="0"/>
              </a:rPr>
              <a:t>.color</a:t>
            </a:r>
            <a:r>
              <a:rPr lang="en-IN" sz="1600" b="0" i="0" dirty="0">
                <a:solidFill>
                  <a:srgbClr val="000000"/>
                </a:solidFill>
                <a:effectLst/>
                <a:latin typeface="verdana" panose="020B0604030504040204" pitchFamily="34" charset="0"/>
              </a:rPr>
              <a:t>);</a:t>
            </a:r>
            <a:r>
              <a:rPr lang="en-IN" sz="1600" b="0" i="0" dirty="0">
                <a:solidFill>
                  <a:srgbClr val="008200"/>
                </a:solidFill>
                <a:effectLst/>
                <a:latin typeface="verdana" panose="020B0604030504040204" pitchFamily="34" charset="0"/>
              </a:rPr>
              <a:t>//prints </a:t>
            </a:r>
            <a:r>
              <a:rPr lang="en-IN" sz="1600" b="0" i="0" dirty="0" err="1">
                <a:solidFill>
                  <a:srgbClr val="008200"/>
                </a:solidFill>
                <a:effectLst/>
                <a:latin typeface="verdana" panose="020B0604030504040204" pitchFamily="34" charset="0"/>
              </a:rPr>
              <a:t>color</a:t>
            </a:r>
            <a:r>
              <a:rPr lang="en-IN" sz="1600" b="0" i="0" dirty="0">
                <a:solidFill>
                  <a:srgbClr val="008200"/>
                </a:solidFill>
                <a:effectLst/>
                <a:latin typeface="verdana" panose="020B0604030504040204" pitchFamily="34" charset="0"/>
              </a:rPr>
              <a:t> of Animal class</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class</a:t>
            </a:r>
            <a:r>
              <a:rPr lang="en-IN" sz="1600" b="0" i="0" dirty="0">
                <a:solidFill>
                  <a:srgbClr val="000000"/>
                </a:solidFill>
                <a:effectLst/>
                <a:latin typeface="verdana" panose="020B0604030504040204" pitchFamily="34" charset="0"/>
              </a:rPr>
              <a:t> TestSuper1{  </a:t>
            </a:r>
          </a:p>
          <a:p>
            <a:pPr algn="l">
              <a:buFont typeface="+mj-lt"/>
              <a:buAutoNum type="arabicPeriod"/>
            </a:pPr>
            <a:r>
              <a:rPr lang="en-IN" sz="1600" b="1" i="0" dirty="0">
                <a:solidFill>
                  <a:srgbClr val="006699"/>
                </a:solidFill>
                <a:effectLst/>
                <a:latin typeface="verdana" panose="020B0604030504040204" pitchFamily="34" charset="0"/>
              </a:rPr>
              <a:t>public</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static</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void</a:t>
            </a:r>
            <a:r>
              <a:rPr lang="en-IN" sz="1600" b="0" i="0" dirty="0">
                <a:solidFill>
                  <a:srgbClr val="000000"/>
                </a:solidFill>
                <a:effectLst/>
                <a:latin typeface="verdana" panose="020B0604030504040204" pitchFamily="34" charset="0"/>
              </a:rPr>
              <a:t> main(String </a:t>
            </a:r>
            <a:r>
              <a:rPr lang="en-IN" sz="1600" b="0" i="0" dirty="0" err="1">
                <a:solidFill>
                  <a:srgbClr val="000000"/>
                </a:solidFill>
                <a:effectLst/>
                <a:latin typeface="verdana" panose="020B0604030504040204" pitchFamily="34" charset="0"/>
              </a:rPr>
              <a:t>args</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Dog d=</a:t>
            </a:r>
            <a:r>
              <a:rPr lang="en-IN" sz="1600" b="1" i="0" dirty="0">
                <a:solidFill>
                  <a:srgbClr val="006699"/>
                </a:solidFill>
                <a:effectLst/>
                <a:latin typeface="verdana" panose="020B0604030504040204" pitchFamily="34" charset="0"/>
              </a:rPr>
              <a:t>new</a:t>
            </a:r>
            <a:r>
              <a:rPr lang="en-IN" sz="1600" b="0" i="0" dirty="0">
                <a:solidFill>
                  <a:srgbClr val="000000"/>
                </a:solidFill>
                <a:effectLst/>
                <a:latin typeface="verdana" panose="020B0604030504040204" pitchFamily="34" charset="0"/>
              </a:rPr>
              <a:t> Dog();  </a:t>
            </a:r>
          </a:p>
          <a:p>
            <a:pPr algn="l">
              <a:buFont typeface="+mj-lt"/>
              <a:buAutoNum type="arabicPeriod"/>
            </a:pPr>
            <a:r>
              <a:rPr lang="en-IN" sz="1600" b="0" i="0" dirty="0" err="1">
                <a:solidFill>
                  <a:srgbClr val="000000"/>
                </a:solidFill>
                <a:effectLst/>
                <a:latin typeface="verdana" panose="020B0604030504040204" pitchFamily="34" charset="0"/>
              </a:rPr>
              <a:t>d.printColor</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endParaRPr lang="en-US" sz="1600" b="0" i="0" dirty="0">
              <a:solidFill>
                <a:srgbClr val="610B38"/>
              </a:solidFill>
              <a:effectLst/>
              <a:latin typeface="erdana"/>
            </a:endParaRPr>
          </a:p>
          <a:p>
            <a:pPr algn="l"/>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7748889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6FC3-6E53-4CA3-8846-5627C7554907}"/>
              </a:ext>
            </a:extLst>
          </p:cNvPr>
          <p:cNvSpPr>
            <a:spLocks noGrp="1"/>
          </p:cNvSpPr>
          <p:nvPr>
            <p:ph type="title"/>
          </p:nvPr>
        </p:nvSpPr>
        <p:spPr>
          <a:xfrm>
            <a:off x="457200" y="274638"/>
            <a:ext cx="8229600" cy="346050"/>
          </a:xfrm>
        </p:spPr>
        <p:txBody>
          <a:bodyPr>
            <a:normAutofit fontScale="90000"/>
          </a:bodyPr>
          <a:lstStyle/>
          <a:p>
            <a:r>
              <a:rPr lang="en-US" sz="2700" b="0" i="0" dirty="0">
                <a:solidFill>
                  <a:srgbClr val="610B38"/>
                </a:solidFill>
                <a:effectLst/>
                <a:latin typeface="erdana"/>
              </a:rPr>
              <a:t>super can be used to invoke parent class method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6C243E8-3C74-46D1-9BF2-37682CDC0521}"/>
              </a:ext>
            </a:extLst>
          </p:cNvPr>
          <p:cNvSpPr>
            <a:spLocks noGrp="1"/>
          </p:cNvSpPr>
          <p:nvPr>
            <p:ph idx="1"/>
          </p:nvPr>
        </p:nvSpPr>
        <p:spPr>
          <a:xfrm>
            <a:off x="457200" y="188640"/>
            <a:ext cx="8229600" cy="6480720"/>
          </a:xfrm>
        </p:spPr>
        <p:txBody>
          <a:bodyPr>
            <a:normAutofit fontScale="700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Animal{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eat(){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"eating..."</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Dog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eat(){</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"eating bread..."</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bark(){</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"barking..."</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work(){  </a:t>
            </a:r>
          </a:p>
          <a:p>
            <a:pPr algn="l">
              <a:buFont typeface="+mj-lt"/>
              <a:buAutoNum type="arabicPeriod"/>
            </a:pPr>
            <a:r>
              <a:rPr lang="en-IN" b="1" i="0" dirty="0" err="1">
                <a:solidFill>
                  <a:srgbClr val="006699"/>
                </a:solidFill>
                <a:effectLst/>
                <a:latin typeface="verdana" panose="020B0604030504040204" pitchFamily="34" charset="0"/>
              </a:rPr>
              <a:t>super</a:t>
            </a:r>
            <a:r>
              <a:rPr lang="en-IN" b="0" i="0" dirty="0" err="1">
                <a:solidFill>
                  <a:srgbClr val="000000"/>
                </a:solidFill>
                <a:effectLst/>
                <a:latin typeface="verdana" panose="020B0604030504040204" pitchFamily="34" charset="0"/>
              </a:rPr>
              <a:t>.eat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bark();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TestSuper2{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Dog d=</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Dog();  </a:t>
            </a:r>
          </a:p>
          <a:p>
            <a:pPr algn="l">
              <a:buFont typeface="+mj-lt"/>
              <a:buAutoNum type="arabicPeriod"/>
            </a:pPr>
            <a:r>
              <a:rPr lang="en-IN" b="0" i="0" dirty="0" err="1">
                <a:solidFill>
                  <a:srgbClr val="000000"/>
                </a:solidFill>
                <a:effectLst/>
                <a:latin typeface="verdana" panose="020B0604030504040204" pitchFamily="34" charset="0"/>
              </a:rPr>
              <a:t>d.work</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1514242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398C-7A5B-4A73-AD95-26AE60890C45}"/>
              </a:ext>
            </a:extLst>
          </p:cNvPr>
          <p:cNvSpPr>
            <a:spLocks noGrp="1"/>
          </p:cNvSpPr>
          <p:nvPr>
            <p:ph type="title"/>
          </p:nvPr>
        </p:nvSpPr>
        <p:spPr>
          <a:xfrm>
            <a:off x="457200" y="274638"/>
            <a:ext cx="8229600" cy="457199"/>
          </a:xfrm>
        </p:spPr>
        <p:txBody>
          <a:bodyPr>
            <a:noAutofit/>
          </a:bodyPr>
          <a:lstStyle/>
          <a:p>
            <a:r>
              <a:rPr lang="en-US" sz="1800" b="0" i="0" dirty="0">
                <a:solidFill>
                  <a:srgbClr val="610B38"/>
                </a:solidFill>
                <a:effectLst/>
                <a:latin typeface="erdana"/>
              </a:rPr>
              <a:t>super is used to invoke parent class constructor.</a:t>
            </a:r>
            <a:br>
              <a:rPr lang="en-US" sz="1800" b="0" i="0" dirty="0">
                <a:solidFill>
                  <a:srgbClr val="610B38"/>
                </a:solidFill>
                <a:effectLst/>
                <a:latin typeface="erdana"/>
              </a:rPr>
            </a:br>
            <a:endParaRPr lang="en-IN" sz="1800" dirty="0"/>
          </a:p>
        </p:txBody>
      </p:sp>
      <p:sp>
        <p:nvSpPr>
          <p:cNvPr id="3" name="Content Placeholder 2">
            <a:extLst>
              <a:ext uri="{FF2B5EF4-FFF2-40B4-BE49-F238E27FC236}">
                <a16:creationId xmlns:a16="http://schemas.microsoft.com/office/drawing/2014/main" id="{664AFA4E-978A-4237-B1A8-99E8F8C6EBF7}"/>
              </a:ext>
            </a:extLst>
          </p:cNvPr>
          <p:cNvSpPr>
            <a:spLocks noGrp="1"/>
          </p:cNvSpPr>
          <p:nvPr>
            <p:ph idx="1"/>
          </p:nvPr>
        </p:nvSpPr>
        <p:spPr>
          <a:xfrm>
            <a:off x="457200" y="476672"/>
            <a:ext cx="8229600" cy="6192688"/>
          </a:xfrm>
        </p:spPr>
        <p:txBody>
          <a:bodyPr>
            <a:normAutofit fontScale="850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Animal{  </a:t>
            </a:r>
          </a:p>
          <a:p>
            <a:pPr algn="l">
              <a:buFont typeface="+mj-lt"/>
              <a:buAutoNum type="arabicPeriod"/>
            </a:pPr>
            <a:r>
              <a:rPr lang="en-IN" b="0" i="0" dirty="0">
                <a:solidFill>
                  <a:srgbClr val="000000"/>
                </a:solidFill>
                <a:effectLst/>
                <a:latin typeface="verdana" panose="020B0604030504040204" pitchFamily="34" charset="0"/>
              </a:rPr>
              <a:t>Animal(){</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"animal is created"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Dog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  </a:t>
            </a:r>
          </a:p>
          <a:p>
            <a:pPr algn="l">
              <a:buFont typeface="+mj-lt"/>
              <a:buAutoNum type="arabicPeriod"/>
            </a:pPr>
            <a:r>
              <a:rPr lang="en-IN" b="0" i="0" dirty="0">
                <a:solidFill>
                  <a:srgbClr val="000000"/>
                </a:solidFill>
                <a:effectLst/>
                <a:latin typeface="verdana" panose="020B0604030504040204" pitchFamily="34" charset="0"/>
              </a:rPr>
              <a:t>Dog(){  </a:t>
            </a:r>
          </a:p>
          <a:p>
            <a:pPr algn="l">
              <a:buFont typeface="+mj-lt"/>
              <a:buAutoNum type="arabicPeriod"/>
            </a:pPr>
            <a:r>
              <a:rPr lang="en-IN" b="1" i="0" dirty="0">
                <a:solidFill>
                  <a:srgbClr val="006699"/>
                </a:solidFill>
                <a:effectLst/>
                <a:latin typeface="verdana" panose="020B0604030504040204" pitchFamily="34" charset="0"/>
              </a:rPr>
              <a:t>super</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"dog is created"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TestSuper3{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Dog d=</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Dog();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951017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FAEA-59D2-4F79-BFDE-480C4B27BDDE}"/>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Final Keyword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2EDEC4B-B7E1-4701-9A69-4A4EC53A3037}"/>
              </a:ext>
            </a:extLst>
          </p:cNvPr>
          <p:cNvSpPr>
            <a:spLocks noGrp="1"/>
          </p:cNvSpPr>
          <p:nvPr>
            <p:ph idx="1"/>
          </p:nvPr>
        </p:nvSpPr>
        <p:spPr>
          <a:xfrm>
            <a:off x="457200" y="692696"/>
            <a:ext cx="8229600" cy="6048672"/>
          </a:xfrm>
        </p:spPr>
        <p:txBody>
          <a:bodyPr>
            <a:normAutofit fontScale="85000" lnSpcReduction="20000"/>
          </a:bodyPr>
          <a:lstStyle/>
          <a:p>
            <a:pPr algn="l"/>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final keyword</a:t>
            </a:r>
            <a:r>
              <a:rPr lang="en-US" sz="2000" b="0" i="0" dirty="0">
                <a:solidFill>
                  <a:srgbClr val="000000"/>
                </a:solidFill>
                <a:effectLst/>
                <a:latin typeface="verdana" panose="020B0604030504040204" pitchFamily="34" charset="0"/>
              </a:rPr>
              <a:t> in java is used to restrict the user. The java final keyword can be used in many context. Final can be:</a:t>
            </a:r>
          </a:p>
          <a:p>
            <a:pPr algn="l">
              <a:buFont typeface="+mj-lt"/>
              <a:buAutoNum type="arabicPeriod"/>
            </a:pPr>
            <a:r>
              <a:rPr lang="en-US" sz="2000" b="0" i="0" dirty="0">
                <a:solidFill>
                  <a:srgbClr val="000000"/>
                </a:solidFill>
                <a:effectLst/>
                <a:latin typeface="verdana" panose="020B0604030504040204" pitchFamily="34" charset="0"/>
              </a:rPr>
              <a:t>variable</a:t>
            </a:r>
          </a:p>
          <a:p>
            <a:pPr algn="l">
              <a:buFont typeface="+mj-lt"/>
              <a:buAutoNum type="arabicPeriod"/>
            </a:pPr>
            <a:r>
              <a:rPr lang="en-US" sz="2000" b="0" i="0" dirty="0">
                <a:solidFill>
                  <a:srgbClr val="000000"/>
                </a:solidFill>
                <a:effectLst/>
                <a:latin typeface="verdana" panose="020B0604030504040204" pitchFamily="34" charset="0"/>
              </a:rPr>
              <a:t>method</a:t>
            </a:r>
          </a:p>
          <a:p>
            <a:pPr algn="l">
              <a:buFont typeface="+mj-lt"/>
              <a:buAutoNum type="arabicPeriod"/>
            </a:pPr>
            <a:r>
              <a:rPr lang="en-US" sz="2000" b="0" i="0" dirty="0">
                <a:solidFill>
                  <a:srgbClr val="000000"/>
                </a:solidFill>
                <a:effectLst/>
                <a:latin typeface="verdana" panose="020B0604030504040204" pitchFamily="34" charset="0"/>
              </a:rPr>
              <a:t>class</a:t>
            </a:r>
          </a:p>
          <a:p>
            <a:r>
              <a:rPr lang="en-IN" sz="1800" b="0" i="0" dirty="0">
                <a:solidFill>
                  <a:srgbClr val="610B38"/>
                </a:solidFill>
                <a:effectLst/>
                <a:latin typeface="erdana"/>
              </a:rPr>
              <a:t>Java final variable</a:t>
            </a:r>
          </a:p>
          <a:p>
            <a:r>
              <a:rPr lang="en-US" sz="1800" b="0" i="0" dirty="0">
                <a:solidFill>
                  <a:srgbClr val="000000"/>
                </a:solidFill>
                <a:effectLst/>
                <a:latin typeface="verdana" panose="020B0604030504040204" pitchFamily="34" charset="0"/>
              </a:rPr>
              <a:t>If you make any variable as final, you cannot change the value of final variable(It will be constant).</a:t>
            </a:r>
            <a:endParaRPr lang="en-IN" sz="1800" b="0" i="0" dirty="0">
              <a:solidFill>
                <a:srgbClr val="610B38"/>
              </a:solidFill>
              <a:effectLst/>
              <a:latin typeface="erdana"/>
            </a:endParaRP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Bike9{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final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speedlimit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90</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//final variable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speedlimit</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400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Bike9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Bike9();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obj.run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//end of class</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7066511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DA52-A660-4C5F-BBBE-CFE1CA3FCAB0}"/>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final method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DB33FC6-B446-4761-89EE-8BCCC51089F2}"/>
              </a:ext>
            </a:extLst>
          </p:cNvPr>
          <p:cNvSpPr>
            <a:spLocks noGrp="1"/>
          </p:cNvSpPr>
          <p:nvPr>
            <p:ph idx="1"/>
          </p:nvPr>
        </p:nvSpPr>
        <p:spPr>
          <a:xfrm>
            <a:off x="457200" y="836712"/>
            <a:ext cx="8229600" cy="5904656"/>
          </a:xfrm>
        </p:spPr>
        <p:txBody>
          <a:bodyPr>
            <a:normAutofit fontScale="77500" lnSpcReduction="20000"/>
          </a:bodyPr>
          <a:lstStyle/>
          <a:p>
            <a:r>
              <a:rPr lang="en-US" b="0" i="0" dirty="0">
                <a:solidFill>
                  <a:srgbClr val="000000"/>
                </a:solidFill>
                <a:effectLst/>
                <a:latin typeface="verdana" panose="020B0604030504040204" pitchFamily="34" charset="0"/>
              </a:rPr>
              <a:t>If you make any method as final, you cannot override it.</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Bike{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final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"running"</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Honda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Bike{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"running safely with 100kmph"</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Honda </a:t>
            </a:r>
            <a:r>
              <a:rPr lang="en-IN" b="0" i="0" dirty="0" err="1">
                <a:solidFill>
                  <a:srgbClr val="000000"/>
                </a:solidFill>
                <a:effectLst/>
                <a:latin typeface="verdana" panose="020B0604030504040204" pitchFamily="34" charset="0"/>
              </a:rPr>
              <a:t>honda</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Honda();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honda.run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3482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JDK</a:t>
            </a:r>
          </a:p>
        </p:txBody>
      </p:sp>
      <p:sp>
        <p:nvSpPr>
          <p:cNvPr id="3" name="Content Placeholder 2"/>
          <p:cNvSpPr>
            <a:spLocks noGrp="1"/>
          </p:cNvSpPr>
          <p:nvPr>
            <p:ph idx="1"/>
          </p:nvPr>
        </p:nvSpPr>
        <p:spPr>
          <a:xfrm>
            <a:off x="457200" y="1142984"/>
            <a:ext cx="8229600" cy="4983179"/>
          </a:xfrm>
        </p:spPr>
        <p:txBody>
          <a:bodyPr/>
          <a:lstStyle/>
          <a:p>
            <a:r>
              <a:rPr lang="en-IN" dirty="0"/>
              <a:t>JDK (Java Development Kit) is a software development kit required to develop applications in Java. When you download JDK, JRE is also downloaded with it.</a:t>
            </a:r>
          </a:p>
          <a:p>
            <a:r>
              <a:rPr lang="en-IN" dirty="0"/>
              <a:t>In addition to JRE, JDK also contains a number of development tools (compilers, </a:t>
            </a:r>
            <a:r>
              <a:rPr lang="en-IN" dirty="0" err="1"/>
              <a:t>JavaDoc</a:t>
            </a:r>
            <a:r>
              <a:rPr lang="en-IN" dirty="0"/>
              <a:t>, Java Debugger, etc).</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DCE5-38E8-45C9-9D76-76B90C2F4CE0}"/>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final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72B4956-11B9-4069-BF89-D518F959AB16}"/>
              </a:ext>
            </a:extLst>
          </p:cNvPr>
          <p:cNvSpPr>
            <a:spLocks noGrp="1"/>
          </p:cNvSpPr>
          <p:nvPr>
            <p:ph idx="1"/>
          </p:nvPr>
        </p:nvSpPr>
        <p:spPr>
          <a:xfrm>
            <a:off x="457200" y="731838"/>
            <a:ext cx="8229600" cy="5937522"/>
          </a:xfrm>
        </p:spPr>
        <p:txBody>
          <a:bodyPr>
            <a:normAutofit fontScale="85000" lnSpcReduction="10000"/>
          </a:bodyPr>
          <a:lstStyle/>
          <a:p>
            <a:r>
              <a:rPr lang="en-US" b="0" i="0" dirty="0">
                <a:solidFill>
                  <a:srgbClr val="000000"/>
                </a:solidFill>
                <a:effectLst/>
                <a:latin typeface="verdana" panose="020B0604030504040204" pitchFamily="34" charset="0"/>
              </a:rPr>
              <a:t>If you make any class as final, you cannot extend it.</a:t>
            </a:r>
          </a:p>
          <a:p>
            <a:pPr algn="l">
              <a:buFont typeface="+mj-lt"/>
              <a:buAutoNum type="arabicPeriod"/>
            </a:pPr>
            <a:r>
              <a:rPr lang="en-IN" b="1" i="0" dirty="0">
                <a:solidFill>
                  <a:srgbClr val="006699"/>
                </a:solidFill>
                <a:effectLst/>
                <a:latin typeface="verdana" panose="020B0604030504040204" pitchFamily="34" charset="0"/>
              </a:rPr>
              <a:t>final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Bike{}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Honda1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Bike{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"running safely with 100kmph"</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Honda1 </a:t>
            </a:r>
            <a:r>
              <a:rPr lang="en-IN" b="0" i="0" dirty="0" err="1">
                <a:solidFill>
                  <a:srgbClr val="000000"/>
                </a:solidFill>
                <a:effectLst/>
                <a:latin typeface="verdana" panose="020B0604030504040204" pitchFamily="34" charset="0"/>
              </a:rPr>
              <a:t>honda</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Honda1();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honda.run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7794009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3960-AEBA-4F12-8876-AC75AB785CD7}"/>
              </a:ext>
            </a:extLst>
          </p:cNvPr>
          <p:cNvSpPr>
            <a:spLocks noGrp="1"/>
          </p:cNvSpPr>
          <p:nvPr>
            <p:ph type="title"/>
          </p:nvPr>
        </p:nvSpPr>
        <p:spPr>
          <a:xfrm>
            <a:off x="457200" y="274638"/>
            <a:ext cx="8229600" cy="457199"/>
          </a:xfrm>
        </p:spPr>
        <p:txBody>
          <a:bodyPr>
            <a:normAutofit fontScale="90000"/>
          </a:bodyPr>
          <a:lstStyle/>
          <a:p>
            <a:r>
              <a:rPr lang="en-US" dirty="0"/>
              <a:t>Autoboxing and Unboxing in Java</a:t>
            </a:r>
            <a:endParaRPr lang="en-IN" dirty="0"/>
          </a:p>
        </p:txBody>
      </p:sp>
      <p:sp>
        <p:nvSpPr>
          <p:cNvPr id="3" name="Content Placeholder 2">
            <a:extLst>
              <a:ext uri="{FF2B5EF4-FFF2-40B4-BE49-F238E27FC236}">
                <a16:creationId xmlns:a16="http://schemas.microsoft.com/office/drawing/2014/main" id="{E39BCF4C-ABDD-46F7-846B-00877415B541}"/>
              </a:ext>
            </a:extLst>
          </p:cNvPr>
          <p:cNvSpPr>
            <a:spLocks noGrp="1"/>
          </p:cNvSpPr>
          <p:nvPr>
            <p:ph idx="1"/>
          </p:nvPr>
        </p:nvSpPr>
        <p:spPr>
          <a:xfrm>
            <a:off x="457200" y="731838"/>
            <a:ext cx="8229600" cy="6126162"/>
          </a:xfrm>
        </p:spPr>
        <p:txBody>
          <a:bodyPr>
            <a:normAutofit/>
          </a:bodyPr>
          <a:lstStyle/>
          <a:p>
            <a:pPr algn="l" fontAlgn="base"/>
            <a:r>
              <a:rPr lang="en-US" sz="2400" b="1" i="0" dirty="0">
                <a:solidFill>
                  <a:srgbClr val="40424E"/>
                </a:solidFill>
                <a:effectLst/>
                <a:latin typeface="urw-din"/>
              </a:rPr>
              <a:t>Autoboxing: </a:t>
            </a:r>
            <a:r>
              <a:rPr lang="en-US" sz="2400" b="0" i="0" dirty="0">
                <a:solidFill>
                  <a:srgbClr val="40424E"/>
                </a:solidFill>
                <a:effectLst/>
                <a:latin typeface="urw-din"/>
              </a:rPr>
              <a:t>Converting a primitive value into an object of the corresponding </a:t>
            </a:r>
            <a:r>
              <a:rPr lang="en-US" sz="2400" b="0" i="0" u="sng" dirty="0">
                <a:solidFill>
                  <a:srgbClr val="40424E"/>
                </a:solidFill>
                <a:effectLst/>
                <a:latin typeface="urw-din"/>
                <a:hlinkClick r:id="rId2"/>
              </a:rPr>
              <a:t>wrapper class</a:t>
            </a:r>
            <a:r>
              <a:rPr lang="en-US" sz="2400" b="0" i="0" dirty="0">
                <a:solidFill>
                  <a:srgbClr val="40424E"/>
                </a:solidFill>
                <a:effectLst/>
                <a:latin typeface="urw-din"/>
              </a:rPr>
              <a:t> is called autoboxing. For example, converting int to </a:t>
            </a:r>
            <a:r>
              <a:rPr lang="en-US" sz="2400" b="0" i="0" u="sng" dirty="0">
                <a:solidFill>
                  <a:srgbClr val="40424E"/>
                </a:solidFill>
                <a:effectLst/>
                <a:latin typeface="urw-din"/>
                <a:hlinkClick r:id="rId2"/>
              </a:rPr>
              <a:t>Integer class</a:t>
            </a:r>
            <a:r>
              <a:rPr lang="en-US" sz="2400" b="0" i="0" dirty="0">
                <a:solidFill>
                  <a:srgbClr val="40424E"/>
                </a:solidFill>
                <a:effectLst/>
                <a:latin typeface="urw-din"/>
              </a:rPr>
              <a:t>. The Java compiler applies autoboxing when a primitive value is:</a:t>
            </a:r>
          </a:p>
          <a:p>
            <a:pPr algn="l" fontAlgn="base">
              <a:buFont typeface="Arial" panose="020B0604020202020204" pitchFamily="34" charset="0"/>
              <a:buChar char="•"/>
            </a:pPr>
            <a:r>
              <a:rPr lang="en-US" sz="2400" b="0" i="0" dirty="0">
                <a:solidFill>
                  <a:srgbClr val="40424E"/>
                </a:solidFill>
                <a:effectLst/>
                <a:latin typeface="urw-din"/>
              </a:rPr>
              <a:t>Passed as a parameter to a method that </a:t>
            </a:r>
            <a:r>
              <a:rPr lang="en-US" sz="2400" b="1" i="0" dirty="0">
                <a:solidFill>
                  <a:srgbClr val="40424E"/>
                </a:solidFill>
                <a:effectLst/>
                <a:latin typeface="urw-din"/>
              </a:rPr>
              <a:t>expects an object</a:t>
            </a:r>
            <a:r>
              <a:rPr lang="en-US" sz="2400" b="0" i="0" dirty="0">
                <a:solidFill>
                  <a:srgbClr val="40424E"/>
                </a:solidFill>
                <a:effectLst/>
                <a:latin typeface="urw-din"/>
              </a:rPr>
              <a:t> of the corresponding wrapper class.</a:t>
            </a:r>
          </a:p>
          <a:p>
            <a:pPr algn="l" fontAlgn="base">
              <a:buFont typeface="Arial" panose="020B0604020202020204" pitchFamily="34" charset="0"/>
              <a:buChar char="•"/>
            </a:pPr>
            <a:r>
              <a:rPr lang="en-US" sz="2400" b="0" i="0" dirty="0">
                <a:solidFill>
                  <a:srgbClr val="40424E"/>
                </a:solidFill>
                <a:effectLst/>
                <a:latin typeface="urw-din"/>
              </a:rPr>
              <a:t>Assigned to a variable of the corresponding </a:t>
            </a:r>
            <a:r>
              <a:rPr lang="en-US" sz="2400" b="1" i="0" dirty="0">
                <a:solidFill>
                  <a:srgbClr val="40424E"/>
                </a:solidFill>
                <a:effectLst/>
                <a:latin typeface="urw-din"/>
              </a:rPr>
              <a:t>wrapper class</a:t>
            </a:r>
            <a:r>
              <a:rPr lang="en-US" sz="2400" b="0" i="0" dirty="0">
                <a:solidFill>
                  <a:srgbClr val="40424E"/>
                </a:solidFill>
                <a:effectLst/>
                <a:latin typeface="urw-din"/>
              </a:rPr>
              <a:t>.</a:t>
            </a:r>
          </a:p>
          <a:p>
            <a:pPr algn="l" fontAlgn="base">
              <a:buFont typeface="Arial" panose="020B0604020202020204" pitchFamily="34" charset="0"/>
              <a:buChar char="•"/>
            </a:pPr>
            <a:r>
              <a:rPr lang="en-US" sz="1800" b="1" i="0" dirty="0">
                <a:solidFill>
                  <a:srgbClr val="40424E"/>
                </a:solidFill>
                <a:effectLst/>
                <a:latin typeface="urw-din"/>
              </a:rPr>
              <a:t>Unboxing:</a:t>
            </a:r>
            <a:r>
              <a:rPr lang="en-US" sz="1800" b="0" i="0" dirty="0">
                <a:solidFill>
                  <a:srgbClr val="40424E"/>
                </a:solidFill>
                <a:effectLst/>
                <a:latin typeface="urw-din"/>
              </a:rPr>
              <a:t> Converting an object of a wrapper type to its corresponding primitive value is called unboxing. For example conversion of </a:t>
            </a:r>
            <a:r>
              <a:rPr lang="en-US" sz="1800" b="0" i="0" u="sng" dirty="0">
                <a:effectLst/>
                <a:latin typeface="urw-din"/>
                <a:hlinkClick r:id="rId2"/>
              </a:rPr>
              <a:t>Integer</a:t>
            </a:r>
            <a:r>
              <a:rPr lang="en-US" sz="1800" b="0" i="0" dirty="0">
                <a:solidFill>
                  <a:srgbClr val="40424E"/>
                </a:solidFill>
                <a:effectLst/>
                <a:latin typeface="urw-din"/>
              </a:rPr>
              <a:t> to int. The Java compiler applies unboxing when an object of a wrapper class is:</a:t>
            </a:r>
          </a:p>
          <a:p>
            <a:pPr algn="l" fontAlgn="base">
              <a:buFont typeface="Arial" panose="020B0604020202020204" pitchFamily="34" charset="0"/>
              <a:buChar char="•"/>
            </a:pPr>
            <a:endParaRPr lang="en-US" sz="1800" b="0" i="0" dirty="0">
              <a:solidFill>
                <a:srgbClr val="40424E"/>
              </a:solidFill>
              <a:effectLst/>
              <a:latin typeface="urw-din"/>
            </a:endParaRPr>
          </a:p>
          <a:p>
            <a:pPr algn="l" fontAlgn="base">
              <a:buFont typeface="Arial" panose="020B0604020202020204" pitchFamily="34" charset="0"/>
              <a:buChar char="•"/>
            </a:pPr>
            <a:r>
              <a:rPr lang="en-US" sz="2000" b="0" i="0" dirty="0">
                <a:solidFill>
                  <a:srgbClr val="40424E"/>
                </a:solidFill>
                <a:effectLst/>
                <a:latin typeface="urw-din"/>
              </a:rPr>
              <a:t>Passed as a parameter to a method that </a:t>
            </a:r>
            <a:r>
              <a:rPr lang="en-US" sz="2000" b="1" i="0" dirty="0">
                <a:solidFill>
                  <a:srgbClr val="40424E"/>
                </a:solidFill>
                <a:effectLst/>
                <a:latin typeface="urw-din"/>
              </a:rPr>
              <a:t>expects a value</a:t>
            </a:r>
            <a:r>
              <a:rPr lang="en-US" sz="2000" b="0" i="0" dirty="0">
                <a:solidFill>
                  <a:srgbClr val="40424E"/>
                </a:solidFill>
                <a:effectLst/>
                <a:latin typeface="urw-din"/>
              </a:rPr>
              <a:t> of the corresponding primitive type.</a:t>
            </a:r>
          </a:p>
          <a:p>
            <a:pPr algn="l" fontAlgn="base">
              <a:buFont typeface="Arial" panose="020B0604020202020204" pitchFamily="34" charset="0"/>
              <a:buChar char="•"/>
            </a:pPr>
            <a:r>
              <a:rPr lang="en-US" sz="2000" b="0" i="0" dirty="0">
                <a:solidFill>
                  <a:srgbClr val="40424E"/>
                </a:solidFill>
                <a:effectLst/>
                <a:latin typeface="urw-din"/>
              </a:rPr>
              <a:t>Assigned to a variable of the corresponding </a:t>
            </a:r>
            <a:r>
              <a:rPr lang="en-US" sz="2000" b="1" i="0" dirty="0">
                <a:solidFill>
                  <a:srgbClr val="40424E"/>
                </a:solidFill>
                <a:effectLst/>
                <a:latin typeface="urw-din"/>
              </a:rPr>
              <a:t>primitive type</a:t>
            </a:r>
            <a:r>
              <a:rPr lang="en-US" sz="2000" b="0" i="0" dirty="0">
                <a:solidFill>
                  <a:srgbClr val="40424E"/>
                </a:solidFill>
                <a:effectLst/>
                <a:latin typeface="urw-din"/>
              </a:rPr>
              <a:t>.</a:t>
            </a:r>
          </a:p>
          <a:p>
            <a:endParaRPr lang="en-IN" dirty="0"/>
          </a:p>
        </p:txBody>
      </p:sp>
    </p:spTree>
    <p:extLst>
      <p:ext uri="{BB962C8B-B14F-4D97-AF65-F5344CB8AC3E}">
        <p14:creationId xmlns:p14="http://schemas.microsoft.com/office/powerpoint/2010/main" val="41583470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5FBBB-1697-4A50-9ACD-ACFD2CAB7CA8}"/>
              </a:ext>
            </a:extLst>
          </p:cNvPr>
          <p:cNvSpPr>
            <a:spLocks noGrp="1"/>
          </p:cNvSpPr>
          <p:nvPr>
            <p:ph idx="1"/>
          </p:nvPr>
        </p:nvSpPr>
        <p:spPr>
          <a:xfrm>
            <a:off x="457200" y="-30996"/>
            <a:ext cx="8229600" cy="6126163"/>
          </a:xfrm>
        </p:spPr>
        <p:txBody>
          <a:bodyPr>
            <a:normAutofit/>
          </a:bodyPr>
          <a:lstStyle/>
          <a:p>
            <a:r>
              <a:rPr lang="en-US" sz="2400" b="0" i="0" dirty="0">
                <a:solidFill>
                  <a:srgbClr val="40424E"/>
                </a:solidFill>
                <a:effectLst/>
                <a:latin typeface="urw-din"/>
              </a:rPr>
              <a:t>The following table lists the primitive types and their corresponding wrapper classes, which are used by the Java compiler for autoboxing and unboxing:</a:t>
            </a:r>
          </a:p>
          <a:p>
            <a:endParaRPr lang="en-IN" sz="2400" dirty="0"/>
          </a:p>
        </p:txBody>
      </p:sp>
      <p:pic>
        <p:nvPicPr>
          <p:cNvPr id="4" name="Picture 3">
            <a:extLst>
              <a:ext uri="{FF2B5EF4-FFF2-40B4-BE49-F238E27FC236}">
                <a16:creationId xmlns:a16="http://schemas.microsoft.com/office/drawing/2014/main" id="{4ED17109-C31A-42E1-A12C-67CE2034C10F}"/>
              </a:ext>
            </a:extLst>
          </p:cNvPr>
          <p:cNvPicPr>
            <a:picLocks noChangeAspect="1"/>
          </p:cNvPicPr>
          <p:nvPr/>
        </p:nvPicPr>
        <p:blipFill>
          <a:blip r:embed="rId2"/>
          <a:stretch>
            <a:fillRect/>
          </a:stretch>
        </p:blipFill>
        <p:spPr>
          <a:xfrm>
            <a:off x="1763688" y="1484784"/>
            <a:ext cx="6048672" cy="4536504"/>
          </a:xfrm>
          <a:prstGeom prst="rect">
            <a:avLst/>
          </a:prstGeom>
        </p:spPr>
      </p:pic>
    </p:spTree>
    <p:extLst>
      <p:ext uri="{BB962C8B-B14F-4D97-AF65-F5344CB8AC3E}">
        <p14:creationId xmlns:p14="http://schemas.microsoft.com/office/powerpoint/2010/main" val="28418402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FEBB9-5D89-42DB-8194-823ADAAEBEF9}"/>
              </a:ext>
            </a:extLst>
          </p:cNvPr>
          <p:cNvSpPr>
            <a:spLocks noGrp="1"/>
          </p:cNvSpPr>
          <p:nvPr>
            <p:ph idx="1"/>
          </p:nvPr>
        </p:nvSpPr>
        <p:spPr>
          <a:xfrm>
            <a:off x="457200" y="188640"/>
            <a:ext cx="8229600" cy="6408712"/>
          </a:xfrm>
        </p:spPr>
        <p:txBody>
          <a:bodyPr>
            <a:normAutofit/>
          </a:bodyPr>
          <a:lstStyle/>
          <a:p>
            <a:pPr algn="l"/>
            <a:r>
              <a:rPr lang="nn-NO" sz="2400" dirty="0">
                <a:solidFill>
                  <a:srgbClr val="000000"/>
                </a:solidFill>
                <a:latin typeface="Consolas" panose="020B0609020204030204" pitchFamily="49" charset="0"/>
              </a:rPr>
              <a:t>Integer </a:t>
            </a:r>
            <a:r>
              <a:rPr lang="nn-NO" sz="2400" dirty="0">
                <a:solidFill>
                  <a:srgbClr val="6A3E3E"/>
                </a:solidFill>
                <a:latin typeface="Consolas" panose="020B0609020204030204" pitchFamily="49" charset="0"/>
              </a:rPr>
              <a:t>i</a:t>
            </a:r>
            <a:r>
              <a:rPr lang="nn-NO" sz="2400" dirty="0">
                <a:solidFill>
                  <a:srgbClr val="000000"/>
                </a:solidFill>
                <a:latin typeface="Consolas" panose="020B0609020204030204" pitchFamily="49" charset="0"/>
              </a:rPr>
              <a:t>=</a:t>
            </a:r>
            <a:r>
              <a:rPr lang="nn-NO" sz="2400" b="1" dirty="0">
                <a:solidFill>
                  <a:srgbClr val="7F0055"/>
                </a:solidFill>
                <a:latin typeface="Consolas" panose="020B0609020204030204" pitchFamily="49" charset="0"/>
              </a:rPr>
              <a:t>new</a:t>
            </a:r>
            <a:r>
              <a:rPr lang="nn-NO" sz="2400" b="1" dirty="0">
                <a:solidFill>
                  <a:srgbClr val="000000"/>
                </a:solidFill>
                <a:latin typeface="Consolas" panose="020B0609020204030204" pitchFamily="49" charset="0"/>
              </a:rPr>
              <a:t> </a:t>
            </a:r>
            <a:r>
              <a:rPr lang="nn-NO" sz="2400" b="1" strike="sngStrike" dirty="0">
                <a:solidFill>
                  <a:srgbClr val="000000"/>
                </a:solidFill>
                <a:latin typeface="Consolas" panose="020B0609020204030204" pitchFamily="49" charset="0"/>
              </a:rPr>
              <a:t>Integer(10);</a:t>
            </a:r>
          </a:p>
          <a:p>
            <a:pPr algn="l"/>
            <a:r>
              <a:rPr lang="en-IN" sz="2400" b="1" dirty="0">
                <a:solidFill>
                  <a:srgbClr val="7F0055"/>
                </a:solidFill>
                <a:latin typeface="Consolas" panose="020B0609020204030204" pitchFamily="49" charset="0"/>
              </a:rPr>
              <a:t>int</a:t>
            </a:r>
            <a:r>
              <a:rPr lang="en-IN" sz="2400" b="1" dirty="0">
                <a:solidFill>
                  <a:srgbClr val="000000"/>
                </a:solidFill>
                <a:latin typeface="Consolas" panose="020B0609020204030204" pitchFamily="49" charset="0"/>
              </a:rPr>
              <a:t> </a:t>
            </a:r>
            <a:r>
              <a:rPr lang="en-IN" sz="2400" b="1" dirty="0">
                <a:solidFill>
                  <a:srgbClr val="6A3E3E"/>
                </a:solidFill>
                <a:latin typeface="Consolas" panose="020B0609020204030204" pitchFamily="49" charset="0"/>
              </a:rPr>
              <a:t>ii</a:t>
            </a:r>
            <a:r>
              <a:rPr lang="en-IN" sz="2400" b="1" dirty="0">
                <a:solidFill>
                  <a:srgbClr val="000000"/>
                </a:solidFill>
                <a:latin typeface="Consolas" panose="020B0609020204030204" pitchFamily="49" charset="0"/>
              </a:rPr>
              <a:t>=</a:t>
            </a:r>
            <a:r>
              <a:rPr lang="en-IN" sz="2400" b="1" dirty="0" err="1">
                <a:solidFill>
                  <a:srgbClr val="6A3E3E"/>
                </a:solidFill>
                <a:latin typeface="Consolas" panose="020B0609020204030204" pitchFamily="49" charset="0"/>
              </a:rPr>
              <a:t>i</a:t>
            </a:r>
            <a:r>
              <a:rPr lang="en-IN" sz="2400" b="1"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IN" sz="2400" dirty="0" err="1">
                <a:solidFill>
                  <a:srgbClr val="000000"/>
                </a:solidFill>
                <a:latin typeface="Consolas" panose="020B0609020204030204" pitchFamily="49" charset="0"/>
              </a:rPr>
              <a:t>System.</a:t>
            </a:r>
            <a:r>
              <a:rPr lang="en-IN" sz="2400" b="1" i="1" dirty="0" err="1">
                <a:solidFill>
                  <a:srgbClr val="0000C0"/>
                </a:solidFill>
                <a:latin typeface="Consolas" panose="020B0609020204030204" pitchFamily="49" charset="0"/>
              </a:rPr>
              <a:t>out</a:t>
            </a:r>
            <a:r>
              <a:rPr lang="en-IN" sz="2400" b="1" i="1" dirty="0" err="1">
                <a:solidFill>
                  <a:srgbClr val="000000"/>
                </a:solidFill>
                <a:latin typeface="Consolas" panose="020B0609020204030204" pitchFamily="49" charset="0"/>
              </a:rPr>
              <a:t>.println</a:t>
            </a:r>
            <a:r>
              <a:rPr lang="en-IN" sz="2400" b="1" i="1" dirty="0">
                <a:solidFill>
                  <a:srgbClr val="000000"/>
                </a:solidFill>
                <a:latin typeface="Consolas" panose="020B0609020204030204" pitchFamily="49" charset="0"/>
              </a:rPr>
              <a:t>(</a:t>
            </a:r>
            <a:r>
              <a:rPr lang="en-IN" sz="2400" b="1" i="1" dirty="0" err="1">
                <a:solidFill>
                  <a:srgbClr val="6A3E3E"/>
                </a:solidFill>
                <a:latin typeface="Consolas" panose="020B0609020204030204" pitchFamily="49" charset="0"/>
              </a:rPr>
              <a:t>i</a:t>
            </a:r>
            <a:r>
              <a:rPr lang="en-IN" sz="2400" b="1" i="1" dirty="0">
                <a:solidFill>
                  <a:srgbClr val="000000"/>
                </a:solidFill>
                <a:latin typeface="Consolas" panose="020B0609020204030204" pitchFamily="49" charset="0"/>
              </a:rPr>
              <a:t>);</a:t>
            </a:r>
          </a:p>
          <a:p>
            <a:pPr algn="l"/>
            <a:r>
              <a:rPr lang="en-IN" sz="2400" dirty="0" err="1">
                <a:solidFill>
                  <a:srgbClr val="000000"/>
                </a:solidFill>
                <a:latin typeface="Consolas" panose="020B0609020204030204" pitchFamily="49" charset="0"/>
              </a:rPr>
              <a:t>System.</a:t>
            </a:r>
            <a:r>
              <a:rPr lang="en-IN" sz="2400" b="1" i="1" dirty="0" err="1">
                <a:solidFill>
                  <a:srgbClr val="0000C0"/>
                </a:solidFill>
                <a:latin typeface="Consolas" panose="020B0609020204030204" pitchFamily="49" charset="0"/>
              </a:rPr>
              <a:t>out</a:t>
            </a:r>
            <a:r>
              <a:rPr lang="en-IN" sz="2400" b="1" i="1" dirty="0" err="1">
                <a:solidFill>
                  <a:srgbClr val="000000"/>
                </a:solidFill>
                <a:latin typeface="Consolas" panose="020B0609020204030204" pitchFamily="49" charset="0"/>
              </a:rPr>
              <a:t>.println</a:t>
            </a:r>
            <a:r>
              <a:rPr lang="en-IN" sz="2400" b="1" i="1" dirty="0">
                <a:solidFill>
                  <a:srgbClr val="000000"/>
                </a:solidFill>
                <a:latin typeface="Consolas" panose="020B0609020204030204" pitchFamily="49" charset="0"/>
              </a:rPr>
              <a:t>(</a:t>
            </a:r>
            <a:r>
              <a:rPr lang="en-IN" sz="2400" b="1" i="1" dirty="0">
                <a:solidFill>
                  <a:srgbClr val="6A3E3E"/>
                </a:solidFill>
                <a:latin typeface="Consolas" panose="020B0609020204030204" pitchFamily="49" charset="0"/>
              </a:rPr>
              <a:t>ii</a:t>
            </a:r>
            <a:r>
              <a:rPr lang="en-IN" sz="2400" b="1" i="1"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4227105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109-BBAE-48EC-84FE-CC778E0E7D56}"/>
              </a:ext>
            </a:extLst>
          </p:cNvPr>
          <p:cNvSpPr>
            <a:spLocks noGrp="1"/>
          </p:cNvSpPr>
          <p:nvPr>
            <p:ph type="title"/>
          </p:nvPr>
        </p:nvSpPr>
        <p:spPr>
          <a:xfrm>
            <a:off x="457200" y="274638"/>
            <a:ext cx="8229600" cy="346050"/>
          </a:xfrm>
        </p:spPr>
        <p:txBody>
          <a:bodyPr>
            <a:normAutofit fontScale="90000"/>
          </a:bodyPr>
          <a:lstStyle/>
          <a:p>
            <a:r>
              <a:rPr lang="en-US" dirty="0"/>
              <a:t>Strings</a:t>
            </a:r>
            <a:endParaRPr lang="en-IN" dirty="0"/>
          </a:p>
        </p:txBody>
      </p:sp>
      <p:sp>
        <p:nvSpPr>
          <p:cNvPr id="3" name="Content Placeholder 2">
            <a:extLst>
              <a:ext uri="{FF2B5EF4-FFF2-40B4-BE49-F238E27FC236}">
                <a16:creationId xmlns:a16="http://schemas.microsoft.com/office/drawing/2014/main" id="{1E5AB92B-2F63-4FD8-9206-59722D435CFF}"/>
              </a:ext>
            </a:extLst>
          </p:cNvPr>
          <p:cNvSpPr>
            <a:spLocks noGrp="1"/>
          </p:cNvSpPr>
          <p:nvPr>
            <p:ph idx="1"/>
          </p:nvPr>
        </p:nvSpPr>
        <p:spPr>
          <a:xfrm>
            <a:off x="457200" y="620688"/>
            <a:ext cx="8229600" cy="5505475"/>
          </a:xfrm>
        </p:spPr>
        <p:txBody>
          <a:bodyPr>
            <a:normAutofit/>
          </a:bodyPr>
          <a:lstStyle/>
          <a:p>
            <a:r>
              <a:rPr lang="en-US" sz="2000" b="0" i="0" dirty="0">
                <a:solidFill>
                  <a:srgbClr val="333333"/>
                </a:solidFill>
                <a:effectLst/>
                <a:latin typeface="inter-regular"/>
              </a:rPr>
              <a:t>In </a:t>
            </a:r>
            <a:r>
              <a:rPr lang="en-US" sz="2000" b="0" i="0" u="none" strike="noStrike" dirty="0">
                <a:solidFill>
                  <a:srgbClr val="008000"/>
                </a:solidFill>
                <a:effectLst/>
                <a:latin typeface="inter-regular"/>
                <a:hlinkClick r:id="rId2"/>
              </a:rPr>
              <a:t>Java</a:t>
            </a:r>
            <a:r>
              <a:rPr lang="en-US" sz="2000" b="0" i="0" dirty="0">
                <a:solidFill>
                  <a:srgbClr val="333333"/>
                </a:solidFill>
                <a:effectLst/>
                <a:latin typeface="inter-regular"/>
              </a:rPr>
              <a:t>, string is basically an object that represents sequence of char values. An </a:t>
            </a:r>
            <a:r>
              <a:rPr lang="en-US" sz="2000" b="0" i="0" u="none" strike="noStrike" dirty="0">
                <a:solidFill>
                  <a:srgbClr val="008000"/>
                </a:solidFill>
                <a:effectLst/>
                <a:latin typeface="inter-regular"/>
                <a:hlinkClick r:id="rId3"/>
              </a:rPr>
              <a:t>array</a:t>
            </a:r>
            <a:r>
              <a:rPr lang="en-US" sz="2000" b="0" i="0" dirty="0">
                <a:solidFill>
                  <a:srgbClr val="333333"/>
                </a:solidFill>
                <a:effectLst/>
                <a:latin typeface="inter-regular"/>
              </a:rPr>
              <a:t> of characters works same as Java string. For example:</a:t>
            </a:r>
          </a:p>
          <a:p>
            <a:pPr algn="just">
              <a:buFont typeface="+mj-lt"/>
              <a:buAutoNum type="arabicPeriod"/>
            </a:pPr>
            <a:r>
              <a:rPr lang="en-IN" sz="1800" b="1" i="0" dirty="0">
                <a:solidFill>
                  <a:srgbClr val="006699"/>
                </a:solidFill>
                <a:effectLst/>
                <a:latin typeface="inter-regular"/>
              </a:rPr>
              <a:t>char</a:t>
            </a:r>
            <a:r>
              <a:rPr lang="en-IN" sz="1800" b="0" i="0" dirty="0">
                <a:solidFill>
                  <a:srgbClr val="000000"/>
                </a:solidFill>
                <a:effectLst/>
                <a:latin typeface="inter-regular"/>
              </a:rPr>
              <a:t>[] </a:t>
            </a:r>
            <a:r>
              <a:rPr lang="en-IN" sz="1800" b="0" i="0" dirty="0" err="1">
                <a:solidFill>
                  <a:srgbClr val="000000"/>
                </a:solidFill>
                <a:effectLst/>
                <a:latin typeface="inter-regular"/>
              </a:rPr>
              <a:t>ch</a:t>
            </a:r>
            <a:r>
              <a:rPr lang="en-IN" sz="1800" b="0" i="0" dirty="0">
                <a:solidFill>
                  <a:srgbClr val="000000"/>
                </a:solidFill>
                <a:effectLst/>
                <a:latin typeface="inter-regular"/>
              </a:rPr>
              <a:t>={</a:t>
            </a:r>
            <a:r>
              <a:rPr lang="en-IN" sz="1800" b="0" i="0" dirty="0">
                <a:solidFill>
                  <a:srgbClr val="0000FF"/>
                </a:solidFill>
                <a:effectLst/>
                <a:latin typeface="inter-regular"/>
              </a:rPr>
              <a:t>'j'</a:t>
            </a:r>
            <a:r>
              <a:rPr lang="en-IN" sz="1800" b="0" i="0" dirty="0">
                <a:solidFill>
                  <a:srgbClr val="000000"/>
                </a:solidFill>
                <a:effectLst/>
                <a:latin typeface="inter-regular"/>
              </a:rPr>
              <a:t>,</a:t>
            </a:r>
            <a:r>
              <a:rPr lang="en-IN" sz="1800" b="0" i="0" dirty="0">
                <a:solidFill>
                  <a:srgbClr val="0000FF"/>
                </a:solidFill>
                <a:effectLst/>
                <a:latin typeface="inter-regular"/>
              </a:rPr>
              <a:t>'a'</a:t>
            </a:r>
            <a:r>
              <a:rPr lang="en-IN" sz="1800" b="0" i="0" dirty="0">
                <a:solidFill>
                  <a:srgbClr val="000000"/>
                </a:solidFill>
                <a:effectLst/>
                <a:latin typeface="inter-regular"/>
              </a:rPr>
              <a:t>,</a:t>
            </a:r>
            <a:r>
              <a:rPr lang="en-IN" sz="1800" b="0" i="0" dirty="0">
                <a:solidFill>
                  <a:srgbClr val="0000FF"/>
                </a:solidFill>
                <a:effectLst/>
                <a:latin typeface="inter-regular"/>
              </a:rPr>
              <a:t>'v'</a:t>
            </a:r>
            <a:r>
              <a:rPr lang="en-IN" sz="1800" b="0" i="0" dirty="0">
                <a:solidFill>
                  <a:srgbClr val="000000"/>
                </a:solidFill>
                <a:effectLst/>
                <a:latin typeface="inter-regular"/>
              </a:rPr>
              <a:t>,</a:t>
            </a:r>
            <a:r>
              <a:rPr lang="en-IN" sz="1800" b="0" i="0" dirty="0">
                <a:solidFill>
                  <a:srgbClr val="0000FF"/>
                </a:solidFill>
                <a:effectLst/>
                <a:latin typeface="inter-regular"/>
              </a:rPr>
              <a:t>'a'</a:t>
            </a:r>
            <a:r>
              <a:rPr lang="en-IN" sz="1800" b="0" i="0" dirty="0">
                <a:solidFill>
                  <a:srgbClr val="000000"/>
                </a:solidFill>
                <a:effectLst/>
                <a:latin typeface="inter-regular"/>
              </a:rPr>
              <a:t>,</a:t>
            </a:r>
            <a:r>
              <a:rPr lang="en-IN" sz="1800" b="0" i="0" dirty="0">
                <a:solidFill>
                  <a:srgbClr val="0000FF"/>
                </a:solidFill>
                <a:effectLst/>
                <a:latin typeface="inter-regular"/>
              </a:rPr>
              <a:t>'t'</a:t>
            </a:r>
            <a:r>
              <a:rPr lang="en-IN" sz="1800" b="0" i="0" dirty="0">
                <a:solidFill>
                  <a:srgbClr val="000000"/>
                </a:solidFill>
                <a:effectLst/>
                <a:latin typeface="inter-regular"/>
              </a:rPr>
              <a:t>,</a:t>
            </a:r>
            <a:r>
              <a:rPr lang="en-IN" sz="1800" b="0" i="0" dirty="0">
                <a:solidFill>
                  <a:srgbClr val="0000FF"/>
                </a:solidFill>
                <a:effectLst/>
                <a:latin typeface="inter-regular"/>
              </a:rPr>
              <a:t>'p'</a:t>
            </a:r>
            <a:r>
              <a:rPr lang="en-IN" sz="1800" b="0" i="0" dirty="0">
                <a:solidFill>
                  <a:srgbClr val="000000"/>
                </a:solidFill>
                <a:effectLst/>
                <a:latin typeface="inter-regular"/>
              </a:rPr>
              <a:t>,</a:t>
            </a:r>
            <a:r>
              <a:rPr lang="en-IN" sz="1800" b="0" i="0" dirty="0">
                <a:solidFill>
                  <a:srgbClr val="0000FF"/>
                </a:solidFill>
                <a:effectLst/>
                <a:latin typeface="inter-regular"/>
              </a:rPr>
              <a:t>'o'</a:t>
            </a:r>
            <a:r>
              <a:rPr lang="en-IN" sz="1800" b="0" i="0" dirty="0">
                <a:solidFill>
                  <a:srgbClr val="000000"/>
                </a:solidFill>
                <a:effectLst/>
                <a:latin typeface="inter-regular"/>
              </a:rPr>
              <a:t>,</a:t>
            </a:r>
            <a:r>
              <a:rPr lang="en-IN" sz="1800" b="0" i="0" dirty="0">
                <a:solidFill>
                  <a:srgbClr val="0000FF"/>
                </a:solidFill>
                <a:effectLst/>
                <a:latin typeface="inter-regular"/>
              </a:rPr>
              <a:t>'</a:t>
            </a:r>
            <a:r>
              <a:rPr lang="en-IN" sz="1800" b="0" i="0" dirty="0" err="1">
                <a:solidFill>
                  <a:srgbClr val="0000FF"/>
                </a:solidFill>
                <a:effectLst/>
                <a:latin typeface="inter-regular"/>
              </a:rPr>
              <a:t>i</a:t>
            </a:r>
            <a:r>
              <a:rPr lang="en-IN" sz="1800" b="0" i="0" dirty="0">
                <a:solidFill>
                  <a:srgbClr val="0000FF"/>
                </a:solidFill>
                <a:effectLst/>
                <a:latin typeface="inter-regular"/>
              </a:rPr>
              <a:t>'</a:t>
            </a:r>
            <a:r>
              <a:rPr lang="en-IN" sz="1800" b="0" i="0" dirty="0">
                <a:solidFill>
                  <a:srgbClr val="000000"/>
                </a:solidFill>
                <a:effectLst/>
                <a:latin typeface="inter-regular"/>
              </a:rPr>
              <a:t>,</a:t>
            </a:r>
            <a:r>
              <a:rPr lang="en-IN" sz="1800" b="0" i="0" dirty="0">
                <a:solidFill>
                  <a:srgbClr val="0000FF"/>
                </a:solidFill>
                <a:effectLst/>
                <a:latin typeface="inter-regular"/>
              </a:rPr>
              <a:t>'</a:t>
            </a:r>
            <a:r>
              <a:rPr lang="en-IN" sz="1800" b="0" i="0" dirty="0" err="1">
                <a:solidFill>
                  <a:srgbClr val="0000FF"/>
                </a:solidFill>
                <a:effectLst/>
                <a:latin typeface="inter-regular"/>
              </a:rPr>
              <a:t>n'</a:t>
            </a:r>
            <a:r>
              <a:rPr lang="en-IN" sz="1800" b="0" i="0" dirty="0" err="1">
                <a:solidFill>
                  <a:srgbClr val="000000"/>
                </a:solidFill>
                <a:effectLst/>
                <a:latin typeface="inter-regular"/>
              </a:rPr>
              <a:t>,</a:t>
            </a:r>
            <a:r>
              <a:rPr lang="en-IN" sz="1800" b="0" i="0" dirty="0" err="1">
                <a:solidFill>
                  <a:srgbClr val="0000FF"/>
                </a:solidFill>
                <a:effectLst/>
                <a:latin typeface="inter-regular"/>
              </a:rPr>
              <a:t>'t</a:t>
            </a:r>
            <a:r>
              <a:rPr lang="en-IN" sz="1800" b="0" i="0" dirty="0">
                <a:solidFill>
                  <a:srgbClr val="0000FF"/>
                </a:solidFill>
                <a:effectLst/>
                <a:latin typeface="inter-regular"/>
              </a:rPr>
              <a:t>'</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String s=</a:t>
            </a:r>
            <a:r>
              <a:rPr lang="en-IN" sz="1800" b="1" i="0" dirty="0">
                <a:solidFill>
                  <a:srgbClr val="006699"/>
                </a:solidFill>
                <a:effectLst/>
                <a:latin typeface="inter-regular"/>
              </a:rPr>
              <a:t>new</a:t>
            </a:r>
            <a:r>
              <a:rPr lang="en-IN" sz="1800" b="0" i="0" dirty="0">
                <a:solidFill>
                  <a:srgbClr val="000000"/>
                </a:solidFill>
                <a:effectLst/>
                <a:latin typeface="inter-regular"/>
              </a:rPr>
              <a:t> String(</a:t>
            </a:r>
            <a:r>
              <a:rPr lang="en-IN" sz="1800" b="0" i="0" dirty="0" err="1">
                <a:solidFill>
                  <a:srgbClr val="000000"/>
                </a:solidFill>
                <a:effectLst/>
                <a:latin typeface="inter-regular"/>
              </a:rPr>
              <a:t>ch</a:t>
            </a:r>
            <a:r>
              <a:rPr lang="en-IN" sz="1800" b="0" i="0" dirty="0">
                <a:solidFill>
                  <a:srgbClr val="000000"/>
                </a:solidFill>
                <a:effectLst/>
                <a:latin typeface="inter-regular"/>
              </a:rPr>
              <a:t>);  </a:t>
            </a:r>
          </a:p>
          <a:p>
            <a:pPr algn="just"/>
            <a:r>
              <a:rPr lang="en-US" sz="2000" b="0" i="0" dirty="0">
                <a:solidFill>
                  <a:srgbClr val="610B4B"/>
                </a:solidFill>
                <a:effectLst/>
                <a:latin typeface="erdana"/>
              </a:rPr>
              <a:t>How to create a string object?</a:t>
            </a:r>
          </a:p>
          <a:p>
            <a:pPr algn="just"/>
            <a:r>
              <a:rPr lang="en-US" sz="2000" b="0" i="0" dirty="0">
                <a:solidFill>
                  <a:srgbClr val="333333"/>
                </a:solidFill>
                <a:effectLst/>
                <a:latin typeface="inter-regular"/>
              </a:rPr>
              <a:t>There are two ways to create String object:</a:t>
            </a:r>
          </a:p>
          <a:p>
            <a:pPr algn="just">
              <a:buFont typeface="+mj-lt"/>
              <a:buAutoNum type="arabicPeriod"/>
            </a:pPr>
            <a:r>
              <a:rPr lang="en-US" sz="2000" b="0" i="0" dirty="0">
                <a:solidFill>
                  <a:srgbClr val="000000"/>
                </a:solidFill>
                <a:effectLst/>
                <a:latin typeface="inter-regular"/>
              </a:rPr>
              <a:t>By string literal</a:t>
            </a:r>
          </a:p>
          <a:p>
            <a:pPr algn="just">
              <a:buFont typeface="+mj-lt"/>
              <a:buAutoNum type="arabicPeriod"/>
            </a:pPr>
            <a:r>
              <a:rPr lang="en-US" sz="2000" b="0" i="0" dirty="0">
                <a:solidFill>
                  <a:srgbClr val="000000"/>
                </a:solidFill>
                <a:effectLst/>
                <a:latin typeface="inter-regular"/>
              </a:rPr>
              <a:t>By new keyword</a:t>
            </a:r>
          </a:p>
          <a:p>
            <a:pPr marL="0" indent="0" algn="just">
              <a:buNone/>
            </a:pPr>
            <a:endParaRPr lang="en-US" sz="2000" dirty="0">
              <a:solidFill>
                <a:srgbClr val="000000"/>
              </a:solidFill>
              <a:latin typeface="inter-regular"/>
            </a:endParaRPr>
          </a:p>
          <a:p>
            <a:pPr marL="0" indent="0" algn="just">
              <a:buNone/>
            </a:pPr>
            <a:r>
              <a:rPr lang="en-IN" sz="2000" b="0" i="0" dirty="0">
                <a:solidFill>
                  <a:srgbClr val="610B38"/>
                </a:solidFill>
                <a:effectLst/>
                <a:latin typeface="erdana"/>
              </a:rPr>
              <a:t>1) String Literal</a:t>
            </a:r>
          </a:p>
          <a:p>
            <a:pPr marL="0" indent="0" algn="just">
              <a:buNone/>
            </a:pPr>
            <a:r>
              <a:rPr lang="en-IN" sz="2000" b="0" i="0" dirty="0">
                <a:solidFill>
                  <a:srgbClr val="000000"/>
                </a:solidFill>
                <a:effectLst/>
                <a:latin typeface="inter-regular"/>
              </a:rPr>
              <a:t>String s=</a:t>
            </a:r>
            <a:r>
              <a:rPr lang="en-IN" sz="2000" b="0" i="0" dirty="0">
                <a:solidFill>
                  <a:srgbClr val="0000FF"/>
                </a:solidFill>
                <a:effectLst/>
                <a:latin typeface="inter-regular"/>
              </a:rPr>
              <a:t>"welcome"</a:t>
            </a:r>
            <a:r>
              <a:rPr lang="en-IN" sz="2000" b="0" i="0" dirty="0">
                <a:solidFill>
                  <a:srgbClr val="000000"/>
                </a:solidFill>
                <a:effectLst/>
                <a:latin typeface="inter-regular"/>
              </a:rPr>
              <a:t>;  </a:t>
            </a:r>
          </a:p>
          <a:p>
            <a:pPr marL="0" indent="0" algn="just">
              <a:buNone/>
            </a:pPr>
            <a:r>
              <a:rPr lang="en-IN" sz="1800" b="0" i="0" dirty="0">
                <a:solidFill>
                  <a:srgbClr val="610B38"/>
                </a:solidFill>
                <a:effectLst/>
                <a:latin typeface="erdana"/>
              </a:rPr>
              <a:t>2) By new keyword</a:t>
            </a:r>
          </a:p>
          <a:p>
            <a:pPr marL="0" indent="0" algn="just">
              <a:buNone/>
            </a:pPr>
            <a:r>
              <a:rPr lang="en-IN" sz="1800" dirty="0">
                <a:solidFill>
                  <a:srgbClr val="610B38"/>
                </a:solidFill>
                <a:latin typeface="erdana"/>
              </a:rPr>
              <a:t>	</a:t>
            </a:r>
            <a:r>
              <a:rPr lang="en-US" sz="1800" b="0" i="0" dirty="0">
                <a:solidFill>
                  <a:srgbClr val="000000"/>
                </a:solidFill>
                <a:effectLst/>
                <a:latin typeface="inter-regular"/>
              </a:rPr>
              <a:t>String s=</a:t>
            </a:r>
            <a:r>
              <a:rPr lang="en-US" sz="1800" b="1" i="0" dirty="0">
                <a:solidFill>
                  <a:srgbClr val="006699"/>
                </a:solidFill>
                <a:effectLst/>
                <a:latin typeface="inter-regular"/>
              </a:rPr>
              <a:t>new</a:t>
            </a:r>
            <a:r>
              <a:rPr lang="en-US" sz="1800" b="0" i="0" dirty="0">
                <a:solidFill>
                  <a:srgbClr val="000000"/>
                </a:solidFill>
                <a:effectLst/>
                <a:latin typeface="inter-regular"/>
              </a:rPr>
              <a:t> String(</a:t>
            </a:r>
            <a:r>
              <a:rPr lang="en-US" sz="1800" b="0" i="0" dirty="0">
                <a:solidFill>
                  <a:srgbClr val="0000FF"/>
                </a:solidFill>
                <a:effectLst/>
                <a:latin typeface="inter-regular"/>
              </a:rPr>
              <a:t>"Welcome"</a:t>
            </a:r>
            <a:r>
              <a:rPr lang="en-US" sz="1800" b="0" i="0" dirty="0">
                <a:solidFill>
                  <a:srgbClr val="000000"/>
                </a:solidFill>
                <a:effectLst/>
                <a:latin typeface="inter-regular"/>
              </a:rPr>
              <a:t>);</a:t>
            </a:r>
            <a:endParaRPr lang="en-IN" sz="1800" b="0" i="0" dirty="0">
              <a:solidFill>
                <a:srgbClr val="610B38"/>
              </a:solidFill>
              <a:effectLst/>
              <a:latin typeface="erdana"/>
            </a:endParaRPr>
          </a:p>
          <a:p>
            <a:pPr marL="0" indent="0" algn="just">
              <a:buNone/>
            </a:pPr>
            <a:endParaRPr lang="en-IN" sz="2000" b="0" i="0" dirty="0">
              <a:solidFill>
                <a:srgbClr val="000000"/>
              </a:solidFill>
              <a:effectLst/>
              <a:latin typeface="inter-regular"/>
            </a:endParaRPr>
          </a:p>
          <a:p>
            <a:pPr marL="0" indent="0" algn="just">
              <a:buNone/>
            </a:pPr>
            <a:endParaRPr lang="en-US" sz="2000" b="0" i="0" dirty="0">
              <a:solidFill>
                <a:srgbClr val="000000"/>
              </a:solidFill>
              <a:effectLst/>
              <a:latin typeface="inter-regular"/>
            </a:endParaRPr>
          </a:p>
          <a:p>
            <a:endParaRPr lang="en-IN" sz="2000" dirty="0"/>
          </a:p>
        </p:txBody>
      </p:sp>
    </p:spTree>
    <p:extLst>
      <p:ext uri="{BB962C8B-B14F-4D97-AF65-F5344CB8AC3E}">
        <p14:creationId xmlns:p14="http://schemas.microsoft.com/office/powerpoint/2010/main" val="31398382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DAC1-F316-48FC-8BAF-ED3490F86D6F}"/>
              </a:ext>
            </a:extLst>
          </p:cNvPr>
          <p:cNvSpPr>
            <a:spLocks noGrp="1"/>
          </p:cNvSpPr>
          <p:nvPr>
            <p:ph type="title"/>
          </p:nvPr>
        </p:nvSpPr>
        <p:spPr>
          <a:xfrm>
            <a:off x="457200" y="274638"/>
            <a:ext cx="8229600" cy="457199"/>
          </a:xfrm>
        </p:spPr>
        <p:txBody>
          <a:bodyPr>
            <a:normAutofit fontScale="90000"/>
          </a:bodyPr>
          <a:lstStyle/>
          <a:p>
            <a:r>
              <a:rPr lang="en-US" dirty="0"/>
              <a:t>Collections</a:t>
            </a:r>
            <a:endParaRPr lang="en-IN" dirty="0"/>
          </a:p>
        </p:txBody>
      </p:sp>
      <p:sp>
        <p:nvSpPr>
          <p:cNvPr id="3" name="Content Placeholder 2">
            <a:extLst>
              <a:ext uri="{FF2B5EF4-FFF2-40B4-BE49-F238E27FC236}">
                <a16:creationId xmlns:a16="http://schemas.microsoft.com/office/drawing/2014/main" id="{79E441E8-E44D-4BBA-9E7E-579002604807}"/>
              </a:ext>
            </a:extLst>
          </p:cNvPr>
          <p:cNvSpPr>
            <a:spLocks noGrp="1"/>
          </p:cNvSpPr>
          <p:nvPr>
            <p:ph idx="1"/>
          </p:nvPr>
        </p:nvSpPr>
        <p:spPr>
          <a:xfrm>
            <a:off x="457200" y="731838"/>
            <a:ext cx="8229600" cy="6126162"/>
          </a:xfrm>
        </p:spPr>
        <p:txBody>
          <a:bodyPr/>
          <a:lstStyle/>
          <a:p>
            <a:r>
              <a:rPr lang="en-US" sz="2000" b="0" i="0" dirty="0">
                <a:solidFill>
                  <a:srgbClr val="000000"/>
                </a:solidFill>
                <a:effectLst/>
                <a:latin typeface="verdana" panose="020B0604030504040204" pitchFamily="34" charset="0"/>
              </a:rPr>
              <a:t>The </a:t>
            </a:r>
            <a:r>
              <a:rPr lang="en-US" sz="2000" b="1" i="0" dirty="0">
                <a:effectLst/>
                <a:latin typeface="verdana" panose="020B0604030504040204" pitchFamily="34" charset="0"/>
              </a:rPr>
              <a:t>Collection in Java</a:t>
            </a:r>
            <a:r>
              <a:rPr lang="en-US" sz="2000" b="0" i="0" dirty="0">
                <a:solidFill>
                  <a:srgbClr val="000000"/>
                </a:solidFill>
                <a:effectLst/>
                <a:latin typeface="verdana" panose="020B0604030504040204" pitchFamily="34" charset="0"/>
              </a:rPr>
              <a:t> is a framework that provides an architecture to store and manipulate the group of objects.</a:t>
            </a:r>
          </a:p>
          <a:p>
            <a:r>
              <a:rPr lang="en-US" sz="2000" b="0" i="0" dirty="0">
                <a:solidFill>
                  <a:srgbClr val="000000"/>
                </a:solidFill>
                <a:effectLst/>
                <a:latin typeface="verdana" panose="020B0604030504040204" pitchFamily="34" charset="0"/>
              </a:rPr>
              <a:t>A Collection represents a single unit of objects, i.e., a group.</a:t>
            </a:r>
          </a:p>
          <a:p>
            <a:endParaRPr lang="en-US" sz="2000" b="0" i="0" dirty="0">
              <a:solidFill>
                <a:srgbClr val="000000"/>
              </a:solidFill>
              <a:effectLst/>
              <a:latin typeface="verdana" panose="020B0604030504040204" pitchFamily="34" charset="0"/>
            </a:endParaRPr>
          </a:p>
          <a:p>
            <a:r>
              <a:rPr lang="en-US" sz="2000" b="0" i="0" dirty="0">
                <a:solidFill>
                  <a:srgbClr val="000000"/>
                </a:solidFill>
                <a:effectLst/>
                <a:latin typeface="verdana" panose="020B0604030504040204" pitchFamily="34" charset="0"/>
              </a:rPr>
              <a:t>Java Collections can achieve all the operations that you perform on a data such as searching, sorting, insertion, manipulation, and deletion.</a:t>
            </a:r>
          </a:p>
          <a:p>
            <a:endParaRPr lang="en-IN" sz="2000" dirty="0"/>
          </a:p>
          <a:p>
            <a:pPr algn="l"/>
            <a:r>
              <a:rPr lang="en-US" sz="2000" b="0" i="0" dirty="0">
                <a:solidFill>
                  <a:srgbClr val="610B4B"/>
                </a:solidFill>
                <a:effectLst/>
                <a:latin typeface="erdana"/>
              </a:rPr>
              <a:t>What is a framework in Java</a:t>
            </a:r>
          </a:p>
          <a:p>
            <a:pPr algn="l">
              <a:buFont typeface="Arial" panose="020B0604020202020204" pitchFamily="34" charset="0"/>
              <a:buChar char="•"/>
            </a:pPr>
            <a:r>
              <a:rPr lang="en-US" sz="2000" b="0" dirty="0">
                <a:solidFill>
                  <a:srgbClr val="000000"/>
                </a:solidFill>
                <a:effectLst/>
                <a:latin typeface="verdana" panose="020B0604030504040204" pitchFamily="34" charset="0"/>
              </a:rPr>
              <a:t>It provides readymade architecture.</a:t>
            </a:r>
          </a:p>
          <a:p>
            <a:pPr algn="l">
              <a:buFont typeface="Arial" panose="020B0604020202020204" pitchFamily="34" charset="0"/>
              <a:buChar char="•"/>
            </a:pPr>
            <a:r>
              <a:rPr lang="en-US" sz="2000" b="0" dirty="0">
                <a:solidFill>
                  <a:srgbClr val="000000"/>
                </a:solidFill>
                <a:effectLst/>
                <a:latin typeface="verdana" panose="020B0604030504040204" pitchFamily="34" charset="0"/>
              </a:rPr>
              <a:t>It represents a set of classes and interfaces.</a:t>
            </a:r>
          </a:p>
          <a:p>
            <a:pPr algn="l">
              <a:buFont typeface="Arial" panose="020B0604020202020204" pitchFamily="34" charset="0"/>
              <a:buChar char="•"/>
            </a:pPr>
            <a:r>
              <a:rPr lang="en-US" sz="2000" b="0" dirty="0">
                <a:solidFill>
                  <a:srgbClr val="000000"/>
                </a:solidFill>
                <a:effectLst/>
                <a:latin typeface="verdana" panose="020B0604030504040204" pitchFamily="34" charset="0"/>
              </a:rPr>
              <a:t>It is optional.</a:t>
            </a:r>
          </a:p>
          <a:p>
            <a:endParaRPr lang="en-IN" sz="2000" dirty="0"/>
          </a:p>
        </p:txBody>
      </p:sp>
    </p:spTree>
    <p:extLst>
      <p:ext uri="{BB962C8B-B14F-4D97-AF65-F5344CB8AC3E}">
        <p14:creationId xmlns:p14="http://schemas.microsoft.com/office/powerpoint/2010/main" val="30040494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1EDF-4AC1-44CA-889F-48987341C82C}"/>
              </a:ext>
            </a:extLst>
          </p:cNvPr>
          <p:cNvSpPr>
            <a:spLocks noGrp="1"/>
          </p:cNvSpPr>
          <p:nvPr>
            <p:ph type="title"/>
          </p:nvPr>
        </p:nvSpPr>
        <p:spPr>
          <a:xfrm>
            <a:off x="457200" y="223838"/>
            <a:ext cx="8229600" cy="507999"/>
          </a:xfrm>
        </p:spPr>
        <p:txBody>
          <a:bodyPr>
            <a:normAutofit fontScale="90000"/>
          </a:bodyPr>
          <a:lstStyle/>
          <a:p>
            <a:br>
              <a:rPr lang="en-IN" b="0" i="0" dirty="0">
                <a:solidFill>
                  <a:srgbClr val="610B4B"/>
                </a:solidFill>
                <a:effectLst/>
                <a:latin typeface="erdana"/>
              </a:rPr>
            </a:br>
            <a:r>
              <a:rPr lang="en-IN" b="0" i="0" dirty="0">
                <a:solidFill>
                  <a:srgbClr val="610B4B"/>
                </a:solidFill>
                <a:effectLst/>
                <a:latin typeface="erdana"/>
              </a:rPr>
              <a:t>What is Collection framework</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7219CDA-31A5-4C7C-954E-2C94651FBB94}"/>
              </a:ext>
            </a:extLst>
          </p:cNvPr>
          <p:cNvSpPr>
            <a:spLocks noGrp="1"/>
          </p:cNvSpPr>
          <p:nvPr>
            <p:ph idx="1"/>
          </p:nvPr>
        </p:nvSpPr>
        <p:spPr>
          <a:xfrm>
            <a:off x="457200" y="731838"/>
            <a:ext cx="8229600" cy="6009530"/>
          </a:xfrm>
        </p:spPr>
        <p:txBody>
          <a:bodyPr/>
          <a:lstStyle/>
          <a:p>
            <a:pPr algn="l"/>
            <a:r>
              <a:rPr lang="en-US" b="0" i="0" dirty="0">
                <a:solidFill>
                  <a:srgbClr val="000000"/>
                </a:solidFill>
                <a:effectLst/>
                <a:latin typeface="verdana" panose="020B0604030504040204" pitchFamily="34" charset="0"/>
              </a:rPr>
              <a:t>The Collection framework represents a unified architecture for storing and manipulating a group of objects. It has:</a:t>
            </a:r>
          </a:p>
          <a:p>
            <a:pPr algn="l">
              <a:buFont typeface="+mj-lt"/>
              <a:buAutoNum type="arabicPeriod"/>
            </a:pPr>
            <a:r>
              <a:rPr lang="en-US" b="0" i="0" dirty="0">
                <a:solidFill>
                  <a:srgbClr val="000000"/>
                </a:solidFill>
                <a:effectLst/>
                <a:latin typeface="verdana" panose="020B0604030504040204" pitchFamily="34" charset="0"/>
              </a:rPr>
              <a:t>Interfaces and its implementations, i.e., classes</a:t>
            </a:r>
          </a:p>
          <a:p>
            <a:pPr algn="l">
              <a:buFont typeface="+mj-lt"/>
              <a:buAutoNum type="arabicPeriod"/>
            </a:pPr>
            <a:r>
              <a:rPr lang="en-US" b="0" i="0" dirty="0">
                <a:solidFill>
                  <a:srgbClr val="000000"/>
                </a:solidFill>
                <a:effectLst/>
                <a:latin typeface="verdana" panose="020B0604030504040204" pitchFamily="34" charset="0"/>
              </a:rPr>
              <a:t>Algorithm</a:t>
            </a:r>
          </a:p>
          <a:p>
            <a:endParaRPr lang="en-IN" dirty="0"/>
          </a:p>
        </p:txBody>
      </p:sp>
    </p:spTree>
    <p:extLst>
      <p:ext uri="{BB962C8B-B14F-4D97-AF65-F5344CB8AC3E}">
        <p14:creationId xmlns:p14="http://schemas.microsoft.com/office/powerpoint/2010/main" val="7559513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B8A71-1753-40CC-9EA6-C485CB0D631F}"/>
              </a:ext>
            </a:extLst>
          </p:cNvPr>
          <p:cNvSpPr>
            <a:spLocks noGrp="1"/>
          </p:cNvSpPr>
          <p:nvPr>
            <p:ph idx="1"/>
          </p:nvPr>
        </p:nvSpPr>
        <p:spPr>
          <a:xfrm>
            <a:off x="251520" y="260648"/>
            <a:ext cx="8229600" cy="6597352"/>
          </a:xfrm>
        </p:spPr>
        <p:txBody>
          <a:bodyPr/>
          <a:lstStyle/>
          <a:p>
            <a:r>
              <a:rPr lang="en-US" sz="2400" b="1" i="0" dirty="0">
                <a:effectLst/>
                <a:latin typeface="var(--font-din)"/>
              </a:rPr>
              <a:t>Collection:</a:t>
            </a:r>
            <a:r>
              <a:rPr lang="en-US" sz="2400" b="0" i="0" dirty="0">
                <a:effectLst/>
                <a:latin typeface="var(--font-din)"/>
              </a:rPr>
              <a:t> A group of individual objects that represent a single entity is known as a collection. It is the common word that you used in your daily life. But if we are discussing Java programming language then it will become Java Collection Framework.</a:t>
            </a:r>
          </a:p>
          <a:p>
            <a:r>
              <a:rPr lang="en-US" sz="2000" b="1" i="0" dirty="0">
                <a:effectLst/>
                <a:latin typeface="urw-din"/>
              </a:rPr>
              <a:t>Collection Framework: </a:t>
            </a:r>
            <a:r>
              <a:rPr lang="en-US" sz="2000" b="0" i="0" dirty="0">
                <a:effectLst/>
                <a:latin typeface="urw-din"/>
              </a:rPr>
              <a:t>To represent a group of objects as a single entity in the Java programming language we need classes and interfaces defined by the Collection Framework.</a:t>
            </a:r>
          </a:p>
          <a:p>
            <a:r>
              <a:rPr lang="en-US" sz="2000" b="1" i="0" u="none" strike="noStrike" dirty="0">
                <a:effectLst/>
                <a:latin typeface="var(--font-din)"/>
                <a:hlinkClick r:id="rId2"/>
              </a:rPr>
              <a:t>Collection Interface</a:t>
            </a:r>
            <a:r>
              <a:rPr lang="en-US" sz="2000" b="1" i="0" dirty="0">
                <a:effectLst/>
                <a:latin typeface="var(--font-din)"/>
              </a:rPr>
              <a:t>:</a:t>
            </a:r>
            <a:r>
              <a:rPr lang="en-US" sz="2000" b="0" i="0" dirty="0">
                <a:effectLst/>
                <a:latin typeface="var(--font-din)"/>
              </a:rPr>
              <a:t> Interfaces specify what a class must do and not how. It is the blueprint of the class. It is the root interface of the Collection Framework that defines the most common methods that can be used for any collection objects. Or you can say it represents the individual object as a single entity.</a:t>
            </a:r>
          </a:p>
          <a:p>
            <a:r>
              <a:rPr lang="en-US" sz="2000" b="1" i="0" u="none" strike="noStrike" dirty="0">
                <a:effectLst/>
                <a:latin typeface="var(--font-din)"/>
                <a:hlinkClick r:id="rId3"/>
              </a:rPr>
              <a:t>Collections Class</a:t>
            </a:r>
            <a:r>
              <a:rPr lang="en-US" sz="2000" b="1" i="0" dirty="0">
                <a:effectLst/>
                <a:latin typeface="var(--font-din)"/>
              </a:rPr>
              <a:t>: </a:t>
            </a:r>
            <a:r>
              <a:rPr lang="en-US" sz="2000" b="0" i="0" dirty="0">
                <a:effectLst/>
                <a:latin typeface="var(--font-din)"/>
              </a:rPr>
              <a:t>It is present in </a:t>
            </a:r>
            <a:r>
              <a:rPr lang="en-US" sz="2000" b="1" i="0" u="none" strike="noStrike" dirty="0" err="1">
                <a:effectLst/>
                <a:latin typeface="var(--font-din)"/>
                <a:hlinkClick r:id="rId4"/>
              </a:rPr>
              <a:t>java.util</a:t>
            </a:r>
            <a:r>
              <a:rPr lang="en-US" sz="2000" b="0" i="0" dirty="0">
                <a:effectLst/>
                <a:latin typeface="var(--font-din)"/>
              </a:rPr>
              <a:t> package and is a member of Collection Framework. This class provides many utility methods for the collection object.</a:t>
            </a:r>
          </a:p>
          <a:p>
            <a:endParaRPr lang="en-US" sz="2000" b="0" i="0" dirty="0">
              <a:effectLst/>
              <a:latin typeface="var(--font-din)"/>
            </a:endParaRPr>
          </a:p>
          <a:p>
            <a:endParaRPr lang="en-IN" sz="2000" dirty="0"/>
          </a:p>
        </p:txBody>
      </p:sp>
    </p:spTree>
    <p:extLst>
      <p:ext uri="{BB962C8B-B14F-4D97-AF65-F5344CB8AC3E}">
        <p14:creationId xmlns:p14="http://schemas.microsoft.com/office/powerpoint/2010/main" val="975561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881C-ADA2-444E-9897-B494D376F88D}"/>
              </a:ext>
            </a:extLst>
          </p:cNvPr>
          <p:cNvSpPr>
            <a:spLocks noGrp="1"/>
          </p:cNvSpPr>
          <p:nvPr>
            <p:ph type="title"/>
          </p:nvPr>
        </p:nvSpPr>
        <p:spPr>
          <a:xfrm>
            <a:off x="457200" y="274638"/>
            <a:ext cx="8229600" cy="457199"/>
          </a:xfrm>
        </p:spPr>
        <p:txBody>
          <a:bodyPr>
            <a:normAutofit fontScale="90000"/>
          </a:bodyPr>
          <a:lstStyle/>
          <a:p>
            <a:r>
              <a:rPr lang="en-US" dirty="0"/>
              <a:t>Why to use Collection?</a:t>
            </a:r>
            <a:endParaRPr lang="en-IN" dirty="0"/>
          </a:p>
        </p:txBody>
      </p:sp>
      <p:sp>
        <p:nvSpPr>
          <p:cNvPr id="3" name="Content Placeholder 2">
            <a:extLst>
              <a:ext uri="{FF2B5EF4-FFF2-40B4-BE49-F238E27FC236}">
                <a16:creationId xmlns:a16="http://schemas.microsoft.com/office/drawing/2014/main" id="{379E41B0-10FC-4211-A20D-CE75E4DC0026}"/>
              </a:ext>
            </a:extLst>
          </p:cNvPr>
          <p:cNvSpPr>
            <a:spLocks noGrp="1"/>
          </p:cNvSpPr>
          <p:nvPr>
            <p:ph idx="1"/>
          </p:nvPr>
        </p:nvSpPr>
        <p:spPr>
          <a:xfrm>
            <a:off x="457200" y="731838"/>
            <a:ext cx="8229600" cy="5851524"/>
          </a:xfrm>
        </p:spPr>
        <p:txBody>
          <a:bodyPr>
            <a:normAutofit/>
          </a:bodyPr>
          <a:lstStyle/>
          <a:p>
            <a:r>
              <a:rPr lang="en-US" sz="2400" b="0" i="0" dirty="0">
                <a:effectLst/>
                <a:latin typeface="var(--font-din)"/>
              </a:rPr>
              <a:t>Reduces the programming effort as the programmer does not have to worry about designing the Collection class and on the same hand java being object-oriented language advances in achieving </a:t>
            </a:r>
            <a:r>
              <a:rPr lang="en-US" sz="2400" b="0" i="0" u="none" strike="noStrike" dirty="0">
                <a:effectLst/>
                <a:latin typeface="var(--font-din)"/>
                <a:hlinkClick r:id="rId2"/>
              </a:rPr>
              <a:t>abstraction</a:t>
            </a:r>
            <a:r>
              <a:rPr lang="en-US" sz="2400" b="0" i="0" dirty="0">
                <a:effectLst/>
                <a:latin typeface="var(--font-din)"/>
              </a:rPr>
              <a:t> by not writing the Collection class.</a:t>
            </a:r>
          </a:p>
          <a:p>
            <a:endParaRPr lang="en-US" sz="2400" b="0" i="0" dirty="0">
              <a:effectLst/>
              <a:latin typeface="var(--font-din)"/>
            </a:endParaRPr>
          </a:p>
          <a:p>
            <a:r>
              <a:rPr lang="en-US" sz="2600" b="0" i="0" dirty="0">
                <a:effectLst/>
                <a:latin typeface="var(--font-din)"/>
              </a:rPr>
              <a:t>Increases program speed and quality as the programmer now is not worried about thinking best implementation for a specific data structure as of now for a programmer scope widens up and at the same time is now only worried about the best implementation that can drastically boost the performance of program irrespective of data structure constraints encountered earlier.</a:t>
            </a:r>
          </a:p>
          <a:p>
            <a:r>
              <a:rPr lang="en-US" sz="1800" b="0" i="0" dirty="0">
                <a:effectLst/>
                <a:latin typeface="var(--font-din)"/>
              </a:rPr>
              <a:t>The API that implements these interfaces are now having common sets of methods be it of any interfaces such as Collection, Set, List, and Map.</a:t>
            </a:r>
          </a:p>
          <a:p>
            <a:endParaRPr lang="en-US" sz="2600" b="0" i="0" dirty="0">
              <a:effectLst/>
              <a:latin typeface="var(--font-din)"/>
            </a:endParaRPr>
          </a:p>
          <a:p>
            <a:endParaRPr lang="en-IN" dirty="0"/>
          </a:p>
        </p:txBody>
      </p:sp>
    </p:spTree>
    <p:extLst>
      <p:ext uri="{BB962C8B-B14F-4D97-AF65-F5344CB8AC3E}">
        <p14:creationId xmlns:p14="http://schemas.microsoft.com/office/powerpoint/2010/main" val="164518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C8A35-058A-48FB-B25C-C286460C9868}"/>
              </a:ext>
            </a:extLst>
          </p:cNvPr>
          <p:cNvSpPr>
            <a:spLocks noGrp="1"/>
          </p:cNvSpPr>
          <p:nvPr>
            <p:ph idx="1"/>
          </p:nvPr>
        </p:nvSpPr>
        <p:spPr>
          <a:xfrm>
            <a:off x="457200" y="188640"/>
            <a:ext cx="8229600" cy="5937523"/>
          </a:xfrm>
        </p:spPr>
        <p:txBody>
          <a:bodyPr/>
          <a:lstStyle/>
          <a:p>
            <a:r>
              <a:rPr lang="en-US" b="1" i="0" dirty="0">
                <a:effectLst/>
                <a:latin typeface="urw-din"/>
              </a:rPr>
              <a:t>Note:</a:t>
            </a:r>
            <a:r>
              <a:rPr lang="en-US" b="0" i="0" dirty="0">
                <a:effectLst/>
                <a:latin typeface="urw-din"/>
              </a:rPr>
              <a:t> All these collections can be imported using:</a:t>
            </a:r>
          </a:p>
          <a:p>
            <a:r>
              <a:rPr lang="en-IN" dirty="0"/>
              <a:t>import </a:t>
            </a:r>
            <a:r>
              <a:rPr lang="en-IN" dirty="0" err="1"/>
              <a:t>java.util</a:t>
            </a:r>
            <a:r>
              <a:rPr lang="en-IN" dirty="0"/>
              <a:t>.*;</a:t>
            </a:r>
          </a:p>
          <a:p>
            <a:r>
              <a:rPr lang="en-US" b="0" i="0" dirty="0">
                <a:effectLst/>
                <a:latin typeface="urw-din"/>
              </a:rPr>
              <a:t>However, single classes can also be imported by replacing * with the class name as shown</a:t>
            </a:r>
            <a:r>
              <a:rPr lang="en-IN" b="0" i="0" dirty="0">
                <a:effectLst/>
                <a:latin typeface="urw-din"/>
              </a:rPr>
              <a:t>:</a:t>
            </a:r>
          </a:p>
          <a:p>
            <a:r>
              <a:rPr lang="en-IN" dirty="0">
                <a:latin typeface="urw-din"/>
              </a:rPr>
              <a:t>import </a:t>
            </a:r>
            <a:r>
              <a:rPr lang="en-IN" dirty="0" err="1">
                <a:latin typeface="urw-din"/>
              </a:rPr>
              <a:t>java.util.ArrayList</a:t>
            </a:r>
            <a:r>
              <a:rPr lang="en-IN" dirty="0">
                <a:latin typeface="urw-din"/>
              </a:rPr>
              <a:t>;</a:t>
            </a:r>
          </a:p>
          <a:p>
            <a:r>
              <a:rPr lang="en-IN" dirty="0">
                <a:latin typeface="urw-din"/>
              </a:rPr>
              <a:t>import </a:t>
            </a:r>
            <a:r>
              <a:rPr lang="en-IN" dirty="0" err="1">
                <a:latin typeface="urw-din"/>
              </a:rPr>
              <a:t>java.util.LinkedList</a:t>
            </a:r>
            <a:r>
              <a:rPr lang="en-IN" dirty="0">
                <a:latin typeface="urw-din"/>
              </a:rPr>
              <a:t>;</a:t>
            </a:r>
          </a:p>
          <a:p>
            <a:endParaRPr lang="en-IN" dirty="0"/>
          </a:p>
        </p:txBody>
      </p:sp>
    </p:spTree>
    <p:extLst>
      <p:ext uri="{BB962C8B-B14F-4D97-AF65-F5344CB8AC3E}">
        <p14:creationId xmlns:p14="http://schemas.microsoft.com/office/powerpoint/2010/main" val="293962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br>
              <a:rPr lang="en-IN" b="1" dirty="0"/>
            </a:br>
            <a:r>
              <a:rPr lang="en-IN" b="1" dirty="0"/>
              <a:t>Java Variables and (Primitive) Data Types</a:t>
            </a:r>
            <a:br>
              <a:rPr lang="en-IN" b="1" dirty="0"/>
            </a:br>
            <a:endParaRPr lang="en-IN" dirty="0"/>
          </a:p>
        </p:txBody>
      </p:sp>
      <p:sp>
        <p:nvSpPr>
          <p:cNvPr id="3" name="Content Placeholder 2"/>
          <p:cNvSpPr>
            <a:spLocks noGrp="1"/>
          </p:cNvSpPr>
          <p:nvPr>
            <p:ph idx="1"/>
          </p:nvPr>
        </p:nvSpPr>
        <p:spPr>
          <a:xfrm>
            <a:off x="457200" y="1357298"/>
            <a:ext cx="8229600" cy="5500702"/>
          </a:xfrm>
        </p:spPr>
        <p:txBody>
          <a:bodyPr/>
          <a:lstStyle/>
          <a:p>
            <a:r>
              <a:rPr lang="en-IN" dirty="0"/>
              <a:t>A variable is a location in memory (storage area) to hold data.</a:t>
            </a:r>
          </a:p>
          <a:p>
            <a:r>
              <a:rPr lang="en-IN" dirty="0"/>
              <a:t>To indicate the storage area, each variable should be given a unique name (identifier).</a:t>
            </a:r>
          </a:p>
          <a:p>
            <a:endParaRPr lang="en-I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B2D4E-6CD7-4C0F-B37D-5C24BBFC085F}"/>
              </a:ext>
            </a:extLst>
          </p:cNvPr>
          <p:cNvSpPr>
            <a:spLocks noGrp="1"/>
          </p:cNvSpPr>
          <p:nvPr>
            <p:ph idx="1"/>
          </p:nvPr>
        </p:nvSpPr>
        <p:spPr>
          <a:xfrm>
            <a:off x="457200" y="0"/>
            <a:ext cx="8229600" cy="6597352"/>
          </a:xfrm>
        </p:spPr>
        <p:txBody>
          <a:bodyPr>
            <a:normAutofit lnSpcReduction="10000"/>
          </a:bodyPr>
          <a:lstStyle/>
          <a:p>
            <a:r>
              <a:rPr lang="en-US" sz="2000" b="0" i="0" dirty="0">
                <a:effectLst/>
                <a:latin typeface="urw-din"/>
              </a:rPr>
              <a:t>The utility package, </a:t>
            </a:r>
            <a:r>
              <a:rPr lang="en-US" sz="2000" b="0" i="1" dirty="0" err="1">
                <a:effectLst/>
                <a:latin typeface="urw-din"/>
              </a:rPr>
              <a:t>java.util</a:t>
            </a:r>
            <a:r>
              <a:rPr lang="en-US" sz="2000" b="0" i="0" dirty="0">
                <a:effectLst/>
                <a:latin typeface="urw-din"/>
              </a:rPr>
              <a:t> contains all the classes and interfaces that are required by the collection framework.</a:t>
            </a:r>
          </a:p>
          <a:p>
            <a:r>
              <a:rPr lang="en-US" sz="2000" b="0" i="0" dirty="0">
                <a:effectLst/>
                <a:latin typeface="urw-din"/>
              </a:rPr>
              <a:t> The collection framework contains an interface named an </a:t>
            </a:r>
            <a:r>
              <a:rPr lang="en-US" sz="2000" b="0" i="0" dirty="0" err="1">
                <a:effectLst/>
                <a:latin typeface="urw-din"/>
              </a:rPr>
              <a:t>iterable</a:t>
            </a:r>
            <a:r>
              <a:rPr lang="en-US" sz="2000" b="0" i="0" dirty="0">
                <a:effectLst/>
                <a:latin typeface="urw-din"/>
              </a:rPr>
              <a:t> interface which provides the iterator to iterate through all the collections.</a:t>
            </a:r>
          </a:p>
          <a:p>
            <a:r>
              <a:rPr lang="en-US" sz="1800" b="0" i="0" dirty="0">
                <a:effectLst/>
                <a:latin typeface="urw-din"/>
              </a:rPr>
              <a:t> This interface is extended by the main collection interface which acts as a root for the collection framework. All the collections extend this collection interface thereby extending the properties of the iterator and the methods of this interface. </a:t>
            </a:r>
          </a:p>
          <a:p>
            <a:r>
              <a:rPr lang="en-US" sz="2400" b="1" i="0" u="none" strike="noStrike" dirty="0" err="1">
                <a:effectLst/>
                <a:latin typeface="urw-din"/>
                <a:hlinkClick r:id="rId2"/>
              </a:rPr>
              <a:t>Iterable</a:t>
            </a:r>
            <a:r>
              <a:rPr lang="en-US" sz="2400" b="1" i="0" u="none" strike="noStrike" dirty="0">
                <a:effectLst/>
                <a:latin typeface="urw-din"/>
                <a:hlinkClick r:id="rId2"/>
              </a:rPr>
              <a:t> interface</a:t>
            </a:r>
            <a:r>
              <a:rPr lang="en-US" sz="2400" b="0" i="0" dirty="0">
                <a:effectLst/>
                <a:latin typeface="urw-din"/>
              </a:rPr>
              <a:t> is the root interface for the entire collection framework. The collection interface extends the </a:t>
            </a:r>
            <a:r>
              <a:rPr lang="en-US" sz="2400" b="0" i="0" dirty="0" err="1">
                <a:effectLst/>
                <a:latin typeface="urw-din"/>
              </a:rPr>
              <a:t>iterable</a:t>
            </a:r>
            <a:r>
              <a:rPr lang="en-US" sz="2400" b="0" i="0" dirty="0">
                <a:effectLst/>
                <a:latin typeface="urw-din"/>
              </a:rPr>
              <a:t> interface. Therefore, inherently, all the interfaces and classes implement this interface. The main functionality of this interface is to provide an iterator for the collections. </a:t>
            </a:r>
          </a:p>
          <a:p>
            <a:endParaRPr lang="en-US" sz="2400" b="0" i="0" dirty="0">
              <a:effectLst/>
              <a:latin typeface="urw-din"/>
            </a:endParaRPr>
          </a:p>
          <a:p>
            <a:pPr algn="l" fontAlgn="base"/>
            <a:r>
              <a:rPr lang="en-US" sz="1600" b="0" i="0" dirty="0">
                <a:effectLst/>
                <a:latin typeface="var(--font-din)"/>
              </a:rPr>
              <a:t>The</a:t>
            </a:r>
            <a:r>
              <a:rPr lang="en-US" sz="1600" b="1" i="0" dirty="0">
                <a:effectLst/>
                <a:latin typeface="var(--font-din)"/>
              </a:rPr>
              <a:t> following 6 interfaces</a:t>
            </a:r>
            <a:r>
              <a:rPr lang="en-US" sz="1600" b="0" i="0" dirty="0">
                <a:effectLst/>
                <a:latin typeface="var(--font-din)"/>
              </a:rPr>
              <a:t> are described below first later on been discussed with clean java programs as in implementation.</a:t>
            </a:r>
          </a:p>
          <a:p>
            <a:pPr algn="l" fontAlgn="base">
              <a:buFont typeface="Arial" panose="020B0604020202020204" pitchFamily="34" charset="0"/>
              <a:buChar char="•"/>
            </a:pPr>
            <a:r>
              <a:rPr lang="en-US" sz="1600" b="0" i="0" dirty="0">
                <a:effectLst/>
                <a:latin typeface="var(--font-din)"/>
              </a:rPr>
              <a:t>Collection interface</a:t>
            </a:r>
          </a:p>
          <a:p>
            <a:pPr algn="l" fontAlgn="base">
              <a:buFont typeface="Arial" panose="020B0604020202020204" pitchFamily="34" charset="0"/>
              <a:buChar char="•"/>
            </a:pPr>
            <a:r>
              <a:rPr lang="en-US" sz="1600" b="0" i="0" dirty="0">
                <a:effectLst/>
                <a:latin typeface="var(--font-din)"/>
              </a:rPr>
              <a:t>List interface</a:t>
            </a:r>
          </a:p>
          <a:p>
            <a:pPr algn="l" fontAlgn="base">
              <a:buFont typeface="Arial" panose="020B0604020202020204" pitchFamily="34" charset="0"/>
              <a:buChar char="•"/>
            </a:pPr>
            <a:r>
              <a:rPr lang="en-US" sz="1600" b="0" i="0" dirty="0">
                <a:effectLst/>
                <a:latin typeface="var(--font-din)"/>
              </a:rPr>
              <a:t>Queue interface</a:t>
            </a:r>
          </a:p>
          <a:p>
            <a:pPr algn="l" fontAlgn="base">
              <a:buFont typeface="Arial" panose="020B0604020202020204" pitchFamily="34" charset="0"/>
              <a:buChar char="•"/>
            </a:pPr>
            <a:r>
              <a:rPr lang="en-US" sz="1600" b="0" i="0" dirty="0">
                <a:effectLst/>
                <a:latin typeface="var(--font-din)"/>
              </a:rPr>
              <a:t>Deque interface (Double-ended queue)</a:t>
            </a:r>
          </a:p>
          <a:p>
            <a:pPr algn="l" fontAlgn="base">
              <a:buFont typeface="Arial" panose="020B0604020202020204" pitchFamily="34" charset="0"/>
              <a:buChar char="•"/>
            </a:pPr>
            <a:r>
              <a:rPr lang="en-US" sz="1600" b="0" i="0" dirty="0">
                <a:effectLst/>
                <a:latin typeface="var(--font-din)"/>
              </a:rPr>
              <a:t>Set interface</a:t>
            </a:r>
          </a:p>
          <a:p>
            <a:pPr algn="l" fontAlgn="base">
              <a:buFont typeface="Arial" panose="020B0604020202020204" pitchFamily="34" charset="0"/>
              <a:buChar char="•"/>
            </a:pPr>
            <a:r>
              <a:rPr lang="en-US" sz="1600" b="0" i="0" dirty="0">
                <a:effectLst/>
                <a:latin typeface="var(--font-din)"/>
              </a:rPr>
              <a:t>Map</a:t>
            </a:r>
          </a:p>
          <a:p>
            <a:endParaRPr lang="en-IN" sz="2400" dirty="0"/>
          </a:p>
        </p:txBody>
      </p:sp>
    </p:spTree>
    <p:extLst>
      <p:ext uri="{BB962C8B-B14F-4D97-AF65-F5344CB8AC3E}">
        <p14:creationId xmlns:p14="http://schemas.microsoft.com/office/powerpoint/2010/main" val="538974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FFA91-9591-47D9-B94E-078465DC135B}"/>
              </a:ext>
            </a:extLst>
          </p:cNvPr>
          <p:cNvSpPr>
            <a:spLocks noGrp="1"/>
          </p:cNvSpPr>
          <p:nvPr>
            <p:ph idx="1"/>
          </p:nvPr>
        </p:nvSpPr>
        <p:spPr>
          <a:xfrm>
            <a:off x="457200" y="116632"/>
            <a:ext cx="8229600" cy="6009531"/>
          </a:xfrm>
        </p:spPr>
        <p:txBody>
          <a:bodyPr>
            <a:normAutofit/>
          </a:bodyPr>
          <a:lstStyle/>
          <a:p>
            <a:r>
              <a:rPr lang="en-US" sz="2400" b="1" i="0" u="none" strike="noStrike" dirty="0">
                <a:effectLst/>
                <a:latin typeface="urw-din"/>
                <a:hlinkClick r:id="rId2"/>
              </a:rPr>
              <a:t>Collection Interface</a:t>
            </a:r>
            <a:r>
              <a:rPr lang="en-US" sz="2400" b="0" i="0" dirty="0">
                <a:effectLst/>
                <a:latin typeface="urw-din"/>
              </a:rPr>
              <a:t> contains all the basic methods which every collection has like adding the data into the collection, removing the data, clearing the data, etc. All these methods are implemented in this interface because these methods are implemented by all the classes irrespective of their style of implementation.</a:t>
            </a:r>
          </a:p>
          <a:p>
            <a:endParaRPr lang="en-IN" sz="2400" dirty="0"/>
          </a:p>
        </p:txBody>
      </p:sp>
    </p:spTree>
    <p:extLst>
      <p:ext uri="{BB962C8B-B14F-4D97-AF65-F5344CB8AC3E}">
        <p14:creationId xmlns:p14="http://schemas.microsoft.com/office/powerpoint/2010/main" val="33050979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8E5A-3368-47B4-9C17-54F0B66452F8}"/>
              </a:ext>
            </a:extLst>
          </p:cNvPr>
          <p:cNvSpPr>
            <a:spLocks noGrp="1"/>
          </p:cNvSpPr>
          <p:nvPr>
            <p:ph type="title"/>
          </p:nvPr>
        </p:nvSpPr>
        <p:spPr>
          <a:xfrm>
            <a:off x="457200" y="274638"/>
            <a:ext cx="8229600" cy="562074"/>
          </a:xfrm>
        </p:spPr>
        <p:txBody>
          <a:bodyPr>
            <a:normAutofit fontScale="90000"/>
          </a:bodyPr>
          <a:lstStyle/>
          <a:p>
            <a:r>
              <a:rPr lang="en-US" dirty="0"/>
              <a:t>List Interface</a:t>
            </a:r>
            <a:endParaRPr lang="en-IN" dirty="0"/>
          </a:p>
        </p:txBody>
      </p:sp>
      <p:sp>
        <p:nvSpPr>
          <p:cNvPr id="3" name="Content Placeholder 2">
            <a:extLst>
              <a:ext uri="{FF2B5EF4-FFF2-40B4-BE49-F238E27FC236}">
                <a16:creationId xmlns:a16="http://schemas.microsoft.com/office/drawing/2014/main" id="{5717709F-F147-4BB1-9E60-8329BD4BF476}"/>
              </a:ext>
            </a:extLst>
          </p:cNvPr>
          <p:cNvSpPr>
            <a:spLocks noGrp="1"/>
          </p:cNvSpPr>
          <p:nvPr>
            <p:ph idx="1"/>
          </p:nvPr>
        </p:nvSpPr>
        <p:spPr>
          <a:xfrm>
            <a:off x="457200" y="836712"/>
            <a:ext cx="8229600" cy="5318051"/>
          </a:xfrm>
        </p:spPr>
        <p:txBody>
          <a:bodyPr>
            <a:normAutofit/>
          </a:bodyPr>
          <a:lstStyle/>
          <a:p>
            <a:r>
              <a:rPr lang="en-US" sz="2400" b="0" i="0" dirty="0">
                <a:effectLst/>
                <a:latin typeface="urw-din"/>
              </a:rPr>
              <a:t>It is a child interface of the collection interface. This interface is dedicated to the data of the list type in which we can store all the ordered collections of the objects. </a:t>
            </a:r>
          </a:p>
          <a:p>
            <a:r>
              <a:rPr lang="en-US" sz="1800" b="0" i="0" dirty="0">
                <a:effectLst/>
                <a:latin typeface="urw-din"/>
              </a:rPr>
              <a:t> </a:t>
            </a:r>
            <a:r>
              <a:rPr lang="en-US" sz="2800" b="0" i="0" dirty="0">
                <a:effectLst/>
                <a:latin typeface="urw-din"/>
              </a:rPr>
              <a:t>This deals with the index or position-specific functions like getting an element or setting an element. It deals with the arrays and lists types of operations like </a:t>
            </a:r>
            <a:r>
              <a:rPr lang="en-US" sz="2800" b="0" i="0" dirty="0" err="1">
                <a:effectLst/>
                <a:latin typeface="urw-din"/>
              </a:rPr>
              <a:t>ArrayList</a:t>
            </a:r>
            <a:r>
              <a:rPr lang="en-US" sz="2800" b="0" i="0" dirty="0">
                <a:effectLst/>
                <a:latin typeface="urw-din"/>
              </a:rPr>
              <a:t>, LinkedList, Vector, and Stack.</a:t>
            </a:r>
          </a:p>
          <a:p>
            <a:endParaRPr lang="en-IN" sz="1800" dirty="0"/>
          </a:p>
        </p:txBody>
      </p:sp>
    </p:spTree>
    <p:extLst>
      <p:ext uri="{BB962C8B-B14F-4D97-AF65-F5344CB8AC3E}">
        <p14:creationId xmlns:p14="http://schemas.microsoft.com/office/powerpoint/2010/main" val="7413827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0A16-4BF8-4DDD-A310-F90D421E035D}"/>
              </a:ext>
            </a:extLst>
          </p:cNvPr>
          <p:cNvSpPr>
            <a:spLocks noGrp="1"/>
          </p:cNvSpPr>
          <p:nvPr>
            <p:ph type="title"/>
          </p:nvPr>
        </p:nvSpPr>
        <p:spPr>
          <a:xfrm>
            <a:off x="457200" y="274638"/>
            <a:ext cx="8229600" cy="457199"/>
          </a:xfrm>
        </p:spPr>
        <p:txBody>
          <a:bodyPr>
            <a:normAutofit fontScale="90000"/>
          </a:bodyPr>
          <a:lstStyle/>
          <a:p>
            <a:r>
              <a:rPr lang="en-US" dirty="0" err="1"/>
              <a:t>ArrayList</a:t>
            </a:r>
            <a:endParaRPr lang="en-IN" dirty="0"/>
          </a:p>
        </p:txBody>
      </p:sp>
      <p:sp>
        <p:nvSpPr>
          <p:cNvPr id="3" name="Content Placeholder 2">
            <a:extLst>
              <a:ext uri="{FF2B5EF4-FFF2-40B4-BE49-F238E27FC236}">
                <a16:creationId xmlns:a16="http://schemas.microsoft.com/office/drawing/2014/main" id="{9B70174F-EF8B-43D3-9EB8-87726623CA6D}"/>
              </a:ext>
            </a:extLst>
          </p:cNvPr>
          <p:cNvSpPr>
            <a:spLocks noGrp="1"/>
          </p:cNvSpPr>
          <p:nvPr>
            <p:ph idx="1"/>
          </p:nvPr>
        </p:nvSpPr>
        <p:spPr>
          <a:xfrm>
            <a:off x="457200" y="731838"/>
            <a:ext cx="8229600" cy="5394326"/>
          </a:xfrm>
        </p:spPr>
        <p:txBody>
          <a:bodyPr/>
          <a:lstStyle/>
          <a:p>
            <a:r>
              <a:rPr lang="en-US" b="1" i="0" dirty="0">
                <a:effectLst/>
                <a:latin typeface="urw-din"/>
              </a:rPr>
              <a:t>1. </a:t>
            </a:r>
            <a:r>
              <a:rPr lang="en-US" b="1" i="0" u="none" strike="noStrike" dirty="0" err="1">
                <a:effectLst/>
                <a:latin typeface="urw-din"/>
                <a:hlinkClick r:id="rId2"/>
              </a:rPr>
              <a:t>ArrayList</a:t>
            </a:r>
            <a:r>
              <a:rPr lang="en-US" b="0" i="0" dirty="0">
                <a:effectLst/>
                <a:latin typeface="urw-din"/>
              </a:rPr>
              <a:t> provides us with dynamic arrays in Java. The size of an </a:t>
            </a:r>
            <a:r>
              <a:rPr lang="en-US" b="0" i="0" dirty="0" err="1">
                <a:effectLst/>
                <a:latin typeface="urw-din"/>
              </a:rPr>
              <a:t>ArrayList</a:t>
            </a:r>
            <a:r>
              <a:rPr lang="en-US" b="0" i="0" dirty="0">
                <a:effectLst/>
                <a:latin typeface="urw-din"/>
              </a:rPr>
              <a:t> is increased automatically if the collection grows or shrinks if the objects are removed from the collection.</a:t>
            </a:r>
          </a:p>
          <a:p>
            <a:pPr lvl="1"/>
            <a:r>
              <a:rPr lang="en-US" b="1" dirty="0">
                <a:latin typeface="urw-din"/>
              </a:rPr>
              <a:t>Add an element in an </a:t>
            </a:r>
            <a:r>
              <a:rPr lang="en-US" b="1" dirty="0" err="1">
                <a:latin typeface="urw-din"/>
              </a:rPr>
              <a:t>ArrayList</a:t>
            </a:r>
            <a:r>
              <a:rPr lang="en-US" b="1" dirty="0">
                <a:latin typeface="urw-din"/>
              </a:rPr>
              <a:t>:</a:t>
            </a:r>
          </a:p>
          <a:p>
            <a:pPr lvl="1"/>
            <a:r>
              <a:rPr lang="en-US" b="0" i="0" dirty="0">
                <a:solidFill>
                  <a:srgbClr val="40424E"/>
                </a:solidFill>
                <a:effectLst/>
                <a:latin typeface="urw-din"/>
              </a:rPr>
              <a:t>Below are the add() methods of </a:t>
            </a:r>
            <a:r>
              <a:rPr lang="en-US" b="1" i="0" u="sng" dirty="0" err="1">
                <a:effectLst/>
                <a:latin typeface="urw-din"/>
                <a:hlinkClick r:id="rId2"/>
              </a:rPr>
              <a:t>ArrayList</a:t>
            </a:r>
            <a:r>
              <a:rPr lang="en-US" b="0" i="0" dirty="0">
                <a:solidFill>
                  <a:srgbClr val="40424E"/>
                </a:solidFill>
                <a:effectLst/>
                <a:latin typeface="urw-din"/>
              </a:rPr>
              <a:t> in Java:</a:t>
            </a:r>
          </a:p>
          <a:p>
            <a:pPr lvl="1"/>
            <a:r>
              <a:rPr lang="en-US" b="1" i="0" dirty="0" err="1">
                <a:solidFill>
                  <a:srgbClr val="40424E"/>
                </a:solidFill>
                <a:effectLst/>
                <a:latin typeface="urw-din"/>
              </a:rPr>
              <a:t>boolean</a:t>
            </a:r>
            <a:r>
              <a:rPr lang="en-US" b="1" i="0" dirty="0">
                <a:solidFill>
                  <a:srgbClr val="40424E"/>
                </a:solidFill>
                <a:effectLst/>
                <a:latin typeface="urw-din"/>
              </a:rPr>
              <a:t> add(Object o)</a:t>
            </a:r>
            <a:r>
              <a:rPr lang="en-US" b="0" i="0" dirty="0">
                <a:solidFill>
                  <a:srgbClr val="40424E"/>
                </a:solidFill>
                <a:effectLst/>
                <a:latin typeface="urw-din"/>
              </a:rPr>
              <a:t> : This method appends the specified element to the end of this list.</a:t>
            </a:r>
            <a:endParaRPr lang="en-US" dirty="0">
              <a:solidFill>
                <a:srgbClr val="40424E"/>
              </a:solidFill>
              <a:latin typeface="urw-din"/>
            </a:endParaRPr>
          </a:p>
          <a:p>
            <a:pPr lvl="1"/>
            <a:endParaRPr lang="en-IN" b="1" dirty="0"/>
          </a:p>
        </p:txBody>
      </p:sp>
    </p:spTree>
    <p:extLst>
      <p:ext uri="{BB962C8B-B14F-4D97-AF65-F5344CB8AC3E}">
        <p14:creationId xmlns:p14="http://schemas.microsoft.com/office/powerpoint/2010/main" val="251518653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8152E-7D3F-4410-9027-AEB0969222E2}"/>
              </a:ext>
            </a:extLst>
          </p:cNvPr>
          <p:cNvSpPr>
            <a:spLocks noGrp="1"/>
          </p:cNvSpPr>
          <p:nvPr>
            <p:ph idx="1"/>
          </p:nvPr>
        </p:nvSpPr>
        <p:spPr>
          <a:xfrm>
            <a:off x="457200" y="0"/>
            <a:ext cx="8229600" cy="6741368"/>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ArrayList</a:t>
            </a:r>
            <a:r>
              <a:rPr lang="en-IN" sz="1800" dirty="0">
                <a:solidFill>
                  <a:srgbClr val="000000"/>
                </a:solidFill>
                <a:latin typeface="Consolas" panose="020B0609020204030204" pitchFamily="49" charset="0"/>
              </a:rPr>
              <a:t>&lt;Integer&gt;</a:t>
            </a:r>
            <a:r>
              <a:rPr lang="en-IN" sz="1800" dirty="0" err="1">
                <a:solidFill>
                  <a:srgbClr val="6A3E3E"/>
                </a:solidFill>
                <a:latin typeface="Consolas" panose="020B0609020204030204" pitchFamily="49" charset="0"/>
              </a:rPr>
              <a:t>arr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&lt;Integer&gt;();</a:t>
            </a:r>
          </a:p>
          <a:p>
            <a:pPr algn="l"/>
            <a:r>
              <a:rPr lang="en-IN" sz="1800" dirty="0" err="1">
                <a:solidFill>
                  <a:srgbClr val="6A3E3E"/>
                </a:solidFill>
                <a:latin typeface="Consolas" panose="020B0609020204030204" pitchFamily="49" charset="0"/>
              </a:rPr>
              <a:t>arr</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(16);</a:t>
            </a:r>
          </a:p>
          <a:p>
            <a:pPr algn="l"/>
            <a:r>
              <a:rPr lang="en-IN" sz="1800" dirty="0" err="1">
                <a:solidFill>
                  <a:srgbClr val="6A3E3E"/>
                </a:solidFill>
                <a:latin typeface="Consolas" panose="020B0609020204030204" pitchFamily="49" charset="0"/>
              </a:rPr>
              <a:t>arr</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(20);</a:t>
            </a:r>
          </a:p>
          <a:p>
            <a:pPr algn="l"/>
            <a:r>
              <a:rPr lang="en-IN" sz="1800" dirty="0" err="1">
                <a:solidFill>
                  <a:srgbClr val="6A3E3E"/>
                </a:solidFill>
                <a:latin typeface="Consolas" panose="020B0609020204030204" pitchFamily="49" charset="0"/>
              </a:rPr>
              <a:t>arr</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(50);</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=0;</a:t>
            </a:r>
            <a:r>
              <a:rPr lang="en-IN" sz="1800" b="1" dirty="0">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&lt;</a:t>
            </a:r>
            <a:r>
              <a:rPr lang="en-IN" sz="1800" b="1" dirty="0" err="1">
                <a:solidFill>
                  <a:srgbClr val="6A3E3E"/>
                </a:solidFill>
                <a:latin typeface="Consolas" panose="020B0609020204030204" pitchFamily="49" charset="0"/>
              </a:rPr>
              <a:t>al</a:t>
            </a:r>
            <a:r>
              <a:rPr lang="en-IN" sz="1800" b="1" dirty="0" err="1">
                <a:solidFill>
                  <a:srgbClr val="000000"/>
                </a:solidFill>
                <a:latin typeface="Consolas" panose="020B0609020204030204" pitchFamily="49" charset="0"/>
              </a:rPr>
              <a:t>.size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al</a:t>
            </a:r>
            <a:r>
              <a:rPr lang="en-IN" sz="1800" b="1" i="1" dirty="0" err="1">
                <a:solidFill>
                  <a:srgbClr val="000000"/>
                </a:solidFill>
                <a:latin typeface="Consolas" panose="020B0609020204030204" pitchFamily="49" charset="0"/>
              </a:rPr>
              <a:t>.get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60435737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2F64C-D4C6-4C69-B228-36FA997EE179}"/>
              </a:ext>
            </a:extLst>
          </p:cNvPr>
          <p:cNvSpPr>
            <a:spLocks noGrp="1"/>
          </p:cNvSpPr>
          <p:nvPr>
            <p:ph idx="1"/>
          </p:nvPr>
        </p:nvSpPr>
        <p:spPr>
          <a:xfrm>
            <a:off x="457200" y="764704"/>
            <a:ext cx="8229600" cy="5361459"/>
          </a:xfrm>
        </p:spPr>
        <p:txBody>
          <a:bodyPr>
            <a:normAutofit fontScale="85000" lnSpcReduction="10000"/>
          </a:bodyPr>
          <a:lstStyle/>
          <a:p>
            <a:r>
              <a:rPr lang="en-US" sz="2400" b="1" i="0" dirty="0">
                <a:solidFill>
                  <a:srgbClr val="40424E"/>
                </a:solidFill>
                <a:effectLst/>
                <a:latin typeface="urw-din"/>
              </a:rPr>
              <a:t>void add(int index, Object element)</a:t>
            </a:r>
            <a:r>
              <a:rPr lang="en-US" sz="2400" b="0" i="0" dirty="0">
                <a:solidFill>
                  <a:srgbClr val="40424E"/>
                </a:solidFill>
                <a:effectLst/>
                <a:latin typeface="urw-din"/>
              </a:rPr>
              <a:t> : This method inserts the specified element E at the specified position in this </a:t>
            </a:r>
            <a:r>
              <a:rPr lang="en-US" sz="2400" b="0" i="0" dirty="0" err="1">
                <a:solidFill>
                  <a:srgbClr val="40424E"/>
                </a:solidFill>
                <a:effectLst/>
                <a:latin typeface="urw-din"/>
              </a:rPr>
              <a:t>list.It</a:t>
            </a:r>
            <a:r>
              <a:rPr lang="en-US" sz="2400" b="0" i="0" dirty="0">
                <a:solidFill>
                  <a:srgbClr val="40424E"/>
                </a:solidFill>
                <a:effectLst/>
                <a:latin typeface="urw-din"/>
              </a:rPr>
              <a:t> shifts the element currently at that position (if any) and any subsequent elements to the right (will add one to their indices).</a:t>
            </a:r>
          </a:p>
          <a:p>
            <a:pPr algn="l"/>
            <a:r>
              <a:rPr lang="en-IN" sz="1800" dirty="0">
                <a:solidFill>
                  <a:srgbClr val="000000"/>
                </a:solidFill>
                <a:latin typeface="Consolas" panose="020B0609020204030204" pitchFamily="49" charset="0"/>
              </a:rPr>
              <a:t>Parameters:</a:t>
            </a:r>
          </a:p>
          <a:p>
            <a:pPr algn="l"/>
            <a:r>
              <a:rPr lang="en-US" sz="1800" dirty="0">
                <a:solidFill>
                  <a:srgbClr val="000000"/>
                </a:solidFill>
                <a:latin typeface="Consolas" panose="020B0609020204030204" pitchFamily="49" charset="0"/>
              </a:rPr>
              <a:t>index : </a:t>
            </a:r>
            <a:r>
              <a:rPr lang="en-US" sz="1800" u="sng" dirty="0">
                <a:solidFill>
                  <a:srgbClr val="000000"/>
                </a:solidFill>
                <a:latin typeface="Consolas" panose="020B0609020204030204" pitchFamily="49" charset="0"/>
              </a:rPr>
              <a:t>The index at which the </a:t>
            </a:r>
            <a:r>
              <a:rPr lang="en-US" sz="1800" u="sng" dirty="0">
                <a:solidFill>
                  <a:srgbClr val="0000C0"/>
                </a:solidFill>
                <a:latin typeface="Consolas" panose="020B0609020204030204" pitchFamily="49" charset="0"/>
              </a:rPr>
              <a:t>specified</a:t>
            </a:r>
            <a:r>
              <a:rPr lang="en-US" sz="1800" u="sng" dirty="0">
                <a:solidFill>
                  <a:srgbClr val="000000"/>
                </a:solidFill>
                <a:latin typeface="Consolas" panose="020B0609020204030204" pitchFamily="49" charset="0"/>
              </a:rPr>
              <a:t> element is to be inserted.</a:t>
            </a:r>
          </a:p>
          <a:p>
            <a:pPr algn="l"/>
            <a:r>
              <a:rPr lang="en-US" sz="1800" dirty="0">
                <a:solidFill>
                  <a:srgbClr val="000000"/>
                </a:solidFill>
                <a:latin typeface="Consolas" panose="020B0609020204030204" pitchFamily="49" charset="0"/>
              </a:rPr>
              <a:t>element </a:t>
            </a:r>
            <a:r>
              <a:rPr lang="en-US" sz="1800" u="sng" dirty="0">
                <a:solidFill>
                  <a:srgbClr val="000000"/>
                </a:solidFill>
                <a:latin typeface="Consolas" panose="020B0609020204030204" pitchFamily="49" charset="0"/>
              </a:rPr>
              <a:t>: The </a:t>
            </a:r>
            <a:r>
              <a:rPr lang="en-US" sz="1800" u="sng" dirty="0">
                <a:solidFill>
                  <a:srgbClr val="0000C0"/>
                </a:solidFill>
                <a:latin typeface="Consolas" panose="020B0609020204030204" pitchFamily="49" charset="0"/>
              </a:rPr>
              <a:t>element</a:t>
            </a:r>
            <a:r>
              <a:rPr lang="en-US" sz="1800" u="sng" dirty="0">
                <a:solidFill>
                  <a:srgbClr val="000000"/>
                </a:solidFill>
                <a:latin typeface="Consolas" panose="020B0609020204030204" pitchFamily="49" charset="0"/>
              </a:rPr>
              <a:t> to be inserted.</a:t>
            </a:r>
          </a:p>
          <a:p>
            <a:pPr algn="l"/>
            <a:endParaRPr lang="en-US" sz="2400" b="0" i="0" dirty="0">
              <a:solidFill>
                <a:srgbClr val="40424E"/>
              </a:solidFill>
              <a:effectLst/>
              <a:latin typeface="urw-din"/>
            </a:endParaRPr>
          </a:p>
          <a:p>
            <a:pPr algn="l"/>
            <a:r>
              <a:rPr lang="en-US" sz="1800" dirty="0">
                <a:solidFill>
                  <a:srgbClr val="3F7F5F"/>
                </a:solidFill>
                <a:latin typeface="Consolas" panose="020B0609020204030204" pitchFamily="49" charset="0"/>
              </a:rPr>
              <a:t>// use add() method to add elements in the list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arrlist.add</a:t>
            </a:r>
            <a:r>
              <a:rPr lang="en-IN" sz="1800" dirty="0">
                <a:solidFill>
                  <a:srgbClr val="000000"/>
                </a:solidFill>
                <a:latin typeface="Consolas" panose="020B0609020204030204" pitchFamily="49" charset="0"/>
              </a:rPr>
              <a:t>(10);</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arrlist.add</a:t>
            </a:r>
            <a:r>
              <a:rPr lang="en-IN" sz="1800" dirty="0">
                <a:solidFill>
                  <a:srgbClr val="000000"/>
                </a:solidFill>
                <a:latin typeface="Consolas" panose="020B0609020204030204" pitchFamily="49" charset="0"/>
              </a:rPr>
              <a:t>(22);</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arrlist.add</a:t>
            </a:r>
            <a:r>
              <a:rPr lang="en-IN" sz="1800" dirty="0">
                <a:solidFill>
                  <a:srgbClr val="000000"/>
                </a:solidFill>
                <a:latin typeface="Consolas" panose="020B0609020204030204" pitchFamily="49" charset="0"/>
              </a:rPr>
              <a:t>(30);</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arrlist.add</a:t>
            </a:r>
            <a:r>
              <a:rPr lang="en-IN" sz="1800" dirty="0">
                <a:solidFill>
                  <a:srgbClr val="000000"/>
                </a:solidFill>
                <a:latin typeface="Consolas" panose="020B0609020204030204" pitchFamily="49" charset="0"/>
              </a:rPr>
              <a:t>(40);</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adding element 35 at fourth position</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arrlist.add</a:t>
            </a:r>
            <a:r>
              <a:rPr lang="en-IN" sz="1800" dirty="0">
                <a:solidFill>
                  <a:srgbClr val="000000"/>
                </a:solidFill>
                <a:latin typeface="Consolas" panose="020B0609020204030204" pitchFamily="49" charset="0"/>
              </a:rPr>
              <a:t>(3, 35);</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let us print all the elements available in list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 (Integer number : </a:t>
            </a:r>
            <a:r>
              <a:rPr lang="en-IN" sz="1800" b="1" dirty="0" err="1">
                <a:solidFill>
                  <a:srgbClr val="000000"/>
                </a:solidFill>
                <a:latin typeface="Consolas" panose="020B0609020204030204" pitchFamily="49" charset="0"/>
              </a:rPr>
              <a:t>arrlist</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System.out.println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"Number = "</a:t>
            </a:r>
            <a:r>
              <a:rPr lang="en-US" sz="1800" dirty="0">
                <a:solidFill>
                  <a:srgbClr val="000000"/>
                </a:solidFill>
                <a:latin typeface="Consolas" panose="020B0609020204030204" pitchFamily="49" charset="0"/>
              </a:rPr>
              <a:t> + number);</a:t>
            </a:r>
            <a:endParaRPr lang="en-IN" sz="2400" dirty="0"/>
          </a:p>
        </p:txBody>
      </p:sp>
    </p:spTree>
    <p:extLst>
      <p:ext uri="{BB962C8B-B14F-4D97-AF65-F5344CB8AC3E}">
        <p14:creationId xmlns:p14="http://schemas.microsoft.com/office/powerpoint/2010/main" val="276657013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97DB-23D0-4D46-AD24-DFC33EFCCC6D}"/>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Iterable</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B1B5C0D-FEB8-40B8-9FC2-D6CC22F89195}"/>
              </a:ext>
            </a:extLst>
          </p:cNvPr>
          <p:cNvSpPr>
            <a:spLocks noGrp="1"/>
          </p:cNvSpPr>
          <p:nvPr>
            <p:ph idx="1"/>
          </p:nvPr>
        </p:nvSpPr>
        <p:spPr>
          <a:xfrm>
            <a:off x="457200" y="731838"/>
            <a:ext cx="8229600" cy="5937522"/>
          </a:xfrm>
        </p:spPr>
        <p:txBody>
          <a:bodyPr>
            <a:normAutofit/>
          </a:bodyPr>
          <a:lstStyle/>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Iterable</a:t>
            </a:r>
            <a:r>
              <a:rPr lang="en-US" sz="1800" b="0" i="0" dirty="0">
                <a:solidFill>
                  <a:srgbClr val="000000"/>
                </a:solidFill>
                <a:effectLst/>
                <a:latin typeface="verdana" panose="020B0604030504040204" pitchFamily="34" charset="0"/>
              </a:rPr>
              <a:t> interface is the root interface for all the collection classes. The Collection interface extends the </a:t>
            </a:r>
            <a:r>
              <a:rPr lang="en-US" sz="1800" b="0" i="0" dirty="0" err="1">
                <a:solidFill>
                  <a:srgbClr val="000000"/>
                </a:solidFill>
                <a:effectLst/>
                <a:latin typeface="verdana" panose="020B0604030504040204" pitchFamily="34" charset="0"/>
              </a:rPr>
              <a:t>Iterable</a:t>
            </a:r>
            <a:r>
              <a:rPr lang="en-US" sz="1800" b="0" i="0" dirty="0">
                <a:solidFill>
                  <a:srgbClr val="000000"/>
                </a:solidFill>
                <a:effectLst/>
                <a:latin typeface="verdana" panose="020B0604030504040204" pitchFamily="34" charset="0"/>
              </a:rPr>
              <a:t> interface and therefore all the subclasses of Collection interface also implement the </a:t>
            </a:r>
            <a:r>
              <a:rPr lang="en-US" sz="1800" b="0" i="0" dirty="0" err="1">
                <a:solidFill>
                  <a:srgbClr val="000000"/>
                </a:solidFill>
                <a:effectLst/>
                <a:latin typeface="verdana" panose="020B0604030504040204" pitchFamily="34" charset="0"/>
              </a:rPr>
              <a:t>Iterable</a:t>
            </a:r>
            <a:r>
              <a:rPr lang="en-US" sz="1800" b="0" i="0" dirty="0">
                <a:solidFill>
                  <a:srgbClr val="000000"/>
                </a:solidFill>
                <a:effectLst/>
                <a:latin typeface="verdana" panose="020B0604030504040204" pitchFamily="34" charset="0"/>
              </a:rPr>
              <a:t> interface.</a:t>
            </a:r>
          </a:p>
          <a:p>
            <a:r>
              <a:rPr lang="en-US" sz="1800" b="0" i="0" dirty="0">
                <a:solidFill>
                  <a:srgbClr val="000000"/>
                </a:solidFill>
                <a:effectLst/>
                <a:latin typeface="verdana" panose="020B0604030504040204" pitchFamily="34" charset="0"/>
              </a:rPr>
              <a:t>It contains only one abstract method. i.e.,</a:t>
            </a:r>
          </a:p>
          <a:p>
            <a:pPr lvl="1"/>
            <a:r>
              <a:rPr lang="en-IN" sz="1200" b="0" i="0" dirty="0">
                <a:solidFill>
                  <a:srgbClr val="000000"/>
                </a:solidFill>
                <a:effectLst/>
                <a:latin typeface="verdana" panose="020B0604030504040204" pitchFamily="34" charset="0"/>
              </a:rPr>
              <a:t>Iterator&lt;T&gt; iterator()  </a:t>
            </a:r>
          </a:p>
          <a:p>
            <a:endParaRPr lang="en-IN" sz="1800" dirty="0"/>
          </a:p>
          <a:p>
            <a:r>
              <a:rPr lang="en-IN" sz="2000" b="0" i="0" dirty="0">
                <a:solidFill>
                  <a:srgbClr val="610B38"/>
                </a:solidFill>
                <a:effectLst/>
                <a:latin typeface="erdana"/>
              </a:rPr>
              <a:t>Collection Interface</a:t>
            </a:r>
          </a:p>
          <a:p>
            <a:pPr lvl="1"/>
            <a:r>
              <a:rPr lang="en-US" sz="1800" b="0" i="0" dirty="0">
                <a:solidFill>
                  <a:srgbClr val="000000"/>
                </a:solidFill>
                <a:effectLst/>
                <a:latin typeface="verdana" panose="020B0604030504040204" pitchFamily="34" charset="0"/>
              </a:rPr>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pPr lvl="1"/>
            <a:endParaRPr lang="en-IN" sz="1800" b="0" i="0" dirty="0">
              <a:solidFill>
                <a:srgbClr val="610B38"/>
              </a:solidFill>
              <a:effectLst/>
              <a:latin typeface="erdana"/>
            </a:endParaRPr>
          </a:p>
          <a:p>
            <a:r>
              <a:rPr lang="en-US" sz="1800" b="0" i="0" dirty="0">
                <a:solidFill>
                  <a:srgbClr val="000000"/>
                </a:solidFill>
                <a:effectLst/>
                <a:latin typeface="verdana" panose="020B0604030504040204" pitchFamily="34" charset="0"/>
              </a:rPr>
              <a:t>Some of the methods of Collection interface are Boolean add ( Object obj), Boolean </a:t>
            </a:r>
            <a:r>
              <a:rPr lang="en-US" sz="1800" b="0" i="0" dirty="0" err="1">
                <a:solidFill>
                  <a:srgbClr val="000000"/>
                </a:solidFill>
                <a:effectLst/>
                <a:latin typeface="verdana" panose="020B0604030504040204" pitchFamily="34" charset="0"/>
              </a:rPr>
              <a:t>addAll</a:t>
            </a:r>
            <a:r>
              <a:rPr lang="en-US" sz="1800" b="0" i="0" dirty="0">
                <a:solidFill>
                  <a:srgbClr val="000000"/>
                </a:solidFill>
                <a:effectLst/>
                <a:latin typeface="verdana" panose="020B0604030504040204" pitchFamily="34" charset="0"/>
              </a:rPr>
              <a:t> ( Collection c), void clear(), etc. which are implemented by all the subclasses of Collection interface.</a:t>
            </a:r>
            <a:endParaRPr lang="en-IN" sz="1800" dirty="0"/>
          </a:p>
        </p:txBody>
      </p:sp>
    </p:spTree>
    <p:extLst>
      <p:ext uri="{BB962C8B-B14F-4D97-AF65-F5344CB8AC3E}">
        <p14:creationId xmlns:p14="http://schemas.microsoft.com/office/powerpoint/2010/main" val="16281400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533F-55CB-468C-8E48-4DD767B4A381}"/>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List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6C03A7F-F24F-45E3-9B12-D151D9471B12}"/>
              </a:ext>
            </a:extLst>
          </p:cNvPr>
          <p:cNvSpPr>
            <a:spLocks noGrp="1"/>
          </p:cNvSpPr>
          <p:nvPr>
            <p:ph idx="1"/>
          </p:nvPr>
        </p:nvSpPr>
        <p:spPr>
          <a:xfrm>
            <a:off x="457200" y="620688"/>
            <a:ext cx="8229600" cy="6120680"/>
          </a:xfrm>
        </p:spPr>
        <p:txBody>
          <a:bodyPr>
            <a:normAutofit/>
          </a:bodyPr>
          <a:lstStyle/>
          <a:p>
            <a:r>
              <a:rPr lang="en-US" sz="2000" b="0" i="0" dirty="0">
                <a:solidFill>
                  <a:srgbClr val="000000"/>
                </a:solidFill>
                <a:effectLst/>
                <a:latin typeface="verdana" panose="020B0604030504040204" pitchFamily="34" charset="0"/>
              </a:rPr>
              <a:t>List interface is the child interface of Collection interface. It inhibits a list type data structure in which we can store the ordered collection of objects. It can have duplicate values.</a:t>
            </a:r>
          </a:p>
          <a:p>
            <a:r>
              <a:rPr lang="en-US" sz="2000" b="0" i="0" dirty="0">
                <a:solidFill>
                  <a:srgbClr val="000000"/>
                </a:solidFill>
                <a:effectLst/>
                <a:latin typeface="verdana" panose="020B0604030504040204" pitchFamily="34" charset="0"/>
              </a:rPr>
              <a:t>List interface is implemented by the classes </a:t>
            </a:r>
            <a:r>
              <a:rPr lang="en-US" sz="2000" b="0" i="0" dirty="0" err="1">
                <a:solidFill>
                  <a:srgbClr val="000000"/>
                </a:solidFill>
                <a:effectLst/>
                <a:latin typeface="verdana" panose="020B0604030504040204" pitchFamily="34" charset="0"/>
              </a:rPr>
              <a:t>ArrayList</a:t>
            </a:r>
            <a:r>
              <a:rPr lang="en-US" sz="2000" b="0" i="0" dirty="0">
                <a:solidFill>
                  <a:srgbClr val="000000"/>
                </a:solidFill>
                <a:effectLst/>
                <a:latin typeface="verdana" panose="020B0604030504040204" pitchFamily="34" charset="0"/>
              </a:rPr>
              <a:t>, LinkedList, Vector, and Stack.</a:t>
            </a:r>
          </a:p>
          <a:p>
            <a:endParaRPr lang="en-US" sz="20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To instantiate the List interface, we must use :</a:t>
            </a:r>
          </a:p>
          <a:p>
            <a:pPr algn="l">
              <a:buFont typeface="+mj-lt"/>
              <a:buAutoNum type="arabicPeriod"/>
            </a:pPr>
            <a:r>
              <a:rPr lang="en-US" sz="1800" b="0" i="0" dirty="0">
                <a:solidFill>
                  <a:srgbClr val="000000"/>
                </a:solidFill>
                <a:effectLst/>
                <a:latin typeface="verdana" panose="020B0604030504040204" pitchFamily="34" charset="0"/>
              </a:rPr>
              <a:t>List &lt;data-type&gt; list1=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ArrayList</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List &lt;data-type&gt; list2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LinkedList();  </a:t>
            </a:r>
          </a:p>
          <a:p>
            <a:pPr algn="l">
              <a:buFont typeface="+mj-lt"/>
              <a:buAutoNum type="arabicPeriod"/>
            </a:pPr>
            <a:r>
              <a:rPr lang="en-US" sz="1800" b="0" i="0" dirty="0">
                <a:solidFill>
                  <a:srgbClr val="000000"/>
                </a:solidFill>
                <a:effectLst/>
                <a:latin typeface="verdana" panose="020B0604030504040204" pitchFamily="34" charset="0"/>
              </a:rPr>
              <a:t>List &lt;data-type&gt; list3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Vector();  </a:t>
            </a:r>
          </a:p>
          <a:p>
            <a:pPr algn="l">
              <a:buFont typeface="+mj-lt"/>
              <a:buAutoNum type="arabicPeriod"/>
            </a:pPr>
            <a:r>
              <a:rPr lang="en-US" sz="1800" b="0" i="0" dirty="0">
                <a:solidFill>
                  <a:srgbClr val="000000"/>
                </a:solidFill>
                <a:effectLst/>
                <a:latin typeface="verdana" panose="020B0604030504040204" pitchFamily="34" charset="0"/>
              </a:rPr>
              <a:t>List &lt;data-type&gt; list4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Stack();  </a:t>
            </a:r>
          </a:p>
          <a:p>
            <a:endParaRPr lang="en-IN" sz="2000" dirty="0"/>
          </a:p>
        </p:txBody>
      </p:sp>
    </p:spTree>
    <p:extLst>
      <p:ext uri="{BB962C8B-B14F-4D97-AF65-F5344CB8AC3E}">
        <p14:creationId xmlns:p14="http://schemas.microsoft.com/office/powerpoint/2010/main" val="19612266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AA76-542E-48BB-BD12-9A8F0BFD2FB8}"/>
              </a:ext>
            </a:extLst>
          </p:cNvPr>
          <p:cNvSpPr>
            <a:spLocks noGrp="1"/>
          </p:cNvSpPr>
          <p:nvPr>
            <p:ph type="title"/>
          </p:nvPr>
        </p:nvSpPr>
        <p:spPr>
          <a:xfrm>
            <a:off x="457200" y="274638"/>
            <a:ext cx="8229600" cy="562074"/>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ArrayList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F188E83-D375-4CE7-B715-33F962DFB049}"/>
              </a:ext>
            </a:extLst>
          </p:cNvPr>
          <p:cNvSpPr>
            <a:spLocks noGrp="1"/>
          </p:cNvSpPr>
          <p:nvPr>
            <p:ph idx="1"/>
          </p:nvPr>
        </p:nvSpPr>
        <p:spPr>
          <a:xfrm>
            <a:off x="457200" y="836712"/>
            <a:ext cx="8229600" cy="6021288"/>
          </a:xfrm>
        </p:spPr>
        <p:txBody>
          <a:bodyPr>
            <a:normAutofit/>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ArrayList</a:t>
            </a:r>
            <a:r>
              <a:rPr lang="en-US" sz="2000" b="0" i="0" dirty="0">
                <a:solidFill>
                  <a:srgbClr val="000000"/>
                </a:solidFill>
                <a:effectLst/>
                <a:latin typeface="verdana" panose="020B0604030504040204" pitchFamily="34" charset="0"/>
              </a:rPr>
              <a:t> class implements the List interface. It uses a dynamic array to store the duplicate element of different data types. </a:t>
            </a:r>
          </a:p>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ArrayList</a:t>
            </a:r>
            <a:r>
              <a:rPr lang="en-US" sz="2000" b="0" i="0" dirty="0">
                <a:solidFill>
                  <a:srgbClr val="000000"/>
                </a:solidFill>
                <a:effectLst/>
                <a:latin typeface="verdana" panose="020B0604030504040204" pitchFamily="34" charset="0"/>
              </a:rPr>
              <a:t> class maintains the insertion order and is non-synchronized. The elements stored in the </a:t>
            </a:r>
            <a:r>
              <a:rPr lang="en-US" sz="2000" b="0" i="0" dirty="0" err="1">
                <a:solidFill>
                  <a:srgbClr val="000000"/>
                </a:solidFill>
                <a:effectLst/>
                <a:latin typeface="verdana" panose="020B0604030504040204" pitchFamily="34" charset="0"/>
              </a:rPr>
              <a:t>ArrayList</a:t>
            </a:r>
            <a:r>
              <a:rPr lang="en-US" sz="2000" b="0" i="0" dirty="0">
                <a:solidFill>
                  <a:srgbClr val="000000"/>
                </a:solidFill>
                <a:effectLst/>
                <a:latin typeface="verdana" panose="020B0604030504040204" pitchFamily="34" charset="0"/>
              </a:rPr>
              <a:t> class can be randomly accessed. </a:t>
            </a:r>
            <a:endParaRPr lang="en-IN" sz="2000" dirty="0"/>
          </a:p>
        </p:txBody>
      </p:sp>
    </p:spTree>
    <p:extLst>
      <p:ext uri="{BB962C8B-B14F-4D97-AF65-F5344CB8AC3E}">
        <p14:creationId xmlns:p14="http://schemas.microsoft.com/office/powerpoint/2010/main" val="410716550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2F76F-7DD5-4B4A-8927-9DB59DC67508}"/>
              </a:ext>
            </a:extLst>
          </p:cNvPr>
          <p:cNvSpPr>
            <a:spLocks noGrp="1"/>
          </p:cNvSpPr>
          <p:nvPr>
            <p:ph idx="1"/>
          </p:nvPr>
        </p:nvSpPr>
        <p:spPr>
          <a:xfrm>
            <a:off x="457200" y="116632"/>
            <a:ext cx="8229600" cy="6696744"/>
          </a:xfrm>
        </p:spPr>
        <p:txBody>
          <a:bodyPr/>
          <a:lstStyle/>
          <a:p>
            <a:pPr algn="l"/>
            <a:r>
              <a:rPr lang="en-IN" sz="1800" dirty="0" err="1">
                <a:solidFill>
                  <a:srgbClr val="000000"/>
                </a:solidFill>
                <a:latin typeface="Consolas" panose="020B0609020204030204" pitchFamily="49" charset="0"/>
              </a:rPr>
              <a:t>ArrayList</a:t>
            </a:r>
            <a:r>
              <a:rPr lang="en-IN" sz="1800" dirty="0">
                <a:solidFill>
                  <a:srgbClr val="000000"/>
                </a:solidFill>
                <a:latin typeface="Consolas" panose="020B0609020204030204" pitchFamily="49" charset="0"/>
              </a:rPr>
              <a:t>&lt;String&gt; </a:t>
            </a:r>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&lt;String&gt;();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"Ravi"</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"Vijay"</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"Ajay"</a:t>
            </a:r>
            <a:r>
              <a:rPr lang="en-IN" sz="1800" dirty="0">
                <a:solidFill>
                  <a:srgbClr val="000000"/>
                </a:solidFill>
                <a:latin typeface="Consolas" panose="020B0609020204030204" pitchFamily="49" charset="0"/>
              </a:rPr>
              <a:t>);</a:t>
            </a:r>
          </a:p>
          <a:p>
            <a:pPr algn="l"/>
            <a:r>
              <a:rPr lang="en-IN" sz="1800" u="sng" dirty="0">
                <a:solidFill>
                  <a:srgbClr val="000000"/>
                </a:solidFill>
                <a:latin typeface="Consolas" panose="020B0609020204030204" pitchFamily="49" charset="0"/>
              </a:rPr>
              <a:t>Iterator </a:t>
            </a:r>
            <a:r>
              <a:rPr lang="en-IN" sz="1800" u="sng" dirty="0" err="1">
                <a:solidFill>
                  <a:srgbClr val="6A3E3E"/>
                </a:solidFill>
                <a:latin typeface="Consolas" panose="020B0609020204030204" pitchFamily="49" charset="0"/>
              </a:rPr>
              <a:t>itr</a:t>
            </a:r>
            <a:r>
              <a:rPr lang="en-IN" sz="1800" u="sng" dirty="0">
                <a:solidFill>
                  <a:srgbClr val="000000"/>
                </a:solidFill>
                <a:latin typeface="Consolas" panose="020B0609020204030204" pitchFamily="49" charset="0"/>
              </a:rPr>
              <a:t>=</a:t>
            </a:r>
            <a:r>
              <a:rPr lang="en-IN" sz="1800" u="sng" dirty="0" err="1">
                <a:solidFill>
                  <a:srgbClr val="6A3E3E"/>
                </a:solidFill>
                <a:latin typeface="Consolas" panose="020B0609020204030204" pitchFamily="49" charset="0"/>
              </a:rPr>
              <a:t>list</a:t>
            </a:r>
            <a:r>
              <a:rPr lang="en-IN" sz="1800" u="sng" dirty="0" err="1">
                <a:solidFill>
                  <a:srgbClr val="000000"/>
                </a:solidFill>
                <a:latin typeface="Consolas" panose="020B0609020204030204" pitchFamily="49" charset="0"/>
              </a:rPr>
              <a:t>.iterator</a:t>
            </a:r>
            <a:r>
              <a:rPr lang="en-IN" sz="1800" u="sng"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itr</a:t>
            </a:r>
            <a:r>
              <a:rPr lang="en-IN" sz="1800" b="1" dirty="0" err="1">
                <a:solidFill>
                  <a:srgbClr val="000000"/>
                </a:solidFill>
                <a:latin typeface="Consolas" panose="020B0609020204030204" pitchFamily="49" charset="0"/>
              </a:rPr>
              <a:t>.hasNext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itr</a:t>
            </a:r>
            <a:r>
              <a:rPr lang="en-IN" sz="1800" b="1" i="1" dirty="0" err="1">
                <a:solidFill>
                  <a:srgbClr val="000000"/>
                </a:solidFill>
                <a:latin typeface="Consolas" panose="020B0609020204030204" pitchFamily="49" charset="0"/>
              </a:rPr>
              <a:t>.next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endParaRPr lang="en-IN" dirty="0"/>
          </a:p>
        </p:txBody>
      </p:sp>
    </p:spTree>
    <p:extLst>
      <p:ext uri="{BB962C8B-B14F-4D97-AF65-F5344CB8AC3E}">
        <p14:creationId xmlns:p14="http://schemas.microsoft.com/office/powerpoint/2010/main" val="202241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IN" b="1" dirty="0"/>
            </a:br>
            <a:r>
              <a:rPr lang="en-IN" b="1" dirty="0"/>
              <a:t>How to declare variables in Java?</a:t>
            </a:r>
            <a:br>
              <a:rPr lang="en-IN" b="1" dirty="0"/>
            </a:br>
            <a:endParaRPr lang="en-IN" dirty="0"/>
          </a:p>
        </p:txBody>
      </p:sp>
      <p:sp>
        <p:nvSpPr>
          <p:cNvPr id="3" name="Content Placeholder 2"/>
          <p:cNvSpPr>
            <a:spLocks noGrp="1"/>
          </p:cNvSpPr>
          <p:nvPr>
            <p:ph idx="1"/>
          </p:nvPr>
        </p:nvSpPr>
        <p:spPr>
          <a:xfrm>
            <a:off x="457200" y="1071546"/>
            <a:ext cx="8229600" cy="5429288"/>
          </a:xfrm>
        </p:spPr>
        <p:txBody>
          <a:bodyPr>
            <a:normAutofit/>
          </a:bodyPr>
          <a:lstStyle/>
          <a:p>
            <a:r>
              <a:rPr lang="en-IN" sz="2000" dirty="0"/>
              <a:t>Here's an example to declare a variable in Java:</a:t>
            </a:r>
          </a:p>
          <a:p>
            <a:pPr lvl="1"/>
            <a:r>
              <a:rPr lang="en-IN" sz="2000" dirty="0" err="1"/>
              <a:t>int</a:t>
            </a:r>
            <a:r>
              <a:rPr lang="en-IN" sz="2000" dirty="0"/>
              <a:t> </a:t>
            </a:r>
            <a:r>
              <a:rPr lang="en-IN" sz="2000" dirty="0" err="1"/>
              <a:t>speedLimit</a:t>
            </a:r>
            <a:r>
              <a:rPr lang="en-IN" sz="2000" dirty="0"/>
              <a:t> = 80;</a:t>
            </a:r>
          </a:p>
          <a:p>
            <a:pPr lvl="1"/>
            <a:r>
              <a:rPr lang="en-IN" sz="2000" dirty="0"/>
              <a:t>Here, </a:t>
            </a:r>
            <a:r>
              <a:rPr lang="en-IN" sz="2000" dirty="0" err="1"/>
              <a:t>speedLimit</a:t>
            </a:r>
            <a:r>
              <a:rPr lang="en-IN" sz="2000" dirty="0"/>
              <a:t> is a variable of </a:t>
            </a:r>
            <a:r>
              <a:rPr lang="en-IN" sz="2000" dirty="0" err="1"/>
              <a:t>int</a:t>
            </a:r>
            <a:r>
              <a:rPr lang="en-IN" sz="2000" dirty="0"/>
              <a:t> data type and is assigned value 80. Meaning, the </a:t>
            </a:r>
            <a:r>
              <a:rPr lang="en-IN" sz="2000" dirty="0" err="1"/>
              <a:t>speedLimit</a:t>
            </a:r>
            <a:r>
              <a:rPr lang="en-IN" sz="2000" dirty="0"/>
              <a:t> variable can store integer values.</a:t>
            </a:r>
          </a:p>
          <a:p>
            <a:pPr lvl="1"/>
            <a:r>
              <a:rPr lang="en-IN" sz="2000" dirty="0"/>
              <a:t>In the example, we have assigned value to the variable during declaration. However, it's not mandatory. You can declare variables without assigning the value, and later you can store the value as you wish. For example:</a:t>
            </a:r>
          </a:p>
          <a:p>
            <a:pPr lvl="2">
              <a:buNone/>
            </a:pPr>
            <a:r>
              <a:rPr lang="en-IN" sz="1600" dirty="0"/>
              <a:t>	</a:t>
            </a:r>
            <a:r>
              <a:rPr lang="en-IN" sz="1600" dirty="0" err="1"/>
              <a:t>int</a:t>
            </a:r>
            <a:r>
              <a:rPr lang="en-IN" sz="1600" dirty="0"/>
              <a:t> </a:t>
            </a:r>
            <a:r>
              <a:rPr lang="en-IN" sz="1600" dirty="0" err="1"/>
              <a:t>speedLimit</a:t>
            </a:r>
            <a:r>
              <a:rPr lang="en-IN" sz="1600" dirty="0"/>
              <a:t>;</a:t>
            </a:r>
          </a:p>
          <a:p>
            <a:pPr lvl="2">
              <a:buNone/>
            </a:pPr>
            <a:r>
              <a:rPr lang="en-IN" sz="1600" dirty="0"/>
              <a:t>	 </a:t>
            </a:r>
            <a:r>
              <a:rPr lang="en-IN" sz="1600" dirty="0" err="1"/>
              <a:t>speedLimit</a:t>
            </a:r>
            <a:r>
              <a:rPr lang="en-IN" sz="1600" dirty="0"/>
              <a:t> = 80;</a:t>
            </a:r>
          </a:p>
          <a:p>
            <a:pPr lvl="2">
              <a:buNone/>
            </a:pPr>
            <a:endParaRPr lang="en-IN" sz="1600" dirty="0"/>
          </a:p>
          <a:p>
            <a:pPr lvl="1"/>
            <a:r>
              <a:rPr lang="en-IN" sz="2000" dirty="0"/>
              <a:t>The value of a variable can be changed in the program, hence the name 'variable'. For example,</a:t>
            </a:r>
          </a:p>
          <a:p>
            <a:pPr lvl="2">
              <a:buNone/>
            </a:pPr>
            <a:r>
              <a:rPr lang="en-IN" sz="1600" dirty="0"/>
              <a:t>	</a:t>
            </a:r>
            <a:r>
              <a:rPr lang="en-IN" sz="1600" dirty="0" err="1"/>
              <a:t>int</a:t>
            </a:r>
            <a:r>
              <a:rPr lang="en-IN" sz="1600" dirty="0"/>
              <a:t> </a:t>
            </a:r>
            <a:r>
              <a:rPr lang="en-IN" sz="1600" dirty="0" err="1"/>
              <a:t>speedLimit</a:t>
            </a:r>
            <a:r>
              <a:rPr lang="en-IN" sz="1600" dirty="0"/>
              <a:t> = 80;</a:t>
            </a:r>
          </a:p>
          <a:p>
            <a:pPr lvl="2">
              <a:buNone/>
            </a:pPr>
            <a:r>
              <a:rPr lang="en-IN" sz="1600" dirty="0"/>
              <a:t>	... .. ..</a:t>
            </a:r>
          </a:p>
          <a:p>
            <a:pPr lvl="2">
              <a:buNone/>
            </a:pPr>
            <a:r>
              <a:rPr lang="en-IN" sz="1600" dirty="0"/>
              <a:t>	 </a:t>
            </a:r>
            <a:r>
              <a:rPr lang="en-IN" sz="1600" dirty="0" err="1"/>
              <a:t>speedLimit</a:t>
            </a:r>
            <a:r>
              <a:rPr lang="en-IN" sz="1600" dirty="0"/>
              <a:t> = 90;</a:t>
            </a:r>
          </a:p>
          <a:p>
            <a:pPr lvl="2">
              <a:buNone/>
            </a:pPr>
            <a:endParaRPr lang="en-IN" sz="16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FCBA-DB6E-4A5D-BEE6-5EAA48250F78}"/>
              </a:ext>
            </a:extLst>
          </p:cNvPr>
          <p:cNvSpPr>
            <a:spLocks noGrp="1"/>
          </p:cNvSpPr>
          <p:nvPr>
            <p:ph type="title"/>
          </p:nvPr>
        </p:nvSpPr>
        <p:spPr>
          <a:xfrm>
            <a:off x="457200" y="274638"/>
            <a:ext cx="8229600" cy="562074"/>
          </a:xfrm>
        </p:spPr>
        <p:txBody>
          <a:bodyPr>
            <a:normAutofit fontScale="90000"/>
          </a:bodyPr>
          <a:lstStyle/>
          <a:p>
            <a:r>
              <a:rPr lang="en-IN" b="1" i="0" dirty="0">
                <a:solidFill>
                  <a:srgbClr val="273239"/>
                </a:solidFill>
                <a:effectLst/>
                <a:latin typeface="sofia-pro"/>
              </a:rPr>
              <a:t>LinkedList</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0144C999-F7DC-4DA1-AB00-28D112E1BA1D}"/>
              </a:ext>
            </a:extLst>
          </p:cNvPr>
          <p:cNvSpPr>
            <a:spLocks noGrp="1"/>
          </p:cNvSpPr>
          <p:nvPr>
            <p:ph idx="1"/>
          </p:nvPr>
        </p:nvSpPr>
        <p:spPr>
          <a:xfrm>
            <a:off x="457200" y="548680"/>
            <a:ext cx="8229600" cy="5577483"/>
          </a:xfrm>
        </p:spPr>
        <p:txBody>
          <a:bodyPr>
            <a:normAutofit/>
          </a:bodyPr>
          <a:lstStyle/>
          <a:p>
            <a:r>
              <a:rPr lang="en-US" sz="2000" b="0" i="0" dirty="0">
                <a:solidFill>
                  <a:srgbClr val="273239"/>
                </a:solidFill>
                <a:effectLst/>
                <a:latin typeface="urw-din"/>
              </a:rPr>
              <a:t>Linked List is a part of the </a:t>
            </a:r>
            <a:r>
              <a:rPr lang="en-US" sz="2000" b="0" i="0" u="sng" dirty="0">
                <a:effectLst/>
                <a:latin typeface="urw-din"/>
                <a:hlinkClick r:id="rId2"/>
              </a:rPr>
              <a:t>Collection framework</a:t>
            </a:r>
            <a:r>
              <a:rPr lang="en-US" sz="2000" b="0" i="0" dirty="0">
                <a:solidFill>
                  <a:srgbClr val="273239"/>
                </a:solidFill>
                <a:effectLst/>
                <a:latin typeface="urw-din"/>
              </a:rPr>
              <a:t> present in </a:t>
            </a:r>
            <a:r>
              <a:rPr lang="en-US" sz="2000" b="0" i="0" u="sng" dirty="0" err="1">
                <a:effectLst/>
                <a:latin typeface="urw-din"/>
                <a:hlinkClick r:id="rId3"/>
              </a:rPr>
              <a:t>java.util</a:t>
            </a:r>
            <a:r>
              <a:rPr lang="en-US" sz="2000" b="0" i="0" u="sng" dirty="0">
                <a:effectLst/>
                <a:latin typeface="urw-din"/>
                <a:hlinkClick r:id="rId3"/>
              </a:rPr>
              <a:t> package</a:t>
            </a:r>
            <a:r>
              <a:rPr lang="en-US" sz="2000" b="0" i="0" dirty="0">
                <a:solidFill>
                  <a:srgbClr val="273239"/>
                </a:solidFill>
                <a:effectLst/>
                <a:latin typeface="urw-din"/>
              </a:rPr>
              <a:t>.</a:t>
            </a:r>
          </a:p>
          <a:p>
            <a:r>
              <a:rPr lang="en-US" sz="2000" b="0" i="0" dirty="0">
                <a:solidFill>
                  <a:srgbClr val="273239"/>
                </a:solidFill>
                <a:effectLst/>
                <a:latin typeface="urw-din"/>
              </a:rPr>
              <a:t> This class is an implementation of the </a:t>
            </a:r>
            <a:r>
              <a:rPr lang="en-US" sz="2000" b="0" i="0" u="sng" dirty="0">
                <a:effectLst/>
                <a:latin typeface="urw-din"/>
                <a:hlinkClick r:id="rId4"/>
              </a:rPr>
              <a:t>LinkedList data structure</a:t>
            </a:r>
            <a:r>
              <a:rPr lang="en-US" sz="2000" b="0" i="0" dirty="0">
                <a:solidFill>
                  <a:srgbClr val="273239"/>
                </a:solidFill>
                <a:effectLst/>
                <a:latin typeface="urw-din"/>
              </a:rPr>
              <a:t> which is a linear data structure where the elements are not stored in contiguous locations and every element is a separate object with a data part and address part. </a:t>
            </a:r>
          </a:p>
          <a:p>
            <a:r>
              <a:rPr lang="en-US" sz="1800" b="0" i="0" dirty="0">
                <a:solidFill>
                  <a:srgbClr val="273239"/>
                </a:solidFill>
                <a:effectLst/>
                <a:latin typeface="urw-din"/>
              </a:rPr>
              <a:t> The elements are linked using pointers and addresses. </a:t>
            </a:r>
          </a:p>
          <a:p>
            <a:r>
              <a:rPr lang="en-US" sz="2000" b="0" i="0" dirty="0">
                <a:solidFill>
                  <a:srgbClr val="273239"/>
                </a:solidFill>
                <a:effectLst/>
                <a:latin typeface="urw-din"/>
              </a:rPr>
              <a:t> Each element is known as a node. Due to the dynamicity and ease of insertions and deletions, they are preferred over the arrays.</a:t>
            </a:r>
          </a:p>
          <a:p>
            <a:r>
              <a:rPr lang="en-US" sz="1800" b="0" i="0" dirty="0">
                <a:solidFill>
                  <a:srgbClr val="273239"/>
                </a:solidFill>
                <a:effectLst/>
                <a:latin typeface="urw-din"/>
              </a:rPr>
              <a:t>It also has few disadvantages like the nodes cannot be accessed directly instead we need to start from the head and follow through the link to reach to a node we wish to access.</a:t>
            </a:r>
            <a:endParaRPr lang="en-IN" sz="1800" dirty="0"/>
          </a:p>
        </p:txBody>
      </p:sp>
    </p:spTree>
    <p:extLst>
      <p:ext uri="{BB962C8B-B14F-4D97-AF65-F5344CB8AC3E}">
        <p14:creationId xmlns:p14="http://schemas.microsoft.com/office/powerpoint/2010/main" val="596682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200E-627C-4422-BBC1-11DD2C06B71D}"/>
              </a:ext>
            </a:extLst>
          </p:cNvPr>
          <p:cNvSpPr>
            <a:spLocks noGrp="1"/>
          </p:cNvSpPr>
          <p:nvPr>
            <p:ph type="title"/>
          </p:nvPr>
        </p:nvSpPr>
        <p:spPr>
          <a:xfrm>
            <a:off x="457200" y="274638"/>
            <a:ext cx="8229600" cy="34605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F3A70936-F92F-48F4-9E33-8D8A6D7FF79F}"/>
              </a:ext>
            </a:extLst>
          </p:cNvPr>
          <p:cNvSpPr>
            <a:spLocks noGrp="1"/>
          </p:cNvSpPr>
          <p:nvPr>
            <p:ph idx="1"/>
          </p:nvPr>
        </p:nvSpPr>
        <p:spPr>
          <a:xfrm>
            <a:off x="457200" y="764704"/>
            <a:ext cx="8229600" cy="5361459"/>
          </a:xfrm>
        </p:spPr>
        <p:txBody>
          <a:bodyPr>
            <a:normAutofit fontScale="92500" lnSpcReduction="1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LinkedList&lt;String&gt;</a:t>
            </a:r>
            <a:r>
              <a:rPr lang="en-IN" sz="1800" dirty="0" err="1">
                <a:solidFill>
                  <a:srgbClr val="6A3E3E"/>
                </a:solidFill>
                <a:latin typeface="Consolas" panose="020B0609020204030204" pitchFamily="49" charset="0"/>
              </a:rPr>
              <a:t>ll</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LinkedList&lt;String&gt;();</a:t>
            </a:r>
          </a:p>
          <a:p>
            <a:pPr algn="l"/>
            <a:r>
              <a:rPr lang="en-IN" sz="1800" dirty="0" err="1">
                <a:solidFill>
                  <a:srgbClr val="6A3E3E"/>
                </a:solidFill>
                <a:latin typeface="Consolas" panose="020B0609020204030204" pitchFamily="49" charset="0"/>
              </a:rPr>
              <a:t>ll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"B"</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"C"</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u="sng" dirty="0">
                <a:solidFill>
                  <a:srgbClr val="000000"/>
                </a:solidFill>
                <a:latin typeface="Consolas" panose="020B0609020204030204" pitchFamily="49" charset="0"/>
              </a:rPr>
              <a:t>Iterator </a:t>
            </a:r>
            <a:r>
              <a:rPr lang="en-IN" sz="1800" u="sng" dirty="0" err="1">
                <a:solidFill>
                  <a:srgbClr val="6A3E3E"/>
                </a:solidFill>
                <a:latin typeface="Consolas" panose="020B0609020204030204" pitchFamily="49" charset="0"/>
              </a:rPr>
              <a:t>i</a:t>
            </a:r>
            <a:r>
              <a:rPr lang="en-IN" sz="1800" u="sng" dirty="0">
                <a:solidFill>
                  <a:srgbClr val="000000"/>
                </a:solidFill>
                <a:latin typeface="Consolas" panose="020B0609020204030204" pitchFamily="49" charset="0"/>
              </a:rPr>
              <a:t>=</a:t>
            </a:r>
            <a:r>
              <a:rPr lang="en-IN" sz="1800" u="sng" dirty="0" err="1">
                <a:solidFill>
                  <a:srgbClr val="6A3E3E"/>
                </a:solidFill>
                <a:latin typeface="Consolas" panose="020B0609020204030204" pitchFamily="49" charset="0"/>
              </a:rPr>
              <a:t>ll</a:t>
            </a:r>
            <a:r>
              <a:rPr lang="en-IN" sz="1800" u="sng" dirty="0" err="1">
                <a:solidFill>
                  <a:srgbClr val="000000"/>
                </a:solidFill>
                <a:latin typeface="Consolas" panose="020B0609020204030204" pitchFamily="49" charset="0"/>
              </a:rPr>
              <a:t>.iterator</a:t>
            </a:r>
            <a:r>
              <a:rPr lang="en-IN" sz="1800" u="sng"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err="1">
                <a:solidFill>
                  <a:srgbClr val="000000"/>
                </a:solidFill>
                <a:latin typeface="Consolas" panose="020B0609020204030204" pitchFamily="49" charset="0"/>
              </a:rPr>
              <a:t>.hasNext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err="1">
                <a:solidFill>
                  <a:srgbClr val="000000"/>
                </a:solidFill>
                <a:latin typeface="Consolas" panose="020B0609020204030204" pitchFamily="49" charset="0"/>
              </a:rPr>
              <a:t>.next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11975735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E535-2CD6-4B85-A417-B3CDD9AE65F9}"/>
              </a:ext>
            </a:extLst>
          </p:cNvPr>
          <p:cNvSpPr>
            <a:spLocks noGrp="1"/>
          </p:cNvSpPr>
          <p:nvPr>
            <p:ph type="title"/>
          </p:nvPr>
        </p:nvSpPr>
        <p:spPr>
          <a:xfrm>
            <a:off x="457200" y="274638"/>
            <a:ext cx="8229600" cy="346050"/>
          </a:xfrm>
        </p:spPr>
        <p:txBody>
          <a:bodyPr>
            <a:normAutofit fontScale="90000"/>
          </a:bodyPr>
          <a:lstStyle/>
          <a:p>
            <a:r>
              <a:rPr lang="en-US" sz="3100" b="1" i="0" dirty="0">
                <a:solidFill>
                  <a:srgbClr val="273239"/>
                </a:solidFill>
                <a:effectLst/>
                <a:latin typeface="urw-din"/>
              </a:rPr>
              <a:t>Performing Various Operations on LinkedList</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B8D01467-4A2F-45F8-AA48-5F86D4EF629C}"/>
              </a:ext>
            </a:extLst>
          </p:cNvPr>
          <p:cNvSpPr>
            <a:spLocks noGrp="1"/>
          </p:cNvSpPr>
          <p:nvPr>
            <p:ph idx="1"/>
          </p:nvPr>
        </p:nvSpPr>
        <p:spPr>
          <a:xfrm>
            <a:off x="457200" y="404664"/>
            <a:ext cx="8229600" cy="5721499"/>
          </a:xfrm>
        </p:spPr>
        <p:txBody>
          <a:bodyPr>
            <a:normAutofit lnSpcReduction="10000"/>
          </a:bodyPr>
          <a:lstStyle/>
          <a:p>
            <a:r>
              <a:rPr lang="en-US" b="1" i="0" dirty="0">
                <a:solidFill>
                  <a:srgbClr val="273239"/>
                </a:solidFill>
                <a:effectLst/>
                <a:latin typeface="urw-din"/>
              </a:rPr>
              <a:t>add(int index, Object):</a:t>
            </a:r>
            <a:r>
              <a:rPr lang="en-US" b="0" i="0" dirty="0">
                <a:solidFill>
                  <a:srgbClr val="273239"/>
                </a:solidFill>
                <a:effectLst/>
                <a:latin typeface="urw-din"/>
              </a:rPr>
              <a:t> This method is used to add an element at a specific index in the LinkedList.</a:t>
            </a:r>
          </a:p>
          <a:p>
            <a:r>
              <a:rPr lang="en-IN" b="1" i="0" dirty="0">
                <a:solidFill>
                  <a:srgbClr val="273239"/>
                </a:solidFill>
                <a:effectLst/>
                <a:latin typeface="urw-din"/>
              </a:rPr>
              <a:t> Changing Elements: </a:t>
            </a:r>
            <a:r>
              <a:rPr lang="en-US" sz="1800" b="0" i="0" dirty="0">
                <a:solidFill>
                  <a:srgbClr val="273239"/>
                </a:solidFill>
                <a:effectLst/>
                <a:latin typeface="urw-din"/>
              </a:rPr>
              <a:t>After adding the elements, if we wish to change the element, it can be done using the </a:t>
            </a:r>
            <a:r>
              <a:rPr lang="en-US" sz="1800" b="0" i="0" u="sng" dirty="0">
                <a:effectLst/>
                <a:latin typeface="urw-din"/>
                <a:hlinkClick r:id="rId2"/>
              </a:rPr>
              <a:t>set() method</a:t>
            </a:r>
            <a:r>
              <a:rPr lang="en-US" sz="1800" b="0" i="0" dirty="0">
                <a:solidFill>
                  <a:srgbClr val="273239"/>
                </a:solidFill>
                <a:effectLst/>
                <a:latin typeface="urw-din"/>
              </a:rPr>
              <a:t>.</a:t>
            </a:r>
            <a:r>
              <a:rPr lang="en-US" sz="1100" b="0" i="0" dirty="0">
                <a:solidFill>
                  <a:srgbClr val="273239"/>
                </a:solidFill>
                <a:effectLst/>
                <a:latin typeface="urw-din"/>
              </a:rPr>
              <a:t> </a:t>
            </a:r>
            <a:r>
              <a:rPr lang="en-US" sz="2000" b="0" i="0" dirty="0">
                <a:solidFill>
                  <a:srgbClr val="273239"/>
                </a:solidFill>
                <a:effectLst/>
                <a:latin typeface="urw-din"/>
              </a:rPr>
              <a:t>Since a LinkedList is indexed, the element which we wish to change is referenced by the index of the element.</a:t>
            </a:r>
          </a:p>
          <a:p>
            <a:pPr lvl="1"/>
            <a:r>
              <a:rPr lang="en-IN" sz="2400" dirty="0" err="1"/>
              <a:t>ll.set</a:t>
            </a:r>
            <a:r>
              <a:rPr lang="en-IN" sz="2400" dirty="0"/>
              <a:t>(1,”for”);</a:t>
            </a:r>
          </a:p>
          <a:p>
            <a:pPr lvl="1"/>
            <a:endParaRPr lang="en-IN" sz="2400" dirty="0"/>
          </a:p>
          <a:p>
            <a:r>
              <a:rPr lang="en-IN" sz="1600" b="1" i="0" dirty="0">
                <a:solidFill>
                  <a:srgbClr val="273239"/>
                </a:solidFill>
                <a:effectLst/>
                <a:latin typeface="urw-din"/>
              </a:rPr>
              <a:t>Removing Elements: </a:t>
            </a:r>
            <a:r>
              <a:rPr lang="en-US" sz="1600" b="0" i="0" dirty="0">
                <a:solidFill>
                  <a:srgbClr val="273239"/>
                </a:solidFill>
                <a:effectLst/>
                <a:latin typeface="urw-din"/>
              </a:rPr>
              <a:t>In order to remove an element from a LinkedList, we can use the </a:t>
            </a:r>
            <a:r>
              <a:rPr lang="en-US" sz="1600" b="0" i="0" u="sng" dirty="0">
                <a:effectLst/>
                <a:latin typeface="urw-din"/>
                <a:hlinkClick r:id="rId3"/>
              </a:rPr>
              <a:t>remove() method</a:t>
            </a:r>
            <a:r>
              <a:rPr lang="en-US" sz="1600" b="0" i="0" dirty="0">
                <a:solidFill>
                  <a:srgbClr val="273239"/>
                </a:solidFill>
                <a:effectLst/>
                <a:latin typeface="urw-din"/>
              </a:rPr>
              <a:t>. This method is overloaded to perform multiple operations based on different parameters. They are: </a:t>
            </a:r>
          </a:p>
          <a:p>
            <a:pPr lvl="1"/>
            <a:r>
              <a:rPr lang="en-US" sz="1600" b="1" i="0" dirty="0">
                <a:solidFill>
                  <a:srgbClr val="273239"/>
                </a:solidFill>
                <a:effectLst/>
                <a:latin typeface="urw-din"/>
              </a:rPr>
              <a:t>remove(Object):</a:t>
            </a:r>
            <a:r>
              <a:rPr lang="en-US" sz="1600" b="0" i="0" dirty="0">
                <a:solidFill>
                  <a:srgbClr val="273239"/>
                </a:solidFill>
                <a:effectLst/>
                <a:latin typeface="urw-din"/>
              </a:rPr>
              <a:t> This method is used to simply remove an object from the LinkedList. If there are multiple such objects, then the first occurrence of the object is removed.</a:t>
            </a:r>
          </a:p>
          <a:p>
            <a:pPr lvl="1"/>
            <a:r>
              <a:rPr lang="en-US" sz="1600" b="1" i="0" dirty="0">
                <a:solidFill>
                  <a:srgbClr val="273239"/>
                </a:solidFill>
                <a:effectLst/>
                <a:latin typeface="urw-din"/>
              </a:rPr>
              <a:t>remove(int index):</a:t>
            </a:r>
            <a:r>
              <a:rPr lang="en-US" sz="1600" b="0" i="0" dirty="0">
                <a:solidFill>
                  <a:srgbClr val="273239"/>
                </a:solidFill>
                <a:effectLst/>
                <a:latin typeface="urw-din"/>
              </a:rPr>
              <a:t> Since a LinkedList is indexed, this method takes an integer value which simply removes the element present at that specific index in the LinkedList. After removing the element, all the elements are moved to the left to fill the space and the indices of the objects are updated.</a:t>
            </a:r>
          </a:p>
          <a:p>
            <a:pPr lvl="1"/>
            <a:endParaRPr lang="en-IN" sz="2400" dirty="0"/>
          </a:p>
        </p:txBody>
      </p:sp>
    </p:spTree>
    <p:extLst>
      <p:ext uri="{BB962C8B-B14F-4D97-AF65-F5344CB8AC3E}">
        <p14:creationId xmlns:p14="http://schemas.microsoft.com/office/powerpoint/2010/main" val="34764035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D85-BDDA-426E-9FA7-14EAF8249060}"/>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Iterating the LinkedList</a:t>
            </a:r>
            <a:endParaRPr lang="en-IN" dirty="0"/>
          </a:p>
        </p:txBody>
      </p:sp>
      <p:sp>
        <p:nvSpPr>
          <p:cNvPr id="3" name="Content Placeholder 2">
            <a:extLst>
              <a:ext uri="{FF2B5EF4-FFF2-40B4-BE49-F238E27FC236}">
                <a16:creationId xmlns:a16="http://schemas.microsoft.com/office/drawing/2014/main" id="{7C58E2CA-9C1B-4AF6-9F52-54632F9C735A}"/>
              </a:ext>
            </a:extLst>
          </p:cNvPr>
          <p:cNvSpPr>
            <a:spLocks noGrp="1"/>
          </p:cNvSpPr>
          <p:nvPr>
            <p:ph idx="1"/>
          </p:nvPr>
        </p:nvSpPr>
        <p:spPr>
          <a:xfrm>
            <a:off x="457200" y="731838"/>
            <a:ext cx="8229600" cy="5394326"/>
          </a:xfrm>
        </p:spPr>
        <p:txBody>
          <a:bodyPr>
            <a:normAutofit/>
          </a:bodyPr>
          <a:lstStyle/>
          <a:p>
            <a:r>
              <a:rPr lang="en-US" sz="2400" b="0" i="0" dirty="0">
                <a:solidFill>
                  <a:srgbClr val="273239"/>
                </a:solidFill>
                <a:effectLst/>
                <a:latin typeface="urw-din"/>
              </a:rPr>
              <a:t>There are multiple ways to iterate through the LinkedList. The most famous ways are by using the basic for loop in combination with a </a:t>
            </a:r>
            <a:r>
              <a:rPr lang="en-US" sz="2400" b="0" i="0" u="sng" dirty="0">
                <a:effectLst/>
                <a:latin typeface="urw-din"/>
                <a:hlinkClick r:id="rId2"/>
              </a:rPr>
              <a:t>get() method</a:t>
            </a:r>
            <a:r>
              <a:rPr lang="en-US" sz="2400" b="0" i="0" dirty="0">
                <a:solidFill>
                  <a:srgbClr val="273239"/>
                </a:solidFill>
                <a:effectLst/>
                <a:latin typeface="urw-din"/>
              </a:rPr>
              <a:t> to get the element at a specific index and the advanced for loop.</a:t>
            </a:r>
          </a:p>
          <a:p>
            <a:pPr algn="l"/>
            <a:r>
              <a:rPr lang="en-US" sz="1800" dirty="0">
                <a:solidFill>
                  <a:srgbClr val="3F7F5F"/>
                </a:solidFill>
                <a:latin typeface="Consolas" panose="020B0609020204030204" pitchFamily="49" charset="0"/>
              </a:rPr>
              <a:t>// Using the Get method and the </a:t>
            </a:r>
          </a:p>
          <a:p>
            <a:pPr algn="l"/>
            <a:r>
              <a:rPr lang="en-IN" sz="1800" dirty="0">
                <a:solidFill>
                  <a:srgbClr val="000000"/>
                </a:solidFill>
                <a:latin typeface="Consolas" panose="020B0609020204030204" pitchFamily="49" charset="0"/>
              </a:rPr>
              <a:t>        </a:t>
            </a:r>
            <a:r>
              <a:rPr lang="en-IN" sz="1800" dirty="0">
                <a:solidFill>
                  <a:srgbClr val="3F7F5F"/>
                </a:solidFill>
                <a:latin typeface="Consolas" panose="020B0609020204030204" pitchFamily="49" charset="0"/>
              </a:rPr>
              <a:t>// for loop </a:t>
            </a:r>
          </a:p>
          <a:p>
            <a:pPr algn="l"/>
            <a:r>
              <a:rPr lang="nn-NO" sz="1800" dirty="0">
                <a:solidFill>
                  <a:srgbClr val="000000"/>
                </a:solidFill>
                <a:latin typeface="Consolas" panose="020B0609020204030204" pitchFamily="49" charset="0"/>
              </a:rPr>
              <a:t>        </a:t>
            </a:r>
            <a:r>
              <a:rPr lang="nn-NO" sz="1800" b="1" dirty="0">
                <a:solidFill>
                  <a:srgbClr val="7F0055"/>
                </a:solidFill>
                <a:latin typeface="Consolas" panose="020B0609020204030204" pitchFamily="49" charset="0"/>
              </a:rPr>
              <a:t>for</a:t>
            </a:r>
            <a:r>
              <a:rPr lang="nn-NO" sz="1800" b="1" dirty="0">
                <a:solidFill>
                  <a:srgbClr val="000000"/>
                </a:solidFill>
                <a:latin typeface="Consolas" panose="020B0609020204030204" pitchFamily="49" charset="0"/>
              </a:rPr>
              <a:t> (</a:t>
            </a:r>
            <a:r>
              <a:rPr lang="nn-NO" sz="1800" b="1" dirty="0">
                <a:solidFill>
                  <a:srgbClr val="7F0055"/>
                </a:solidFill>
                <a:latin typeface="Consolas" panose="020B0609020204030204" pitchFamily="49" charset="0"/>
              </a:rPr>
              <a:t>int</a:t>
            </a:r>
            <a:r>
              <a:rPr lang="nn-NO" sz="1800" b="1" dirty="0">
                <a:solidFill>
                  <a:srgbClr val="000000"/>
                </a:solidFill>
                <a:latin typeface="Consolas" panose="020B0609020204030204" pitchFamily="49" charset="0"/>
              </a:rPr>
              <a:t> i = 0; i &lt; ll.size(); i++) {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System.out.print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ll.get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i</a:t>
            </a:r>
            <a:r>
              <a:rPr lang="en-IN" sz="1800" dirty="0">
                <a:solidFill>
                  <a:srgbClr val="000000"/>
                </a:solidFill>
                <a:latin typeface="Consolas" panose="020B0609020204030204" pitchFamily="49" charset="0"/>
              </a:rPr>
              <a:t>) + </a:t>
            </a:r>
            <a:r>
              <a:rPr lang="en-IN" sz="1800" dirty="0">
                <a:solidFill>
                  <a:srgbClr val="2A00FF"/>
                </a:solidFill>
                <a:latin typeface="Consolas" panose="020B0609020204030204" pitchFamily="49" charset="0"/>
              </a:rPr>
              <a:t>" "</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 </a:t>
            </a:r>
          </a:p>
          <a:p>
            <a:pPr algn="l"/>
            <a:r>
              <a:rPr lang="en-US" sz="1800" dirty="0">
                <a:solidFill>
                  <a:srgbClr val="3F7F5F"/>
                </a:solidFill>
                <a:latin typeface="Consolas" panose="020B0609020204030204" pitchFamily="49" charset="0"/>
              </a:rPr>
              <a:t>// Using the for each loop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 (String </a:t>
            </a:r>
            <a:r>
              <a:rPr lang="en-IN" sz="1800" b="1" dirty="0">
                <a:solidFill>
                  <a:srgbClr val="6A3E3E"/>
                </a:solidFill>
                <a:latin typeface="Consolas" panose="020B0609020204030204" pitchFamily="49" charset="0"/>
              </a:rPr>
              <a:t>str</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ll</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str</a:t>
            </a:r>
            <a:r>
              <a:rPr lang="en-IN" sz="1800" b="1" i="1" dirty="0">
                <a:solidFill>
                  <a:srgbClr val="000000"/>
                </a:solidFill>
                <a:latin typeface="Consolas" panose="020B0609020204030204" pitchFamily="49" charset="0"/>
              </a:rPr>
              <a:t> + </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 </a:t>
            </a:r>
            <a:endParaRPr lang="en-IN" sz="2400" dirty="0"/>
          </a:p>
        </p:txBody>
      </p:sp>
    </p:spTree>
    <p:extLst>
      <p:ext uri="{BB962C8B-B14F-4D97-AF65-F5344CB8AC3E}">
        <p14:creationId xmlns:p14="http://schemas.microsoft.com/office/powerpoint/2010/main" val="279570503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3BFC-7DFC-4D8A-A0BB-D3C5155B57AD}"/>
              </a:ext>
            </a:extLst>
          </p:cNvPr>
          <p:cNvSpPr>
            <a:spLocks noGrp="1"/>
          </p:cNvSpPr>
          <p:nvPr>
            <p:ph type="title"/>
          </p:nvPr>
        </p:nvSpPr>
        <p:spPr>
          <a:xfrm>
            <a:off x="457200" y="274638"/>
            <a:ext cx="8229600" cy="346050"/>
          </a:xfrm>
        </p:spPr>
        <p:txBody>
          <a:bodyPr>
            <a:normAutofit fontScale="90000"/>
          </a:bodyPr>
          <a:lstStyle/>
          <a:p>
            <a:r>
              <a:rPr lang="en-IN" b="1" i="0" dirty="0">
                <a:solidFill>
                  <a:srgbClr val="273239"/>
                </a:solidFill>
                <a:effectLst/>
                <a:latin typeface="sofia-pro"/>
              </a:rPr>
              <a:t>Vector Class in Java</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1B19A01-0BD4-4442-A0B2-2712FF332E2D}"/>
              </a:ext>
            </a:extLst>
          </p:cNvPr>
          <p:cNvSpPr>
            <a:spLocks noGrp="1"/>
          </p:cNvSpPr>
          <p:nvPr>
            <p:ph idx="1"/>
          </p:nvPr>
        </p:nvSpPr>
        <p:spPr>
          <a:xfrm>
            <a:off x="457200" y="476672"/>
            <a:ext cx="8229600" cy="5649491"/>
          </a:xfrm>
        </p:spPr>
        <p:txBody>
          <a:bodyPr>
            <a:normAutofit/>
          </a:bodyPr>
          <a:lstStyle/>
          <a:p>
            <a:r>
              <a:rPr lang="en-US" sz="2400" b="0" i="0" dirty="0">
                <a:solidFill>
                  <a:srgbClr val="273239"/>
                </a:solidFill>
                <a:effectLst/>
                <a:latin typeface="urw-din"/>
              </a:rPr>
              <a:t>The </a:t>
            </a:r>
            <a:r>
              <a:rPr lang="en-US" sz="2400" b="1" i="0" dirty="0">
                <a:solidFill>
                  <a:srgbClr val="273239"/>
                </a:solidFill>
                <a:effectLst/>
                <a:latin typeface="urw-din"/>
              </a:rPr>
              <a:t>Vector</a:t>
            </a:r>
            <a:r>
              <a:rPr lang="en-US" sz="2400" b="0" i="0" dirty="0">
                <a:solidFill>
                  <a:srgbClr val="273239"/>
                </a:solidFill>
                <a:effectLst/>
                <a:latin typeface="urw-din"/>
              </a:rPr>
              <a:t> class implements a growable array of objects. Vectors basically fall in legacy classes but now it is fully compatible with collections.</a:t>
            </a:r>
          </a:p>
          <a:p>
            <a:r>
              <a:rPr lang="en-US" sz="2400" b="0" i="0" dirty="0">
                <a:solidFill>
                  <a:srgbClr val="273239"/>
                </a:solidFill>
                <a:effectLst/>
                <a:latin typeface="urw-din"/>
              </a:rPr>
              <a:t> It is found in the</a:t>
            </a:r>
            <a:r>
              <a:rPr lang="en-US" sz="2400" b="1" i="0" dirty="0">
                <a:solidFill>
                  <a:srgbClr val="273239"/>
                </a:solidFill>
                <a:effectLst/>
                <a:latin typeface="urw-din"/>
              </a:rPr>
              <a:t> </a:t>
            </a:r>
            <a:r>
              <a:rPr lang="en-US" sz="2400" b="1" i="0" dirty="0" err="1">
                <a:solidFill>
                  <a:srgbClr val="273239"/>
                </a:solidFill>
                <a:effectLst/>
                <a:latin typeface="urw-din"/>
              </a:rPr>
              <a:t>java.util</a:t>
            </a:r>
            <a:r>
              <a:rPr lang="en-US" sz="2400" b="1" i="0" dirty="0">
                <a:solidFill>
                  <a:srgbClr val="273239"/>
                </a:solidFill>
                <a:effectLst/>
                <a:latin typeface="urw-din"/>
              </a:rPr>
              <a:t> package</a:t>
            </a:r>
            <a:r>
              <a:rPr lang="en-US" sz="2400" b="0" i="0" dirty="0">
                <a:solidFill>
                  <a:srgbClr val="273239"/>
                </a:solidFill>
                <a:effectLst/>
                <a:latin typeface="urw-din"/>
              </a:rPr>
              <a:t> and implements the </a:t>
            </a:r>
            <a:r>
              <a:rPr lang="en-US" sz="2400" b="0" i="0" u="sng" dirty="0">
                <a:effectLst/>
                <a:latin typeface="urw-din"/>
                <a:hlinkClick r:id="rId2"/>
              </a:rPr>
              <a:t>List</a:t>
            </a:r>
            <a:r>
              <a:rPr lang="en-US" sz="2400" b="0" i="0" dirty="0">
                <a:solidFill>
                  <a:srgbClr val="273239"/>
                </a:solidFill>
                <a:effectLst/>
                <a:latin typeface="urw-din"/>
              </a:rPr>
              <a:t> interface, so we can use all the methods of List interface here.</a:t>
            </a:r>
          </a:p>
          <a:p>
            <a:endParaRPr lang="en-IN" sz="2400" dirty="0"/>
          </a:p>
        </p:txBody>
      </p:sp>
      <p:pic>
        <p:nvPicPr>
          <p:cNvPr id="4" name="Picture 3">
            <a:extLst>
              <a:ext uri="{FF2B5EF4-FFF2-40B4-BE49-F238E27FC236}">
                <a16:creationId xmlns:a16="http://schemas.microsoft.com/office/drawing/2014/main" id="{FA498679-89D8-4F0E-8924-7BCD7E78577A}"/>
              </a:ext>
            </a:extLst>
          </p:cNvPr>
          <p:cNvPicPr>
            <a:picLocks noChangeAspect="1"/>
          </p:cNvPicPr>
          <p:nvPr/>
        </p:nvPicPr>
        <p:blipFill>
          <a:blip r:embed="rId3"/>
          <a:stretch>
            <a:fillRect/>
          </a:stretch>
        </p:blipFill>
        <p:spPr>
          <a:xfrm>
            <a:off x="2590800" y="2852936"/>
            <a:ext cx="3962400" cy="3509566"/>
          </a:xfrm>
          <a:prstGeom prst="rect">
            <a:avLst/>
          </a:prstGeom>
        </p:spPr>
      </p:pic>
    </p:spTree>
    <p:extLst>
      <p:ext uri="{BB962C8B-B14F-4D97-AF65-F5344CB8AC3E}">
        <p14:creationId xmlns:p14="http://schemas.microsoft.com/office/powerpoint/2010/main" val="393170963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ED6F-8FAE-4C71-9852-B932660DADE3}"/>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Constructors:</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57D617D3-8BF2-4007-B2DC-ACA25E614542}"/>
              </a:ext>
            </a:extLst>
          </p:cNvPr>
          <p:cNvSpPr>
            <a:spLocks noGrp="1"/>
          </p:cNvSpPr>
          <p:nvPr>
            <p:ph idx="1"/>
          </p:nvPr>
        </p:nvSpPr>
        <p:spPr>
          <a:xfrm>
            <a:off x="457200" y="476672"/>
            <a:ext cx="8229600" cy="5678091"/>
          </a:xfrm>
        </p:spPr>
        <p:txBody>
          <a:bodyPr>
            <a:normAutofit/>
          </a:bodyPr>
          <a:lstStyle/>
          <a:p>
            <a:r>
              <a:rPr lang="en-US" sz="1800" b="1" i="0" dirty="0">
                <a:solidFill>
                  <a:srgbClr val="273239"/>
                </a:solidFill>
                <a:effectLst/>
                <a:latin typeface="urw-din"/>
              </a:rPr>
              <a:t>1. Vector():</a:t>
            </a:r>
            <a:r>
              <a:rPr lang="en-US" sz="1800" b="0" i="0" dirty="0">
                <a:solidFill>
                  <a:srgbClr val="273239"/>
                </a:solidFill>
                <a:effectLst/>
                <a:latin typeface="urw-din"/>
              </a:rPr>
              <a:t> Creates a default vector of the initial capacity is 10.</a:t>
            </a:r>
          </a:p>
          <a:p>
            <a:pPr lvl="1"/>
            <a:r>
              <a:rPr lang="pt-BR" sz="1800" b="0" i="1" dirty="0">
                <a:solidFill>
                  <a:srgbClr val="273239"/>
                </a:solidFill>
                <a:effectLst/>
                <a:latin typeface="urw-din"/>
              </a:rPr>
              <a:t>Vector&lt;E&gt; v = new Vector&lt;E&gt;();</a:t>
            </a:r>
            <a:endParaRPr lang="en-US" sz="1800" dirty="0">
              <a:solidFill>
                <a:srgbClr val="273239"/>
              </a:solidFill>
              <a:latin typeface="urw-din"/>
            </a:endParaRPr>
          </a:p>
          <a:p>
            <a:pPr lvl="1"/>
            <a:endParaRPr lang="en-US" sz="1800" dirty="0">
              <a:solidFill>
                <a:srgbClr val="273239"/>
              </a:solidFill>
              <a:latin typeface="urw-din"/>
            </a:endParaRPr>
          </a:p>
          <a:p>
            <a:r>
              <a:rPr lang="en-US" sz="1800" b="1" i="0" dirty="0">
                <a:solidFill>
                  <a:srgbClr val="273239"/>
                </a:solidFill>
                <a:effectLst/>
                <a:latin typeface="urw-din"/>
              </a:rPr>
              <a:t>2. Vector(int size): </a:t>
            </a:r>
            <a:r>
              <a:rPr lang="en-US" sz="1800" b="0" i="0" dirty="0">
                <a:solidFill>
                  <a:srgbClr val="273239"/>
                </a:solidFill>
                <a:effectLst/>
                <a:latin typeface="urw-din"/>
              </a:rPr>
              <a:t>Creates a vector whose initial capacity is specified by size.</a:t>
            </a:r>
          </a:p>
          <a:p>
            <a:pPr lvl="1"/>
            <a:r>
              <a:rPr lang="en-IN" sz="1800" b="0" i="1" dirty="0">
                <a:solidFill>
                  <a:srgbClr val="273239"/>
                </a:solidFill>
                <a:effectLst/>
                <a:latin typeface="urw-din"/>
              </a:rPr>
              <a:t>Vector&lt;E&gt; v = new Vector&lt;E&gt;(int size);</a:t>
            </a:r>
            <a:endParaRPr lang="en-US" sz="1800" dirty="0">
              <a:solidFill>
                <a:srgbClr val="273239"/>
              </a:solidFill>
              <a:latin typeface="urw-din"/>
            </a:endParaRPr>
          </a:p>
          <a:p>
            <a:r>
              <a:rPr lang="en-US" sz="1400" b="1" i="0" dirty="0">
                <a:solidFill>
                  <a:srgbClr val="273239"/>
                </a:solidFill>
                <a:effectLst/>
                <a:latin typeface="urw-din"/>
              </a:rPr>
              <a:t>Vector(Collection c):</a:t>
            </a:r>
            <a:r>
              <a:rPr lang="en-US" sz="1400" b="0" i="0" dirty="0">
                <a:solidFill>
                  <a:srgbClr val="273239"/>
                </a:solidFill>
                <a:effectLst/>
                <a:latin typeface="urw-din"/>
              </a:rPr>
              <a:t> Creates a vector that contains the elements of collection c.</a:t>
            </a:r>
          </a:p>
          <a:p>
            <a:pPr lvl="1"/>
            <a:r>
              <a:rPr lang="en-IN" sz="1400" b="0" i="1" dirty="0">
                <a:solidFill>
                  <a:srgbClr val="273239"/>
                </a:solidFill>
                <a:effectLst/>
                <a:latin typeface="urw-din"/>
              </a:rPr>
              <a:t>Vector&lt;E&gt; v = new Vector&lt;E&gt;(Collection c);</a:t>
            </a:r>
            <a:endParaRPr lang="en-IN" sz="2000" dirty="0"/>
          </a:p>
        </p:txBody>
      </p:sp>
    </p:spTree>
    <p:extLst>
      <p:ext uri="{BB962C8B-B14F-4D97-AF65-F5344CB8AC3E}">
        <p14:creationId xmlns:p14="http://schemas.microsoft.com/office/powerpoint/2010/main" val="30117969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3FFD-A58C-4F1F-98CF-CCA2FB999C40}"/>
              </a:ext>
            </a:extLst>
          </p:cNvPr>
          <p:cNvSpPr>
            <a:spLocks noGrp="1"/>
          </p:cNvSpPr>
          <p:nvPr>
            <p:ph type="title"/>
          </p:nvPr>
        </p:nvSpPr>
        <p:spPr>
          <a:xfrm>
            <a:off x="457200" y="274638"/>
            <a:ext cx="8229600" cy="27404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7975BDA-DCE6-4FC4-9787-836D9E27A2B2}"/>
              </a:ext>
            </a:extLst>
          </p:cNvPr>
          <p:cNvSpPr>
            <a:spLocks noGrp="1"/>
          </p:cNvSpPr>
          <p:nvPr>
            <p:ph idx="1"/>
          </p:nvPr>
        </p:nvSpPr>
        <p:spPr>
          <a:xfrm>
            <a:off x="457200" y="836712"/>
            <a:ext cx="8229600" cy="5289451"/>
          </a:xfrm>
        </p:spPr>
        <p:txBody>
          <a:bodyPr>
            <a:normAutofit fontScale="85000" lnSpcReduction="2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=5;</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Vector&lt;Integer&gt;</a:t>
            </a:r>
            <a:r>
              <a:rPr lang="en-IN" sz="1800" dirty="0">
                <a:solidFill>
                  <a:srgbClr val="6A3E3E"/>
                </a:solidFill>
                <a:latin typeface="Consolas" panose="020B0609020204030204" pitchFamily="49" charset="0"/>
              </a:rPr>
              <a:t>v</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Vector&lt;Integer&gt;(</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nn-NO" sz="1800" b="1" dirty="0">
                <a:solidFill>
                  <a:srgbClr val="7F0055"/>
                </a:solidFill>
                <a:latin typeface="Consolas" panose="020B0609020204030204" pitchFamily="49" charset="0"/>
              </a:rPr>
              <a:t>for</a:t>
            </a:r>
            <a:r>
              <a:rPr lang="nn-NO" sz="1800" b="1" dirty="0">
                <a:solidFill>
                  <a:srgbClr val="000000"/>
                </a:solidFill>
                <a:latin typeface="Consolas" panose="020B0609020204030204" pitchFamily="49" charset="0"/>
              </a:rPr>
              <a:t>(</a:t>
            </a:r>
            <a:r>
              <a:rPr lang="nn-NO" sz="1800" b="1" dirty="0">
                <a:solidFill>
                  <a:srgbClr val="7F0055"/>
                </a:solidFill>
                <a:latin typeface="Consolas" panose="020B0609020204030204" pitchFamily="49" charset="0"/>
              </a:rPr>
              <a:t>int</a:t>
            </a:r>
            <a:r>
              <a:rPr lang="nn-NO" sz="1800" b="1" dirty="0">
                <a:solidFill>
                  <a:srgbClr val="000000"/>
                </a:solidFill>
                <a:latin typeface="Consolas" panose="020B0609020204030204" pitchFamily="49" charset="0"/>
              </a:rPr>
              <a:t>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=1;</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&lt;=</a:t>
            </a:r>
            <a:r>
              <a:rPr lang="nn-NO" sz="1800" b="1" dirty="0">
                <a:solidFill>
                  <a:srgbClr val="6A3E3E"/>
                </a:solidFill>
                <a:latin typeface="Consolas" panose="020B0609020204030204" pitchFamily="49" charset="0"/>
              </a:rPr>
              <a:t>n</a:t>
            </a:r>
            <a:r>
              <a:rPr lang="nn-NO" sz="1800" b="1" dirty="0">
                <a:solidFill>
                  <a:srgbClr val="000000"/>
                </a:solidFill>
                <a:latin typeface="Consolas" panose="020B0609020204030204" pitchFamily="49" charset="0"/>
              </a:rPr>
              <a:t>;</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v</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=0;</a:t>
            </a:r>
            <a:r>
              <a:rPr lang="en-IN" sz="1800" b="1" dirty="0">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&lt;</a:t>
            </a:r>
            <a:r>
              <a:rPr lang="en-IN" sz="1800" b="1" dirty="0" err="1">
                <a:solidFill>
                  <a:srgbClr val="6A3E3E"/>
                </a:solidFill>
                <a:latin typeface="Consolas" panose="020B0609020204030204" pitchFamily="49" charset="0"/>
              </a:rPr>
              <a:t>v</a:t>
            </a:r>
            <a:r>
              <a:rPr lang="en-IN" sz="1800" b="1" dirty="0" err="1">
                <a:solidFill>
                  <a:srgbClr val="000000"/>
                </a:solidFill>
                <a:latin typeface="Consolas" panose="020B0609020204030204" pitchFamily="49" charset="0"/>
              </a:rPr>
              <a:t>.size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v</a:t>
            </a:r>
            <a:r>
              <a:rPr lang="en-IN" sz="1800" b="1" i="1" dirty="0" err="1">
                <a:solidFill>
                  <a:srgbClr val="000000"/>
                </a:solidFill>
                <a:latin typeface="Consolas" panose="020B0609020204030204" pitchFamily="49" charset="0"/>
              </a:rPr>
              <a:t>.get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0050261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9432-8CD3-4C28-83C2-B80E1C031ADB}"/>
              </a:ext>
            </a:extLst>
          </p:cNvPr>
          <p:cNvSpPr>
            <a:spLocks noGrp="1"/>
          </p:cNvSpPr>
          <p:nvPr>
            <p:ph type="title"/>
          </p:nvPr>
        </p:nvSpPr>
        <p:spPr>
          <a:xfrm>
            <a:off x="457200" y="274638"/>
            <a:ext cx="8229600" cy="346050"/>
          </a:xfrm>
        </p:spPr>
        <p:txBody>
          <a:bodyPr>
            <a:normAutofit fontScale="90000"/>
          </a:bodyPr>
          <a:lstStyle/>
          <a:p>
            <a:r>
              <a:rPr lang="en-US" sz="2700" b="1" i="0" dirty="0">
                <a:solidFill>
                  <a:srgbClr val="273239"/>
                </a:solidFill>
                <a:effectLst/>
                <a:latin typeface="urw-din"/>
              </a:rPr>
              <a:t>Performing Various Operations on Vector class in Java</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E6B11517-2BAF-4994-88B2-C3694A512F62}"/>
              </a:ext>
            </a:extLst>
          </p:cNvPr>
          <p:cNvSpPr>
            <a:spLocks noGrp="1"/>
          </p:cNvSpPr>
          <p:nvPr>
            <p:ph idx="1"/>
          </p:nvPr>
        </p:nvSpPr>
        <p:spPr>
          <a:xfrm>
            <a:off x="457200" y="404664"/>
            <a:ext cx="8229600" cy="5721499"/>
          </a:xfrm>
        </p:spPr>
        <p:txBody>
          <a:bodyPr/>
          <a:lstStyle/>
          <a:p>
            <a:r>
              <a:rPr lang="en-IN" b="1" i="0" dirty="0">
                <a:solidFill>
                  <a:srgbClr val="273239"/>
                </a:solidFill>
                <a:effectLst/>
                <a:latin typeface="urw-din"/>
              </a:rPr>
              <a:t> Adding Elements:</a:t>
            </a:r>
          </a:p>
          <a:p>
            <a:r>
              <a:rPr lang="en-IN" b="1" i="0" dirty="0">
                <a:solidFill>
                  <a:srgbClr val="273239"/>
                </a:solidFill>
                <a:effectLst/>
                <a:latin typeface="urw-din"/>
              </a:rPr>
              <a:t>add(int index, Object)</a:t>
            </a:r>
            <a:endParaRPr lang="en-IN" b="1" dirty="0">
              <a:solidFill>
                <a:srgbClr val="273239"/>
              </a:solidFill>
              <a:latin typeface="urw-din"/>
            </a:endParaRPr>
          </a:p>
          <a:p>
            <a:endParaRPr lang="en-IN" b="1" dirty="0">
              <a:solidFill>
                <a:srgbClr val="273239"/>
              </a:solidFill>
              <a:latin typeface="urw-din"/>
            </a:endParaRPr>
          </a:p>
          <a:p>
            <a:r>
              <a:rPr lang="en-IN" b="1" i="0" dirty="0">
                <a:solidFill>
                  <a:srgbClr val="273239"/>
                </a:solidFill>
                <a:effectLst/>
                <a:latin typeface="urw-din"/>
              </a:rPr>
              <a:t>Changing Elements:</a:t>
            </a:r>
          </a:p>
          <a:p>
            <a:pPr lvl="1"/>
            <a:r>
              <a:rPr lang="en-US" sz="2400" b="0" i="0" dirty="0">
                <a:solidFill>
                  <a:srgbClr val="273239"/>
                </a:solidFill>
                <a:effectLst/>
                <a:latin typeface="urw-din"/>
              </a:rPr>
              <a:t>After adding the elements, if we wish to change the element, it can be done using the </a:t>
            </a:r>
            <a:r>
              <a:rPr lang="en-US" sz="2400" b="0" i="0" u="sng" dirty="0">
                <a:effectLst/>
                <a:latin typeface="urw-din"/>
                <a:hlinkClick r:id="rId2"/>
              </a:rPr>
              <a:t>set()</a:t>
            </a:r>
            <a:r>
              <a:rPr lang="en-US" sz="2400" b="0" i="0" dirty="0">
                <a:solidFill>
                  <a:srgbClr val="273239"/>
                </a:solidFill>
                <a:effectLst/>
                <a:latin typeface="urw-din"/>
              </a:rPr>
              <a:t> method.</a:t>
            </a:r>
          </a:p>
          <a:p>
            <a:pPr lvl="1"/>
            <a:r>
              <a:rPr lang="en-US" sz="1600" b="0" i="0" dirty="0">
                <a:solidFill>
                  <a:srgbClr val="273239"/>
                </a:solidFill>
                <a:effectLst/>
                <a:latin typeface="urw-din"/>
              </a:rPr>
              <a:t>Therefore, this method takes an index and the updated element which needs to be inserted at that index.</a:t>
            </a:r>
          </a:p>
          <a:p>
            <a:pPr lvl="1"/>
            <a:endParaRPr lang="en-US" sz="1600" dirty="0">
              <a:solidFill>
                <a:srgbClr val="273239"/>
              </a:solidFill>
              <a:latin typeface="urw-din"/>
            </a:endParaRPr>
          </a:p>
          <a:p>
            <a:r>
              <a:rPr lang="en-IN" sz="1600" b="1" i="0" dirty="0">
                <a:solidFill>
                  <a:srgbClr val="273239"/>
                </a:solidFill>
                <a:effectLst/>
                <a:latin typeface="urw-din"/>
              </a:rPr>
              <a:t>Removing Elements:</a:t>
            </a:r>
          </a:p>
          <a:p>
            <a:pPr lvl="1"/>
            <a:r>
              <a:rPr lang="en-IN" sz="1600" b="1" i="0" dirty="0">
                <a:solidFill>
                  <a:srgbClr val="273239"/>
                </a:solidFill>
                <a:effectLst/>
                <a:latin typeface="urw-din"/>
              </a:rPr>
              <a:t>remove(Object)</a:t>
            </a:r>
            <a:endParaRPr lang="en-IN" sz="1600" b="1" dirty="0">
              <a:solidFill>
                <a:srgbClr val="273239"/>
              </a:solidFill>
              <a:latin typeface="urw-din"/>
            </a:endParaRPr>
          </a:p>
          <a:p>
            <a:pPr lvl="1"/>
            <a:r>
              <a:rPr lang="en-IN" sz="1600" b="1" i="0" dirty="0">
                <a:solidFill>
                  <a:srgbClr val="273239"/>
                </a:solidFill>
                <a:effectLst/>
                <a:latin typeface="urw-din"/>
              </a:rPr>
              <a:t>remove(int index)</a:t>
            </a:r>
            <a:endParaRPr lang="en-IN" sz="2400" dirty="0"/>
          </a:p>
        </p:txBody>
      </p:sp>
    </p:spTree>
    <p:extLst>
      <p:ext uri="{BB962C8B-B14F-4D97-AF65-F5344CB8AC3E}">
        <p14:creationId xmlns:p14="http://schemas.microsoft.com/office/powerpoint/2010/main" val="41401667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DDFD-668E-41A8-8116-F1B45C113E92}"/>
              </a:ext>
            </a:extLst>
          </p:cNvPr>
          <p:cNvSpPr>
            <a:spLocks noGrp="1"/>
          </p:cNvSpPr>
          <p:nvPr>
            <p:ph type="title"/>
          </p:nvPr>
        </p:nvSpPr>
        <p:spPr>
          <a:xfrm>
            <a:off x="457200" y="274638"/>
            <a:ext cx="8229600" cy="457199"/>
          </a:xfrm>
        </p:spPr>
        <p:txBody>
          <a:bodyPr>
            <a:normAutofit fontScale="90000"/>
          </a:bodyPr>
          <a:lstStyle/>
          <a:p>
            <a:r>
              <a:rPr lang="en-US" dirty="0"/>
              <a:t>Stack</a:t>
            </a:r>
            <a:endParaRPr lang="en-IN" dirty="0"/>
          </a:p>
        </p:txBody>
      </p:sp>
      <p:sp>
        <p:nvSpPr>
          <p:cNvPr id="3" name="Content Placeholder 2">
            <a:extLst>
              <a:ext uri="{FF2B5EF4-FFF2-40B4-BE49-F238E27FC236}">
                <a16:creationId xmlns:a16="http://schemas.microsoft.com/office/drawing/2014/main" id="{B102E831-3B2E-4FEB-9B0A-D5FAC4D86751}"/>
              </a:ext>
            </a:extLst>
          </p:cNvPr>
          <p:cNvSpPr>
            <a:spLocks noGrp="1"/>
          </p:cNvSpPr>
          <p:nvPr>
            <p:ph idx="1"/>
          </p:nvPr>
        </p:nvSpPr>
        <p:spPr>
          <a:xfrm>
            <a:off x="457200" y="836712"/>
            <a:ext cx="8229600" cy="5289451"/>
          </a:xfrm>
        </p:spPr>
        <p:txBody>
          <a:bodyPr>
            <a:normAutofit fontScale="70000" lnSpcReduction="20000"/>
          </a:bodyPr>
          <a:lstStyle/>
          <a:p>
            <a:r>
              <a:rPr lang="en-US" sz="2400" b="0" i="0" dirty="0">
                <a:solidFill>
                  <a:srgbClr val="273239"/>
                </a:solidFill>
                <a:effectLst/>
                <a:latin typeface="urw-din"/>
              </a:rPr>
              <a:t>The class is based on the basic principle of last-in-first-out. </a:t>
            </a:r>
          </a:p>
          <a:p>
            <a:r>
              <a:rPr lang="en-US" sz="2400" b="0" i="0" dirty="0">
                <a:solidFill>
                  <a:srgbClr val="273239"/>
                </a:solidFill>
                <a:effectLst/>
                <a:latin typeface="urw-din"/>
              </a:rPr>
              <a:t>In addition to the basic push and pop operations, the class provides three more functions of empty, search, and peek.</a:t>
            </a:r>
          </a:p>
          <a:p>
            <a:r>
              <a:rPr lang="en-US" sz="2400" b="0" i="0" dirty="0">
                <a:solidFill>
                  <a:srgbClr val="273239"/>
                </a:solidFill>
                <a:effectLst/>
                <a:latin typeface="urw-din"/>
              </a:rPr>
              <a:t> The class can also be referred to as the subclass of Vector.</a:t>
            </a:r>
          </a:p>
          <a:p>
            <a:r>
              <a:rPr lang="en-US" sz="2400" b="0" i="0" dirty="0">
                <a:solidFill>
                  <a:srgbClr val="273239"/>
                </a:solidFill>
                <a:effectLst/>
                <a:latin typeface="urw-din"/>
              </a:rPr>
              <a:t>The class supports one </a:t>
            </a:r>
            <a:r>
              <a:rPr lang="en-US" sz="2400" b="0" i="1" dirty="0">
                <a:solidFill>
                  <a:srgbClr val="273239"/>
                </a:solidFill>
                <a:effectLst/>
                <a:latin typeface="urw-din"/>
              </a:rPr>
              <a:t>default constructor</a:t>
            </a:r>
            <a:r>
              <a:rPr lang="en-US" sz="2400" b="0" i="0" dirty="0">
                <a:solidFill>
                  <a:srgbClr val="273239"/>
                </a:solidFill>
                <a:effectLst/>
                <a:latin typeface="urw-din"/>
              </a:rPr>
              <a:t> </a:t>
            </a:r>
            <a:r>
              <a:rPr lang="en-US" sz="2400" b="1" i="0" dirty="0">
                <a:solidFill>
                  <a:srgbClr val="273239"/>
                </a:solidFill>
                <a:effectLst/>
                <a:latin typeface="urw-din"/>
              </a:rPr>
              <a:t>Stack()</a:t>
            </a:r>
            <a:r>
              <a:rPr lang="en-US" sz="2400" b="0" i="0" dirty="0">
                <a:solidFill>
                  <a:srgbClr val="273239"/>
                </a:solidFill>
                <a:effectLst/>
                <a:latin typeface="urw-din"/>
              </a:rPr>
              <a:t> which is used to </a:t>
            </a:r>
            <a:r>
              <a:rPr lang="en-US" sz="2400" b="0" i="1" dirty="0">
                <a:solidFill>
                  <a:srgbClr val="273239"/>
                </a:solidFill>
                <a:effectLst/>
                <a:latin typeface="urw-din"/>
              </a:rPr>
              <a:t>create an empty stack</a:t>
            </a:r>
            <a:r>
              <a:rPr lang="en-US" sz="2400" b="0" i="0" dirty="0">
                <a:solidFill>
                  <a:srgbClr val="273239"/>
                </a:solidFill>
                <a:effectLst/>
                <a:latin typeface="urw-din"/>
              </a:rPr>
              <a:t>. </a:t>
            </a:r>
          </a:p>
          <a:p>
            <a:r>
              <a:rPr lang="en-US" b="1" i="0" dirty="0">
                <a:solidFill>
                  <a:srgbClr val="273239"/>
                </a:solidFill>
                <a:effectLst/>
                <a:latin typeface="urw-din"/>
              </a:rPr>
              <a:t>How to Create a Stack?</a:t>
            </a:r>
          </a:p>
          <a:p>
            <a:pPr lvl="1"/>
            <a:r>
              <a:rPr lang="en-US" sz="1800" u="sng" dirty="0">
                <a:solidFill>
                  <a:srgbClr val="000000"/>
                </a:solidFill>
                <a:latin typeface="Consolas" panose="020B0609020204030204" pitchFamily="49" charset="0"/>
              </a:rPr>
              <a:t>Stack&lt;E&gt; </a:t>
            </a:r>
            <a:r>
              <a:rPr lang="en-US" sz="1800" u="sng" dirty="0">
                <a:solidFill>
                  <a:srgbClr val="6A3E3E"/>
                </a:solidFill>
                <a:latin typeface="Consolas" panose="020B0609020204030204" pitchFamily="49" charset="0"/>
              </a:rPr>
              <a:t>stack</a:t>
            </a:r>
            <a:r>
              <a:rPr lang="en-US" sz="1800" u="sng" dirty="0">
                <a:solidFill>
                  <a:srgbClr val="000000"/>
                </a:solidFill>
                <a:latin typeface="Consolas" panose="020B0609020204030204" pitchFamily="49" charset="0"/>
              </a:rPr>
              <a:t> =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Stack&lt;E&gt;();</a:t>
            </a:r>
          </a:p>
          <a:p>
            <a:pPr algn="l"/>
            <a:r>
              <a:rPr lang="sv-SE" sz="1800" dirty="0">
                <a:solidFill>
                  <a:srgbClr val="000000"/>
                </a:solidFill>
                <a:latin typeface="Consolas" panose="020B0609020204030204" pitchFamily="49" charset="0"/>
              </a:rPr>
              <a:t>Stack&lt;Integer&gt; </a:t>
            </a:r>
            <a:r>
              <a:rPr lang="sv-SE" sz="1800" dirty="0">
                <a:solidFill>
                  <a:srgbClr val="6A3E3E"/>
                </a:solidFill>
                <a:latin typeface="Consolas" panose="020B0609020204030204" pitchFamily="49" charset="0"/>
              </a:rPr>
              <a:t>stack</a:t>
            </a:r>
            <a:r>
              <a:rPr lang="sv-SE" sz="1800" dirty="0">
                <a:solidFill>
                  <a:srgbClr val="000000"/>
                </a:solidFill>
                <a:latin typeface="Consolas" panose="020B0609020204030204" pitchFamily="49" charset="0"/>
              </a:rPr>
              <a:t> = </a:t>
            </a:r>
            <a:r>
              <a:rPr lang="sv-SE" sz="1800" b="1" dirty="0">
                <a:solidFill>
                  <a:srgbClr val="7F0055"/>
                </a:solidFill>
                <a:latin typeface="Consolas" panose="020B0609020204030204" pitchFamily="49" charset="0"/>
              </a:rPr>
              <a:t>new</a:t>
            </a:r>
            <a:r>
              <a:rPr lang="sv-SE" sz="1800" b="1" dirty="0">
                <a:solidFill>
                  <a:srgbClr val="000000"/>
                </a:solidFill>
                <a:latin typeface="Consolas" panose="020B0609020204030204" pitchFamily="49" charset="0"/>
              </a:rPr>
              <a:t> Stack&lt;Integer&gt;();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stack</a:t>
            </a:r>
            <a:r>
              <a:rPr lang="en-IN" sz="1800" dirty="0" err="1">
                <a:solidFill>
                  <a:srgbClr val="000000"/>
                </a:solidFill>
                <a:latin typeface="Consolas" panose="020B0609020204030204" pitchFamily="49" charset="0"/>
              </a:rPr>
              <a:t>.push</a:t>
            </a:r>
            <a:r>
              <a:rPr lang="en-IN" sz="1800" dirty="0">
                <a:solidFill>
                  <a:srgbClr val="000000"/>
                </a:solidFill>
                <a:latin typeface="Consolas" panose="020B0609020204030204" pitchFamily="49" charset="0"/>
              </a:rPr>
              <a:t>(5);</a:t>
            </a:r>
          </a:p>
          <a:p>
            <a:pPr algn="l"/>
            <a:r>
              <a:rPr lang="en-IN" sz="1800" dirty="0" err="1">
                <a:solidFill>
                  <a:srgbClr val="6A3E3E"/>
                </a:solidFill>
                <a:latin typeface="Consolas" panose="020B0609020204030204" pitchFamily="49" charset="0"/>
              </a:rPr>
              <a:t>stack</a:t>
            </a:r>
            <a:r>
              <a:rPr lang="en-IN" sz="1800" dirty="0" err="1">
                <a:solidFill>
                  <a:srgbClr val="000000"/>
                </a:solidFill>
                <a:latin typeface="Consolas" panose="020B0609020204030204" pitchFamily="49" charset="0"/>
              </a:rPr>
              <a:t>.push</a:t>
            </a:r>
            <a:r>
              <a:rPr lang="en-IN" sz="1800" dirty="0">
                <a:solidFill>
                  <a:srgbClr val="000000"/>
                </a:solidFill>
                <a:latin typeface="Consolas" panose="020B0609020204030204" pitchFamily="49" charset="0"/>
              </a:rPr>
              <a:t>(9);</a:t>
            </a:r>
          </a:p>
          <a:p>
            <a:pPr algn="l"/>
            <a:r>
              <a:rPr lang="en-IN" sz="1800" dirty="0" err="1">
                <a:solidFill>
                  <a:srgbClr val="6A3E3E"/>
                </a:solidFill>
                <a:latin typeface="Consolas" panose="020B0609020204030204" pitchFamily="49" charset="0"/>
              </a:rPr>
              <a:t>stack</a:t>
            </a:r>
            <a:r>
              <a:rPr lang="en-IN" sz="1800" dirty="0" err="1">
                <a:solidFill>
                  <a:srgbClr val="000000"/>
                </a:solidFill>
                <a:latin typeface="Consolas" panose="020B0609020204030204" pitchFamily="49" charset="0"/>
              </a:rPr>
              <a:t>.push</a:t>
            </a:r>
            <a:r>
              <a:rPr lang="en-IN" sz="1800" dirty="0">
                <a:solidFill>
                  <a:srgbClr val="000000"/>
                </a:solidFill>
                <a:latin typeface="Consolas" panose="020B0609020204030204" pitchFamily="49" charset="0"/>
              </a:rPr>
              <a:t>(10);</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=0;</a:t>
            </a:r>
            <a:r>
              <a:rPr lang="en-IN" sz="1800" b="1" dirty="0">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&lt;</a:t>
            </a:r>
            <a:r>
              <a:rPr lang="en-IN" sz="1800" b="1" dirty="0" err="1">
                <a:solidFill>
                  <a:srgbClr val="6A3E3E"/>
                </a:solidFill>
                <a:latin typeface="Consolas" panose="020B0609020204030204" pitchFamily="49" charset="0"/>
              </a:rPr>
              <a:t>stack</a:t>
            </a:r>
            <a:r>
              <a:rPr lang="en-IN" sz="1800" b="1" dirty="0" err="1">
                <a:solidFill>
                  <a:srgbClr val="000000"/>
                </a:solidFill>
                <a:latin typeface="Consolas" panose="020B0609020204030204" pitchFamily="49" charset="0"/>
              </a:rPr>
              <a:t>.size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stack</a:t>
            </a:r>
            <a:r>
              <a:rPr lang="en-IN" sz="1800" b="1" i="1" dirty="0" err="1">
                <a:solidFill>
                  <a:srgbClr val="000000"/>
                </a:solidFill>
                <a:latin typeface="Consolas" panose="020B0609020204030204" pitchFamily="49" charset="0"/>
              </a:rPr>
              <a:t>.get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lvl="1"/>
            <a:br>
              <a:rPr lang="en-US" dirty="0">
                <a:solidFill>
                  <a:srgbClr val="273239"/>
                </a:solidFill>
                <a:latin typeface="urw-din"/>
              </a:rPr>
            </a:br>
            <a:endParaRPr lang="en-IN" dirty="0"/>
          </a:p>
        </p:txBody>
      </p:sp>
    </p:spTree>
    <p:extLst>
      <p:ext uri="{BB962C8B-B14F-4D97-AF65-F5344CB8AC3E}">
        <p14:creationId xmlns:p14="http://schemas.microsoft.com/office/powerpoint/2010/main" val="49741339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D84E-BAED-413D-A7E5-ADD0F8B70BE0}"/>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 Accessing the Element in Stack</a:t>
            </a:r>
            <a:endParaRPr lang="en-IN" dirty="0"/>
          </a:p>
        </p:txBody>
      </p:sp>
      <p:sp>
        <p:nvSpPr>
          <p:cNvPr id="3" name="Content Placeholder 2">
            <a:extLst>
              <a:ext uri="{FF2B5EF4-FFF2-40B4-BE49-F238E27FC236}">
                <a16:creationId xmlns:a16="http://schemas.microsoft.com/office/drawing/2014/main" id="{2D590FE1-0876-4565-8660-6F830FAF5EFB}"/>
              </a:ext>
            </a:extLst>
          </p:cNvPr>
          <p:cNvSpPr>
            <a:spLocks noGrp="1"/>
          </p:cNvSpPr>
          <p:nvPr>
            <p:ph idx="1"/>
          </p:nvPr>
        </p:nvSpPr>
        <p:spPr>
          <a:xfrm>
            <a:off x="457200" y="908720"/>
            <a:ext cx="8229600" cy="5217443"/>
          </a:xfrm>
        </p:spPr>
        <p:txBody>
          <a:bodyPr>
            <a:normAutofit/>
          </a:bodyPr>
          <a:lstStyle/>
          <a:p>
            <a:r>
              <a:rPr lang="en-US" sz="2800" b="0" i="0" dirty="0">
                <a:solidFill>
                  <a:srgbClr val="273239"/>
                </a:solidFill>
                <a:effectLst/>
                <a:latin typeface="urw-din"/>
              </a:rPr>
              <a:t>To retrieve or fetch the first element of the Stack or the element present at the top of the Stack, we can use </a:t>
            </a:r>
            <a:r>
              <a:rPr lang="en-US" sz="2800" b="1" i="0" u="sng" dirty="0">
                <a:effectLst/>
                <a:latin typeface="urw-din"/>
                <a:hlinkClick r:id="rId2"/>
              </a:rPr>
              <a:t>peek()</a:t>
            </a:r>
            <a:r>
              <a:rPr lang="en-US" sz="2800" b="0" i="0" dirty="0">
                <a:solidFill>
                  <a:srgbClr val="273239"/>
                </a:solidFill>
                <a:effectLst/>
                <a:latin typeface="urw-din"/>
              </a:rPr>
              <a:t> method.</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element at the top of the"</a:t>
            </a:r>
          </a:p>
          <a:p>
            <a:pPr algn="l"/>
            <a:r>
              <a:rPr lang="en-IN" sz="1800" dirty="0">
                <a:solidFill>
                  <a:srgbClr val="000000"/>
                </a:solidFill>
                <a:latin typeface="Consolas" panose="020B0609020204030204" pitchFamily="49" charset="0"/>
              </a:rPr>
              <a:t>                + </a:t>
            </a:r>
            <a:r>
              <a:rPr lang="en-IN" sz="1800" dirty="0">
                <a:solidFill>
                  <a:srgbClr val="2A00FF"/>
                </a:solidFill>
                <a:latin typeface="Consolas" panose="020B0609020204030204" pitchFamily="49" charset="0"/>
              </a:rPr>
              <a:t>" stack is: "</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stack</a:t>
            </a:r>
            <a:r>
              <a:rPr lang="en-IN" sz="1800" dirty="0" err="1">
                <a:solidFill>
                  <a:srgbClr val="000000"/>
                </a:solidFill>
                <a:latin typeface="Consolas" panose="020B0609020204030204" pitchFamily="49" charset="0"/>
              </a:rPr>
              <a:t>.peek</a:t>
            </a:r>
            <a:r>
              <a:rPr lang="en-IN" sz="1800" dirty="0">
                <a:solidFill>
                  <a:srgbClr val="000000"/>
                </a:solidFill>
                <a:latin typeface="Consolas" panose="020B0609020204030204" pitchFamily="49" charset="0"/>
              </a:rPr>
              <a:t>());</a:t>
            </a:r>
          </a:p>
          <a:p>
            <a:endParaRPr lang="en-IN" sz="2800" dirty="0"/>
          </a:p>
        </p:txBody>
      </p:sp>
    </p:spTree>
    <p:extLst>
      <p:ext uri="{BB962C8B-B14F-4D97-AF65-F5344CB8AC3E}">
        <p14:creationId xmlns:p14="http://schemas.microsoft.com/office/powerpoint/2010/main" val="249413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IN" b="1" dirty="0"/>
            </a:br>
            <a:r>
              <a:rPr lang="en-IN" b="1" dirty="0"/>
              <a:t>Rules for Naming Variables in Java</a:t>
            </a:r>
            <a:br>
              <a:rPr lang="en-IN" b="1" dirty="0"/>
            </a:br>
            <a:endParaRPr lang="en-IN" dirty="0"/>
          </a:p>
        </p:txBody>
      </p:sp>
      <p:sp>
        <p:nvSpPr>
          <p:cNvPr id="3" name="Content Placeholder 2"/>
          <p:cNvSpPr>
            <a:spLocks noGrp="1"/>
          </p:cNvSpPr>
          <p:nvPr>
            <p:ph idx="1"/>
          </p:nvPr>
        </p:nvSpPr>
        <p:spPr>
          <a:xfrm>
            <a:off x="457200" y="1000108"/>
            <a:ext cx="8229600" cy="5357850"/>
          </a:xfrm>
        </p:spPr>
        <p:txBody>
          <a:bodyPr/>
          <a:lstStyle/>
          <a:p>
            <a:r>
              <a:rPr lang="en-IN" sz="2400" dirty="0"/>
              <a:t>Variables in Java are case-sensitive.</a:t>
            </a:r>
          </a:p>
          <a:p>
            <a:r>
              <a:rPr lang="en-IN" sz="2400" dirty="0"/>
              <a:t>A variable's name is a sequence of Unicode letters and digits. It can begin with a letter, $ or _. However, it's a convention to begin a variable name with a letter. Also, variable names cannot use whitespace in Java</a:t>
            </a:r>
            <a:r>
              <a:rPr lang="en-IN" dirty="0"/>
              <a:t>.</a:t>
            </a:r>
          </a:p>
          <a:p>
            <a:pPr lvl="1"/>
            <a:r>
              <a:rPr lang="en-IN" dirty="0"/>
              <a:t>Variable Name	Remarks</a:t>
            </a:r>
          </a:p>
          <a:p>
            <a:pPr lvl="1">
              <a:buNone/>
            </a:pPr>
            <a:r>
              <a:rPr lang="en-IN" dirty="0"/>
              <a:t>	speed			valid</a:t>
            </a:r>
          </a:p>
          <a:p>
            <a:pPr lvl="1">
              <a:buNone/>
            </a:pPr>
            <a:r>
              <a:rPr lang="en-IN" dirty="0"/>
              <a:t>	_speed			valid but bad variable name</a:t>
            </a:r>
          </a:p>
          <a:p>
            <a:pPr lvl="1">
              <a:buNone/>
            </a:pPr>
            <a:r>
              <a:rPr lang="en-IN" dirty="0"/>
              <a:t>	$speed			valid but bad variable name</a:t>
            </a:r>
          </a:p>
          <a:p>
            <a:pPr lvl="1">
              <a:buNone/>
            </a:pPr>
            <a:r>
              <a:rPr lang="en-IN" dirty="0"/>
              <a:t>	speed1			valid</a:t>
            </a:r>
          </a:p>
          <a:p>
            <a:pPr lvl="1">
              <a:buNone/>
            </a:pPr>
            <a:r>
              <a:rPr lang="en-IN" dirty="0"/>
              <a:t>    </a:t>
            </a:r>
            <a:r>
              <a:rPr lang="en-IN" dirty="0" err="1"/>
              <a:t>spe</a:t>
            </a:r>
            <a:r>
              <a:rPr lang="en-IN" dirty="0"/>
              <a:t> </a:t>
            </a:r>
            <a:r>
              <a:rPr lang="en-IN" dirty="0" err="1"/>
              <a:t>ed</a:t>
            </a:r>
            <a:r>
              <a:rPr lang="en-IN" dirty="0"/>
              <a:t>			Invalid</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623F-F3F7-45A7-9483-8AB1FEE78EEB}"/>
              </a:ext>
            </a:extLst>
          </p:cNvPr>
          <p:cNvSpPr>
            <a:spLocks noGrp="1"/>
          </p:cNvSpPr>
          <p:nvPr>
            <p:ph type="title"/>
          </p:nvPr>
        </p:nvSpPr>
        <p:spPr>
          <a:xfrm>
            <a:off x="457200" y="274638"/>
            <a:ext cx="8229600" cy="346050"/>
          </a:xfrm>
        </p:spPr>
        <p:txBody>
          <a:bodyPr>
            <a:normAutofit fontScale="90000"/>
          </a:bodyPr>
          <a:lstStyle/>
          <a:p>
            <a:r>
              <a:rPr lang="en-IN" b="1" i="0" dirty="0">
                <a:solidFill>
                  <a:srgbClr val="273239"/>
                </a:solidFill>
                <a:effectLst/>
                <a:latin typeface="urw-din"/>
              </a:rPr>
              <a:t>Removing Elements in stack</a:t>
            </a:r>
            <a:endParaRPr lang="en-IN" dirty="0"/>
          </a:p>
        </p:txBody>
      </p:sp>
      <p:sp>
        <p:nvSpPr>
          <p:cNvPr id="3" name="Content Placeholder 2">
            <a:extLst>
              <a:ext uri="{FF2B5EF4-FFF2-40B4-BE49-F238E27FC236}">
                <a16:creationId xmlns:a16="http://schemas.microsoft.com/office/drawing/2014/main" id="{0D6A77F3-A629-4915-BA73-6C6651FAA5A7}"/>
              </a:ext>
            </a:extLst>
          </p:cNvPr>
          <p:cNvSpPr>
            <a:spLocks noGrp="1"/>
          </p:cNvSpPr>
          <p:nvPr>
            <p:ph idx="1"/>
          </p:nvPr>
        </p:nvSpPr>
        <p:spPr>
          <a:xfrm>
            <a:off x="457200" y="836712"/>
            <a:ext cx="8229600" cy="5289451"/>
          </a:xfrm>
        </p:spPr>
        <p:txBody>
          <a:bodyPr/>
          <a:lstStyle/>
          <a:p>
            <a:r>
              <a:rPr lang="en-US" b="0" i="0" dirty="0">
                <a:solidFill>
                  <a:srgbClr val="273239"/>
                </a:solidFill>
                <a:effectLst/>
                <a:latin typeface="urw-din"/>
              </a:rPr>
              <a:t>To pop an element from the stack, we can use the </a:t>
            </a:r>
            <a:r>
              <a:rPr lang="en-US" b="1" i="0" u="sng" dirty="0">
                <a:effectLst/>
                <a:latin typeface="urw-din"/>
                <a:hlinkClick r:id="rId2"/>
              </a:rPr>
              <a:t>pop()</a:t>
            </a:r>
            <a:r>
              <a:rPr lang="en-US" b="0" i="0" dirty="0">
                <a:solidFill>
                  <a:srgbClr val="273239"/>
                </a:solidFill>
                <a:effectLst/>
                <a:latin typeface="urw-din"/>
              </a:rPr>
              <a:t> method.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"Popped element: "</a:t>
            </a:r>
          </a:p>
          <a:p>
            <a:pPr algn="l"/>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stack</a:t>
            </a:r>
            <a:r>
              <a:rPr lang="en-IN" sz="1800" dirty="0" err="1">
                <a:solidFill>
                  <a:srgbClr val="000000"/>
                </a:solidFill>
                <a:latin typeface="Consolas" panose="020B0609020204030204" pitchFamily="49" charset="0"/>
              </a:rPr>
              <a:t>.pop</a:t>
            </a:r>
            <a:r>
              <a:rPr lang="en-IN" sz="1800" dirty="0">
                <a:solidFill>
                  <a:srgbClr val="000000"/>
                </a:solidFill>
                <a:latin typeface="Consolas" panose="020B0609020204030204" pitchFamily="49" charset="0"/>
              </a:rPr>
              <a:t>());</a:t>
            </a:r>
          </a:p>
          <a:p>
            <a:pPr algn="l"/>
            <a:endParaRPr lang="en-IN" sz="1800" dirty="0">
              <a:solidFill>
                <a:srgbClr val="000000"/>
              </a:solidFill>
              <a:latin typeface="Consolas" panose="020B0609020204030204" pitchFamily="49" charset="0"/>
            </a:endParaRPr>
          </a:p>
          <a:p>
            <a:r>
              <a:rPr lang="en-IN" b="1" i="0" dirty="0">
                <a:solidFill>
                  <a:srgbClr val="273239"/>
                </a:solidFill>
                <a:effectLst/>
                <a:latin typeface="urw-din"/>
              </a:rPr>
              <a:t>Methods in Stack Class </a:t>
            </a:r>
          </a:p>
          <a:p>
            <a:pPr algn="l"/>
            <a:endParaRPr lang="en-IN" dirty="0"/>
          </a:p>
        </p:txBody>
      </p:sp>
      <p:graphicFrame>
        <p:nvGraphicFramePr>
          <p:cNvPr id="5" name="Table 4">
            <a:extLst>
              <a:ext uri="{FF2B5EF4-FFF2-40B4-BE49-F238E27FC236}">
                <a16:creationId xmlns:a16="http://schemas.microsoft.com/office/drawing/2014/main" id="{A5F748A6-7051-4BB8-ACB2-209D93A1EFBC}"/>
              </a:ext>
            </a:extLst>
          </p:cNvPr>
          <p:cNvGraphicFramePr>
            <a:graphicFrameLocks noGrp="1"/>
          </p:cNvGraphicFramePr>
          <p:nvPr/>
        </p:nvGraphicFramePr>
        <p:xfrm>
          <a:off x="457200" y="3583781"/>
          <a:ext cx="8229600" cy="558800"/>
        </p:xfrm>
        <a:graphic>
          <a:graphicData uri="http://schemas.openxmlformats.org/drawingml/2006/table">
            <a:tbl>
              <a:tblPr/>
              <a:tblGrid>
                <a:gridCol w="4114800">
                  <a:extLst>
                    <a:ext uri="{9D8B030D-6E8A-4147-A177-3AD203B41FA5}">
                      <a16:colId xmlns:a16="http://schemas.microsoft.com/office/drawing/2014/main" val="2884948089"/>
                    </a:ext>
                  </a:extLst>
                </a:gridCol>
                <a:gridCol w="4114800">
                  <a:extLst>
                    <a:ext uri="{9D8B030D-6E8A-4147-A177-3AD203B41FA5}">
                      <a16:colId xmlns:a16="http://schemas.microsoft.com/office/drawing/2014/main" val="3475443029"/>
                    </a:ext>
                  </a:extLst>
                </a:gridCol>
              </a:tblGrid>
              <a:tr h="0">
                <a:tc>
                  <a:txBody>
                    <a:bodyPr/>
                    <a:lstStyle/>
                    <a:p>
                      <a:pPr algn="just" fontAlgn="base"/>
                      <a:r>
                        <a:rPr lang="en-IN" sz="1250" b="0" u="sng">
                          <a:effectLst/>
                          <a:hlinkClick r:id="rId3"/>
                        </a:rPr>
                        <a:t>empty()</a:t>
                      </a:r>
                      <a:endParaRPr lang="en-IN" sz="1250" b="0">
                        <a:effectLst/>
                      </a:endParaRPr>
                    </a:p>
                  </a:txBody>
                  <a:tcPr marL="63500" marR="63500" marT="88900" marB="88900" anchor="ctr">
                    <a:lnL>
                      <a:noFill/>
                    </a:lnL>
                    <a:lnR>
                      <a:noFill/>
                    </a:lnR>
                    <a:lnT>
                      <a:noFill/>
                    </a:lnT>
                    <a:lnB>
                      <a:noFill/>
                    </a:lnB>
                    <a:solidFill>
                      <a:srgbClr val="FFFFFF"/>
                    </a:solidFill>
                  </a:tcPr>
                </a:tc>
                <a:tc>
                  <a:txBody>
                    <a:bodyPr/>
                    <a:lstStyle/>
                    <a:p>
                      <a:pPr algn="just" fontAlgn="base"/>
                      <a:r>
                        <a:rPr lang="en-US" sz="1250" b="0" dirty="0">
                          <a:effectLst/>
                        </a:rPr>
                        <a:t>It returns true if nothing is on the top of the stack. Else, returns false.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237838451"/>
                  </a:ext>
                </a:extLst>
              </a:tr>
            </a:tbl>
          </a:graphicData>
        </a:graphic>
      </p:graphicFrame>
      <p:graphicFrame>
        <p:nvGraphicFramePr>
          <p:cNvPr id="6" name="Table 5">
            <a:extLst>
              <a:ext uri="{FF2B5EF4-FFF2-40B4-BE49-F238E27FC236}">
                <a16:creationId xmlns:a16="http://schemas.microsoft.com/office/drawing/2014/main" id="{3DB9AA35-2ED7-4F7B-B3AC-B1993EEC0654}"/>
              </a:ext>
            </a:extLst>
          </p:cNvPr>
          <p:cNvGraphicFramePr>
            <a:graphicFrameLocks noGrp="1"/>
          </p:cNvGraphicFramePr>
          <p:nvPr>
            <p:extLst>
              <p:ext uri="{D42A27DB-BD31-4B8C-83A1-F6EECF244321}">
                <p14:modId xmlns:p14="http://schemas.microsoft.com/office/powerpoint/2010/main" val="3121265438"/>
              </p:ext>
            </p:extLst>
          </p:nvPr>
        </p:nvGraphicFramePr>
        <p:xfrm>
          <a:off x="323528" y="4509120"/>
          <a:ext cx="8229600" cy="939800"/>
        </p:xfrm>
        <a:graphic>
          <a:graphicData uri="http://schemas.openxmlformats.org/drawingml/2006/table">
            <a:tbl>
              <a:tblPr/>
              <a:tblGrid>
                <a:gridCol w="4114800">
                  <a:extLst>
                    <a:ext uri="{9D8B030D-6E8A-4147-A177-3AD203B41FA5}">
                      <a16:colId xmlns:a16="http://schemas.microsoft.com/office/drawing/2014/main" val="527442151"/>
                    </a:ext>
                  </a:extLst>
                </a:gridCol>
                <a:gridCol w="4114800">
                  <a:extLst>
                    <a:ext uri="{9D8B030D-6E8A-4147-A177-3AD203B41FA5}">
                      <a16:colId xmlns:a16="http://schemas.microsoft.com/office/drawing/2014/main" val="471859734"/>
                    </a:ext>
                  </a:extLst>
                </a:gridCol>
              </a:tblGrid>
              <a:tr h="0">
                <a:tc>
                  <a:txBody>
                    <a:bodyPr/>
                    <a:lstStyle/>
                    <a:p>
                      <a:pPr algn="just" fontAlgn="base"/>
                      <a:r>
                        <a:rPr lang="en-IN" sz="1250" b="0" u="sng">
                          <a:effectLst/>
                          <a:hlinkClick r:id="rId4"/>
                        </a:rPr>
                        <a:t>search(Object element)</a:t>
                      </a:r>
                      <a:endParaRPr lang="en-IN" sz="125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US" sz="1250" b="0" dirty="0">
                          <a:effectLst/>
                        </a:rPr>
                        <a:t>It determines whether an object exists in the stack. If the element is found,</a:t>
                      </a:r>
                    </a:p>
                    <a:p>
                      <a:pPr algn="l" fontAlgn="base"/>
                      <a:r>
                        <a:rPr lang="en-US" sz="1250" b="0" dirty="0">
                          <a:effectLst/>
                        </a:rPr>
                        <a:t>It returns the position of the element from the top of the stack. Else, it returns -1.</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219742901"/>
                  </a:ext>
                </a:extLst>
              </a:tr>
            </a:tbl>
          </a:graphicData>
        </a:graphic>
      </p:graphicFrame>
    </p:spTree>
    <p:extLst>
      <p:ext uri="{BB962C8B-B14F-4D97-AF65-F5344CB8AC3E}">
        <p14:creationId xmlns:p14="http://schemas.microsoft.com/office/powerpoint/2010/main" val="37208444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028B-BB87-4AC2-AD36-7CD961047088}"/>
              </a:ext>
            </a:extLst>
          </p:cNvPr>
          <p:cNvSpPr>
            <a:spLocks noGrp="1"/>
          </p:cNvSpPr>
          <p:nvPr>
            <p:ph type="title"/>
          </p:nvPr>
        </p:nvSpPr>
        <p:spPr>
          <a:xfrm>
            <a:off x="457200" y="274638"/>
            <a:ext cx="8229600" cy="457199"/>
          </a:xfrm>
        </p:spPr>
        <p:txBody>
          <a:bodyPr>
            <a:normAutofit fontScale="90000"/>
          </a:bodyPr>
          <a:lstStyle/>
          <a:p>
            <a:r>
              <a:rPr lang="en-US" dirty="0"/>
              <a:t>Methods</a:t>
            </a:r>
            <a:endParaRPr lang="en-IN" dirty="0"/>
          </a:p>
        </p:txBody>
      </p:sp>
      <p:sp>
        <p:nvSpPr>
          <p:cNvPr id="3" name="Content Placeholder 2">
            <a:extLst>
              <a:ext uri="{FF2B5EF4-FFF2-40B4-BE49-F238E27FC236}">
                <a16:creationId xmlns:a16="http://schemas.microsoft.com/office/drawing/2014/main" id="{D3F6F1E1-219D-4626-8F83-5FA2FFC3D6C6}"/>
              </a:ext>
            </a:extLst>
          </p:cNvPr>
          <p:cNvSpPr>
            <a:spLocks noGrp="1"/>
          </p:cNvSpPr>
          <p:nvPr>
            <p:ph idx="1"/>
          </p:nvPr>
        </p:nvSpPr>
        <p:spPr>
          <a:xfrm>
            <a:off x="457200" y="731838"/>
            <a:ext cx="8229600" cy="6126162"/>
          </a:xfrm>
        </p:spPr>
        <p:txBody>
          <a:bodyPr/>
          <a:lstStyle/>
          <a:p>
            <a:r>
              <a:rPr lang="en-US" dirty="0"/>
              <a:t>Add()</a:t>
            </a:r>
          </a:p>
          <a:p>
            <a:r>
              <a:rPr lang="en-US" dirty="0"/>
              <a:t>Remove(</a:t>
            </a:r>
            <a:r>
              <a:rPr lang="en-IN" dirty="0"/>
              <a:t>)</a:t>
            </a:r>
          </a:p>
          <a:p>
            <a:r>
              <a:rPr lang="en-IN" dirty="0"/>
              <a:t>Add(position,&lt;item&gt;)</a:t>
            </a:r>
            <a:endParaRPr lang="en-US" dirty="0"/>
          </a:p>
        </p:txBody>
      </p:sp>
    </p:spTree>
    <p:extLst>
      <p:ext uri="{BB962C8B-B14F-4D97-AF65-F5344CB8AC3E}">
        <p14:creationId xmlns:p14="http://schemas.microsoft.com/office/powerpoint/2010/main" val="30930224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BFDB-C612-418C-A54D-EE53B4C28482}"/>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LinkedList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224D4E7-944C-40CF-8090-654B15B927AD}"/>
              </a:ext>
            </a:extLst>
          </p:cNvPr>
          <p:cNvSpPr>
            <a:spLocks noGrp="1"/>
          </p:cNvSpPr>
          <p:nvPr>
            <p:ph idx="1"/>
          </p:nvPr>
        </p:nvSpPr>
        <p:spPr>
          <a:xfrm>
            <a:off x="457200" y="-7622931"/>
            <a:ext cx="8229600" cy="14480931"/>
          </a:xfrm>
        </p:spPr>
        <p:txBody>
          <a:bodyPr/>
          <a:lstStyle/>
          <a:p>
            <a:r>
              <a:rPr lang="en-US" b="0" i="0" dirty="0">
                <a:solidFill>
                  <a:srgbClr val="000000"/>
                </a:solidFill>
                <a:effectLst/>
                <a:latin typeface="verdana" panose="020B0604030504040204" pitchFamily="34" charset="0"/>
              </a:rPr>
              <a:t> It can store the duplicate elements. </a:t>
            </a:r>
          </a:p>
          <a:p>
            <a:endParaRPr lang="en-IN" dirty="0"/>
          </a:p>
        </p:txBody>
      </p:sp>
      <p:pic>
        <p:nvPicPr>
          <p:cNvPr id="2050" name="Picture 2" descr="java LinkedList class using doubly linked list">
            <a:extLst>
              <a:ext uri="{FF2B5EF4-FFF2-40B4-BE49-F238E27FC236}">
                <a16:creationId xmlns:a16="http://schemas.microsoft.com/office/drawing/2014/main" id="{D84DEA78-15C6-4E13-B912-AC3326062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79"/>
            <a:ext cx="7776863" cy="147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20274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06E-D647-409B-868C-EBCEA16087D3}"/>
              </a:ext>
            </a:extLst>
          </p:cNvPr>
          <p:cNvSpPr>
            <a:spLocks noGrp="1"/>
          </p:cNvSpPr>
          <p:nvPr>
            <p:ph type="title"/>
          </p:nvPr>
        </p:nvSpPr>
        <p:spPr>
          <a:xfrm>
            <a:off x="457200" y="274638"/>
            <a:ext cx="8229600" cy="457199"/>
          </a:xfrm>
        </p:spPr>
        <p:txBody>
          <a:bodyPr>
            <a:normAutofit fontScale="90000"/>
          </a:bodyPr>
          <a:lstStyle/>
          <a:p>
            <a:r>
              <a:rPr lang="en-US" dirty="0"/>
              <a:t>Set Interface</a:t>
            </a:r>
            <a:endParaRPr lang="en-IN" dirty="0"/>
          </a:p>
        </p:txBody>
      </p:sp>
      <p:sp>
        <p:nvSpPr>
          <p:cNvPr id="3" name="Content Placeholder 2">
            <a:extLst>
              <a:ext uri="{FF2B5EF4-FFF2-40B4-BE49-F238E27FC236}">
                <a16:creationId xmlns:a16="http://schemas.microsoft.com/office/drawing/2014/main" id="{4FB246E9-B684-460B-BE30-B9EC1FD69732}"/>
              </a:ext>
            </a:extLst>
          </p:cNvPr>
          <p:cNvSpPr>
            <a:spLocks noGrp="1"/>
          </p:cNvSpPr>
          <p:nvPr>
            <p:ph idx="1"/>
          </p:nvPr>
        </p:nvSpPr>
        <p:spPr>
          <a:xfrm>
            <a:off x="457200" y="836712"/>
            <a:ext cx="8229600" cy="5289451"/>
          </a:xfrm>
        </p:spPr>
        <p:txBody>
          <a:bodyPr>
            <a:normAutofit fontScale="77500" lnSpcReduction="20000"/>
          </a:bodyPr>
          <a:lstStyle/>
          <a:p>
            <a:r>
              <a:rPr lang="en-US" sz="2400" b="0" i="0" dirty="0">
                <a:solidFill>
                  <a:srgbClr val="273239"/>
                </a:solidFill>
                <a:effectLst/>
                <a:latin typeface="urw-din"/>
              </a:rPr>
              <a:t>The set interface present in the </a:t>
            </a:r>
            <a:r>
              <a:rPr lang="en-US" sz="2400" b="0" i="0" u="sng" dirty="0" err="1">
                <a:effectLst/>
                <a:latin typeface="urw-din"/>
                <a:hlinkClick r:id="rId2"/>
              </a:rPr>
              <a:t>java.util</a:t>
            </a:r>
            <a:r>
              <a:rPr lang="en-US" sz="2400" b="0" i="0" dirty="0">
                <a:solidFill>
                  <a:srgbClr val="273239"/>
                </a:solidFill>
                <a:effectLst/>
                <a:latin typeface="urw-din"/>
              </a:rPr>
              <a:t> package and extends the </a:t>
            </a:r>
            <a:r>
              <a:rPr lang="en-US" sz="2400" b="0" i="0" u="sng" dirty="0">
                <a:effectLst/>
                <a:latin typeface="urw-din"/>
                <a:hlinkClick r:id="rId3"/>
              </a:rPr>
              <a:t>Collection interface</a:t>
            </a:r>
            <a:r>
              <a:rPr lang="en-US" sz="2400" b="0" i="0" dirty="0">
                <a:solidFill>
                  <a:srgbClr val="273239"/>
                </a:solidFill>
                <a:effectLst/>
                <a:latin typeface="urw-din"/>
              </a:rPr>
              <a:t> is an unordered collection of objects in which duplicate values cannot be stored.</a:t>
            </a:r>
          </a:p>
          <a:p>
            <a:r>
              <a:rPr lang="en-US" sz="2000" b="0" i="0" dirty="0">
                <a:solidFill>
                  <a:srgbClr val="273239"/>
                </a:solidFill>
                <a:effectLst/>
                <a:latin typeface="urw-din"/>
              </a:rPr>
              <a:t>It is an interface which implements the mathematical set.</a:t>
            </a:r>
          </a:p>
          <a:p>
            <a:r>
              <a:rPr lang="en-US" sz="2400" b="0" i="0" dirty="0">
                <a:solidFill>
                  <a:srgbClr val="273239"/>
                </a:solidFill>
                <a:effectLst/>
                <a:latin typeface="urw-din"/>
              </a:rPr>
              <a:t>This interface contains the methods inherited from the Collection interface and adds a feature which restricts the insertion of the duplicate elements.</a:t>
            </a:r>
          </a:p>
          <a:p>
            <a:endParaRPr lang="en-US" sz="2400" dirty="0">
              <a:solidFill>
                <a:srgbClr val="273239"/>
              </a:solidFill>
              <a:latin typeface="urw-din"/>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Set&lt;String&gt; </a:t>
            </a:r>
            <a:r>
              <a:rPr lang="en-US" sz="1800" dirty="0" err="1">
                <a:solidFill>
                  <a:srgbClr val="6A3E3E"/>
                </a:solidFill>
                <a:latin typeface="Consolas" panose="020B0609020204030204" pitchFamily="49" charset="0"/>
              </a:rPr>
              <a:t>hs</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HashSet&lt;String&gt;();</a:t>
            </a:r>
          </a:p>
          <a:p>
            <a:pPr algn="l"/>
            <a:r>
              <a:rPr lang="en-IN" sz="1800" dirty="0" err="1">
                <a:solidFill>
                  <a:srgbClr val="6A3E3E"/>
                </a:solidFill>
                <a:latin typeface="Consolas" panose="020B0609020204030204" pitchFamily="49" charset="0"/>
              </a:rPr>
              <a:t>hs</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"hi"</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hs</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"hello"</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hs</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"hi"</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(String </a:t>
            </a:r>
            <a:r>
              <a:rPr lang="en-IN" sz="1800" b="1" dirty="0" err="1">
                <a:solidFill>
                  <a:srgbClr val="6A3E3E"/>
                </a:solidFill>
                <a:latin typeface="Consolas" panose="020B0609020204030204" pitchFamily="49" charset="0"/>
              </a:rPr>
              <a:t>str</a:t>
            </a:r>
            <a:r>
              <a:rPr lang="en-IN" sz="1800" b="1" dirty="0" err="1">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hs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str</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28998773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2337-7F11-4BF0-BBD8-A3BB54E4DD97}"/>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Accessing the Elements in set</a:t>
            </a:r>
            <a:endParaRPr lang="en-IN" dirty="0"/>
          </a:p>
        </p:txBody>
      </p:sp>
      <p:sp>
        <p:nvSpPr>
          <p:cNvPr id="3" name="Content Placeholder 2">
            <a:extLst>
              <a:ext uri="{FF2B5EF4-FFF2-40B4-BE49-F238E27FC236}">
                <a16:creationId xmlns:a16="http://schemas.microsoft.com/office/drawing/2014/main" id="{181DD735-D141-4E02-AE77-37623F39A157}"/>
              </a:ext>
            </a:extLst>
          </p:cNvPr>
          <p:cNvSpPr>
            <a:spLocks noGrp="1"/>
          </p:cNvSpPr>
          <p:nvPr>
            <p:ph idx="1"/>
          </p:nvPr>
        </p:nvSpPr>
        <p:spPr>
          <a:xfrm>
            <a:off x="457200" y="908720"/>
            <a:ext cx="8229600" cy="5217443"/>
          </a:xfrm>
        </p:spPr>
        <p:txBody>
          <a:bodyPr>
            <a:normAutofit/>
          </a:bodyPr>
          <a:lstStyle/>
          <a:p>
            <a:r>
              <a:rPr lang="en-US" sz="2800" b="0" i="0" dirty="0">
                <a:solidFill>
                  <a:srgbClr val="273239"/>
                </a:solidFill>
                <a:effectLst/>
                <a:latin typeface="urw-din"/>
              </a:rPr>
              <a:t> After adding the elements, if we wish to access the elements, we can use inbuilt methods like </a:t>
            </a:r>
            <a:r>
              <a:rPr lang="en-US" sz="2800" b="0" i="0" u="sng" dirty="0">
                <a:effectLst/>
                <a:latin typeface="urw-din"/>
                <a:hlinkClick r:id="rId2"/>
              </a:rPr>
              <a:t>contains()</a:t>
            </a:r>
            <a:r>
              <a:rPr lang="en-US" sz="2800" b="0" i="0" dirty="0">
                <a:solidFill>
                  <a:srgbClr val="273239"/>
                </a:solidFill>
                <a:effectLst/>
                <a:latin typeface="urw-din"/>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check</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"hi"</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hs</a:t>
            </a:r>
            <a:r>
              <a:rPr lang="en-IN" sz="1800" b="1" i="1" dirty="0" err="1">
                <a:solidFill>
                  <a:srgbClr val="000000"/>
                </a:solidFill>
                <a:latin typeface="Consolas" panose="020B0609020204030204" pitchFamily="49" charset="0"/>
              </a:rPr>
              <a:t>.contains</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check</a:t>
            </a:r>
            <a:r>
              <a:rPr lang="en-IN" sz="1800" b="1" i="1" dirty="0">
                <a:solidFill>
                  <a:srgbClr val="000000"/>
                </a:solidFill>
                <a:latin typeface="Consolas" panose="020B0609020204030204" pitchFamily="49" charset="0"/>
              </a:rPr>
              <a:t>));</a:t>
            </a:r>
          </a:p>
          <a:p>
            <a:pPr algn="l"/>
            <a:endParaRPr lang="en-IN" sz="1800" b="1" i="1" dirty="0">
              <a:solidFill>
                <a:srgbClr val="000000"/>
              </a:solidFill>
              <a:latin typeface="Consolas" panose="020B0609020204030204" pitchFamily="49" charset="0"/>
            </a:endParaRPr>
          </a:p>
          <a:p>
            <a:pPr algn="l"/>
            <a:r>
              <a:rPr lang="en-US" sz="1600" b="1" i="0" dirty="0">
                <a:solidFill>
                  <a:srgbClr val="273239"/>
                </a:solidFill>
                <a:effectLst/>
                <a:latin typeface="urw-din"/>
              </a:rPr>
              <a:t>Removing the Values:</a:t>
            </a:r>
            <a:r>
              <a:rPr lang="en-US" sz="1600" b="0" i="0" dirty="0">
                <a:solidFill>
                  <a:srgbClr val="273239"/>
                </a:solidFill>
                <a:effectLst/>
                <a:latin typeface="urw-din"/>
              </a:rPr>
              <a:t> The values can be removed from the Set using the </a:t>
            </a:r>
            <a:r>
              <a:rPr lang="en-US" sz="1600" b="0" i="0" u="sng" dirty="0">
                <a:effectLst/>
                <a:latin typeface="urw-din"/>
                <a:hlinkClick r:id="rId3"/>
              </a:rPr>
              <a:t>remove() method</a:t>
            </a:r>
            <a:r>
              <a:rPr lang="en-US" sz="1600" b="0" i="0" dirty="0">
                <a:solidFill>
                  <a:srgbClr val="273239"/>
                </a:solidFill>
                <a:effectLst/>
                <a:latin typeface="urw-din"/>
              </a:rPr>
              <a:t>.</a:t>
            </a:r>
            <a:endParaRPr lang="en-IN" sz="2800" dirty="0"/>
          </a:p>
        </p:txBody>
      </p:sp>
    </p:spTree>
    <p:extLst>
      <p:ext uri="{BB962C8B-B14F-4D97-AF65-F5344CB8AC3E}">
        <p14:creationId xmlns:p14="http://schemas.microsoft.com/office/powerpoint/2010/main" val="34668808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40CD-C8BC-430F-AE59-ACED4A8935B3}"/>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HashSet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D4169F3-539C-406D-BB55-5B20B3D3E804}"/>
              </a:ext>
            </a:extLst>
          </p:cNvPr>
          <p:cNvSpPr>
            <a:spLocks noGrp="1"/>
          </p:cNvSpPr>
          <p:nvPr>
            <p:ph idx="1"/>
          </p:nvPr>
        </p:nvSpPr>
        <p:spPr>
          <a:xfrm>
            <a:off x="457200" y="620688"/>
            <a:ext cx="8229600" cy="6120680"/>
          </a:xfrm>
        </p:spPr>
        <p:txBody>
          <a:bodyPr>
            <a:normAutofit/>
          </a:bodyPr>
          <a:lstStyle/>
          <a:p>
            <a:r>
              <a:rPr lang="en-US" sz="2000" b="0" i="0" dirty="0">
                <a:solidFill>
                  <a:srgbClr val="273239"/>
                </a:solidFill>
                <a:effectLst/>
                <a:latin typeface="urw-din"/>
              </a:rPr>
              <a:t>The </a:t>
            </a:r>
            <a:r>
              <a:rPr lang="en-US" sz="2000" b="1" i="0" dirty="0">
                <a:solidFill>
                  <a:srgbClr val="273239"/>
                </a:solidFill>
                <a:effectLst/>
                <a:latin typeface="urw-din"/>
              </a:rPr>
              <a:t>HashSet</a:t>
            </a:r>
            <a:r>
              <a:rPr lang="en-US" sz="2000" b="0" i="0" dirty="0">
                <a:solidFill>
                  <a:srgbClr val="273239"/>
                </a:solidFill>
                <a:effectLst/>
                <a:latin typeface="urw-din"/>
              </a:rPr>
              <a:t> class implements the </a:t>
            </a:r>
            <a:r>
              <a:rPr lang="en-US" sz="2000" b="0" i="0" u="sng" dirty="0">
                <a:effectLst/>
                <a:latin typeface="urw-din"/>
                <a:hlinkClick r:id="rId2"/>
              </a:rPr>
              <a:t>Set interface</a:t>
            </a:r>
            <a:r>
              <a:rPr lang="en-US" sz="2000" b="0" i="0" dirty="0">
                <a:solidFill>
                  <a:srgbClr val="273239"/>
                </a:solidFill>
                <a:effectLst/>
                <a:latin typeface="urw-din"/>
              </a:rPr>
              <a:t>, backed by a hash table which is actually a </a:t>
            </a:r>
            <a:r>
              <a:rPr lang="en-US" sz="2000" b="0" i="0" u="sng" dirty="0">
                <a:effectLst/>
                <a:latin typeface="urw-din"/>
                <a:hlinkClick r:id="rId3"/>
              </a:rPr>
              <a:t>HashMap</a:t>
            </a:r>
            <a:r>
              <a:rPr lang="en-US" sz="2000" b="0" i="0" dirty="0">
                <a:solidFill>
                  <a:srgbClr val="273239"/>
                </a:solidFill>
                <a:effectLst/>
                <a:latin typeface="urw-din"/>
              </a:rPr>
              <a:t> instance. No guarantee is made as to the iteration order of the set which means that the class does not guarantee the constant order of elements over time.</a:t>
            </a:r>
          </a:p>
          <a:p>
            <a:r>
              <a:rPr lang="en-US" sz="1800" b="0" i="0" dirty="0">
                <a:solidFill>
                  <a:srgbClr val="273239"/>
                </a:solidFill>
                <a:effectLst/>
                <a:latin typeface="urw-din"/>
              </a:rPr>
              <a:t>This class permits the null element.</a:t>
            </a:r>
          </a:p>
          <a:p>
            <a:r>
              <a:rPr lang="en-US" sz="2400" b="0" i="0" dirty="0">
                <a:solidFill>
                  <a:srgbClr val="273239"/>
                </a:solidFill>
                <a:effectLst/>
                <a:latin typeface="urw-din"/>
              </a:rPr>
              <a:t>Few </a:t>
            </a:r>
            <a:r>
              <a:rPr lang="en-US" sz="2400" b="1" i="1" dirty="0">
                <a:solidFill>
                  <a:srgbClr val="273239"/>
                </a:solidFill>
                <a:effectLst/>
                <a:latin typeface="urw-din"/>
              </a:rPr>
              <a:t>important features</a:t>
            </a:r>
            <a:r>
              <a:rPr lang="en-US" sz="2400" b="0" i="0" dirty="0">
                <a:solidFill>
                  <a:srgbClr val="273239"/>
                </a:solidFill>
                <a:effectLst/>
                <a:latin typeface="urw-din"/>
              </a:rPr>
              <a:t> of HashSet are: </a:t>
            </a:r>
          </a:p>
          <a:p>
            <a:pPr algn="just" fontAlgn="base">
              <a:buFont typeface="Arial" panose="020B0604020202020204" pitchFamily="34" charset="0"/>
              <a:buChar char="•"/>
            </a:pPr>
            <a:r>
              <a:rPr lang="en-US" sz="1400" b="0" i="0" dirty="0">
                <a:solidFill>
                  <a:srgbClr val="273239"/>
                </a:solidFill>
                <a:effectLst/>
                <a:latin typeface="urw-din"/>
              </a:rPr>
              <a:t>Implements </a:t>
            </a:r>
            <a:r>
              <a:rPr lang="en-US" sz="1400" b="0" i="0" u="sng" dirty="0">
                <a:solidFill>
                  <a:srgbClr val="273239"/>
                </a:solidFill>
                <a:effectLst/>
                <a:latin typeface="urw-din"/>
                <a:hlinkClick r:id="rId2"/>
              </a:rPr>
              <a:t>Set Interface</a:t>
            </a:r>
            <a:r>
              <a:rPr lang="en-US" sz="1400" b="0" i="0" dirty="0">
                <a:solidFill>
                  <a:srgbClr val="273239"/>
                </a:solidFill>
                <a:effectLst/>
                <a:latin typeface="urw-din"/>
              </a:rPr>
              <a:t>.</a:t>
            </a:r>
          </a:p>
          <a:p>
            <a:pPr algn="just" fontAlgn="base">
              <a:buFont typeface="Arial" panose="020B0604020202020204" pitchFamily="34" charset="0"/>
              <a:buChar char="•"/>
            </a:pPr>
            <a:r>
              <a:rPr lang="en-US" sz="1400" b="0" i="0" dirty="0">
                <a:solidFill>
                  <a:srgbClr val="273239"/>
                </a:solidFill>
                <a:effectLst/>
                <a:latin typeface="urw-din"/>
              </a:rPr>
              <a:t>The underlying data structure for HashSet is </a:t>
            </a:r>
            <a:r>
              <a:rPr lang="en-US" sz="1400" b="0" i="0" u="sng" dirty="0" err="1">
                <a:solidFill>
                  <a:srgbClr val="273239"/>
                </a:solidFill>
                <a:effectLst/>
                <a:latin typeface="urw-din"/>
                <a:hlinkClick r:id="rId4"/>
              </a:rPr>
              <a:t>Hashtable</a:t>
            </a:r>
            <a:r>
              <a:rPr lang="en-US" sz="1400" b="0" i="0" dirty="0">
                <a:solidFill>
                  <a:srgbClr val="273239"/>
                </a:solidFill>
                <a:effectLst/>
                <a:latin typeface="urw-din"/>
              </a:rPr>
              <a:t>.</a:t>
            </a:r>
          </a:p>
          <a:p>
            <a:pPr algn="just" fontAlgn="base">
              <a:buFont typeface="Arial" panose="020B0604020202020204" pitchFamily="34" charset="0"/>
              <a:buChar char="•"/>
            </a:pPr>
            <a:r>
              <a:rPr lang="en-US" sz="1400" b="0" i="0" dirty="0">
                <a:solidFill>
                  <a:srgbClr val="273239"/>
                </a:solidFill>
                <a:effectLst/>
                <a:latin typeface="urw-din"/>
              </a:rPr>
              <a:t>As it implements the Set Interface, duplicate values are not allowed.</a:t>
            </a:r>
          </a:p>
          <a:p>
            <a:pPr algn="just" fontAlgn="base">
              <a:buFont typeface="Arial" panose="020B0604020202020204" pitchFamily="34" charset="0"/>
              <a:buChar char="•"/>
            </a:pPr>
            <a:r>
              <a:rPr lang="en-US" sz="1400" b="0" i="0" dirty="0">
                <a:solidFill>
                  <a:srgbClr val="273239"/>
                </a:solidFill>
                <a:effectLst/>
                <a:latin typeface="urw-din"/>
              </a:rPr>
              <a:t>Objects that you insert in HashSet are not guaranteed to be inserted in the same order. Objects are inserted based on their hash code.</a:t>
            </a:r>
          </a:p>
          <a:p>
            <a:pPr algn="just" fontAlgn="base">
              <a:buFont typeface="Arial" panose="020B0604020202020204" pitchFamily="34" charset="0"/>
              <a:buChar char="•"/>
            </a:pPr>
            <a:r>
              <a:rPr lang="en-US" sz="1400" b="0" i="0" dirty="0">
                <a:solidFill>
                  <a:srgbClr val="273239"/>
                </a:solidFill>
                <a:effectLst/>
                <a:latin typeface="urw-din"/>
              </a:rPr>
              <a:t>NULL elements are allowed in HashSet.</a:t>
            </a:r>
          </a:p>
          <a:p>
            <a:pPr lvl="1"/>
            <a:endParaRPr lang="en-IN" sz="2000" dirty="0"/>
          </a:p>
        </p:txBody>
      </p:sp>
    </p:spTree>
    <p:extLst>
      <p:ext uri="{BB962C8B-B14F-4D97-AF65-F5344CB8AC3E}">
        <p14:creationId xmlns:p14="http://schemas.microsoft.com/office/powerpoint/2010/main" val="7543711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2E57-F217-43B6-8CCC-E4ACF33A672B}"/>
              </a:ext>
            </a:extLst>
          </p:cNvPr>
          <p:cNvSpPr>
            <a:spLocks noGrp="1"/>
          </p:cNvSpPr>
          <p:nvPr>
            <p:ph type="title"/>
          </p:nvPr>
        </p:nvSpPr>
        <p:spPr>
          <a:xfrm>
            <a:off x="457200" y="274638"/>
            <a:ext cx="8229600" cy="457199"/>
          </a:xfrm>
        </p:spPr>
        <p:txBody>
          <a:bodyPr>
            <a:normAutofit fontScale="90000"/>
          </a:bodyPr>
          <a:lstStyle/>
          <a:p>
            <a:r>
              <a:rPr lang="en-IN" b="1" i="0" dirty="0">
                <a:solidFill>
                  <a:srgbClr val="25265E"/>
                </a:solidFill>
                <a:effectLst/>
                <a:latin typeface="euclid_circular_a"/>
              </a:rPr>
              <a:t>Java </a:t>
            </a:r>
            <a:r>
              <a:rPr lang="en-IN" b="1" i="0" dirty="0" err="1">
                <a:solidFill>
                  <a:srgbClr val="25265E"/>
                </a:solidFill>
                <a:effectLst/>
                <a:latin typeface="euclid_circular_a"/>
              </a:rPr>
              <a:t>NavigableSet</a:t>
            </a:r>
            <a:r>
              <a:rPr lang="en-IN" b="1" i="0" dirty="0">
                <a:solidFill>
                  <a:srgbClr val="25265E"/>
                </a:solidFill>
                <a:effectLst/>
                <a:latin typeface="euclid_circular_a"/>
              </a:rPr>
              <a:t> Interface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C0B5568F-A7A6-40F1-A11A-50E3F5CA6F6D}"/>
              </a:ext>
            </a:extLst>
          </p:cNvPr>
          <p:cNvSpPr>
            <a:spLocks noGrp="1"/>
          </p:cNvSpPr>
          <p:nvPr>
            <p:ph idx="1"/>
          </p:nvPr>
        </p:nvSpPr>
        <p:spPr>
          <a:xfrm>
            <a:off x="457200" y="548680"/>
            <a:ext cx="8229600" cy="5577483"/>
          </a:xfrm>
        </p:spPr>
        <p:txBody>
          <a:bodyPr>
            <a:normAutofit/>
          </a:bodyPr>
          <a:lstStyle/>
          <a:p>
            <a:r>
              <a:rPr lang="en-IN" sz="2400" b="0" i="0" dirty="0">
                <a:effectLst/>
                <a:latin typeface="euclid_circular_a"/>
              </a:rPr>
              <a:t>The </a:t>
            </a:r>
            <a:r>
              <a:rPr lang="en-IN" sz="2400" b="0" i="0" dirty="0" err="1">
                <a:effectLst/>
                <a:latin typeface="euclid_circular_a"/>
              </a:rPr>
              <a:t>NavigableSet</a:t>
            </a:r>
            <a:r>
              <a:rPr lang="en-IN" sz="2400" b="0" i="0" dirty="0">
                <a:effectLst/>
                <a:latin typeface="euclid_circular_a"/>
              </a:rPr>
              <a:t> </a:t>
            </a:r>
            <a:r>
              <a:rPr lang="en-US" sz="2400" b="0" i="0" dirty="0">
                <a:effectLst/>
                <a:latin typeface="euclid_circular_a"/>
              </a:rPr>
              <a:t>interface of the Java Collections framework provides the features to navigate among the set elements.</a:t>
            </a:r>
          </a:p>
          <a:p>
            <a:r>
              <a:rPr lang="en-IN" sz="1400" b="1" i="0" dirty="0">
                <a:solidFill>
                  <a:srgbClr val="25265E"/>
                </a:solidFill>
                <a:effectLst/>
                <a:latin typeface="euclid_circular_a"/>
              </a:rPr>
              <a:t>Class that implements </a:t>
            </a:r>
            <a:r>
              <a:rPr lang="en-IN" sz="1400" b="1" i="0" dirty="0" err="1">
                <a:solidFill>
                  <a:srgbClr val="25265E"/>
                </a:solidFill>
                <a:effectLst/>
                <a:latin typeface="euclid_circular_a"/>
              </a:rPr>
              <a:t>NavigableSet</a:t>
            </a:r>
            <a:endParaRPr lang="en-IN" sz="1400" b="1" i="0" dirty="0">
              <a:solidFill>
                <a:srgbClr val="25265E"/>
              </a:solidFill>
              <a:effectLst/>
              <a:latin typeface="euclid_circular_a"/>
            </a:endParaRPr>
          </a:p>
          <a:p>
            <a:r>
              <a:rPr lang="en-US" sz="1400" b="0" i="0" dirty="0">
                <a:effectLst/>
                <a:latin typeface="euclid_circular_a"/>
              </a:rPr>
              <a:t>In order to use the functionalities of the</a:t>
            </a:r>
            <a:r>
              <a:rPr lang="en-US" sz="2400" dirty="0">
                <a:latin typeface="euclid_circular_a"/>
              </a:rPr>
              <a:t> </a:t>
            </a:r>
            <a:r>
              <a:rPr lang="en-US" sz="2400" dirty="0" err="1">
                <a:latin typeface="euclid_circular_a"/>
              </a:rPr>
              <a:t>NavigableSet</a:t>
            </a:r>
            <a:r>
              <a:rPr lang="en-US" sz="2400" dirty="0">
                <a:latin typeface="euclid_circular_a"/>
              </a:rPr>
              <a:t> interface </a:t>
            </a:r>
            <a:r>
              <a:rPr lang="en-US" sz="1400" b="0" i="0" dirty="0">
                <a:effectLst/>
                <a:latin typeface="euclid_circular_a"/>
              </a:rPr>
              <a:t>we need to use the</a:t>
            </a:r>
            <a:r>
              <a:rPr lang="en-US" sz="2400" dirty="0">
                <a:latin typeface="euclid_circular_a"/>
              </a:rPr>
              <a:t> </a:t>
            </a:r>
            <a:r>
              <a:rPr lang="en-US" sz="2400" dirty="0" err="1">
                <a:latin typeface="euclid_circular_a"/>
              </a:rPr>
              <a:t>TreeSet</a:t>
            </a:r>
            <a:r>
              <a:rPr lang="en-US" sz="2400" dirty="0">
                <a:latin typeface="euclid_circular_a"/>
              </a:rPr>
              <a:t> class that implements </a:t>
            </a:r>
            <a:r>
              <a:rPr lang="en-US" sz="2400" dirty="0" err="1">
                <a:latin typeface="euclid_circular_a"/>
              </a:rPr>
              <a:t>NavigableSet</a:t>
            </a:r>
            <a:r>
              <a:rPr lang="en-US" sz="2400" dirty="0">
                <a:latin typeface="euclid_circular_a"/>
              </a:rPr>
              <a:t>.</a:t>
            </a:r>
          </a:p>
          <a:p>
            <a:endParaRPr lang="en-IN" sz="2400" dirty="0"/>
          </a:p>
        </p:txBody>
      </p:sp>
    </p:spTree>
    <p:extLst>
      <p:ext uri="{BB962C8B-B14F-4D97-AF65-F5344CB8AC3E}">
        <p14:creationId xmlns:p14="http://schemas.microsoft.com/office/powerpoint/2010/main" val="286041173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64F1-4997-4BF8-B581-B7AD917A8FD6}"/>
              </a:ext>
            </a:extLst>
          </p:cNvPr>
          <p:cNvSpPr>
            <a:spLocks noGrp="1"/>
          </p:cNvSpPr>
          <p:nvPr>
            <p:ph type="title"/>
          </p:nvPr>
        </p:nvSpPr>
        <p:spPr>
          <a:xfrm>
            <a:off x="457200" y="274639"/>
            <a:ext cx="8229600" cy="202034"/>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a:t>
            </a:r>
            <a:r>
              <a:rPr lang="en-IN" b="0" i="0" dirty="0" err="1">
                <a:solidFill>
                  <a:srgbClr val="610B38"/>
                </a:solidFill>
                <a:effectLst/>
                <a:latin typeface="erdana"/>
              </a:rPr>
              <a:t>TreeSet</a:t>
            </a:r>
            <a:r>
              <a:rPr lang="en-IN"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395CA34-2DB4-401A-8EFA-27D4819865D9}"/>
              </a:ext>
            </a:extLst>
          </p:cNvPr>
          <p:cNvSpPr>
            <a:spLocks noGrp="1"/>
          </p:cNvSpPr>
          <p:nvPr>
            <p:ph idx="1"/>
          </p:nvPr>
        </p:nvSpPr>
        <p:spPr>
          <a:xfrm>
            <a:off x="457200" y="548680"/>
            <a:ext cx="8229600" cy="6309320"/>
          </a:xfrm>
        </p:spPr>
        <p:txBody>
          <a:bodyPr>
            <a:normAutofit/>
          </a:bodyPr>
          <a:lstStyle/>
          <a:p>
            <a:r>
              <a:rPr lang="en-US" sz="1800" b="0" i="0" dirty="0">
                <a:solidFill>
                  <a:srgbClr val="000000"/>
                </a:solidFill>
                <a:effectLst/>
                <a:latin typeface="verdana" panose="020B0604030504040204" pitchFamily="34" charset="0"/>
              </a:rPr>
              <a:t>Java </a:t>
            </a:r>
            <a:r>
              <a:rPr lang="en-US" sz="1800" b="0" i="0" dirty="0" err="1">
                <a:solidFill>
                  <a:srgbClr val="000000"/>
                </a:solidFill>
                <a:effectLst/>
                <a:latin typeface="verdana" panose="020B0604030504040204" pitchFamily="34" charset="0"/>
              </a:rPr>
              <a:t>TreeSet</a:t>
            </a:r>
            <a:r>
              <a:rPr lang="en-US" sz="1800" b="0" i="0" dirty="0">
                <a:solidFill>
                  <a:srgbClr val="000000"/>
                </a:solidFill>
                <a:effectLst/>
                <a:latin typeface="verdana" panose="020B0604030504040204" pitchFamily="34" charset="0"/>
              </a:rPr>
              <a:t> class implements the Set interface that uses a tree for storage. It inherits </a:t>
            </a:r>
            <a:r>
              <a:rPr lang="en-US" sz="1800" b="0" i="0" dirty="0" err="1">
                <a:solidFill>
                  <a:srgbClr val="000000"/>
                </a:solidFill>
                <a:effectLst/>
                <a:latin typeface="verdana" panose="020B0604030504040204" pitchFamily="34" charset="0"/>
              </a:rPr>
              <a:t>AbstractSet</a:t>
            </a:r>
            <a:r>
              <a:rPr lang="en-US" sz="1800" b="0" i="0" dirty="0">
                <a:solidFill>
                  <a:srgbClr val="000000"/>
                </a:solidFill>
                <a:effectLst/>
                <a:latin typeface="verdana" panose="020B0604030504040204" pitchFamily="34" charset="0"/>
              </a:rPr>
              <a:t> class and implements the </a:t>
            </a:r>
            <a:r>
              <a:rPr lang="en-US" sz="1800" b="0" i="0" dirty="0" err="1">
                <a:solidFill>
                  <a:srgbClr val="000000"/>
                </a:solidFill>
                <a:effectLst/>
                <a:latin typeface="verdana" panose="020B0604030504040204" pitchFamily="34" charset="0"/>
              </a:rPr>
              <a:t>NavigableSet</a:t>
            </a:r>
            <a:r>
              <a:rPr lang="en-US" sz="1800" b="0" i="0" dirty="0">
                <a:solidFill>
                  <a:srgbClr val="000000"/>
                </a:solidFill>
                <a:effectLst/>
                <a:latin typeface="verdana" panose="020B0604030504040204" pitchFamily="34" charset="0"/>
              </a:rPr>
              <a:t> interface. The objects of the </a:t>
            </a:r>
            <a:r>
              <a:rPr lang="en-US" sz="1800" b="0" i="0" dirty="0" err="1">
                <a:solidFill>
                  <a:srgbClr val="000000"/>
                </a:solidFill>
                <a:effectLst/>
                <a:latin typeface="verdana" panose="020B0604030504040204" pitchFamily="34" charset="0"/>
              </a:rPr>
              <a:t>TreeSet</a:t>
            </a:r>
            <a:r>
              <a:rPr lang="en-US" sz="1800" b="0" i="0" dirty="0">
                <a:solidFill>
                  <a:srgbClr val="000000"/>
                </a:solidFill>
                <a:effectLst/>
                <a:latin typeface="verdana" panose="020B0604030504040204" pitchFamily="34" charset="0"/>
              </a:rPr>
              <a:t> class are stored in ascending order.</a:t>
            </a:r>
          </a:p>
          <a:p>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TreeSet</a:t>
            </a:r>
            <a:r>
              <a:rPr lang="en-IN" sz="1800" b="0" dirty="0">
                <a:solidFill>
                  <a:srgbClr val="000000"/>
                </a:solidFill>
                <a:effectLst/>
                <a:latin typeface="verdana" panose="020B0604030504040204" pitchFamily="34" charset="0"/>
              </a:rPr>
              <a:t> class contains unique elements only like HashSet.</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TreeSet</a:t>
            </a:r>
            <a:r>
              <a:rPr lang="en-IN" sz="1800" b="0" dirty="0">
                <a:solidFill>
                  <a:srgbClr val="000000"/>
                </a:solidFill>
                <a:effectLst/>
                <a:latin typeface="verdana" panose="020B0604030504040204" pitchFamily="34" charset="0"/>
              </a:rPr>
              <a:t> class access and retrieval times are quiet fast.</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TreeSet</a:t>
            </a:r>
            <a:r>
              <a:rPr lang="en-IN" sz="1800" b="0" dirty="0">
                <a:solidFill>
                  <a:srgbClr val="000000"/>
                </a:solidFill>
                <a:effectLst/>
                <a:latin typeface="verdana" panose="020B0604030504040204" pitchFamily="34" charset="0"/>
              </a:rPr>
              <a:t> class doesn't allow null element.</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TreeSet</a:t>
            </a:r>
            <a:r>
              <a:rPr lang="en-IN" sz="1800" b="0" dirty="0">
                <a:solidFill>
                  <a:srgbClr val="000000"/>
                </a:solidFill>
                <a:effectLst/>
                <a:latin typeface="verdana" panose="020B0604030504040204" pitchFamily="34" charset="0"/>
              </a:rPr>
              <a:t> class is non synchronized.</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TreeSet</a:t>
            </a:r>
            <a:r>
              <a:rPr lang="en-IN" sz="1800" b="0" dirty="0">
                <a:solidFill>
                  <a:srgbClr val="000000"/>
                </a:solidFill>
                <a:effectLst/>
                <a:latin typeface="verdana" panose="020B0604030504040204" pitchFamily="34" charset="0"/>
              </a:rPr>
              <a:t> class maintains ascending order.</a:t>
            </a:r>
          </a:p>
          <a:p>
            <a:endParaRPr lang="en-IN" sz="1800" dirty="0"/>
          </a:p>
        </p:txBody>
      </p:sp>
    </p:spTree>
    <p:extLst>
      <p:ext uri="{BB962C8B-B14F-4D97-AF65-F5344CB8AC3E}">
        <p14:creationId xmlns:p14="http://schemas.microsoft.com/office/powerpoint/2010/main" val="7301613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D535A-8440-4F21-96BE-2727066E6A30}"/>
              </a:ext>
            </a:extLst>
          </p:cNvPr>
          <p:cNvSpPr>
            <a:spLocks noGrp="1"/>
          </p:cNvSpPr>
          <p:nvPr>
            <p:ph idx="1"/>
          </p:nvPr>
        </p:nvSpPr>
        <p:spPr>
          <a:xfrm>
            <a:off x="457200" y="116632"/>
            <a:ext cx="8229600" cy="6840760"/>
          </a:xfrm>
        </p:spPr>
        <p:txBody>
          <a:bodyPr/>
          <a:lstStyle/>
          <a:p>
            <a:pPr algn="l"/>
            <a:r>
              <a:rPr lang="en-IN" sz="1800" dirty="0" err="1">
                <a:solidFill>
                  <a:srgbClr val="000000"/>
                </a:solidFill>
                <a:latin typeface="Consolas" panose="020B0609020204030204" pitchFamily="49" charset="0"/>
              </a:rPr>
              <a:t>TreeSet</a:t>
            </a:r>
            <a:r>
              <a:rPr lang="en-IN" sz="1800" dirty="0">
                <a:solidFill>
                  <a:srgbClr val="000000"/>
                </a:solidFill>
                <a:latin typeface="Consolas" panose="020B0609020204030204" pitchFamily="49" charset="0"/>
              </a:rPr>
              <a:t>&lt;String&gt; </a:t>
            </a:r>
            <a:r>
              <a:rPr lang="en-IN" sz="1800" dirty="0">
                <a:solidFill>
                  <a:srgbClr val="6A3E3E"/>
                </a:solidFill>
                <a:latin typeface="Consolas" panose="020B0609020204030204" pitchFamily="49" charset="0"/>
              </a:rPr>
              <a:t>al</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TreeSet</a:t>
            </a:r>
            <a:r>
              <a:rPr lang="en-IN" sz="1800" b="1" dirty="0">
                <a:solidFill>
                  <a:srgbClr val="000000"/>
                </a:solidFill>
                <a:latin typeface="Consolas" panose="020B0609020204030204" pitchFamily="49" charset="0"/>
              </a:rPr>
              <a:t>&lt;String&gt;();</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"One"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"Two"</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"Three"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"Five"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"Four"</a:t>
            </a:r>
            <a:r>
              <a:rPr lang="en-IN" sz="1800" dirty="0">
                <a:solidFill>
                  <a:srgbClr val="000000"/>
                </a:solidFill>
                <a:latin typeface="Consolas" panose="020B0609020204030204" pitchFamily="49" charset="0"/>
              </a:rPr>
              <a:t>);</a:t>
            </a:r>
          </a:p>
          <a:p>
            <a:pPr algn="l"/>
            <a:r>
              <a:rPr lang="en-IN" sz="1800" u="sng" dirty="0">
                <a:solidFill>
                  <a:srgbClr val="000000"/>
                </a:solidFill>
                <a:latin typeface="Consolas" panose="020B0609020204030204" pitchFamily="49" charset="0"/>
              </a:rPr>
              <a:t>Iterator </a:t>
            </a:r>
            <a:r>
              <a:rPr lang="en-IN" sz="1800" u="sng" dirty="0" err="1">
                <a:solidFill>
                  <a:srgbClr val="6A3E3E"/>
                </a:solidFill>
                <a:latin typeface="Consolas" panose="020B0609020204030204" pitchFamily="49" charset="0"/>
              </a:rPr>
              <a:t>i</a:t>
            </a:r>
            <a:r>
              <a:rPr lang="en-IN" sz="1800" u="sng" dirty="0">
                <a:solidFill>
                  <a:srgbClr val="000000"/>
                </a:solidFill>
                <a:latin typeface="Consolas" panose="020B0609020204030204" pitchFamily="49" charset="0"/>
              </a:rPr>
              <a:t>=</a:t>
            </a:r>
            <a:r>
              <a:rPr lang="en-IN" sz="1800" u="sng" dirty="0" err="1">
                <a:solidFill>
                  <a:srgbClr val="6A3E3E"/>
                </a:solidFill>
                <a:latin typeface="Consolas" panose="020B0609020204030204" pitchFamily="49" charset="0"/>
              </a:rPr>
              <a:t>al</a:t>
            </a:r>
            <a:r>
              <a:rPr lang="en-IN" sz="1800" u="sng" dirty="0" err="1">
                <a:solidFill>
                  <a:srgbClr val="000000"/>
                </a:solidFill>
                <a:latin typeface="Consolas" panose="020B0609020204030204" pitchFamily="49" charset="0"/>
              </a:rPr>
              <a:t>.iterator</a:t>
            </a:r>
            <a:r>
              <a:rPr lang="en-IN" sz="1800" u="sng"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err="1">
                <a:solidFill>
                  <a:srgbClr val="000000"/>
                </a:solidFill>
                <a:latin typeface="Consolas" panose="020B0609020204030204" pitchFamily="49" charset="0"/>
              </a:rPr>
              <a:t>.hasNext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err="1">
                <a:solidFill>
                  <a:srgbClr val="000000"/>
                </a:solidFill>
                <a:latin typeface="Consolas" panose="020B0609020204030204" pitchFamily="49" charset="0"/>
              </a:rPr>
              <a:t>.next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432958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F104F-5DD1-45C6-A66D-2D145BBFC3FD}"/>
              </a:ext>
            </a:extLst>
          </p:cNvPr>
          <p:cNvSpPr>
            <a:spLocks noGrp="1"/>
          </p:cNvSpPr>
          <p:nvPr>
            <p:ph idx="1"/>
          </p:nvPr>
        </p:nvSpPr>
        <p:spPr>
          <a:xfrm>
            <a:off x="485775" y="908720"/>
            <a:ext cx="8229600" cy="5390059"/>
          </a:xfrm>
        </p:spPr>
        <p:txBody>
          <a:bodyPr/>
          <a:lstStyle/>
          <a:p>
            <a:r>
              <a:rPr lang="en-US" b="1" i="0" dirty="0">
                <a:solidFill>
                  <a:srgbClr val="273239"/>
                </a:solidFill>
                <a:effectLst/>
                <a:latin typeface="urw-din"/>
              </a:rPr>
              <a:t> Accessing the Elements:</a:t>
            </a:r>
            <a:r>
              <a:rPr lang="en-US" b="0" i="0" dirty="0">
                <a:solidFill>
                  <a:srgbClr val="273239"/>
                </a:solidFill>
                <a:effectLst/>
                <a:latin typeface="urw-din"/>
              </a:rPr>
              <a:t> After adding the elements, if we wish to access the elements, we can use inbuilt methods like </a:t>
            </a:r>
            <a:r>
              <a:rPr lang="en-US" b="0" i="0" u="sng" dirty="0">
                <a:effectLst/>
                <a:latin typeface="urw-din"/>
                <a:hlinkClick r:id="rId2"/>
              </a:rPr>
              <a:t>contains()</a:t>
            </a:r>
            <a:r>
              <a:rPr lang="en-US" b="0" i="0" dirty="0">
                <a:solidFill>
                  <a:srgbClr val="273239"/>
                </a:solidFill>
                <a:effectLst/>
                <a:latin typeface="urw-din"/>
              </a:rPr>
              <a:t>, </a:t>
            </a:r>
            <a:r>
              <a:rPr lang="en-US" b="0" i="0" u="sng" dirty="0">
                <a:effectLst/>
                <a:latin typeface="urw-din"/>
                <a:hlinkClick r:id="rId3"/>
              </a:rPr>
              <a:t>first()</a:t>
            </a:r>
            <a:r>
              <a:rPr lang="en-US" b="0" i="0" dirty="0">
                <a:solidFill>
                  <a:srgbClr val="273239"/>
                </a:solidFill>
                <a:effectLst/>
                <a:latin typeface="urw-din"/>
              </a:rPr>
              <a:t>, </a:t>
            </a:r>
            <a:r>
              <a:rPr lang="en-US" b="0" i="0" u="sng" dirty="0">
                <a:effectLst/>
                <a:latin typeface="urw-din"/>
                <a:hlinkClick r:id="rId4"/>
              </a:rPr>
              <a:t>last()</a:t>
            </a:r>
            <a:r>
              <a:rPr lang="en-US" b="0" i="0" dirty="0">
                <a:solidFill>
                  <a:srgbClr val="273239"/>
                </a:solidFill>
                <a:effectLst/>
                <a:latin typeface="urw-din"/>
              </a:rPr>
              <a:t>, etc. </a:t>
            </a:r>
            <a:endParaRPr lang="en-IN" dirty="0"/>
          </a:p>
        </p:txBody>
      </p:sp>
    </p:spTree>
    <p:extLst>
      <p:ext uri="{BB962C8B-B14F-4D97-AF65-F5344CB8AC3E}">
        <p14:creationId xmlns:p14="http://schemas.microsoft.com/office/powerpoint/2010/main" val="17512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lstStyle/>
          <a:p>
            <a:r>
              <a:rPr lang="en-IN" dirty="0"/>
              <a:t>There are 4 types of variables in Java programming language:</a:t>
            </a:r>
          </a:p>
          <a:p>
            <a:pPr>
              <a:buNone/>
            </a:pPr>
            <a:r>
              <a:rPr lang="en-IN" dirty="0"/>
              <a:t>		Instance Variables (Non-Static Fields)</a:t>
            </a:r>
          </a:p>
          <a:p>
            <a:pPr>
              <a:buNone/>
            </a:pPr>
            <a:r>
              <a:rPr lang="en-IN" dirty="0"/>
              <a:t>		Class Variables (Static Fields)</a:t>
            </a:r>
          </a:p>
          <a:p>
            <a:pPr>
              <a:buNone/>
            </a:pPr>
            <a:r>
              <a:rPr lang="en-IN" dirty="0"/>
              <a:t>		Local Variables</a:t>
            </a:r>
          </a:p>
          <a:p>
            <a:pPr>
              <a:buNone/>
            </a:pPr>
            <a:r>
              <a:rPr lang="en-IN" dirty="0"/>
              <a:t>		Parameters</a:t>
            </a:r>
          </a:p>
          <a:p>
            <a:endParaRPr lang="en-I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D77A-C5D6-4D4E-954E-A8442E8A136C}"/>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Features of a </a:t>
            </a:r>
            <a:r>
              <a:rPr lang="en-IN" b="1" i="0" dirty="0" err="1">
                <a:solidFill>
                  <a:srgbClr val="273239"/>
                </a:solidFill>
                <a:effectLst/>
                <a:latin typeface="urw-din"/>
              </a:rPr>
              <a:t>TreeSet</a:t>
            </a:r>
            <a:r>
              <a:rPr lang="en-IN" b="1" i="0" dirty="0">
                <a:solidFill>
                  <a:srgbClr val="273239"/>
                </a:solidFill>
                <a:effectLst/>
                <a:latin typeface="urw-din"/>
              </a:rPr>
              <a:t>:</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A75945D7-CEF8-4A96-84E0-986131119224}"/>
              </a:ext>
            </a:extLst>
          </p:cNvPr>
          <p:cNvSpPr>
            <a:spLocks noGrp="1"/>
          </p:cNvSpPr>
          <p:nvPr>
            <p:ph idx="1"/>
          </p:nvPr>
        </p:nvSpPr>
        <p:spPr>
          <a:xfrm>
            <a:off x="457200" y="476672"/>
            <a:ext cx="8229600" cy="5649491"/>
          </a:xfrm>
        </p:spPr>
        <p:txBody>
          <a:bodyPr>
            <a:normAutofit fontScale="92500" lnSpcReduction="20000"/>
          </a:bodyPr>
          <a:lstStyle/>
          <a:p>
            <a:pPr algn="l" fontAlgn="base">
              <a:buFont typeface="+mj-lt"/>
              <a:buAutoNum type="arabicPeriod"/>
            </a:pPr>
            <a:r>
              <a:rPr lang="en-US" b="0" i="0" dirty="0" err="1">
                <a:solidFill>
                  <a:srgbClr val="273239"/>
                </a:solidFill>
                <a:effectLst/>
                <a:latin typeface="urw-din"/>
              </a:rPr>
              <a:t>TreeSet</a:t>
            </a:r>
            <a:r>
              <a:rPr lang="en-US" b="0" i="0" dirty="0">
                <a:solidFill>
                  <a:srgbClr val="273239"/>
                </a:solidFill>
                <a:effectLst/>
                <a:latin typeface="urw-din"/>
              </a:rPr>
              <a:t> implements the </a:t>
            </a:r>
            <a:r>
              <a:rPr lang="en-US" b="0" i="0" u="sng" dirty="0" err="1">
                <a:solidFill>
                  <a:srgbClr val="273239"/>
                </a:solidFill>
                <a:effectLst/>
                <a:latin typeface="urw-din"/>
                <a:hlinkClick r:id="rId2"/>
              </a:rPr>
              <a:t>SortedSet</a:t>
            </a:r>
            <a:r>
              <a:rPr lang="en-US" b="0" i="0" dirty="0">
                <a:solidFill>
                  <a:srgbClr val="273239"/>
                </a:solidFill>
                <a:effectLst/>
                <a:latin typeface="urw-din"/>
              </a:rPr>
              <a:t> interface. So, duplicate values are not allowed.</a:t>
            </a:r>
          </a:p>
          <a:p>
            <a:pPr algn="l" fontAlgn="base">
              <a:buFont typeface="+mj-lt"/>
              <a:buAutoNum type="arabicPeriod"/>
            </a:pPr>
            <a:r>
              <a:rPr lang="en-US" b="0" i="0" dirty="0">
                <a:solidFill>
                  <a:srgbClr val="273239"/>
                </a:solidFill>
                <a:effectLst/>
                <a:latin typeface="urw-din"/>
              </a:rPr>
              <a:t>Objects in a </a:t>
            </a:r>
            <a:r>
              <a:rPr lang="en-US" b="0" i="0" dirty="0" err="1">
                <a:solidFill>
                  <a:srgbClr val="273239"/>
                </a:solidFill>
                <a:effectLst/>
                <a:latin typeface="urw-din"/>
              </a:rPr>
              <a:t>TreeSet</a:t>
            </a:r>
            <a:r>
              <a:rPr lang="en-US" b="0" i="0" dirty="0">
                <a:solidFill>
                  <a:srgbClr val="273239"/>
                </a:solidFill>
                <a:effectLst/>
                <a:latin typeface="urw-din"/>
              </a:rPr>
              <a:t> are stored in a sorted and ascending order.</a:t>
            </a:r>
          </a:p>
          <a:p>
            <a:pPr algn="l" fontAlgn="base">
              <a:buFont typeface="+mj-lt"/>
              <a:buAutoNum type="arabicPeriod"/>
            </a:pPr>
            <a:r>
              <a:rPr lang="en-US" b="0" i="0" dirty="0" err="1">
                <a:solidFill>
                  <a:srgbClr val="273239"/>
                </a:solidFill>
                <a:effectLst/>
                <a:latin typeface="urw-din"/>
              </a:rPr>
              <a:t>TreeSet</a:t>
            </a:r>
            <a:r>
              <a:rPr lang="en-US" b="0" i="0" dirty="0">
                <a:solidFill>
                  <a:srgbClr val="273239"/>
                </a:solidFill>
                <a:effectLst/>
                <a:latin typeface="urw-din"/>
              </a:rPr>
              <a:t> does not preserve the insertion order of elements but elements are sorted by keys.</a:t>
            </a:r>
          </a:p>
          <a:p>
            <a:pPr algn="l" fontAlgn="base">
              <a:buFont typeface="+mj-lt"/>
              <a:buAutoNum type="arabicPeriod"/>
            </a:pPr>
            <a:r>
              <a:rPr lang="en-US" b="0" i="0" dirty="0">
                <a:solidFill>
                  <a:srgbClr val="273239"/>
                </a:solidFill>
                <a:effectLst/>
                <a:latin typeface="urw-din"/>
              </a:rPr>
              <a:t>If we are depending on the default natural sorting order, the objects that are being inserted into the tree should be homogeneous and comparable. </a:t>
            </a:r>
            <a:r>
              <a:rPr lang="en-US" b="0" i="0" dirty="0" err="1">
                <a:solidFill>
                  <a:srgbClr val="273239"/>
                </a:solidFill>
                <a:effectLst/>
                <a:latin typeface="urw-din"/>
              </a:rPr>
              <a:t>TreeSet</a:t>
            </a:r>
            <a:r>
              <a:rPr lang="en-US" b="0" i="0" dirty="0">
                <a:solidFill>
                  <a:srgbClr val="273239"/>
                </a:solidFill>
                <a:effectLst/>
                <a:latin typeface="urw-din"/>
              </a:rPr>
              <a:t> does not allow the insertion of heterogeneous objects. It will throw a </a:t>
            </a:r>
            <a:r>
              <a:rPr lang="en-US" b="0" i="0" u="sng" dirty="0" err="1">
                <a:solidFill>
                  <a:srgbClr val="273239"/>
                </a:solidFill>
                <a:effectLst/>
                <a:latin typeface="urw-din"/>
                <a:hlinkClick r:id="rId3"/>
              </a:rPr>
              <a:t>classCastException</a:t>
            </a:r>
            <a:r>
              <a:rPr lang="en-US" b="0" i="0" dirty="0">
                <a:solidFill>
                  <a:srgbClr val="273239"/>
                </a:solidFill>
                <a:effectLst/>
                <a:latin typeface="urw-din"/>
              </a:rPr>
              <a:t> at Runtime if we try to add heterogeneous objects.</a:t>
            </a:r>
          </a:p>
          <a:p>
            <a:endParaRPr lang="en-IN" dirty="0"/>
          </a:p>
        </p:txBody>
      </p:sp>
    </p:spTree>
    <p:extLst>
      <p:ext uri="{BB962C8B-B14F-4D97-AF65-F5344CB8AC3E}">
        <p14:creationId xmlns:p14="http://schemas.microsoft.com/office/powerpoint/2010/main" val="144639262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067-7244-4BD9-AFF5-38AD65FF48C7}"/>
              </a:ext>
            </a:extLst>
          </p:cNvPr>
          <p:cNvSpPr>
            <a:spLocks noGrp="1"/>
          </p:cNvSpPr>
          <p:nvPr>
            <p:ph type="title"/>
          </p:nvPr>
        </p:nvSpPr>
        <p:spPr>
          <a:xfrm>
            <a:off x="457200" y="274638"/>
            <a:ext cx="8229600" cy="346050"/>
          </a:xfrm>
        </p:spPr>
        <p:txBody>
          <a:bodyPr>
            <a:normAutofit fontScale="90000"/>
          </a:bodyPr>
          <a:lstStyle/>
          <a:p>
            <a:r>
              <a:rPr lang="en-IN" b="0" i="0" dirty="0" err="1">
                <a:solidFill>
                  <a:srgbClr val="610B4B"/>
                </a:solidFill>
                <a:effectLst/>
                <a:latin typeface="erdana"/>
              </a:rPr>
              <a:t>TreeSet</a:t>
            </a:r>
            <a:r>
              <a:rPr lang="en-IN" b="0" i="0" dirty="0">
                <a:solidFill>
                  <a:srgbClr val="610B4B"/>
                </a:solidFill>
                <a:effectLst/>
                <a:latin typeface="erdana"/>
              </a:rPr>
              <a:t> Example: Book</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8591F68-889F-4868-9F1D-F4D5A50F4E41}"/>
              </a:ext>
            </a:extLst>
          </p:cNvPr>
          <p:cNvSpPr>
            <a:spLocks noGrp="1"/>
          </p:cNvSpPr>
          <p:nvPr>
            <p:ph idx="1"/>
          </p:nvPr>
        </p:nvSpPr>
        <p:spPr>
          <a:xfrm>
            <a:off x="457200" y="404664"/>
            <a:ext cx="8229600" cy="5721499"/>
          </a:xfrm>
        </p:spPr>
        <p:txBody>
          <a:bodyPr>
            <a:normAutofit fontScale="70000" lnSpcReduction="20000"/>
          </a:bodyPr>
          <a:lstStyle/>
          <a:p>
            <a:pPr algn="l"/>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Book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Comparable&lt;Book&gt;{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err="1">
                <a:solidFill>
                  <a:srgbClr val="0000C0"/>
                </a:solidFill>
                <a:latin typeface="Consolas" panose="020B0609020204030204" pitchFamily="49" charset="0"/>
              </a:rPr>
              <a:t>name</a:t>
            </a:r>
            <a:r>
              <a:rPr lang="en-IN" sz="1800" dirty="0" err="1">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publisher</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Book(</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name</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publisher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quantity</a:t>
            </a:r>
            <a:r>
              <a:rPr lang="en-US" sz="1800" b="1" dirty="0">
                <a:solidFill>
                  <a:srgbClr val="000000"/>
                </a:solidFill>
                <a:latin typeface="Consolas" panose="020B0609020204030204" pitchFamily="49" charset="0"/>
              </a:rPr>
              <a:t>) {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publisher</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publisher</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quantity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compareTo</a:t>
            </a:r>
            <a:r>
              <a:rPr lang="en-US" sz="1800" b="1" dirty="0">
                <a:solidFill>
                  <a:srgbClr val="000000"/>
                </a:solidFill>
                <a:latin typeface="Consolas" panose="020B0609020204030204" pitchFamily="49" charset="0"/>
              </a:rPr>
              <a:t>(Book </a:t>
            </a:r>
            <a:r>
              <a:rPr lang="en-US" sz="1800" b="1" dirty="0">
                <a:solidFill>
                  <a:srgbClr val="6A3E3E"/>
                </a:solidFill>
                <a:latin typeface="Consolas" panose="020B0609020204030204" pitchFamily="49" charset="0"/>
              </a:rPr>
              <a:t>o</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&gt;</a:t>
            </a:r>
            <a:r>
              <a:rPr lang="en-IN" sz="1800" b="1" dirty="0">
                <a:solidFill>
                  <a:srgbClr val="6A3E3E"/>
                </a:solidFill>
                <a:latin typeface="Consolas" panose="020B0609020204030204" pitchFamily="49" charset="0"/>
              </a:rPr>
              <a:t>o</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1;</a:t>
            </a:r>
          </a:p>
          <a:p>
            <a:pPr algn="l"/>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else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&lt;</a:t>
            </a:r>
            <a:r>
              <a:rPr lang="en-US" sz="1800" b="1" dirty="0">
                <a:solidFill>
                  <a:srgbClr val="6A3E3E"/>
                </a:solidFill>
                <a:latin typeface="Consolas" panose="020B0609020204030204" pitchFamily="49" charset="0"/>
              </a:rPr>
              <a:t>o</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-1;</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0;</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endParaRPr lang="en-IN" dirty="0"/>
          </a:p>
        </p:txBody>
      </p:sp>
    </p:spTree>
    <p:extLst>
      <p:ext uri="{BB962C8B-B14F-4D97-AF65-F5344CB8AC3E}">
        <p14:creationId xmlns:p14="http://schemas.microsoft.com/office/powerpoint/2010/main" val="27284499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82034-00FF-43D7-B689-4108F3920202}"/>
              </a:ext>
            </a:extLst>
          </p:cNvPr>
          <p:cNvSpPr>
            <a:spLocks noGrp="1"/>
          </p:cNvSpPr>
          <p:nvPr>
            <p:ph idx="1"/>
          </p:nvPr>
        </p:nvSpPr>
        <p:spPr>
          <a:xfrm>
            <a:off x="457200" y="548680"/>
            <a:ext cx="8229600" cy="5577483"/>
          </a:xfrm>
        </p:spPr>
        <p:txBody>
          <a:bodyPr>
            <a:normAutofit fontScale="55000" lnSpcReduction="20000"/>
          </a:bodyPr>
          <a:lstStyle/>
          <a:p>
            <a:pPr algn="l"/>
            <a:r>
              <a:rPr lang="en-IN" sz="3200" b="1" dirty="0">
                <a:solidFill>
                  <a:srgbClr val="7F0055"/>
                </a:solidFill>
                <a:latin typeface="Consolas" panose="020B0609020204030204" pitchFamily="49" charset="0"/>
              </a:rPr>
              <a:t>class</a:t>
            </a:r>
            <a:r>
              <a:rPr lang="en-IN" sz="3200" b="1" dirty="0">
                <a:solidFill>
                  <a:srgbClr val="000000"/>
                </a:solidFill>
                <a:latin typeface="Consolas" panose="020B0609020204030204" pitchFamily="49" charset="0"/>
              </a:rPr>
              <a:t> </a:t>
            </a:r>
            <a:r>
              <a:rPr lang="en-IN" sz="3200" b="1" dirty="0" err="1">
                <a:solidFill>
                  <a:srgbClr val="000000"/>
                </a:solidFill>
                <a:latin typeface="Consolas" panose="020B0609020204030204" pitchFamily="49" charset="0"/>
              </a:rPr>
              <a:t>HashSetEx</a:t>
            </a:r>
            <a:r>
              <a:rPr lang="en-IN" sz="3200" b="1" dirty="0">
                <a:solidFill>
                  <a:srgbClr val="000000"/>
                </a:solidFill>
                <a:latin typeface="Consolas" panose="020B0609020204030204" pitchFamily="49" charset="0"/>
              </a:rPr>
              <a:t>{</a:t>
            </a:r>
          </a:p>
          <a:p>
            <a:pPr algn="l"/>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static</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void</a:t>
            </a:r>
            <a:r>
              <a:rPr lang="en-US" sz="3200" b="1" dirty="0">
                <a:solidFill>
                  <a:srgbClr val="000000"/>
                </a:solidFill>
                <a:latin typeface="Consolas" panose="020B0609020204030204" pitchFamily="49" charset="0"/>
              </a:rPr>
              <a:t> main(String </a:t>
            </a:r>
            <a:r>
              <a:rPr lang="en-US" sz="3200" b="1" dirty="0" err="1">
                <a:solidFill>
                  <a:srgbClr val="6A3E3E"/>
                </a:solidFill>
                <a:latin typeface="Consolas" panose="020B0609020204030204" pitchFamily="49" charset="0"/>
              </a:rPr>
              <a:t>args</a:t>
            </a:r>
            <a:r>
              <a:rPr lang="en-US" sz="3200" b="1" dirty="0">
                <a:solidFill>
                  <a:srgbClr val="000000"/>
                </a:solidFill>
                <a:latin typeface="Consolas" panose="020B0609020204030204" pitchFamily="49" charset="0"/>
              </a:rPr>
              <a:t>[])</a:t>
            </a:r>
          </a:p>
          <a:p>
            <a:pPr algn="l"/>
            <a:r>
              <a:rPr lang="en-IN" sz="3200"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Set&lt;Book&gt; </a:t>
            </a:r>
            <a:r>
              <a:rPr lang="en-US" sz="3200" dirty="0">
                <a:solidFill>
                  <a:srgbClr val="6A3E3E"/>
                </a:solidFill>
                <a:latin typeface="Consolas" panose="020B0609020204030204" pitchFamily="49" charset="0"/>
              </a:rPr>
              <a:t>set</a:t>
            </a:r>
            <a:r>
              <a:rPr lang="en-US" sz="3200" dirty="0">
                <a:solidFill>
                  <a:srgbClr val="000000"/>
                </a:solidFill>
                <a:latin typeface="Consolas" panose="020B0609020204030204" pitchFamily="49" charset="0"/>
              </a:rPr>
              <a:t>=</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TreeSet</a:t>
            </a:r>
            <a:r>
              <a:rPr lang="en-US" sz="3200" b="1" dirty="0">
                <a:solidFill>
                  <a:srgbClr val="000000"/>
                </a:solidFill>
                <a:latin typeface="Consolas" panose="020B0609020204030204" pitchFamily="49" charset="0"/>
              </a:rPr>
              <a:t>&lt;Book&gt;();</a:t>
            </a:r>
          </a:p>
          <a:p>
            <a:pPr algn="l"/>
            <a:r>
              <a:rPr lang="en-US" sz="3200" dirty="0">
                <a:solidFill>
                  <a:srgbClr val="000000"/>
                </a:solidFill>
                <a:latin typeface="Consolas" panose="020B0609020204030204" pitchFamily="49" charset="0"/>
              </a:rPr>
              <a:t>Book </a:t>
            </a:r>
            <a:r>
              <a:rPr lang="en-US" sz="3200" dirty="0">
                <a:solidFill>
                  <a:srgbClr val="6A3E3E"/>
                </a:solidFill>
                <a:latin typeface="Consolas" panose="020B0609020204030204" pitchFamily="49" charset="0"/>
              </a:rPr>
              <a:t>b1</a:t>
            </a:r>
            <a:r>
              <a:rPr lang="en-US" sz="3200" dirty="0">
                <a:solidFill>
                  <a:srgbClr val="000000"/>
                </a:solidFill>
                <a:latin typeface="Consolas" panose="020B0609020204030204" pitchFamily="49" charset="0"/>
              </a:rPr>
              <a:t>=</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Book(121,</a:t>
            </a:r>
            <a:r>
              <a:rPr lang="en-US" sz="3200" b="1" dirty="0">
                <a:solidFill>
                  <a:srgbClr val="2A00FF"/>
                </a:solidFill>
                <a:latin typeface="Consolas" panose="020B0609020204030204" pitchFamily="49" charset="0"/>
              </a:rPr>
              <a:t>"Let us C"</a:t>
            </a:r>
            <a:r>
              <a:rPr lang="en-US" sz="3200" b="1" dirty="0">
                <a:solidFill>
                  <a:srgbClr val="000000"/>
                </a:solidFill>
                <a:latin typeface="Consolas" panose="020B0609020204030204" pitchFamily="49" charset="0"/>
              </a:rPr>
              <a:t>,</a:t>
            </a:r>
            <a:r>
              <a:rPr lang="en-US" sz="3200" b="1" dirty="0">
                <a:solidFill>
                  <a:srgbClr val="2A00FF"/>
                </a:solidFill>
                <a:latin typeface="Consolas" panose="020B0609020204030204" pitchFamily="49" charset="0"/>
              </a:rPr>
              <a:t>"bpb"</a:t>
            </a:r>
            <a:r>
              <a:rPr lang="en-US" sz="3200" b="1" dirty="0">
                <a:solidFill>
                  <a:srgbClr val="000000"/>
                </a:solidFill>
                <a:latin typeface="Consolas" panose="020B0609020204030204" pitchFamily="49" charset="0"/>
              </a:rPr>
              <a:t>,8);</a:t>
            </a:r>
          </a:p>
          <a:p>
            <a:pPr algn="l"/>
            <a:r>
              <a:rPr lang="en-US" sz="3200" dirty="0">
                <a:solidFill>
                  <a:srgbClr val="000000"/>
                </a:solidFill>
                <a:latin typeface="Consolas" panose="020B0609020204030204" pitchFamily="49" charset="0"/>
              </a:rPr>
              <a:t>Book </a:t>
            </a:r>
            <a:r>
              <a:rPr lang="en-US" sz="3200" dirty="0">
                <a:solidFill>
                  <a:srgbClr val="6A3E3E"/>
                </a:solidFill>
                <a:latin typeface="Consolas" panose="020B0609020204030204" pitchFamily="49" charset="0"/>
              </a:rPr>
              <a:t>b2</a:t>
            </a:r>
            <a:r>
              <a:rPr lang="en-US" sz="3200" dirty="0">
                <a:solidFill>
                  <a:srgbClr val="000000"/>
                </a:solidFill>
                <a:latin typeface="Consolas" panose="020B0609020204030204" pitchFamily="49" charset="0"/>
              </a:rPr>
              <a:t>=</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Book(233,</a:t>
            </a:r>
            <a:r>
              <a:rPr lang="en-US" sz="3200" b="1" dirty="0">
                <a:solidFill>
                  <a:srgbClr val="2A00FF"/>
                </a:solidFill>
                <a:latin typeface="Consolas" panose="020B0609020204030204" pitchFamily="49" charset="0"/>
              </a:rPr>
              <a:t>"Operating System"</a:t>
            </a:r>
            <a:r>
              <a:rPr lang="en-US" sz="3200" b="1" dirty="0">
                <a:solidFill>
                  <a:srgbClr val="000000"/>
                </a:solidFill>
                <a:latin typeface="Consolas" panose="020B0609020204030204" pitchFamily="49" charset="0"/>
              </a:rPr>
              <a:t>,</a:t>
            </a:r>
            <a:r>
              <a:rPr lang="en-US" sz="3200" b="1" dirty="0">
                <a:solidFill>
                  <a:srgbClr val="2A00FF"/>
                </a:solidFill>
                <a:latin typeface="Consolas" panose="020B0609020204030204" pitchFamily="49" charset="0"/>
              </a:rPr>
              <a:t>"Wiley"</a:t>
            </a:r>
            <a:r>
              <a:rPr lang="en-US" sz="3200" b="1" dirty="0">
                <a:solidFill>
                  <a:srgbClr val="000000"/>
                </a:solidFill>
                <a:latin typeface="Consolas" panose="020B0609020204030204" pitchFamily="49" charset="0"/>
              </a:rPr>
              <a:t>,6);  </a:t>
            </a:r>
          </a:p>
          <a:p>
            <a:pPr algn="l"/>
            <a:r>
              <a:rPr lang="en-US" sz="3200" dirty="0">
                <a:solidFill>
                  <a:srgbClr val="000000"/>
                </a:solidFill>
                <a:latin typeface="Consolas" panose="020B0609020204030204" pitchFamily="49" charset="0"/>
              </a:rPr>
              <a:t>    Book </a:t>
            </a:r>
            <a:r>
              <a:rPr lang="en-US" sz="3200" dirty="0">
                <a:solidFill>
                  <a:srgbClr val="6A3E3E"/>
                </a:solidFill>
                <a:latin typeface="Consolas" panose="020B0609020204030204" pitchFamily="49" charset="0"/>
              </a:rPr>
              <a:t>b3</a:t>
            </a:r>
            <a:r>
              <a:rPr lang="en-US" sz="3200" dirty="0">
                <a:solidFill>
                  <a:srgbClr val="000000"/>
                </a:solidFill>
                <a:latin typeface="Consolas" panose="020B0609020204030204" pitchFamily="49" charset="0"/>
              </a:rPr>
              <a:t>=</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Book(101,</a:t>
            </a:r>
            <a:r>
              <a:rPr lang="en-US" sz="3200" b="1" dirty="0">
                <a:solidFill>
                  <a:srgbClr val="2A00FF"/>
                </a:solidFill>
                <a:latin typeface="Consolas" panose="020B0609020204030204" pitchFamily="49" charset="0"/>
              </a:rPr>
              <a:t>"Data Communications &amp; </a:t>
            </a:r>
            <a:r>
              <a:rPr lang="en-US" sz="3200" b="1" dirty="0" err="1">
                <a:solidFill>
                  <a:srgbClr val="2A00FF"/>
                </a:solidFill>
                <a:latin typeface="Consolas" panose="020B0609020204030204" pitchFamily="49" charset="0"/>
              </a:rPr>
              <a:t>Networking"</a:t>
            </a:r>
            <a:r>
              <a:rPr lang="en-US" sz="3200" b="1" dirty="0" err="1">
                <a:solidFill>
                  <a:srgbClr val="000000"/>
                </a:solidFill>
                <a:latin typeface="Consolas" panose="020B0609020204030204" pitchFamily="49" charset="0"/>
              </a:rPr>
              <a:t>,</a:t>
            </a:r>
            <a:r>
              <a:rPr lang="en-US" sz="3200" b="1" dirty="0" err="1">
                <a:solidFill>
                  <a:srgbClr val="2A00FF"/>
                </a:solidFill>
                <a:latin typeface="Consolas" panose="020B0609020204030204" pitchFamily="49" charset="0"/>
              </a:rPr>
              <a:t>"Mc</a:t>
            </a:r>
            <a:r>
              <a:rPr lang="en-US" sz="3200" b="1" dirty="0">
                <a:solidFill>
                  <a:srgbClr val="2A00FF"/>
                </a:solidFill>
                <a:latin typeface="Consolas" panose="020B0609020204030204" pitchFamily="49" charset="0"/>
              </a:rPr>
              <a:t> Graw Hill"</a:t>
            </a:r>
            <a:r>
              <a:rPr lang="en-US" sz="3200" b="1" dirty="0">
                <a:solidFill>
                  <a:srgbClr val="000000"/>
                </a:solidFill>
                <a:latin typeface="Consolas" panose="020B0609020204030204" pitchFamily="49" charset="0"/>
              </a:rPr>
              <a:t>,4);  </a:t>
            </a:r>
          </a:p>
          <a:p>
            <a:pPr algn="l"/>
            <a:endParaRPr lang="en-IN" sz="3200" dirty="0">
              <a:latin typeface="Consolas" panose="020B0609020204030204" pitchFamily="49" charset="0"/>
            </a:endParaRPr>
          </a:p>
          <a:p>
            <a:pPr algn="l"/>
            <a:r>
              <a:rPr lang="en-IN" sz="3200" dirty="0" err="1">
                <a:solidFill>
                  <a:srgbClr val="6A3E3E"/>
                </a:solidFill>
                <a:latin typeface="Consolas" panose="020B0609020204030204" pitchFamily="49" charset="0"/>
              </a:rPr>
              <a:t>set</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a:solidFill>
                  <a:srgbClr val="6A3E3E"/>
                </a:solidFill>
                <a:latin typeface="Consolas" panose="020B0609020204030204" pitchFamily="49" charset="0"/>
              </a:rPr>
              <a:t>b1</a:t>
            </a:r>
            <a:r>
              <a:rPr lang="en-IN" sz="3200" dirty="0">
                <a:solidFill>
                  <a:srgbClr val="000000"/>
                </a:solidFill>
                <a:latin typeface="Consolas" panose="020B0609020204030204" pitchFamily="49" charset="0"/>
              </a:rPr>
              <a:t>);</a:t>
            </a:r>
          </a:p>
          <a:p>
            <a:pPr algn="l"/>
            <a:r>
              <a:rPr lang="en-IN" sz="3200" dirty="0" err="1">
                <a:solidFill>
                  <a:srgbClr val="6A3E3E"/>
                </a:solidFill>
                <a:latin typeface="Consolas" panose="020B0609020204030204" pitchFamily="49" charset="0"/>
              </a:rPr>
              <a:t>set</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a:solidFill>
                  <a:srgbClr val="6A3E3E"/>
                </a:solidFill>
                <a:latin typeface="Consolas" panose="020B0609020204030204" pitchFamily="49" charset="0"/>
              </a:rPr>
              <a:t>b2</a:t>
            </a:r>
            <a:r>
              <a:rPr lang="en-IN" sz="3200" dirty="0">
                <a:solidFill>
                  <a:srgbClr val="000000"/>
                </a:solidFill>
                <a:latin typeface="Consolas" panose="020B0609020204030204" pitchFamily="49" charset="0"/>
              </a:rPr>
              <a:t>);</a:t>
            </a:r>
          </a:p>
          <a:p>
            <a:pPr algn="l"/>
            <a:r>
              <a:rPr lang="en-IN" sz="3200" dirty="0" err="1">
                <a:solidFill>
                  <a:srgbClr val="6A3E3E"/>
                </a:solidFill>
                <a:latin typeface="Consolas" panose="020B0609020204030204" pitchFamily="49" charset="0"/>
              </a:rPr>
              <a:t>set</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a:solidFill>
                  <a:srgbClr val="6A3E3E"/>
                </a:solidFill>
                <a:latin typeface="Consolas" panose="020B0609020204030204" pitchFamily="49" charset="0"/>
              </a:rPr>
              <a:t>b3</a:t>
            </a:r>
            <a:r>
              <a:rPr lang="en-IN" sz="3200" dirty="0">
                <a:solidFill>
                  <a:srgbClr val="000000"/>
                </a:solidFill>
                <a:latin typeface="Consolas" panose="020B0609020204030204" pitchFamily="49" charset="0"/>
              </a:rPr>
              <a:t>);</a:t>
            </a:r>
          </a:p>
          <a:p>
            <a:pPr algn="l"/>
            <a:r>
              <a:rPr lang="en-IN" sz="3200" dirty="0">
                <a:solidFill>
                  <a:srgbClr val="000000"/>
                </a:solidFill>
                <a:latin typeface="Consolas" panose="020B0609020204030204" pitchFamily="49" charset="0"/>
              </a:rPr>
              <a:t>   </a:t>
            </a:r>
            <a:r>
              <a:rPr lang="en-IN" sz="3200" b="1" dirty="0">
                <a:solidFill>
                  <a:srgbClr val="7F0055"/>
                </a:solidFill>
                <a:latin typeface="Consolas" panose="020B0609020204030204" pitchFamily="49" charset="0"/>
              </a:rPr>
              <a:t>for</a:t>
            </a:r>
            <a:r>
              <a:rPr lang="en-IN" sz="3200" b="1" dirty="0">
                <a:solidFill>
                  <a:srgbClr val="000000"/>
                </a:solidFill>
                <a:latin typeface="Consolas" panose="020B0609020204030204" pitchFamily="49" charset="0"/>
              </a:rPr>
              <a:t>(Book </a:t>
            </a:r>
            <a:r>
              <a:rPr lang="en-IN" sz="3200" b="1" dirty="0">
                <a:solidFill>
                  <a:srgbClr val="6A3E3E"/>
                </a:solidFill>
                <a:latin typeface="Consolas" panose="020B0609020204030204" pitchFamily="49" charset="0"/>
              </a:rPr>
              <a:t>b</a:t>
            </a:r>
            <a:r>
              <a:rPr lang="en-IN" sz="3200" b="1" dirty="0">
                <a:solidFill>
                  <a:srgbClr val="000000"/>
                </a:solidFill>
                <a:latin typeface="Consolas" panose="020B0609020204030204" pitchFamily="49" charset="0"/>
              </a:rPr>
              <a:t>:</a:t>
            </a:r>
            <a:r>
              <a:rPr lang="en-IN" sz="3200" b="1" dirty="0">
                <a:solidFill>
                  <a:srgbClr val="6A3E3E"/>
                </a:solidFill>
                <a:latin typeface="Consolas" panose="020B0609020204030204" pitchFamily="49" charset="0"/>
              </a:rPr>
              <a:t>set</a:t>
            </a:r>
            <a:r>
              <a:rPr lang="en-IN" sz="3200" b="1" dirty="0">
                <a:solidFill>
                  <a:srgbClr val="000000"/>
                </a:solidFill>
                <a:latin typeface="Consolas" panose="020B0609020204030204" pitchFamily="49" charset="0"/>
              </a:rPr>
              <a:t>){  </a:t>
            </a:r>
          </a:p>
          <a:p>
            <a:pPr algn="l"/>
            <a:r>
              <a:rPr lang="en-IN" sz="3200" dirty="0">
                <a:solidFill>
                  <a:srgbClr val="000000"/>
                </a:solidFill>
                <a:latin typeface="Consolas" panose="020B0609020204030204" pitchFamily="49" charset="0"/>
              </a:rPr>
              <a:t>    </a:t>
            </a:r>
            <a:r>
              <a:rPr lang="en-IN" sz="3200" dirty="0" err="1">
                <a:solidFill>
                  <a:srgbClr val="000000"/>
                </a:solidFill>
                <a:latin typeface="Consolas" panose="020B0609020204030204" pitchFamily="49" charset="0"/>
              </a:rPr>
              <a:t>System.</a:t>
            </a:r>
            <a:r>
              <a:rPr lang="en-IN" sz="3200" b="1" i="1" dirty="0" err="1">
                <a:solidFill>
                  <a:srgbClr val="0000C0"/>
                </a:solidFill>
                <a:latin typeface="Consolas" panose="020B0609020204030204" pitchFamily="49" charset="0"/>
              </a:rPr>
              <a:t>out</a:t>
            </a:r>
            <a:r>
              <a:rPr lang="en-IN" sz="3200" b="1" i="1" dirty="0" err="1">
                <a:solidFill>
                  <a:srgbClr val="000000"/>
                </a:solidFill>
                <a:latin typeface="Consolas" panose="020B0609020204030204" pitchFamily="49" charset="0"/>
              </a:rPr>
              <a:t>.println</a:t>
            </a:r>
            <a:r>
              <a:rPr lang="en-IN" sz="3200" b="1" i="1" dirty="0">
                <a:solidFill>
                  <a:srgbClr val="000000"/>
                </a:solidFill>
                <a:latin typeface="Consolas" panose="020B0609020204030204" pitchFamily="49" charset="0"/>
              </a:rPr>
              <a:t>(</a:t>
            </a:r>
            <a:r>
              <a:rPr lang="en-IN" sz="3200" b="1" i="1" dirty="0">
                <a:solidFill>
                  <a:srgbClr val="6A3E3E"/>
                </a:solidFill>
                <a:latin typeface="Consolas" panose="020B0609020204030204" pitchFamily="49" charset="0"/>
              </a:rPr>
              <a:t>b</a:t>
            </a:r>
            <a:r>
              <a:rPr lang="en-IN" sz="3200" b="1" i="1" dirty="0">
                <a:solidFill>
                  <a:srgbClr val="000000"/>
                </a:solidFill>
                <a:latin typeface="Consolas" panose="020B0609020204030204" pitchFamily="49" charset="0"/>
              </a:rPr>
              <a:t>.</a:t>
            </a:r>
            <a:r>
              <a:rPr lang="en-IN" sz="3200" b="1" i="1" dirty="0">
                <a:solidFill>
                  <a:srgbClr val="0000C0"/>
                </a:solidFill>
                <a:latin typeface="Consolas" panose="020B0609020204030204" pitchFamily="49" charset="0"/>
              </a:rPr>
              <a:t>id</a:t>
            </a:r>
            <a:r>
              <a:rPr lang="en-IN" sz="3200" b="1" i="1" dirty="0">
                <a:solidFill>
                  <a:srgbClr val="000000"/>
                </a:solidFill>
                <a:latin typeface="Consolas" panose="020B0609020204030204" pitchFamily="49" charset="0"/>
              </a:rPr>
              <a:t>+</a:t>
            </a:r>
            <a:r>
              <a:rPr lang="en-IN" sz="3200" b="1" i="1" dirty="0">
                <a:solidFill>
                  <a:srgbClr val="2A00FF"/>
                </a:solidFill>
                <a:latin typeface="Consolas" panose="020B0609020204030204" pitchFamily="49" charset="0"/>
              </a:rPr>
              <a:t>" "</a:t>
            </a:r>
            <a:r>
              <a:rPr lang="en-IN" sz="3200" b="1" i="1" dirty="0">
                <a:solidFill>
                  <a:srgbClr val="000000"/>
                </a:solidFill>
                <a:latin typeface="Consolas" panose="020B0609020204030204" pitchFamily="49" charset="0"/>
              </a:rPr>
              <a:t>+</a:t>
            </a:r>
            <a:r>
              <a:rPr lang="en-IN" sz="3200" b="1" i="1" dirty="0">
                <a:solidFill>
                  <a:srgbClr val="6A3E3E"/>
                </a:solidFill>
                <a:latin typeface="Consolas" panose="020B0609020204030204" pitchFamily="49" charset="0"/>
              </a:rPr>
              <a:t>b</a:t>
            </a:r>
            <a:r>
              <a:rPr lang="en-IN" sz="3200" b="1" i="1" dirty="0">
                <a:solidFill>
                  <a:srgbClr val="000000"/>
                </a:solidFill>
                <a:latin typeface="Consolas" panose="020B0609020204030204" pitchFamily="49" charset="0"/>
              </a:rPr>
              <a:t>.</a:t>
            </a:r>
            <a:r>
              <a:rPr lang="en-IN" sz="3200" b="1" i="1" dirty="0">
                <a:solidFill>
                  <a:srgbClr val="0000C0"/>
                </a:solidFill>
                <a:latin typeface="Consolas" panose="020B0609020204030204" pitchFamily="49" charset="0"/>
              </a:rPr>
              <a:t>name</a:t>
            </a:r>
            <a:r>
              <a:rPr lang="en-IN" sz="3200" b="1" i="1" dirty="0">
                <a:solidFill>
                  <a:srgbClr val="000000"/>
                </a:solidFill>
                <a:latin typeface="Consolas" panose="020B0609020204030204" pitchFamily="49" charset="0"/>
              </a:rPr>
              <a:t>+</a:t>
            </a:r>
            <a:r>
              <a:rPr lang="en-IN" sz="3200" b="1" i="1" dirty="0">
                <a:solidFill>
                  <a:srgbClr val="2A00FF"/>
                </a:solidFill>
                <a:latin typeface="Consolas" panose="020B0609020204030204" pitchFamily="49" charset="0"/>
              </a:rPr>
              <a:t>" "</a:t>
            </a:r>
            <a:r>
              <a:rPr lang="en-IN" sz="3200" b="1" i="1" dirty="0">
                <a:solidFill>
                  <a:srgbClr val="000000"/>
                </a:solidFill>
                <a:latin typeface="Consolas" panose="020B0609020204030204" pitchFamily="49" charset="0"/>
              </a:rPr>
              <a:t>+</a:t>
            </a:r>
            <a:r>
              <a:rPr lang="en-IN" sz="3200" b="1" i="1" dirty="0" err="1">
                <a:solidFill>
                  <a:srgbClr val="6A3E3E"/>
                </a:solidFill>
                <a:latin typeface="Consolas" panose="020B0609020204030204" pitchFamily="49" charset="0"/>
              </a:rPr>
              <a:t>b</a:t>
            </a:r>
            <a:r>
              <a:rPr lang="en-IN" sz="3200" b="1" i="1" dirty="0" err="1">
                <a:solidFill>
                  <a:srgbClr val="000000"/>
                </a:solidFill>
                <a:latin typeface="Consolas" panose="020B0609020204030204" pitchFamily="49" charset="0"/>
              </a:rPr>
              <a:t>.</a:t>
            </a:r>
            <a:r>
              <a:rPr lang="en-IN" sz="3200" b="1" i="1" dirty="0" err="1">
                <a:solidFill>
                  <a:srgbClr val="0000C0"/>
                </a:solidFill>
                <a:latin typeface="Consolas" panose="020B0609020204030204" pitchFamily="49" charset="0"/>
              </a:rPr>
              <a:t>publisher</a:t>
            </a:r>
            <a:r>
              <a:rPr lang="en-IN" sz="3200" b="1" i="1" dirty="0">
                <a:solidFill>
                  <a:srgbClr val="000000"/>
                </a:solidFill>
                <a:latin typeface="Consolas" panose="020B0609020204030204" pitchFamily="49" charset="0"/>
              </a:rPr>
              <a:t>+</a:t>
            </a:r>
            <a:r>
              <a:rPr lang="en-IN" sz="3200" b="1" i="1" dirty="0">
                <a:solidFill>
                  <a:srgbClr val="2A00FF"/>
                </a:solidFill>
                <a:latin typeface="Consolas" panose="020B0609020204030204" pitchFamily="49" charset="0"/>
              </a:rPr>
              <a:t>" "</a:t>
            </a:r>
            <a:r>
              <a:rPr lang="en-IN" sz="3200" b="1" i="1" dirty="0">
                <a:solidFill>
                  <a:srgbClr val="000000"/>
                </a:solidFill>
                <a:latin typeface="Consolas" panose="020B0609020204030204" pitchFamily="49" charset="0"/>
              </a:rPr>
              <a:t>+</a:t>
            </a:r>
            <a:r>
              <a:rPr lang="en-IN" sz="3200" b="1" i="1" dirty="0" err="1">
                <a:solidFill>
                  <a:srgbClr val="6A3E3E"/>
                </a:solidFill>
                <a:latin typeface="Consolas" panose="020B0609020204030204" pitchFamily="49" charset="0"/>
              </a:rPr>
              <a:t>b</a:t>
            </a:r>
            <a:r>
              <a:rPr lang="en-IN" sz="3200" b="1" i="1" dirty="0" err="1">
                <a:solidFill>
                  <a:srgbClr val="000000"/>
                </a:solidFill>
                <a:latin typeface="Consolas" panose="020B0609020204030204" pitchFamily="49" charset="0"/>
              </a:rPr>
              <a:t>.</a:t>
            </a:r>
            <a:r>
              <a:rPr lang="en-IN" sz="3200" b="1" i="1" dirty="0" err="1">
                <a:solidFill>
                  <a:srgbClr val="0000C0"/>
                </a:solidFill>
                <a:latin typeface="Consolas" panose="020B0609020204030204" pitchFamily="49" charset="0"/>
              </a:rPr>
              <a:t>quantity</a:t>
            </a:r>
            <a:r>
              <a:rPr lang="en-IN" sz="3200" b="1" i="1" dirty="0">
                <a:solidFill>
                  <a:srgbClr val="000000"/>
                </a:solidFill>
                <a:latin typeface="Consolas" panose="020B0609020204030204" pitchFamily="49" charset="0"/>
              </a:rPr>
              <a:t>);  </a:t>
            </a:r>
          </a:p>
          <a:p>
            <a:pPr algn="l"/>
            <a:r>
              <a:rPr lang="en-IN" sz="3200" dirty="0">
                <a:solidFill>
                  <a:srgbClr val="000000"/>
                </a:solidFill>
                <a:latin typeface="Consolas" panose="020B0609020204030204" pitchFamily="49" charset="0"/>
              </a:rPr>
              <a:t>    }  </a:t>
            </a:r>
          </a:p>
          <a:p>
            <a:pPr algn="l"/>
            <a:endParaRPr lang="en-IN" sz="3200" dirty="0">
              <a:latin typeface="Consolas" panose="020B0609020204030204" pitchFamily="49" charset="0"/>
            </a:endParaRPr>
          </a:p>
          <a:p>
            <a:pPr algn="l"/>
            <a:r>
              <a:rPr lang="en-IN" sz="3200" dirty="0">
                <a:solidFill>
                  <a:srgbClr val="000000"/>
                </a:solidFill>
                <a:latin typeface="Consolas" panose="020B0609020204030204" pitchFamily="49" charset="0"/>
              </a:rPr>
              <a:t>}</a:t>
            </a:r>
          </a:p>
          <a:p>
            <a:pPr algn="l"/>
            <a:r>
              <a:rPr lang="en-IN" sz="32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29704596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E9AAF-7A2A-4DEC-9535-A879DB3DBC4B}"/>
              </a:ext>
            </a:extLst>
          </p:cNvPr>
          <p:cNvSpPr>
            <a:spLocks noGrp="1"/>
          </p:cNvSpPr>
          <p:nvPr>
            <p:ph idx="1"/>
          </p:nvPr>
        </p:nvSpPr>
        <p:spPr>
          <a:xfrm>
            <a:off x="457200" y="188640"/>
            <a:ext cx="8229600" cy="6768752"/>
          </a:xfrm>
        </p:spPr>
        <p:txBody>
          <a:bodyPr/>
          <a:lstStyle/>
          <a:p>
            <a:r>
              <a:rPr lang="en-US" sz="1800" b="0" i="0" dirty="0">
                <a:solidFill>
                  <a:srgbClr val="000000"/>
                </a:solidFill>
                <a:effectLst/>
                <a:latin typeface="verdana" panose="020B0604030504040204" pitchFamily="34" charset="0"/>
              </a:rPr>
              <a:t>A list can contain duplicate elements whereas Set contains unique elements only.</a:t>
            </a:r>
          </a:p>
          <a:p>
            <a:pPr algn="l"/>
            <a:r>
              <a:rPr lang="en-US" sz="1800" dirty="0">
                <a:solidFill>
                  <a:srgbClr val="000000"/>
                </a:solidFill>
                <a:latin typeface="Consolas" panose="020B0609020204030204" pitchFamily="49" charset="0"/>
              </a:rPr>
              <a:t>HashSet&lt;String&gt; </a:t>
            </a:r>
            <a:r>
              <a:rPr lang="en-US" sz="1800" dirty="0">
                <a:solidFill>
                  <a:srgbClr val="6A3E3E"/>
                </a:solidFill>
                <a:latin typeface="Consolas" panose="020B0609020204030204" pitchFamily="49" charset="0"/>
              </a:rPr>
              <a:t>set</a:t>
            </a:r>
            <a:r>
              <a:rPr lang="en-US" sz="1800" dirty="0">
                <a:solidFill>
                  <a:srgbClr val="000000"/>
                </a:solidFill>
                <a:latin typeface="Consolas" panose="020B0609020204030204" pitchFamily="49" charset="0"/>
              </a:rPr>
              <a:t>=</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HashSet();</a:t>
            </a:r>
          </a:p>
          <a:p>
            <a:pPr algn="l"/>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"One"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"Two"</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"Three"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"Five"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"Four"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Iterator&lt;String&gt; </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set</a:t>
            </a:r>
            <a:r>
              <a:rPr lang="en-IN" sz="1800" dirty="0" err="1">
                <a:solidFill>
                  <a:srgbClr val="000000"/>
                </a:solidFill>
                <a:latin typeface="Consolas" panose="020B0609020204030204" pitchFamily="49" charset="0"/>
              </a:rPr>
              <a:t>.iterator</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err="1">
                <a:solidFill>
                  <a:srgbClr val="000000"/>
                </a:solidFill>
                <a:latin typeface="Consolas" panose="020B0609020204030204" pitchFamily="49" charset="0"/>
              </a:rPr>
              <a:t>.hasNext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err="1">
                <a:solidFill>
                  <a:srgbClr val="000000"/>
                </a:solidFill>
                <a:latin typeface="Consolas" panose="020B0609020204030204" pitchFamily="49" charset="0"/>
              </a:rPr>
              <a:t>.next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9382336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0FCF-5880-4B63-AD40-8B0FE549BBF1}"/>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Map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813ACFD-D125-4F4F-B0BF-D96E3C4F5521}"/>
              </a:ext>
            </a:extLst>
          </p:cNvPr>
          <p:cNvSpPr>
            <a:spLocks noGrp="1"/>
          </p:cNvSpPr>
          <p:nvPr>
            <p:ph idx="1"/>
          </p:nvPr>
        </p:nvSpPr>
        <p:spPr>
          <a:xfrm>
            <a:off x="457200" y="731838"/>
            <a:ext cx="8229600" cy="6126162"/>
          </a:xfrm>
        </p:spPr>
        <p:txBody>
          <a:bodyPr>
            <a:normAutofit/>
          </a:bodyPr>
          <a:lstStyle/>
          <a:p>
            <a:pPr algn="l"/>
            <a:r>
              <a:rPr lang="en-US" sz="2400" b="0" i="0" dirty="0">
                <a:solidFill>
                  <a:srgbClr val="273239"/>
                </a:solidFill>
                <a:effectLst/>
                <a:latin typeface="urw-din"/>
              </a:rPr>
              <a:t>The Map interface present in </a:t>
            </a:r>
            <a:r>
              <a:rPr lang="en-US" sz="2400" b="0" i="0" u="sng" dirty="0" err="1">
                <a:effectLst/>
                <a:latin typeface="urw-din"/>
                <a:hlinkClick r:id="rId3"/>
              </a:rPr>
              <a:t>java.util</a:t>
            </a:r>
            <a:r>
              <a:rPr lang="en-US" sz="2400" b="0" i="0" dirty="0">
                <a:solidFill>
                  <a:srgbClr val="273239"/>
                </a:solidFill>
                <a:effectLst/>
                <a:latin typeface="urw-din"/>
              </a:rPr>
              <a:t> package represents a mapping between a key and a value. The Map interface is not a subtype of the </a:t>
            </a:r>
            <a:r>
              <a:rPr lang="en-US" sz="2400" b="0" i="0" u="sng" dirty="0">
                <a:effectLst/>
                <a:latin typeface="urw-din"/>
                <a:hlinkClick r:id="rId4"/>
              </a:rPr>
              <a:t>Collection interface</a:t>
            </a:r>
            <a:r>
              <a:rPr lang="en-US" sz="2400" b="0" i="0" dirty="0">
                <a:solidFill>
                  <a:srgbClr val="273239"/>
                </a:solidFill>
                <a:effectLst/>
                <a:latin typeface="urw-din"/>
              </a:rPr>
              <a:t>. Therefore it behaves a bit differently from the rest of the collection types. A map contains unique keys.</a:t>
            </a:r>
          </a:p>
          <a:p>
            <a:pPr algn="l"/>
            <a:endParaRPr lang="en-IN" sz="2400" dirty="0"/>
          </a:p>
        </p:txBody>
      </p:sp>
    </p:spTree>
    <p:extLst>
      <p:ext uri="{BB962C8B-B14F-4D97-AF65-F5344CB8AC3E}">
        <p14:creationId xmlns:p14="http://schemas.microsoft.com/office/powerpoint/2010/main" val="365326198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A16711-96AE-42E1-A9F0-DAEB3631169B}"/>
              </a:ext>
            </a:extLst>
          </p:cNvPr>
          <p:cNvGraphicFramePr>
            <a:graphicFrameLocks noGrp="1"/>
          </p:cNvGraphicFramePr>
          <p:nvPr>
            <p:ph idx="1"/>
          </p:nvPr>
        </p:nvGraphicFramePr>
        <p:xfrm>
          <a:off x="1333500" y="1851501"/>
          <a:ext cx="6477000" cy="4023360"/>
        </p:xfrm>
        <a:graphic>
          <a:graphicData uri="http://schemas.openxmlformats.org/drawingml/2006/table">
            <a:tbl>
              <a:tblPr/>
              <a:tblGrid>
                <a:gridCol w="3238500">
                  <a:extLst>
                    <a:ext uri="{9D8B030D-6E8A-4147-A177-3AD203B41FA5}">
                      <a16:colId xmlns:a16="http://schemas.microsoft.com/office/drawing/2014/main" val="622419176"/>
                    </a:ext>
                  </a:extLst>
                </a:gridCol>
                <a:gridCol w="3238500">
                  <a:extLst>
                    <a:ext uri="{9D8B030D-6E8A-4147-A177-3AD203B41FA5}">
                      <a16:colId xmlns:a16="http://schemas.microsoft.com/office/drawing/2014/main" val="107134480"/>
                    </a:ext>
                  </a:extLst>
                </a:gridCol>
              </a:tblGrid>
              <a:tr h="0">
                <a:tc>
                  <a:txBody>
                    <a:bodyPr/>
                    <a:lstStyle/>
                    <a:p>
                      <a:pPr algn="l" fontAlgn="t"/>
                      <a:r>
                        <a:rPr lang="en-IN">
                          <a:solidFill>
                            <a:srgbClr val="000000"/>
                          </a:solidFill>
                          <a:effectLst/>
                          <a:latin typeface="times new roman" panose="02020603050405020304" pitchFamily="18" charset="0"/>
                        </a:rPr>
                        <a:t>Class</a:t>
                      </a:r>
                    </a:p>
                  </a:txBody>
                  <a:tcPr marL="76200" marR="76200" marT="76200" marB="76200">
                    <a:lnL w="6350" cap="flat" cmpd="sng" algn="ctr">
                      <a:solidFill>
                        <a:srgbClr val="40ED43"/>
                      </a:solidFill>
                      <a:prstDash val="solid"/>
                      <a:round/>
                      <a:headEnd type="none" w="med" len="med"/>
                      <a:tailEnd type="none" w="med" len="med"/>
                    </a:lnL>
                    <a:lnR w="6350" cap="flat" cmpd="sng" algn="ctr">
                      <a:solidFill>
                        <a:srgbClr val="40ED43"/>
                      </a:solidFill>
                      <a:prstDash val="solid"/>
                      <a:round/>
                      <a:headEnd type="none" w="med" len="med"/>
                      <a:tailEnd type="none" w="med" len="med"/>
                    </a:lnR>
                    <a:lnT w="6350" cap="flat" cmpd="sng" algn="ctr">
                      <a:solidFill>
                        <a:srgbClr val="40ED4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76200" marR="76200" marT="76200" marB="76200">
                    <a:lnL w="6350" cap="flat" cmpd="sng" algn="ctr">
                      <a:solidFill>
                        <a:srgbClr val="40ED43"/>
                      </a:solidFill>
                      <a:prstDash val="solid"/>
                      <a:round/>
                      <a:headEnd type="none" w="med" len="med"/>
                      <a:tailEnd type="none" w="med" len="med"/>
                    </a:lnL>
                    <a:lnR w="6350" cap="flat" cmpd="sng" algn="ctr">
                      <a:solidFill>
                        <a:srgbClr val="40ED43"/>
                      </a:solidFill>
                      <a:prstDash val="solid"/>
                      <a:round/>
                      <a:headEnd type="none" w="med" len="med"/>
                      <a:tailEnd type="none" w="med" len="med"/>
                    </a:lnR>
                    <a:lnT w="6350" cap="flat" cmpd="sng" algn="ctr">
                      <a:solidFill>
                        <a:srgbClr val="40ED4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98489210"/>
                  </a:ext>
                </a:extLst>
              </a:tr>
              <a:tr h="0">
                <a:tc>
                  <a:txBody>
                    <a:bodyPr/>
                    <a:lstStyle/>
                    <a:p>
                      <a:pPr algn="l" fontAlgn="t"/>
                      <a:r>
                        <a:rPr lang="en-IN" u="none" strike="noStrike">
                          <a:solidFill>
                            <a:srgbClr val="008000"/>
                          </a:solidFill>
                          <a:effectLst/>
                          <a:latin typeface="verdana" panose="020B0604030504040204" pitchFamily="34" charset="0"/>
                          <a:hlinkClick r:id="rId2"/>
                        </a:rPr>
                        <a:t>HashMap</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HashMap is the implementation of Map, but it doesn't maintain any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2175366"/>
                  </a:ext>
                </a:extLst>
              </a:tr>
              <a:tr h="0">
                <a:tc>
                  <a:txBody>
                    <a:bodyPr/>
                    <a:lstStyle/>
                    <a:p>
                      <a:pPr algn="l" fontAlgn="t"/>
                      <a:r>
                        <a:rPr lang="en-IN" u="none" strike="noStrike">
                          <a:solidFill>
                            <a:srgbClr val="008000"/>
                          </a:solidFill>
                          <a:effectLst/>
                          <a:latin typeface="verdana" panose="020B0604030504040204" pitchFamily="34" charset="0"/>
                          <a:hlinkClick r:id="rId3"/>
                        </a:rPr>
                        <a:t>LinkedHashMap</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LinkedHashMap is the implementation of Map. It inherits HashMap class. It maintains insertion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4455060"/>
                  </a:ext>
                </a:extLst>
              </a:tr>
              <a:tr h="0">
                <a:tc>
                  <a:txBody>
                    <a:bodyPr/>
                    <a:lstStyle/>
                    <a:p>
                      <a:pPr algn="l" fontAlgn="t"/>
                      <a:r>
                        <a:rPr lang="en-IN" u="none" strike="noStrike">
                          <a:solidFill>
                            <a:srgbClr val="008000"/>
                          </a:solidFill>
                          <a:effectLst/>
                          <a:latin typeface="verdana" panose="020B0604030504040204" pitchFamily="34" charset="0"/>
                          <a:hlinkClick r:id="rId4"/>
                        </a:rPr>
                        <a:t>TreeMap</a:t>
                      </a:r>
                      <a:endParaRPr lang="en-IN">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TreeMap</a:t>
                      </a:r>
                      <a:r>
                        <a:rPr lang="en-US" dirty="0">
                          <a:solidFill>
                            <a:srgbClr val="000000"/>
                          </a:solidFill>
                          <a:effectLst/>
                          <a:latin typeface="verdana" panose="020B0604030504040204" pitchFamily="34" charset="0"/>
                        </a:rPr>
                        <a:t> is the implementation of Map and </a:t>
                      </a:r>
                      <a:r>
                        <a:rPr lang="en-US" dirty="0" err="1">
                          <a:solidFill>
                            <a:srgbClr val="000000"/>
                          </a:solidFill>
                          <a:effectLst/>
                          <a:latin typeface="verdana" panose="020B0604030504040204" pitchFamily="34" charset="0"/>
                        </a:rPr>
                        <a:t>SortedMap</a:t>
                      </a:r>
                      <a:r>
                        <a:rPr lang="en-US" dirty="0">
                          <a:solidFill>
                            <a:srgbClr val="000000"/>
                          </a:solidFill>
                          <a:effectLst/>
                          <a:latin typeface="verdana" panose="020B0604030504040204" pitchFamily="34" charset="0"/>
                        </a:rPr>
                        <a:t>. It maintains ascending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8952626"/>
                  </a:ext>
                </a:extLst>
              </a:tr>
            </a:tbl>
          </a:graphicData>
        </a:graphic>
      </p:graphicFrame>
    </p:spTree>
    <p:extLst>
      <p:ext uri="{BB962C8B-B14F-4D97-AF65-F5344CB8AC3E}">
        <p14:creationId xmlns:p14="http://schemas.microsoft.com/office/powerpoint/2010/main" val="28966944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458D-1215-4D00-A05B-9FC55AE78E53}"/>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sofia-pro"/>
              </a:rPr>
              <a:t>HashMap</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8F6CFBC8-5E24-4B82-9C83-4EF44495A896}"/>
              </a:ext>
            </a:extLst>
          </p:cNvPr>
          <p:cNvSpPr>
            <a:spLocks noGrp="1"/>
          </p:cNvSpPr>
          <p:nvPr>
            <p:ph idx="1"/>
          </p:nvPr>
        </p:nvSpPr>
        <p:spPr>
          <a:xfrm>
            <a:off x="457200" y="548680"/>
            <a:ext cx="8229600" cy="5577483"/>
          </a:xfrm>
        </p:spPr>
        <p:txBody>
          <a:bodyPr>
            <a:normAutofit/>
          </a:bodyPr>
          <a:lstStyle/>
          <a:p>
            <a:r>
              <a:rPr lang="en-US" sz="1800" b="1" i="0" dirty="0">
                <a:solidFill>
                  <a:srgbClr val="273239"/>
                </a:solidFill>
                <a:effectLst/>
                <a:latin typeface="urw-din"/>
              </a:rPr>
              <a:t>HashMap&lt;K, V&gt;</a:t>
            </a:r>
            <a:r>
              <a:rPr lang="en-US" sz="1800" b="0" i="0" dirty="0">
                <a:solidFill>
                  <a:srgbClr val="273239"/>
                </a:solidFill>
                <a:effectLst/>
                <a:latin typeface="urw-din"/>
              </a:rPr>
              <a:t> is a part of Java’s collection since Java 1.2. This class is found in </a:t>
            </a:r>
            <a:r>
              <a:rPr lang="en-US" sz="1800" b="1" i="0" dirty="0" err="1">
                <a:solidFill>
                  <a:srgbClr val="273239"/>
                </a:solidFill>
                <a:effectLst/>
                <a:latin typeface="urw-din"/>
              </a:rPr>
              <a:t>java.util</a:t>
            </a:r>
            <a:r>
              <a:rPr lang="en-US" sz="1800" b="1" i="0" dirty="0">
                <a:solidFill>
                  <a:srgbClr val="273239"/>
                </a:solidFill>
                <a:effectLst/>
                <a:latin typeface="urw-din"/>
              </a:rPr>
              <a:t> </a:t>
            </a:r>
            <a:r>
              <a:rPr lang="en-US" sz="1800" b="0" i="0" dirty="0">
                <a:solidFill>
                  <a:srgbClr val="273239"/>
                </a:solidFill>
                <a:effectLst/>
                <a:latin typeface="urw-din"/>
              </a:rPr>
              <a:t>package.</a:t>
            </a:r>
          </a:p>
          <a:p>
            <a:r>
              <a:rPr lang="en-US" sz="2000" b="0" i="0" dirty="0">
                <a:solidFill>
                  <a:srgbClr val="273239"/>
                </a:solidFill>
                <a:effectLst/>
                <a:latin typeface="urw-din"/>
              </a:rPr>
              <a:t>One object is used as a key (index) to another object (value). If you try to insert the duplicate key, it will replace the element of the corresponding key.</a:t>
            </a:r>
          </a:p>
          <a:p>
            <a:r>
              <a:rPr lang="en-US" sz="2400" b="0" i="0" dirty="0">
                <a:solidFill>
                  <a:srgbClr val="273239"/>
                </a:solidFill>
                <a:effectLst/>
                <a:latin typeface="urw-din"/>
              </a:rPr>
              <a:t> It allows to store the null keys as well, but there should be only one null key object and there can be any number of null values. </a:t>
            </a:r>
          </a:p>
          <a:p>
            <a:endParaRPr lang="en-US" sz="2400" dirty="0">
              <a:solidFill>
                <a:srgbClr val="273239"/>
              </a:solidFill>
              <a:latin typeface="urw-din"/>
            </a:endParaRPr>
          </a:p>
          <a:p>
            <a:r>
              <a:rPr lang="en-US" sz="2400" b="0" i="0" dirty="0">
                <a:solidFill>
                  <a:srgbClr val="273239"/>
                </a:solidFill>
                <a:effectLst/>
                <a:latin typeface="urw-din"/>
              </a:rPr>
              <a:t>This class makes no guarantees as to the order of the map. To use this class and its methods, you need to import </a:t>
            </a:r>
            <a:r>
              <a:rPr lang="en-US" sz="2400" b="1" i="0" dirty="0" err="1">
                <a:solidFill>
                  <a:srgbClr val="273239"/>
                </a:solidFill>
                <a:effectLst/>
                <a:latin typeface="urw-din"/>
              </a:rPr>
              <a:t>java.util.HashMap</a:t>
            </a:r>
            <a:r>
              <a:rPr lang="en-US" sz="2400" b="0" i="0" dirty="0">
                <a:solidFill>
                  <a:srgbClr val="273239"/>
                </a:solidFill>
                <a:effectLst/>
                <a:latin typeface="urw-din"/>
              </a:rPr>
              <a:t> package or its superclass.</a:t>
            </a:r>
            <a:endParaRPr lang="en-IN" sz="2400" dirty="0"/>
          </a:p>
        </p:txBody>
      </p:sp>
    </p:spTree>
    <p:extLst>
      <p:ext uri="{BB962C8B-B14F-4D97-AF65-F5344CB8AC3E}">
        <p14:creationId xmlns:p14="http://schemas.microsoft.com/office/powerpoint/2010/main" val="296934142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3691-9F1F-42CB-8CD2-3318CE51B49F}"/>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Map.Entry</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121C648-0A8A-4D66-A36E-37BFC1FDCE62}"/>
              </a:ext>
            </a:extLst>
          </p:cNvPr>
          <p:cNvSpPr>
            <a:spLocks noGrp="1"/>
          </p:cNvSpPr>
          <p:nvPr>
            <p:ph idx="1"/>
          </p:nvPr>
        </p:nvSpPr>
        <p:spPr>
          <a:xfrm>
            <a:off x="457200" y="836712"/>
            <a:ext cx="8229600" cy="5832648"/>
          </a:xfrm>
        </p:spPr>
        <p:txBody>
          <a:bodyPr/>
          <a:lstStyle/>
          <a:p>
            <a:r>
              <a:rPr lang="en-US" b="0" i="0" dirty="0">
                <a:solidFill>
                  <a:srgbClr val="000000"/>
                </a:solidFill>
                <a:effectLst/>
                <a:latin typeface="verdana" panose="020B0604030504040204" pitchFamily="34" charset="0"/>
              </a:rPr>
              <a:t>Entry is the </a:t>
            </a:r>
            <a:r>
              <a:rPr lang="en-US" b="0" i="0" dirty="0" err="1">
                <a:solidFill>
                  <a:srgbClr val="000000"/>
                </a:solidFill>
                <a:effectLst/>
                <a:latin typeface="verdana" panose="020B0604030504040204" pitchFamily="34" charset="0"/>
              </a:rPr>
              <a:t>subinterface</a:t>
            </a:r>
            <a:r>
              <a:rPr lang="en-US" b="0" i="0" dirty="0">
                <a:solidFill>
                  <a:srgbClr val="000000"/>
                </a:solidFill>
                <a:effectLst/>
                <a:latin typeface="verdana" panose="020B0604030504040204" pitchFamily="34" charset="0"/>
              </a:rPr>
              <a:t> of Map. So we will be accessed it by </a:t>
            </a:r>
            <a:r>
              <a:rPr lang="en-US" b="0" i="0" dirty="0" err="1">
                <a:solidFill>
                  <a:srgbClr val="000000"/>
                </a:solidFill>
                <a:effectLst/>
                <a:latin typeface="verdana" panose="020B0604030504040204" pitchFamily="34" charset="0"/>
              </a:rPr>
              <a:t>Map.Entry</a:t>
            </a:r>
            <a:r>
              <a:rPr lang="en-US" b="0" i="0" dirty="0">
                <a:solidFill>
                  <a:srgbClr val="000000"/>
                </a:solidFill>
                <a:effectLst/>
                <a:latin typeface="verdana" panose="020B0604030504040204" pitchFamily="34" charset="0"/>
              </a:rPr>
              <a:t> name. It returns a collection-view of the map, whose elements are of this class. It provides methods to get key and value.</a:t>
            </a:r>
            <a:endParaRPr lang="en-IN" dirty="0"/>
          </a:p>
        </p:txBody>
      </p:sp>
    </p:spTree>
    <p:extLst>
      <p:ext uri="{BB962C8B-B14F-4D97-AF65-F5344CB8AC3E}">
        <p14:creationId xmlns:p14="http://schemas.microsoft.com/office/powerpoint/2010/main" val="5499120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8EF6E-B037-49CA-915D-A0D0359F035D}"/>
              </a:ext>
            </a:extLst>
          </p:cNvPr>
          <p:cNvSpPr>
            <a:spLocks noGrp="1"/>
          </p:cNvSpPr>
          <p:nvPr>
            <p:ph idx="1"/>
          </p:nvPr>
        </p:nvSpPr>
        <p:spPr>
          <a:xfrm>
            <a:off x="457200" y="44624"/>
            <a:ext cx="8229600" cy="6813376"/>
          </a:xfrm>
        </p:spPr>
        <p:txBody>
          <a:bodyPr>
            <a:noAutofit/>
          </a:bodyPr>
          <a:lstStyle/>
          <a:p>
            <a:pPr algn="l"/>
            <a:r>
              <a:rPr lang="en-IN" sz="2400" dirty="0">
                <a:solidFill>
                  <a:srgbClr val="000000"/>
                </a:solidFill>
                <a:latin typeface="Consolas" panose="020B0609020204030204" pitchFamily="49" charset="0"/>
              </a:rPr>
              <a:t>Map&lt;</a:t>
            </a:r>
            <a:r>
              <a:rPr lang="en-IN" sz="2400" dirty="0" err="1">
                <a:solidFill>
                  <a:srgbClr val="000000"/>
                </a:solidFill>
                <a:latin typeface="Consolas" panose="020B0609020204030204" pitchFamily="49" charset="0"/>
              </a:rPr>
              <a:t>Integer,String</a:t>
            </a:r>
            <a:r>
              <a:rPr lang="en-IN" sz="2400" dirty="0">
                <a:solidFill>
                  <a:srgbClr val="000000"/>
                </a:solidFill>
                <a:latin typeface="Consolas" panose="020B0609020204030204" pitchFamily="49" charset="0"/>
              </a:rPr>
              <a:t>&gt; </a:t>
            </a:r>
            <a:r>
              <a:rPr lang="en-IN" sz="2400" dirty="0">
                <a:solidFill>
                  <a:srgbClr val="6A3E3E"/>
                </a:solidFill>
                <a:latin typeface="Consolas" panose="020B0609020204030204" pitchFamily="49" charset="0"/>
              </a:rPr>
              <a:t>map</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new</a:t>
            </a:r>
            <a:r>
              <a:rPr lang="en-IN" sz="2400" b="1" dirty="0">
                <a:solidFill>
                  <a:srgbClr val="000000"/>
                </a:solidFill>
                <a:latin typeface="Consolas" panose="020B0609020204030204" pitchFamily="49" charset="0"/>
              </a:rPr>
              <a:t> HashMap&lt;</a:t>
            </a:r>
            <a:r>
              <a:rPr lang="en-IN" sz="2400" b="1" dirty="0" err="1">
                <a:solidFill>
                  <a:srgbClr val="000000"/>
                </a:solidFill>
                <a:latin typeface="Consolas" panose="020B0609020204030204" pitchFamily="49" charset="0"/>
              </a:rPr>
              <a:t>Integer,String</a:t>
            </a:r>
            <a:r>
              <a:rPr lang="en-IN" sz="2400" b="1" dirty="0">
                <a:solidFill>
                  <a:srgbClr val="000000"/>
                </a:solidFill>
                <a:latin typeface="Consolas" panose="020B0609020204030204" pitchFamily="49" charset="0"/>
              </a:rPr>
              <a:t>&gt;();</a:t>
            </a:r>
          </a:p>
          <a:p>
            <a:pPr algn="l"/>
            <a:r>
              <a:rPr lang="en-IN" sz="2400" dirty="0" err="1">
                <a:solidFill>
                  <a:srgbClr val="6A3E3E"/>
                </a:solidFill>
                <a:latin typeface="Consolas" panose="020B0609020204030204" pitchFamily="49" charset="0"/>
              </a:rPr>
              <a:t>map</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(100, </a:t>
            </a:r>
            <a:r>
              <a:rPr lang="en-IN" sz="2400" dirty="0">
                <a:solidFill>
                  <a:srgbClr val="2A00FF"/>
                </a:solidFill>
                <a:latin typeface="Consolas" panose="020B0609020204030204" pitchFamily="49" charset="0"/>
              </a:rPr>
              <a:t>"Amit"</a:t>
            </a:r>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map</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(101, </a:t>
            </a:r>
            <a:r>
              <a:rPr lang="en-IN" sz="2400" dirty="0">
                <a:solidFill>
                  <a:srgbClr val="2A00FF"/>
                </a:solidFill>
                <a:latin typeface="Consolas" panose="020B0609020204030204" pitchFamily="49" charset="0"/>
              </a:rPr>
              <a:t>"Vijay"</a:t>
            </a:r>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map</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(102, </a:t>
            </a:r>
            <a:r>
              <a:rPr lang="en-IN" sz="2400" dirty="0">
                <a:solidFill>
                  <a:srgbClr val="2A00FF"/>
                </a:solidFill>
                <a:latin typeface="Consolas" panose="020B0609020204030204" pitchFamily="49" charset="0"/>
              </a:rPr>
              <a:t>"Rahul"</a:t>
            </a:r>
            <a:r>
              <a:rPr lang="en-IN" sz="2400"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US" sz="2400" dirty="0">
                <a:solidFill>
                  <a:srgbClr val="000000"/>
                </a:solidFill>
                <a:latin typeface="Consolas" panose="020B0609020204030204" pitchFamily="49" charset="0"/>
              </a:rPr>
              <a:t>Set </a:t>
            </a:r>
            <a:r>
              <a:rPr lang="en-US" sz="2400" dirty="0">
                <a:solidFill>
                  <a:srgbClr val="6A3E3E"/>
                </a:solidFill>
                <a:latin typeface="Consolas" panose="020B0609020204030204" pitchFamily="49" charset="0"/>
              </a:rPr>
              <a:t>set</a:t>
            </a:r>
            <a:r>
              <a:rPr lang="en-US" sz="2400" dirty="0">
                <a:solidFill>
                  <a:srgbClr val="000000"/>
                </a:solidFill>
                <a:latin typeface="Consolas" panose="020B0609020204030204" pitchFamily="49" charset="0"/>
              </a:rPr>
              <a:t>=</a:t>
            </a:r>
            <a:r>
              <a:rPr lang="en-US" sz="2400" dirty="0" err="1">
                <a:solidFill>
                  <a:srgbClr val="6A3E3E"/>
                </a:solidFill>
                <a:latin typeface="Consolas" panose="020B0609020204030204" pitchFamily="49" charset="0"/>
              </a:rPr>
              <a:t>map</a:t>
            </a:r>
            <a:r>
              <a:rPr lang="en-US" sz="2400" dirty="0" err="1">
                <a:solidFill>
                  <a:srgbClr val="000000"/>
                </a:solidFill>
                <a:latin typeface="Consolas" panose="020B0609020204030204" pitchFamily="49" charset="0"/>
              </a:rPr>
              <a:t>.entrySet</a:t>
            </a:r>
            <a:r>
              <a:rPr lang="en-US" sz="2400" dirty="0">
                <a:solidFill>
                  <a:srgbClr val="000000"/>
                </a:solidFill>
                <a:latin typeface="Consolas" panose="020B0609020204030204" pitchFamily="49" charset="0"/>
              </a:rPr>
              <a:t>();</a:t>
            </a:r>
            <a:r>
              <a:rPr lang="en-US" sz="2400" dirty="0">
                <a:solidFill>
                  <a:srgbClr val="3F7F5F"/>
                </a:solidFill>
                <a:latin typeface="Consolas" panose="020B0609020204030204" pitchFamily="49" charset="0"/>
              </a:rPr>
              <a:t>//Converting to Set so that we can traverse  </a:t>
            </a:r>
          </a:p>
          <a:p>
            <a:pPr algn="l"/>
            <a:r>
              <a:rPr lang="en-IN" sz="2400" dirty="0">
                <a:solidFill>
                  <a:srgbClr val="000000"/>
                </a:solidFill>
                <a:latin typeface="Consolas" panose="020B0609020204030204" pitchFamily="49" charset="0"/>
              </a:rPr>
              <a:t>Iterator </a:t>
            </a:r>
            <a:r>
              <a:rPr lang="en-IN" sz="2400" dirty="0" err="1">
                <a:solidFill>
                  <a:srgbClr val="6A3E3E"/>
                </a:solidFill>
                <a:latin typeface="Consolas" panose="020B0609020204030204" pitchFamily="49" charset="0"/>
              </a:rPr>
              <a:t>itr</a:t>
            </a:r>
            <a:r>
              <a:rPr lang="en-IN" sz="2400" dirty="0">
                <a:solidFill>
                  <a:srgbClr val="000000"/>
                </a:solidFill>
                <a:latin typeface="Consolas" panose="020B0609020204030204" pitchFamily="49" charset="0"/>
              </a:rPr>
              <a:t>=</a:t>
            </a:r>
            <a:r>
              <a:rPr lang="en-IN" sz="2400" dirty="0" err="1">
                <a:solidFill>
                  <a:srgbClr val="6A3E3E"/>
                </a:solidFill>
                <a:latin typeface="Consolas" panose="020B0609020204030204" pitchFamily="49" charset="0"/>
              </a:rPr>
              <a:t>set</a:t>
            </a:r>
            <a:r>
              <a:rPr lang="en-IN" sz="2400" dirty="0" err="1">
                <a:solidFill>
                  <a:srgbClr val="000000"/>
                </a:solidFill>
                <a:latin typeface="Consolas" panose="020B0609020204030204" pitchFamily="49" charset="0"/>
              </a:rPr>
              <a:t>.iterator</a:t>
            </a:r>
            <a:r>
              <a:rPr lang="en-IN" sz="2400" dirty="0">
                <a:solidFill>
                  <a:srgbClr val="000000"/>
                </a:solidFill>
                <a:latin typeface="Consolas" panose="020B0609020204030204" pitchFamily="49" charset="0"/>
              </a:rPr>
              <a:t>();</a:t>
            </a:r>
          </a:p>
          <a:p>
            <a:pPr algn="l"/>
            <a:r>
              <a:rPr lang="en-IN" sz="2400" b="1" dirty="0">
                <a:solidFill>
                  <a:srgbClr val="7F0055"/>
                </a:solidFill>
                <a:latin typeface="Consolas" panose="020B0609020204030204" pitchFamily="49" charset="0"/>
              </a:rPr>
              <a:t>while</a:t>
            </a:r>
            <a:r>
              <a:rPr lang="en-IN" sz="2400" b="1" dirty="0">
                <a:solidFill>
                  <a:srgbClr val="000000"/>
                </a:solidFill>
                <a:latin typeface="Consolas" panose="020B0609020204030204" pitchFamily="49" charset="0"/>
              </a:rPr>
              <a:t>(</a:t>
            </a:r>
            <a:r>
              <a:rPr lang="en-IN" sz="2400" b="1" dirty="0" err="1">
                <a:solidFill>
                  <a:srgbClr val="6A3E3E"/>
                </a:solidFill>
                <a:latin typeface="Consolas" panose="020B0609020204030204" pitchFamily="49" charset="0"/>
              </a:rPr>
              <a:t>itr</a:t>
            </a:r>
            <a:r>
              <a:rPr lang="en-IN" sz="2400" b="1" dirty="0" err="1">
                <a:solidFill>
                  <a:srgbClr val="000000"/>
                </a:solidFill>
                <a:latin typeface="Consolas" panose="020B0609020204030204" pitchFamily="49" charset="0"/>
              </a:rPr>
              <a:t>.hasNext</a:t>
            </a:r>
            <a:r>
              <a:rPr lang="en-IN"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US" sz="2400" dirty="0">
                <a:solidFill>
                  <a:srgbClr val="000000"/>
                </a:solidFill>
                <a:latin typeface="Consolas" panose="020B0609020204030204" pitchFamily="49" charset="0"/>
              </a:rPr>
              <a:t>Entry </a:t>
            </a:r>
            <a:r>
              <a:rPr lang="en-US" sz="2400" dirty="0">
                <a:solidFill>
                  <a:srgbClr val="6A3E3E"/>
                </a:solidFill>
                <a:latin typeface="Consolas" panose="020B0609020204030204" pitchFamily="49" charset="0"/>
              </a:rPr>
              <a:t>entry</a:t>
            </a:r>
            <a:r>
              <a:rPr lang="en-US" sz="2400" dirty="0">
                <a:solidFill>
                  <a:srgbClr val="000000"/>
                </a:solidFill>
                <a:latin typeface="Consolas" panose="020B0609020204030204" pitchFamily="49" charset="0"/>
              </a:rPr>
              <a:t>=(Entry)</a:t>
            </a:r>
            <a:r>
              <a:rPr lang="en-US" sz="2400" dirty="0" err="1">
                <a:solidFill>
                  <a:srgbClr val="6A3E3E"/>
                </a:solidFill>
                <a:latin typeface="Consolas" panose="020B0609020204030204" pitchFamily="49" charset="0"/>
              </a:rPr>
              <a:t>itr</a:t>
            </a:r>
            <a:r>
              <a:rPr lang="en-US" sz="2400" dirty="0" err="1">
                <a:solidFill>
                  <a:srgbClr val="000000"/>
                </a:solidFill>
                <a:latin typeface="Consolas" panose="020B0609020204030204" pitchFamily="49" charset="0"/>
              </a:rPr>
              <a:t>.next</a:t>
            </a:r>
            <a:r>
              <a:rPr lang="en-US" sz="2400" dirty="0">
                <a:solidFill>
                  <a:srgbClr val="000000"/>
                </a:solidFill>
                <a:latin typeface="Consolas" panose="020B0609020204030204" pitchFamily="49" charset="0"/>
              </a:rPr>
              <a:t>();</a:t>
            </a:r>
            <a:r>
              <a:rPr lang="en-US" sz="2400" dirty="0">
                <a:solidFill>
                  <a:srgbClr val="3F7F5F"/>
                </a:solidFill>
                <a:latin typeface="Consolas" panose="020B0609020204030204" pitchFamily="49" charset="0"/>
              </a:rPr>
              <a:t>//Converting to Entry so that we can get key and value separately  </a:t>
            </a:r>
          </a:p>
          <a:p>
            <a:pPr algn="l"/>
            <a:r>
              <a:rPr lang="en-IN" sz="2400" dirty="0" err="1">
                <a:solidFill>
                  <a:srgbClr val="000000"/>
                </a:solidFill>
                <a:latin typeface="Consolas" panose="020B0609020204030204" pitchFamily="49" charset="0"/>
              </a:rPr>
              <a:t>System.</a:t>
            </a:r>
            <a:r>
              <a:rPr lang="en-IN" sz="2400" b="1" i="1" dirty="0" err="1">
                <a:solidFill>
                  <a:srgbClr val="0000C0"/>
                </a:solidFill>
                <a:latin typeface="Consolas" panose="020B0609020204030204" pitchFamily="49" charset="0"/>
              </a:rPr>
              <a:t>out</a:t>
            </a:r>
            <a:r>
              <a:rPr lang="en-IN" sz="2400" b="1" i="1" dirty="0" err="1">
                <a:solidFill>
                  <a:srgbClr val="000000"/>
                </a:solidFill>
                <a:latin typeface="Consolas" panose="020B0609020204030204" pitchFamily="49" charset="0"/>
              </a:rPr>
              <a:t>.println</a:t>
            </a:r>
            <a:r>
              <a:rPr lang="en-IN" sz="2400" b="1" i="1" dirty="0">
                <a:solidFill>
                  <a:srgbClr val="000000"/>
                </a:solidFill>
                <a:latin typeface="Consolas" panose="020B0609020204030204" pitchFamily="49" charset="0"/>
              </a:rPr>
              <a:t>(</a:t>
            </a:r>
            <a:r>
              <a:rPr lang="en-IN" sz="2400" b="1" i="1" dirty="0" err="1">
                <a:solidFill>
                  <a:srgbClr val="6A3E3E"/>
                </a:solidFill>
                <a:latin typeface="Consolas" panose="020B0609020204030204" pitchFamily="49" charset="0"/>
              </a:rPr>
              <a:t>entry</a:t>
            </a:r>
            <a:r>
              <a:rPr lang="en-IN" sz="2400" b="1" i="1" dirty="0" err="1">
                <a:solidFill>
                  <a:srgbClr val="000000"/>
                </a:solidFill>
                <a:latin typeface="Consolas" panose="020B0609020204030204" pitchFamily="49" charset="0"/>
              </a:rPr>
              <a:t>.getKey</a:t>
            </a:r>
            <a:r>
              <a:rPr lang="en-IN" sz="2400" b="1" i="1" dirty="0">
                <a:solidFill>
                  <a:srgbClr val="000000"/>
                </a:solidFill>
                <a:latin typeface="Consolas" panose="020B0609020204030204" pitchFamily="49" charset="0"/>
              </a:rPr>
              <a:t>()+</a:t>
            </a:r>
            <a:r>
              <a:rPr lang="en-IN" sz="2400" b="1" i="1" dirty="0">
                <a:solidFill>
                  <a:srgbClr val="2A00FF"/>
                </a:solidFill>
                <a:latin typeface="Consolas" panose="020B0609020204030204" pitchFamily="49" charset="0"/>
              </a:rPr>
              <a:t>" "</a:t>
            </a:r>
            <a:r>
              <a:rPr lang="en-IN" sz="2400" b="1" i="1" dirty="0">
                <a:solidFill>
                  <a:srgbClr val="000000"/>
                </a:solidFill>
                <a:latin typeface="Consolas" panose="020B0609020204030204" pitchFamily="49" charset="0"/>
              </a:rPr>
              <a:t>+</a:t>
            </a:r>
            <a:r>
              <a:rPr lang="en-IN" sz="2400" b="1" i="1" dirty="0" err="1">
                <a:solidFill>
                  <a:srgbClr val="6A3E3E"/>
                </a:solidFill>
                <a:latin typeface="Consolas" panose="020B0609020204030204" pitchFamily="49" charset="0"/>
              </a:rPr>
              <a:t>entry</a:t>
            </a:r>
            <a:r>
              <a:rPr lang="en-IN" sz="2400" b="1" i="1" dirty="0" err="1">
                <a:solidFill>
                  <a:srgbClr val="000000"/>
                </a:solidFill>
                <a:latin typeface="Consolas" panose="020B0609020204030204" pitchFamily="49" charset="0"/>
              </a:rPr>
              <a:t>.getValue</a:t>
            </a:r>
            <a:r>
              <a:rPr lang="en-IN" sz="2400" b="1" i="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376798111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E499-C3C7-4153-BEFC-7FAF9970647B}"/>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sz="2000" b="0" i="0" dirty="0">
                <a:solidFill>
                  <a:srgbClr val="610B38"/>
                </a:solidFill>
                <a:effectLst/>
                <a:latin typeface="erdana"/>
              </a:rPr>
              <a:t>Java </a:t>
            </a:r>
            <a:r>
              <a:rPr lang="en-IN" sz="2000" b="0" i="0" dirty="0" err="1">
                <a:solidFill>
                  <a:srgbClr val="610B38"/>
                </a:solidFill>
                <a:effectLst/>
                <a:latin typeface="erdana"/>
              </a:rPr>
              <a:t>LinkedHashMap</a:t>
            </a:r>
            <a:r>
              <a:rPr lang="en-IN" sz="2000"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29E06A-D353-42C2-81D3-98B8414F5181}"/>
              </a:ext>
            </a:extLst>
          </p:cNvPr>
          <p:cNvSpPr>
            <a:spLocks noGrp="1"/>
          </p:cNvSpPr>
          <p:nvPr>
            <p:ph idx="1"/>
          </p:nvPr>
        </p:nvSpPr>
        <p:spPr>
          <a:xfrm>
            <a:off x="457200" y="548680"/>
            <a:ext cx="8229600" cy="6408712"/>
          </a:xfrm>
        </p:spPr>
        <p:txBody>
          <a:bodyPr>
            <a:normAutofit/>
          </a:bodyPr>
          <a:lstStyle/>
          <a:p>
            <a:r>
              <a:rPr lang="en-US" sz="1800" b="0" i="0" dirty="0">
                <a:solidFill>
                  <a:srgbClr val="000000"/>
                </a:solidFill>
                <a:effectLst/>
                <a:latin typeface="verdana" panose="020B0604030504040204" pitchFamily="34" charset="0"/>
              </a:rPr>
              <a:t>Java </a:t>
            </a:r>
            <a:r>
              <a:rPr lang="en-US" sz="1800" b="0" i="0" dirty="0" err="1">
                <a:solidFill>
                  <a:srgbClr val="000000"/>
                </a:solidFill>
                <a:effectLst/>
                <a:latin typeface="verdana" panose="020B0604030504040204" pitchFamily="34" charset="0"/>
              </a:rPr>
              <a:t>LinkedHashMap</a:t>
            </a:r>
            <a:r>
              <a:rPr lang="en-US" sz="1800" b="0" i="0" dirty="0">
                <a:solidFill>
                  <a:srgbClr val="000000"/>
                </a:solidFill>
                <a:effectLst/>
                <a:latin typeface="verdana" panose="020B0604030504040204" pitchFamily="34" charset="0"/>
              </a:rPr>
              <a:t> class is </a:t>
            </a:r>
            <a:r>
              <a:rPr lang="en-US" sz="1800" b="0" i="0" dirty="0" err="1">
                <a:solidFill>
                  <a:srgbClr val="000000"/>
                </a:solidFill>
                <a:effectLst/>
                <a:latin typeface="verdana" panose="020B0604030504040204" pitchFamily="34" charset="0"/>
              </a:rPr>
              <a:t>Hashtable</a:t>
            </a:r>
            <a:r>
              <a:rPr lang="en-US" sz="1800" b="0" i="0" dirty="0">
                <a:solidFill>
                  <a:srgbClr val="000000"/>
                </a:solidFill>
                <a:effectLst/>
                <a:latin typeface="verdana" panose="020B0604030504040204" pitchFamily="34" charset="0"/>
              </a:rPr>
              <a:t> and Linked list implementation of the Map interface, with predictable iteration order. It inherits HashMap class and implements the Map interface.</a:t>
            </a:r>
          </a:p>
          <a:p>
            <a:endParaRPr lang="en-US" sz="1800" dirty="0">
              <a:solidFill>
                <a:srgbClr val="000000"/>
              </a:solidFill>
              <a:latin typeface="verdana" panose="020B0604030504040204" pitchFamily="34" charset="0"/>
            </a:endParaRP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LinkedHashMap</a:t>
            </a:r>
            <a:r>
              <a:rPr lang="en-IN" sz="1800" b="0" dirty="0">
                <a:solidFill>
                  <a:srgbClr val="000000"/>
                </a:solidFill>
                <a:effectLst/>
                <a:latin typeface="verdana" panose="020B0604030504040204" pitchFamily="34" charset="0"/>
              </a:rPr>
              <a:t> contains values based on the key.</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LinkedHashMap</a:t>
            </a:r>
            <a:r>
              <a:rPr lang="en-IN" sz="1800" b="0" dirty="0">
                <a:solidFill>
                  <a:srgbClr val="000000"/>
                </a:solidFill>
                <a:effectLst/>
                <a:latin typeface="verdana" panose="020B0604030504040204" pitchFamily="34" charset="0"/>
              </a:rPr>
              <a:t> contains unique elements.</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LinkedHashMap</a:t>
            </a:r>
            <a:r>
              <a:rPr lang="en-IN" sz="1800" b="0" dirty="0">
                <a:solidFill>
                  <a:srgbClr val="000000"/>
                </a:solidFill>
                <a:effectLst/>
                <a:latin typeface="verdana" panose="020B0604030504040204" pitchFamily="34" charset="0"/>
              </a:rPr>
              <a:t> may have one null key and multiple null values.</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LinkedHashMap</a:t>
            </a:r>
            <a:r>
              <a:rPr lang="en-IN" sz="1800" b="0" dirty="0">
                <a:solidFill>
                  <a:srgbClr val="000000"/>
                </a:solidFill>
                <a:effectLst/>
                <a:latin typeface="verdana" panose="020B0604030504040204" pitchFamily="34" charset="0"/>
              </a:rPr>
              <a:t> is non synchronized.</a:t>
            </a:r>
          </a:p>
          <a:p>
            <a:pPr algn="l">
              <a:buFont typeface="Arial" panose="020B0604020202020204" pitchFamily="34" charset="0"/>
              <a:buChar char="•"/>
            </a:pPr>
            <a:r>
              <a:rPr lang="en-IN" sz="1800" b="0" dirty="0">
                <a:solidFill>
                  <a:srgbClr val="000000"/>
                </a:solidFill>
                <a:effectLst/>
                <a:latin typeface="verdana" panose="020B0604030504040204" pitchFamily="34" charset="0"/>
              </a:rPr>
              <a:t>Java </a:t>
            </a:r>
            <a:r>
              <a:rPr lang="en-IN" sz="1800" b="0" dirty="0" err="1">
                <a:solidFill>
                  <a:srgbClr val="000000"/>
                </a:solidFill>
                <a:effectLst/>
                <a:latin typeface="verdana" panose="020B0604030504040204" pitchFamily="34" charset="0"/>
              </a:rPr>
              <a:t>LinkedHashMap</a:t>
            </a:r>
            <a:r>
              <a:rPr lang="en-IN" sz="1800" b="0" dirty="0">
                <a:solidFill>
                  <a:srgbClr val="000000"/>
                </a:solidFill>
                <a:effectLst/>
                <a:latin typeface="verdana" panose="020B0604030504040204" pitchFamily="34" charset="0"/>
              </a:rPr>
              <a:t> maintains insertion order.</a:t>
            </a:r>
          </a:p>
          <a:p>
            <a:pPr algn="l">
              <a:buFont typeface="Arial" panose="020B0604020202020204" pitchFamily="34" charset="0"/>
              <a:buChar char="•"/>
            </a:pPr>
            <a:r>
              <a:rPr lang="en-IN" sz="1800" b="0" dirty="0">
                <a:solidFill>
                  <a:srgbClr val="000000"/>
                </a:solidFill>
                <a:effectLst/>
                <a:latin typeface="verdana" panose="020B0604030504040204" pitchFamily="34" charset="0"/>
              </a:rPr>
              <a:t>The initial default capacity of Java HashMap class is 16 with a load factor of 0.75.</a:t>
            </a:r>
          </a:p>
          <a:p>
            <a:endParaRPr lang="en-IN" sz="1800" dirty="0"/>
          </a:p>
        </p:txBody>
      </p:sp>
    </p:spTree>
    <p:extLst>
      <p:ext uri="{BB962C8B-B14F-4D97-AF65-F5344CB8AC3E}">
        <p14:creationId xmlns:p14="http://schemas.microsoft.com/office/powerpoint/2010/main" val="184417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IN" b="1" dirty="0"/>
            </a:br>
            <a:r>
              <a:rPr lang="en-IN" b="1" dirty="0"/>
              <a:t>Java Primitive Data Types</a:t>
            </a:r>
            <a:br>
              <a:rPr lang="en-IN" b="1" dirty="0"/>
            </a:br>
            <a:endParaRPr lang="en-IN" dirty="0"/>
          </a:p>
        </p:txBody>
      </p:sp>
      <p:sp>
        <p:nvSpPr>
          <p:cNvPr id="3" name="Content Placeholder 2"/>
          <p:cNvSpPr>
            <a:spLocks noGrp="1"/>
          </p:cNvSpPr>
          <p:nvPr>
            <p:ph idx="1"/>
          </p:nvPr>
        </p:nvSpPr>
        <p:spPr>
          <a:xfrm>
            <a:off x="457200" y="1000108"/>
            <a:ext cx="8229600" cy="5429288"/>
          </a:xfrm>
        </p:spPr>
        <p:txBody>
          <a:bodyPr>
            <a:normAutofit lnSpcReduction="10000"/>
          </a:bodyPr>
          <a:lstStyle/>
          <a:p>
            <a:r>
              <a:rPr lang="en-IN" b="1" dirty="0" err="1"/>
              <a:t>boolean</a:t>
            </a:r>
            <a:endParaRPr lang="en-IN" b="1" dirty="0"/>
          </a:p>
          <a:p>
            <a:pPr lvl="1"/>
            <a:r>
              <a:rPr lang="en-IN" dirty="0"/>
              <a:t>The </a:t>
            </a:r>
            <a:r>
              <a:rPr lang="en-IN" dirty="0" err="1"/>
              <a:t>boolean</a:t>
            </a:r>
            <a:r>
              <a:rPr lang="en-IN" dirty="0"/>
              <a:t> data type has two possible values, either true or false</a:t>
            </a:r>
          </a:p>
          <a:p>
            <a:pPr lvl="1"/>
            <a:r>
              <a:rPr lang="en-IN" dirty="0"/>
              <a:t>Default value: false.</a:t>
            </a:r>
          </a:p>
          <a:p>
            <a:pPr lvl="1"/>
            <a:r>
              <a:rPr lang="en-IN" dirty="0"/>
              <a:t>They are usually used for true/false conditions. For example,</a:t>
            </a:r>
          </a:p>
          <a:p>
            <a:pPr lvl="1"/>
            <a:r>
              <a:rPr lang="en-IN" dirty="0"/>
              <a:t>class </a:t>
            </a:r>
            <a:r>
              <a:rPr lang="en-IN" dirty="0" err="1"/>
              <a:t>BooleanExample</a:t>
            </a:r>
            <a:r>
              <a:rPr lang="en-IN" dirty="0"/>
              <a:t> { </a:t>
            </a:r>
          </a:p>
          <a:p>
            <a:pPr lvl="1">
              <a:buNone/>
            </a:pPr>
            <a:r>
              <a:rPr lang="en-IN" dirty="0"/>
              <a:t>	public static void main(String[] </a:t>
            </a:r>
            <a:r>
              <a:rPr lang="en-IN" dirty="0" err="1"/>
              <a:t>args</a:t>
            </a:r>
            <a:r>
              <a:rPr lang="en-IN" dirty="0"/>
              <a:t>) {</a:t>
            </a:r>
          </a:p>
          <a:p>
            <a:pPr lvl="1">
              <a:buNone/>
            </a:pPr>
            <a:r>
              <a:rPr lang="en-IN" dirty="0"/>
              <a:t>	 </a:t>
            </a:r>
            <a:r>
              <a:rPr lang="en-IN" dirty="0" err="1"/>
              <a:t>boolean</a:t>
            </a:r>
            <a:r>
              <a:rPr lang="en-IN" dirty="0"/>
              <a:t> flag = true;</a:t>
            </a:r>
          </a:p>
          <a:p>
            <a:pPr lvl="1">
              <a:buNone/>
            </a:pPr>
            <a:r>
              <a:rPr lang="en-IN" dirty="0"/>
              <a:t>	 </a:t>
            </a:r>
            <a:r>
              <a:rPr lang="en-IN" dirty="0" err="1"/>
              <a:t>System.out.println</a:t>
            </a:r>
            <a:r>
              <a:rPr lang="en-IN" dirty="0"/>
              <a:t>(flag); </a:t>
            </a:r>
          </a:p>
          <a:p>
            <a:pPr lvl="1">
              <a:buNone/>
            </a:pPr>
            <a:r>
              <a:rPr lang="en-IN" dirty="0"/>
              <a: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8A4B8-D2FD-46C0-96ED-383BCAF06423}"/>
              </a:ext>
            </a:extLst>
          </p:cNvPr>
          <p:cNvSpPr>
            <a:spLocks noGrp="1"/>
          </p:cNvSpPr>
          <p:nvPr>
            <p:ph idx="1"/>
          </p:nvPr>
        </p:nvSpPr>
        <p:spPr>
          <a:xfrm>
            <a:off x="457200" y="116632"/>
            <a:ext cx="8229600" cy="6624736"/>
          </a:xfrm>
        </p:spPr>
        <p:txBody>
          <a:bodyPr>
            <a:noAutofit/>
          </a:bodyPr>
          <a:lstStyle/>
          <a:p>
            <a:pPr algn="l"/>
            <a:r>
              <a:rPr lang="en-IN" sz="2400" dirty="0" err="1">
                <a:solidFill>
                  <a:srgbClr val="000000"/>
                </a:solidFill>
                <a:latin typeface="Consolas" panose="020B0609020204030204" pitchFamily="49" charset="0"/>
              </a:rPr>
              <a:t>LinkedHashMap</a:t>
            </a:r>
            <a:r>
              <a:rPr lang="en-IN" sz="2400" dirty="0">
                <a:solidFill>
                  <a:srgbClr val="000000"/>
                </a:solidFill>
                <a:latin typeface="Consolas" panose="020B0609020204030204" pitchFamily="49" charset="0"/>
              </a:rPr>
              <a:t>&lt;</a:t>
            </a:r>
            <a:r>
              <a:rPr lang="en-IN" sz="2400" dirty="0" err="1">
                <a:solidFill>
                  <a:srgbClr val="000000"/>
                </a:solidFill>
                <a:latin typeface="Consolas" panose="020B0609020204030204" pitchFamily="49" charset="0"/>
              </a:rPr>
              <a:t>Integer,String</a:t>
            </a:r>
            <a:r>
              <a:rPr lang="en-IN" sz="2400" dirty="0">
                <a:solidFill>
                  <a:srgbClr val="000000"/>
                </a:solidFill>
                <a:latin typeface="Consolas" panose="020B0609020204030204" pitchFamily="49" charset="0"/>
              </a:rPr>
              <a:t>&gt; </a:t>
            </a:r>
            <a:r>
              <a:rPr lang="en-IN" sz="2400" dirty="0">
                <a:solidFill>
                  <a:srgbClr val="6A3E3E"/>
                </a:solidFill>
                <a:latin typeface="Consolas" panose="020B0609020204030204" pitchFamily="49" charset="0"/>
              </a:rPr>
              <a:t>hm</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new</a:t>
            </a:r>
            <a:r>
              <a:rPr lang="en-IN" sz="2400" b="1" dirty="0">
                <a:solidFill>
                  <a:srgbClr val="000000"/>
                </a:solidFill>
                <a:latin typeface="Consolas" panose="020B0609020204030204" pitchFamily="49" charset="0"/>
              </a:rPr>
              <a:t> </a:t>
            </a:r>
            <a:r>
              <a:rPr lang="en-IN" sz="2400" b="1" dirty="0" err="1">
                <a:solidFill>
                  <a:srgbClr val="000000"/>
                </a:solidFill>
                <a:latin typeface="Consolas" panose="020B0609020204030204" pitchFamily="49" charset="0"/>
              </a:rPr>
              <a:t>LinkedHashMap</a:t>
            </a:r>
            <a:r>
              <a:rPr lang="en-IN" sz="2400" b="1" dirty="0">
                <a:solidFill>
                  <a:srgbClr val="000000"/>
                </a:solidFill>
                <a:latin typeface="Consolas" panose="020B0609020204030204" pitchFamily="49" charset="0"/>
              </a:rPr>
              <a:t>&lt;</a:t>
            </a:r>
            <a:r>
              <a:rPr lang="en-IN" sz="2400" b="1" dirty="0" err="1">
                <a:solidFill>
                  <a:srgbClr val="000000"/>
                </a:solidFill>
                <a:latin typeface="Consolas" panose="020B0609020204030204" pitchFamily="49" charset="0"/>
              </a:rPr>
              <a:t>Integer,String</a:t>
            </a:r>
            <a:r>
              <a:rPr lang="en-IN" sz="2400" b="1" dirty="0">
                <a:solidFill>
                  <a:srgbClr val="000000"/>
                </a:solidFill>
                <a:latin typeface="Consolas" panose="020B0609020204030204" pitchFamily="49" charset="0"/>
              </a:rPr>
              <a:t>&gt;();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(100, </a:t>
            </a:r>
            <a:r>
              <a:rPr lang="en-IN" sz="2400" dirty="0">
                <a:solidFill>
                  <a:srgbClr val="2A00FF"/>
                </a:solidFill>
                <a:latin typeface="Consolas" panose="020B0609020204030204" pitchFamily="49" charset="0"/>
              </a:rPr>
              <a:t>"Amit"</a:t>
            </a:r>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(101, </a:t>
            </a:r>
            <a:r>
              <a:rPr lang="en-IN" sz="2400" dirty="0">
                <a:solidFill>
                  <a:srgbClr val="2A00FF"/>
                </a:solidFill>
                <a:latin typeface="Consolas" panose="020B0609020204030204" pitchFamily="49" charset="0"/>
              </a:rPr>
              <a:t>"Vijay"</a:t>
            </a:r>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(102, </a:t>
            </a:r>
            <a:r>
              <a:rPr lang="en-IN" sz="2400" dirty="0">
                <a:solidFill>
                  <a:srgbClr val="2A00FF"/>
                </a:solidFill>
                <a:latin typeface="Consolas" panose="020B0609020204030204" pitchFamily="49" charset="0"/>
              </a:rPr>
              <a:t>"Rahul"</a:t>
            </a:r>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null</a:t>
            </a:r>
            <a:r>
              <a:rPr lang="en-IN" sz="2400" b="1" dirty="0">
                <a:solidFill>
                  <a:srgbClr val="000000"/>
                </a:solidFill>
                <a:latin typeface="Consolas" panose="020B0609020204030204" pitchFamily="49" charset="0"/>
              </a:rPr>
              <a:t>, </a:t>
            </a:r>
            <a:r>
              <a:rPr lang="en-IN" sz="2400" b="1" dirty="0">
                <a:solidFill>
                  <a:srgbClr val="2A00FF"/>
                </a:solidFill>
                <a:latin typeface="Consolas" panose="020B0609020204030204" pitchFamily="49" charset="0"/>
              </a:rPr>
              <a:t>"Alok"</a:t>
            </a:r>
            <a:r>
              <a:rPr lang="en-IN" sz="2400" b="1"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null</a:t>
            </a:r>
            <a:r>
              <a:rPr lang="en-IN" sz="2400" b="1" dirty="0">
                <a:solidFill>
                  <a:srgbClr val="000000"/>
                </a:solidFill>
                <a:latin typeface="Consolas" panose="020B0609020204030204" pitchFamily="49" charset="0"/>
              </a:rPr>
              <a:t>, </a:t>
            </a:r>
            <a:r>
              <a:rPr lang="en-IN" sz="2400" b="1" dirty="0">
                <a:solidFill>
                  <a:srgbClr val="2A00FF"/>
                </a:solidFill>
                <a:latin typeface="Consolas" panose="020B0609020204030204" pitchFamily="49" charset="0"/>
              </a:rPr>
              <a:t>"Ajay"</a:t>
            </a:r>
            <a:r>
              <a:rPr lang="en-IN" sz="2400" b="1"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.put</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null</a:t>
            </a:r>
            <a:r>
              <a:rPr lang="en-IN" sz="2400" b="1" dirty="0">
                <a:solidFill>
                  <a:srgbClr val="000000"/>
                </a:solidFill>
                <a:latin typeface="Consolas" panose="020B0609020204030204" pitchFamily="49" charset="0"/>
              </a:rPr>
              <a:t>, </a:t>
            </a:r>
            <a:r>
              <a:rPr lang="en-IN" sz="2400" b="1" dirty="0">
                <a:solidFill>
                  <a:srgbClr val="2A00FF"/>
                </a:solidFill>
                <a:latin typeface="Consolas" panose="020B0609020204030204" pitchFamily="49" charset="0"/>
              </a:rPr>
              <a:t>"Varun"</a:t>
            </a:r>
            <a:r>
              <a:rPr lang="en-IN"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Set </a:t>
            </a:r>
            <a:r>
              <a:rPr lang="en-IN" sz="2400" dirty="0">
                <a:solidFill>
                  <a:srgbClr val="6A3E3E"/>
                </a:solidFill>
                <a:latin typeface="Consolas" panose="020B0609020204030204" pitchFamily="49" charset="0"/>
              </a:rPr>
              <a:t>set</a:t>
            </a:r>
            <a:r>
              <a:rPr lang="en-IN" sz="2400" dirty="0">
                <a:solidFill>
                  <a:srgbClr val="000000"/>
                </a:solidFill>
                <a:latin typeface="Consolas" panose="020B0609020204030204" pitchFamily="49" charset="0"/>
              </a:rPr>
              <a:t>=</a:t>
            </a:r>
            <a:r>
              <a:rPr lang="en-IN" sz="2400" dirty="0" err="1">
                <a:solidFill>
                  <a:srgbClr val="6A3E3E"/>
                </a:solidFill>
                <a:latin typeface="Consolas" panose="020B0609020204030204" pitchFamily="49" charset="0"/>
              </a:rPr>
              <a:t>hm</a:t>
            </a:r>
            <a:r>
              <a:rPr lang="en-IN" sz="2400" dirty="0" err="1">
                <a:solidFill>
                  <a:srgbClr val="000000"/>
                </a:solidFill>
                <a:latin typeface="Consolas" panose="020B0609020204030204" pitchFamily="49" charset="0"/>
              </a:rPr>
              <a:t>.entrySet</a:t>
            </a:r>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Iterator </a:t>
            </a:r>
            <a:r>
              <a:rPr lang="en-IN" sz="2400" dirty="0">
                <a:solidFill>
                  <a:srgbClr val="6A3E3E"/>
                </a:solidFill>
                <a:latin typeface="Consolas" panose="020B0609020204030204" pitchFamily="49" charset="0"/>
              </a:rPr>
              <a:t>it</a:t>
            </a:r>
            <a:r>
              <a:rPr lang="en-IN" sz="2400" dirty="0">
                <a:solidFill>
                  <a:srgbClr val="000000"/>
                </a:solidFill>
                <a:latin typeface="Consolas" panose="020B0609020204030204" pitchFamily="49" charset="0"/>
              </a:rPr>
              <a:t>=</a:t>
            </a:r>
            <a:r>
              <a:rPr lang="en-IN" sz="2400" dirty="0" err="1">
                <a:solidFill>
                  <a:srgbClr val="6A3E3E"/>
                </a:solidFill>
                <a:latin typeface="Consolas" panose="020B0609020204030204" pitchFamily="49" charset="0"/>
              </a:rPr>
              <a:t>set</a:t>
            </a:r>
            <a:r>
              <a:rPr lang="en-IN" sz="2400" dirty="0" err="1">
                <a:solidFill>
                  <a:srgbClr val="000000"/>
                </a:solidFill>
                <a:latin typeface="Consolas" panose="020B0609020204030204" pitchFamily="49" charset="0"/>
              </a:rPr>
              <a:t>.iterator</a:t>
            </a:r>
            <a:r>
              <a:rPr lang="en-IN" sz="2400" dirty="0">
                <a:solidFill>
                  <a:srgbClr val="000000"/>
                </a:solidFill>
                <a:latin typeface="Consolas" panose="020B0609020204030204" pitchFamily="49" charset="0"/>
              </a:rPr>
              <a:t>();</a:t>
            </a:r>
          </a:p>
          <a:p>
            <a:pPr algn="l"/>
            <a:r>
              <a:rPr lang="en-IN" sz="2400" b="1" dirty="0">
                <a:solidFill>
                  <a:srgbClr val="7F0055"/>
                </a:solidFill>
                <a:latin typeface="Consolas" panose="020B0609020204030204" pitchFamily="49" charset="0"/>
              </a:rPr>
              <a:t>while</a:t>
            </a:r>
            <a:r>
              <a:rPr lang="en-IN" sz="2400" b="1" dirty="0">
                <a:solidFill>
                  <a:srgbClr val="000000"/>
                </a:solidFill>
                <a:latin typeface="Consolas" panose="020B0609020204030204" pitchFamily="49" charset="0"/>
              </a:rPr>
              <a:t>(</a:t>
            </a:r>
            <a:r>
              <a:rPr lang="en-IN" sz="2400" b="1" dirty="0" err="1">
                <a:solidFill>
                  <a:srgbClr val="6A3E3E"/>
                </a:solidFill>
                <a:latin typeface="Consolas" panose="020B0609020204030204" pitchFamily="49" charset="0"/>
              </a:rPr>
              <a:t>it</a:t>
            </a:r>
            <a:r>
              <a:rPr lang="en-IN" sz="2400" b="1" dirty="0" err="1">
                <a:solidFill>
                  <a:srgbClr val="000000"/>
                </a:solidFill>
                <a:latin typeface="Consolas" panose="020B0609020204030204" pitchFamily="49" charset="0"/>
              </a:rPr>
              <a:t>.hasNext</a:t>
            </a:r>
            <a:r>
              <a:rPr lang="en-IN"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US" sz="2400" dirty="0">
                <a:solidFill>
                  <a:srgbClr val="000000"/>
                </a:solidFill>
                <a:latin typeface="Consolas" panose="020B0609020204030204" pitchFamily="49" charset="0"/>
              </a:rPr>
              <a:t>Entry </a:t>
            </a:r>
            <a:r>
              <a:rPr lang="en-US" sz="2400" dirty="0">
                <a:solidFill>
                  <a:srgbClr val="6A3E3E"/>
                </a:solidFill>
                <a:latin typeface="Consolas" panose="020B0609020204030204" pitchFamily="49" charset="0"/>
              </a:rPr>
              <a:t>entry</a:t>
            </a:r>
            <a:r>
              <a:rPr lang="en-US" sz="2400" dirty="0">
                <a:solidFill>
                  <a:srgbClr val="000000"/>
                </a:solidFill>
                <a:latin typeface="Consolas" panose="020B0609020204030204" pitchFamily="49" charset="0"/>
              </a:rPr>
              <a:t>=(Entry)</a:t>
            </a:r>
            <a:r>
              <a:rPr lang="en-US" sz="2400" dirty="0" err="1">
                <a:solidFill>
                  <a:srgbClr val="6A3E3E"/>
                </a:solidFill>
                <a:latin typeface="Consolas" panose="020B0609020204030204" pitchFamily="49" charset="0"/>
              </a:rPr>
              <a:t>it</a:t>
            </a:r>
            <a:r>
              <a:rPr lang="en-US" sz="2400" dirty="0" err="1">
                <a:solidFill>
                  <a:srgbClr val="000000"/>
                </a:solidFill>
                <a:latin typeface="Consolas" panose="020B0609020204030204" pitchFamily="49" charset="0"/>
              </a:rPr>
              <a:t>.next</a:t>
            </a:r>
            <a:r>
              <a:rPr lang="en-US" sz="2400" dirty="0">
                <a:solidFill>
                  <a:srgbClr val="000000"/>
                </a:solidFill>
                <a:latin typeface="Consolas" panose="020B0609020204030204" pitchFamily="49" charset="0"/>
              </a:rPr>
              <a:t>();</a:t>
            </a:r>
          </a:p>
          <a:p>
            <a:pPr algn="l"/>
            <a:r>
              <a:rPr lang="en-IN" sz="2400" dirty="0" err="1">
                <a:solidFill>
                  <a:srgbClr val="000000"/>
                </a:solidFill>
                <a:latin typeface="Consolas" panose="020B0609020204030204" pitchFamily="49" charset="0"/>
              </a:rPr>
              <a:t>System.</a:t>
            </a:r>
            <a:r>
              <a:rPr lang="en-IN" sz="2400" b="1" i="1" dirty="0" err="1">
                <a:solidFill>
                  <a:srgbClr val="0000C0"/>
                </a:solidFill>
                <a:latin typeface="Consolas" panose="020B0609020204030204" pitchFamily="49" charset="0"/>
              </a:rPr>
              <a:t>out</a:t>
            </a:r>
            <a:r>
              <a:rPr lang="en-IN" sz="2400" b="1" i="1" dirty="0" err="1">
                <a:solidFill>
                  <a:srgbClr val="000000"/>
                </a:solidFill>
                <a:latin typeface="Consolas" panose="020B0609020204030204" pitchFamily="49" charset="0"/>
              </a:rPr>
              <a:t>.println</a:t>
            </a:r>
            <a:r>
              <a:rPr lang="en-IN" sz="2400" b="1" i="1" dirty="0">
                <a:solidFill>
                  <a:srgbClr val="000000"/>
                </a:solidFill>
                <a:latin typeface="Consolas" panose="020B0609020204030204" pitchFamily="49" charset="0"/>
              </a:rPr>
              <a:t>(</a:t>
            </a:r>
            <a:r>
              <a:rPr lang="en-IN" sz="2400" b="1" i="1" dirty="0" err="1">
                <a:solidFill>
                  <a:srgbClr val="6A3E3E"/>
                </a:solidFill>
                <a:latin typeface="Consolas" panose="020B0609020204030204" pitchFamily="49" charset="0"/>
              </a:rPr>
              <a:t>entry</a:t>
            </a:r>
            <a:r>
              <a:rPr lang="en-IN" sz="2400" b="1" i="1" dirty="0" err="1">
                <a:solidFill>
                  <a:srgbClr val="000000"/>
                </a:solidFill>
                <a:latin typeface="Consolas" panose="020B0609020204030204" pitchFamily="49" charset="0"/>
              </a:rPr>
              <a:t>.getKey</a:t>
            </a:r>
            <a:r>
              <a:rPr lang="en-IN" sz="2400" b="1" i="1" dirty="0">
                <a:solidFill>
                  <a:srgbClr val="000000"/>
                </a:solidFill>
                <a:latin typeface="Consolas" panose="020B0609020204030204" pitchFamily="49" charset="0"/>
              </a:rPr>
              <a:t>()+</a:t>
            </a:r>
            <a:r>
              <a:rPr lang="en-IN" sz="2400" b="1" i="1" dirty="0">
                <a:solidFill>
                  <a:srgbClr val="2A00FF"/>
                </a:solidFill>
                <a:latin typeface="Consolas" panose="020B0609020204030204" pitchFamily="49" charset="0"/>
              </a:rPr>
              <a:t>" "</a:t>
            </a:r>
            <a:r>
              <a:rPr lang="en-IN" sz="2400" b="1" i="1" dirty="0">
                <a:solidFill>
                  <a:srgbClr val="000000"/>
                </a:solidFill>
                <a:latin typeface="Consolas" panose="020B0609020204030204" pitchFamily="49" charset="0"/>
              </a:rPr>
              <a:t>+</a:t>
            </a:r>
            <a:r>
              <a:rPr lang="en-IN" sz="2400" b="1" i="1" dirty="0" err="1">
                <a:solidFill>
                  <a:srgbClr val="6A3E3E"/>
                </a:solidFill>
                <a:latin typeface="Consolas" panose="020B0609020204030204" pitchFamily="49" charset="0"/>
              </a:rPr>
              <a:t>entry</a:t>
            </a:r>
            <a:r>
              <a:rPr lang="en-IN" sz="2400" b="1" i="1" dirty="0" err="1">
                <a:solidFill>
                  <a:srgbClr val="000000"/>
                </a:solidFill>
                <a:latin typeface="Consolas" panose="020B0609020204030204" pitchFamily="49" charset="0"/>
              </a:rPr>
              <a:t>.getValue</a:t>
            </a:r>
            <a:r>
              <a:rPr lang="en-IN" sz="2400" b="1" i="1"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endParaRPr lang="en-IN" sz="2400" dirty="0">
              <a:latin typeface="Consolas" panose="020B0609020204030204" pitchFamily="49" charset="0"/>
            </a:endParaRP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8817042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B0C5-2EB6-4F45-BB45-7F45AB720574}"/>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a:t>
            </a:r>
            <a:r>
              <a:rPr lang="en-IN" b="0" i="0" dirty="0" err="1">
                <a:solidFill>
                  <a:srgbClr val="610B38"/>
                </a:solidFill>
                <a:effectLst/>
                <a:latin typeface="erdana"/>
              </a:rPr>
              <a:t>TreeMap</a:t>
            </a:r>
            <a:r>
              <a:rPr lang="en-IN"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6E2B6A2-922E-4442-B78F-5A6CC8911A83}"/>
              </a:ext>
            </a:extLst>
          </p:cNvPr>
          <p:cNvSpPr>
            <a:spLocks noGrp="1"/>
          </p:cNvSpPr>
          <p:nvPr>
            <p:ph idx="1"/>
          </p:nvPr>
        </p:nvSpPr>
        <p:spPr>
          <a:xfrm>
            <a:off x="457200" y="548680"/>
            <a:ext cx="8229600" cy="6192688"/>
          </a:xfrm>
        </p:spPr>
        <p:txBody>
          <a:bodyPr>
            <a:normAutofit/>
          </a:bodyPr>
          <a:lstStyle/>
          <a:p>
            <a:r>
              <a:rPr lang="en-US" sz="2000" b="0" i="0" dirty="0">
                <a:solidFill>
                  <a:srgbClr val="000000"/>
                </a:solidFill>
                <a:effectLst/>
                <a:latin typeface="verdana" panose="020B0604030504040204" pitchFamily="34" charset="0"/>
              </a:rPr>
              <a:t>Java </a:t>
            </a:r>
            <a:r>
              <a:rPr lang="en-US" sz="2000" b="0" i="0" dirty="0" err="1">
                <a:solidFill>
                  <a:srgbClr val="000000"/>
                </a:solidFill>
                <a:effectLst/>
                <a:latin typeface="verdana" panose="020B0604030504040204" pitchFamily="34" charset="0"/>
              </a:rPr>
              <a:t>TreeMap</a:t>
            </a:r>
            <a:r>
              <a:rPr lang="en-US" sz="2000" b="0" i="0" dirty="0">
                <a:solidFill>
                  <a:srgbClr val="000000"/>
                </a:solidFill>
                <a:effectLst/>
                <a:latin typeface="verdana" panose="020B0604030504040204" pitchFamily="34" charset="0"/>
              </a:rPr>
              <a:t> class is a red-black tree based implementation. It provides an efficient means of storing key-value pairs in sorted order.</a:t>
            </a:r>
          </a:p>
          <a:p>
            <a:pPr algn="l">
              <a:buFont typeface="Arial" panose="020B0604020202020204" pitchFamily="34" charset="0"/>
              <a:buChar char="•"/>
            </a:pPr>
            <a:r>
              <a:rPr lang="en-IN" sz="2000" b="0" dirty="0">
                <a:solidFill>
                  <a:srgbClr val="000000"/>
                </a:solidFill>
                <a:effectLst/>
                <a:latin typeface="verdana" panose="020B0604030504040204" pitchFamily="34" charset="0"/>
              </a:rPr>
              <a:t>Java </a:t>
            </a:r>
            <a:r>
              <a:rPr lang="en-IN" sz="2000" b="0" dirty="0" err="1">
                <a:solidFill>
                  <a:srgbClr val="000000"/>
                </a:solidFill>
                <a:effectLst/>
                <a:latin typeface="verdana" panose="020B0604030504040204" pitchFamily="34" charset="0"/>
              </a:rPr>
              <a:t>TreeMap</a:t>
            </a:r>
            <a:r>
              <a:rPr lang="en-IN" sz="2000" b="0" dirty="0">
                <a:solidFill>
                  <a:srgbClr val="000000"/>
                </a:solidFill>
                <a:effectLst/>
                <a:latin typeface="verdana" panose="020B0604030504040204" pitchFamily="34" charset="0"/>
              </a:rPr>
              <a:t> contains values based on the key. It implements the </a:t>
            </a:r>
            <a:r>
              <a:rPr lang="en-IN" sz="2000" b="0" dirty="0" err="1">
                <a:solidFill>
                  <a:srgbClr val="000000"/>
                </a:solidFill>
                <a:effectLst/>
                <a:latin typeface="verdana" panose="020B0604030504040204" pitchFamily="34" charset="0"/>
              </a:rPr>
              <a:t>NavigableMap</a:t>
            </a:r>
            <a:r>
              <a:rPr lang="en-IN" sz="2000" b="0" dirty="0">
                <a:solidFill>
                  <a:srgbClr val="000000"/>
                </a:solidFill>
                <a:effectLst/>
                <a:latin typeface="verdana" panose="020B0604030504040204" pitchFamily="34" charset="0"/>
              </a:rPr>
              <a:t> interface and extends </a:t>
            </a:r>
            <a:r>
              <a:rPr lang="en-IN" sz="2000" b="0" dirty="0" err="1">
                <a:solidFill>
                  <a:srgbClr val="000000"/>
                </a:solidFill>
                <a:effectLst/>
                <a:latin typeface="verdana" panose="020B0604030504040204" pitchFamily="34" charset="0"/>
              </a:rPr>
              <a:t>AbstractMap</a:t>
            </a:r>
            <a:r>
              <a:rPr lang="en-IN" sz="2000" b="0" dirty="0">
                <a:solidFill>
                  <a:srgbClr val="000000"/>
                </a:solidFill>
                <a:effectLst/>
                <a:latin typeface="verdana" panose="020B0604030504040204" pitchFamily="34" charset="0"/>
              </a:rPr>
              <a:t> class.</a:t>
            </a:r>
          </a:p>
          <a:p>
            <a:pPr algn="l">
              <a:buFont typeface="Arial" panose="020B0604020202020204" pitchFamily="34" charset="0"/>
              <a:buChar char="•"/>
            </a:pPr>
            <a:r>
              <a:rPr lang="en-IN" sz="2000" b="0" dirty="0">
                <a:solidFill>
                  <a:srgbClr val="000000"/>
                </a:solidFill>
                <a:effectLst/>
                <a:latin typeface="verdana" panose="020B0604030504040204" pitchFamily="34" charset="0"/>
              </a:rPr>
              <a:t>Java </a:t>
            </a:r>
            <a:r>
              <a:rPr lang="en-IN" sz="2000" b="0" dirty="0" err="1">
                <a:solidFill>
                  <a:srgbClr val="000000"/>
                </a:solidFill>
                <a:effectLst/>
                <a:latin typeface="verdana" panose="020B0604030504040204" pitchFamily="34" charset="0"/>
              </a:rPr>
              <a:t>TreeMap</a:t>
            </a:r>
            <a:r>
              <a:rPr lang="en-IN" sz="2000" b="0" dirty="0">
                <a:solidFill>
                  <a:srgbClr val="000000"/>
                </a:solidFill>
                <a:effectLst/>
                <a:latin typeface="verdana" panose="020B0604030504040204" pitchFamily="34" charset="0"/>
              </a:rPr>
              <a:t> contains only unique elements.</a:t>
            </a:r>
          </a:p>
          <a:p>
            <a:pPr algn="l">
              <a:buFont typeface="Arial" panose="020B0604020202020204" pitchFamily="34" charset="0"/>
              <a:buChar char="•"/>
            </a:pPr>
            <a:r>
              <a:rPr lang="en-IN" sz="2000" b="0" dirty="0">
                <a:solidFill>
                  <a:srgbClr val="000000"/>
                </a:solidFill>
                <a:effectLst/>
                <a:latin typeface="verdana" panose="020B0604030504040204" pitchFamily="34" charset="0"/>
              </a:rPr>
              <a:t>Java </a:t>
            </a:r>
            <a:r>
              <a:rPr lang="en-IN" sz="2000" b="0" dirty="0" err="1">
                <a:solidFill>
                  <a:srgbClr val="000000"/>
                </a:solidFill>
                <a:effectLst/>
                <a:latin typeface="verdana" panose="020B0604030504040204" pitchFamily="34" charset="0"/>
              </a:rPr>
              <a:t>TreeMap</a:t>
            </a:r>
            <a:r>
              <a:rPr lang="en-IN" sz="2000" b="0" dirty="0">
                <a:solidFill>
                  <a:srgbClr val="000000"/>
                </a:solidFill>
                <a:effectLst/>
                <a:latin typeface="verdana" panose="020B0604030504040204" pitchFamily="34" charset="0"/>
              </a:rPr>
              <a:t> cannot have a null key but can have multiple null values.</a:t>
            </a:r>
          </a:p>
          <a:p>
            <a:pPr algn="l">
              <a:buFont typeface="Arial" panose="020B0604020202020204" pitchFamily="34" charset="0"/>
              <a:buChar char="•"/>
            </a:pPr>
            <a:r>
              <a:rPr lang="en-IN" sz="2000" b="0" dirty="0">
                <a:solidFill>
                  <a:srgbClr val="000000"/>
                </a:solidFill>
                <a:effectLst/>
                <a:latin typeface="verdana" panose="020B0604030504040204" pitchFamily="34" charset="0"/>
              </a:rPr>
              <a:t>Java </a:t>
            </a:r>
            <a:r>
              <a:rPr lang="en-IN" sz="2000" b="0" dirty="0" err="1">
                <a:solidFill>
                  <a:srgbClr val="000000"/>
                </a:solidFill>
                <a:effectLst/>
                <a:latin typeface="verdana" panose="020B0604030504040204" pitchFamily="34" charset="0"/>
              </a:rPr>
              <a:t>TreeMap</a:t>
            </a:r>
            <a:r>
              <a:rPr lang="en-IN" sz="2000" b="0" dirty="0">
                <a:solidFill>
                  <a:srgbClr val="000000"/>
                </a:solidFill>
                <a:effectLst/>
                <a:latin typeface="verdana" panose="020B0604030504040204" pitchFamily="34" charset="0"/>
              </a:rPr>
              <a:t> is non synchronized.</a:t>
            </a:r>
          </a:p>
          <a:p>
            <a:pPr algn="l">
              <a:buFont typeface="Arial" panose="020B0604020202020204" pitchFamily="34" charset="0"/>
              <a:buChar char="•"/>
            </a:pPr>
            <a:r>
              <a:rPr lang="en-IN" sz="2000" b="0" dirty="0">
                <a:solidFill>
                  <a:srgbClr val="000000"/>
                </a:solidFill>
                <a:effectLst/>
                <a:latin typeface="verdana" panose="020B0604030504040204" pitchFamily="34" charset="0"/>
              </a:rPr>
              <a:t>Java </a:t>
            </a:r>
            <a:r>
              <a:rPr lang="en-IN" sz="2000" b="0" dirty="0" err="1">
                <a:solidFill>
                  <a:srgbClr val="000000"/>
                </a:solidFill>
                <a:effectLst/>
                <a:latin typeface="verdana" panose="020B0604030504040204" pitchFamily="34" charset="0"/>
              </a:rPr>
              <a:t>TreeMap</a:t>
            </a:r>
            <a:r>
              <a:rPr lang="en-IN" sz="2000" b="0" dirty="0">
                <a:solidFill>
                  <a:srgbClr val="000000"/>
                </a:solidFill>
                <a:effectLst/>
                <a:latin typeface="verdana" panose="020B0604030504040204" pitchFamily="34" charset="0"/>
              </a:rPr>
              <a:t> maintains ascending order.</a:t>
            </a:r>
          </a:p>
          <a:p>
            <a:endParaRPr lang="en-IN" sz="2000" dirty="0"/>
          </a:p>
        </p:txBody>
      </p:sp>
    </p:spTree>
    <p:extLst>
      <p:ext uri="{BB962C8B-B14F-4D97-AF65-F5344CB8AC3E}">
        <p14:creationId xmlns:p14="http://schemas.microsoft.com/office/powerpoint/2010/main" val="5641027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C5E48-7A57-4AE5-932C-E1F0767228EF}"/>
              </a:ext>
            </a:extLst>
          </p:cNvPr>
          <p:cNvSpPr>
            <a:spLocks noGrp="1"/>
          </p:cNvSpPr>
          <p:nvPr>
            <p:ph idx="1"/>
          </p:nvPr>
        </p:nvSpPr>
        <p:spPr>
          <a:xfrm>
            <a:off x="457200" y="116632"/>
            <a:ext cx="8229600" cy="6741368"/>
          </a:xfrm>
        </p:spPr>
        <p:txBody>
          <a:bodyPr>
            <a:normAutofit/>
          </a:bodyPr>
          <a:lstStyle/>
          <a:p>
            <a:pPr algn="l"/>
            <a:r>
              <a:rPr lang="en-IN" sz="2800" dirty="0" err="1">
                <a:solidFill>
                  <a:srgbClr val="000000"/>
                </a:solidFill>
                <a:latin typeface="Consolas" panose="020B0609020204030204" pitchFamily="49" charset="0"/>
              </a:rPr>
              <a:t>TreeMap</a:t>
            </a:r>
            <a:r>
              <a:rPr lang="en-IN" sz="2800" dirty="0">
                <a:solidFill>
                  <a:srgbClr val="000000"/>
                </a:solidFill>
                <a:latin typeface="Consolas" panose="020B0609020204030204" pitchFamily="49" charset="0"/>
              </a:rPr>
              <a:t>&lt;</a:t>
            </a:r>
            <a:r>
              <a:rPr lang="en-IN" sz="2800" dirty="0" err="1">
                <a:solidFill>
                  <a:srgbClr val="000000"/>
                </a:solidFill>
                <a:latin typeface="Consolas" panose="020B0609020204030204" pitchFamily="49" charset="0"/>
              </a:rPr>
              <a:t>Integer,String</a:t>
            </a:r>
            <a:r>
              <a:rPr lang="en-IN" sz="2800" dirty="0">
                <a:solidFill>
                  <a:srgbClr val="000000"/>
                </a:solidFill>
                <a:latin typeface="Consolas" panose="020B0609020204030204" pitchFamily="49" charset="0"/>
              </a:rPr>
              <a:t>&gt; </a:t>
            </a:r>
            <a:r>
              <a:rPr lang="en-IN" sz="2800" dirty="0">
                <a:solidFill>
                  <a:srgbClr val="6A3E3E"/>
                </a:solidFill>
                <a:latin typeface="Consolas" panose="020B0609020204030204" pitchFamily="49" charset="0"/>
              </a:rPr>
              <a:t>map</a:t>
            </a:r>
            <a:r>
              <a:rPr lang="en-IN" sz="2800" dirty="0">
                <a:solidFill>
                  <a:srgbClr val="000000"/>
                </a:solidFill>
                <a:latin typeface="Consolas" panose="020B0609020204030204" pitchFamily="49" charset="0"/>
              </a:rPr>
              <a:t>=</a:t>
            </a:r>
            <a:r>
              <a:rPr lang="en-IN" sz="2800" b="1" dirty="0">
                <a:solidFill>
                  <a:srgbClr val="7F0055"/>
                </a:solidFill>
                <a:latin typeface="Consolas" panose="020B0609020204030204" pitchFamily="49" charset="0"/>
              </a:rPr>
              <a:t>new</a:t>
            </a:r>
            <a:r>
              <a:rPr lang="en-IN" sz="2800" b="1" dirty="0">
                <a:solidFill>
                  <a:srgbClr val="000000"/>
                </a:solidFill>
                <a:latin typeface="Consolas" panose="020B0609020204030204" pitchFamily="49" charset="0"/>
              </a:rPr>
              <a:t> </a:t>
            </a:r>
            <a:r>
              <a:rPr lang="en-IN" sz="2800" b="1" dirty="0" err="1">
                <a:solidFill>
                  <a:srgbClr val="000000"/>
                </a:solidFill>
                <a:latin typeface="Consolas" panose="020B0609020204030204" pitchFamily="49" charset="0"/>
              </a:rPr>
              <a:t>TreeMap</a:t>
            </a:r>
            <a:r>
              <a:rPr lang="en-IN" sz="2800" b="1" dirty="0">
                <a:solidFill>
                  <a:srgbClr val="000000"/>
                </a:solidFill>
                <a:latin typeface="Consolas" panose="020B0609020204030204" pitchFamily="49" charset="0"/>
              </a:rPr>
              <a:t>&lt;</a:t>
            </a:r>
            <a:r>
              <a:rPr lang="en-IN" sz="2800" b="1" dirty="0" err="1">
                <a:solidFill>
                  <a:srgbClr val="000000"/>
                </a:solidFill>
                <a:latin typeface="Consolas" panose="020B0609020204030204" pitchFamily="49" charset="0"/>
              </a:rPr>
              <a:t>Integer,String</a:t>
            </a:r>
            <a:r>
              <a:rPr lang="en-IN" sz="2800" b="1" dirty="0">
                <a:solidFill>
                  <a:srgbClr val="000000"/>
                </a:solidFill>
                <a:latin typeface="Consolas" panose="020B0609020204030204" pitchFamily="49" charset="0"/>
              </a:rPr>
              <a:t>&gt;();</a:t>
            </a:r>
          </a:p>
          <a:p>
            <a:pPr algn="l"/>
            <a:r>
              <a:rPr lang="en-IN" sz="2800" dirty="0" err="1">
                <a:solidFill>
                  <a:srgbClr val="6A3E3E"/>
                </a:solidFill>
                <a:latin typeface="Consolas" panose="020B0609020204030204" pitchFamily="49" charset="0"/>
              </a:rPr>
              <a:t>map</a:t>
            </a:r>
            <a:r>
              <a:rPr lang="en-IN" sz="2800" dirty="0" err="1">
                <a:solidFill>
                  <a:srgbClr val="000000"/>
                </a:solidFill>
                <a:latin typeface="Consolas" panose="020B0609020204030204" pitchFamily="49" charset="0"/>
              </a:rPr>
              <a:t>.put</a:t>
            </a:r>
            <a:r>
              <a:rPr lang="en-IN" sz="2800" dirty="0">
                <a:solidFill>
                  <a:srgbClr val="000000"/>
                </a:solidFill>
                <a:latin typeface="Consolas" panose="020B0609020204030204" pitchFamily="49" charset="0"/>
              </a:rPr>
              <a:t>(102, </a:t>
            </a:r>
            <a:r>
              <a:rPr lang="en-IN" sz="2800" dirty="0">
                <a:solidFill>
                  <a:srgbClr val="2A00FF"/>
                </a:solidFill>
                <a:latin typeface="Consolas" panose="020B0609020204030204" pitchFamily="49" charset="0"/>
              </a:rPr>
              <a:t>"</a:t>
            </a:r>
            <a:r>
              <a:rPr lang="en-IN" sz="2800" dirty="0" err="1">
                <a:solidFill>
                  <a:srgbClr val="2A00FF"/>
                </a:solidFill>
                <a:latin typeface="Consolas" panose="020B0609020204030204" pitchFamily="49" charset="0"/>
              </a:rPr>
              <a:t>arun</a:t>
            </a:r>
            <a:r>
              <a:rPr lang="en-IN" sz="2800" dirty="0">
                <a:solidFill>
                  <a:srgbClr val="2A00FF"/>
                </a:solidFill>
                <a:latin typeface="Consolas" panose="020B0609020204030204" pitchFamily="49" charset="0"/>
              </a:rPr>
              <a:t>"</a:t>
            </a:r>
            <a:r>
              <a:rPr lang="en-IN" sz="2800" dirty="0">
                <a:solidFill>
                  <a:srgbClr val="000000"/>
                </a:solidFill>
                <a:latin typeface="Consolas" panose="020B0609020204030204" pitchFamily="49" charset="0"/>
              </a:rPr>
              <a:t>);</a:t>
            </a:r>
          </a:p>
          <a:p>
            <a:pPr algn="l"/>
            <a:r>
              <a:rPr lang="en-IN" sz="2800" dirty="0" err="1">
                <a:solidFill>
                  <a:srgbClr val="6A3E3E"/>
                </a:solidFill>
                <a:latin typeface="Consolas" panose="020B0609020204030204" pitchFamily="49" charset="0"/>
              </a:rPr>
              <a:t>map</a:t>
            </a:r>
            <a:r>
              <a:rPr lang="en-IN" sz="2800" dirty="0" err="1">
                <a:solidFill>
                  <a:srgbClr val="000000"/>
                </a:solidFill>
                <a:latin typeface="Consolas" panose="020B0609020204030204" pitchFamily="49" charset="0"/>
              </a:rPr>
              <a:t>.put</a:t>
            </a:r>
            <a:r>
              <a:rPr lang="en-IN" sz="2800" dirty="0">
                <a:solidFill>
                  <a:srgbClr val="000000"/>
                </a:solidFill>
                <a:latin typeface="Consolas" panose="020B0609020204030204" pitchFamily="49" charset="0"/>
              </a:rPr>
              <a:t>(101, </a:t>
            </a:r>
            <a:r>
              <a:rPr lang="en-IN" sz="2800" dirty="0">
                <a:solidFill>
                  <a:srgbClr val="2A00FF"/>
                </a:solidFill>
                <a:latin typeface="Consolas" panose="020B0609020204030204" pitchFamily="49" charset="0"/>
              </a:rPr>
              <a:t>"</a:t>
            </a:r>
            <a:r>
              <a:rPr lang="en-IN" sz="2800" dirty="0" err="1">
                <a:solidFill>
                  <a:srgbClr val="2A00FF"/>
                </a:solidFill>
                <a:latin typeface="Consolas" panose="020B0609020204030204" pitchFamily="49" charset="0"/>
              </a:rPr>
              <a:t>alok</a:t>
            </a:r>
            <a:r>
              <a:rPr lang="en-IN" sz="2800" dirty="0">
                <a:solidFill>
                  <a:srgbClr val="2A00FF"/>
                </a:solidFill>
                <a:latin typeface="Consolas" panose="020B0609020204030204" pitchFamily="49" charset="0"/>
              </a:rPr>
              <a:t>"</a:t>
            </a:r>
            <a:r>
              <a:rPr lang="en-IN" sz="2800" dirty="0">
                <a:solidFill>
                  <a:srgbClr val="000000"/>
                </a:solidFill>
                <a:latin typeface="Consolas" panose="020B0609020204030204" pitchFamily="49" charset="0"/>
              </a:rPr>
              <a:t>);</a:t>
            </a:r>
          </a:p>
          <a:p>
            <a:pPr algn="l"/>
            <a:endParaRPr lang="en-IN" sz="2800" dirty="0">
              <a:latin typeface="Consolas" panose="020B0609020204030204" pitchFamily="49" charset="0"/>
            </a:endParaRPr>
          </a:p>
          <a:p>
            <a:pPr algn="l"/>
            <a:r>
              <a:rPr lang="en-IN" sz="2800" dirty="0">
                <a:solidFill>
                  <a:srgbClr val="000000"/>
                </a:solidFill>
                <a:latin typeface="Consolas" panose="020B0609020204030204" pitchFamily="49" charset="0"/>
              </a:rPr>
              <a:t>Set </a:t>
            </a:r>
            <a:r>
              <a:rPr lang="en-IN" sz="2800" dirty="0">
                <a:solidFill>
                  <a:srgbClr val="6A3E3E"/>
                </a:solidFill>
                <a:latin typeface="Consolas" panose="020B0609020204030204" pitchFamily="49" charset="0"/>
              </a:rPr>
              <a:t>set</a:t>
            </a:r>
            <a:r>
              <a:rPr lang="en-IN" sz="2800" dirty="0">
                <a:solidFill>
                  <a:srgbClr val="000000"/>
                </a:solidFill>
                <a:latin typeface="Consolas" panose="020B0609020204030204" pitchFamily="49" charset="0"/>
              </a:rPr>
              <a:t>=</a:t>
            </a:r>
            <a:r>
              <a:rPr lang="en-IN" sz="2800" dirty="0" err="1">
                <a:solidFill>
                  <a:srgbClr val="6A3E3E"/>
                </a:solidFill>
                <a:latin typeface="Consolas" panose="020B0609020204030204" pitchFamily="49" charset="0"/>
              </a:rPr>
              <a:t>map</a:t>
            </a:r>
            <a:r>
              <a:rPr lang="en-IN" sz="2800" dirty="0" err="1">
                <a:solidFill>
                  <a:srgbClr val="000000"/>
                </a:solidFill>
                <a:latin typeface="Consolas" panose="020B0609020204030204" pitchFamily="49" charset="0"/>
              </a:rPr>
              <a:t>.entrySet</a:t>
            </a:r>
            <a:r>
              <a:rPr lang="en-IN" sz="2800" dirty="0">
                <a:solidFill>
                  <a:srgbClr val="000000"/>
                </a:solidFill>
                <a:latin typeface="Consolas" panose="020B0609020204030204" pitchFamily="49" charset="0"/>
              </a:rPr>
              <a:t>();</a:t>
            </a:r>
          </a:p>
          <a:p>
            <a:pPr algn="l"/>
            <a:r>
              <a:rPr lang="en-IN" sz="2800" dirty="0">
                <a:solidFill>
                  <a:srgbClr val="000000"/>
                </a:solidFill>
                <a:latin typeface="Consolas" panose="020B0609020204030204" pitchFamily="49" charset="0"/>
              </a:rPr>
              <a:t>Iterator </a:t>
            </a:r>
            <a:r>
              <a:rPr lang="en-IN" sz="2800" dirty="0" err="1">
                <a:solidFill>
                  <a:srgbClr val="6A3E3E"/>
                </a:solidFill>
                <a:latin typeface="Consolas" panose="020B0609020204030204" pitchFamily="49" charset="0"/>
              </a:rPr>
              <a:t>itr</a:t>
            </a:r>
            <a:r>
              <a:rPr lang="en-IN" sz="2800" dirty="0">
                <a:solidFill>
                  <a:srgbClr val="000000"/>
                </a:solidFill>
                <a:latin typeface="Consolas" panose="020B0609020204030204" pitchFamily="49" charset="0"/>
              </a:rPr>
              <a:t>=</a:t>
            </a:r>
            <a:r>
              <a:rPr lang="en-IN" sz="2800" dirty="0" err="1">
                <a:solidFill>
                  <a:srgbClr val="6A3E3E"/>
                </a:solidFill>
                <a:latin typeface="Consolas" panose="020B0609020204030204" pitchFamily="49" charset="0"/>
              </a:rPr>
              <a:t>set</a:t>
            </a:r>
            <a:r>
              <a:rPr lang="en-IN" sz="2800" dirty="0" err="1">
                <a:solidFill>
                  <a:srgbClr val="000000"/>
                </a:solidFill>
                <a:latin typeface="Consolas" panose="020B0609020204030204" pitchFamily="49" charset="0"/>
              </a:rPr>
              <a:t>.iterator</a:t>
            </a:r>
            <a:r>
              <a:rPr lang="en-IN" sz="2800" dirty="0">
                <a:solidFill>
                  <a:srgbClr val="000000"/>
                </a:solidFill>
                <a:latin typeface="Consolas" panose="020B0609020204030204" pitchFamily="49" charset="0"/>
              </a:rPr>
              <a:t>();</a:t>
            </a:r>
          </a:p>
          <a:p>
            <a:pPr algn="l"/>
            <a:r>
              <a:rPr lang="en-IN" sz="2800" b="1" dirty="0">
                <a:solidFill>
                  <a:srgbClr val="7F0055"/>
                </a:solidFill>
                <a:latin typeface="Consolas" panose="020B0609020204030204" pitchFamily="49" charset="0"/>
              </a:rPr>
              <a:t>while</a:t>
            </a:r>
            <a:r>
              <a:rPr lang="en-IN" sz="2800" b="1" dirty="0">
                <a:solidFill>
                  <a:srgbClr val="000000"/>
                </a:solidFill>
                <a:latin typeface="Consolas" panose="020B0609020204030204" pitchFamily="49" charset="0"/>
              </a:rPr>
              <a:t>(</a:t>
            </a:r>
            <a:r>
              <a:rPr lang="en-IN" sz="2800" b="1" dirty="0" err="1">
                <a:solidFill>
                  <a:srgbClr val="6A3E3E"/>
                </a:solidFill>
                <a:latin typeface="Consolas" panose="020B0609020204030204" pitchFamily="49" charset="0"/>
              </a:rPr>
              <a:t>itr</a:t>
            </a:r>
            <a:r>
              <a:rPr lang="en-IN" sz="2800" b="1" dirty="0" err="1">
                <a:solidFill>
                  <a:srgbClr val="000000"/>
                </a:solidFill>
                <a:latin typeface="Consolas" panose="020B0609020204030204" pitchFamily="49" charset="0"/>
              </a:rPr>
              <a:t>.hasNext</a:t>
            </a:r>
            <a:r>
              <a:rPr lang="en-IN" sz="2800" b="1" dirty="0">
                <a:solidFill>
                  <a:srgbClr val="000000"/>
                </a:solidFill>
                <a:latin typeface="Consolas" panose="020B0609020204030204" pitchFamily="49" charset="0"/>
              </a:rPr>
              <a:t>())</a:t>
            </a:r>
          </a:p>
          <a:p>
            <a:pPr algn="l"/>
            <a:r>
              <a:rPr lang="en-IN" sz="2800" dirty="0">
                <a:solidFill>
                  <a:srgbClr val="000000"/>
                </a:solidFill>
                <a:latin typeface="Consolas" panose="020B0609020204030204" pitchFamily="49" charset="0"/>
              </a:rPr>
              <a:t>{</a:t>
            </a:r>
          </a:p>
          <a:p>
            <a:pPr algn="l"/>
            <a:r>
              <a:rPr lang="en-US" sz="2800" dirty="0">
                <a:solidFill>
                  <a:srgbClr val="000000"/>
                </a:solidFill>
                <a:latin typeface="Consolas" panose="020B0609020204030204" pitchFamily="49" charset="0"/>
              </a:rPr>
              <a:t>Entry </a:t>
            </a:r>
            <a:r>
              <a:rPr lang="en-US" sz="2800" dirty="0">
                <a:solidFill>
                  <a:srgbClr val="6A3E3E"/>
                </a:solidFill>
                <a:latin typeface="Consolas" panose="020B0609020204030204" pitchFamily="49" charset="0"/>
              </a:rPr>
              <a:t>entry</a:t>
            </a:r>
            <a:r>
              <a:rPr lang="en-US" sz="2800" dirty="0">
                <a:solidFill>
                  <a:srgbClr val="000000"/>
                </a:solidFill>
                <a:latin typeface="Consolas" panose="020B0609020204030204" pitchFamily="49" charset="0"/>
              </a:rPr>
              <a:t>=(Entry)</a:t>
            </a:r>
            <a:r>
              <a:rPr lang="en-US" sz="2800" dirty="0" err="1">
                <a:solidFill>
                  <a:srgbClr val="6A3E3E"/>
                </a:solidFill>
                <a:latin typeface="Consolas" panose="020B0609020204030204" pitchFamily="49" charset="0"/>
              </a:rPr>
              <a:t>itr</a:t>
            </a:r>
            <a:r>
              <a:rPr lang="en-US" sz="2800" dirty="0" err="1">
                <a:solidFill>
                  <a:srgbClr val="000000"/>
                </a:solidFill>
                <a:latin typeface="Consolas" panose="020B0609020204030204" pitchFamily="49" charset="0"/>
              </a:rPr>
              <a:t>.next</a:t>
            </a:r>
            <a:r>
              <a:rPr lang="en-US" sz="2800" dirty="0">
                <a:solidFill>
                  <a:srgbClr val="000000"/>
                </a:solidFill>
                <a:latin typeface="Consolas" panose="020B0609020204030204" pitchFamily="49" charset="0"/>
              </a:rPr>
              <a:t>();</a:t>
            </a:r>
          </a:p>
          <a:p>
            <a:pPr algn="l"/>
            <a:r>
              <a:rPr lang="en-IN" sz="2800" dirty="0" err="1">
                <a:solidFill>
                  <a:srgbClr val="000000"/>
                </a:solidFill>
                <a:latin typeface="Consolas" panose="020B0609020204030204" pitchFamily="49" charset="0"/>
              </a:rPr>
              <a:t>System.</a:t>
            </a:r>
            <a:r>
              <a:rPr lang="en-IN" sz="2800" b="1" i="1" dirty="0" err="1">
                <a:solidFill>
                  <a:srgbClr val="0000C0"/>
                </a:solidFill>
                <a:latin typeface="Consolas" panose="020B0609020204030204" pitchFamily="49" charset="0"/>
              </a:rPr>
              <a:t>out</a:t>
            </a:r>
            <a:r>
              <a:rPr lang="en-IN" sz="2800" b="1" i="1" dirty="0" err="1">
                <a:solidFill>
                  <a:srgbClr val="000000"/>
                </a:solidFill>
                <a:latin typeface="Consolas" panose="020B0609020204030204" pitchFamily="49" charset="0"/>
              </a:rPr>
              <a:t>.println</a:t>
            </a:r>
            <a:r>
              <a:rPr lang="en-IN" sz="2800" b="1" i="1" dirty="0">
                <a:solidFill>
                  <a:srgbClr val="000000"/>
                </a:solidFill>
                <a:latin typeface="Consolas" panose="020B0609020204030204" pitchFamily="49" charset="0"/>
              </a:rPr>
              <a:t>(</a:t>
            </a:r>
            <a:r>
              <a:rPr lang="en-IN" sz="2800" b="1" i="1" dirty="0" err="1">
                <a:solidFill>
                  <a:srgbClr val="6A3E3E"/>
                </a:solidFill>
                <a:latin typeface="Consolas" panose="020B0609020204030204" pitchFamily="49" charset="0"/>
              </a:rPr>
              <a:t>entry</a:t>
            </a:r>
            <a:r>
              <a:rPr lang="en-IN" sz="2800" b="1" i="1" dirty="0" err="1">
                <a:solidFill>
                  <a:srgbClr val="000000"/>
                </a:solidFill>
                <a:latin typeface="Consolas" panose="020B0609020204030204" pitchFamily="49" charset="0"/>
              </a:rPr>
              <a:t>.getKey</a:t>
            </a:r>
            <a:r>
              <a:rPr lang="en-IN" sz="2800" b="1" i="1" dirty="0">
                <a:solidFill>
                  <a:srgbClr val="000000"/>
                </a:solidFill>
                <a:latin typeface="Consolas" panose="020B0609020204030204" pitchFamily="49" charset="0"/>
              </a:rPr>
              <a:t>()+</a:t>
            </a:r>
            <a:r>
              <a:rPr lang="en-IN" sz="2800" b="1" i="1" dirty="0">
                <a:solidFill>
                  <a:srgbClr val="2A00FF"/>
                </a:solidFill>
                <a:latin typeface="Consolas" panose="020B0609020204030204" pitchFamily="49" charset="0"/>
              </a:rPr>
              <a:t>" "</a:t>
            </a:r>
            <a:r>
              <a:rPr lang="en-IN" sz="2800" b="1" i="1" dirty="0">
                <a:solidFill>
                  <a:srgbClr val="000000"/>
                </a:solidFill>
                <a:latin typeface="Consolas" panose="020B0609020204030204" pitchFamily="49" charset="0"/>
              </a:rPr>
              <a:t>+</a:t>
            </a:r>
            <a:r>
              <a:rPr lang="en-IN" sz="2800" b="1" i="1" dirty="0" err="1">
                <a:solidFill>
                  <a:srgbClr val="6A3E3E"/>
                </a:solidFill>
                <a:latin typeface="Consolas" panose="020B0609020204030204" pitchFamily="49" charset="0"/>
              </a:rPr>
              <a:t>entry</a:t>
            </a:r>
            <a:r>
              <a:rPr lang="en-IN" sz="2800" b="1" i="1" dirty="0" err="1">
                <a:solidFill>
                  <a:srgbClr val="000000"/>
                </a:solidFill>
                <a:latin typeface="Consolas" panose="020B0609020204030204" pitchFamily="49" charset="0"/>
              </a:rPr>
              <a:t>.getValue</a:t>
            </a:r>
            <a:r>
              <a:rPr lang="en-IN" sz="2800" b="1" i="1" dirty="0">
                <a:solidFill>
                  <a:srgbClr val="000000"/>
                </a:solidFill>
                <a:latin typeface="Consolas" panose="020B0609020204030204" pitchFamily="49" charset="0"/>
              </a:rPr>
              <a:t>());</a:t>
            </a:r>
          </a:p>
          <a:p>
            <a:pPr algn="l"/>
            <a:r>
              <a:rPr lang="en-IN" sz="2800" dirty="0">
                <a:solidFill>
                  <a:srgbClr val="000000"/>
                </a:solidFill>
                <a:latin typeface="Consolas" panose="020B0609020204030204" pitchFamily="49" charset="0"/>
              </a:rPr>
              <a:t>}</a:t>
            </a:r>
            <a:endParaRPr lang="en-IN" sz="2800" dirty="0"/>
          </a:p>
        </p:txBody>
      </p:sp>
    </p:spTree>
    <p:extLst>
      <p:ext uri="{BB962C8B-B14F-4D97-AF65-F5344CB8AC3E}">
        <p14:creationId xmlns:p14="http://schemas.microsoft.com/office/powerpoint/2010/main" val="86365241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A8C0-7C6A-4D12-73C6-299B37AFFAAA}"/>
              </a:ext>
            </a:extLst>
          </p:cNvPr>
          <p:cNvSpPr>
            <a:spLocks noGrp="1"/>
          </p:cNvSpPr>
          <p:nvPr>
            <p:ph type="title"/>
          </p:nvPr>
        </p:nvSpPr>
        <p:spPr>
          <a:xfrm>
            <a:off x="457200" y="274638"/>
            <a:ext cx="8229600" cy="274042"/>
          </a:xfrm>
        </p:spPr>
        <p:txBody>
          <a:bodyPr>
            <a:normAutofit fontScale="90000"/>
          </a:bodyPr>
          <a:lstStyle/>
          <a:p>
            <a:r>
              <a:rPr lang="en-IN" b="1" i="0" dirty="0">
                <a:solidFill>
                  <a:srgbClr val="25265E"/>
                </a:solidFill>
                <a:effectLst/>
                <a:latin typeface="euclid_circular_a"/>
              </a:rPr>
              <a:t> HashMap</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00EED8B3-047C-150E-2724-19AC416DFF84}"/>
              </a:ext>
            </a:extLst>
          </p:cNvPr>
          <p:cNvSpPr>
            <a:spLocks noGrp="1"/>
          </p:cNvSpPr>
          <p:nvPr>
            <p:ph idx="1"/>
          </p:nvPr>
        </p:nvSpPr>
        <p:spPr>
          <a:xfrm>
            <a:off x="457200" y="476672"/>
            <a:ext cx="8229600" cy="5649491"/>
          </a:xfrm>
        </p:spPr>
        <p:txBody>
          <a:bodyPr/>
          <a:lstStyle/>
          <a:p>
            <a:r>
              <a:rPr lang="en-US" sz="1800" dirty="0"/>
              <a:t>The HashMap class of the Java collections framework provides the functionality of the hash table data structure.</a:t>
            </a:r>
          </a:p>
          <a:p>
            <a:pPr algn="l"/>
            <a:r>
              <a:rPr lang="en-US" sz="1800" b="0" i="0" dirty="0">
                <a:effectLst/>
                <a:latin typeface="euclid_circular_a"/>
              </a:rPr>
              <a:t>The Hash table data structure stores elements in key-value pairs where</a:t>
            </a:r>
          </a:p>
          <a:p>
            <a:pPr algn="l">
              <a:buFont typeface="Arial" panose="020B0604020202020204" pitchFamily="34" charset="0"/>
              <a:buChar char="•"/>
            </a:pPr>
            <a:r>
              <a:rPr lang="en-US" sz="1800" b="1" i="0" dirty="0">
                <a:effectLst/>
                <a:latin typeface="euclid_circular_a"/>
              </a:rPr>
              <a:t>Key</a:t>
            </a:r>
            <a:r>
              <a:rPr lang="en-US" sz="1800" b="0" i="0" dirty="0">
                <a:effectLst/>
                <a:latin typeface="euclid_circular_a"/>
              </a:rPr>
              <a:t>- unique integer that is used for indexing the values</a:t>
            </a:r>
          </a:p>
          <a:p>
            <a:pPr algn="l">
              <a:buFont typeface="Arial" panose="020B0604020202020204" pitchFamily="34" charset="0"/>
              <a:buChar char="•"/>
            </a:pPr>
            <a:r>
              <a:rPr lang="en-US" sz="1800" b="1" i="0" dirty="0">
                <a:effectLst/>
                <a:latin typeface="euclid_circular_a"/>
              </a:rPr>
              <a:t>Value</a:t>
            </a:r>
            <a:r>
              <a:rPr lang="en-US" sz="1800" b="0" i="0" dirty="0">
                <a:effectLst/>
                <a:latin typeface="euclid_circular_a"/>
              </a:rPr>
              <a:t> - data that are associated with keys.</a:t>
            </a:r>
          </a:p>
          <a:p>
            <a:pPr algn="l">
              <a:buFont typeface="Arial" panose="020B0604020202020204" pitchFamily="34" charset="0"/>
              <a:buChar char="•"/>
            </a:pPr>
            <a:endParaRPr lang="en-US" sz="1800" dirty="0">
              <a:latin typeface="euclid_circular_a"/>
            </a:endParaRPr>
          </a:p>
          <a:p>
            <a:pPr algn="l">
              <a:buFont typeface="Arial" panose="020B0604020202020204" pitchFamily="34" charset="0"/>
              <a:buChar char="•"/>
            </a:pPr>
            <a:r>
              <a:rPr lang="en-US" sz="1800" b="0" i="0" dirty="0">
                <a:effectLst/>
                <a:latin typeface="euclid_circular_a"/>
              </a:rPr>
              <a:t>The HashMap class implements the Map interface.</a:t>
            </a:r>
          </a:p>
          <a:p>
            <a:pPr algn="l">
              <a:buFont typeface="Arial" panose="020B0604020202020204" pitchFamily="34" charset="0"/>
              <a:buChar char="•"/>
            </a:pPr>
            <a:endParaRPr lang="en-US" sz="1800" b="0" i="0" dirty="0">
              <a:effectLst/>
              <a:latin typeface="euclid_circular_a"/>
            </a:endParaRPr>
          </a:p>
          <a:p>
            <a:endParaRPr lang="en-IN" dirty="0"/>
          </a:p>
        </p:txBody>
      </p:sp>
      <p:pic>
        <p:nvPicPr>
          <p:cNvPr id="4" name="Picture 3">
            <a:extLst>
              <a:ext uri="{FF2B5EF4-FFF2-40B4-BE49-F238E27FC236}">
                <a16:creationId xmlns:a16="http://schemas.microsoft.com/office/drawing/2014/main" id="{FF78D102-0B70-AF7B-89EB-42384A84795D}"/>
              </a:ext>
            </a:extLst>
          </p:cNvPr>
          <p:cNvPicPr>
            <a:picLocks noChangeAspect="1"/>
          </p:cNvPicPr>
          <p:nvPr/>
        </p:nvPicPr>
        <p:blipFill>
          <a:blip r:embed="rId2"/>
          <a:stretch>
            <a:fillRect/>
          </a:stretch>
        </p:blipFill>
        <p:spPr>
          <a:xfrm>
            <a:off x="2411760" y="2689647"/>
            <a:ext cx="3657600" cy="3638550"/>
          </a:xfrm>
          <a:prstGeom prst="rect">
            <a:avLst/>
          </a:prstGeom>
        </p:spPr>
      </p:pic>
    </p:spTree>
    <p:extLst>
      <p:ext uri="{BB962C8B-B14F-4D97-AF65-F5344CB8AC3E}">
        <p14:creationId xmlns:p14="http://schemas.microsoft.com/office/powerpoint/2010/main" val="18301113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30C7-0A10-A76F-C25E-2E243971279B}"/>
              </a:ext>
            </a:extLst>
          </p:cNvPr>
          <p:cNvSpPr>
            <a:spLocks noGrp="1"/>
          </p:cNvSpPr>
          <p:nvPr>
            <p:ph type="title"/>
          </p:nvPr>
        </p:nvSpPr>
        <p:spPr>
          <a:xfrm>
            <a:off x="457200" y="274638"/>
            <a:ext cx="8229600" cy="130026"/>
          </a:xfrm>
        </p:spPr>
        <p:txBody>
          <a:bodyPr>
            <a:normAutofit fontScale="90000"/>
          </a:bodyPr>
          <a:lstStyle/>
          <a:p>
            <a:r>
              <a:rPr lang="en-IN" b="1" i="0" dirty="0">
                <a:solidFill>
                  <a:srgbClr val="25265E"/>
                </a:solidFill>
                <a:effectLst/>
                <a:latin typeface="euclid_circular_a"/>
              </a:rPr>
              <a:t>Create a HashMap</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BB52CFD9-6B81-258E-F8CA-ACBF7FD6593C}"/>
              </a:ext>
            </a:extLst>
          </p:cNvPr>
          <p:cNvSpPr>
            <a:spLocks noGrp="1"/>
          </p:cNvSpPr>
          <p:nvPr>
            <p:ph idx="1"/>
          </p:nvPr>
        </p:nvSpPr>
        <p:spPr>
          <a:xfrm>
            <a:off x="457200" y="548680"/>
            <a:ext cx="8229600" cy="5577483"/>
          </a:xfrm>
        </p:spPr>
        <p:txBody>
          <a:bodyPr/>
          <a:lstStyle/>
          <a:p>
            <a:r>
              <a:rPr lang="en-US" sz="2000" dirty="0"/>
              <a:t>In order to create a hash map, we must import the </a:t>
            </a:r>
            <a:r>
              <a:rPr lang="en-US" sz="2000" dirty="0" err="1"/>
              <a:t>java.util.HashMap</a:t>
            </a:r>
            <a:r>
              <a:rPr lang="en-US" sz="2000" dirty="0"/>
              <a:t> package first.</a:t>
            </a:r>
          </a:p>
          <a:p>
            <a:r>
              <a:rPr lang="en-US" sz="2000" b="0" i="0" dirty="0">
                <a:effectLst/>
                <a:latin typeface="euclid_circular_a"/>
              </a:rPr>
              <a:t>Once we import the package, here is how we can create </a:t>
            </a:r>
            <a:r>
              <a:rPr lang="en-US" sz="2000" b="0" i="0" dirty="0" err="1">
                <a:effectLst/>
                <a:latin typeface="euclid_circular_a"/>
              </a:rPr>
              <a:t>hashmaps</a:t>
            </a:r>
            <a:r>
              <a:rPr lang="en-US" sz="2000" b="0" i="0" dirty="0">
                <a:effectLst/>
                <a:latin typeface="euclid_circular_a"/>
              </a:rPr>
              <a:t> in Java.</a:t>
            </a:r>
          </a:p>
          <a:p>
            <a:r>
              <a:rPr lang="en-US" sz="2000" b="0" i="0" dirty="0">
                <a:effectLst/>
                <a:latin typeface="euclid_circular_a"/>
              </a:rPr>
              <a:t>// </a:t>
            </a:r>
            <a:r>
              <a:rPr lang="en-US" sz="2000" b="0" i="0" dirty="0" err="1">
                <a:effectLst/>
                <a:latin typeface="euclid_circular_a"/>
              </a:rPr>
              <a:t>hashMap</a:t>
            </a:r>
            <a:r>
              <a:rPr lang="en-US" sz="2000" b="0" i="0" dirty="0">
                <a:effectLst/>
                <a:latin typeface="euclid_circular_a"/>
              </a:rPr>
              <a:t> creation with 8 capacity and 0.6 load factor</a:t>
            </a:r>
          </a:p>
          <a:p>
            <a:r>
              <a:rPr lang="en-US" sz="2000" b="0" i="0" dirty="0">
                <a:effectLst/>
                <a:latin typeface="euclid_circular_a"/>
              </a:rPr>
              <a:t>HashMap&lt;K, V&gt; numbers = new HashMap&lt;&gt;();</a:t>
            </a:r>
            <a:endParaRPr lang="en-US" sz="2000" dirty="0">
              <a:latin typeface="euclid_circular_a"/>
            </a:endParaRPr>
          </a:p>
          <a:p>
            <a:endParaRPr lang="en-US" sz="2000" b="0" i="0" dirty="0">
              <a:effectLst/>
              <a:latin typeface="euclid_circular_a"/>
            </a:endParaRPr>
          </a:p>
          <a:p>
            <a:r>
              <a:rPr lang="en-US" sz="2000" b="0" i="0" dirty="0">
                <a:effectLst/>
                <a:latin typeface="euclid_circular_a"/>
              </a:rPr>
              <a:t>HashMap&lt;String, Integer&gt; numbers = new HashMap&lt;&gt;();</a:t>
            </a:r>
            <a:endParaRPr lang="en-US" sz="2000" dirty="0">
              <a:latin typeface="euclid_circular_a"/>
            </a:endParaRPr>
          </a:p>
          <a:p>
            <a:endParaRPr lang="en-US" sz="2000" b="0" i="0" dirty="0">
              <a:effectLst/>
              <a:latin typeface="euclid_circular_a"/>
            </a:endParaRPr>
          </a:p>
          <a:p>
            <a:endParaRPr lang="en-IN" dirty="0"/>
          </a:p>
        </p:txBody>
      </p:sp>
    </p:spTree>
    <p:extLst>
      <p:ext uri="{BB962C8B-B14F-4D97-AF65-F5344CB8AC3E}">
        <p14:creationId xmlns:p14="http://schemas.microsoft.com/office/powerpoint/2010/main" val="34407962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256-6464-E3F6-A344-2F361E020972}"/>
              </a:ext>
            </a:extLst>
          </p:cNvPr>
          <p:cNvSpPr>
            <a:spLocks noGrp="1"/>
          </p:cNvSpPr>
          <p:nvPr>
            <p:ph type="title"/>
          </p:nvPr>
        </p:nvSpPr>
        <p:spPr>
          <a:xfrm>
            <a:off x="457200" y="274638"/>
            <a:ext cx="8229600" cy="274042"/>
          </a:xfrm>
        </p:spPr>
        <p:txBody>
          <a:bodyPr>
            <a:normAutofit fontScale="90000"/>
          </a:bodyPr>
          <a:lstStyle/>
          <a:p>
            <a:r>
              <a:rPr lang="en-US" b="1" i="0" dirty="0">
                <a:solidFill>
                  <a:srgbClr val="25265E"/>
                </a:solidFill>
                <a:effectLst/>
                <a:latin typeface="euclid_circular_a"/>
              </a:rPr>
              <a:t>Example 1: Create HashMap in Java</a:t>
            </a:r>
            <a:br>
              <a:rPr lang="en-US"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E0CE2F90-CED3-DA8E-CFC5-2F0862ED6FFD}"/>
              </a:ext>
            </a:extLst>
          </p:cNvPr>
          <p:cNvSpPr>
            <a:spLocks noGrp="1"/>
          </p:cNvSpPr>
          <p:nvPr>
            <p:ph idx="1"/>
          </p:nvPr>
        </p:nvSpPr>
        <p:spPr>
          <a:xfrm>
            <a:off x="457200" y="404664"/>
            <a:ext cx="8229600" cy="5721499"/>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Demo3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HashMap&lt;</a:t>
            </a:r>
            <a:r>
              <a:rPr lang="en-IN" sz="1800" dirty="0" err="1">
                <a:solidFill>
                  <a:srgbClr val="000000"/>
                </a:solidFill>
                <a:latin typeface="Consolas" panose="020B0609020204030204" pitchFamily="49" charset="0"/>
              </a:rPr>
              <a:t>String,Integer</a:t>
            </a:r>
            <a:r>
              <a:rPr lang="en-IN" sz="1800" dirty="0">
                <a:solidFill>
                  <a:srgbClr val="000000"/>
                </a:solidFill>
                <a:latin typeface="Consolas" panose="020B0609020204030204" pitchFamily="49" charset="0"/>
              </a:rPr>
              <a:t>&gt; </a:t>
            </a:r>
            <a:r>
              <a:rPr lang="en-IN" sz="1800" dirty="0">
                <a:solidFill>
                  <a:srgbClr val="6A3E3E"/>
                </a:solidFill>
                <a:latin typeface="Consolas" panose="020B0609020204030204" pitchFamily="49" charset="0"/>
              </a:rPr>
              <a:t>lang</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HashMap&lt;&gt;();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lang</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"Java"</a:t>
            </a:r>
            <a:r>
              <a:rPr lang="en-IN" sz="1800" dirty="0">
                <a:solidFill>
                  <a:srgbClr val="000000"/>
                </a:solidFill>
                <a:latin typeface="Consolas" panose="020B0609020204030204" pitchFamily="49" charset="0"/>
              </a:rPr>
              <a:t>, 8);</a:t>
            </a:r>
          </a:p>
          <a:p>
            <a:pPr algn="l"/>
            <a:r>
              <a:rPr lang="en-IN" sz="1800" dirty="0" err="1">
                <a:solidFill>
                  <a:srgbClr val="6A3E3E"/>
                </a:solidFill>
                <a:latin typeface="Consolas" panose="020B0609020204030204" pitchFamily="49" charset="0"/>
              </a:rPr>
              <a:t>lang</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Javascript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 1);</a:t>
            </a:r>
          </a:p>
          <a:p>
            <a:pPr algn="l"/>
            <a:r>
              <a:rPr lang="en-IN" sz="1800" dirty="0" err="1">
                <a:solidFill>
                  <a:srgbClr val="6A3E3E"/>
                </a:solidFill>
                <a:latin typeface="Consolas" panose="020B0609020204030204" pitchFamily="49" charset="0"/>
              </a:rPr>
              <a:t>lang</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"Python"</a:t>
            </a:r>
            <a:r>
              <a:rPr lang="en-IN" sz="1800" dirty="0">
                <a:solidFill>
                  <a:srgbClr val="000000"/>
                </a:solidFill>
                <a:latin typeface="Consolas" panose="020B0609020204030204" pitchFamily="49" charset="0"/>
              </a:rPr>
              <a:t>,3);</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lang</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21381807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BBB-2C35-89EF-8EF0-ACFF40DF43E8}"/>
              </a:ext>
            </a:extLst>
          </p:cNvPr>
          <p:cNvSpPr>
            <a:spLocks noGrp="1"/>
          </p:cNvSpPr>
          <p:nvPr>
            <p:ph type="title"/>
          </p:nvPr>
        </p:nvSpPr>
        <p:spPr>
          <a:xfrm>
            <a:off x="457200" y="274638"/>
            <a:ext cx="8229600" cy="274042"/>
          </a:xfrm>
        </p:spPr>
        <p:txBody>
          <a:bodyPr>
            <a:normAutofit fontScale="90000"/>
          </a:bodyPr>
          <a:lstStyle/>
          <a:p>
            <a:r>
              <a:rPr lang="en-US" b="1" i="0" dirty="0">
                <a:solidFill>
                  <a:srgbClr val="25265E"/>
                </a:solidFill>
                <a:effectLst/>
                <a:latin typeface="euclid_circular_a"/>
              </a:rPr>
              <a:t>Basic Operations on Java HashMap</a:t>
            </a:r>
            <a:br>
              <a:rPr lang="en-US"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31F4CD31-6EA0-9DF6-C4E8-E74A685ECA05}"/>
              </a:ext>
            </a:extLst>
          </p:cNvPr>
          <p:cNvSpPr>
            <a:spLocks noGrp="1"/>
          </p:cNvSpPr>
          <p:nvPr>
            <p:ph idx="1"/>
          </p:nvPr>
        </p:nvSpPr>
        <p:spPr>
          <a:xfrm>
            <a:off x="457200" y="548680"/>
            <a:ext cx="8229600" cy="5577483"/>
          </a:xfrm>
        </p:spPr>
        <p:txBody>
          <a:bodyPr/>
          <a:lstStyle/>
          <a:p>
            <a:r>
              <a:rPr lang="en-US" sz="1800" dirty="0"/>
              <a:t>The HashMap class provides various methods to perform different operations on </a:t>
            </a:r>
            <a:r>
              <a:rPr lang="en-US" sz="1800" dirty="0" err="1"/>
              <a:t>hashmaps</a:t>
            </a:r>
            <a:r>
              <a:rPr lang="en-US" sz="1800" dirty="0"/>
              <a:t>. </a:t>
            </a:r>
          </a:p>
          <a:p>
            <a:pPr algn="l">
              <a:buFont typeface="Arial" panose="020B0604020202020204" pitchFamily="34" charset="0"/>
              <a:buChar char="•"/>
            </a:pPr>
            <a:r>
              <a:rPr lang="en-US" sz="1800" b="0" i="0" dirty="0">
                <a:effectLst/>
                <a:latin typeface="euclid_circular_a"/>
              </a:rPr>
              <a:t>Add elements</a:t>
            </a:r>
          </a:p>
          <a:p>
            <a:pPr algn="l">
              <a:buFont typeface="Arial" panose="020B0604020202020204" pitchFamily="34" charset="0"/>
              <a:buChar char="•"/>
            </a:pPr>
            <a:r>
              <a:rPr lang="en-US" sz="1800" b="0" i="0" dirty="0">
                <a:effectLst/>
                <a:latin typeface="euclid_circular_a"/>
              </a:rPr>
              <a:t>Access elements</a:t>
            </a:r>
          </a:p>
          <a:p>
            <a:pPr algn="l">
              <a:buFont typeface="Arial" panose="020B0604020202020204" pitchFamily="34" charset="0"/>
              <a:buChar char="•"/>
            </a:pPr>
            <a:r>
              <a:rPr lang="en-US" sz="1800" b="0" i="0" dirty="0">
                <a:effectLst/>
                <a:latin typeface="euclid_circular_a"/>
              </a:rPr>
              <a:t>Change elements</a:t>
            </a:r>
          </a:p>
          <a:p>
            <a:pPr algn="l">
              <a:buFont typeface="Arial" panose="020B0604020202020204" pitchFamily="34" charset="0"/>
              <a:buChar char="•"/>
            </a:pPr>
            <a:r>
              <a:rPr lang="en-US" sz="1800" b="0" i="0" dirty="0">
                <a:effectLst/>
                <a:latin typeface="euclid_circular_a"/>
              </a:rPr>
              <a:t>Remove elements</a:t>
            </a:r>
          </a:p>
          <a:p>
            <a:endParaRPr lang="en-IN" sz="1800" dirty="0"/>
          </a:p>
          <a:p>
            <a:r>
              <a:rPr lang="en-IN" sz="1800" b="1" i="0" dirty="0">
                <a:solidFill>
                  <a:srgbClr val="25265E"/>
                </a:solidFill>
                <a:effectLst/>
                <a:latin typeface="euclid_circular_a"/>
              </a:rPr>
              <a:t>Access HashMap Elements</a:t>
            </a:r>
          </a:p>
          <a:p>
            <a:r>
              <a:rPr lang="en-US" sz="1800" dirty="0"/>
              <a:t>We can use the get() method to access the value from the </a:t>
            </a:r>
            <a:r>
              <a:rPr lang="en-US" sz="1800" dirty="0" err="1"/>
              <a:t>hashmap</a:t>
            </a:r>
            <a:r>
              <a:rPr lang="en-US" sz="1800" dirty="0"/>
              <a:t>. For example,</a:t>
            </a:r>
          </a:p>
          <a:p>
            <a:r>
              <a:rPr lang="en-US" sz="1800" dirty="0"/>
              <a:t>String value = </a:t>
            </a:r>
            <a:r>
              <a:rPr lang="en-US" sz="1800" dirty="0" err="1"/>
              <a:t>languages.get</a:t>
            </a:r>
            <a:r>
              <a:rPr lang="en-US" sz="1800" dirty="0"/>
              <a:t>(1);</a:t>
            </a:r>
          </a:p>
          <a:p>
            <a:r>
              <a:rPr lang="en-US" sz="1800" dirty="0"/>
              <a:t>    </a:t>
            </a:r>
            <a:r>
              <a:rPr lang="en-US" sz="1800" dirty="0" err="1"/>
              <a:t>System.out.println</a:t>
            </a:r>
            <a:r>
              <a:rPr lang="en-US" sz="1800" dirty="0"/>
              <a:t>("Value at index 1: " + value);</a:t>
            </a:r>
          </a:p>
          <a:p>
            <a:r>
              <a:rPr lang="en-US" sz="1800" dirty="0"/>
              <a:t>Here, the get() method takes the key as its argument and returns the corresponding value associated with the key.</a:t>
            </a:r>
          </a:p>
          <a:p>
            <a:r>
              <a:rPr lang="en-US" sz="1800" dirty="0"/>
              <a:t>We can also access the keys, values, and key/value pairs of the </a:t>
            </a:r>
            <a:r>
              <a:rPr lang="en-US" sz="1800" dirty="0" err="1"/>
              <a:t>hashmap</a:t>
            </a:r>
            <a:r>
              <a:rPr lang="en-US" sz="1800" dirty="0"/>
              <a:t> as set views using </a:t>
            </a:r>
            <a:r>
              <a:rPr lang="en-US" sz="1800" dirty="0" err="1"/>
              <a:t>keySet</a:t>
            </a:r>
            <a:r>
              <a:rPr lang="en-US" sz="1800" dirty="0"/>
              <a:t>(), values(), and </a:t>
            </a:r>
            <a:r>
              <a:rPr lang="en-US" sz="1800" dirty="0" err="1"/>
              <a:t>entrySet</a:t>
            </a:r>
            <a:r>
              <a:rPr lang="en-US" sz="1800" dirty="0"/>
              <a:t>() methods respectively. For example,</a:t>
            </a:r>
          </a:p>
          <a:p>
            <a:endParaRPr lang="en-IN" sz="1800" dirty="0"/>
          </a:p>
          <a:p>
            <a:endParaRPr lang="en-IN" dirty="0"/>
          </a:p>
        </p:txBody>
      </p:sp>
    </p:spTree>
    <p:extLst>
      <p:ext uri="{BB962C8B-B14F-4D97-AF65-F5344CB8AC3E}">
        <p14:creationId xmlns:p14="http://schemas.microsoft.com/office/powerpoint/2010/main" val="111557881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DC978-F6FE-B637-A126-3597E269C6D8}"/>
              </a:ext>
            </a:extLst>
          </p:cNvPr>
          <p:cNvSpPr>
            <a:spLocks noGrp="1"/>
          </p:cNvSpPr>
          <p:nvPr>
            <p:ph idx="1"/>
          </p:nvPr>
        </p:nvSpPr>
        <p:spPr>
          <a:xfrm>
            <a:off x="457200" y="188640"/>
            <a:ext cx="8229600" cy="5937523"/>
          </a:xfrm>
        </p:spPr>
        <p:txBody>
          <a:bodyPr/>
          <a:lstStyle/>
          <a:p>
            <a:r>
              <a:rPr lang="en-IN" sz="2000" dirty="0" err="1"/>
              <a:t>System.out.println</a:t>
            </a:r>
            <a:r>
              <a:rPr lang="en-IN" sz="2000" dirty="0"/>
              <a:t>("Keys: " + </a:t>
            </a:r>
            <a:r>
              <a:rPr lang="en-IN" sz="2000" dirty="0" err="1"/>
              <a:t>languages.keySet</a:t>
            </a:r>
            <a:r>
              <a:rPr lang="en-IN" sz="2000" dirty="0"/>
              <a:t>());</a:t>
            </a:r>
          </a:p>
          <a:p>
            <a:r>
              <a:rPr lang="en-IN" sz="2000" dirty="0"/>
              <a:t> </a:t>
            </a:r>
            <a:r>
              <a:rPr lang="en-IN" sz="2000" dirty="0" err="1"/>
              <a:t>System.out.println</a:t>
            </a:r>
            <a:r>
              <a:rPr lang="en-IN" sz="2000" dirty="0"/>
              <a:t>("Values: " + </a:t>
            </a:r>
            <a:r>
              <a:rPr lang="en-IN" sz="2000" dirty="0" err="1"/>
              <a:t>languages.values</a:t>
            </a:r>
            <a:r>
              <a:rPr lang="en-IN" sz="2000" dirty="0"/>
              <a:t>());</a:t>
            </a:r>
          </a:p>
          <a:p>
            <a:r>
              <a:rPr lang="en-IN" sz="2000" dirty="0" err="1"/>
              <a:t>System.out.println</a:t>
            </a:r>
            <a:r>
              <a:rPr lang="en-IN" sz="2000" dirty="0"/>
              <a:t>("Key/Value mappings: " + </a:t>
            </a:r>
            <a:r>
              <a:rPr lang="en-IN" sz="2000" dirty="0" err="1"/>
              <a:t>languages.entrySet</a:t>
            </a:r>
            <a:r>
              <a:rPr lang="en-IN" sz="2000" dirty="0"/>
              <a:t>());</a:t>
            </a:r>
          </a:p>
          <a:p>
            <a:endParaRPr lang="en-IN" dirty="0"/>
          </a:p>
        </p:txBody>
      </p:sp>
    </p:spTree>
    <p:extLst>
      <p:ext uri="{BB962C8B-B14F-4D97-AF65-F5344CB8AC3E}">
        <p14:creationId xmlns:p14="http://schemas.microsoft.com/office/powerpoint/2010/main" val="182095691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37E3-E3B5-00D4-C6A0-D70C334147E7}"/>
              </a:ext>
            </a:extLst>
          </p:cNvPr>
          <p:cNvSpPr>
            <a:spLocks noGrp="1"/>
          </p:cNvSpPr>
          <p:nvPr>
            <p:ph type="title"/>
          </p:nvPr>
        </p:nvSpPr>
        <p:spPr>
          <a:xfrm>
            <a:off x="457200" y="274638"/>
            <a:ext cx="8229600" cy="346050"/>
          </a:xfrm>
        </p:spPr>
        <p:txBody>
          <a:bodyPr>
            <a:normAutofit fontScale="90000"/>
          </a:bodyPr>
          <a:lstStyle/>
          <a:p>
            <a:r>
              <a:rPr lang="en-IN" b="1" i="0" dirty="0">
                <a:solidFill>
                  <a:srgbClr val="25265E"/>
                </a:solidFill>
                <a:effectLst/>
                <a:latin typeface="euclid_circular_a"/>
              </a:rPr>
              <a:t>Change HashMap Value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7E80FEBA-A337-AE80-EEB4-C464703F1860}"/>
              </a:ext>
            </a:extLst>
          </p:cNvPr>
          <p:cNvSpPr>
            <a:spLocks noGrp="1"/>
          </p:cNvSpPr>
          <p:nvPr>
            <p:ph idx="1"/>
          </p:nvPr>
        </p:nvSpPr>
        <p:spPr>
          <a:xfrm>
            <a:off x="457200" y="620688"/>
            <a:ext cx="8229600" cy="5505475"/>
          </a:xfrm>
        </p:spPr>
        <p:txBody>
          <a:bodyPr>
            <a:normAutofit/>
          </a:bodyPr>
          <a:lstStyle/>
          <a:p>
            <a:r>
              <a:rPr lang="en-US" sz="1800" dirty="0"/>
              <a:t>We can use the replace() method to change the value associated with a key in a </a:t>
            </a:r>
            <a:r>
              <a:rPr lang="en-US" sz="1800" dirty="0" err="1"/>
              <a:t>hashmap</a:t>
            </a:r>
            <a:r>
              <a:rPr lang="en-US" sz="1800" dirty="0"/>
              <a:t>. For example,</a:t>
            </a:r>
          </a:p>
          <a:p>
            <a:r>
              <a:rPr lang="en-US" sz="1800" dirty="0"/>
              <a:t>// change element with key 2</a:t>
            </a:r>
          </a:p>
          <a:p>
            <a:r>
              <a:rPr lang="en-US" sz="1800" dirty="0"/>
              <a:t>    </a:t>
            </a:r>
            <a:r>
              <a:rPr lang="en-US" sz="1800" dirty="0" err="1"/>
              <a:t>languages.replace</a:t>
            </a:r>
            <a:r>
              <a:rPr lang="en-US" sz="1800" dirty="0"/>
              <a:t>(2, "C++");</a:t>
            </a:r>
          </a:p>
          <a:p>
            <a:endParaRPr lang="en-US" sz="1800" dirty="0"/>
          </a:p>
          <a:p>
            <a:endParaRPr lang="en-US" sz="1800" dirty="0"/>
          </a:p>
          <a:p>
            <a:r>
              <a:rPr lang="en-IN" sz="1100" b="1" i="0" dirty="0">
                <a:solidFill>
                  <a:srgbClr val="25265E"/>
                </a:solidFill>
                <a:effectLst/>
                <a:latin typeface="euclid_circular_a"/>
              </a:rPr>
              <a:t>Remove HashMap Elements</a:t>
            </a:r>
          </a:p>
          <a:p>
            <a:endParaRPr lang="en-US" sz="1800" dirty="0"/>
          </a:p>
          <a:p>
            <a:r>
              <a:rPr lang="en-US" sz="1100" b="0" i="0" dirty="0">
                <a:effectLst/>
                <a:latin typeface="euclid_circular_a"/>
              </a:rPr>
              <a:t>To remove elements from a </a:t>
            </a:r>
            <a:r>
              <a:rPr lang="en-US" sz="1100" b="0" i="0" dirty="0" err="1">
                <a:effectLst/>
                <a:latin typeface="euclid_circular_a"/>
              </a:rPr>
              <a:t>hashmap</a:t>
            </a:r>
            <a:r>
              <a:rPr lang="en-US" sz="1100" b="0" i="0" dirty="0">
                <a:effectLst/>
                <a:latin typeface="euclid_circular_a"/>
              </a:rPr>
              <a:t>, we can use the remove() method. For example,</a:t>
            </a:r>
            <a:endParaRPr lang="en-US" sz="1800" b="0" i="0" dirty="0">
              <a:effectLst/>
              <a:latin typeface="euclid_circular_a"/>
            </a:endParaRPr>
          </a:p>
          <a:p>
            <a:r>
              <a:rPr lang="en-US" sz="1800" dirty="0"/>
              <a:t> String value = </a:t>
            </a:r>
            <a:r>
              <a:rPr lang="en-US" sz="1800" dirty="0" err="1"/>
              <a:t>languages.remove</a:t>
            </a:r>
            <a:r>
              <a:rPr lang="en-US" sz="1800" dirty="0"/>
              <a:t>(2);</a:t>
            </a:r>
          </a:p>
          <a:p>
            <a:r>
              <a:rPr lang="en-US" sz="1800" dirty="0"/>
              <a:t>    </a:t>
            </a:r>
            <a:r>
              <a:rPr lang="en-US" sz="1800" dirty="0" err="1"/>
              <a:t>System.out.println</a:t>
            </a:r>
            <a:r>
              <a:rPr lang="en-US" sz="1800" dirty="0"/>
              <a:t>("Removed value: " + value);</a:t>
            </a:r>
          </a:p>
          <a:p>
            <a:r>
              <a:rPr lang="en-US" sz="1800" dirty="0"/>
              <a:t>Here, the remove() method takes the key as its parameter. It then returns the value associated with the key and removes the entry.</a:t>
            </a:r>
          </a:p>
          <a:p>
            <a:endParaRPr lang="en-US" sz="1800" dirty="0"/>
          </a:p>
        </p:txBody>
      </p:sp>
    </p:spTree>
    <p:extLst>
      <p:ext uri="{BB962C8B-B14F-4D97-AF65-F5344CB8AC3E}">
        <p14:creationId xmlns:p14="http://schemas.microsoft.com/office/powerpoint/2010/main" val="381274483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B4CA-C106-8394-307B-C4C884ED2495}"/>
              </a:ext>
            </a:extLst>
          </p:cNvPr>
          <p:cNvSpPr>
            <a:spLocks noGrp="1"/>
          </p:cNvSpPr>
          <p:nvPr>
            <p:ph type="title"/>
          </p:nvPr>
        </p:nvSpPr>
        <p:spPr>
          <a:xfrm>
            <a:off x="457200" y="274638"/>
            <a:ext cx="8229600" cy="274042"/>
          </a:xfrm>
        </p:spPr>
        <p:txBody>
          <a:bodyPr>
            <a:normAutofit fontScale="90000"/>
          </a:bodyPr>
          <a:lstStyle/>
          <a:p>
            <a:br>
              <a:rPr lang="en-IN" b="1" i="0" dirty="0">
                <a:solidFill>
                  <a:srgbClr val="25265E"/>
                </a:solidFill>
                <a:effectLst/>
                <a:latin typeface="euclid_circular_a"/>
              </a:rPr>
            </a:br>
            <a:br>
              <a:rPr lang="en-IN" b="1" i="0" dirty="0">
                <a:solidFill>
                  <a:srgbClr val="25265E"/>
                </a:solidFill>
                <a:effectLst/>
                <a:latin typeface="euclid_circular_a"/>
              </a:rPr>
            </a:br>
            <a:r>
              <a:rPr lang="en-IN" b="1" i="0" dirty="0">
                <a:solidFill>
                  <a:srgbClr val="25265E"/>
                </a:solidFill>
                <a:effectLst/>
                <a:latin typeface="euclid_circular_a"/>
              </a:rPr>
              <a:t>Iterate through a HashMap</a:t>
            </a:r>
            <a:br>
              <a:rPr lang="en-IN" b="1" i="0" dirty="0">
                <a:solidFill>
                  <a:srgbClr val="25265E"/>
                </a:solidFill>
                <a:effectLst/>
                <a:latin typeface="euclid_circular_a"/>
              </a:rPr>
            </a:br>
            <a:br>
              <a:rPr lang="en-IN" dirty="0"/>
            </a:br>
            <a:endParaRPr lang="en-IN" dirty="0"/>
          </a:p>
        </p:txBody>
      </p:sp>
      <p:sp>
        <p:nvSpPr>
          <p:cNvPr id="3" name="Content Placeholder 2">
            <a:extLst>
              <a:ext uri="{FF2B5EF4-FFF2-40B4-BE49-F238E27FC236}">
                <a16:creationId xmlns:a16="http://schemas.microsoft.com/office/drawing/2014/main" id="{DF86179B-889B-785B-A113-EAFAB96440D3}"/>
              </a:ext>
            </a:extLst>
          </p:cNvPr>
          <p:cNvSpPr>
            <a:spLocks noGrp="1"/>
          </p:cNvSpPr>
          <p:nvPr>
            <p:ph idx="1"/>
          </p:nvPr>
        </p:nvSpPr>
        <p:spPr>
          <a:xfrm>
            <a:off x="457200" y="764704"/>
            <a:ext cx="8229600" cy="5361459"/>
          </a:xfrm>
        </p:spPr>
        <p:txBody>
          <a:bodyPr>
            <a:normAutofit fontScale="92500" lnSpcReduction="20000"/>
          </a:bodyPr>
          <a:lstStyle/>
          <a:p>
            <a:r>
              <a:rPr lang="en-US" sz="1800" dirty="0"/>
              <a:t>To iterate through each entry of the </a:t>
            </a:r>
            <a:r>
              <a:rPr lang="en-US" sz="1800" dirty="0" err="1"/>
              <a:t>hashmap</a:t>
            </a:r>
            <a:r>
              <a:rPr lang="en-US" sz="1800" dirty="0"/>
              <a:t>, we can use Java for-each loop. We can iterate through keys only, vales only, and key/value mapping.</a:t>
            </a:r>
          </a:p>
          <a:p>
            <a:endParaRPr lang="en-US" sz="1800" dirty="0"/>
          </a:p>
          <a:p>
            <a:r>
              <a:rPr lang="en-US" sz="1800" dirty="0"/>
              <a:t>// iterate through keys only</a:t>
            </a:r>
          </a:p>
          <a:p>
            <a:r>
              <a:rPr lang="en-US" sz="1800" dirty="0"/>
              <a:t>    </a:t>
            </a:r>
            <a:r>
              <a:rPr lang="en-US" sz="1800" dirty="0" err="1"/>
              <a:t>System.out.print</a:t>
            </a:r>
            <a:r>
              <a:rPr lang="en-US" sz="1800" dirty="0"/>
              <a:t>("Keys: ");</a:t>
            </a:r>
          </a:p>
          <a:p>
            <a:r>
              <a:rPr lang="en-US" sz="1800" dirty="0"/>
              <a:t>    for (Integer key : </a:t>
            </a:r>
            <a:r>
              <a:rPr lang="en-US" sz="1800" dirty="0" err="1"/>
              <a:t>languages.keySet</a:t>
            </a:r>
            <a:r>
              <a:rPr lang="en-US" sz="1800" dirty="0"/>
              <a:t>()) {</a:t>
            </a:r>
          </a:p>
          <a:p>
            <a:r>
              <a:rPr lang="en-US" sz="1800" dirty="0"/>
              <a:t>      </a:t>
            </a:r>
            <a:r>
              <a:rPr lang="en-US" sz="1800" dirty="0" err="1"/>
              <a:t>System.out.print</a:t>
            </a:r>
            <a:r>
              <a:rPr lang="en-US" sz="1800" dirty="0"/>
              <a:t>(key);</a:t>
            </a:r>
          </a:p>
          <a:p>
            <a:r>
              <a:rPr lang="en-US" sz="1800" dirty="0"/>
              <a:t>      </a:t>
            </a:r>
            <a:r>
              <a:rPr lang="en-US" sz="1800" dirty="0" err="1"/>
              <a:t>System.out.print</a:t>
            </a:r>
            <a:r>
              <a:rPr lang="en-US" sz="1800" dirty="0"/>
              <a:t>(", ");</a:t>
            </a:r>
          </a:p>
          <a:p>
            <a:r>
              <a:rPr lang="en-US" sz="1800" dirty="0"/>
              <a:t>    }</a:t>
            </a:r>
          </a:p>
          <a:p>
            <a:endParaRPr lang="en-US" sz="1800" dirty="0"/>
          </a:p>
          <a:p>
            <a:endParaRPr lang="en-US" sz="1800" dirty="0"/>
          </a:p>
          <a:p>
            <a:r>
              <a:rPr lang="en-US" sz="1800" dirty="0"/>
              <a:t> // iterate through values only</a:t>
            </a:r>
          </a:p>
          <a:p>
            <a:r>
              <a:rPr lang="en-US" sz="1800" dirty="0"/>
              <a:t>    </a:t>
            </a:r>
            <a:r>
              <a:rPr lang="en-US" sz="1800" dirty="0" err="1"/>
              <a:t>System.out.print</a:t>
            </a:r>
            <a:r>
              <a:rPr lang="en-US" sz="1800" dirty="0"/>
              <a:t>("\</a:t>
            </a:r>
            <a:r>
              <a:rPr lang="en-US" sz="1800" dirty="0" err="1"/>
              <a:t>nValues</a:t>
            </a:r>
            <a:r>
              <a:rPr lang="en-US" sz="1800" dirty="0"/>
              <a:t>: ");</a:t>
            </a:r>
          </a:p>
          <a:p>
            <a:r>
              <a:rPr lang="en-US" sz="1800" dirty="0"/>
              <a:t>    for (String value : </a:t>
            </a:r>
            <a:r>
              <a:rPr lang="en-US" sz="1800" dirty="0" err="1"/>
              <a:t>languages.values</a:t>
            </a:r>
            <a:r>
              <a:rPr lang="en-US" sz="1800" dirty="0"/>
              <a:t>()) {</a:t>
            </a:r>
          </a:p>
          <a:p>
            <a:r>
              <a:rPr lang="en-US" sz="1800" dirty="0"/>
              <a:t>      </a:t>
            </a:r>
            <a:r>
              <a:rPr lang="en-US" sz="1800" dirty="0" err="1"/>
              <a:t>System.out.print</a:t>
            </a:r>
            <a:r>
              <a:rPr lang="en-US" sz="1800" dirty="0"/>
              <a:t>(value);</a:t>
            </a:r>
          </a:p>
          <a:p>
            <a:r>
              <a:rPr lang="en-US" sz="1800" dirty="0"/>
              <a:t>      </a:t>
            </a:r>
            <a:r>
              <a:rPr lang="en-US" sz="1800" dirty="0" err="1"/>
              <a:t>System.out.print</a:t>
            </a:r>
            <a:r>
              <a:rPr lang="en-US" sz="1800" dirty="0"/>
              <a:t>(", ");</a:t>
            </a:r>
          </a:p>
          <a:p>
            <a:r>
              <a:rPr lang="en-US" sz="1800" dirty="0"/>
              <a:t>    }</a:t>
            </a:r>
          </a:p>
          <a:p>
            <a:endParaRPr lang="en-US" sz="1800" dirty="0"/>
          </a:p>
          <a:p>
            <a:r>
              <a:rPr lang="en-IN" sz="1800" dirty="0" err="1">
                <a:solidFill>
                  <a:srgbClr val="6A3E3E"/>
                </a:solidFill>
                <a:latin typeface="Consolas" panose="020B0609020204030204" pitchFamily="49" charset="0"/>
              </a:rPr>
              <a:t>lang</a:t>
            </a:r>
            <a:r>
              <a:rPr lang="en-IN" sz="1800" dirty="0" err="1">
                <a:solidFill>
                  <a:srgbClr val="000000"/>
                </a:solidFill>
                <a:latin typeface="Consolas" panose="020B0609020204030204" pitchFamily="49" charset="0"/>
              </a:rPr>
              <a:t>.forEach</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k</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"Key="</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k</a:t>
            </a:r>
            <a:r>
              <a:rPr lang="en-IN" sz="1800" b="1" i="1" dirty="0">
                <a:solidFill>
                  <a:srgbClr val="000000"/>
                </a:solidFill>
                <a:latin typeface="Consolas" panose="020B0609020204030204" pitchFamily="49" charset="0"/>
              </a:rPr>
              <a:t>+ </a:t>
            </a:r>
            <a:r>
              <a:rPr lang="en-IN" sz="1800" b="1" i="1" dirty="0">
                <a:solidFill>
                  <a:srgbClr val="2A00FF"/>
                </a:solidFill>
                <a:latin typeface="Consolas" panose="020B0609020204030204" pitchFamily="49" charset="0"/>
              </a:rPr>
              <a:t>",Value="</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v</a:t>
            </a:r>
            <a:r>
              <a:rPr lang="en-IN" sz="1800" b="1" i="1" dirty="0">
                <a:solidFill>
                  <a:srgbClr val="000000"/>
                </a:solidFill>
                <a:latin typeface="Consolas" panose="020B0609020204030204" pitchFamily="49" charset="0"/>
              </a:rPr>
              <a:t>));</a:t>
            </a:r>
            <a:endParaRPr lang="en-US" sz="1800" dirty="0"/>
          </a:p>
          <a:p>
            <a:endParaRPr lang="en-IN" dirty="0"/>
          </a:p>
        </p:txBody>
      </p:sp>
    </p:spTree>
    <p:extLst>
      <p:ext uri="{BB962C8B-B14F-4D97-AF65-F5344CB8AC3E}">
        <p14:creationId xmlns:p14="http://schemas.microsoft.com/office/powerpoint/2010/main" val="388791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Java Introduction</a:t>
            </a:r>
          </a:p>
        </p:txBody>
      </p:sp>
      <p:sp>
        <p:nvSpPr>
          <p:cNvPr id="3" name="Content Placeholder 2"/>
          <p:cNvSpPr>
            <a:spLocks noGrp="1"/>
          </p:cNvSpPr>
          <p:nvPr>
            <p:ph idx="1"/>
          </p:nvPr>
        </p:nvSpPr>
        <p:spPr>
          <a:xfrm>
            <a:off x="457200" y="857232"/>
            <a:ext cx="8229600" cy="5268931"/>
          </a:xfrm>
        </p:spPr>
        <p:txBody>
          <a:bodyPr/>
          <a:lstStyle/>
          <a:p>
            <a:r>
              <a:rPr lang="en-IN" dirty="0"/>
              <a:t>Java was developed in the early 90s  by Sun Microsystems.</a:t>
            </a:r>
          </a:p>
          <a:p>
            <a:r>
              <a:rPr lang="en-IN" dirty="0"/>
              <a:t>Java is a high level-language</a:t>
            </a:r>
          </a:p>
          <a:p>
            <a:r>
              <a:rPr lang="en-IN" dirty="0"/>
              <a:t>Java programs are portable across platforms</a:t>
            </a:r>
          </a:p>
          <a:p>
            <a:pPr lvl="1"/>
            <a:r>
              <a:rPr lang="en-IN" dirty="0"/>
              <a:t>Each program is translated into Java </a:t>
            </a:r>
            <a:r>
              <a:rPr lang="en-IN" dirty="0" err="1"/>
              <a:t>bytecode</a:t>
            </a:r>
            <a:endParaRPr lang="en-IN" dirty="0"/>
          </a:p>
          <a:p>
            <a:pPr lvl="1"/>
            <a:r>
              <a:rPr lang="en-IN" dirty="0"/>
              <a:t>Each machine has a Java Virtual Machine(JVM) which knows how to execute Java </a:t>
            </a:r>
            <a:r>
              <a:rPr lang="en-IN" dirty="0" err="1"/>
              <a:t>bytecode</a:t>
            </a:r>
            <a:r>
              <a:rPr lang="en-IN" dirty="0"/>
              <a:t>.</a:t>
            </a:r>
          </a:p>
          <a:p>
            <a:r>
              <a:rPr lang="en-IN" dirty="0"/>
              <a:t>Java is object-oriented.</a:t>
            </a:r>
          </a:p>
          <a:p>
            <a:pPr lvl="1">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r>
              <a:rPr lang="en-IN" b="1" dirty="0"/>
              <a:t>byte</a:t>
            </a:r>
          </a:p>
          <a:p>
            <a:pPr lvl="1"/>
            <a:r>
              <a:rPr lang="en-IN" dirty="0"/>
              <a:t>The byte data type can have values from -128 to 127 .</a:t>
            </a:r>
          </a:p>
          <a:p>
            <a:pPr lvl="1"/>
            <a:r>
              <a:rPr lang="en-IN" dirty="0"/>
              <a:t>It's used instead of </a:t>
            </a:r>
            <a:r>
              <a:rPr lang="en-IN" dirty="0" err="1"/>
              <a:t>int</a:t>
            </a:r>
            <a:r>
              <a:rPr lang="en-IN" dirty="0"/>
              <a:t> or other integer data types to save memory if it's certain that the value of a variable will be within [-128, 127].</a:t>
            </a:r>
          </a:p>
          <a:p>
            <a:pPr lvl="1"/>
            <a:r>
              <a:rPr lang="en-IN" dirty="0"/>
              <a:t>Default value: 0</a:t>
            </a:r>
          </a:p>
          <a:p>
            <a:pPr lvl="1"/>
            <a:r>
              <a:rPr lang="en-IN" dirty="0"/>
              <a:t>Example:</a:t>
            </a:r>
          </a:p>
          <a:p>
            <a:pPr lvl="2">
              <a:buNone/>
            </a:pPr>
            <a:r>
              <a:rPr lang="en-IN" dirty="0"/>
              <a:t>	class </a:t>
            </a:r>
            <a:r>
              <a:rPr lang="en-IN" dirty="0" err="1"/>
              <a:t>ByteExample</a:t>
            </a:r>
            <a:r>
              <a:rPr lang="en-IN" dirty="0"/>
              <a:t> { </a:t>
            </a:r>
          </a:p>
          <a:p>
            <a:pPr lvl="2">
              <a:buNone/>
            </a:pPr>
            <a:r>
              <a:rPr lang="en-IN" dirty="0"/>
              <a:t>	public static void main(String[] </a:t>
            </a:r>
            <a:r>
              <a:rPr lang="en-IN" dirty="0" err="1"/>
              <a:t>args</a:t>
            </a:r>
            <a:r>
              <a:rPr lang="en-IN" dirty="0"/>
              <a:t>) { </a:t>
            </a:r>
          </a:p>
          <a:p>
            <a:pPr lvl="2">
              <a:buNone/>
            </a:pPr>
            <a:r>
              <a:rPr lang="en-IN" dirty="0"/>
              <a:t>	byte range; </a:t>
            </a:r>
          </a:p>
          <a:p>
            <a:pPr lvl="2">
              <a:buNone/>
            </a:pPr>
            <a:r>
              <a:rPr lang="en-IN" dirty="0"/>
              <a:t>	range = 124;</a:t>
            </a:r>
          </a:p>
          <a:p>
            <a:pPr lvl="2">
              <a:buNone/>
            </a:pPr>
            <a:r>
              <a:rPr lang="en-IN" dirty="0"/>
              <a:t>	 </a:t>
            </a:r>
            <a:r>
              <a:rPr lang="en-IN" dirty="0" err="1"/>
              <a:t>System.out.println</a:t>
            </a:r>
            <a:r>
              <a:rPr lang="en-IN" dirty="0"/>
              <a:t>(range); }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CCCB-9CC2-29DB-1F3D-E896FC95ED93}"/>
              </a:ext>
            </a:extLst>
          </p:cNvPr>
          <p:cNvSpPr>
            <a:spLocks noGrp="1"/>
          </p:cNvSpPr>
          <p:nvPr>
            <p:ph type="title"/>
          </p:nvPr>
        </p:nvSpPr>
        <p:spPr>
          <a:xfrm>
            <a:off x="457200" y="274638"/>
            <a:ext cx="8229600" cy="130026"/>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F0BE2773-C137-BC32-2A74-BA0618C4EBA7}"/>
              </a:ext>
            </a:extLst>
          </p:cNvPr>
          <p:cNvSpPr>
            <a:spLocks noGrp="1"/>
          </p:cNvSpPr>
          <p:nvPr>
            <p:ph idx="1"/>
          </p:nvPr>
        </p:nvSpPr>
        <p:spPr>
          <a:xfrm>
            <a:off x="457200" y="548680"/>
            <a:ext cx="8229600" cy="5577483"/>
          </a:xfrm>
        </p:spPr>
        <p:txBody>
          <a:bodyPr>
            <a:normAutofit fontScale="55000" lnSpcReduction="20000"/>
          </a:bodyPr>
          <a:lstStyle/>
          <a:p>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Book{</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err="1">
                <a:solidFill>
                  <a:srgbClr val="0000C0"/>
                </a:solidFill>
                <a:latin typeface="Consolas" panose="020B0609020204030204" pitchFamily="49" charset="0"/>
              </a:rPr>
              <a:t>name</a:t>
            </a:r>
            <a:r>
              <a:rPr lang="en-IN" sz="1800" dirty="0" err="1">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author</a:t>
            </a:r>
            <a:r>
              <a:rPr lang="en-IN" sz="1800" dirty="0" err="1">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publisher</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Book(</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name</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author</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publisher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quantity</a:t>
            </a:r>
            <a:r>
              <a:rPr lang="en-US" sz="1800" b="1" dirty="0">
                <a:solidFill>
                  <a:srgbClr val="000000"/>
                </a:solidFill>
                <a:latin typeface="Consolas" panose="020B0609020204030204" pitchFamily="49" charset="0"/>
              </a:rPr>
              <a:t>) {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author</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author</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publisher</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publisher</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quantity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Demo3{</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HashMap&lt;</a:t>
            </a:r>
            <a:r>
              <a:rPr lang="en-US" sz="1800" dirty="0" err="1">
                <a:solidFill>
                  <a:srgbClr val="000000"/>
                </a:solidFill>
                <a:latin typeface="Consolas" panose="020B0609020204030204" pitchFamily="49" charset="0"/>
              </a:rPr>
              <a:t>Integer,Book</a:t>
            </a:r>
            <a:r>
              <a:rPr lang="en-US" sz="1800" dirty="0">
                <a:solidFill>
                  <a:srgbClr val="000000"/>
                </a:solidFill>
                <a:latin typeface="Consolas" panose="020B0609020204030204" pitchFamily="49" charset="0"/>
              </a:rPr>
              <a:t>&gt; </a:t>
            </a:r>
            <a:r>
              <a:rPr lang="en-US" sz="1800" dirty="0">
                <a:solidFill>
                  <a:srgbClr val="6A3E3E"/>
                </a:solidFill>
                <a:latin typeface="Consolas" panose="020B0609020204030204" pitchFamily="49" charset="0"/>
              </a:rPr>
              <a:t>map</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HashMap&lt;</a:t>
            </a:r>
            <a:r>
              <a:rPr lang="en-US" sz="1800" b="1" dirty="0" err="1">
                <a:solidFill>
                  <a:srgbClr val="000000"/>
                </a:solidFill>
                <a:latin typeface="Consolas" panose="020B0609020204030204" pitchFamily="49" charset="0"/>
              </a:rPr>
              <a:t>Integer,Book</a:t>
            </a:r>
            <a:r>
              <a:rPr lang="en-US" sz="1800" b="1" dirty="0">
                <a:solidFill>
                  <a:srgbClr val="000000"/>
                </a:solidFill>
                <a:latin typeface="Consolas" panose="020B0609020204030204" pitchFamily="49" charset="0"/>
              </a:rPr>
              <a:t>&gt;();</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Book </a:t>
            </a:r>
            <a:r>
              <a:rPr lang="en-US" sz="1800" dirty="0">
                <a:solidFill>
                  <a:srgbClr val="6A3E3E"/>
                </a:solidFill>
                <a:latin typeface="Consolas" panose="020B0609020204030204" pitchFamily="49" charset="0"/>
              </a:rPr>
              <a:t>b1</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Book(101,</a:t>
            </a:r>
            <a:r>
              <a:rPr lang="en-US" sz="1800" b="1" dirty="0">
                <a:solidFill>
                  <a:srgbClr val="2A00FF"/>
                </a:solidFill>
                <a:latin typeface="Consolas" panose="020B0609020204030204" pitchFamily="49" charset="0"/>
              </a:rPr>
              <a:t>"Let us </a:t>
            </a:r>
            <a:r>
              <a:rPr lang="en-US" sz="1800" b="1" dirty="0" err="1">
                <a:solidFill>
                  <a:srgbClr val="2A00FF"/>
                </a:solidFill>
                <a:latin typeface="Consolas" panose="020B0609020204030204" pitchFamily="49" charset="0"/>
              </a:rPr>
              <a:t>C"</a:t>
            </a:r>
            <a:r>
              <a:rPr lang="en-US" sz="1800" b="1" dirty="0" err="1">
                <a:solidFill>
                  <a:srgbClr val="000000"/>
                </a:solidFill>
                <a:latin typeface="Consolas" panose="020B0609020204030204" pitchFamily="49" charset="0"/>
              </a:rPr>
              <a:t>,</a:t>
            </a:r>
            <a:r>
              <a:rPr lang="en-US" sz="1800" b="1" dirty="0" err="1">
                <a:solidFill>
                  <a:srgbClr val="2A00FF"/>
                </a:solidFill>
                <a:latin typeface="Consolas" panose="020B0609020204030204" pitchFamily="49" charset="0"/>
              </a:rPr>
              <a:t>"Yashwant</a:t>
            </a:r>
            <a:r>
              <a:rPr lang="en-US" sz="1800" b="1" dirty="0">
                <a:solidFill>
                  <a:srgbClr val="2A00FF"/>
                </a:solidFill>
                <a:latin typeface="Consolas" panose="020B0609020204030204" pitchFamily="49" charset="0"/>
              </a:rPr>
              <a:t> Kanetkar"</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"BPB"</a:t>
            </a:r>
            <a:r>
              <a:rPr lang="en-US" sz="1800" b="1" dirty="0">
                <a:solidFill>
                  <a:srgbClr val="000000"/>
                </a:solidFill>
                <a:latin typeface="Consolas" panose="020B0609020204030204" pitchFamily="49" charset="0"/>
              </a:rPr>
              <a:t>,8);</a:t>
            </a:r>
          </a:p>
          <a:p>
            <a:pPr algn="l"/>
            <a:r>
              <a:rPr lang="en-US" sz="1800" dirty="0">
                <a:solidFill>
                  <a:srgbClr val="000000"/>
                </a:solidFill>
                <a:latin typeface="Consolas" panose="020B0609020204030204" pitchFamily="49" charset="0"/>
              </a:rPr>
              <a:t>Book </a:t>
            </a:r>
            <a:r>
              <a:rPr lang="en-US" sz="1800" dirty="0">
                <a:solidFill>
                  <a:srgbClr val="6A3E3E"/>
                </a:solidFill>
                <a:latin typeface="Consolas" panose="020B0609020204030204" pitchFamily="49" charset="0"/>
              </a:rPr>
              <a:t>b2</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Book(102,</a:t>
            </a:r>
            <a:r>
              <a:rPr lang="en-US" sz="1800" b="1" dirty="0">
                <a:solidFill>
                  <a:srgbClr val="2A00FF"/>
                </a:solidFill>
                <a:latin typeface="Consolas" panose="020B0609020204030204" pitchFamily="49" charset="0"/>
              </a:rPr>
              <a:t>"Data Communications &amp; Networking"</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Forouzan</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"Mc Graw Hill"</a:t>
            </a:r>
            <a:r>
              <a:rPr lang="en-US" sz="1800" b="1" dirty="0">
                <a:solidFill>
                  <a:srgbClr val="000000"/>
                </a:solidFill>
                <a:latin typeface="Consolas" panose="020B0609020204030204" pitchFamily="49" charset="0"/>
              </a:rPr>
              <a:t>,4);    </a:t>
            </a:r>
          </a:p>
          <a:p>
            <a:pPr algn="l"/>
            <a:r>
              <a:rPr lang="en-US" sz="1800" dirty="0">
                <a:solidFill>
                  <a:srgbClr val="000000"/>
                </a:solidFill>
                <a:latin typeface="Consolas" panose="020B0609020204030204" pitchFamily="49" charset="0"/>
              </a:rPr>
              <a:t>    Book </a:t>
            </a:r>
            <a:r>
              <a:rPr lang="en-US" sz="1800" dirty="0">
                <a:solidFill>
                  <a:srgbClr val="6A3E3E"/>
                </a:solidFill>
                <a:latin typeface="Consolas" panose="020B0609020204030204" pitchFamily="49" charset="0"/>
              </a:rPr>
              <a:t>b3</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Book(103,</a:t>
            </a:r>
            <a:r>
              <a:rPr lang="en-US" sz="1800" b="1" dirty="0">
                <a:solidFill>
                  <a:srgbClr val="2A00FF"/>
                </a:solidFill>
                <a:latin typeface="Consolas" panose="020B0609020204030204" pitchFamily="49" charset="0"/>
              </a:rPr>
              <a:t>"Operating System"</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"Galvin"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"Wiley"</a:t>
            </a:r>
            <a:r>
              <a:rPr lang="en-US" sz="1800" b="1" dirty="0">
                <a:solidFill>
                  <a:srgbClr val="000000"/>
                </a:solidFill>
                <a:latin typeface="Consolas" panose="020B0609020204030204" pitchFamily="49" charset="0"/>
              </a:rPr>
              <a:t>,6);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map</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(1,</a:t>
            </a:r>
            <a:r>
              <a:rPr lang="en-IN" sz="1800" dirty="0">
                <a:solidFill>
                  <a:srgbClr val="6A3E3E"/>
                </a:solidFill>
                <a:latin typeface="Consolas" panose="020B0609020204030204" pitchFamily="49" charset="0"/>
              </a:rPr>
              <a:t>b1</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map</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(2,</a:t>
            </a:r>
            <a:r>
              <a:rPr lang="en-IN" sz="1800" dirty="0">
                <a:solidFill>
                  <a:srgbClr val="6A3E3E"/>
                </a:solidFill>
                <a:latin typeface="Consolas" panose="020B0609020204030204" pitchFamily="49" charset="0"/>
              </a:rPr>
              <a:t>b2</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map</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(3,</a:t>
            </a:r>
            <a:r>
              <a:rPr lang="en-IN" sz="1800" dirty="0">
                <a:solidFill>
                  <a:srgbClr val="6A3E3E"/>
                </a:solidFill>
                <a:latin typeface="Consolas" panose="020B0609020204030204" pitchFamily="49" charset="0"/>
              </a:rPr>
              <a:t>b3</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map</a:t>
            </a:r>
            <a:r>
              <a:rPr lang="en-IN" sz="1800" dirty="0" err="1">
                <a:solidFill>
                  <a:srgbClr val="000000"/>
                </a:solidFill>
                <a:latin typeface="Consolas" panose="020B0609020204030204" pitchFamily="49" charset="0"/>
              </a:rPr>
              <a:t>.forEach</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k</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"Key="</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k</a:t>
            </a:r>
            <a:r>
              <a:rPr lang="en-IN" sz="1800" b="1" i="1" dirty="0">
                <a:solidFill>
                  <a:srgbClr val="000000"/>
                </a:solidFill>
                <a:latin typeface="Consolas" panose="020B0609020204030204" pitchFamily="49" charset="0"/>
              </a:rPr>
              <a:t>+ </a:t>
            </a:r>
            <a:r>
              <a:rPr lang="en-IN" sz="1800" b="1" i="1" dirty="0">
                <a:solidFill>
                  <a:srgbClr val="2A00FF"/>
                </a:solidFill>
                <a:latin typeface="Consolas" panose="020B0609020204030204" pitchFamily="49" charset="0"/>
              </a:rPr>
              <a:t>",Value="</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v</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id</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7269596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26A8-75DD-4D89-AC63-A06DE68E34A2}"/>
              </a:ext>
            </a:extLst>
          </p:cNvPr>
          <p:cNvSpPr>
            <a:spLocks noGrp="1"/>
          </p:cNvSpPr>
          <p:nvPr>
            <p:ph type="title"/>
          </p:nvPr>
        </p:nvSpPr>
        <p:spPr>
          <a:xfrm>
            <a:off x="457200" y="274638"/>
            <a:ext cx="8229600" cy="457199"/>
          </a:xfrm>
        </p:spPr>
        <p:txBody>
          <a:bodyPr>
            <a:normAutofit fontScale="90000"/>
          </a:bodyPr>
          <a:lstStyle/>
          <a:p>
            <a:r>
              <a:rPr lang="en-US" dirty="0" err="1"/>
              <a:t>HashTable</a:t>
            </a:r>
            <a:endParaRPr lang="en-IN" dirty="0"/>
          </a:p>
        </p:txBody>
      </p:sp>
      <p:sp>
        <p:nvSpPr>
          <p:cNvPr id="3" name="Content Placeholder 2">
            <a:extLst>
              <a:ext uri="{FF2B5EF4-FFF2-40B4-BE49-F238E27FC236}">
                <a16:creationId xmlns:a16="http://schemas.microsoft.com/office/drawing/2014/main" id="{0786786E-6BC7-43F2-B550-B5E0D364B59D}"/>
              </a:ext>
            </a:extLst>
          </p:cNvPr>
          <p:cNvSpPr>
            <a:spLocks noGrp="1"/>
          </p:cNvSpPr>
          <p:nvPr>
            <p:ph idx="1"/>
          </p:nvPr>
        </p:nvSpPr>
        <p:spPr>
          <a:xfrm>
            <a:off x="457200" y="731838"/>
            <a:ext cx="8229600" cy="6126162"/>
          </a:xfrm>
        </p:spPr>
        <p:txBody>
          <a:bodyPr>
            <a:normAutofit/>
          </a:bodyPr>
          <a:lstStyle/>
          <a:p>
            <a:r>
              <a:rPr lang="en-US" sz="1800" b="0" i="0" dirty="0">
                <a:solidFill>
                  <a:srgbClr val="000000"/>
                </a:solidFill>
                <a:effectLst/>
                <a:latin typeface="verdana" panose="020B0604030504040204" pitchFamily="34" charset="0"/>
              </a:rPr>
              <a:t>Java </a:t>
            </a:r>
            <a:r>
              <a:rPr lang="en-US" sz="1800" b="0" i="0" dirty="0" err="1">
                <a:solidFill>
                  <a:srgbClr val="000000"/>
                </a:solidFill>
                <a:effectLst/>
                <a:latin typeface="verdana" panose="020B0604030504040204" pitchFamily="34" charset="0"/>
              </a:rPr>
              <a:t>Hashtable</a:t>
            </a:r>
            <a:r>
              <a:rPr lang="en-US" sz="1800" b="0" i="0" dirty="0">
                <a:solidFill>
                  <a:srgbClr val="000000"/>
                </a:solidFill>
                <a:effectLst/>
                <a:latin typeface="verdana" panose="020B0604030504040204" pitchFamily="34" charset="0"/>
              </a:rPr>
              <a:t> class implements a </a:t>
            </a:r>
            <a:r>
              <a:rPr lang="en-US" sz="1800" b="0" i="0" dirty="0" err="1">
                <a:solidFill>
                  <a:srgbClr val="000000"/>
                </a:solidFill>
                <a:effectLst/>
                <a:latin typeface="verdana" panose="020B0604030504040204" pitchFamily="34" charset="0"/>
              </a:rPr>
              <a:t>hashtable</a:t>
            </a:r>
            <a:r>
              <a:rPr lang="en-US" sz="1800" b="0" i="0" dirty="0">
                <a:solidFill>
                  <a:srgbClr val="000000"/>
                </a:solidFill>
                <a:effectLst/>
                <a:latin typeface="verdana" panose="020B0604030504040204" pitchFamily="34" charset="0"/>
              </a:rPr>
              <a:t>, which maps keys to values. It inherits Dictionary class and implements the Map interface.</a:t>
            </a:r>
          </a:p>
          <a:p>
            <a:pPr algn="l">
              <a:buFont typeface="Arial" panose="020B0604020202020204" pitchFamily="34" charset="0"/>
              <a:buChar char="•"/>
            </a:pPr>
            <a:r>
              <a:rPr lang="en-US" sz="2000" b="0" dirty="0">
                <a:solidFill>
                  <a:srgbClr val="000000"/>
                </a:solidFill>
                <a:effectLst/>
                <a:latin typeface="verdana" panose="020B0604030504040204" pitchFamily="34" charset="0"/>
              </a:rPr>
              <a:t>A </a:t>
            </a:r>
            <a:r>
              <a:rPr lang="en-US" sz="2000" b="0" dirty="0" err="1">
                <a:solidFill>
                  <a:srgbClr val="000000"/>
                </a:solidFill>
                <a:effectLst/>
                <a:latin typeface="verdana" panose="020B0604030504040204" pitchFamily="34" charset="0"/>
              </a:rPr>
              <a:t>Hashtable</a:t>
            </a:r>
            <a:r>
              <a:rPr lang="en-US" sz="2000" b="0" dirty="0">
                <a:solidFill>
                  <a:srgbClr val="000000"/>
                </a:solidFill>
                <a:effectLst/>
                <a:latin typeface="verdana" panose="020B0604030504040204" pitchFamily="34" charset="0"/>
              </a:rPr>
              <a:t> is an array of a list. Each list is known as a bucket. The position of the bucket is identified by calling the </a:t>
            </a:r>
            <a:r>
              <a:rPr lang="en-US" sz="2000" b="0" dirty="0" err="1">
                <a:solidFill>
                  <a:srgbClr val="000000"/>
                </a:solidFill>
                <a:effectLst/>
                <a:latin typeface="verdana" panose="020B0604030504040204" pitchFamily="34" charset="0"/>
              </a:rPr>
              <a:t>hashcode</a:t>
            </a:r>
            <a:r>
              <a:rPr lang="en-US" sz="2000" b="0" dirty="0">
                <a:solidFill>
                  <a:srgbClr val="000000"/>
                </a:solidFill>
                <a:effectLst/>
                <a:latin typeface="verdana" panose="020B0604030504040204" pitchFamily="34" charset="0"/>
              </a:rPr>
              <a:t>() method. A </a:t>
            </a:r>
            <a:r>
              <a:rPr lang="en-US" sz="2000" b="0" dirty="0" err="1">
                <a:solidFill>
                  <a:srgbClr val="000000"/>
                </a:solidFill>
                <a:effectLst/>
                <a:latin typeface="verdana" panose="020B0604030504040204" pitchFamily="34" charset="0"/>
              </a:rPr>
              <a:t>Hashtable</a:t>
            </a:r>
            <a:r>
              <a:rPr lang="en-US" sz="2000" b="0" dirty="0">
                <a:solidFill>
                  <a:srgbClr val="000000"/>
                </a:solidFill>
                <a:effectLst/>
                <a:latin typeface="verdana" panose="020B0604030504040204" pitchFamily="34" charset="0"/>
              </a:rPr>
              <a:t> contains values based on the key.</a:t>
            </a:r>
          </a:p>
          <a:p>
            <a:pPr algn="l">
              <a:buFont typeface="Arial" panose="020B0604020202020204" pitchFamily="34" charset="0"/>
              <a:buChar char="•"/>
            </a:pPr>
            <a:r>
              <a:rPr lang="en-US" sz="2000" b="0" dirty="0">
                <a:solidFill>
                  <a:srgbClr val="000000"/>
                </a:solidFill>
                <a:effectLst/>
                <a:latin typeface="verdana" panose="020B0604030504040204" pitchFamily="34" charset="0"/>
              </a:rPr>
              <a:t>Java </a:t>
            </a:r>
            <a:r>
              <a:rPr lang="en-US" sz="2000" b="0" dirty="0" err="1">
                <a:solidFill>
                  <a:srgbClr val="000000"/>
                </a:solidFill>
                <a:effectLst/>
                <a:latin typeface="verdana" panose="020B0604030504040204" pitchFamily="34" charset="0"/>
              </a:rPr>
              <a:t>Hashtable</a:t>
            </a:r>
            <a:r>
              <a:rPr lang="en-US" sz="2000" b="0" dirty="0">
                <a:solidFill>
                  <a:srgbClr val="000000"/>
                </a:solidFill>
                <a:effectLst/>
                <a:latin typeface="verdana" panose="020B0604030504040204" pitchFamily="34" charset="0"/>
              </a:rPr>
              <a:t> class contains unique elements.</a:t>
            </a:r>
          </a:p>
          <a:p>
            <a:pPr algn="l">
              <a:buFont typeface="Arial" panose="020B0604020202020204" pitchFamily="34" charset="0"/>
              <a:buChar char="•"/>
            </a:pPr>
            <a:r>
              <a:rPr lang="en-US" sz="2000" b="0" dirty="0">
                <a:solidFill>
                  <a:srgbClr val="000000"/>
                </a:solidFill>
                <a:effectLst/>
                <a:latin typeface="verdana" panose="020B0604030504040204" pitchFamily="34" charset="0"/>
              </a:rPr>
              <a:t>Java </a:t>
            </a:r>
            <a:r>
              <a:rPr lang="en-US" sz="2000" b="0" dirty="0" err="1">
                <a:solidFill>
                  <a:srgbClr val="000000"/>
                </a:solidFill>
                <a:effectLst/>
                <a:latin typeface="verdana" panose="020B0604030504040204" pitchFamily="34" charset="0"/>
              </a:rPr>
              <a:t>Hashtable</a:t>
            </a:r>
            <a:r>
              <a:rPr lang="en-US" sz="2000" b="0" dirty="0">
                <a:solidFill>
                  <a:srgbClr val="000000"/>
                </a:solidFill>
                <a:effectLst/>
                <a:latin typeface="verdana" panose="020B0604030504040204" pitchFamily="34" charset="0"/>
              </a:rPr>
              <a:t> class doesn't allow null key or value.</a:t>
            </a:r>
          </a:p>
          <a:p>
            <a:pPr algn="l">
              <a:buFont typeface="Arial" panose="020B0604020202020204" pitchFamily="34" charset="0"/>
              <a:buChar char="•"/>
            </a:pPr>
            <a:r>
              <a:rPr lang="en-US" sz="2000" b="0" dirty="0">
                <a:solidFill>
                  <a:srgbClr val="000000"/>
                </a:solidFill>
                <a:effectLst/>
                <a:latin typeface="verdana" panose="020B0604030504040204" pitchFamily="34" charset="0"/>
              </a:rPr>
              <a:t>Java </a:t>
            </a:r>
            <a:r>
              <a:rPr lang="en-US" sz="2000" b="0" dirty="0" err="1">
                <a:solidFill>
                  <a:srgbClr val="000000"/>
                </a:solidFill>
                <a:effectLst/>
                <a:latin typeface="verdana" panose="020B0604030504040204" pitchFamily="34" charset="0"/>
              </a:rPr>
              <a:t>Hashtable</a:t>
            </a:r>
            <a:r>
              <a:rPr lang="en-US" sz="2000" b="0" dirty="0">
                <a:solidFill>
                  <a:srgbClr val="000000"/>
                </a:solidFill>
                <a:effectLst/>
                <a:latin typeface="verdana" panose="020B0604030504040204" pitchFamily="34" charset="0"/>
              </a:rPr>
              <a:t> class is synchronized.</a:t>
            </a:r>
          </a:p>
          <a:p>
            <a:endParaRPr lang="en-IN" sz="1800" dirty="0"/>
          </a:p>
        </p:txBody>
      </p:sp>
    </p:spTree>
    <p:extLst>
      <p:ext uri="{BB962C8B-B14F-4D97-AF65-F5344CB8AC3E}">
        <p14:creationId xmlns:p14="http://schemas.microsoft.com/office/powerpoint/2010/main" val="87980263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6FA88-5149-4889-84B3-DEE6985B4B8B}"/>
              </a:ext>
            </a:extLst>
          </p:cNvPr>
          <p:cNvSpPr>
            <a:spLocks noGrp="1"/>
          </p:cNvSpPr>
          <p:nvPr>
            <p:ph idx="1"/>
          </p:nvPr>
        </p:nvSpPr>
        <p:spPr>
          <a:xfrm>
            <a:off x="457200" y="404664"/>
            <a:ext cx="8229600" cy="6336704"/>
          </a:xfrm>
        </p:spPr>
        <p:txBody>
          <a:bodyPr/>
          <a:lstStyle/>
          <a:p>
            <a:endParaRPr lang="en-IN" sz="1800" dirty="0">
              <a:latin typeface="Consolas" panose="020B0609020204030204" pitchFamily="49" charset="0"/>
            </a:endParaRPr>
          </a:p>
          <a:p>
            <a:pPr algn="l"/>
            <a:r>
              <a:rPr lang="en-IN" sz="2000" dirty="0" err="1">
                <a:solidFill>
                  <a:srgbClr val="000000"/>
                </a:solidFill>
                <a:latin typeface="Consolas" panose="020B0609020204030204" pitchFamily="49" charset="0"/>
              </a:rPr>
              <a:t>Hashtable</a:t>
            </a:r>
            <a:r>
              <a:rPr lang="en-IN" sz="2000" dirty="0">
                <a:solidFill>
                  <a:srgbClr val="000000"/>
                </a:solidFill>
                <a:latin typeface="Consolas" panose="020B0609020204030204" pitchFamily="49" charset="0"/>
              </a:rPr>
              <a:t>&lt;</a:t>
            </a:r>
            <a:r>
              <a:rPr lang="en-IN" sz="2000" dirty="0" err="1">
                <a:solidFill>
                  <a:srgbClr val="000000"/>
                </a:solidFill>
                <a:latin typeface="Consolas" panose="020B0609020204030204" pitchFamily="49" charset="0"/>
              </a:rPr>
              <a:t>Integer,String</a:t>
            </a:r>
            <a:r>
              <a:rPr lang="en-IN" sz="2000" dirty="0">
                <a:solidFill>
                  <a:srgbClr val="000000"/>
                </a:solidFill>
                <a:latin typeface="Consolas" panose="020B0609020204030204" pitchFamily="49" charset="0"/>
              </a:rPr>
              <a:t>&gt;</a:t>
            </a:r>
            <a:r>
              <a:rPr lang="en-IN" sz="2000" dirty="0">
                <a:solidFill>
                  <a:srgbClr val="6A3E3E"/>
                </a:solidFill>
                <a:latin typeface="Consolas" panose="020B0609020204030204" pitchFamily="49" charset="0"/>
              </a:rPr>
              <a:t>hm</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Hashtable</a:t>
            </a:r>
            <a:r>
              <a:rPr lang="en-IN" sz="2000" b="1" dirty="0">
                <a:solidFill>
                  <a:srgbClr val="000000"/>
                </a:solidFill>
                <a:latin typeface="Consolas" panose="020B0609020204030204" pitchFamily="49" charset="0"/>
              </a:rPr>
              <a:t>&lt;</a:t>
            </a:r>
            <a:r>
              <a:rPr lang="en-IN" sz="2000" b="1" dirty="0" err="1">
                <a:solidFill>
                  <a:srgbClr val="000000"/>
                </a:solidFill>
                <a:latin typeface="Consolas" panose="020B0609020204030204" pitchFamily="49" charset="0"/>
              </a:rPr>
              <a:t>Integer,String</a:t>
            </a:r>
            <a:r>
              <a:rPr lang="en-IN" sz="2000" b="1" dirty="0">
                <a:solidFill>
                  <a:srgbClr val="000000"/>
                </a:solidFill>
                <a:latin typeface="Consolas" panose="020B0609020204030204" pitchFamily="49" charset="0"/>
              </a:rPr>
              <a:t>&gt;();</a:t>
            </a:r>
          </a:p>
          <a:p>
            <a:pPr algn="l"/>
            <a:r>
              <a:rPr lang="en-IN" sz="2000" dirty="0" err="1">
                <a:solidFill>
                  <a:srgbClr val="6A3E3E"/>
                </a:solidFill>
                <a:latin typeface="Consolas" panose="020B0609020204030204" pitchFamily="49" charset="0"/>
              </a:rPr>
              <a:t>hm</a:t>
            </a:r>
            <a:r>
              <a:rPr lang="en-IN" sz="2000" dirty="0" err="1">
                <a:solidFill>
                  <a:srgbClr val="000000"/>
                </a:solidFill>
                <a:latin typeface="Consolas" panose="020B0609020204030204" pitchFamily="49" charset="0"/>
              </a:rPr>
              <a:t>.put</a:t>
            </a:r>
            <a:r>
              <a:rPr lang="en-IN" sz="2000" dirty="0">
                <a:solidFill>
                  <a:srgbClr val="000000"/>
                </a:solidFill>
                <a:latin typeface="Consolas" panose="020B0609020204030204" pitchFamily="49" charset="0"/>
              </a:rPr>
              <a:t>(100, </a:t>
            </a:r>
            <a:r>
              <a:rPr lang="en-IN" sz="2000" dirty="0">
                <a:solidFill>
                  <a:srgbClr val="2A00FF"/>
                </a:solidFill>
                <a:latin typeface="Consolas" panose="020B0609020204030204" pitchFamily="49" charset="0"/>
              </a:rPr>
              <a:t>"Amit"</a:t>
            </a:r>
            <a:r>
              <a:rPr lang="en-IN" sz="2000" dirty="0">
                <a:solidFill>
                  <a:srgbClr val="000000"/>
                </a:solidFill>
                <a:latin typeface="Consolas" panose="020B0609020204030204" pitchFamily="49" charset="0"/>
              </a:rPr>
              <a:t>);</a:t>
            </a:r>
          </a:p>
          <a:p>
            <a:pPr algn="l"/>
            <a:r>
              <a:rPr lang="en-IN" sz="2000" dirty="0" err="1">
                <a:solidFill>
                  <a:srgbClr val="6A3E3E"/>
                </a:solidFill>
                <a:latin typeface="Consolas" panose="020B0609020204030204" pitchFamily="49" charset="0"/>
              </a:rPr>
              <a:t>hm</a:t>
            </a:r>
            <a:r>
              <a:rPr lang="en-IN" sz="2000" dirty="0" err="1">
                <a:solidFill>
                  <a:srgbClr val="000000"/>
                </a:solidFill>
                <a:latin typeface="Consolas" panose="020B0609020204030204" pitchFamily="49" charset="0"/>
              </a:rPr>
              <a:t>.put</a:t>
            </a:r>
            <a:r>
              <a:rPr lang="en-IN" sz="2000" dirty="0">
                <a:solidFill>
                  <a:srgbClr val="000000"/>
                </a:solidFill>
                <a:latin typeface="Consolas" panose="020B0609020204030204" pitchFamily="49" charset="0"/>
              </a:rPr>
              <a:t>(102, </a:t>
            </a:r>
            <a:r>
              <a:rPr lang="en-IN" sz="2000" dirty="0">
                <a:solidFill>
                  <a:srgbClr val="2A00FF"/>
                </a:solidFill>
                <a:latin typeface="Consolas" panose="020B0609020204030204" pitchFamily="49" charset="0"/>
              </a:rPr>
              <a:t>"Alok"</a:t>
            </a:r>
            <a:r>
              <a:rPr lang="en-IN" sz="2000" dirty="0">
                <a:solidFill>
                  <a:srgbClr val="000000"/>
                </a:solidFill>
                <a:latin typeface="Consolas" panose="020B0609020204030204" pitchFamily="49" charset="0"/>
              </a:rPr>
              <a:t>);</a:t>
            </a:r>
          </a:p>
          <a:p>
            <a:pPr algn="l"/>
            <a:r>
              <a:rPr lang="en-IN" sz="2000" dirty="0" err="1">
                <a:solidFill>
                  <a:srgbClr val="6A3E3E"/>
                </a:solidFill>
                <a:latin typeface="Consolas" panose="020B0609020204030204" pitchFamily="49" charset="0"/>
              </a:rPr>
              <a:t>hm</a:t>
            </a:r>
            <a:r>
              <a:rPr lang="en-IN" sz="2000" dirty="0" err="1">
                <a:solidFill>
                  <a:srgbClr val="000000"/>
                </a:solidFill>
                <a:latin typeface="Consolas" panose="020B0609020204030204" pitchFamily="49" charset="0"/>
              </a:rPr>
              <a:t>.put</a:t>
            </a:r>
            <a:r>
              <a:rPr lang="en-IN" sz="2000" dirty="0">
                <a:solidFill>
                  <a:srgbClr val="000000"/>
                </a:solidFill>
                <a:latin typeface="Consolas" panose="020B0609020204030204" pitchFamily="49" charset="0"/>
              </a:rPr>
              <a:t>(101, </a:t>
            </a:r>
            <a:r>
              <a:rPr lang="en-IN" sz="2000" dirty="0">
                <a:solidFill>
                  <a:srgbClr val="2A00FF"/>
                </a:solidFill>
                <a:latin typeface="Consolas" panose="020B0609020204030204" pitchFamily="49" charset="0"/>
              </a:rPr>
              <a:t>"Vijay"</a:t>
            </a:r>
            <a:r>
              <a:rPr lang="en-IN" sz="2000" dirty="0">
                <a:solidFill>
                  <a:srgbClr val="000000"/>
                </a:solidFill>
                <a:latin typeface="Consolas" panose="020B0609020204030204" pitchFamily="49" charset="0"/>
              </a:rPr>
              <a:t>);</a:t>
            </a:r>
          </a:p>
          <a:p>
            <a:pPr algn="l"/>
            <a:r>
              <a:rPr lang="en-IN" sz="2000" dirty="0" err="1">
                <a:solidFill>
                  <a:srgbClr val="6A3E3E"/>
                </a:solidFill>
                <a:latin typeface="Consolas" panose="020B0609020204030204" pitchFamily="49" charset="0"/>
              </a:rPr>
              <a:t>hm</a:t>
            </a:r>
            <a:r>
              <a:rPr lang="en-IN" sz="2000" dirty="0" err="1">
                <a:solidFill>
                  <a:srgbClr val="000000"/>
                </a:solidFill>
                <a:latin typeface="Consolas" panose="020B0609020204030204" pitchFamily="49" charset="0"/>
              </a:rPr>
              <a:t>.put</a:t>
            </a:r>
            <a:r>
              <a:rPr lang="en-IN" sz="2000" dirty="0">
                <a:solidFill>
                  <a:srgbClr val="000000"/>
                </a:solidFill>
                <a:latin typeface="Consolas" panose="020B0609020204030204" pitchFamily="49" charset="0"/>
              </a:rPr>
              <a:t>(101, </a:t>
            </a:r>
            <a:r>
              <a:rPr lang="en-IN" sz="2000" dirty="0">
                <a:solidFill>
                  <a:srgbClr val="2A00FF"/>
                </a:solidFill>
                <a:latin typeface="Consolas" panose="020B0609020204030204" pitchFamily="49" charset="0"/>
              </a:rPr>
              <a:t>"</a:t>
            </a:r>
            <a:r>
              <a:rPr lang="en-IN" sz="2000" dirty="0" err="1">
                <a:solidFill>
                  <a:srgbClr val="2A00FF"/>
                </a:solidFill>
                <a:latin typeface="Consolas" panose="020B0609020204030204" pitchFamily="49" charset="0"/>
              </a:rPr>
              <a:t>arun</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a:t>
            </a:r>
          </a:p>
          <a:p>
            <a:pPr algn="l"/>
            <a:endParaRPr lang="en-IN" sz="2000" dirty="0">
              <a:latin typeface="Consolas" panose="020B0609020204030204" pitchFamily="49" charset="0"/>
            </a:endParaRPr>
          </a:p>
          <a:p>
            <a:pPr algn="l"/>
            <a:r>
              <a:rPr lang="en-IN" sz="2000" dirty="0">
                <a:solidFill>
                  <a:srgbClr val="000000"/>
                </a:solidFill>
                <a:latin typeface="Consolas" panose="020B0609020204030204" pitchFamily="49" charset="0"/>
              </a:rPr>
              <a:t>Set </a:t>
            </a:r>
            <a:r>
              <a:rPr lang="en-IN" sz="2000" dirty="0">
                <a:solidFill>
                  <a:srgbClr val="6A3E3E"/>
                </a:solidFill>
                <a:latin typeface="Consolas" panose="020B0609020204030204" pitchFamily="49" charset="0"/>
              </a:rPr>
              <a:t>set</a:t>
            </a:r>
            <a:r>
              <a:rPr lang="en-IN" sz="2000" dirty="0">
                <a:solidFill>
                  <a:srgbClr val="000000"/>
                </a:solidFill>
                <a:latin typeface="Consolas" panose="020B0609020204030204" pitchFamily="49" charset="0"/>
              </a:rPr>
              <a:t>=</a:t>
            </a:r>
            <a:r>
              <a:rPr lang="en-IN" sz="2000" dirty="0" err="1">
                <a:solidFill>
                  <a:srgbClr val="6A3E3E"/>
                </a:solidFill>
                <a:latin typeface="Consolas" panose="020B0609020204030204" pitchFamily="49" charset="0"/>
              </a:rPr>
              <a:t>hm</a:t>
            </a:r>
            <a:r>
              <a:rPr lang="en-IN" sz="2000" dirty="0" err="1">
                <a:solidFill>
                  <a:srgbClr val="000000"/>
                </a:solidFill>
                <a:latin typeface="Consolas" panose="020B0609020204030204" pitchFamily="49" charset="0"/>
              </a:rPr>
              <a:t>.entrySet</a:t>
            </a:r>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Iterator </a:t>
            </a:r>
            <a:r>
              <a:rPr lang="en-IN" sz="2000" dirty="0" err="1">
                <a:solidFill>
                  <a:srgbClr val="6A3E3E"/>
                </a:solidFill>
                <a:latin typeface="Consolas" panose="020B0609020204030204" pitchFamily="49" charset="0"/>
              </a:rPr>
              <a:t>itr</a:t>
            </a:r>
            <a:r>
              <a:rPr lang="en-IN" sz="2000" dirty="0">
                <a:solidFill>
                  <a:srgbClr val="000000"/>
                </a:solidFill>
                <a:latin typeface="Consolas" panose="020B0609020204030204" pitchFamily="49" charset="0"/>
              </a:rPr>
              <a:t>=</a:t>
            </a:r>
            <a:r>
              <a:rPr lang="en-IN" sz="2000" dirty="0" err="1">
                <a:solidFill>
                  <a:srgbClr val="6A3E3E"/>
                </a:solidFill>
                <a:latin typeface="Consolas" panose="020B0609020204030204" pitchFamily="49" charset="0"/>
              </a:rPr>
              <a:t>set</a:t>
            </a:r>
            <a:r>
              <a:rPr lang="en-IN" sz="2000" dirty="0" err="1">
                <a:solidFill>
                  <a:srgbClr val="000000"/>
                </a:solidFill>
                <a:latin typeface="Consolas" panose="020B0609020204030204" pitchFamily="49" charset="0"/>
              </a:rPr>
              <a:t>.iterator</a:t>
            </a:r>
            <a:r>
              <a:rPr lang="en-IN" sz="2000" dirty="0">
                <a:solidFill>
                  <a:srgbClr val="000000"/>
                </a:solidFill>
                <a:latin typeface="Consolas" panose="020B0609020204030204" pitchFamily="49" charset="0"/>
              </a:rPr>
              <a:t>();</a:t>
            </a:r>
          </a:p>
          <a:p>
            <a:pPr algn="l"/>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a:t>
            </a:r>
            <a:r>
              <a:rPr lang="en-IN" sz="2000" b="1" dirty="0" err="1">
                <a:solidFill>
                  <a:srgbClr val="6A3E3E"/>
                </a:solidFill>
                <a:latin typeface="Consolas" panose="020B0609020204030204" pitchFamily="49" charset="0"/>
              </a:rPr>
              <a:t>itr</a:t>
            </a:r>
            <a:r>
              <a:rPr lang="en-IN" sz="2000" b="1" dirty="0" err="1">
                <a:solidFill>
                  <a:srgbClr val="000000"/>
                </a:solidFill>
                <a:latin typeface="Consolas" panose="020B0609020204030204" pitchFamily="49" charset="0"/>
              </a:rPr>
              <a:t>.hasNext</a:t>
            </a:r>
            <a:r>
              <a:rPr lang="en-IN" sz="2000" b="1"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Entry </a:t>
            </a:r>
            <a:r>
              <a:rPr lang="en-US" sz="2000" dirty="0">
                <a:solidFill>
                  <a:srgbClr val="6A3E3E"/>
                </a:solidFill>
                <a:latin typeface="Consolas" panose="020B0609020204030204" pitchFamily="49" charset="0"/>
              </a:rPr>
              <a:t>entry</a:t>
            </a:r>
            <a:r>
              <a:rPr lang="en-US" sz="2000" dirty="0">
                <a:solidFill>
                  <a:srgbClr val="000000"/>
                </a:solidFill>
                <a:latin typeface="Consolas" panose="020B0609020204030204" pitchFamily="49" charset="0"/>
              </a:rPr>
              <a:t>=(Entry)</a:t>
            </a:r>
            <a:r>
              <a:rPr lang="en-US" sz="2000" dirty="0" err="1">
                <a:solidFill>
                  <a:srgbClr val="6A3E3E"/>
                </a:solidFill>
                <a:latin typeface="Consolas" panose="020B0609020204030204" pitchFamily="49" charset="0"/>
              </a:rPr>
              <a:t>itr</a:t>
            </a:r>
            <a:r>
              <a:rPr lang="en-US" sz="2000" dirty="0" err="1">
                <a:solidFill>
                  <a:srgbClr val="000000"/>
                </a:solidFill>
                <a:latin typeface="Consolas" panose="020B0609020204030204" pitchFamily="49" charset="0"/>
              </a:rPr>
              <a:t>.next</a:t>
            </a:r>
            <a:r>
              <a:rPr lang="en-US" sz="2000" dirty="0">
                <a:solidFill>
                  <a:srgbClr val="000000"/>
                </a:solidFill>
                <a:latin typeface="Consolas" panose="020B0609020204030204" pitchFamily="49" charset="0"/>
              </a:rPr>
              <a:t>();</a:t>
            </a:r>
          </a:p>
          <a:p>
            <a:pPr algn="l"/>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entry</a:t>
            </a:r>
            <a:r>
              <a:rPr lang="en-IN" sz="2000" b="1" i="1" dirty="0" err="1">
                <a:solidFill>
                  <a:srgbClr val="000000"/>
                </a:solidFill>
                <a:latin typeface="Consolas" panose="020B0609020204030204" pitchFamily="49" charset="0"/>
              </a:rPr>
              <a:t>.getKey</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entry</a:t>
            </a:r>
            <a:r>
              <a:rPr lang="en-IN" sz="2000" b="1" i="1" dirty="0" err="1">
                <a:solidFill>
                  <a:srgbClr val="000000"/>
                </a:solidFill>
                <a:latin typeface="Consolas" panose="020B0609020204030204" pitchFamily="49" charset="0"/>
              </a:rPr>
              <a:t>.getValue</a:t>
            </a:r>
            <a:r>
              <a:rPr lang="en-IN" sz="2000" b="1" i="1"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a:t>
            </a:r>
            <a:endParaRPr lang="en-IN" sz="2000" dirty="0"/>
          </a:p>
        </p:txBody>
      </p:sp>
    </p:spTree>
    <p:extLst>
      <p:ext uri="{BB962C8B-B14F-4D97-AF65-F5344CB8AC3E}">
        <p14:creationId xmlns:p14="http://schemas.microsoft.com/office/powerpoint/2010/main" val="14266689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467F-B8A9-4651-96BE-E4ACD7DDC8B4}"/>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Comparable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0E336EE-63E5-4BD2-970E-C6DEBD89D7B7}"/>
              </a:ext>
            </a:extLst>
          </p:cNvPr>
          <p:cNvSpPr>
            <a:spLocks noGrp="1"/>
          </p:cNvSpPr>
          <p:nvPr>
            <p:ph idx="1"/>
          </p:nvPr>
        </p:nvSpPr>
        <p:spPr>
          <a:xfrm>
            <a:off x="457200" y="476672"/>
            <a:ext cx="8229600" cy="5649491"/>
          </a:xfrm>
        </p:spPr>
        <p:txBody>
          <a:bodyPr>
            <a:normAutofit lnSpcReduction="10000"/>
          </a:bodyPr>
          <a:lstStyle/>
          <a:p>
            <a:r>
              <a:rPr lang="en-US" sz="2000" b="0" i="0" dirty="0">
                <a:solidFill>
                  <a:srgbClr val="333333"/>
                </a:solidFill>
                <a:effectLst/>
                <a:latin typeface="inter-regular"/>
              </a:rPr>
              <a:t>Java Comparable interface is used to order the objects of the user-defined class. </a:t>
            </a:r>
          </a:p>
          <a:p>
            <a:r>
              <a:rPr lang="en-US" sz="2000" b="0" i="0" dirty="0">
                <a:solidFill>
                  <a:srgbClr val="333333"/>
                </a:solidFill>
                <a:effectLst/>
                <a:latin typeface="inter-regular"/>
              </a:rPr>
              <a:t>This interface is found in </a:t>
            </a:r>
            <a:r>
              <a:rPr lang="en-US" sz="2000" b="0" i="0" dirty="0" err="1">
                <a:solidFill>
                  <a:srgbClr val="333333"/>
                </a:solidFill>
                <a:effectLst/>
                <a:latin typeface="inter-regular"/>
              </a:rPr>
              <a:t>java.lang</a:t>
            </a:r>
            <a:r>
              <a:rPr lang="en-US" sz="2000" b="0" i="0" dirty="0">
                <a:solidFill>
                  <a:srgbClr val="333333"/>
                </a:solidFill>
                <a:effectLst/>
                <a:latin typeface="inter-regular"/>
              </a:rPr>
              <a:t> package and contains only one method named </a:t>
            </a:r>
            <a:r>
              <a:rPr lang="en-US" sz="2000" b="0" i="0" dirty="0" err="1">
                <a:solidFill>
                  <a:srgbClr val="333333"/>
                </a:solidFill>
                <a:effectLst/>
                <a:latin typeface="inter-regular"/>
              </a:rPr>
              <a:t>compareTo</a:t>
            </a:r>
            <a:r>
              <a:rPr lang="en-US" sz="2000" b="0" i="0" dirty="0">
                <a:solidFill>
                  <a:srgbClr val="333333"/>
                </a:solidFill>
                <a:effectLst/>
                <a:latin typeface="inter-regular"/>
              </a:rPr>
              <a:t>(Object).</a:t>
            </a:r>
          </a:p>
          <a:p>
            <a:r>
              <a:rPr lang="en-US" sz="2000" b="0" i="0" dirty="0">
                <a:solidFill>
                  <a:srgbClr val="333333"/>
                </a:solidFill>
                <a:effectLst/>
                <a:latin typeface="inter-regular"/>
              </a:rPr>
              <a:t> It provides a single sorting sequence only, i.e., you can sort the elements on the basis of single data member only. For example, it may be </a:t>
            </a:r>
            <a:r>
              <a:rPr lang="en-US" sz="2000" b="0" i="0" dirty="0" err="1">
                <a:solidFill>
                  <a:srgbClr val="333333"/>
                </a:solidFill>
                <a:effectLst/>
                <a:latin typeface="inter-regular"/>
              </a:rPr>
              <a:t>rollno</a:t>
            </a:r>
            <a:r>
              <a:rPr lang="en-US" sz="2000" b="0" i="0" dirty="0">
                <a:solidFill>
                  <a:srgbClr val="333333"/>
                </a:solidFill>
                <a:effectLst/>
                <a:latin typeface="inter-regular"/>
              </a:rPr>
              <a:t>, name, age or anything else.</a:t>
            </a:r>
          </a:p>
          <a:p>
            <a:r>
              <a:rPr lang="en-IN" sz="2000" b="0" i="0" dirty="0" err="1">
                <a:solidFill>
                  <a:srgbClr val="610B4B"/>
                </a:solidFill>
                <a:effectLst/>
                <a:latin typeface="erdana"/>
              </a:rPr>
              <a:t>compareTo</a:t>
            </a:r>
            <a:r>
              <a:rPr lang="en-IN" sz="2000" b="0" i="0" dirty="0">
                <a:solidFill>
                  <a:srgbClr val="610B4B"/>
                </a:solidFill>
                <a:effectLst/>
                <a:latin typeface="erdana"/>
              </a:rPr>
              <a:t>(Object </a:t>
            </a:r>
            <a:r>
              <a:rPr lang="en-IN" sz="2000" b="0" i="0" dirty="0" err="1">
                <a:solidFill>
                  <a:srgbClr val="610B4B"/>
                </a:solidFill>
                <a:effectLst/>
                <a:latin typeface="erdana"/>
              </a:rPr>
              <a:t>obj</a:t>
            </a:r>
            <a:r>
              <a:rPr lang="en-IN" sz="2000" b="0" i="0" dirty="0">
                <a:solidFill>
                  <a:srgbClr val="610B4B"/>
                </a:solidFill>
                <a:effectLst/>
                <a:latin typeface="erdana"/>
              </a:rPr>
              <a:t>) method</a:t>
            </a:r>
          </a:p>
          <a:p>
            <a:endParaRPr lang="en-IN" sz="2000" dirty="0">
              <a:solidFill>
                <a:srgbClr val="610B4B"/>
              </a:solidFill>
              <a:latin typeface="erdana"/>
            </a:endParaRPr>
          </a:p>
          <a:p>
            <a:pPr algn="just"/>
            <a:r>
              <a:rPr lang="en-US" sz="1800" b="1" i="0" dirty="0">
                <a:solidFill>
                  <a:srgbClr val="333333"/>
                </a:solidFill>
                <a:effectLst/>
                <a:latin typeface="inter-bold"/>
              </a:rPr>
              <a:t>public int </a:t>
            </a:r>
            <a:r>
              <a:rPr lang="en-US" sz="1800" b="1" i="0" dirty="0" err="1">
                <a:solidFill>
                  <a:srgbClr val="333333"/>
                </a:solidFill>
                <a:effectLst/>
                <a:latin typeface="inter-bold"/>
              </a:rPr>
              <a:t>compareTo</a:t>
            </a:r>
            <a:r>
              <a:rPr lang="en-US" sz="1800" b="1" i="0" dirty="0">
                <a:solidFill>
                  <a:srgbClr val="333333"/>
                </a:solidFill>
                <a:effectLst/>
                <a:latin typeface="inter-bold"/>
              </a:rPr>
              <a:t>(Object obj):</a:t>
            </a:r>
            <a:r>
              <a:rPr lang="en-US" sz="1800" b="0" i="0" dirty="0">
                <a:solidFill>
                  <a:srgbClr val="333333"/>
                </a:solidFill>
                <a:effectLst/>
                <a:latin typeface="inter-regular"/>
              </a:rPr>
              <a:t> It is used to compare the current object with the specified object. It returns</a:t>
            </a:r>
          </a:p>
          <a:p>
            <a:pPr algn="just">
              <a:buFont typeface="Arial" panose="020B0604020202020204" pitchFamily="34" charset="0"/>
              <a:buChar char="•"/>
            </a:pPr>
            <a:r>
              <a:rPr lang="en-US" sz="1800" b="0" i="0" dirty="0">
                <a:solidFill>
                  <a:srgbClr val="000000"/>
                </a:solidFill>
                <a:effectLst/>
                <a:latin typeface="inter-regular"/>
              </a:rPr>
              <a:t>positive integer, if the current object is greater than the specified object.</a:t>
            </a:r>
          </a:p>
          <a:p>
            <a:pPr algn="just">
              <a:buFont typeface="Arial" panose="020B0604020202020204" pitchFamily="34" charset="0"/>
              <a:buChar char="•"/>
            </a:pPr>
            <a:r>
              <a:rPr lang="en-US" sz="1800" b="0" i="0" dirty="0">
                <a:solidFill>
                  <a:srgbClr val="000000"/>
                </a:solidFill>
                <a:effectLst/>
                <a:latin typeface="inter-regular"/>
              </a:rPr>
              <a:t>negative integer, if the current object is less than the specified object.</a:t>
            </a:r>
          </a:p>
          <a:p>
            <a:pPr algn="just">
              <a:buFont typeface="Arial" panose="020B0604020202020204" pitchFamily="34" charset="0"/>
              <a:buChar char="•"/>
            </a:pPr>
            <a:r>
              <a:rPr lang="en-US" sz="1800" b="0" i="0" dirty="0">
                <a:solidFill>
                  <a:srgbClr val="000000"/>
                </a:solidFill>
                <a:effectLst/>
                <a:latin typeface="inter-regular"/>
              </a:rPr>
              <a:t>zero, if the current object is equal to the specified object.</a:t>
            </a:r>
          </a:p>
          <a:p>
            <a:pPr algn="just">
              <a:buFont typeface="Arial" panose="020B0604020202020204" pitchFamily="34" charset="0"/>
              <a:buChar char="•"/>
            </a:pPr>
            <a:endParaRPr lang="en-US" sz="1800" dirty="0">
              <a:solidFill>
                <a:srgbClr val="000000"/>
              </a:solidFill>
              <a:latin typeface="inter-regular"/>
            </a:endParaRPr>
          </a:p>
          <a:p>
            <a:pPr algn="just"/>
            <a:r>
              <a:rPr lang="en-US" sz="1600" b="0" i="0" dirty="0">
                <a:solidFill>
                  <a:srgbClr val="333333"/>
                </a:solidFill>
                <a:effectLst/>
                <a:latin typeface="inter-regular"/>
              </a:rPr>
              <a:t>We can sort the elements of:</a:t>
            </a:r>
          </a:p>
          <a:p>
            <a:pPr algn="just">
              <a:buFont typeface="+mj-lt"/>
              <a:buAutoNum type="arabicPeriod"/>
            </a:pPr>
            <a:r>
              <a:rPr lang="en-US" sz="1600" b="0" i="0" dirty="0">
                <a:solidFill>
                  <a:srgbClr val="000000"/>
                </a:solidFill>
                <a:effectLst/>
                <a:latin typeface="inter-regular"/>
              </a:rPr>
              <a:t>String objects</a:t>
            </a:r>
          </a:p>
          <a:p>
            <a:pPr algn="just">
              <a:buFont typeface="+mj-lt"/>
              <a:buAutoNum type="arabicPeriod"/>
            </a:pPr>
            <a:r>
              <a:rPr lang="en-US" sz="1600" b="0" i="0" dirty="0">
                <a:solidFill>
                  <a:srgbClr val="000000"/>
                </a:solidFill>
                <a:effectLst/>
                <a:latin typeface="inter-regular"/>
              </a:rPr>
              <a:t>Wrapper class objects</a:t>
            </a:r>
          </a:p>
          <a:p>
            <a:pPr algn="just">
              <a:buFont typeface="+mj-lt"/>
              <a:buAutoNum type="arabicPeriod"/>
            </a:pPr>
            <a:r>
              <a:rPr lang="en-US" sz="1600" b="0" i="0" dirty="0">
                <a:solidFill>
                  <a:srgbClr val="000000"/>
                </a:solidFill>
                <a:effectLst/>
                <a:latin typeface="inter-regular"/>
              </a:rPr>
              <a:t>User-defined class objects</a:t>
            </a:r>
          </a:p>
          <a:p>
            <a:pPr algn="just">
              <a:buFont typeface="Arial" panose="020B0604020202020204" pitchFamily="34" charset="0"/>
              <a:buChar char="•"/>
            </a:pPr>
            <a:endParaRPr lang="en-US" sz="1800" b="0" i="0" dirty="0">
              <a:solidFill>
                <a:srgbClr val="000000"/>
              </a:solidFill>
              <a:effectLst/>
              <a:latin typeface="inter-regular"/>
            </a:endParaRPr>
          </a:p>
          <a:p>
            <a:endParaRPr lang="en-IN" sz="1800" b="0" i="0" dirty="0">
              <a:solidFill>
                <a:srgbClr val="610B4B"/>
              </a:solidFill>
              <a:effectLst/>
              <a:latin typeface="erdana"/>
            </a:endParaRPr>
          </a:p>
          <a:p>
            <a:endParaRPr lang="en-IN" sz="2000" dirty="0"/>
          </a:p>
        </p:txBody>
      </p:sp>
    </p:spTree>
    <p:extLst>
      <p:ext uri="{BB962C8B-B14F-4D97-AF65-F5344CB8AC3E}">
        <p14:creationId xmlns:p14="http://schemas.microsoft.com/office/powerpoint/2010/main" val="14218218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304C10-A07D-40CA-A216-9D3005B49C13}"/>
              </a:ext>
            </a:extLst>
          </p:cNvPr>
          <p:cNvSpPr>
            <a:spLocks noGrp="1" noChangeArrowheads="1"/>
          </p:cNvSpPr>
          <p:nvPr>
            <p:ph idx="1"/>
          </p:nvPr>
        </p:nvSpPr>
        <p:spPr bwMode="auto">
          <a:xfrm>
            <a:off x="457200" y="577667"/>
            <a:ext cx="8686800" cy="6571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Movie </a:t>
            </a:r>
            <a:r>
              <a:rPr kumimoji="0" lang="en-US" altLang="en-US" sz="1600" b="1" i="0" u="none" strike="noStrike" cap="none" normalizeH="0" baseline="0" dirty="0">
                <a:ln>
                  <a:noFill/>
                </a:ln>
                <a:solidFill>
                  <a:srgbClr val="006699"/>
                </a:solidFill>
                <a:effectLst/>
                <a:latin typeface="Consolas" panose="020B0609020204030204" pitchFamily="49" charset="0"/>
              </a:rPr>
              <a:t>implements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Comparable&lt;Movie&gt;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double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rating;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String name;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year;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Used to sort movies by year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compareTo</a:t>
            </a:r>
            <a:r>
              <a:rPr kumimoji="0" lang="en-US" altLang="en-US" sz="1600" b="0" i="0" u="none" strike="noStrike" cap="none" normalizeH="0" baseline="0" dirty="0">
                <a:ln>
                  <a:noFill/>
                </a:ln>
                <a:solidFill>
                  <a:srgbClr val="000000"/>
                </a:solidFill>
                <a:effectLst/>
                <a:latin typeface="Consolas" panose="020B0609020204030204" pitchFamily="49" charset="0"/>
              </a:rPr>
              <a:t>(Movie 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006699"/>
                </a:solidFill>
                <a:effectLst/>
                <a:latin typeface="Consolas" panose="020B0609020204030204" pitchFamily="49" charset="0"/>
              </a:rPr>
              <a:t>this</a:t>
            </a:r>
            <a:r>
              <a:rPr kumimoji="0" lang="en-US" altLang="en-US" sz="1600" b="0" i="0" u="none" strike="noStrike" cap="none" normalizeH="0" baseline="0" dirty="0" err="1">
                <a:ln>
                  <a:noFill/>
                </a:ln>
                <a:solidFill>
                  <a:srgbClr val="000000"/>
                </a:solidFill>
                <a:effectLst/>
                <a:latin typeface="Consolas" panose="020B0609020204030204" pitchFamily="49" charset="0"/>
              </a:rPr>
              <a:t>.year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m.year</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Constructor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Movie(String nm, </a:t>
            </a:r>
            <a:r>
              <a:rPr kumimoji="0" lang="en-US" altLang="en-US" sz="1600" b="1" i="0" u="none" strike="noStrike" cap="none" normalizeH="0" baseline="0" dirty="0">
                <a:ln>
                  <a:noFill/>
                </a:ln>
                <a:solidFill>
                  <a:srgbClr val="006699"/>
                </a:solidFill>
                <a:effectLst/>
                <a:latin typeface="Consolas" panose="020B0609020204030204" pitchFamily="49" charset="0"/>
              </a:rPr>
              <a:t>double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rt, </a:t>
            </a:r>
            <a:r>
              <a:rPr kumimoji="0" lang="en-US" altLang="en-US" sz="1600" b="1" i="0" u="none" strike="noStrike" cap="none" normalizeH="0" baseline="0" dirty="0">
                <a:ln>
                  <a:noFill/>
                </a:ln>
                <a:solidFill>
                  <a:srgbClr val="006699"/>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yr</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this</a:t>
            </a:r>
            <a:r>
              <a:rPr kumimoji="0" lang="en-US" altLang="en-US" sz="1600" b="0" i="0" u="none" strike="noStrike" cap="none" normalizeH="0" baseline="0" dirty="0">
                <a:ln>
                  <a:noFill/>
                </a:ln>
                <a:solidFill>
                  <a:srgbClr val="000000"/>
                </a:solidFill>
                <a:effectLst/>
                <a:latin typeface="Consolas" panose="020B0609020204030204" pitchFamily="49" charset="0"/>
              </a:rPr>
              <a:t>.name = nm;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006699"/>
                </a:solidFill>
                <a:effectLst/>
                <a:latin typeface="Consolas" panose="020B0609020204030204" pitchFamily="49" charset="0"/>
              </a:rPr>
              <a:t>this</a:t>
            </a:r>
            <a:r>
              <a:rPr kumimoji="0" lang="en-US" altLang="en-US" sz="1600" b="0" i="0" u="none" strike="noStrike" cap="none" normalizeH="0" baseline="0" dirty="0" err="1">
                <a:ln>
                  <a:noFill/>
                </a:ln>
                <a:solidFill>
                  <a:srgbClr val="000000"/>
                </a:solidFill>
                <a:effectLst/>
                <a:latin typeface="Consolas" panose="020B0609020204030204" pitchFamily="49" charset="0"/>
              </a:rPr>
              <a:t>.rating</a:t>
            </a:r>
            <a:r>
              <a:rPr kumimoji="0" lang="en-US" altLang="en-US" sz="1600" b="0" i="0" u="none" strike="noStrike" cap="none" normalizeH="0" baseline="0" dirty="0">
                <a:ln>
                  <a:noFill/>
                </a:ln>
                <a:solidFill>
                  <a:srgbClr val="000000"/>
                </a:solidFill>
                <a:effectLst/>
                <a:latin typeface="Consolas" panose="020B0609020204030204" pitchFamily="49" charset="0"/>
              </a:rPr>
              <a:t> = rt;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006699"/>
                </a:solidFill>
                <a:effectLst/>
                <a:latin typeface="Consolas" panose="020B0609020204030204" pitchFamily="49" charset="0"/>
              </a:rPr>
              <a:t>this</a:t>
            </a:r>
            <a:r>
              <a:rPr kumimoji="0" lang="en-US" altLang="en-US" sz="1600" b="0" i="0" u="none" strike="noStrike" cap="none" normalizeH="0" baseline="0" dirty="0" err="1">
                <a:ln>
                  <a:noFill/>
                </a:ln>
                <a:solidFill>
                  <a:srgbClr val="000000"/>
                </a:solidFill>
                <a:effectLst/>
                <a:latin typeface="Consolas" panose="020B0609020204030204" pitchFamily="49" charset="0"/>
              </a:rPr>
              <a:t>.year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yr</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Getter methods for accessing private data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double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getRating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rating;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getName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name;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getYear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year;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4372808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5B7F86-2585-44D5-86FF-959B3D6E8AE7}"/>
              </a:ext>
            </a:extLst>
          </p:cNvPr>
          <p:cNvSpPr>
            <a:spLocks noGrp="1" noChangeArrowheads="1"/>
          </p:cNvSpPr>
          <p:nvPr>
            <p:ph idx="1"/>
          </p:nvPr>
        </p:nvSpPr>
        <p:spPr bwMode="auto">
          <a:xfrm>
            <a:off x="457200" y="212537"/>
            <a:ext cx="7851508"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class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public</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static</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void</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main(String[]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ArrayList</a:t>
            </a:r>
            <a:r>
              <a:rPr kumimoji="0" lang="en-US" altLang="en-US" sz="1800" b="0" i="0" u="none" strike="noStrike" cap="none" normalizeH="0" baseline="0" dirty="0">
                <a:ln>
                  <a:noFill/>
                </a:ln>
                <a:solidFill>
                  <a:srgbClr val="000000"/>
                </a:solidFill>
                <a:effectLst/>
                <a:latin typeface="Consolas" panose="020B0609020204030204" pitchFamily="49" charset="0"/>
              </a:rPr>
              <a:t>&lt;Movie&gt; list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ArrayList</a:t>
            </a:r>
            <a:r>
              <a:rPr kumimoji="0" lang="en-US" altLang="en-US" sz="1800" b="0" i="0" u="none" strike="noStrike" cap="none" normalizeH="0" baseline="0" dirty="0">
                <a:ln>
                  <a:noFill/>
                </a:ln>
                <a:solidFill>
                  <a:srgbClr val="000000"/>
                </a:solidFill>
                <a:effectLst/>
                <a:latin typeface="Consolas" panose="020B0609020204030204" pitchFamily="49" charset="0"/>
              </a:rPr>
              <a:t>&lt;Movie&gt;();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list.add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Movie(</a:t>
            </a:r>
            <a:r>
              <a:rPr kumimoji="0" lang="en-US" altLang="en-US" sz="1800" b="0" i="0" u="none" strike="noStrike" cap="none" normalizeH="0" baseline="0" dirty="0">
                <a:ln>
                  <a:noFill/>
                </a:ln>
                <a:solidFill>
                  <a:srgbClr val="0000FF"/>
                </a:solidFill>
                <a:effectLst/>
                <a:latin typeface="Consolas" panose="020B0609020204030204" pitchFamily="49" charset="0"/>
              </a:rPr>
              <a:t>"Force Awakens"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2015</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list.add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Movie(</a:t>
            </a:r>
            <a:r>
              <a:rPr kumimoji="0" lang="en-US" altLang="en-US" sz="1800" b="0" i="0" u="none" strike="noStrike" cap="none" normalizeH="0" baseline="0" dirty="0">
                <a:ln>
                  <a:noFill/>
                </a:ln>
                <a:solidFill>
                  <a:srgbClr val="0000FF"/>
                </a:solidFill>
                <a:effectLst/>
                <a:latin typeface="Consolas" panose="020B0609020204030204" pitchFamily="49" charset="0"/>
              </a:rPr>
              <a:t>"Star Wars"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1977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list.add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Movie(</a:t>
            </a:r>
            <a:r>
              <a:rPr kumimoji="0" lang="en-US" altLang="en-US" sz="1800" b="0" i="0" u="none" strike="noStrike" cap="none" normalizeH="0" baseline="0" dirty="0">
                <a:ln>
                  <a:noFill/>
                </a:ln>
                <a:solidFill>
                  <a:srgbClr val="0000FF"/>
                </a:solidFill>
                <a:effectLst/>
                <a:latin typeface="Consolas" panose="020B0609020204030204" pitchFamily="49" charset="0"/>
              </a:rPr>
              <a:t>"Empire Strikes Back"</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8.8</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1980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list.add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Movie(</a:t>
            </a:r>
            <a:r>
              <a:rPr kumimoji="0" lang="en-US" altLang="en-US" sz="1800" b="0" i="0" u="none" strike="noStrike" cap="none" normalizeH="0" baseline="0" dirty="0">
                <a:ln>
                  <a:noFill/>
                </a:ln>
                <a:solidFill>
                  <a:srgbClr val="0000FF"/>
                </a:solidFill>
                <a:effectLst/>
                <a:latin typeface="Consolas" panose="020B0609020204030204" pitchFamily="49" charset="0"/>
              </a:rPr>
              <a:t>"Return of the Jedi"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1983</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Collections.sort</a:t>
            </a:r>
            <a:r>
              <a:rPr kumimoji="0" lang="en-US" altLang="en-US" sz="1800" b="0" i="0" u="none" strike="noStrike" cap="none" normalizeH="0" baseline="0" dirty="0">
                <a:ln>
                  <a:noFill/>
                </a:ln>
                <a:solidFill>
                  <a:srgbClr val="000000"/>
                </a:solidFill>
                <a:effectLst/>
                <a:latin typeface="Consolas" panose="020B0609020204030204" pitchFamily="49" charset="0"/>
              </a:rPr>
              <a:t>(list);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"Movies after sorting :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for</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(Movie </a:t>
            </a:r>
            <a:r>
              <a:rPr kumimoji="0" lang="en-US" altLang="en-US" sz="1800" b="0" i="0" u="none" strike="noStrike" cap="none" normalizeH="0" baseline="0" dirty="0" err="1">
                <a:ln>
                  <a:noFill/>
                </a:ln>
                <a:solidFill>
                  <a:srgbClr val="000000"/>
                </a:solidFill>
                <a:effectLst/>
                <a:latin typeface="Consolas" panose="020B0609020204030204" pitchFamily="49" charset="0"/>
              </a:rPr>
              <a:t>movie</a:t>
            </a:r>
            <a:r>
              <a:rPr kumimoji="0" lang="en-US" altLang="en-US" sz="1800" b="0" i="0" u="none" strike="noStrike" cap="none" normalizeH="0" baseline="0" dirty="0">
                <a:ln>
                  <a:noFill/>
                </a:ln>
                <a:solidFill>
                  <a:srgbClr val="000000"/>
                </a:solidFill>
                <a:effectLst/>
                <a:latin typeface="Consolas" panose="020B0609020204030204" pitchFamily="49" charset="0"/>
              </a:rPr>
              <a:t>: list)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movie.getName</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0" i="0" u="none" strike="noStrike" cap="none" normalizeH="0" baseline="0" dirty="0">
                <a:ln>
                  <a:noFill/>
                </a:ln>
                <a:solidFill>
                  <a:srgbClr val="0000FF"/>
                </a:solidFill>
                <a:effectLst/>
                <a:latin typeface="Consolas" panose="020B0609020204030204" pitchFamily="49" charset="0"/>
              </a:rPr>
              <a:t>" "</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movie.getRating</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0" i="0" u="none" strike="noStrike" cap="none" normalizeH="0" baseline="0" dirty="0">
                <a:ln>
                  <a:noFill/>
                </a:ln>
                <a:solidFill>
                  <a:srgbClr val="0000FF"/>
                </a:solidFill>
                <a:effectLst/>
                <a:latin typeface="Consolas" panose="020B0609020204030204" pitchFamily="49" charset="0"/>
              </a:rPr>
              <a:t>" "</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movie.getYear</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14952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450-5634-414B-B6D3-D9677B93DB29}"/>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Comparator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7B5D50A-E8EC-49F4-9D0F-D8CC66E9D3DE}"/>
              </a:ext>
            </a:extLst>
          </p:cNvPr>
          <p:cNvSpPr>
            <a:spLocks noGrp="1"/>
          </p:cNvSpPr>
          <p:nvPr>
            <p:ph idx="1"/>
          </p:nvPr>
        </p:nvSpPr>
        <p:spPr>
          <a:xfrm>
            <a:off x="457200" y="620688"/>
            <a:ext cx="8229600" cy="5505475"/>
          </a:xfrm>
        </p:spPr>
        <p:txBody>
          <a:bodyPr>
            <a:normAutofit/>
          </a:bodyPr>
          <a:lstStyle/>
          <a:p>
            <a:r>
              <a:rPr lang="en-US" sz="1800" b="1" i="0" dirty="0">
                <a:solidFill>
                  <a:srgbClr val="333333"/>
                </a:solidFill>
                <a:effectLst/>
                <a:latin typeface="inter-bold"/>
              </a:rPr>
              <a:t>Java Comparator interface</a:t>
            </a:r>
            <a:r>
              <a:rPr lang="en-US" sz="1800" b="0" i="0" dirty="0">
                <a:solidFill>
                  <a:srgbClr val="333333"/>
                </a:solidFill>
                <a:effectLst/>
                <a:latin typeface="inter-regular"/>
              </a:rPr>
              <a:t> is used to order the objects of a user-defined class.</a:t>
            </a:r>
          </a:p>
          <a:p>
            <a:r>
              <a:rPr lang="en-US" sz="1800" b="0" i="0" dirty="0">
                <a:solidFill>
                  <a:srgbClr val="333333"/>
                </a:solidFill>
                <a:effectLst/>
                <a:latin typeface="inter-regular"/>
              </a:rPr>
              <a:t>This interface is found in </a:t>
            </a:r>
            <a:r>
              <a:rPr lang="en-US" sz="1800" b="0" i="0" dirty="0" err="1">
                <a:solidFill>
                  <a:srgbClr val="333333"/>
                </a:solidFill>
                <a:effectLst/>
                <a:latin typeface="inter-regular"/>
              </a:rPr>
              <a:t>java.util</a:t>
            </a:r>
            <a:r>
              <a:rPr lang="en-US" sz="1800" b="0" i="0" dirty="0">
                <a:solidFill>
                  <a:srgbClr val="333333"/>
                </a:solidFill>
                <a:effectLst/>
                <a:latin typeface="inter-regular"/>
              </a:rPr>
              <a:t> package and contains 2 methods compare(Object obj1,Object obj2) and equals(Object element).</a:t>
            </a:r>
          </a:p>
          <a:p>
            <a:r>
              <a:rPr lang="en-US" sz="1800" b="0" i="0" dirty="0">
                <a:solidFill>
                  <a:srgbClr val="333333"/>
                </a:solidFill>
                <a:effectLst/>
                <a:latin typeface="inter-regular"/>
              </a:rPr>
              <a:t>It provides multiple sorting sequences, i.e., you can sort the elements on the basis of any data member, for example, </a:t>
            </a:r>
            <a:r>
              <a:rPr lang="en-US" sz="1800" b="0" i="0" dirty="0" err="1">
                <a:solidFill>
                  <a:srgbClr val="333333"/>
                </a:solidFill>
                <a:effectLst/>
                <a:latin typeface="inter-regular"/>
              </a:rPr>
              <a:t>rollno</a:t>
            </a:r>
            <a:r>
              <a:rPr lang="en-US" sz="1800" b="0" i="0" dirty="0">
                <a:solidFill>
                  <a:srgbClr val="333333"/>
                </a:solidFill>
                <a:effectLst/>
                <a:latin typeface="inter-regular"/>
              </a:rPr>
              <a:t>, name, age or anything else.</a:t>
            </a:r>
          </a:p>
          <a:p>
            <a:endParaRPr lang="en-IN" sz="1800" dirty="0"/>
          </a:p>
        </p:txBody>
      </p:sp>
    </p:spTree>
    <p:extLst>
      <p:ext uri="{BB962C8B-B14F-4D97-AF65-F5344CB8AC3E}">
        <p14:creationId xmlns:p14="http://schemas.microsoft.com/office/powerpoint/2010/main" val="42912527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3F37-F7B4-40D0-80E4-AED2A3F73C3E}"/>
              </a:ext>
            </a:extLst>
          </p:cNvPr>
          <p:cNvSpPr>
            <a:spLocks noGrp="1"/>
          </p:cNvSpPr>
          <p:nvPr>
            <p:ph type="title"/>
          </p:nvPr>
        </p:nvSpPr>
        <p:spPr>
          <a:xfrm>
            <a:off x="457200" y="227013"/>
            <a:ext cx="8229600" cy="504824"/>
          </a:xfrm>
        </p:spPr>
        <p:txBody>
          <a:bodyPr>
            <a:normAutofit fontScale="90000"/>
          </a:bodyPr>
          <a:lstStyle/>
          <a:p>
            <a:r>
              <a:rPr lang="en-US" sz="3100" b="0" i="0" dirty="0">
                <a:solidFill>
                  <a:srgbClr val="610B38"/>
                </a:solidFill>
                <a:effectLst/>
                <a:latin typeface="erdana"/>
              </a:rPr>
              <a:t> Comparator Example (Non-generic Old Style)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212BA6E-A7FD-47E9-8B09-87AEB254A305}"/>
              </a:ext>
            </a:extLst>
          </p:cNvPr>
          <p:cNvSpPr>
            <a:spLocks noGrp="1"/>
          </p:cNvSpPr>
          <p:nvPr>
            <p:ph idx="1"/>
          </p:nvPr>
        </p:nvSpPr>
        <p:spPr>
          <a:xfrm>
            <a:off x="457200" y="404664"/>
            <a:ext cx="8229600" cy="6408712"/>
          </a:xfrm>
        </p:spPr>
        <p:txBody>
          <a:bodyPr/>
          <a:lstStyle/>
          <a:p>
            <a:pPr algn="just"/>
            <a:r>
              <a:rPr lang="en-US" sz="2000" b="0" i="0" dirty="0">
                <a:solidFill>
                  <a:srgbClr val="333333"/>
                </a:solidFill>
                <a:effectLst/>
                <a:latin typeface="inter-regular"/>
              </a:rPr>
              <a:t>Let's see the example of sorting the elements of List on the basis of age and name. In this example, we have created 4 java classes:</a:t>
            </a:r>
          </a:p>
          <a:p>
            <a:pPr algn="just">
              <a:buFont typeface="+mj-lt"/>
              <a:buAutoNum type="arabicPeriod"/>
            </a:pPr>
            <a:r>
              <a:rPr lang="en-US" sz="2000" b="0" i="0" dirty="0">
                <a:solidFill>
                  <a:srgbClr val="000000"/>
                </a:solidFill>
                <a:effectLst/>
                <a:latin typeface="inter-regular"/>
              </a:rPr>
              <a:t>Student.java</a:t>
            </a:r>
          </a:p>
          <a:p>
            <a:pPr algn="just">
              <a:buFont typeface="+mj-lt"/>
              <a:buAutoNum type="arabicPeriod"/>
            </a:pPr>
            <a:r>
              <a:rPr lang="en-US" sz="2000" b="0" i="0" dirty="0">
                <a:solidFill>
                  <a:srgbClr val="000000"/>
                </a:solidFill>
                <a:effectLst/>
                <a:latin typeface="inter-regular"/>
              </a:rPr>
              <a:t>AgeComparator.java</a:t>
            </a:r>
          </a:p>
          <a:p>
            <a:pPr algn="just">
              <a:buFont typeface="+mj-lt"/>
              <a:buAutoNum type="arabicPeriod"/>
            </a:pPr>
            <a:r>
              <a:rPr lang="en-US" sz="2000" b="0" i="0" dirty="0">
                <a:solidFill>
                  <a:srgbClr val="000000"/>
                </a:solidFill>
                <a:effectLst/>
                <a:latin typeface="inter-regular"/>
              </a:rPr>
              <a:t>NameComparator.java</a:t>
            </a:r>
          </a:p>
          <a:p>
            <a:pPr algn="just">
              <a:buFont typeface="+mj-lt"/>
              <a:buAutoNum type="arabicPeriod"/>
            </a:pPr>
            <a:r>
              <a:rPr lang="en-US" sz="2000" b="0" i="0" dirty="0">
                <a:solidFill>
                  <a:srgbClr val="000000"/>
                </a:solidFill>
                <a:effectLst/>
                <a:latin typeface="inter-regular"/>
              </a:rPr>
              <a:t>Simple.java</a:t>
            </a:r>
          </a:p>
          <a:p>
            <a:endParaRPr lang="en-IN" dirty="0"/>
          </a:p>
        </p:txBody>
      </p:sp>
    </p:spTree>
    <p:extLst>
      <p:ext uri="{BB962C8B-B14F-4D97-AF65-F5344CB8AC3E}">
        <p14:creationId xmlns:p14="http://schemas.microsoft.com/office/powerpoint/2010/main" val="276313319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CE59-B02D-412C-AC97-1EC2BADF5188}"/>
              </a:ext>
            </a:extLst>
          </p:cNvPr>
          <p:cNvSpPr>
            <a:spLocks noGrp="1"/>
          </p:cNvSpPr>
          <p:nvPr>
            <p:ph type="title"/>
          </p:nvPr>
        </p:nvSpPr>
        <p:spPr>
          <a:xfrm>
            <a:off x="457200" y="274638"/>
            <a:ext cx="8229600" cy="457199"/>
          </a:xfrm>
        </p:spPr>
        <p:txBody>
          <a:bodyPr>
            <a:normAutofit fontScale="90000"/>
          </a:bodyPr>
          <a:lstStyle/>
          <a:p>
            <a:r>
              <a:rPr lang="en-IN" b="1" i="0" dirty="0">
                <a:solidFill>
                  <a:srgbClr val="333333"/>
                </a:solidFill>
                <a:effectLst/>
                <a:latin typeface="inter-bold"/>
              </a:rPr>
              <a:t>Student.java</a:t>
            </a:r>
            <a:endParaRPr lang="en-IN" dirty="0"/>
          </a:p>
        </p:txBody>
      </p:sp>
      <p:sp>
        <p:nvSpPr>
          <p:cNvPr id="3" name="Content Placeholder 2">
            <a:extLst>
              <a:ext uri="{FF2B5EF4-FFF2-40B4-BE49-F238E27FC236}">
                <a16:creationId xmlns:a16="http://schemas.microsoft.com/office/drawing/2014/main" id="{60735792-5BCE-452D-8618-D4CF5CABAEF3}"/>
              </a:ext>
            </a:extLst>
          </p:cNvPr>
          <p:cNvSpPr>
            <a:spLocks noGrp="1"/>
          </p:cNvSpPr>
          <p:nvPr>
            <p:ph idx="1"/>
          </p:nvPr>
        </p:nvSpPr>
        <p:spPr>
          <a:xfrm>
            <a:off x="457200" y="731838"/>
            <a:ext cx="8229600" cy="5394326"/>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Student {</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rollno</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0000C0"/>
                </a:solidFill>
                <a:latin typeface="Consolas" panose="020B0609020204030204" pitchFamily="49" charset="0"/>
              </a:rPr>
              <a:t>name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age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Student(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rollno</a:t>
            </a:r>
            <a:r>
              <a:rPr lang="en-US" sz="1800" b="1" dirty="0" err="1">
                <a:solidFill>
                  <a:srgbClr val="000000"/>
                </a:solidFill>
                <a:latin typeface="Consolas" panose="020B0609020204030204" pitchFamily="49" charset="0"/>
              </a:rPr>
              <a:t>,String</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name</a:t>
            </a:r>
            <a:r>
              <a:rPr lang="en-US" sz="1800" b="1" dirty="0" err="1">
                <a:solidFill>
                  <a:srgbClr val="000000"/>
                </a:solidFill>
                <a:latin typeface="Consolas" panose="020B0609020204030204" pitchFamily="49" charset="0"/>
              </a:rPr>
              <a:t>,</a:t>
            </a:r>
            <a:r>
              <a:rPr lang="en-US" sz="1800" b="1" dirty="0" err="1">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age</a:t>
            </a:r>
            <a:r>
              <a:rPr lang="en-US"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rollno</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rollno</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age</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age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7184080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3B8E-D294-418B-A1AE-13CE9CD78463}"/>
              </a:ext>
            </a:extLst>
          </p:cNvPr>
          <p:cNvSpPr>
            <a:spLocks noGrp="1"/>
          </p:cNvSpPr>
          <p:nvPr>
            <p:ph type="title"/>
          </p:nvPr>
        </p:nvSpPr>
        <p:spPr>
          <a:xfrm>
            <a:off x="457200" y="274638"/>
            <a:ext cx="8229600" cy="346050"/>
          </a:xfrm>
        </p:spPr>
        <p:txBody>
          <a:bodyPr>
            <a:normAutofit fontScale="90000"/>
          </a:bodyPr>
          <a:lstStyle/>
          <a:p>
            <a:r>
              <a:rPr lang="en-US" dirty="0"/>
              <a:t>AgeComparator.java</a:t>
            </a:r>
            <a:endParaRPr lang="en-IN" dirty="0"/>
          </a:p>
        </p:txBody>
      </p:sp>
      <p:sp>
        <p:nvSpPr>
          <p:cNvPr id="3" name="Content Placeholder 2">
            <a:extLst>
              <a:ext uri="{FF2B5EF4-FFF2-40B4-BE49-F238E27FC236}">
                <a16:creationId xmlns:a16="http://schemas.microsoft.com/office/drawing/2014/main" id="{D2E38343-1AF2-4080-9148-5FE0C32F4F43}"/>
              </a:ext>
            </a:extLst>
          </p:cNvPr>
          <p:cNvSpPr>
            <a:spLocks noGrp="1"/>
          </p:cNvSpPr>
          <p:nvPr>
            <p:ph idx="1"/>
          </p:nvPr>
        </p:nvSpPr>
        <p:spPr>
          <a:xfrm>
            <a:off x="457200" y="764704"/>
            <a:ext cx="8229600" cy="5361459"/>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AgeComparator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Comparator&lt;Student&gt;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compare(Student </a:t>
            </a:r>
            <a:r>
              <a:rPr lang="en-US" sz="1800" b="1" dirty="0">
                <a:solidFill>
                  <a:srgbClr val="6A3E3E"/>
                </a:solidFill>
                <a:latin typeface="Consolas" panose="020B0609020204030204" pitchFamily="49" charset="0"/>
              </a:rPr>
              <a:t>s1</a:t>
            </a:r>
            <a:r>
              <a:rPr lang="en-US" sz="1800" b="1" dirty="0">
                <a:solidFill>
                  <a:srgbClr val="000000"/>
                </a:solidFill>
                <a:latin typeface="Consolas" panose="020B0609020204030204" pitchFamily="49" charset="0"/>
              </a:rPr>
              <a:t>,Student </a:t>
            </a:r>
            <a:r>
              <a:rPr lang="en-US" sz="1800" b="1" dirty="0">
                <a:solidFill>
                  <a:srgbClr val="6A3E3E"/>
                </a:solidFill>
                <a:latin typeface="Consolas" panose="020B0609020204030204" pitchFamily="49" charset="0"/>
              </a:rPr>
              <a:t>s2</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s1</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age</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s2</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age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0;  </a:t>
            </a:r>
          </a:p>
          <a:p>
            <a:pPr algn="l"/>
            <a:r>
              <a:rPr lang="en-US" sz="1800" b="1" dirty="0">
                <a:solidFill>
                  <a:srgbClr val="7F0055"/>
                </a:solidFill>
                <a:latin typeface="Consolas" panose="020B0609020204030204" pitchFamily="49" charset="0"/>
              </a:rPr>
              <a:t>else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s1</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age</a:t>
            </a:r>
            <a:r>
              <a:rPr lang="en-US" sz="1800" b="1" dirty="0">
                <a:solidFill>
                  <a:srgbClr val="000000"/>
                </a:solidFill>
                <a:latin typeface="Consolas" panose="020B0609020204030204" pitchFamily="49" charset="0"/>
              </a:rPr>
              <a:t>&gt;</a:t>
            </a:r>
            <a:r>
              <a:rPr lang="en-US" sz="1800" b="1" dirty="0">
                <a:solidFill>
                  <a:srgbClr val="6A3E3E"/>
                </a:solidFill>
                <a:latin typeface="Consolas" panose="020B0609020204030204" pitchFamily="49" charset="0"/>
              </a:rPr>
              <a:t>s2</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age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1;  </a:t>
            </a:r>
          </a:p>
          <a:p>
            <a:pPr algn="l"/>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-1;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206960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IN" b="1" dirty="0"/>
              <a:t>short</a:t>
            </a:r>
          </a:p>
          <a:p>
            <a:r>
              <a:rPr lang="en-IN" sz="2400" dirty="0"/>
              <a:t>The short data type can have values from -32768 to 32767</a:t>
            </a:r>
          </a:p>
          <a:p>
            <a:r>
              <a:rPr lang="en-IN" sz="2400" dirty="0"/>
              <a:t>It's used instead of other integer data types to save memory if it's certain that the value of the variable will be within [-32768, 32767]. </a:t>
            </a:r>
          </a:p>
          <a:p>
            <a:r>
              <a:rPr lang="en-IN" sz="2400" dirty="0"/>
              <a:t>Default value: 0 </a:t>
            </a:r>
          </a:p>
          <a:p>
            <a:r>
              <a:rPr lang="en-IN" dirty="0"/>
              <a:t>  Example:</a:t>
            </a:r>
          </a:p>
          <a:p>
            <a:endParaRPr lang="en-IN"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D546-7068-492D-A3C2-099995C995C5}"/>
              </a:ext>
            </a:extLst>
          </p:cNvPr>
          <p:cNvSpPr>
            <a:spLocks noGrp="1"/>
          </p:cNvSpPr>
          <p:nvPr>
            <p:ph type="title"/>
          </p:nvPr>
        </p:nvSpPr>
        <p:spPr>
          <a:xfrm>
            <a:off x="457200" y="227013"/>
            <a:ext cx="8229600" cy="249659"/>
          </a:xfrm>
        </p:spPr>
        <p:txBody>
          <a:bodyPr>
            <a:normAutofit fontScale="90000"/>
          </a:bodyPr>
          <a:lstStyle/>
          <a:p>
            <a:r>
              <a:rPr lang="en-US" dirty="0"/>
              <a:t>NameComparator.java</a:t>
            </a:r>
            <a:endParaRPr lang="en-IN" dirty="0"/>
          </a:p>
        </p:txBody>
      </p:sp>
      <p:sp>
        <p:nvSpPr>
          <p:cNvPr id="3" name="Content Placeholder 2">
            <a:extLst>
              <a:ext uri="{FF2B5EF4-FFF2-40B4-BE49-F238E27FC236}">
                <a16:creationId xmlns:a16="http://schemas.microsoft.com/office/drawing/2014/main" id="{24DB9AE8-476D-4EAF-9124-659D7CA16C6E}"/>
              </a:ext>
            </a:extLst>
          </p:cNvPr>
          <p:cNvSpPr>
            <a:spLocks noGrp="1"/>
          </p:cNvSpPr>
          <p:nvPr>
            <p:ph idx="1"/>
          </p:nvPr>
        </p:nvSpPr>
        <p:spPr>
          <a:xfrm>
            <a:off x="457200" y="692696"/>
            <a:ext cx="8229600" cy="5433467"/>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NameComparator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Comparator&lt;Student&gt; {</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compare(Student </a:t>
            </a:r>
            <a:r>
              <a:rPr lang="en-US" sz="1800" b="1" dirty="0">
                <a:solidFill>
                  <a:srgbClr val="6A3E3E"/>
                </a:solidFill>
                <a:latin typeface="Consolas" panose="020B0609020204030204" pitchFamily="49" charset="0"/>
              </a:rPr>
              <a:t>o1</a:t>
            </a:r>
            <a:r>
              <a:rPr lang="en-US" sz="1800" b="1" dirty="0">
                <a:solidFill>
                  <a:srgbClr val="000000"/>
                </a:solidFill>
                <a:latin typeface="Consolas" panose="020B0609020204030204" pitchFamily="49" charset="0"/>
              </a:rPr>
              <a:t>, Student </a:t>
            </a:r>
            <a:r>
              <a:rPr lang="en-US" sz="1800" b="1" dirty="0">
                <a:solidFill>
                  <a:srgbClr val="6A3E3E"/>
                </a:solidFill>
                <a:latin typeface="Consolas" panose="020B0609020204030204" pitchFamily="49" charset="0"/>
              </a:rPr>
              <a:t>o2</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Student </a:t>
            </a:r>
            <a:r>
              <a:rPr lang="en-IN" sz="1800" dirty="0">
                <a:solidFill>
                  <a:srgbClr val="6A3E3E"/>
                </a:solidFill>
                <a:latin typeface="Consolas" panose="020B0609020204030204" pitchFamily="49" charset="0"/>
              </a:rPr>
              <a:t>s1</a:t>
            </a:r>
            <a:r>
              <a:rPr lang="en-IN" sz="1800" dirty="0">
                <a:solidFill>
                  <a:srgbClr val="000000"/>
                </a:solidFill>
                <a:latin typeface="Consolas" panose="020B0609020204030204" pitchFamily="49" charset="0"/>
              </a:rPr>
              <a:t>=(Student)</a:t>
            </a:r>
            <a:r>
              <a:rPr lang="en-IN" sz="1800" dirty="0">
                <a:solidFill>
                  <a:srgbClr val="6A3E3E"/>
                </a:solidFill>
                <a:latin typeface="Consolas" panose="020B0609020204030204" pitchFamily="49" charset="0"/>
              </a:rPr>
              <a:t>o1</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Student </a:t>
            </a:r>
            <a:r>
              <a:rPr lang="en-IN" sz="1800" dirty="0">
                <a:solidFill>
                  <a:srgbClr val="6A3E3E"/>
                </a:solidFill>
                <a:latin typeface="Consolas" panose="020B0609020204030204" pitchFamily="49" charset="0"/>
              </a:rPr>
              <a:t>s2</a:t>
            </a:r>
            <a:r>
              <a:rPr lang="en-IN" sz="1800" dirty="0">
                <a:solidFill>
                  <a:srgbClr val="000000"/>
                </a:solidFill>
                <a:latin typeface="Consolas" panose="020B0609020204030204" pitchFamily="49" charset="0"/>
              </a:rPr>
              <a:t>=(Student)</a:t>
            </a:r>
            <a:r>
              <a:rPr lang="en-IN" sz="1800" dirty="0">
                <a:solidFill>
                  <a:srgbClr val="6A3E3E"/>
                </a:solidFill>
                <a:latin typeface="Consolas" panose="020B0609020204030204" pitchFamily="49" charset="0"/>
              </a:rPr>
              <a:t>o2</a:t>
            </a:r>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s1</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name</a:t>
            </a:r>
            <a:r>
              <a:rPr lang="en-US" sz="1800" b="1" dirty="0">
                <a:solidFill>
                  <a:srgbClr val="000000"/>
                </a:solidFill>
                <a:latin typeface="Consolas" panose="020B0609020204030204" pitchFamily="49" charset="0"/>
              </a:rPr>
              <a:t>.compareTo(</a:t>
            </a:r>
            <a:r>
              <a:rPr lang="en-US" sz="1800" b="1" dirty="0">
                <a:solidFill>
                  <a:srgbClr val="6A3E3E"/>
                </a:solidFill>
                <a:latin typeface="Consolas" panose="020B0609020204030204" pitchFamily="49" charset="0"/>
              </a:rPr>
              <a:t>s2</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name</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40979975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594C-E4F5-4C30-A753-527487315701}"/>
              </a:ext>
            </a:extLst>
          </p:cNvPr>
          <p:cNvSpPr>
            <a:spLocks noGrp="1"/>
          </p:cNvSpPr>
          <p:nvPr>
            <p:ph type="title"/>
          </p:nvPr>
        </p:nvSpPr>
        <p:spPr>
          <a:xfrm>
            <a:off x="457200" y="274638"/>
            <a:ext cx="8229600" cy="457199"/>
          </a:xfrm>
        </p:spPr>
        <p:txBody>
          <a:bodyPr>
            <a:normAutofit fontScale="90000"/>
          </a:bodyPr>
          <a:lstStyle/>
          <a:p>
            <a:r>
              <a:rPr lang="en-US" dirty="0"/>
              <a:t>MainClass.java</a:t>
            </a:r>
            <a:endParaRPr lang="en-IN" dirty="0"/>
          </a:p>
        </p:txBody>
      </p:sp>
      <p:sp>
        <p:nvSpPr>
          <p:cNvPr id="3" name="Content Placeholder 2">
            <a:extLst>
              <a:ext uri="{FF2B5EF4-FFF2-40B4-BE49-F238E27FC236}">
                <a16:creationId xmlns:a16="http://schemas.microsoft.com/office/drawing/2014/main" id="{20AC0306-FF32-4D4E-BFE4-D7A97E8AB2EF}"/>
              </a:ext>
            </a:extLst>
          </p:cNvPr>
          <p:cNvSpPr>
            <a:spLocks noGrp="1"/>
          </p:cNvSpPr>
          <p:nvPr>
            <p:ph idx="1"/>
          </p:nvPr>
        </p:nvSpPr>
        <p:spPr>
          <a:xfrm>
            <a:off x="457200" y="908720"/>
            <a:ext cx="8229600" cy="5217443"/>
          </a:xfrm>
        </p:spPr>
        <p:txBody>
          <a:bodyPr>
            <a:normAutofit fontScale="85000" lnSpcReduction="10000"/>
          </a:bodyPr>
          <a:lstStyle/>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HashSetEx</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ArrayList</a:t>
            </a:r>
            <a:r>
              <a:rPr lang="en-IN" sz="1800" dirty="0">
                <a:solidFill>
                  <a:srgbClr val="000000"/>
                </a:solidFill>
                <a:latin typeface="Consolas" panose="020B0609020204030204" pitchFamily="49" charset="0"/>
              </a:rPr>
              <a:t>&lt;Student&gt; </a:t>
            </a:r>
            <a:r>
              <a:rPr lang="en-IN" sz="1800" dirty="0">
                <a:solidFill>
                  <a:srgbClr val="6A3E3E"/>
                </a:solidFill>
                <a:latin typeface="Consolas" panose="020B0609020204030204" pitchFamily="49" charset="0"/>
              </a:rPr>
              <a:t>al</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&lt;Student&gt;();  </a:t>
            </a:r>
          </a:p>
          <a:p>
            <a:pPr algn="l"/>
            <a:r>
              <a:rPr lang="en-IN" sz="1800" dirty="0" err="1">
                <a:solidFill>
                  <a:srgbClr val="6A3E3E"/>
                </a:solidFill>
                <a:latin typeface="Consolas" panose="020B0609020204030204" pitchFamily="49" charset="0"/>
              </a:rPr>
              <a:t>al</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Student(101,</a:t>
            </a:r>
            <a:r>
              <a:rPr lang="en-IN" sz="1800" b="1" dirty="0">
                <a:solidFill>
                  <a:srgbClr val="2A00FF"/>
                </a:solidFill>
                <a:latin typeface="Consolas" panose="020B0609020204030204" pitchFamily="49" charset="0"/>
              </a:rPr>
              <a:t>"Vijay"</a:t>
            </a:r>
            <a:r>
              <a:rPr lang="en-IN" sz="1800" b="1" dirty="0">
                <a:solidFill>
                  <a:srgbClr val="000000"/>
                </a:solidFill>
                <a:latin typeface="Consolas" panose="020B0609020204030204" pitchFamily="49" charset="0"/>
              </a:rPr>
              <a:t>,23));  </a:t>
            </a:r>
          </a:p>
          <a:p>
            <a:pPr algn="l"/>
            <a:r>
              <a:rPr lang="en-US" sz="1800" dirty="0" err="1">
                <a:solidFill>
                  <a:srgbClr val="6A3E3E"/>
                </a:solidFill>
                <a:latin typeface="Consolas" panose="020B0609020204030204" pitchFamily="49" charset="0"/>
              </a:rPr>
              <a:t>al</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Student(106,</a:t>
            </a:r>
            <a:r>
              <a:rPr lang="en-US" sz="1800" b="1" dirty="0">
                <a:solidFill>
                  <a:srgbClr val="2A00FF"/>
                </a:solidFill>
                <a:latin typeface="Consolas" panose="020B0609020204030204" pitchFamily="49" charset="0"/>
              </a:rPr>
              <a:t>"Ajay"</a:t>
            </a:r>
            <a:r>
              <a:rPr lang="en-US" sz="1800" b="1" dirty="0">
                <a:solidFill>
                  <a:srgbClr val="000000"/>
                </a:solidFill>
                <a:latin typeface="Consolas" panose="020B0609020204030204" pitchFamily="49" charset="0"/>
              </a:rPr>
              <a:t>,27));  </a:t>
            </a:r>
          </a:p>
          <a:p>
            <a:pPr algn="l"/>
            <a:r>
              <a:rPr lang="en-US" sz="1800" dirty="0" err="1">
                <a:solidFill>
                  <a:srgbClr val="6A3E3E"/>
                </a:solidFill>
                <a:latin typeface="Consolas" panose="020B0609020204030204" pitchFamily="49" charset="0"/>
              </a:rPr>
              <a:t>al</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Student(105,</a:t>
            </a:r>
            <a:r>
              <a:rPr lang="en-US" sz="1800" b="1" dirty="0">
                <a:solidFill>
                  <a:srgbClr val="2A00FF"/>
                </a:solidFill>
                <a:latin typeface="Consolas" panose="020B0609020204030204" pitchFamily="49" charset="0"/>
              </a:rPr>
              <a:t>"Jai"</a:t>
            </a:r>
            <a:r>
              <a:rPr lang="en-US" sz="1800" b="1" dirty="0">
                <a:solidFill>
                  <a:srgbClr val="000000"/>
                </a:solidFill>
                <a:latin typeface="Consolas" panose="020B0609020204030204" pitchFamily="49" charset="0"/>
              </a:rPr>
              <a:t>,21));  </a:t>
            </a:r>
          </a:p>
          <a:p>
            <a:pPr algn="l"/>
            <a:r>
              <a:rPr lang="en-IN" sz="1800"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Collections.</a:t>
            </a:r>
            <a:r>
              <a:rPr lang="en-US" sz="1800" i="1" dirty="0" err="1">
                <a:solidFill>
                  <a:srgbClr val="000000"/>
                </a:solidFill>
                <a:latin typeface="Consolas" panose="020B0609020204030204" pitchFamily="49" charset="0"/>
              </a:rPr>
              <a:t>sort</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al</a:t>
            </a:r>
            <a:r>
              <a:rPr lang="en-US" sz="1800" i="1" dirty="0" err="1">
                <a:solidFill>
                  <a:srgbClr val="000000"/>
                </a:solidFill>
                <a:latin typeface="Consolas" panose="020B0609020204030204" pitchFamily="49" charset="0"/>
              </a:rPr>
              <a:t>,</a:t>
            </a:r>
            <a:r>
              <a:rPr lang="en-US" sz="1800" b="1" i="1" dirty="0" err="1">
                <a:solidFill>
                  <a:srgbClr val="7F0055"/>
                </a:solidFill>
                <a:latin typeface="Consolas" panose="020B0609020204030204" pitchFamily="49" charset="0"/>
              </a:rPr>
              <a:t>new</a:t>
            </a:r>
            <a:r>
              <a:rPr lang="en-US" sz="1800" b="1" i="1" dirty="0">
                <a:solidFill>
                  <a:srgbClr val="000000"/>
                </a:solidFill>
                <a:latin typeface="Consolas" panose="020B0609020204030204" pitchFamily="49" charset="0"/>
              </a:rPr>
              <a:t> </a:t>
            </a:r>
            <a:r>
              <a:rPr lang="en-US" sz="1800" b="1" i="1" dirty="0" err="1">
                <a:solidFill>
                  <a:srgbClr val="000000"/>
                </a:solidFill>
                <a:latin typeface="Consolas" panose="020B0609020204030204" pitchFamily="49" charset="0"/>
              </a:rPr>
              <a:t>NameComparator</a:t>
            </a:r>
            <a:r>
              <a:rPr lang="en-US" sz="1800" b="1" i="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(Student </a:t>
            </a:r>
            <a:r>
              <a:rPr lang="en-IN" sz="1800" b="1" dirty="0" err="1">
                <a:solidFill>
                  <a:srgbClr val="6A3E3E"/>
                </a:solidFill>
                <a:latin typeface="Consolas" panose="020B0609020204030204" pitchFamily="49" charset="0"/>
              </a:rPr>
              <a:t>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al</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st</a:t>
            </a:r>
            <a:r>
              <a:rPr lang="en-IN" sz="1800" b="1" i="1" dirty="0" err="1">
                <a:solidFill>
                  <a:srgbClr val="000000"/>
                </a:solidFill>
                <a:latin typeface="Consolas" panose="020B0609020204030204" pitchFamily="49" charset="0"/>
              </a:rPr>
              <a:t>.</a:t>
            </a:r>
            <a:r>
              <a:rPr lang="en-IN" sz="1800" b="1" i="1" dirty="0" err="1">
                <a:solidFill>
                  <a:srgbClr val="0000C0"/>
                </a:solidFill>
                <a:latin typeface="Consolas" panose="020B0609020204030204" pitchFamily="49" charset="0"/>
              </a:rPr>
              <a:t>rollno</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st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name</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st</a:t>
            </a:r>
            <a:r>
              <a:rPr lang="en-IN" sz="1800" b="1" i="1" dirty="0" err="1">
                <a:solidFill>
                  <a:srgbClr val="000000"/>
                </a:solidFill>
                <a:latin typeface="Consolas" panose="020B0609020204030204" pitchFamily="49" charset="0"/>
              </a:rPr>
              <a:t>.</a:t>
            </a:r>
            <a:r>
              <a:rPr lang="en-IN" sz="1800" b="1" i="1" dirty="0" err="1">
                <a:solidFill>
                  <a:srgbClr val="0000C0"/>
                </a:solidFill>
                <a:latin typeface="Consolas" panose="020B0609020204030204" pitchFamily="49" charset="0"/>
              </a:rPr>
              <a:t>age</a:t>
            </a:r>
            <a:r>
              <a:rPr lang="en-IN" sz="1800" b="1" i="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dirty="0" err="1">
                <a:solidFill>
                  <a:srgbClr val="000000"/>
                </a:solidFill>
                <a:latin typeface="Consolas" panose="020B0609020204030204" pitchFamily="49" charset="0"/>
              </a:rPr>
              <a:t>Collections.</a:t>
            </a:r>
            <a:r>
              <a:rPr lang="en-US" sz="1800" i="1" dirty="0" err="1">
                <a:solidFill>
                  <a:srgbClr val="000000"/>
                </a:solidFill>
                <a:latin typeface="Consolas" panose="020B0609020204030204" pitchFamily="49" charset="0"/>
              </a:rPr>
              <a:t>sort</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al</a:t>
            </a:r>
            <a:r>
              <a:rPr lang="en-US" sz="1800" i="1" dirty="0" err="1">
                <a:solidFill>
                  <a:srgbClr val="000000"/>
                </a:solidFill>
                <a:latin typeface="Consolas" panose="020B0609020204030204" pitchFamily="49" charset="0"/>
              </a:rPr>
              <a:t>,</a:t>
            </a:r>
            <a:r>
              <a:rPr lang="en-US" sz="1800" b="1" i="1" dirty="0" err="1">
                <a:solidFill>
                  <a:srgbClr val="7F0055"/>
                </a:solidFill>
                <a:latin typeface="Consolas" panose="020B0609020204030204" pitchFamily="49" charset="0"/>
              </a:rPr>
              <a:t>new</a:t>
            </a:r>
            <a:r>
              <a:rPr lang="en-US" sz="1800" b="1" i="1" dirty="0">
                <a:solidFill>
                  <a:srgbClr val="000000"/>
                </a:solidFill>
                <a:latin typeface="Consolas" panose="020B0609020204030204" pitchFamily="49" charset="0"/>
              </a:rPr>
              <a:t> </a:t>
            </a:r>
            <a:r>
              <a:rPr lang="en-US" sz="1800" b="1" i="1" dirty="0" err="1">
                <a:solidFill>
                  <a:srgbClr val="000000"/>
                </a:solidFill>
                <a:latin typeface="Consolas" panose="020B0609020204030204" pitchFamily="49" charset="0"/>
              </a:rPr>
              <a:t>AgeComparator</a:t>
            </a:r>
            <a:r>
              <a:rPr lang="en-US" sz="1800" b="1" i="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(Student </a:t>
            </a:r>
            <a:r>
              <a:rPr lang="en-IN" sz="1800" b="1" dirty="0" err="1">
                <a:solidFill>
                  <a:srgbClr val="6A3E3E"/>
                </a:solidFill>
                <a:latin typeface="Consolas" panose="020B0609020204030204" pitchFamily="49" charset="0"/>
              </a:rPr>
              <a:t>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al</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st</a:t>
            </a:r>
            <a:r>
              <a:rPr lang="en-IN" sz="1800" b="1" i="1" dirty="0" err="1">
                <a:solidFill>
                  <a:srgbClr val="000000"/>
                </a:solidFill>
                <a:latin typeface="Consolas" panose="020B0609020204030204" pitchFamily="49" charset="0"/>
              </a:rPr>
              <a:t>.</a:t>
            </a:r>
            <a:r>
              <a:rPr lang="en-IN" sz="1800" b="1" i="1" dirty="0" err="1">
                <a:solidFill>
                  <a:srgbClr val="0000C0"/>
                </a:solidFill>
                <a:latin typeface="Consolas" panose="020B0609020204030204" pitchFamily="49" charset="0"/>
              </a:rPr>
              <a:t>rollno</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st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name</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 "</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st</a:t>
            </a:r>
            <a:r>
              <a:rPr lang="en-IN" sz="1800" b="1" i="1" dirty="0" err="1">
                <a:solidFill>
                  <a:srgbClr val="000000"/>
                </a:solidFill>
                <a:latin typeface="Consolas" panose="020B0609020204030204" pitchFamily="49" charset="0"/>
              </a:rPr>
              <a:t>.</a:t>
            </a:r>
            <a:r>
              <a:rPr lang="en-IN" sz="1800" b="1" i="1" dirty="0" err="1">
                <a:solidFill>
                  <a:srgbClr val="0000C0"/>
                </a:solidFill>
                <a:latin typeface="Consolas" panose="020B0609020204030204" pitchFamily="49" charset="0"/>
              </a:rPr>
              <a:t>age</a:t>
            </a:r>
            <a:r>
              <a:rPr lang="en-IN" sz="1800" b="1" i="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81189865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E026-EC0A-48A5-A674-13230B795B0C}"/>
              </a:ext>
            </a:extLst>
          </p:cNvPr>
          <p:cNvSpPr>
            <a:spLocks noGrp="1"/>
          </p:cNvSpPr>
          <p:nvPr>
            <p:ph type="title"/>
          </p:nvPr>
        </p:nvSpPr>
        <p:spPr>
          <a:xfrm>
            <a:off x="457200" y="274638"/>
            <a:ext cx="8229600" cy="346050"/>
          </a:xfrm>
        </p:spPr>
        <p:txBody>
          <a:bodyPr>
            <a:normAutofit fontScale="90000"/>
          </a:bodyPr>
          <a:lstStyle/>
          <a:p>
            <a:r>
              <a:rPr lang="en-US" dirty="0"/>
              <a:t>Inner classes</a:t>
            </a:r>
            <a:endParaRPr lang="en-IN" dirty="0"/>
          </a:p>
        </p:txBody>
      </p:sp>
      <p:sp>
        <p:nvSpPr>
          <p:cNvPr id="3" name="Content Placeholder 2">
            <a:extLst>
              <a:ext uri="{FF2B5EF4-FFF2-40B4-BE49-F238E27FC236}">
                <a16:creationId xmlns:a16="http://schemas.microsoft.com/office/drawing/2014/main" id="{529C3A2D-CB5F-4B24-9F25-B81B1B4C6858}"/>
              </a:ext>
            </a:extLst>
          </p:cNvPr>
          <p:cNvSpPr>
            <a:spLocks noGrp="1"/>
          </p:cNvSpPr>
          <p:nvPr>
            <p:ph idx="1"/>
          </p:nvPr>
        </p:nvSpPr>
        <p:spPr>
          <a:xfrm>
            <a:off x="457200" y="620688"/>
            <a:ext cx="8229600" cy="5505475"/>
          </a:xfrm>
        </p:spPr>
        <p:txBody>
          <a:bodyPr>
            <a:normAutofit/>
          </a:bodyPr>
          <a:lstStyle/>
          <a:p>
            <a:r>
              <a:rPr lang="en-US" sz="2400" b="1" i="0" dirty="0">
                <a:solidFill>
                  <a:srgbClr val="333333"/>
                </a:solidFill>
                <a:effectLst/>
                <a:latin typeface="inter-bold"/>
              </a:rPr>
              <a:t>Java inner class</a:t>
            </a:r>
            <a:r>
              <a:rPr lang="en-US" sz="2400" b="0" i="0" dirty="0">
                <a:solidFill>
                  <a:srgbClr val="333333"/>
                </a:solidFill>
                <a:effectLst/>
                <a:latin typeface="inter-regular"/>
              </a:rPr>
              <a:t> or nested class is a class that is declared inside the class or interface.</a:t>
            </a:r>
          </a:p>
          <a:p>
            <a:r>
              <a:rPr lang="en-US" sz="2400" b="0" i="0" dirty="0">
                <a:solidFill>
                  <a:srgbClr val="333333"/>
                </a:solidFill>
                <a:effectLst/>
                <a:latin typeface="inter-regular"/>
              </a:rPr>
              <a:t>We use inner classes to logically group classes and interfaces in one place to be more readable and maintainable.</a:t>
            </a:r>
          </a:p>
          <a:p>
            <a:r>
              <a:rPr lang="en-US" sz="2000" b="0" i="0" dirty="0">
                <a:solidFill>
                  <a:srgbClr val="333333"/>
                </a:solidFill>
                <a:effectLst/>
                <a:latin typeface="inter-regular"/>
              </a:rPr>
              <a:t>Additionally, it can access all the members of the outer class, including private data members and methods.</a:t>
            </a:r>
          </a:p>
          <a:p>
            <a:r>
              <a:rPr lang="en-IN" b="0" i="0" dirty="0">
                <a:solidFill>
                  <a:srgbClr val="610B4B"/>
                </a:solidFill>
                <a:effectLst/>
                <a:latin typeface="erdana"/>
              </a:rPr>
              <a:t>Syntax of Inner class</a:t>
            </a:r>
          </a:p>
          <a:p>
            <a:pPr algn="just">
              <a:buFont typeface="+mj-lt"/>
              <a:buAutoNum type="arabicPeriod"/>
            </a:pP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Java_Outer_class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r>
              <a:rPr lang="en-IN" sz="2000" b="0" i="0" dirty="0">
                <a:solidFill>
                  <a:srgbClr val="008200"/>
                </a:solidFill>
                <a:effectLst/>
                <a:latin typeface="inter-regular"/>
              </a:rPr>
              <a:t>//code</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Java_Inner_class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r>
              <a:rPr lang="en-IN" sz="2000" b="0" i="0" dirty="0">
                <a:solidFill>
                  <a:srgbClr val="008200"/>
                </a:solidFill>
                <a:effectLst/>
                <a:latin typeface="inter-regular"/>
              </a:rPr>
              <a:t>//code</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  </a:t>
            </a:r>
          </a:p>
          <a:p>
            <a:pPr algn="just">
              <a:buFont typeface="+mj-lt"/>
              <a:buAutoNum type="arabicPeriod"/>
            </a:pPr>
            <a:r>
              <a:rPr lang="en-IN" sz="2000" b="0" i="0" dirty="0">
                <a:solidFill>
                  <a:srgbClr val="000000"/>
                </a:solidFill>
                <a:effectLst/>
                <a:latin typeface="inter-regular"/>
              </a:rPr>
              <a:t>}  </a:t>
            </a:r>
          </a:p>
          <a:p>
            <a:endParaRPr lang="en-IN" sz="2000" b="0" i="0" dirty="0">
              <a:solidFill>
                <a:srgbClr val="610B4B"/>
              </a:solidFill>
              <a:effectLst/>
              <a:latin typeface="erdana"/>
            </a:endParaRPr>
          </a:p>
          <a:p>
            <a:endParaRPr lang="en-IN" sz="2000" dirty="0"/>
          </a:p>
        </p:txBody>
      </p:sp>
    </p:spTree>
    <p:extLst>
      <p:ext uri="{BB962C8B-B14F-4D97-AF65-F5344CB8AC3E}">
        <p14:creationId xmlns:p14="http://schemas.microsoft.com/office/powerpoint/2010/main" val="287513584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852B-8AD7-4B03-A08D-AF441D133FE8}"/>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Advantage of Java inner classes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86488A5-20B2-4755-85C1-0657C47D6B70}"/>
              </a:ext>
            </a:extLst>
          </p:cNvPr>
          <p:cNvSpPr>
            <a:spLocks noGrp="1"/>
          </p:cNvSpPr>
          <p:nvPr>
            <p:ph idx="1"/>
          </p:nvPr>
        </p:nvSpPr>
        <p:spPr>
          <a:xfrm>
            <a:off x="457200" y="620688"/>
            <a:ext cx="8229600" cy="5505475"/>
          </a:xfrm>
        </p:spPr>
        <p:txBody>
          <a:bodyPr/>
          <a:lstStyle/>
          <a:p>
            <a:pPr algn="just">
              <a:buFont typeface="+mj-lt"/>
              <a:buAutoNum type="arabicPeriod"/>
            </a:pPr>
            <a:r>
              <a:rPr lang="en-US" b="0" i="0" dirty="0">
                <a:solidFill>
                  <a:srgbClr val="000000"/>
                </a:solidFill>
                <a:effectLst/>
                <a:latin typeface="inter-regular"/>
              </a:rPr>
              <a:t>Nested classes represent a particular type of relationship that is </a:t>
            </a:r>
            <a:r>
              <a:rPr lang="en-US" b="1" i="0" dirty="0">
                <a:solidFill>
                  <a:srgbClr val="000000"/>
                </a:solidFill>
                <a:effectLst/>
                <a:latin typeface="inter-bold"/>
              </a:rPr>
              <a:t>it can access all the members (data members and methods) of the outer class,</a:t>
            </a:r>
            <a:r>
              <a:rPr lang="en-US" b="0" i="0" dirty="0">
                <a:solidFill>
                  <a:srgbClr val="000000"/>
                </a:solidFill>
                <a:effectLst/>
                <a:latin typeface="inter-regular"/>
              </a:rPr>
              <a:t> including private.</a:t>
            </a:r>
          </a:p>
          <a:p>
            <a:pPr algn="just">
              <a:buFont typeface="+mj-lt"/>
              <a:buAutoNum type="arabicPeriod"/>
            </a:pPr>
            <a:r>
              <a:rPr lang="en-US" b="0" i="0" dirty="0">
                <a:solidFill>
                  <a:srgbClr val="000000"/>
                </a:solidFill>
                <a:effectLst/>
                <a:latin typeface="inter-regular"/>
              </a:rPr>
              <a:t>Nested classes are used </a:t>
            </a:r>
            <a:r>
              <a:rPr lang="en-US" b="1" i="0" dirty="0">
                <a:solidFill>
                  <a:srgbClr val="000000"/>
                </a:solidFill>
                <a:effectLst/>
                <a:latin typeface="inter-bold"/>
              </a:rPr>
              <a:t>to develop more readable and maintainable code</a:t>
            </a:r>
            <a:r>
              <a:rPr lang="en-US" b="0" i="0" dirty="0">
                <a:solidFill>
                  <a:srgbClr val="000000"/>
                </a:solidFill>
                <a:effectLst/>
                <a:latin typeface="inter-regular"/>
              </a:rPr>
              <a:t> because it logically group classes and interfaces in one place only.</a:t>
            </a:r>
          </a:p>
          <a:p>
            <a:pPr algn="just">
              <a:buFont typeface="+mj-lt"/>
              <a:buAutoNum type="arabicPeriod"/>
            </a:pPr>
            <a:r>
              <a:rPr lang="en-US" b="1" i="0" dirty="0">
                <a:solidFill>
                  <a:srgbClr val="000000"/>
                </a:solidFill>
                <a:effectLst/>
                <a:latin typeface="inter-bold"/>
              </a:rPr>
              <a:t>Code Optimization</a:t>
            </a:r>
            <a:r>
              <a:rPr lang="en-US" b="0" i="0" dirty="0">
                <a:solidFill>
                  <a:srgbClr val="000000"/>
                </a:solidFill>
                <a:effectLst/>
                <a:latin typeface="inter-regular"/>
              </a:rPr>
              <a:t>: It requires less code to write.</a:t>
            </a:r>
          </a:p>
          <a:p>
            <a:endParaRPr lang="en-IN" dirty="0"/>
          </a:p>
        </p:txBody>
      </p:sp>
    </p:spTree>
    <p:extLst>
      <p:ext uri="{BB962C8B-B14F-4D97-AF65-F5344CB8AC3E}">
        <p14:creationId xmlns:p14="http://schemas.microsoft.com/office/powerpoint/2010/main" val="222846134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AA40-D695-4122-8F33-D7783DC5CF9C}"/>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Need of Java Inner class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3FB78EC-48CF-43C8-A1C6-FAD90F365A79}"/>
              </a:ext>
            </a:extLst>
          </p:cNvPr>
          <p:cNvSpPr>
            <a:spLocks noGrp="1"/>
          </p:cNvSpPr>
          <p:nvPr>
            <p:ph idx="1"/>
          </p:nvPr>
        </p:nvSpPr>
        <p:spPr>
          <a:xfrm>
            <a:off x="457200" y="404664"/>
            <a:ext cx="8229600" cy="5721499"/>
          </a:xfrm>
        </p:spPr>
        <p:txBody>
          <a:bodyPr>
            <a:normAutofit fontScale="85000" lnSpcReduction="10000"/>
          </a:bodyPr>
          <a:lstStyle/>
          <a:p>
            <a:r>
              <a:rPr lang="en-US" sz="2000" b="0" i="0" dirty="0">
                <a:solidFill>
                  <a:srgbClr val="333333"/>
                </a:solidFill>
                <a:effectLst/>
                <a:latin typeface="inter-regular"/>
              </a:rPr>
              <a:t>Sometimes users need to program a class in such a way so that no other class can access it. Therefore, it would be better if you include it within other classes.</a:t>
            </a:r>
          </a:p>
          <a:p>
            <a:r>
              <a:rPr lang="en-US" sz="2000" b="0" i="0" dirty="0">
                <a:solidFill>
                  <a:srgbClr val="610B38"/>
                </a:solidFill>
                <a:effectLst/>
                <a:latin typeface="erdana"/>
              </a:rPr>
              <a:t>Difference between nested class and inner class in Java</a:t>
            </a:r>
          </a:p>
          <a:p>
            <a:r>
              <a:rPr lang="en-US" sz="1600" b="0" i="0" dirty="0">
                <a:solidFill>
                  <a:srgbClr val="333333"/>
                </a:solidFill>
                <a:effectLst/>
                <a:latin typeface="inter-regular"/>
              </a:rPr>
              <a:t>An inner class is a part of a nested class. Non-static nested classes are known as inner classes.</a:t>
            </a:r>
            <a:endParaRPr lang="en-US" sz="1600" b="0" i="0" dirty="0">
              <a:solidFill>
                <a:srgbClr val="610B38"/>
              </a:solidFill>
              <a:effectLst/>
              <a:latin typeface="erdana"/>
            </a:endParaRPr>
          </a:p>
          <a:p>
            <a:r>
              <a:rPr lang="en-IN" sz="2000" b="0" i="0" dirty="0">
                <a:solidFill>
                  <a:srgbClr val="610B38"/>
                </a:solidFill>
                <a:effectLst/>
                <a:latin typeface="erdana"/>
              </a:rPr>
              <a:t>Types of Nested classes</a:t>
            </a:r>
          </a:p>
          <a:p>
            <a:r>
              <a:rPr lang="en-US" sz="2400" b="0" i="0" dirty="0">
                <a:solidFill>
                  <a:srgbClr val="333333"/>
                </a:solidFill>
                <a:effectLst/>
                <a:latin typeface="inter-regular"/>
              </a:rPr>
              <a:t>There are two types of nested classes non-static and static nested classes. The non-static nested classes are also known as inner classes.</a:t>
            </a:r>
          </a:p>
          <a:p>
            <a:pPr algn="just">
              <a:buFont typeface="Arial" panose="020B0604020202020204" pitchFamily="34" charset="0"/>
              <a:buChar char="•"/>
            </a:pPr>
            <a:r>
              <a:rPr lang="en-US" b="0" i="0" dirty="0">
                <a:solidFill>
                  <a:srgbClr val="000000"/>
                </a:solidFill>
                <a:effectLst/>
                <a:latin typeface="inter-regular"/>
              </a:rPr>
              <a:t>Non-static nested class (inner class)</a:t>
            </a:r>
          </a:p>
          <a:p>
            <a:pPr marL="742950" lvl="1" indent="-285750" algn="just">
              <a:buFont typeface="Arial" panose="020B0604020202020204" pitchFamily="34" charset="0"/>
              <a:buChar char="•"/>
            </a:pPr>
            <a:r>
              <a:rPr lang="en-US" b="0" i="0" dirty="0">
                <a:solidFill>
                  <a:srgbClr val="000000"/>
                </a:solidFill>
                <a:effectLst/>
                <a:latin typeface="inter-regular"/>
              </a:rPr>
              <a:t>Member inner class</a:t>
            </a:r>
          </a:p>
          <a:p>
            <a:pPr marL="742950" lvl="1" indent="-285750" algn="just">
              <a:buFont typeface="Arial" panose="020B0604020202020204" pitchFamily="34" charset="0"/>
              <a:buChar char="•"/>
            </a:pPr>
            <a:r>
              <a:rPr lang="en-US" b="0" i="0" dirty="0">
                <a:solidFill>
                  <a:srgbClr val="000000"/>
                </a:solidFill>
                <a:effectLst/>
                <a:latin typeface="inter-regular"/>
              </a:rPr>
              <a:t>Anonymous inner class</a:t>
            </a:r>
          </a:p>
          <a:p>
            <a:pPr marL="742950" lvl="1" indent="-285750" algn="just">
              <a:buFont typeface="Arial" panose="020B0604020202020204" pitchFamily="34" charset="0"/>
              <a:buChar char="•"/>
            </a:pPr>
            <a:r>
              <a:rPr lang="en-US" b="0" i="0" dirty="0">
                <a:solidFill>
                  <a:srgbClr val="000000"/>
                </a:solidFill>
                <a:effectLst/>
                <a:latin typeface="inter-regular"/>
              </a:rPr>
              <a:t>Local inner class</a:t>
            </a:r>
          </a:p>
          <a:p>
            <a:pPr marL="742950" lvl="1" indent="-285750"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IN" b="0" i="0" dirty="0">
                <a:solidFill>
                  <a:srgbClr val="000000"/>
                </a:solidFill>
                <a:effectLst/>
                <a:latin typeface="inter-regular"/>
              </a:rPr>
              <a:t>Static nested class</a:t>
            </a:r>
          </a:p>
          <a:p>
            <a:pPr marL="0" indent="0">
              <a:buNone/>
            </a:pPr>
            <a:br>
              <a:rPr lang="en-IN" dirty="0"/>
            </a:br>
            <a:endParaRPr lang="en-US" b="0" i="0" dirty="0">
              <a:solidFill>
                <a:srgbClr val="000000"/>
              </a:solidFill>
              <a:effectLst/>
              <a:latin typeface="inter-regular"/>
            </a:endParaRPr>
          </a:p>
          <a:p>
            <a:endParaRPr lang="en-IN" sz="2400" dirty="0"/>
          </a:p>
        </p:txBody>
      </p:sp>
    </p:spTree>
    <p:extLst>
      <p:ext uri="{BB962C8B-B14F-4D97-AF65-F5344CB8AC3E}">
        <p14:creationId xmlns:p14="http://schemas.microsoft.com/office/powerpoint/2010/main" val="120968847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6645-06D8-4B3B-8078-E517559F33C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Member Inner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0B7B3CA-F888-4DDF-92BB-ACCCA7EC49E5}"/>
              </a:ext>
            </a:extLst>
          </p:cNvPr>
          <p:cNvSpPr>
            <a:spLocks noGrp="1"/>
          </p:cNvSpPr>
          <p:nvPr>
            <p:ph idx="1"/>
          </p:nvPr>
        </p:nvSpPr>
        <p:spPr>
          <a:xfrm>
            <a:off x="457200" y="548680"/>
            <a:ext cx="8229600" cy="5577483"/>
          </a:xfrm>
        </p:spPr>
        <p:txBody>
          <a:bodyPr>
            <a:normAutofit/>
          </a:bodyPr>
          <a:lstStyle/>
          <a:p>
            <a:r>
              <a:rPr lang="en-US" sz="2400" b="0" i="0" dirty="0">
                <a:solidFill>
                  <a:srgbClr val="333333"/>
                </a:solidFill>
                <a:effectLst/>
                <a:latin typeface="inter-regular"/>
              </a:rPr>
              <a:t>A non-static class that is created inside a class but outside a method is called </a:t>
            </a:r>
            <a:r>
              <a:rPr lang="en-US" sz="2400" b="1" i="0" dirty="0">
                <a:solidFill>
                  <a:srgbClr val="333333"/>
                </a:solidFill>
                <a:effectLst/>
                <a:latin typeface="inter-bold"/>
              </a:rPr>
              <a:t>member inner class</a:t>
            </a:r>
            <a:r>
              <a:rPr lang="en-US" sz="2400" b="0" i="0" dirty="0">
                <a:solidFill>
                  <a:srgbClr val="333333"/>
                </a:solidFill>
                <a:effectLst/>
                <a:latin typeface="inter-regular"/>
              </a:rPr>
              <a:t>.</a:t>
            </a:r>
          </a:p>
          <a:p>
            <a:r>
              <a:rPr lang="en-US" sz="2400" b="0" i="0" dirty="0">
                <a:solidFill>
                  <a:srgbClr val="333333"/>
                </a:solidFill>
                <a:effectLst/>
                <a:latin typeface="inter-regular"/>
              </a:rPr>
              <a:t>It is also known as a </a:t>
            </a:r>
            <a:r>
              <a:rPr lang="en-US" sz="2400" b="1" i="0" dirty="0">
                <a:solidFill>
                  <a:srgbClr val="333333"/>
                </a:solidFill>
                <a:effectLst/>
                <a:latin typeface="inter-bold"/>
              </a:rPr>
              <a:t>regular inner class</a:t>
            </a:r>
            <a:r>
              <a:rPr lang="en-US" sz="2400" b="0" i="0" dirty="0">
                <a:solidFill>
                  <a:srgbClr val="333333"/>
                </a:solidFill>
                <a:effectLst/>
                <a:latin typeface="inter-regular"/>
              </a:rPr>
              <a:t>. It can be declared with access modifiers like public, default, private, and protected.</a:t>
            </a:r>
          </a:p>
          <a:p>
            <a:r>
              <a:rPr lang="en-IN" sz="2800" b="1" i="0" dirty="0">
                <a:solidFill>
                  <a:srgbClr val="333333"/>
                </a:solidFill>
                <a:effectLst/>
                <a:latin typeface="inter-bold"/>
              </a:rPr>
              <a:t>Syntax:</a:t>
            </a:r>
          </a:p>
          <a:p>
            <a:pPr algn="just">
              <a:buFont typeface="+mj-lt"/>
              <a:buAutoNum type="arabicPeriod"/>
            </a:pPr>
            <a:r>
              <a:rPr lang="en-IN" sz="1600" b="1" i="0" dirty="0">
                <a:solidFill>
                  <a:srgbClr val="006699"/>
                </a:solidFill>
                <a:effectLst/>
                <a:latin typeface="inter-regular"/>
              </a:rPr>
              <a:t>class</a:t>
            </a:r>
            <a:r>
              <a:rPr lang="en-IN" sz="1600" b="0" i="0" dirty="0">
                <a:solidFill>
                  <a:srgbClr val="000000"/>
                </a:solidFill>
                <a:effectLst/>
                <a:latin typeface="inter-regular"/>
              </a:rPr>
              <a:t> Outer{  </a:t>
            </a:r>
          </a:p>
          <a:p>
            <a:pPr algn="just">
              <a:buFont typeface="+mj-lt"/>
              <a:buAutoNum type="arabicPeriod"/>
            </a:pPr>
            <a:r>
              <a:rPr lang="en-IN" sz="1600" b="0" i="0" dirty="0">
                <a:solidFill>
                  <a:srgbClr val="000000"/>
                </a:solidFill>
                <a:effectLst/>
                <a:latin typeface="inter-regular"/>
              </a:rPr>
              <a:t> </a:t>
            </a:r>
            <a:r>
              <a:rPr lang="en-IN" sz="1600" b="0" i="0" dirty="0">
                <a:solidFill>
                  <a:srgbClr val="008200"/>
                </a:solidFill>
                <a:effectLst/>
                <a:latin typeface="inter-regular"/>
              </a:rPr>
              <a:t>//code</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Inner{  </a:t>
            </a:r>
          </a:p>
          <a:p>
            <a:pPr algn="just">
              <a:buFont typeface="+mj-lt"/>
              <a:buAutoNum type="arabicPeriod"/>
            </a:pPr>
            <a:r>
              <a:rPr lang="en-IN" sz="1600" b="0" i="0" dirty="0">
                <a:solidFill>
                  <a:srgbClr val="000000"/>
                </a:solidFill>
                <a:effectLst/>
                <a:latin typeface="inter-regular"/>
              </a:rPr>
              <a:t>  </a:t>
            </a:r>
            <a:r>
              <a:rPr lang="en-IN" sz="1600" b="0" i="0" dirty="0">
                <a:solidFill>
                  <a:srgbClr val="008200"/>
                </a:solidFill>
                <a:effectLst/>
                <a:latin typeface="inter-regular"/>
              </a:rPr>
              <a:t>//code</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  </a:t>
            </a:r>
          </a:p>
          <a:p>
            <a:pPr algn="just">
              <a:buFont typeface="+mj-lt"/>
              <a:buAutoNum type="arabicPeriod"/>
            </a:pPr>
            <a:r>
              <a:rPr lang="en-IN" sz="1600" b="0" i="0" dirty="0">
                <a:solidFill>
                  <a:srgbClr val="000000"/>
                </a:solidFill>
                <a:effectLst/>
                <a:latin typeface="inter-regular"/>
              </a:rPr>
              <a:t>}  </a:t>
            </a:r>
          </a:p>
          <a:p>
            <a:endParaRPr lang="en-IN" sz="2800" dirty="0"/>
          </a:p>
        </p:txBody>
      </p:sp>
    </p:spTree>
    <p:extLst>
      <p:ext uri="{BB962C8B-B14F-4D97-AF65-F5344CB8AC3E}">
        <p14:creationId xmlns:p14="http://schemas.microsoft.com/office/powerpoint/2010/main" val="48083901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22A5-5891-49FD-927C-54375E9A94C1}"/>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0A6C8A4-D4BD-4A3F-8A22-DB23DBA7C002}"/>
              </a:ext>
            </a:extLst>
          </p:cNvPr>
          <p:cNvSpPr>
            <a:spLocks noGrp="1"/>
          </p:cNvSpPr>
          <p:nvPr>
            <p:ph idx="1"/>
          </p:nvPr>
        </p:nvSpPr>
        <p:spPr>
          <a:xfrm>
            <a:off x="457200" y="836712"/>
            <a:ext cx="8229600" cy="5289451"/>
          </a:xfrm>
        </p:spPr>
        <p:txBody>
          <a:bodyPr>
            <a:normAutofit/>
          </a:bodyPr>
          <a:lstStyle/>
          <a:p>
            <a:r>
              <a:rPr lang="en-US" sz="2400" b="0" i="0" dirty="0">
                <a:solidFill>
                  <a:srgbClr val="333333"/>
                </a:solidFill>
                <a:effectLst/>
                <a:latin typeface="inter-regular"/>
              </a:rPr>
              <a:t>In this example, we are creating a msg() method in the member inner class that is accessing the private data member of the outer class.</a:t>
            </a:r>
          </a:p>
          <a:p>
            <a:pPr algn="just">
              <a:buFont typeface="+mj-lt"/>
              <a:buAutoNum type="arabicPeriod"/>
            </a:pPr>
            <a:r>
              <a:rPr lang="en-IN" sz="1400" b="1" i="0" dirty="0">
                <a:solidFill>
                  <a:srgbClr val="006699"/>
                </a:solidFill>
                <a:effectLst/>
                <a:latin typeface="inter-regular"/>
              </a:rPr>
              <a:t>class</a:t>
            </a:r>
            <a:r>
              <a:rPr lang="en-IN" sz="1400" b="0" i="0" dirty="0">
                <a:solidFill>
                  <a:srgbClr val="000000"/>
                </a:solidFill>
                <a:effectLst/>
                <a:latin typeface="inter-regular"/>
              </a:rPr>
              <a:t> TestMemberOuter1{  </a:t>
            </a:r>
          </a:p>
          <a:p>
            <a:pPr algn="just">
              <a:buFont typeface="+mj-lt"/>
              <a:buAutoNum type="arabicPeriod"/>
            </a:pPr>
            <a:r>
              <a:rPr lang="en-IN" sz="1400" b="0" i="0" dirty="0">
                <a:solidFill>
                  <a:srgbClr val="000000"/>
                </a:solidFill>
                <a:effectLst/>
                <a:latin typeface="inter-regular"/>
              </a:rPr>
              <a:t> </a:t>
            </a:r>
            <a:r>
              <a:rPr lang="en-IN" sz="1400" b="1" i="0" dirty="0">
                <a:solidFill>
                  <a:srgbClr val="006699"/>
                </a:solidFill>
                <a:effectLst/>
                <a:latin typeface="inter-regular"/>
              </a:rPr>
              <a:t>private</a:t>
            </a:r>
            <a:r>
              <a:rPr lang="en-IN" sz="1400" b="0" i="0" dirty="0">
                <a:solidFill>
                  <a:srgbClr val="000000"/>
                </a:solidFill>
                <a:effectLst/>
                <a:latin typeface="inter-regular"/>
              </a:rPr>
              <a:t> </a:t>
            </a:r>
            <a:r>
              <a:rPr lang="en-IN" sz="1400" b="1" i="0" dirty="0">
                <a:solidFill>
                  <a:srgbClr val="006699"/>
                </a:solidFill>
                <a:effectLst/>
                <a:latin typeface="inter-regular"/>
              </a:rPr>
              <a:t>int</a:t>
            </a:r>
            <a:r>
              <a:rPr lang="en-IN" sz="1400" b="0" i="0" dirty="0">
                <a:solidFill>
                  <a:srgbClr val="000000"/>
                </a:solidFill>
                <a:effectLst/>
                <a:latin typeface="inter-regular"/>
              </a:rPr>
              <a:t> data=</a:t>
            </a:r>
            <a:r>
              <a:rPr lang="en-IN" sz="1400" b="0" i="0" dirty="0">
                <a:solidFill>
                  <a:srgbClr val="C00000"/>
                </a:solidFill>
                <a:effectLst/>
                <a:latin typeface="inter-regular"/>
              </a:rPr>
              <a:t>30</a:t>
            </a: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a:t>
            </a:r>
            <a:r>
              <a:rPr lang="en-IN" sz="1400" b="1" i="0" dirty="0">
                <a:solidFill>
                  <a:srgbClr val="006699"/>
                </a:solidFill>
                <a:effectLst/>
                <a:latin typeface="inter-regular"/>
              </a:rPr>
              <a:t>class</a:t>
            </a:r>
            <a:r>
              <a:rPr lang="en-IN" sz="1400" b="0" i="0" dirty="0">
                <a:solidFill>
                  <a:srgbClr val="000000"/>
                </a:solidFill>
                <a:effectLst/>
                <a:latin typeface="inter-regular"/>
              </a:rPr>
              <a:t> Inner{  </a:t>
            </a:r>
          </a:p>
          <a:p>
            <a:pPr algn="just">
              <a:buFont typeface="+mj-lt"/>
              <a:buAutoNum type="arabicPeriod"/>
            </a:pPr>
            <a:r>
              <a:rPr lang="en-IN" sz="1400" b="0" i="0" dirty="0">
                <a:solidFill>
                  <a:srgbClr val="000000"/>
                </a:solidFill>
                <a:effectLst/>
                <a:latin typeface="inter-regular"/>
              </a:rPr>
              <a:t>  </a:t>
            </a:r>
            <a:r>
              <a:rPr lang="en-IN" sz="1400" b="1" i="0" dirty="0">
                <a:solidFill>
                  <a:srgbClr val="006699"/>
                </a:solidFill>
                <a:effectLst/>
                <a:latin typeface="inter-regular"/>
              </a:rPr>
              <a:t>void</a:t>
            </a:r>
            <a:r>
              <a:rPr lang="en-IN" sz="1400" b="0" i="0" dirty="0">
                <a:solidFill>
                  <a:srgbClr val="000000"/>
                </a:solidFill>
                <a:effectLst/>
                <a:latin typeface="inter-regular"/>
              </a:rPr>
              <a:t> </a:t>
            </a:r>
            <a:r>
              <a:rPr lang="en-IN" sz="1400" b="0" i="0" dirty="0" err="1">
                <a:solidFill>
                  <a:srgbClr val="000000"/>
                </a:solidFill>
                <a:effectLst/>
                <a:latin typeface="inter-regular"/>
              </a:rPr>
              <a:t>msg</a:t>
            </a:r>
            <a:r>
              <a:rPr lang="en-IN" sz="1400" b="0" i="0" dirty="0">
                <a:solidFill>
                  <a:srgbClr val="000000"/>
                </a:solidFill>
                <a:effectLst/>
                <a:latin typeface="inter-regular"/>
              </a:rPr>
              <a:t>(){</a:t>
            </a:r>
            <a:r>
              <a:rPr lang="en-IN" sz="1400" b="0" i="0" dirty="0" err="1">
                <a:solidFill>
                  <a:srgbClr val="000000"/>
                </a:solidFill>
                <a:effectLst/>
                <a:latin typeface="inter-regular"/>
              </a:rPr>
              <a:t>System.out.println</a:t>
            </a:r>
            <a:r>
              <a:rPr lang="en-IN" sz="1400" b="0" i="0" dirty="0">
                <a:solidFill>
                  <a:srgbClr val="000000"/>
                </a:solidFill>
                <a:effectLst/>
                <a:latin typeface="inter-regular"/>
              </a:rPr>
              <a:t>(</a:t>
            </a:r>
            <a:r>
              <a:rPr lang="en-IN" sz="1400" b="0" i="0" dirty="0">
                <a:solidFill>
                  <a:srgbClr val="0000FF"/>
                </a:solidFill>
                <a:effectLst/>
                <a:latin typeface="inter-regular"/>
              </a:rPr>
              <a:t>"data is "</a:t>
            </a:r>
            <a:r>
              <a:rPr lang="en-IN" sz="1400" b="0" i="0" dirty="0">
                <a:solidFill>
                  <a:srgbClr val="000000"/>
                </a:solidFill>
                <a:effectLst/>
                <a:latin typeface="inter-regular"/>
              </a:rPr>
              <a:t>+data);}  </a:t>
            </a:r>
          </a:p>
          <a:p>
            <a:pPr algn="just">
              <a:buFont typeface="+mj-lt"/>
              <a:buAutoNum type="arabicPeriod"/>
            </a:pPr>
            <a:r>
              <a:rPr lang="en-IN" sz="1400" b="0" i="0" dirty="0">
                <a:solidFill>
                  <a:srgbClr val="000000"/>
                </a:solidFill>
                <a:effectLst/>
                <a:latin typeface="inter-regular"/>
              </a:rPr>
              <a:t> }  </a:t>
            </a:r>
          </a:p>
          <a:p>
            <a:pPr algn="just">
              <a:buFont typeface="+mj-lt"/>
              <a:buAutoNum type="arabicPeriod"/>
            </a:pPr>
            <a:r>
              <a:rPr lang="en-IN" sz="1400" b="0" i="0" dirty="0">
                <a:solidFill>
                  <a:srgbClr val="000000"/>
                </a:solidFill>
                <a:effectLst/>
                <a:latin typeface="inter-regular"/>
              </a:rPr>
              <a:t> </a:t>
            </a:r>
            <a:r>
              <a:rPr lang="en-IN" sz="1400" b="1" i="0" dirty="0">
                <a:solidFill>
                  <a:srgbClr val="006699"/>
                </a:solidFill>
                <a:effectLst/>
                <a:latin typeface="inter-regular"/>
              </a:rPr>
              <a:t>public</a:t>
            </a:r>
            <a:r>
              <a:rPr lang="en-IN" sz="1400" b="0" i="0" dirty="0">
                <a:solidFill>
                  <a:srgbClr val="000000"/>
                </a:solidFill>
                <a:effectLst/>
                <a:latin typeface="inter-regular"/>
              </a:rPr>
              <a:t> </a:t>
            </a:r>
            <a:r>
              <a:rPr lang="en-IN" sz="1400" b="1" i="0" dirty="0">
                <a:solidFill>
                  <a:srgbClr val="006699"/>
                </a:solidFill>
                <a:effectLst/>
                <a:latin typeface="inter-regular"/>
              </a:rPr>
              <a:t>static</a:t>
            </a:r>
            <a:r>
              <a:rPr lang="en-IN" sz="1400" b="0" i="0" dirty="0">
                <a:solidFill>
                  <a:srgbClr val="000000"/>
                </a:solidFill>
                <a:effectLst/>
                <a:latin typeface="inter-regular"/>
              </a:rPr>
              <a:t> </a:t>
            </a:r>
            <a:r>
              <a:rPr lang="en-IN" sz="1400" b="1" i="0" dirty="0">
                <a:solidFill>
                  <a:srgbClr val="006699"/>
                </a:solidFill>
                <a:effectLst/>
                <a:latin typeface="inter-regular"/>
              </a:rPr>
              <a:t>void</a:t>
            </a:r>
            <a:r>
              <a:rPr lang="en-IN" sz="1400" b="0" i="0" dirty="0">
                <a:solidFill>
                  <a:srgbClr val="000000"/>
                </a:solidFill>
                <a:effectLst/>
                <a:latin typeface="inter-regular"/>
              </a:rPr>
              <a:t> main(String </a:t>
            </a:r>
            <a:r>
              <a:rPr lang="en-IN" sz="1400" b="0" i="0" dirty="0" err="1">
                <a:solidFill>
                  <a:srgbClr val="000000"/>
                </a:solidFill>
                <a:effectLst/>
                <a:latin typeface="inter-regular"/>
              </a:rPr>
              <a:t>args</a:t>
            </a: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TestMemberOuter1 </a:t>
            </a:r>
            <a:r>
              <a:rPr lang="en-IN" sz="1400" b="0" i="0" dirty="0" err="1">
                <a:solidFill>
                  <a:srgbClr val="000000"/>
                </a:solidFill>
                <a:effectLst/>
                <a:latin typeface="inter-regular"/>
              </a:rPr>
              <a:t>obj</a:t>
            </a:r>
            <a:r>
              <a:rPr lang="en-IN" sz="1400" b="0" i="0" dirty="0">
                <a:solidFill>
                  <a:srgbClr val="000000"/>
                </a:solidFill>
                <a:effectLst/>
                <a:latin typeface="inter-regular"/>
              </a:rPr>
              <a:t>=</a:t>
            </a:r>
            <a:r>
              <a:rPr lang="en-IN" sz="1400" b="1" i="0" dirty="0">
                <a:solidFill>
                  <a:srgbClr val="006699"/>
                </a:solidFill>
                <a:effectLst/>
                <a:latin typeface="inter-regular"/>
              </a:rPr>
              <a:t>new</a:t>
            </a:r>
            <a:r>
              <a:rPr lang="en-IN" sz="1400" b="0" i="0" dirty="0">
                <a:solidFill>
                  <a:srgbClr val="000000"/>
                </a:solidFill>
                <a:effectLst/>
                <a:latin typeface="inter-regular"/>
              </a:rPr>
              <a:t> TestMemberOuter1();  </a:t>
            </a:r>
          </a:p>
          <a:p>
            <a:pPr algn="just">
              <a:buFont typeface="+mj-lt"/>
              <a:buAutoNum type="arabicPeriod"/>
            </a:pPr>
            <a:r>
              <a:rPr lang="en-IN" sz="1400" b="0" i="0" dirty="0">
                <a:solidFill>
                  <a:srgbClr val="000000"/>
                </a:solidFill>
                <a:effectLst/>
                <a:latin typeface="inter-regular"/>
              </a:rPr>
              <a:t>  TestMemberOuter1.Inner in=</a:t>
            </a:r>
            <a:r>
              <a:rPr lang="en-IN" sz="1400" b="0" i="0" dirty="0" err="1">
                <a:solidFill>
                  <a:srgbClr val="000000"/>
                </a:solidFill>
                <a:effectLst/>
                <a:latin typeface="inter-regular"/>
              </a:rPr>
              <a:t>obj.</a:t>
            </a:r>
            <a:r>
              <a:rPr lang="en-IN" sz="1400" b="1" i="0" dirty="0" err="1">
                <a:solidFill>
                  <a:srgbClr val="006699"/>
                </a:solidFill>
                <a:effectLst/>
                <a:latin typeface="inter-regular"/>
              </a:rPr>
              <a:t>new</a:t>
            </a:r>
            <a:r>
              <a:rPr lang="en-IN" sz="1400" b="0" i="0" dirty="0">
                <a:solidFill>
                  <a:srgbClr val="000000"/>
                </a:solidFill>
                <a:effectLst/>
                <a:latin typeface="inter-regular"/>
              </a:rPr>
              <a:t> Inner();  </a:t>
            </a:r>
          </a:p>
          <a:p>
            <a:pPr algn="just">
              <a:buFont typeface="+mj-lt"/>
              <a:buAutoNum type="arabicPeriod"/>
            </a:pPr>
            <a:r>
              <a:rPr lang="en-IN" sz="1400" b="0" i="0" dirty="0">
                <a:solidFill>
                  <a:srgbClr val="000000"/>
                </a:solidFill>
                <a:effectLst/>
                <a:latin typeface="inter-regular"/>
              </a:rPr>
              <a:t>  in.msg();  </a:t>
            </a:r>
          </a:p>
          <a:p>
            <a:pPr algn="just">
              <a:buFont typeface="+mj-lt"/>
              <a:buAutoNum type="arabicPeriod"/>
            </a:pPr>
            <a:r>
              <a:rPr lang="en-IN" sz="1400" b="0" i="0" dirty="0">
                <a:solidFill>
                  <a:srgbClr val="000000"/>
                </a:solidFill>
                <a:effectLst/>
                <a:latin typeface="inter-regular"/>
              </a:rPr>
              <a:t> }  </a:t>
            </a:r>
          </a:p>
          <a:p>
            <a:pPr algn="just">
              <a:buFont typeface="+mj-lt"/>
              <a:buAutoNum type="arabicPeriod"/>
            </a:pPr>
            <a:r>
              <a:rPr lang="en-IN" sz="1400" b="0" i="0" dirty="0">
                <a:solidFill>
                  <a:srgbClr val="000000"/>
                </a:solidFill>
                <a:effectLst/>
                <a:latin typeface="inter-regular"/>
              </a:rPr>
              <a:t>}  </a:t>
            </a:r>
          </a:p>
          <a:p>
            <a:endParaRPr lang="en-IN" sz="2400" dirty="0"/>
          </a:p>
        </p:txBody>
      </p:sp>
    </p:spTree>
    <p:extLst>
      <p:ext uri="{BB962C8B-B14F-4D97-AF65-F5344CB8AC3E}">
        <p14:creationId xmlns:p14="http://schemas.microsoft.com/office/powerpoint/2010/main" val="245846588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14B-5F28-439D-923C-A7A0C40BEEE0}"/>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Anonymous inner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41B656A-93B3-4B64-B0E2-78EF124C9236}"/>
              </a:ext>
            </a:extLst>
          </p:cNvPr>
          <p:cNvSpPr>
            <a:spLocks noGrp="1"/>
          </p:cNvSpPr>
          <p:nvPr>
            <p:ph idx="1"/>
          </p:nvPr>
        </p:nvSpPr>
        <p:spPr>
          <a:xfrm>
            <a:off x="457200" y="476672"/>
            <a:ext cx="8229600" cy="5649491"/>
          </a:xfrm>
        </p:spPr>
        <p:txBody>
          <a:bodyPr>
            <a:normAutofit/>
          </a:bodyPr>
          <a:lstStyle/>
          <a:p>
            <a:r>
              <a:rPr lang="en-US" sz="2400" b="0" i="0" dirty="0">
                <a:solidFill>
                  <a:srgbClr val="333333"/>
                </a:solidFill>
                <a:effectLst/>
                <a:latin typeface="inter-regular"/>
              </a:rPr>
              <a:t>Java anonymous inner class is an inner class without a name and for which only a single object is created.</a:t>
            </a:r>
          </a:p>
          <a:p>
            <a:r>
              <a:rPr lang="en-US" sz="2400" b="0" i="0" dirty="0">
                <a:solidFill>
                  <a:srgbClr val="333333"/>
                </a:solidFill>
                <a:effectLst/>
                <a:latin typeface="inter-regular"/>
              </a:rPr>
              <a:t>An anonymous inner class can be useful when making an instance of an object with certain "extras" such as overloading methods of a class or interface, without having to actually subclass a class.</a:t>
            </a:r>
          </a:p>
          <a:p>
            <a:pPr algn="just"/>
            <a:r>
              <a:rPr lang="en-US" sz="2400" b="0" i="0" dirty="0">
                <a:solidFill>
                  <a:srgbClr val="333333"/>
                </a:solidFill>
                <a:effectLst/>
                <a:latin typeface="inter-regular"/>
              </a:rPr>
              <a:t>It should be used if you have to override a method of class or interface. Java Anonymous inner class can be created in two ways:</a:t>
            </a:r>
          </a:p>
          <a:p>
            <a:pPr algn="just">
              <a:buFont typeface="+mj-lt"/>
              <a:buAutoNum type="arabicPeriod"/>
            </a:pPr>
            <a:r>
              <a:rPr lang="en-US" sz="2400" b="0" i="0" dirty="0">
                <a:solidFill>
                  <a:srgbClr val="000000"/>
                </a:solidFill>
                <a:effectLst/>
                <a:latin typeface="inter-regular"/>
              </a:rPr>
              <a:t>Class (may be abstract or concrete).</a:t>
            </a:r>
          </a:p>
          <a:p>
            <a:pPr algn="just">
              <a:buFont typeface="+mj-lt"/>
              <a:buAutoNum type="arabicPeriod"/>
            </a:pPr>
            <a:r>
              <a:rPr lang="en-US" sz="2400" b="0" i="0" dirty="0">
                <a:solidFill>
                  <a:srgbClr val="000000"/>
                </a:solidFill>
                <a:effectLst/>
                <a:latin typeface="inter-regular"/>
              </a:rPr>
              <a:t>Interface</a:t>
            </a:r>
          </a:p>
          <a:p>
            <a:endParaRPr lang="en-IN" sz="2400" dirty="0"/>
          </a:p>
        </p:txBody>
      </p:sp>
    </p:spTree>
    <p:extLst>
      <p:ext uri="{BB962C8B-B14F-4D97-AF65-F5344CB8AC3E}">
        <p14:creationId xmlns:p14="http://schemas.microsoft.com/office/powerpoint/2010/main" val="147417125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734F-E167-40EC-B0A4-065366822F06}"/>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4B"/>
                </a:solidFill>
                <a:effectLst/>
                <a:latin typeface="erdana"/>
              </a:rPr>
              <a:t> </a:t>
            </a:r>
            <a:r>
              <a:rPr lang="en-US" sz="3100" b="0" i="0" dirty="0">
                <a:solidFill>
                  <a:srgbClr val="610B4B"/>
                </a:solidFill>
                <a:effectLst/>
                <a:latin typeface="erdana"/>
              </a:rPr>
              <a:t>anonymous inner class example using class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C11062E-E4D0-49AE-AC7F-A258C34000CE}"/>
              </a:ext>
            </a:extLst>
          </p:cNvPr>
          <p:cNvSpPr>
            <a:spLocks noGrp="1"/>
          </p:cNvSpPr>
          <p:nvPr>
            <p:ph idx="1"/>
          </p:nvPr>
        </p:nvSpPr>
        <p:spPr>
          <a:xfrm>
            <a:off x="457200" y="476672"/>
            <a:ext cx="8229600" cy="5649491"/>
          </a:xfrm>
        </p:spPr>
        <p:txBody>
          <a:bodyPr>
            <a:normAutofit fontScale="92500" lnSpcReduction="10000"/>
          </a:bodyPr>
          <a:lstStyle/>
          <a:p>
            <a:pPr algn="just">
              <a:buFont typeface="+mj-lt"/>
              <a:buAutoNum type="arabicPeriod"/>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Person{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TestAnonymousInner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Person p=</a:t>
            </a:r>
            <a:r>
              <a:rPr lang="en-IN" b="1" i="0" dirty="0">
                <a:solidFill>
                  <a:srgbClr val="006699"/>
                </a:solidFill>
                <a:effectLst/>
                <a:latin typeface="inter-regular"/>
              </a:rPr>
              <a:t>new</a:t>
            </a:r>
            <a:r>
              <a:rPr lang="en-IN" b="0" i="0" dirty="0">
                <a:solidFill>
                  <a:srgbClr val="000000"/>
                </a:solidFill>
                <a:effectLst/>
                <a:latin typeface="inter-regular"/>
              </a:rPr>
              <a:t> Person(){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p.eat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92743151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4BA8-C14B-4BDF-B926-89BAF9B3F56A}"/>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4B"/>
                </a:solidFill>
                <a:effectLst/>
                <a:latin typeface="erdana"/>
              </a:rPr>
              <a:t>Internal working of given code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9D304B9-EF50-4063-A18D-7BCA0184E929}"/>
              </a:ext>
            </a:extLst>
          </p:cNvPr>
          <p:cNvSpPr>
            <a:spLocks noGrp="1"/>
          </p:cNvSpPr>
          <p:nvPr>
            <p:ph idx="1"/>
          </p:nvPr>
        </p:nvSpPr>
        <p:spPr>
          <a:xfrm>
            <a:off x="457200" y="476672"/>
            <a:ext cx="8229600" cy="5649491"/>
          </a:xfrm>
        </p:spPr>
        <p:txBody>
          <a:bodyPr/>
          <a:lstStyle/>
          <a:p>
            <a:pPr algn="just">
              <a:buFont typeface="+mj-lt"/>
              <a:buAutoNum type="arabicPeriod"/>
            </a:pPr>
            <a:r>
              <a:rPr lang="en-IN" b="0" i="0" dirty="0">
                <a:solidFill>
                  <a:srgbClr val="000000"/>
                </a:solidFill>
                <a:effectLst/>
                <a:latin typeface="inter-regular"/>
              </a:rPr>
              <a:t>Person p=</a:t>
            </a:r>
            <a:r>
              <a:rPr lang="en-IN" b="1" i="0" dirty="0">
                <a:solidFill>
                  <a:srgbClr val="006699"/>
                </a:solidFill>
                <a:effectLst/>
                <a:latin typeface="inter-regular"/>
              </a:rPr>
              <a:t>new</a:t>
            </a:r>
            <a:r>
              <a:rPr lang="en-IN" b="0" i="0" dirty="0">
                <a:solidFill>
                  <a:srgbClr val="000000"/>
                </a:solidFill>
                <a:effectLst/>
                <a:latin typeface="inter-regular"/>
              </a:rPr>
              <a:t> Person(){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r>
              <a:rPr lang="en-US" sz="2400" b="0" i="0" dirty="0">
                <a:solidFill>
                  <a:srgbClr val="000000"/>
                </a:solidFill>
                <a:effectLst/>
                <a:latin typeface="inter-regular"/>
              </a:rPr>
              <a:t>A class is created, but its name is decided by the compiler, which extends the Person class and provides the implementation of the eat() method.</a:t>
            </a:r>
          </a:p>
          <a:p>
            <a:r>
              <a:rPr lang="en-US" sz="2400" b="0" i="0" dirty="0">
                <a:solidFill>
                  <a:srgbClr val="000000"/>
                </a:solidFill>
                <a:effectLst/>
                <a:latin typeface="inter-regular"/>
              </a:rPr>
              <a:t>An object of the Anonymous class is created that is referred to by 'p,' a reference variable of Person type.</a:t>
            </a:r>
          </a:p>
          <a:p>
            <a:endParaRPr lang="en-IN" dirty="0"/>
          </a:p>
        </p:txBody>
      </p:sp>
    </p:spTree>
    <p:extLst>
      <p:ext uri="{BB962C8B-B14F-4D97-AF65-F5344CB8AC3E}">
        <p14:creationId xmlns:p14="http://schemas.microsoft.com/office/powerpoint/2010/main" val="167979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lstStyle/>
          <a:p>
            <a:r>
              <a:rPr lang="en-IN" b="1" dirty="0" err="1"/>
              <a:t>int</a:t>
            </a:r>
            <a:endParaRPr lang="en-IN" b="1" dirty="0"/>
          </a:p>
          <a:p>
            <a:pPr lvl="1"/>
            <a:r>
              <a:rPr lang="en-IN" dirty="0"/>
              <a:t>The </a:t>
            </a:r>
            <a:r>
              <a:rPr lang="en-IN" dirty="0" err="1"/>
              <a:t>int</a:t>
            </a:r>
            <a:r>
              <a:rPr lang="en-IN" dirty="0"/>
              <a:t> data type can have values from -2</a:t>
            </a:r>
            <a:r>
              <a:rPr lang="en-IN" baseline="30000" dirty="0"/>
              <a:t>31</a:t>
            </a:r>
            <a:r>
              <a:rPr lang="en-IN" dirty="0"/>
              <a:t> to 2</a:t>
            </a:r>
            <a:r>
              <a:rPr lang="en-IN" baseline="30000" dirty="0"/>
              <a:t>31</a:t>
            </a:r>
            <a:r>
              <a:rPr lang="en-IN" dirty="0"/>
              <a:t>-1</a:t>
            </a:r>
          </a:p>
          <a:p>
            <a:pPr lvl="1">
              <a:buNone/>
            </a:pPr>
            <a:r>
              <a:rPr lang="en-IN" dirty="0"/>
              <a:t>	class </a:t>
            </a:r>
            <a:r>
              <a:rPr lang="en-IN" dirty="0" err="1"/>
              <a:t>IntExample</a:t>
            </a:r>
            <a:r>
              <a:rPr lang="en-IN" dirty="0"/>
              <a:t> { </a:t>
            </a:r>
          </a:p>
          <a:p>
            <a:pPr lvl="1">
              <a:buNone/>
            </a:pPr>
            <a:r>
              <a:rPr lang="en-IN" dirty="0"/>
              <a:t>	public static void main(String[] </a:t>
            </a:r>
            <a:r>
              <a:rPr lang="en-IN" dirty="0" err="1"/>
              <a:t>args</a:t>
            </a:r>
            <a:r>
              <a:rPr lang="en-IN" dirty="0"/>
              <a:t>) { </a:t>
            </a:r>
          </a:p>
          <a:p>
            <a:pPr lvl="1">
              <a:buNone/>
            </a:pPr>
            <a:r>
              <a:rPr lang="en-IN" dirty="0"/>
              <a:t>	</a:t>
            </a:r>
            <a:r>
              <a:rPr lang="en-IN" dirty="0" err="1"/>
              <a:t>int</a:t>
            </a:r>
            <a:r>
              <a:rPr lang="en-IN" dirty="0"/>
              <a:t> range = -4250000; </a:t>
            </a:r>
          </a:p>
          <a:p>
            <a:pPr lvl="1">
              <a:buNone/>
            </a:pPr>
            <a:r>
              <a:rPr lang="en-IN" dirty="0"/>
              <a:t>	</a:t>
            </a:r>
            <a:r>
              <a:rPr lang="en-IN" dirty="0" err="1"/>
              <a:t>System.out.println</a:t>
            </a:r>
            <a:r>
              <a:rPr lang="en-IN" dirty="0"/>
              <a:t>(range); } }</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EF9-DA2E-4D75-BD60-8178C0499CE1}"/>
              </a:ext>
            </a:extLst>
          </p:cNvPr>
          <p:cNvSpPr>
            <a:spLocks noGrp="1"/>
          </p:cNvSpPr>
          <p:nvPr>
            <p:ph type="title"/>
          </p:nvPr>
        </p:nvSpPr>
        <p:spPr>
          <a:xfrm>
            <a:off x="457200" y="274638"/>
            <a:ext cx="8229600" cy="346050"/>
          </a:xfrm>
        </p:spPr>
        <p:txBody>
          <a:bodyPr>
            <a:normAutofit fontScale="90000"/>
          </a:bodyPr>
          <a:lstStyle/>
          <a:p>
            <a:r>
              <a:rPr lang="en-US" sz="3600" b="0" i="0" dirty="0">
                <a:solidFill>
                  <a:srgbClr val="610B38"/>
                </a:solidFill>
                <a:effectLst/>
                <a:latin typeface="erdana"/>
              </a:rPr>
              <a:t>anonymous inner class example using interface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C6B950E-F17B-4F52-B846-36C9056683CE}"/>
              </a:ext>
            </a:extLst>
          </p:cNvPr>
          <p:cNvSpPr>
            <a:spLocks noGrp="1"/>
          </p:cNvSpPr>
          <p:nvPr>
            <p:ph idx="1"/>
          </p:nvPr>
        </p:nvSpPr>
        <p:spPr>
          <a:xfrm>
            <a:off x="457200" y="404664"/>
            <a:ext cx="8229600" cy="5721499"/>
          </a:xfrm>
        </p:spPr>
        <p:txBody>
          <a:bodyPr>
            <a:normAutofit fontScale="92500" lnSpcReduction="20000"/>
          </a:bodyPr>
          <a:lstStyle/>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Eatable{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TestAnnonymousInner1{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Eatable e=</a:t>
            </a:r>
            <a:r>
              <a:rPr lang="en-IN" b="1" i="0" dirty="0">
                <a:solidFill>
                  <a:srgbClr val="006699"/>
                </a:solidFill>
                <a:effectLst/>
                <a:latin typeface="inter-regular"/>
              </a:rPr>
              <a:t>new</a:t>
            </a:r>
            <a:r>
              <a:rPr lang="en-IN" b="0" i="0" dirty="0">
                <a:solidFill>
                  <a:srgbClr val="000000"/>
                </a:solidFill>
                <a:effectLst/>
                <a:latin typeface="inter-regular"/>
              </a:rPr>
              <a:t> Eatable(){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e.eat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75728446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FDAD-6716-468A-B864-13D822FD911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Local inner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E23A2AE-18D6-46EC-A9CA-70A44A529628}"/>
              </a:ext>
            </a:extLst>
          </p:cNvPr>
          <p:cNvSpPr>
            <a:spLocks noGrp="1"/>
          </p:cNvSpPr>
          <p:nvPr>
            <p:ph idx="1"/>
          </p:nvPr>
        </p:nvSpPr>
        <p:spPr>
          <a:xfrm>
            <a:off x="457200" y="548680"/>
            <a:ext cx="8229600" cy="5577483"/>
          </a:xfrm>
        </p:spPr>
        <p:txBody>
          <a:bodyPr>
            <a:normAutofit lnSpcReduction="10000"/>
          </a:bodyPr>
          <a:lstStyle/>
          <a:p>
            <a:r>
              <a:rPr lang="en-US" sz="2400" b="0" i="0" dirty="0">
                <a:solidFill>
                  <a:srgbClr val="333333"/>
                </a:solidFill>
                <a:effectLst/>
                <a:latin typeface="inter-regular"/>
              </a:rPr>
              <a:t>A class i.e., created inside a method, is called local inner class in java.</a:t>
            </a:r>
          </a:p>
          <a:p>
            <a:r>
              <a:rPr lang="en-US" sz="2400" b="0" i="0" dirty="0">
                <a:solidFill>
                  <a:srgbClr val="333333"/>
                </a:solidFill>
                <a:effectLst/>
                <a:latin typeface="inter-regular"/>
              </a:rPr>
              <a:t>Local Inner Classes are the inner classes that are defined inside a block.</a:t>
            </a:r>
            <a:endParaRPr lang="en-US" sz="2400" dirty="0">
              <a:solidFill>
                <a:srgbClr val="333333"/>
              </a:solidFill>
              <a:latin typeface="inter-regular"/>
            </a:endParaRPr>
          </a:p>
          <a:p>
            <a:r>
              <a:rPr lang="en-US" sz="2400" b="0" i="0" dirty="0">
                <a:solidFill>
                  <a:srgbClr val="333333"/>
                </a:solidFill>
                <a:effectLst/>
                <a:latin typeface="inter-regular"/>
              </a:rPr>
              <a:t>Generally, this block is a method body.</a:t>
            </a:r>
          </a:p>
          <a:p>
            <a:r>
              <a:rPr lang="en-US" sz="2000" b="0" i="0" dirty="0">
                <a:solidFill>
                  <a:srgbClr val="333333"/>
                </a:solidFill>
                <a:effectLst/>
                <a:latin typeface="inter-regular"/>
              </a:rPr>
              <a:t>Sometimes this block can be a for loop, or an if clause. </a:t>
            </a:r>
          </a:p>
          <a:p>
            <a:r>
              <a:rPr lang="en-US" sz="2400" b="0" i="0" dirty="0">
                <a:solidFill>
                  <a:srgbClr val="333333"/>
                </a:solidFill>
                <a:effectLst/>
                <a:latin typeface="inter-regular"/>
              </a:rPr>
              <a:t>Local Inner classes are not a member of any enclosing classes. </a:t>
            </a:r>
          </a:p>
          <a:p>
            <a:r>
              <a:rPr lang="en-US" sz="2400" b="0" i="0" dirty="0">
                <a:solidFill>
                  <a:srgbClr val="333333"/>
                </a:solidFill>
                <a:effectLst/>
                <a:latin typeface="inter-regular"/>
              </a:rPr>
              <a:t> They belong to the block they are defined within, due to which local inner classes cannot have any access modifiers associated with them.</a:t>
            </a:r>
          </a:p>
          <a:p>
            <a:r>
              <a:rPr lang="en-US" sz="1800" b="0" i="0" dirty="0">
                <a:solidFill>
                  <a:srgbClr val="333333"/>
                </a:solidFill>
                <a:effectLst/>
                <a:latin typeface="inter-regular"/>
              </a:rPr>
              <a:t>However, they can be marked as final or abstract. These classes have access to the fields of the class enclosing it.</a:t>
            </a:r>
          </a:p>
          <a:p>
            <a:r>
              <a:rPr lang="en-US" sz="1800" b="0" i="0" dirty="0">
                <a:solidFill>
                  <a:srgbClr val="333333"/>
                </a:solidFill>
                <a:effectLst/>
                <a:latin typeface="inter-regular"/>
              </a:rPr>
              <a:t>If you want to invoke the methods of the local inner class, you must instantiate this class inside the method.</a:t>
            </a:r>
            <a:endParaRPr lang="en-IN" sz="1800" dirty="0"/>
          </a:p>
        </p:txBody>
      </p:sp>
    </p:spTree>
    <p:extLst>
      <p:ext uri="{BB962C8B-B14F-4D97-AF65-F5344CB8AC3E}">
        <p14:creationId xmlns:p14="http://schemas.microsoft.com/office/powerpoint/2010/main" val="198388371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73CF-3496-4592-8432-6D389E76D47A}"/>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F47F42E3-3E90-4472-AA0A-74D97740CC72}"/>
              </a:ext>
            </a:extLst>
          </p:cNvPr>
          <p:cNvSpPr>
            <a:spLocks noGrp="1"/>
          </p:cNvSpPr>
          <p:nvPr>
            <p:ph idx="1"/>
          </p:nvPr>
        </p:nvSpPr>
        <p:spPr>
          <a:xfrm>
            <a:off x="457200" y="731838"/>
            <a:ext cx="8229600" cy="5394326"/>
          </a:xfrm>
        </p:spPr>
        <p:txBody>
          <a:bodyPr>
            <a:normAutofit fontScale="775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localInner1{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30</a:t>
            </a:r>
            <a:r>
              <a:rPr lang="en-IN" b="0" i="0" dirty="0">
                <a:solidFill>
                  <a:srgbClr val="000000"/>
                </a:solidFill>
                <a:effectLst/>
                <a:latin typeface="inter-regular"/>
              </a:rPr>
              <a:t>;</a:t>
            </a:r>
            <a:r>
              <a:rPr lang="en-IN" b="0" i="0" dirty="0">
                <a:solidFill>
                  <a:srgbClr val="008200"/>
                </a:solidFill>
                <a:effectLst/>
                <a:latin typeface="inter-regular"/>
              </a:rPr>
              <a:t>//instance variable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Local{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Local l=</a:t>
            </a:r>
            <a:r>
              <a:rPr lang="en-IN" b="1" i="0" dirty="0">
                <a:solidFill>
                  <a:srgbClr val="006699"/>
                </a:solidFill>
                <a:effectLst/>
                <a:latin typeface="inter-regular"/>
              </a:rPr>
              <a:t>new</a:t>
            </a:r>
            <a:r>
              <a:rPr lang="en-IN" b="0" i="0" dirty="0">
                <a:solidFill>
                  <a:srgbClr val="000000"/>
                </a:solidFill>
                <a:effectLst/>
                <a:latin typeface="inter-regular"/>
              </a:rPr>
              <a:t> Local();  </a:t>
            </a:r>
          </a:p>
          <a:p>
            <a:pPr algn="just">
              <a:buFont typeface="+mj-lt"/>
              <a:buAutoNum type="arabicPeriod"/>
            </a:pPr>
            <a:r>
              <a:rPr lang="en-IN" b="0" i="0" dirty="0">
                <a:solidFill>
                  <a:srgbClr val="000000"/>
                </a:solidFill>
                <a:effectLst/>
                <a:latin typeface="inter-regular"/>
              </a:rPr>
              <a:t>  l.msg();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localInner1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localInner1();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obj.display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6541285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712B-1A2E-4294-AA98-54EC1AA35FB4}"/>
              </a:ext>
            </a:extLst>
          </p:cNvPr>
          <p:cNvSpPr>
            <a:spLocks noGrp="1"/>
          </p:cNvSpPr>
          <p:nvPr>
            <p:ph type="title"/>
          </p:nvPr>
        </p:nvSpPr>
        <p:spPr>
          <a:xfrm>
            <a:off x="457200" y="274638"/>
            <a:ext cx="8229600" cy="346050"/>
          </a:xfrm>
        </p:spPr>
        <p:txBody>
          <a:bodyPr>
            <a:normAutofit fontScale="90000"/>
          </a:bodyPr>
          <a:lstStyle/>
          <a:p>
            <a:r>
              <a:rPr lang="en-US" b="0" i="0" dirty="0">
                <a:solidFill>
                  <a:srgbClr val="610B38"/>
                </a:solidFill>
                <a:effectLst/>
                <a:latin typeface="erdana"/>
              </a:rPr>
              <a:t>Rules for Java Local Inner class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F06727F-63EB-4124-805D-E9BFD351F6A0}"/>
              </a:ext>
            </a:extLst>
          </p:cNvPr>
          <p:cNvSpPr>
            <a:spLocks noGrp="1"/>
          </p:cNvSpPr>
          <p:nvPr>
            <p:ph idx="1"/>
          </p:nvPr>
        </p:nvSpPr>
        <p:spPr>
          <a:xfrm>
            <a:off x="457200" y="476672"/>
            <a:ext cx="8229600" cy="5649491"/>
          </a:xfrm>
        </p:spPr>
        <p:txBody>
          <a:bodyPr/>
          <a:lstStyle/>
          <a:p>
            <a:r>
              <a:rPr lang="en-US" sz="2400" b="0" i="0" dirty="0">
                <a:solidFill>
                  <a:srgbClr val="333333"/>
                </a:solidFill>
                <a:effectLst/>
                <a:latin typeface="Arial" panose="020B0604020202020204" pitchFamily="34" charset="0"/>
              </a:rPr>
              <a:t>1) Local inner class cannot be invoked from outside the method.</a:t>
            </a:r>
          </a:p>
          <a:p>
            <a:endParaRPr lang="en-IN" dirty="0"/>
          </a:p>
          <a:p>
            <a:r>
              <a:rPr lang="en-US" b="0" i="0" dirty="0">
                <a:solidFill>
                  <a:srgbClr val="333333"/>
                </a:solidFill>
                <a:effectLst/>
                <a:latin typeface="Arial" panose="020B0604020202020204" pitchFamily="34" charset="0"/>
              </a:rPr>
              <a:t> Local inner class cannot access non-final local variable till JDK 1.7. Since JDK 1.8, it is possible to access the non-final local variable in the local inner class.</a:t>
            </a:r>
          </a:p>
          <a:p>
            <a:endParaRPr lang="en-IN" dirty="0"/>
          </a:p>
        </p:txBody>
      </p:sp>
    </p:spTree>
    <p:extLst>
      <p:ext uri="{BB962C8B-B14F-4D97-AF65-F5344CB8AC3E}">
        <p14:creationId xmlns:p14="http://schemas.microsoft.com/office/powerpoint/2010/main" val="7503004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CC11-1518-41D8-B1B0-30D367E3603F}"/>
              </a:ext>
            </a:extLst>
          </p:cNvPr>
          <p:cNvSpPr>
            <a:spLocks noGrp="1"/>
          </p:cNvSpPr>
          <p:nvPr>
            <p:ph type="title"/>
          </p:nvPr>
        </p:nvSpPr>
        <p:spPr>
          <a:xfrm>
            <a:off x="457200" y="274638"/>
            <a:ext cx="8229600" cy="418058"/>
          </a:xfrm>
        </p:spPr>
        <p:txBody>
          <a:bodyPr>
            <a:normAutofit fontScale="90000"/>
          </a:bodyPr>
          <a:lstStyle/>
          <a:p>
            <a:r>
              <a:rPr lang="en-US" sz="3100" b="0" i="0" dirty="0">
                <a:solidFill>
                  <a:srgbClr val="610B4B"/>
                </a:solidFill>
                <a:effectLst/>
                <a:latin typeface="erdana"/>
              </a:rPr>
              <a:t>Example of local inner class with local variable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1016D51-9E05-443F-BBDC-B20D0101102F}"/>
              </a:ext>
            </a:extLst>
          </p:cNvPr>
          <p:cNvSpPr>
            <a:spLocks noGrp="1"/>
          </p:cNvSpPr>
          <p:nvPr>
            <p:ph idx="1"/>
          </p:nvPr>
        </p:nvSpPr>
        <p:spPr>
          <a:xfrm>
            <a:off x="457200" y="404664"/>
            <a:ext cx="8229600" cy="5721499"/>
          </a:xfrm>
        </p:spPr>
        <p:txBody>
          <a:bodyPr>
            <a:normAutofit fontScale="70000" lnSpcReduction="20000"/>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localInner2{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30</a:t>
            </a:r>
            <a:r>
              <a:rPr lang="en-IN" b="0" i="0" dirty="0">
                <a:solidFill>
                  <a:srgbClr val="000000"/>
                </a:solidFill>
                <a:effectLst/>
                <a:latin typeface="inter-regular"/>
              </a:rPr>
              <a:t>;</a:t>
            </a:r>
            <a:r>
              <a:rPr lang="en-IN" b="0" i="0" dirty="0">
                <a:solidFill>
                  <a:srgbClr val="008200"/>
                </a:solidFill>
                <a:effectLst/>
                <a:latin typeface="inter-regular"/>
              </a:rPr>
              <a:t>//instance variable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value=</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008200"/>
                </a:solidFill>
                <a:effectLst/>
                <a:latin typeface="inter-regular"/>
              </a:rPr>
              <a:t>//local variable must be final till </a:t>
            </a:r>
            <a:r>
              <a:rPr lang="en-IN" b="0" i="0" dirty="0" err="1">
                <a:solidFill>
                  <a:srgbClr val="008200"/>
                </a:solidFill>
                <a:effectLst/>
                <a:latin typeface="inter-regular"/>
              </a:rPr>
              <a:t>jdk</a:t>
            </a:r>
            <a:r>
              <a:rPr lang="en-IN" b="0" i="0" dirty="0">
                <a:solidFill>
                  <a:srgbClr val="008200"/>
                </a:solidFill>
                <a:effectLst/>
                <a:latin typeface="inter-regular"/>
              </a:rPr>
              <a:t> 1.7 only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Local{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(value);}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Local l=</a:t>
            </a:r>
            <a:r>
              <a:rPr lang="en-IN" b="1" i="0" dirty="0">
                <a:solidFill>
                  <a:srgbClr val="006699"/>
                </a:solidFill>
                <a:effectLst/>
                <a:latin typeface="inter-regular"/>
              </a:rPr>
              <a:t>new</a:t>
            </a:r>
            <a:r>
              <a:rPr lang="en-IN" b="0" i="0" dirty="0">
                <a:solidFill>
                  <a:srgbClr val="000000"/>
                </a:solidFill>
                <a:effectLst/>
                <a:latin typeface="inter-regular"/>
              </a:rPr>
              <a:t> Local();  </a:t>
            </a:r>
          </a:p>
          <a:p>
            <a:pPr algn="just">
              <a:buFont typeface="+mj-lt"/>
              <a:buAutoNum type="arabicPeriod"/>
            </a:pPr>
            <a:r>
              <a:rPr lang="en-IN" b="0" i="0" dirty="0">
                <a:solidFill>
                  <a:srgbClr val="000000"/>
                </a:solidFill>
                <a:effectLst/>
                <a:latin typeface="inter-regular"/>
              </a:rPr>
              <a:t>  l.msg();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localInner2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localInner2();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obj.display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016858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15E4-EA83-4BC9-AEDA-5E2A9AD812F3}"/>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static nested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5CC6865-214D-40C7-824D-B416C8152B8F}"/>
              </a:ext>
            </a:extLst>
          </p:cNvPr>
          <p:cNvSpPr>
            <a:spLocks noGrp="1"/>
          </p:cNvSpPr>
          <p:nvPr>
            <p:ph idx="1"/>
          </p:nvPr>
        </p:nvSpPr>
        <p:spPr>
          <a:xfrm>
            <a:off x="457200" y="404664"/>
            <a:ext cx="8229600" cy="5721499"/>
          </a:xfrm>
        </p:spPr>
        <p:txBody>
          <a:bodyPr>
            <a:normAutofit/>
          </a:bodyPr>
          <a:lstStyle/>
          <a:p>
            <a:r>
              <a:rPr lang="en-US" sz="2800" b="0" i="0" dirty="0">
                <a:solidFill>
                  <a:srgbClr val="333333"/>
                </a:solidFill>
                <a:effectLst/>
                <a:latin typeface="inter-regular"/>
              </a:rPr>
              <a:t>A static class is a class that is created inside a class, is called a static nested class in Java. It cannot access non-static data members and methods. It can be accessed by outer class name.</a:t>
            </a:r>
          </a:p>
          <a:p>
            <a:r>
              <a:rPr lang="en-US" sz="2000" b="0" i="0" dirty="0">
                <a:solidFill>
                  <a:srgbClr val="000000"/>
                </a:solidFill>
                <a:effectLst/>
                <a:latin typeface="inter-regular"/>
              </a:rPr>
              <a:t>It can access static data members of the outer class, including private.</a:t>
            </a:r>
          </a:p>
          <a:p>
            <a:r>
              <a:rPr lang="en-US" sz="2400" b="0" i="0" dirty="0">
                <a:solidFill>
                  <a:srgbClr val="000000"/>
                </a:solidFill>
                <a:effectLst/>
                <a:latin typeface="inter-regular"/>
              </a:rPr>
              <a:t>The static nested class cannot access non-static (instance) data members </a:t>
            </a:r>
          </a:p>
          <a:p>
            <a:endParaRPr lang="en-IN" sz="2800" dirty="0"/>
          </a:p>
        </p:txBody>
      </p:sp>
    </p:spTree>
    <p:extLst>
      <p:ext uri="{BB962C8B-B14F-4D97-AF65-F5344CB8AC3E}">
        <p14:creationId xmlns:p14="http://schemas.microsoft.com/office/powerpoint/2010/main" val="164591940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8357-85D0-4ECE-A7E8-2442931A5D29}"/>
              </a:ext>
            </a:extLst>
          </p:cNvPr>
          <p:cNvSpPr>
            <a:spLocks noGrp="1"/>
          </p:cNvSpPr>
          <p:nvPr>
            <p:ph type="title"/>
          </p:nvPr>
        </p:nvSpPr>
        <p:spPr>
          <a:xfrm>
            <a:off x="457200" y="274638"/>
            <a:ext cx="8229600" cy="457199"/>
          </a:xfrm>
        </p:spPr>
        <p:txBody>
          <a:bodyPr>
            <a:normAutofit fontScale="90000"/>
          </a:bodyPr>
          <a:lstStyle/>
          <a:p>
            <a:r>
              <a:rPr lang="en-US" sz="3100" b="0" i="0" dirty="0">
                <a:solidFill>
                  <a:srgbClr val="610B38"/>
                </a:solidFill>
                <a:effectLst/>
                <a:latin typeface="erdana"/>
              </a:rPr>
              <a:t>static nested class example with instance method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A651B90-B21E-49A1-8BE1-AF088B9A895D}"/>
              </a:ext>
            </a:extLst>
          </p:cNvPr>
          <p:cNvSpPr>
            <a:spLocks noGrp="1"/>
          </p:cNvSpPr>
          <p:nvPr>
            <p:ph idx="1"/>
          </p:nvPr>
        </p:nvSpPr>
        <p:spPr>
          <a:xfrm>
            <a:off x="457200" y="476672"/>
            <a:ext cx="8229600" cy="5649491"/>
          </a:xfrm>
        </p:spPr>
        <p:txBody>
          <a:bodyPr>
            <a:normAutofit fontScale="77500" lnSpcReduction="20000"/>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TestOuter1{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30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Inner{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"data is "</a:t>
            </a:r>
            <a:r>
              <a:rPr lang="en-IN" b="0" i="0" dirty="0">
                <a:solidFill>
                  <a:srgbClr val="000000"/>
                </a:solidFill>
                <a:effectLst/>
                <a:latin typeface="inter-regular"/>
              </a:rPr>
              <a:t>+data);}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TestOuter1.Inner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TestOuter1.Inner();  </a:t>
            </a:r>
          </a:p>
          <a:p>
            <a:pPr algn="just">
              <a:buFont typeface="+mj-lt"/>
              <a:buAutoNum type="arabicPeriod"/>
            </a:pPr>
            <a:r>
              <a:rPr lang="en-IN" b="0" i="0" dirty="0">
                <a:solidFill>
                  <a:srgbClr val="000000"/>
                </a:solidFill>
                <a:effectLst/>
                <a:latin typeface="inter-regular"/>
              </a:rPr>
              <a:t>  obj.msg();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US" b="0" i="0" dirty="0">
                <a:solidFill>
                  <a:srgbClr val="333333"/>
                </a:solidFill>
                <a:effectLst/>
                <a:latin typeface="inter-regular"/>
              </a:rPr>
              <a:t>In this example, you need to create the instance of static nested class because it has instance method msg(). But you don't need to create the object of the Outer class because the nested class is static and static properties, methods, or classes can be accessed without an object.</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5771400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25A2-2A0D-46E1-88DF-FF6996673F49}"/>
              </a:ext>
            </a:extLst>
          </p:cNvPr>
          <p:cNvSpPr>
            <a:spLocks noGrp="1"/>
          </p:cNvSpPr>
          <p:nvPr>
            <p:ph type="title"/>
          </p:nvPr>
        </p:nvSpPr>
        <p:spPr>
          <a:xfrm>
            <a:off x="457200" y="274638"/>
            <a:ext cx="8229600" cy="418058"/>
          </a:xfrm>
        </p:spPr>
        <p:txBody>
          <a:bodyPr>
            <a:normAutofit fontScale="90000"/>
          </a:bodyPr>
          <a:lstStyle/>
          <a:p>
            <a:r>
              <a:rPr lang="en-US" sz="3600" b="0" i="0" dirty="0">
                <a:solidFill>
                  <a:srgbClr val="610B38"/>
                </a:solidFill>
                <a:effectLst/>
                <a:latin typeface="erdana"/>
              </a:rPr>
              <a:t>static nested class example with a static method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452AF11-4232-41D8-A662-155AE975D99E}"/>
              </a:ext>
            </a:extLst>
          </p:cNvPr>
          <p:cNvSpPr>
            <a:spLocks noGrp="1"/>
          </p:cNvSpPr>
          <p:nvPr>
            <p:ph idx="1"/>
          </p:nvPr>
        </p:nvSpPr>
        <p:spPr>
          <a:xfrm>
            <a:off x="457200" y="332656"/>
            <a:ext cx="8229600" cy="5793507"/>
          </a:xfrm>
        </p:spPr>
        <p:txBody>
          <a:bodyPr>
            <a:normAutofit fontScale="85000" lnSpcReduction="20000"/>
          </a:bodyPr>
          <a:lstStyle/>
          <a:p>
            <a:r>
              <a:rPr lang="en-US" b="0" i="0" dirty="0">
                <a:solidFill>
                  <a:srgbClr val="333333"/>
                </a:solidFill>
                <a:effectLst/>
                <a:latin typeface="inter-regular"/>
              </a:rPr>
              <a:t>If you have the static member inside the static nested class, you don't need to create an instance of the static nested class.</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TestOuter2{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30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Inner{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"data is "</a:t>
            </a:r>
            <a:r>
              <a:rPr lang="en-IN" b="0" i="0" dirty="0">
                <a:solidFill>
                  <a:srgbClr val="000000"/>
                </a:solidFill>
                <a:effectLst/>
                <a:latin typeface="inter-regular"/>
              </a:rPr>
              <a:t>+data);}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TestOuter2.Inner.msg();</a:t>
            </a:r>
            <a:r>
              <a:rPr lang="en-IN" b="0" i="0" dirty="0">
                <a:solidFill>
                  <a:srgbClr val="008200"/>
                </a:solidFill>
                <a:effectLst/>
                <a:latin typeface="inter-regular"/>
              </a:rPr>
              <a:t>//no need to create the instance of static nested class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473629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D2B3-FCC3-4D01-A653-FFD7D7E829F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Functional Interfaces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E22C18-5E31-44A3-BE55-2E9F67FD7ADC}"/>
              </a:ext>
            </a:extLst>
          </p:cNvPr>
          <p:cNvSpPr>
            <a:spLocks noGrp="1"/>
          </p:cNvSpPr>
          <p:nvPr>
            <p:ph idx="1"/>
          </p:nvPr>
        </p:nvSpPr>
        <p:spPr>
          <a:xfrm>
            <a:off x="457200" y="476672"/>
            <a:ext cx="8229600" cy="5649491"/>
          </a:xfrm>
        </p:spPr>
        <p:txBody>
          <a:bodyPr>
            <a:normAutofit/>
          </a:bodyPr>
          <a:lstStyle/>
          <a:p>
            <a:r>
              <a:rPr lang="en-US" sz="2400" b="0" i="0" dirty="0">
                <a:solidFill>
                  <a:srgbClr val="333333"/>
                </a:solidFill>
                <a:effectLst/>
                <a:latin typeface="inter-regular"/>
              </a:rPr>
              <a:t>An Interface that contains exactly one abstract method is known as functional interface.</a:t>
            </a:r>
          </a:p>
          <a:p>
            <a:r>
              <a:rPr lang="en-US" sz="2400" b="0" i="0" dirty="0">
                <a:solidFill>
                  <a:srgbClr val="333333"/>
                </a:solidFill>
                <a:effectLst/>
                <a:latin typeface="inter-regular"/>
              </a:rPr>
              <a:t> It can have any number of default, static methods but can contain only one abstract method. It can also declare methods of object class.</a:t>
            </a:r>
          </a:p>
          <a:p>
            <a:pPr algn="just"/>
            <a:r>
              <a:rPr lang="en-US" sz="2400" b="0" i="0" dirty="0">
                <a:solidFill>
                  <a:srgbClr val="333333"/>
                </a:solidFill>
                <a:effectLst/>
                <a:latin typeface="inter-regular"/>
              </a:rPr>
              <a:t>Functional Interface is also known as Single Abstract Method Interfaces or SAM Interfaces. It is a new feature in Java, which helps to achieve functional programming approach.</a:t>
            </a:r>
          </a:p>
          <a:p>
            <a:br>
              <a:rPr lang="en-US" sz="1400" dirty="0"/>
            </a:br>
            <a:endParaRPr lang="en-US" sz="2400" b="0" i="0" dirty="0">
              <a:solidFill>
                <a:srgbClr val="333333"/>
              </a:solidFill>
              <a:effectLst/>
              <a:latin typeface="inter-regular"/>
            </a:endParaRPr>
          </a:p>
          <a:p>
            <a:endParaRPr lang="en-IN" sz="2400" dirty="0"/>
          </a:p>
        </p:txBody>
      </p:sp>
    </p:spTree>
    <p:extLst>
      <p:ext uri="{BB962C8B-B14F-4D97-AF65-F5344CB8AC3E}">
        <p14:creationId xmlns:p14="http://schemas.microsoft.com/office/powerpoint/2010/main" val="360217035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A07ED-AE5C-44C9-A6EA-E0C1D2DCD367}"/>
              </a:ext>
            </a:extLst>
          </p:cNvPr>
          <p:cNvSpPr>
            <a:spLocks noGrp="1"/>
          </p:cNvSpPr>
          <p:nvPr>
            <p:ph idx="1"/>
          </p:nvPr>
        </p:nvSpPr>
        <p:spPr>
          <a:xfrm>
            <a:off x="457200" y="620688"/>
            <a:ext cx="8229600" cy="5505475"/>
          </a:xfrm>
        </p:spPr>
        <p:txBody>
          <a:bodyPr>
            <a:normAutofit fontScale="77500" lnSpcReduction="20000"/>
          </a:bodyPr>
          <a:lstStyle/>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say(String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a:t>
            </a:r>
            <a:r>
              <a:rPr lang="en-IN" b="1" i="0" dirty="0">
                <a:solidFill>
                  <a:srgbClr val="006699"/>
                </a:solidFill>
                <a:effectLst/>
                <a:latin typeface="inter-regular"/>
              </a:rPr>
              <a:t>implements</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say(String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fie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fie.say</a:t>
            </a:r>
            <a:r>
              <a:rPr lang="en-IN" b="0" i="0" dirty="0">
                <a:solidFill>
                  <a:srgbClr val="000000"/>
                </a:solidFill>
                <a:effectLst/>
                <a:latin typeface="inter-regular"/>
              </a:rPr>
              <a:t>(</a:t>
            </a:r>
            <a:r>
              <a:rPr lang="en-IN" b="0" i="0" dirty="0">
                <a:solidFill>
                  <a:srgbClr val="0000FF"/>
                </a:solidFill>
                <a:effectLst/>
                <a:latin typeface="inter-regular"/>
              </a:rPr>
              <a:t>"Hello there"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71994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BF9C7-E12B-46E8-9916-A4ACB500B13B}"/>
              </a:ext>
            </a:extLst>
          </p:cNvPr>
          <p:cNvSpPr>
            <a:spLocks noGrp="1"/>
          </p:cNvSpPr>
          <p:nvPr>
            <p:ph idx="1"/>
          </p:nvPr>
        </p:nvSpPr>
        <p:spPr>
          <a:xfrm>
            <a:off x="457200" y="188640"/>
            <a:ext cx="8229600" cy="5937523"/>
          </a:xfrm>
        </p:spPr>
        <p:txBody>
          <a:bodyPr>
            <a:normAutofit/>
          </a:bodyPr>
          <a:lstStyle/>
          <a:p>
            <a:r>
              <a:rPr lang="en-IN" b="0" i="0" dirty="0">
                <a:solidFill>
                  <a:srgbClr val="610B38"/>
                </a:solidFill>
                <a:effectLst/>
                <a:latin typeface="erdana"/>
              </a:rPr>
              <a:t>Long Data Type</a:t>
            </a:r>
          </a:p>
          <a:p>
            <a:endParaRPr lang="en-IN" b="0" i="0" dirty="0">
              <a:solidFill>
                <a:srgbClr val="610B38"/>
              </a:solidFill>
              <a:effectLst/>
              <a:latin typeface="erdana"/>
            </a:endParaRPr>
          </a:p>
          <a:p>
            <a:r>
              <a:rPr lang="en-US" sz="1800" b="0" i="0" dirty="0">
                <a:solidFill>
                  <a:srgbClr val="333333"/>
                </a:solidFill>
                <a:effectLst/>
                <a:latin typeface="inter-regular"/>
              </a:rPr>
              <a:t>The long data type is a 64-bit two's complement integer. Its value-range lies between -9,223,372,036,854,775,808(-2^63) to 9,223,372,036,854,775,807(2^63 -1)(inclusive).</a:t>
            </a:r>
          </a:p>
          <a:p>
            <a:r>
              <a:rPr lang="en-US" sz="1800" b="0" i="0" dirty="0">
                <a:solidFill>
                  <a:srgbClr val="333333"/>
                </a:solidFill>
                <a:effectLst/>
                <a:latin typeface="inter-regular"/>
              </a:rPr>
              <a:t> Its minimum value is - 9,223,372,036,854,775,808and maximum value is 9,223,372,036,854,775,807. Its default value is 0. The long data type is used when you need a range of values more than those provided by int.</a:t>
            </a:r>
          </a:p>
          <a:p>
            <a:pPr algn="just"/>
            <a:r>
              <a:rPr lang="en-US" sz="2000" b="1" i="0" dirty="0">
                <a:solidFill>
                  <a:srgbClr val="333333"/>
                </a:solidFill>
                <a:effectLst/>
                <a:latin typeface="inter-bold"/>
              </a:rPr>
              <a:t>Example:</a:t>
            </a:r>
            <a:endParaRPr lang="en-US" sz="2000" b="0" i="0" dirty="0">
              <a:solidFill>
                <a:srgbClr val="333333"/>
              </a:solidFill>
              <a:effectLst/>
              <a:latin typeface="inter-regular"/>
            </a:endParaRPr>
          </a:p>
          <a:p>
            <a:pPr marL="0" indent="0" algn="just">
              <a:buNone/>
            </a:pPr>
            <a:r>
              <a:rPr lang="en-US" sz="2000" b="1" i="0" dirty="0">
                <a:solidFill>
                  <a:srgbClr val="006699"/>
                </a:solidFill>
                <a:effectLst/>
                <a:latin typeface="inter-regular"/>
              </a:rPr>
              <a:t>long</a:t>
            </a:r>
            <a:r>
              <a:rPr lang="en-US" sz="2000" b="0" i="0" dirty="0">
                <a:solidFill>
                  <a:srgbClr val="000000"/>
                </a:solidFill>
                <a:effectLst/>
                <a:latin typeface="inter-regular"/>
              </a:rPr>
              <a:t> a = 100000L, </a:t>
            </a:r>
            <a:r>
              <a:rPr lang="en-US" sz="2000" b="1" i="0" dirty="0">
                <a:solidFill>
                  <a:srgbClr val="006699"/>
                </a:solidFill>
                <a:effectLst/>
                <a:latin typeface="inter-regular"/>
              </a:rPr>
              <a:t>long</a:t>
            </a:r>
            <a:r>
              <a:rPr lang="en-US" sz="2000" b="0" i="0" dirty="0">
                <a:solidFill>
                  <a:srgbClr val="000000"/>
                </a:solidFill>
                <a:effectLst/>
                <a:latin typeface="inter-regular"/>
              </a:rPr>
              <a:t> b = -200000L  </a:t>
            </a:r>
          </a:p>
          <a:p>
            <a:endParaRPr lang="en-IN" sz="1800" b="0" i="0" dirty="0">
              <a:solidFill>
                <a:srgbClr val="610B38"/>
              </a:solidFill>
              <a:effectLst/>
              <a:latin typeface="erdana"/>
            </a:endParaRPr>
          </a:p>
          <a:p>
            <a:endParaRPr lang="en-IN" dirty="0"/>
          </a:p>
        </p:txBody>
      </p:sp>
    </p:spTree>
    <p:extLst>
      <p:ext uri="{BB962C8B-B14F-4D97-AF65-F5344CB8AC3E}">
        <p14:creationId xmlns:p14="http://schemas.microsoft.com/office/powerpoint/2010/main" val="163371030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32861-CEBB-442D-836C-EB594D8B5875}"/>
              </a:ext>
            </a:extLst>
          </p:cNvPr>
          <p:cNvSpPr>
            <a:spLocks noGrp="1"/>
          </p:cNvSpPr>
          <p:nvPr>
            <p:ph idx="1"/>
          </p:nvPr>
        </p:nvSpPr>
        <p:spPr>
          <a:xfrm>
            <a:off x="457200" y="188640"/>
            <a:ext cx="8229600" cy="5937523"/>
          </a:xfrm>
        </p:spPr>
        <p:txBody>
          <a:bodyPr/>
          <a:lstStyle/>
          <a:p>
            <a:r>
              <a:rPr lang="en-US" b="0" i="0" dirty="0">
                <a:solidFill>
                  <a:srgbClr val="333333"/>
                </a:solidFill>
                <a:effectLst/>
                <a:latin typeface="inter-regular"/>
              </a:rPr>
              <a:t>A functional interface can have methods of object class.</a:t>
            </a:r>
          </a:p>
          <a:p>
            <a:pPr algn="just">
              <a:buFont typeface="+mj-lt"/>
              <a:buAutoNum type="arabicPeriod"/>
            </a:pPr>
            <a:r>
              <a:rPr lang="en-US" b="1" i="0" dirty="0">
                <a:solidFill>
                  <a:srgbClr val="006699"/>
                </a:solidFill>
                <a:effectLst/>
                <a:latin typeface="inter-regular"/>
              </a:rPr>
              <a:t>interface</a:t>
            </a:r>
            <a:r>
              <a:rPr lang="en-US" b="0" i="0" dirty="0">
                <a:solidFill>
                  <a:srgbClr val="000000"/>
                </a:solidFill>
                <a:effectLst/>
                <a:latin typeface="inter-regular"/>
              </a:rPr>
              <a:t> sayable{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say(String msg);   </a:t>
            </a:r>
            <a:r>
              <a:rPr lang="en-US" b="0" i="0" dirty="0">
                <a:solidFill>
                  <a:srgbClr val="008200"/>
                </a:solidFill>
                <a:effectLst/>
                <a:latin typeface="inter-regular"/>
              </a:rPr>
              <a:t>// abstract method</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It can contain any number of Object class methods.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hashCode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String </a:t>
            </a:r>
            <a:r>
              <a:rPr lang="en-US" b="0" i="0" dirty="0" err="1">
                <a:solidFill>
                  <a:srgbClr val="000000"/>
                </a:solidFill>
                <a:effectLst/>
                <a:latin typeface="inter-regular"/>
              </a:rPr>
              <a:t>toString</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err="1">
                <a:solidFill>
                  <a:srgbClr val="006699"/>
                </a:solidFill>
                <a:effectLst/>
                <a:latin typeface="inter-regular"/>
              </a:rPr>
              <a:t>boolean</a:t>
            </a:r>
            <a:r>
              <a:rPr lang="en-US" b="0" i="0" dirty="0">
                <a:solidFill>
                  <a:srgbClr val="000000"/>
                </a:solidFill>
                <a:effectLst/>
                <a:latin typeface="inter-regular"/>
              </a:rPr>
              <a:t> equals(Object obj);  </a:t>
            </a:r>
          </a:p>
          <a:p>
            <a:pPr algn="just">
              <a:buFont typeface="+mj-lt"/>
              <a:buAutoNum type="arabicPeriod"/>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56301702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F6F3-D4CA-4900-852C-8DCDC3C6DA83}"/>
              </a:ext>
            </a:extLst>
          </p:cNvPr>
          <p:cNvSpPr>
            <a:spLocks noGrp="1"/>
          </p:cNvSpPr>
          <p:nvPr>
            <p:ph type="title"/>
          </p:nvPr>
        </p:nvSpPr>
        <p:spPr>
          <a:xfrm>
            <a:off x="457200" y="274638"/>
            <a:ext cx="8229600" cy="457199"/>
          </a:xfrm>
        </p:spPr>
        <p:txBody>
          <a:bodyPr>
            <a:normAutofit fontScale="90000"/>
          </a:bodyPr>
          <a:lstStyle/>
          <a:p>
            <a:r>
              <a:rPr lang="en-US" dirty="0"/>
              <a:t>Invalid Functional Interface</a:t>
            </a:r>
            <a:endParaRPr lang="en-IN" dirty="0"/>
          </a:p>
        </p:txBody>
      </p:sp>
      <p:sp>
        <p:nvSpPr>
          <p:cNvPr id="3" name="Content Placeholder 2">
            <a:extLst>
              <a:ext uri="{FF2B5EF4-FFF2-40B4-BE49-F238E27FC236}">
                <a16:creationId xmlns:a16="http://schemas.microsoft.com/office/drawing/2014/main" id="{E7E1862C-A429-4EF0-BB99-EC3E173F0B8C}"/>
              </a:ext>
            </a:extLst>
          </p:cNvPr>
          <p:cNvSpPr>
            <a:spLocks noGrp="1"/>
          </p:cNvSpPr>
          <p:nvPr>
            <p:ph idx="1"/>
          </p:nvPr>
        </p:nvSpPr>
        <p:spPr>
          <a:xfrm>
            <a:off x="457200" y="836712"/>
            <a:ext cx="8229600" cy="5289451"/>
          </a:xfrm>
        </p:spPr>
        <p:txBody>
          <a:bodyPr>
            <a:normAutofit fontScale="92500" lnSpcReduction="20000"/>
          </a:bodyPr>
          <a:lstStyle/>
          <a:p>
            <a:r>
              <a:rPr lang="en-US" b="0" i="0" dirty="0">
                <a:solidFill>
                  <a:srgbClr val="333333"/>
                </a:solidFill>
                <a:effectLst/>
                <a:latin typeface="inter-regular"/>
              </a:rPr>
              <a:t>functional interface can extends another interface only when it does not have any abstract method.</a:t>
            </a:r>
          </a:p>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say(String </a:t>
            </a:r>
            <a:r>
              <a:rPr lang="en-IN" b="0" i="0" dirty="0" err="1">
                <a:solidFill>
                  <a:srgbClr val="000000"/>
                </a:solidFill>
                <a:effectLst/>
                <a:latin typeface="inter-regular"/>
              </a:rPr>
              <a:t>msg</a:t>
            </a:r>
            <a:r>
              <a:rPr lang="en-IN" b="0" i="0" dirty="0">
                <a:solidFill>
                  <a:srgbClr val="000000"/>
                </a:solidFill>
                <a:effectLst/>
                <a:latin typeface="inter-regular"/>
              </a:rPr>
              <a:t>);   </a:t>
            </a:r>
            <a:r>
              <a:rPr lang="en-IN" b="0" i="0" dirty="0">
                <a:solidFill>
                  <a:srgbClr val="008200"/>
                </a:solidFill>
                <a:effectLst/>
                <a:latin typeface="inter-regular"/>
              </a:rPr>
              <a:t>// abstract method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646464"/>
                </a:solidFill>
                <a:effectLst/>
                <a:latin typeface="inter-regular"/>
              </a:rPr>
              <a:t>@FunctionalInterface</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Doable </a:t>
            </a:r>
            <a:r>
              <a:rPr lang="en-IN" b="1" i="0" dirty="0">
                <a:solidFill>
                  <a:srgbClr val="006699"/>
                </a:solidFill>
                <a:effectLst/>
                <a:latin typeface="inter-regular"/>
              </a:rPr>
              <a:t>extends</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Invalid '@</a:t>
            </a:r>
            <a:r>
              <a:rPr lang="en-IN" b="0" i="0" dirty="0" err="1">
                <a:solidFill>
                  <a:srgbClr val="008200"/>
                </a:solidFill>
                <a:effectLst/>
                <a:latin typeface="inter-regular"/>
              </a:rPr>
              <a:t>FunctionalInterface</a:t>
            </a:r>
            <a:r>
              <a:rPr lang="en-IN" b="0" i="0" dirty="0">
                <a:solidFill>
                  <a:srgbClr val="008200"/>
                </a:solidFill>
                <a:effectLst/>
                <a:latin typeface="inter-regular"/>
              </a:rPr>
              <a:t>' annotation; Doable is not a functional interface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doIt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0077777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36859-3D54-4D7B-93AB-69ADB030AA88}"/>
              </a:ext>
            </a:extLst>
          </p:cNvPr>
          <p:cNvSpPr>
            <a:spLocks noGrp="1"/>
          </p:cNvSpPr>
          <p:nvPr>
            <p:ph idx="1"/>
          </p:nvPr>
        </p:nvSpPr>
        <p:spPr>
          <a:xfrm>
            <a:off x="457200" y="44624"/>
            <a:ext cx="8229600" cy="6081539"/>
          </a:xfrm>
        </p:spPr>
        <p:txBody>
          <a:bodyPr>
            <a:normAutofit/>
          </a:bodyPr>
          <a:lstStyle/>
          <a:p>
            <a:r>
              <a:rPr lang="en-US" b="0" i="0" dirty="0">
                <a:solidFill>
                  <a:srgbClr val="333333"/>
                </a:solidFill>
                <a:effectLst/>
                <a:latin typeface="inter-regular"/>
              </a:rPr>
              <a:t>a functional interface is extending to a non-functional interface.</a:t>
            </a:r>
          </a:p>
          <a:p>
            <a:pPr algn="just">
              <a:buFont typeface="+mj-lt"/>
              <a:buAutoNum type="arabicPeriod"/>
            </a:pPr>
            <a:r>
              <a:rPr lang="en-IN" sz="1600" b="1" i="0" dirty="0">
                <a:solidFill>
                  <a:srgbClr val="006699"/>
                </a:solidFill>
                <a:effectLst/>
                <a:latin typeface="inter-regular"/>
              </a:rPr>
              <a:t>interface</a:t>
            </a:r>
            <a:r>
              <a:rPr lang="en-IN" sz="1600" b="0" i="0" dirty="0">
                <a:solidFill>
                  <a:srgbClr val="000000"/>
                </a:solidFill>
                <a:effectLst/>
                <a:latin typeface="inter-regular"/>
              </a:rPr>
              <a:t> Doable{  </a:t>
            </a:r>
          </a:p>
          <a:p>
            <a:pPr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default</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a:t>
            </a:r>
            <a:r>
              <a:rPr lang="en-IN" sz="1600" b="0" i="0" dirty="0" err="1">
                <a:solidFill>
                  <a:srgbClr val="000000"/>
                </a:solidFill>
                <a:effectLst/>
                <a:latin typeface="inter-regular"/>
              </a:rPr>
              <a:t>doIt</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"Do it now"</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  </a:t>
            </a:r>
          </a:p>
          <a:p>
            <a:pPr algn="just">
              <a:buFont typeface="+mj-lt"/>
              <a:buAutoNum type="arabicPeriod"/>
            </a:pPr>
            <a:r>
              <a:rPr lang="en-IN" sz="1600" b="0" i="0" dirty="0">
                <a:solidFill>
                  <a:srgbClr val="000000"/>
                </a:solidFill>
                <a:effectLst/>
                <a:latin typeface="inter-regular"/>
              </a:rPr>
              <a:t>}  </a:t>
            </a:r>
          </a:p>
          <a:p>
            <a:pPr algn="just">
              <a:buFont typeface="+mj-lt"/>
              <a:buAutoNum type="arabicPeriod"/>
            </a:pPr>
            <a:r>
              <a:rPr lang="en-IN" sz="1600" b="0" i="0" dirty="0">
                <a:solidFill>
                  <a:srgbClr val="646464"/>
                </a:solidFill>
                <a:effectLst/>
                <a:latin typeface="inter-regular"/>
              </a:rPr>
              <a:t>@FunctionalInterface</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interface</a:t>
            </a:r>
            <a:r>
              <a:rPr lang="en-IN" sz="1600" b="0" i="0" dirty="0">
                <a:solidFill>
                  <a:srgbClr val="000000"/>
                </a:solidFill>
                <a:effectLst/>
                <a:latin typeface="inter-regular"/>
              </a:rPr>
              <a:t> Sayable </a:t>
            </a:r>
            <a:r>
              <a:rPr lang="en-IN" sz="1600" b="1" i="0" dirty="0">
                <a:solidFill>
                  <a:srgbClr val="006699"/>
                </a:solidFill>
                <a:effectLst/>
                <a:latin typeface="inter-regular"/>
              </a:rPr>
              <a:t>extends</a:t>
            </a:r>
            <a:r>
              <a:rPr lang="en-IN" sz="1600" b="0" i="0" dirty="0">
                <a:solidFill>
                  <a:srgbClr val="000000"/>
                </a:solidFill>
                <a:effectLst/>
                <a:latin typeface="inter-regular"/>
              </a:rPr>
              <a:t> Doable{  </a:t>
            </a:r>
          </a:p>
          <a:p>
            <a:pPr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say(String </a:t>
            </a:r>
            <a:r>
              <a:rPr lang="en-IN" sz="1600" b="0" i="0" dirty="0" err="1">
                <a:solidFill>
                  <a:srgbClr val="000000"/>
                </a:solidFill>
                <a:effectLst/>
                <a:latin typeface="inter-regular"/>
              </a:rPr>
              <a:t>msg</a:t>
            </a:r>
            <a:r>
              <a:rPr lang="en-IN" sz="1600" b="0" i="0" dirty="0">
                <a:solidFill>
                  <a:srgbClr val="000000"/>
                </a:solidFill>
                <a:effectLst/>
                <a:latin typeface="inter-regular"/>
              </a:rPr>
              <a:t>);   </a:t>
            </a:r>
            <a:r>
              <a:rPr lang="en-IN" sz="1600" b="0" i="0" dirty="0">
                <a:solidFill>
                  <a:srgbClr val="008200"/>
                </a:solidFill>
                <a:effectLst/>
                <a:latin typeface="inter-regular"/>
              </a:rPr>
              <a:t>// abstract method</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a:t>
            </a:r>
          </a:p>
          <a:p>
            <a:pPr algn="just">
              <a:buFont typeface="+mj-lt"/>
              <a:buAutoNum type="arabicPeriod"/>
            </a:pP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class</a:t>
            </a:r>
            <a:r>
              <a:rPr lang="en-IN" sz="1050" b="0" i="0" dirty="0">
                <a:solidFill>
                  <a:srgbClr val="000000"/>
                </a:solidFill>
                <a:effectLst/>
                <a:latin typeface="inter-regular"/>
              </a:rPr>
              <a:t> FunctionalInterfaceExample3 </a:t>
            </a:r>
            <a:r>
              <a:rPr lang="en-IN" sz="1050" b="1" i="0" dirty="0">
                <a:solidFill>
                  <a:srgbClr val="006699"/>
                </a:solidFill>
                <a:effectLst/>
                <a:latin typeface="inter-regular"/>
              </a:rPr>
              <a:t>implements</a:t>
            </a:r>
            <a:r>
              <a:rPr lang="en-IN" sz="1050" b="0" i="0" dirty="0">
                <a:solidFill>
                  <a:srgbClr val="000000"/>
                </a:solidFill>
                <a:effectLst/>
                <a:latin typeface="inter-regular"/>
              </a:rPr>
              <a:t> Sayable{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void</a:t>
            </a:r>
            <a:r>
              <a:rPr lang="en-IN" sz="1050" b="0" i="0" dirty="0">
                <a:solidFill>
                  <a:srgbClr val="000000"/>
                </a:solidFill>
                <a:effectLst/>
                <a:latin typeface="inter-regular"/>
              </a:rPr>
              <a:t> say(String </a:t>
            </a:r>
            <a:r>
              <a:rPr lang="en-IN" sz="1050" b="0" i="0" dirty="0" err="1">
                <a:solidFill>
                  <a:srgbClr val="000000"/>
                </a:solidFill>
                <a:effectLst/>
                <a:latin typeface="inter-regular"/>
              </a:rPr>
              <a:t>msg</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a:t>
            </a:r>
            <a:r>
              <a:rPr lang="en-IN" sz="1050" b="0" i="0" dirty="0" err="1">
                <a:solidFill>
                  <a:srgbClr val="000000"/>
                </a:solidFill>
                <a:effectLst/>
                <a:latin typeface="inter-regular"/>
              </a:rPr>
              <a:t>System.out.println</a:t>
            </a:r>
            <a:r>
              <a:rPr lang="en-IN" sz="1050" b="0" i="0" dirty="0">
                <a:solidFill>
                  <a:srgbClr val="000000"/>
                </a:solidFill>
                <a:effectLst/>
                <a:latin typeface="inter-regular"/>
              </a:rPr>
              <a:t>(</a:t>
            </a:r>
            <a:r>
              <a:rPr lang="en-IN" sz="1050" b="0" i="0" dirty="0" err="1">
                <a:solidFill>
                  <a:srgbClr val="000000"/>
                </a:solidFill>
                <a:effectLst/>
                <a:latin typeface="inter-regular"/>
              </a:rPr>
              <a:t>msg</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static</a:t>
            </a:r>
            <a:r>
              <a:rPr lang="en-IN" sz="1050" b="0" i="0" dirty="0">
                <a:solidFill>
                  <a:srgbClr val="000000"/>
                </a:solidFill>
                <a:effectLst/>
                <a:latin typeface="inter-regular"/>
              </a:rPr>
              <a:t> </a:t>
            </a:r>
            <a:r>
              <a:rPr lang="en-IN" sz="1050" b="1" i="0" dirty="0">
                <a:solidFill>
                  <a:srgbClr val="006699"/>
                </a:solidFill>
                <a:effectLst/>
                <a:latin typeface="inter-regular"/>
              </a:rPr>
              <a:t>void</a:t>
            </a:r>
            <a:r>
              <a:rPr lang="en-IN" sz="1050" b="0" i="0" dirty="0">
                <a:solidFill>
                  <a:srgbClr val="000000"/>
                </a:solidFill>
                <a:effectLst/>
                <a:latin typeface="inter-regular"/>
              </a:rPr>
              <a:t> main(String[] </a:t>
            </a:r>
            <a:r>
              <a:rPr lang="en-IN" sz="1050" b="0" i="0" dirty="0" err="1">
                <a:solidFill>
                  <a:srgbClr val="000000"/>
                </a:solidFill>
                <a:effectLst/>
                <a:latin typeface="inter-regular"/>
              </a:rPr>
              <a:t>args</a:t>
            </a: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FunctionalInterfaceExample3 fie = </a:t>
            </a:r>
            <a:r>
              <a:rPr lang="en-IN" sz="1050" b="1" i="0" dirty="0">
                <a:solidFill>
                  <a:srgbClr val="006699"/>
                </a:solidFill>
                <a:effectLst/>
                <a:latin typeface="inter-regular"/>
              </a:rPr>
              <a:t>new</a:t>
            </a:r>
            <a:r>
              <a:rPr lang="en-IN" sz="1050" b="0" i="0" dirty="0">
                <a:solidFill>
                  <a:srgbClr val="000000"/>
                </a:solidFill>
                <a:effectLst/>
                <a:latin typeface="inter-regular"/>
              </a:rPr>
              <a:t> FunctionalInterfaceExample3();  </a:t>
            </a:r>
          </a:p>
          <a:p>
            <a:pPr algn="just">
              <a:buFont typeface="+mj-lt"/>
              <a:buAutoNum type="arabicPeriod"/>
            </a:pPr>
            <a:r>
              <a:rPr lang="en-IN" sz="1050" b="0" i="0" dirty="0">
                <a:solidFill>
                  <a:srgbClr val="000000"/>
                </a:solidFill>
                <a:effectLst/>
                <a:latin typeface="inter-regular"/>
              </a:rPr>
              <a:t>        </a:t>
            </a:r>
            <a:r>
              <a:rPr lang="en-IN" sz="1050" b="0" i="0" dirty="0" err="1">
                <a:solidFill>
                  <a:srgbClr val="000000"/>
                </a:solidFill>
                <a:effectLst/>
                <a:latin typeface="inter-regular"/>
              </a:rPr>
              <a:t>fie.say</a:t>
            </a:r>
            <a:r>
              <a:rPr lang="en-IN" sz="1050" b="0" i="0" dirty="0">
                <a:solidFill>
                  <a:srgbClr val="000000"/>
                </a:solidFill>
                <a:effectLst/>
                <a:latin typeface="inter-regular"/>
              </a:rPr>
              <a:t>(</a:t>
            </a:r>
            <a:r>
              <a:rPr lang="en-IN" sz="1050" b="0" i="0" dirty="0">
                <a:solidFill>
                  <a:srgbClr val="0000FF"/>
                </a:solidFill>
                <a:effectLst/>
                <a:latin typeface="inter-regular"/>
              </a:rPr>
              <a:t>"Hello there"</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a:t>
            </a:r>
            <a:r>
              <a:rPr lang="en-IN" sz="1050" b="0" i="0" dirty="0" err="1">
                <a:solidFill>
                  <a:srgbClr val="000000"/>
                </a:solidFill>
                <a:effectLst/>
                <a:latin typeface="inter-regular"/>
              </a:rPr>
              <a:t>fie.doIt</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p>
          <a:p>
            <a:pPr algn="just">
              <a:buFont typeface="+mj-lt"/>
              <a:buAutoNum type="arabicPeriod"/>
            </a:pPr>
            <a:endParaRPr lang="en-IN" sz="16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5078145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73C8-CB36-4F4C-A486-0A170A8072C1}"/>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Lambda Expressions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8D36266-347C-4634-BEE3-B90F28909E31}"/>
              </a:ext>
            </a:extLst>
          </p:cNvPr>
          <p:cNvSpPr>
            <a:spLocks noGrp="1"/>
          </p:cNvSpPr>
          <p:nvPr>
            <p:ph idx="1"/>
          </p:nvPr>
        </p:nvSpPr>
        <p:spPr>
          <a:xfrm>
            <a:off x="457200" y="404664"/>
            <a:ext cx="8229600" cy="5721499"/>
          </a:xfrm>
        </p:spPr>
        <p:txBody>
          <a:bodyPr>
            <a:normAutofit/>
          </a:bodyPr>
          <a:lstStyle/>
          <a:p>
            <a:r>
              <a:rPr lang="en-US" sz="2000" b="0" i="0" dirty="0">
                <a:solidFill>
                  <a:srgbClr val="333333"/>
                </a:solidFill>
                <a:effectLst/>
                <a:latin typeface="inter-regular"/>
              </a:rPr>
              <a:t>Lambda expression is a new and important feature of Java which was included in Java SE 8.</a:t>
            </a:r>
          </a:p>
          <a:p>
            <a:r>
              <a:rPr lang="en-US" sz="2000" b="0" i="0" dirty="0">
                <a:solidFill>
                  <a:srgbClr val="333333"/>
                </a:solidFill>
                <a:effectLst/>
                <a:latin typeface="inter-regular"/>
              </a:rPr>
              <a:t> It provides a clear and concise way to represent one method interface using an expression.</a:t>
            </a:r>
          </a:p>
          <a:p>
            <a:r>
              <a:rPr lang="en-US" sz="2000" b="0" i="0" dirty="0">
                <a:solidFill>
                  <a:srgbClr val="333333"/>
                </a:solidFill>
                <a:effectLst/>
                <a:latin typeface="inter-regular"/>
              </a:rPr>
              <a:t> It is very useful in collection library. It helps to iterate, filter and extract data from collection.</a:t>
            </a:r>
          </a:p>
          <a:p>
            <a:r>
              <a:rPr lang="en-US" sz="2000" b="0" i="0" dirty="0">
                <a:solidFill>
                  <a:srgbClr val="333333"/>
                </a:solidFill>
                <a:effectLst/>
                <a:latin typeface="inter-regular"/>
              </a:rPr>
              <a:t>The Lambda expression is used to provide the implementation of an interface which has functional interface.</a:t>
            </a:r>
          </a:p>
          <a:p>
            <a:r>
              <a:rPr lang="en-US" sz="1800" b="0" i="0" dirty="0">
                <a:solidFill>
                  <a:srgbClr val="333333"/>
                </a:solidFill>
                <a:effectLst/>
                <a:latin typeface="inter-regular"/>
              </a:rPr>
              <a:t>It saves a lot of code. In case of lambda expression, we don't need to define the method again for providing the implementation.</a:t>
            </a:r>
          </a:p>
          <a:p>
            <a:r>
              <a:rPr lang="en-US" sz="2000" b="0" i="0" dirty="0">
                <a:solidFill>
                  <a:srgbClr val="333333"/>
                </a:solidFill>
                <a:effectLst/>
                <a:latin typeface="inter-regular"/>
              </a:rPr>
              <a:t>Here, we just write the implementation code</a:t>
            </a:r>
          </a:p>
          <a:p>
            <a:r>
              <a:rPr lang="en-US" sz="2000" b="0" i="0" dirty="0">
                <a:solidFill>
                  <a:srgbClr val="333333"/>
                </a:solidFill>
                <a:effectLst/>
                <a:latin typeface="inter-regular"/>
              </a:rPr>
              <a:t>Java lambda expression is treated as a function, so compiler does not create .class file.</a:t>
            </a:r>
            <a:endParaRPr lang="en-IN" sz="2000" dirty="0"/>
          </a:p>
        </p:txBody>
      </p:sp>
    </p:spTree>
    <p:extLst>
      <p:ext uri="{BB962C8B-B14F-4D97-AF65-F5344CB8AC3E}">
        <p14:creationId xmlns:p14="http://schemas.microsoft.com/office/powerpoint/2010/main" val="193232870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142A-AD2E-43A3-8195-37E82B855BA5}"/>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Why use Lambda Expression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3079629-F615-4A30-ABD3-A49FA66053E2}"/>
              </a:ext>
            </a:extLst>
          </p:cNvPr>
          <p:cNvSpPr>
            <a:spLocks noGrp="1"/>
          </p:cNvSpPr>
          <p:nvPr>
            <p:ph idx="1"/>
          </p:nvPr>
        </p:nvSpPr>
        <p:spPr>
          <a:xfrm>
            <a:off x="457200" y="404664"/>
            <a:ext cx="8229600" cy="6552728"/>
          </a:xfrm>
        </p:spPr>
        <p:txBody>
          <a:bodyPr>
            <a:normAutofit/>
          </a:bodyPr>
          <a:lstStyle/>
          <a:p>
            <a:pPr algn="just">
              <a:buFont typeface="+mj-lt"/>
              <a:buAutoNum type="arabicPeriod"/>
            </a:pPr>
            <a:r>
              <a:rPr lang="en-US" sz="2000" b="0" i="0" dirty="0">
                <a:solidFill>
                  <a:srgbClr val="000000"/>
                </a:solidFill>
                <a:effectLst/>
                <a:latin typeface="inter-regular"/>
              </a:rPr>
              <a:t>To provide the implementation of Functional interface.</a:t>
            </a:r>
          </a:p>
          <a:p>
            <a:pPr algn="just">
              <a:buFont typeface="+mj-lt"/>
              <a:buAutoNum type="arabicPeriod"/>
            </a:pPr>
            <a:r>
              <a:rPr lang="en-US" sz="2000" b="0" i="0" dirty="0">
                <a:solidFill>
                  <a:srgbClr val="000000"/>
                </a:solidFill>
                <a:effectLst/>
                <a:latin typeface="inter-regular"/>
              </a:rPr>
              <a:t>Less coding.</a:t>
            </a:r>
          </a:p>
          <a:p>
            <a:r>
              <a:rPr lang="en-IN" sz="2000" b="0" i="0" dirty="0">
                <a:solidFill>
                  <a:srgbClr val="610B38"/>
                </a:solidFill>
                <a:effectLst/>
                <a:latin typeface="erdana"/>
              </a:rPr>
              <a:t>Java Lambda Expression Syntax</a:t>
            </a:r>
          </a:p>
          <a:p>
            <a:r>
              <a:rPr lang="en-IN" sz="2000" b="0" i="0" dirty="0">
                <a:solidFill>
                  <a:srgbClr val="000000"/>
                </a:solidFill>
                <a:effectLst/>
                <a:latin typeface="inter-regular"/>
              </a:rPr>
              <a:t>(argument-list) -&gt; {body}  </a:t>
            </a:r>
          </a:p>
          <a:p>
            <a:r>
              <a:rPr lang="en-US" sz="2000" b="0" i="0" dirty="0">
                <a:solidFill>
                  <a:srgbClr val="333333"/>
                </a:solidFill>
                <a:effectLst/>
                <a:latin typeface="inter-regular"/>
              </a:rPr>
              <a:t>Java lambda expression is consisted of three components.</a:t>
            </a:r>
          </a:p>
          <a:p>
            <a:pPr algn="just"/>
            <a:r>
              <a:rPr lang="en-US" sz="2000" b="1" i="0" dirty="0">
                <a:solidFill>
                  <a:srgbClr val="333333"/>
                </a:solidFill>
                <a:effectLst/>
                <a:latin typeface="inter-bold"/>
              </a:rPr>
              <a:t>1) Argument-list:</a:t>
            </a:r>
            <a:r>
              <a:rPr lang="en-US" sz="2000" b="0" i="0" dirty="0">
                <a:solidFill>
                  <a:srgbClr val="333333"/>
                </a:solidFill>
                <a:effectLst/>
                <a:latin typeface="inter-regular"/>
              </a:rPr>
              <a:t> It can be empty or non-empty as well.</a:t>
            </a:r>
          </a:p>
          <a:p>
            <a:pPr algn="just"/>
            <a:r>
              <a:rPr lang="en-US" sz="2000" b="1" i="0" dirty="0">
                <a:solidFill>
                  <a:srgbClr val="333333"/>
                </a:solidFill>
                <a:effectLst/>
                <a:latin typeface="inter-bold"/>
              </a:rPr>
              <a:t>2) Arrow-token:</a:t>
            </a:r>
            <a:r>
              <a:rPr lang="en-US" sz="2000" b="0" i="0" dirty="0">
                <a:solidFill>
                  <a:srgbClr val="333333"/>
                </a:solidFill>
                <a:effectLst/>
                <a:latin typeface="inter-regular"/>
              </a:rPr>
              <a:t> It is used to link arguments-list and body of expression.</a:t>
            </a:r>
          </a:p>
          <a:p>
            <a:pPr algn="just"/>
            <a:r>
              <a:rPr lang="en-US" sz="2000" b="1" i="0" dirty="0">
                <a:solidFill>
                  <a:srgbClr val="333333"/>
                </a:solidFill>
                <a:effectLst/>
                <a:latin typeface="inter-bold"/>
              </a:rPr>
              <a:t>3) Body:</a:t>
            </a:r>
            <a:r>
              <a:rPr lang="en-US" sz="2000" b="0" i="0" dirty="0">
                <a:solidFill>
                  <a:srgbClr val="333333"/>
                </a:solidFill>
                <a:effectLst/>
                <a:latin typeface="inter-regular"/>
              </a:rPr>
              <a:t> It contains expressions and statements for lambda expression.</a:t>
            </a:r>
          </a:p>
          <a:p>
            <a:pPr algn="just"/>
            <a:endParaRPr lang="en-US" sz="2000" dirty="0">
              <a:solidFill>
                <a:srgbClr val="333333"/>
              </a:solidFill>
              <a:latin typeface="inter-regular"/>
            </a:endParaRPr>
          </a:p>
          <a:p>
            <a:pPr algn="just"/>
            <a:r>
              <a:rPr lang="en-IN" sz="1800" b="1" i="0" dirty="0">
                <a:solidFill>
                  <a:srgbClr val="333333"/>
                </a:solidFill>
                <a:effectLst/>
                <a:latin typeface="inter-bold"/>
              </a:rPr>
              <a:t>No Parameter Syntax</a:t>
            </a:r>
            <a:r>
              <a:rPr lang="en-US" sz="1800" b="1" i="0" dirty="0">
                <a:solidFill>
                  <a:srgbClr val="333333"/>
                </a:solidFill>
                <a:effectLst/>
                <a:latin typeface="inter-regular"/>
              </a:rPr>
              <a:t>:</a:t>
            </a:r>
          </a:p>
          <a:p>
            <a:pPr algn="just">
              <a:buFont typeface="+mj-lt"/>
              <a:buAutoNum type="arabicPeriod"/>
            </a:pPr>
            <a:r>
              <a:rPr lang="en-US" sz="1800" b="0" i="0" dirty="0">
                <a:solidFill>
                  <a:srgbClr val="000000"/>
                </a:solidFill>
                <a:effectLst/>
                <a:latin typeface="inter-regular"/>
              </a:rPr>
              <a:t>() -&gt; {  </a:t>
            </a:r>
          </a:p>
          <a:p>
            <a:pPr algn="just">
              <a:buFont typeface="+mj-lt"/>
              <a:buAutoNum type="arabicPeriod"/>
            </a:pPr>
            <a:r>
              <a:rPr lang="en-US" sz="1800" b="0" i="0" dirty="0">
                <a:solidFill>
                  <a:srgbClr val="008200"/>
                </a:solidFill>
                <a:effectLst/>
                <a:latin typeface="inter-regular"/>
              </a:rPr>
              <a:t>//Body of no parameter lambda</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p>
          <a:p>
            <a:pPr algn="just"/>
            <a:r>
              <a:rPr lang="en-IN" sz="1800" b="1" i="0" dirty="0">
                <a:solidFill>
                  <a:srgbClr val="333333"/>
                </a:solidFill>
                <a:effectLst/>
                <a:latin typeface="inter-bold"/>
              </a:rPr>
              <a:t>One Parameter Syntax</a:t>
            </a:r>
          </a:p>
          <a:p>
            <a:pPr algn="just">
              <a:buFont typeface="+mj-lt"/>
              <a:buAutoNum type="arabicPeriod"/>
            </a:pPr>
            <a:r>
              <a:rPr lang="en-US" sz="1600" b="0" i="0" dirty="0">
                <a:solidFill>
                  <a:srgbClr val="000000"/>
                </a:solidFill>
                <a:effectLst/>
                <a:latin typeface="inter-regular"/>
              </a:rPr>
              <a:t>(p1) -&gt; {  </a:t>
            </a:r>
          </a:p>
          <a:p>
            <a:pPr algn="just">
              <a:buFont typeface="+mj-lt"/>
              <a:buAutoNum type="arabicPeriod"/>
            </a:pPr>
            <a:r>
              <a:rPr lang="en-US" sz="1600" b="0" i="0" dirty="0">
                <a:solidFill>
                  <a:srgbClr val="008200"/>
                </a:solidFill>
                <a:effectLst/>
                <a:latin typeface="inter-regular"/>
              </a:rPr>
              <a:t>//Body of single parameter lambda</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pPr algn="just"/>
            <a:r>
              <a:rPr lang="en-IN" sz="1100" b="1" i="0" dirty="0">
                <a:solidFill>
                  <a:srgbClr val="333333"/>
                </a:solidFill>
                <a:effectLst/>
                <a:latin typeface="inter-bold"/>
              </a:rPr>
              <a:t>Two Parameter Syntax</a:t>
            </a:r>
          </a:p>
          <a:p>
            <a:pPr algn="just">
              <a:buFont typeface="+mj-lt"/>
              <a:buAutoNum type="arabicPeriod"/>
            </a:pPr>
            <a:r>
              <a:rPr lang="en-US" sz="800" b="0" i="0" dirty="0">
                <a:solidFill>
                  <a:srgbClr val="000000"/>
                </a:solidFill>
                <a:effectLst/>
                <a:latin typeface="inter-regular"/>
              </a:rPr>
              <a:t>(p1,p2) -&gt; {  </a:t>
            </a:r>
          </a:p>
          <a:p>
            <a:pPr algn="just">
              <a:buFont typeface="+mj-lt"/>
              <a:buAutoNum type="arabicPeriod"/>
            </a:pPr>
            <a:r>
              <a:rPr lang="en-US" sz="800" b="0" i="0" dirty="0">
                <a:solidFill>
                  <a:srgbClr val="008200"/>
                </a:solidFill>
                <a:effectLst/>
                <a:latin typeface="inter-regular"/>
              </a:rPr>
              <a:t>//Body of multiple parameter lambda</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endParaRPr lang="en-IN" sz="1100" b="1" i="0" dirty="0">
              <a:solidFill>
                <a:srgbClr val="333333"/>
              </a:solidFill>
              <a:effectLst/>
              <a:latin typeface="inter-bold"/>
            </a:endParaRPr>
          </a:p>
          <a:p>
            <a:pPr algn="just"/>
            <a:endParaRPr lang="en-US" sz="1800" b="0" i="0" dirty="0">
              <a:solidFill>
                <a:srgbClr val="333333"/>
              </a:solidFill>
              <a:effectLst/>
              <a:latin typeface="inter-regular"/>
            </a:endParaRPr>
          </a:p>
          <a:p>
            <a:pPr algn="just"/>
            <a:endParaRPr lang="en-US" sz="1800" b="0" i="0" dirty="0">
              <a:solidFill>
                <a:srgbClr val="333333"/>
              </a:solidFill>
              <a:effectLst/>
              <a:latin typeface="inter-regular"/>
            </a:endParaRPr>
          </a:p>
          <a:p>
            <a:endParaRPr lang="en-IN" sz="2000" dirty="0"/>
          </a:p>
        </p:txBody>
      </p:sp>
    </p:spTree>
    <p:extLst>
      <p:ext uri="{BB962C8B-B14F-4D97-AF65-F5344CB8AC3E}">
        <p14:creationId xmlns:p14="http://schemas.microsoft.com/office/powerpoint/2010/main" val="393555177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6959E-02DC-40D8-9546-7CEF042DF890}"/>
              </a:ext>
            </a:extLst>
          </p:cNvPr>
          <p:cNvSpPr>
            <a:spLocks noGrp="1"/>
          </p:cNvSpPr>
          <p:nvPr>
            <p:ph idx="1"/>
          </p:nvPr>
        </p:nvSpPr>
        <p:spPr>
          <a:xfrm>
            <a:off x="457200" y="692696"/>
            <a:ext cx="8229600" cy="5433467"/>
          </a:xfrm>
        </p:spPr>
        <p:txBody>
          <a:bodyPr>
            <a:normAutofit fontScale="70000" lnSpcReduction="20000"/>
          </a:bodyPr>
          <a:lstStyle/>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Drawable{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LambdaExpressionExample2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width=</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//with lambda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Drawable d2=()-&gt;{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a:t>
            </a:r>
            <a:r>
              <a:rPr lang="en-IN" b="0" i="0" dirty="0">
                <a:solidFill>
                  <a:srgbClr val="000000"/>
                </a:solidFill>
                <a:effectLst/>
                <a:latin typeface="inter-regular"/>
              </a:rPr>
              <a:t>+width);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d2.draw();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11795952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33A4-AD0D-40F0-A6CB-EB4B359442C7}"/>
              </a:ext>
            </a:extLst>
          </p:cNvPr>
          <p:cNvSpPr>
            <a:spLocks noGrp="1"/>
          </p:cNvSpPr>
          <p:nvPr>
            <p:ph type="title"/>
          </p:nvPr>
        </p:nvSpPr>
        <p:spPr>
          <a:xfrm>
            <a:off x="457200" y="274638"/>
            <a:ext cx="8229600" cy="274042"/>
          </a:xfrm>
        </p:spPr>
        <p:txBody>
          <a:bodyPr>
            <a:normAutofit fontScale="90000"/>
          </a:bodyPr>
          <a:lstStyle/>
          <a:p>
            <a:r>
              <a:rPr lang="en-IN" sz="2700" b="0" i="0" dirty="0">
                <a:solidFill>
                  <a:srgbClr val="610B38"/>
                </a:solidFill>
                <a:effectLst/>
                <a:latin typeface="erdana"/>
              </a:rPr>
              <a:t>Lambda Expression Example: No Parameter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C98C00B-AEFC-4918-995A-353D9A79868C}"/>
              </a:ext>
            </a:extLst>
          </p:cNvPr>
          <p:cNvSpPr>
            <a:spLocks noGrp="1"/>
          </p:cNvSpPr>
          <p:nvPr>
            <p:ph idx="1"/>
          </p:nvPr>
        </p:nvSpPr>
        <p:spPr>
          <a:xfrm>
            <a:off x="457200" y="332656"/>
            <a:ext cx="8229600" cy="5793507"/>
          </a:xfrm>
        </p:spPr>
        <p:txBody>
          <a:bodyPr>
            <a:normAutofit fontScale="92500" lnSpcReduction="10000"/>
          </a:bodyPr>
          <a:lstStyle/>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say();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LambdaExpressionExample3{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Sayable s=()-&gt;{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0000FF"/>
                </a:solidFill>
                <a:effectLst/>
                <a:latin typeface="inter-regular"/>
              </a:rPr>
              <a:t>"I have nothing to say."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s.say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22938156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A956-5CC0-4DC5-BEF7-24D26DEF1757}"/>
              </a:ext>
            </a:extLst>
          </p:cNvPr>
          <p:cNvSpPr>
            <a:spLocks noGrp="1"/>
          </p:cNvSpPr>
          <p:nvPr>
            <p:ph type="title"/>
          </p:nvPr>
        </p:nvSpPr>
        <p:spPr>
          <a:xfrm>
            <a:off x="457200" y="274638"/>
            <a:ext cx="8229600" cy="346050"/>
          </a:xfrm>
        </p:spPr>
        <p:txBody>
          <a:bodyPr>
            <a:normAutofit fontScale="90000"/>
          </a:bodyPr>
          <a:lstStyle/>
          <a:p>
            <a:r>
              <a:rPr lang="en-IN" sz="2700" b="0" i="0" dirty="0">
                <a:solidFill>
                  <a:srgbClr val="610B38"/>
                </a:solidFill>
                <a:effectLst/>
                <a:latin typeface="erdana"/>
              </a:rPr>
              <a:t>Lambda Expression Example: Single Parameter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F21D5E1-0F21-4B92-9147-F7E90EDB282A}"/>
              </a:ext>
            </a:extLst>
          </p:cNvPr>
          <p:cNvSpPr>
            <a:spLocks noGrp="1"/>
          </p:cNvSpPr>
          <p:nvPr>
            <p:ph idx="1"/>
          </p:nvPr>
        </p:nvSpPr>
        <p:spPr>
          <a:xfrm>
            <a:off x="457200" y="274638"/>
            <a:ext cx="8229600" cy="5851525"/>
          </a:xfrm>
        </p:spPr>
        <p:txBody>
          <a:bodyPr>
            <a:normAutofit fontScale="92500" lnSpcReduction="20000"/>
          </a:bodyPr>
          <a:lstStyle/>
          <a:p>
            <a:pPr algn="just">
              <a:buFont typeface="+mj-lt"/>
              <a:buAutoNum type="arabicPeriod"/>
            </a:pPr>
            <a:r>
              <a:rPr lang="en-US" sz="1700" b="1" i="0" dirty="0">
                <a:solidFill>
                  <a:srgbClr val="006699"/>
                </a:solidFill>
                <a:effectLst/>
                <a:latin typeface="inter-regular"/>
              </a:rPr>
              <a:t>interface</a:t>
            </a:r>
            <a:r>
              <a:rPr lang="en-US" sz="1700" b="0" i="0" dirty="0">
                <a:solidFill>
                  <a:srgbClr val="000000"/>
                </a:solidFill>
                <a:effectLst/>
                <a:latin typeface="inter-regular"/>
              </a:rPr>
              <a:t> Sayable{  </a:t>
            </a:r>
          </a:p>
          <a:p>
            <a:pPr algn="just">
              <a:buFont typeface="+mj-lt"/>
              <a:buAutoNum type="arabicPeriod"/>
            </a:pPr>
            <a:r>
              <a:rPr lang="en-US" sz="1700" b="0" i="0" dirty="0">
                <a:solidFill>
                  <a:srgbClr val="000000"/>
                </a:solidFill>
                <a:effectLst/>
                <a:latin typeface="inter-regular"/>
              </a:rPr>
              <a:t>    </a:t>
            </a:r>
            <a:r>
              <a:rPr lang="en-US" sz="1700" b="1" i="0" dirty="0">
                <a:solidFill>
                  <a:srgbClr val="006699"/>
                </a:solidFill>
                <a:effectLst/>
                <a:latin typeface="inter-regular"/>
              </a:rPr>
              <a:t>public</a:t>
            </a:r>
            <a:r>
              <a:rPr lang="en-US" sz="1700" b="0" i="0" dirty="0">
                <a:solidFill>
                  <a:srgbClr val="000000"/>
                </a:solidFill>
                <a:effectLst/>
                <a:latin typeface="inter-regular"/>
              </a:rPr>
              <a:t> String say(String name);  </a:t>
            </a:r>
          </a:p>
          <a:p>
            <a:pPr algn="just">
              <a:buFont typeface="+mj-lt"/>
              <a:buAutoNum type="arabicPeriod"/>
            </a:pPr>
            <a:r>
              <a:rPr lang="en-US" sz="1700" b="0" i="0" dirty="0">
                <a:solidFill>
                  <a:srgbClr val="000000"/>
                </a:solidFill>
                <a:effectLst/>
                <a:latin typeface="inter-regular"/>
              </a:rPr>
              <a:t>}  </a:t>
            </a:r>
          </a:p>
          <a:p>
            <a:pPr algn="just">
              <a:buFont typeface="+mj-lt"/>
              <a:buAutoNum type="arabicPeriod"/>
            </a:pPr>
            <a:r>
              <a:rPr lang="en-IN" sz="1700" b="1" i="0" dirty="0">
                <a:solidFill>
                  <a:srgbClr val="006699"/>
                </a:solidFill>
                <a:effectLst/>
                <a:latin typeface="inter-regular"/>
              </a:rPr>
              <a:t>public</a:t>
            </a:r>
            <a:r>
              <a:rPr lang="en-IN" sz="1700" b="0" i="0" dirty="0">
                <a:solidFill>
                  <a:srgbClr val="000000"/>
                </a:solidFill>
                <a:effectLst/>
                <a:latin typeface="inter-regular"/>
              </a:rPr>
              <a:t> </a:t>
            </a:r>
            <a:r>
              <a:rPr lang="en-IN" sz="1700" b="1" i="0" dirty="0">
                <a:solidFill>
                  <a:srgbClr val="006699"/>
                </a:solidFill>
                <a:effectLst/>
                <a:latin typeface="inter-regular"/>
              </a:rPr>
              <a:t>class</a:t>
            </a:r>
            <a:r>
              <a:rPr lang="en-IN" sz="1700" b="0" i="0" dirty="0">
                <a:solidFill>
                  <a:srgbClr val="000000"/>
                </a:solidFill>
                <a:effectLst/>
                <a:latin typeface="inter-regular"/>
              </a:rPr>
              <a:t> LambdaExpressionExample4{  </a:t>
            </a:r>
          </a:p>
          <a:p>
            <a:pPr algn="just">
              <a:buFont typeface="+mj-lt"/>
              <a:buAutoNum type="arabicPeriod"/>
            </a:pPr>
            <a:r>
              <a:rPr lang="en-IN" sz="1700" b="0" i="0" dirty="0">
                <a:solidFill>
                  <a:srgbClr val="000000"/>
                </a:solidFill>
                <a:effectLst/>
                <a:latin typeface="inter-regular"/>
              </a:rPr>
              <a:t>    </a:t>
            </a:r>
            <a:r>
              <a:rPr lang="en-IN" sz="1700" b="1" i="0" dirty="0">
                <a:solidFill>
                  <a:srgbClr val="006699"/>
                </a:solidFill>
                <a:effectLst/>
                <a:latin typeface="inter-regular"/>
              </a:rPr>
              <a:t>public</a:t>
            </a:r>
            <a:r>
              <a:rPr lang="en-IN" sz="1700" b="0" i="0" dirty="0">
                <a:solidFill>
                  <a:srgbClr val="000000"/>
                </a:solidFill>
                <a:effectLst/>
                <a:latin typeface="inter-regular"/>
              </a:rPr>
              <a:t> </a:t>
            </a:r>
            <a:r>
              <a:rPr lang="en-IN" sz="1700" b="1" i="0" dirty="0">
                <a:solidFill>
                  <a:srgbClr val="006699"/>
                </a:solidFill>
                <a:effectLst/>
                <a:latin typeface="inter-regular"/>
              </a:rPr>
              <a:t>static</a:t>
            </a:r>
            <a:r>
              <a:rPr lang="en-IN" sz="1700" b="0" i="0" dirty="0">
                <a:solidFill>
                  <a:srgbClr val="000000"/>
                </a:solidFill>
                <a:effectLst/>
                <a:latin typeface="inter-regular"/>
              </a:rPr>
              <a:t> </a:t>
            </a:r>
            <a:r>
              <a:rPr lang="en-IN" sz="1700" b="1" i="0" dirty="0">
                <a:solidFill>
                  <a:srgbClr val="006699"/>
                </a:solidFill>
                <a:effectLst/>
                <a:latin typeface="inter-regular"/>
              </a:rPr>
              <a:t>void</a:t>
            </a:r>
            <a:r>
              <a:rPr lang="en-IN" sz="1700" b="0" i="0" dirty="0">
                <a:solidFill>
                  <a:srgbClr val="000000"/>
                </a:solidFill>
                <a:effectLst/>
                <a:latin typeface="inter-regular"/>
              </a:rPr>
              <a:t> main(String[] </a:t>
            </a:r>
            <a:r>
              <a:rPr lang="en-IN" sz="1700" b="0" i="0" dirty="0" err="1">
                <a:solidFill>
                  <a:srgbClr val="000000"/>
                </a:solidFill>
                <a:effectLst/>
                <a:latin typeface="inter-regular"/>
              </a:rPr>
              <a:t>args</a:t>
            </a:r>
            <a:r>
              <a:rPr lang="en-IN" sz="1700" b="0" i="0" dirty="0">
                <a:solidFill>
                  <a:srgbClr val="000000"/>
                </a:solidFill>
                <a:effectLst/>
                <a:latin typeface="inter-regular"/>
              </a:rPr>
              <a:t>) {  </a:t>
            </a:r>
          </a:p>
          <a:p>
            <a:pPr algn="just">
              <a:buFont typeface="+mj-lt"/>
              <a:buAutoNum type="arabicPeriod"/>
            </a:pPr>
            <a:r>
              <a:rPr lang="en-IN" sz="1700" b="0" i="0" dirty="0">
                <a:solidFill>
                  <a:srgbClr val="000000"/>
                </a:solidFill>
                <a:effectLst/>
                <a:latin typeface="inter-regular"/>
              </a:rPr>
              <a:t>      </a:t>
            </a:r>
          </a:p>
          <a:p>
            <a:pPr algn="just">
              <a:buFont typeface="+mj-lt"/>
              <a:buAutoNum type="arabicPeriod"/>
            </a:pPr>
            <a:r>
              <a:rPr lang="en-IN" sz="1700" b="0" i="0" dirty="0">
                <a:solidFill>
                  <a:srgbClr val="000000"/>
                </a:solidFill>
                <a:effectLst/>
                <a:latin typeface="inter-regular"/>
              </a:rPr>
              <a:t>        </a:t>
            </a:r>
            <a:r>
              <a:rPr lang="en-IN" sz="1700" b="0" i="0" dirty="0">
                <a:solidFill>
                  <a:srgbClr val="008200"/>
                </a:solidFill>
                <a:effectLst/>
                <a:latin typeface="inter-regular"/>
              </a:rPr>
              <a:t>// Lambda expression with single parameter.</a:t>
            </a:r>
            <a:r>
              <a:rPr lang="en-IN" sz="1700" b="0" i="0" dirty="0">
                <a:solidFill>
                  <a:srgbClr val="000000"/>
                </a:solidFill>
                <a:effectLst/>
                <a:latin typeface="inter-regular"/>
              </a:rPr>
              <a:t>  </a:t>
            </a:r>
          </a:p>
          <a:p>
            <a:pPr algn="just">
              <a:buFont typeface="+mj-lt"/>
              <a:buAutoNum type="arabicPeriod"/>
            </a:pPr>
            <a:r>
              <a:rPr lang="en-IN" sz="1700" b="0" i="0" dirty="0">
                <a:solidFill>
                  <a:srgbClr val="000000"/>
                </a:solidFill>
                <a:effectLst/>
                <a:latin typeface="inter-regular"/>
              </a:rPr>
              <a:t>        Sayable s1=(name)-&gt;{  </a:t>
            </a:r>
          </a:p>
          <a:p>
            <a:pPr algn="just">
              <a:buFont typeface="+mj-lt"/>
              <a:buAutoNum type="arabicPeriod"/>
            </a:pPr>
            <a:r>
              <a:rPr lang="en-IN" sz="1700" b="0" i="0" dirty="0">
                <a:solidFill>
                  <a:srgbClr val="000000"/>
                </a:solidFill>
                <a:effectLst/>
                <a:latin typeface="inter-regular"/>
              </a:rPr>
              <a:t>            </a:t>
            </a:r>
            <a:r>
              <a:rPr lang="en-IN" sz="1700" b="1" i="0" dirty="0">
                <a:solidFill>
                  <a:srgbClr val="006699"/>
                </a:solidFill>
                <a:effectLst/>
                <a:latin typeface="inter-regular"/>
              </a:rPr>
              <a:t>return</a:t>
            </a:r>
            <a:r>
              <a:rPr lang="en-IN" sz="1700" b="0" i="0" dirty="0">
                <a:solidFill>
                  <a:srgbClr val="000000"/>
                </a:solidFill>
                <a:effectLst/>
                <a:latin typeface="inter-regular"/>
              </a:rPr>
              <a:t> </a:t>
            </a:r>
            <a:r>
              <a:rPr lang="en-IN" sz="1700" b="0" i="0" dirty="0">
                <a:solidFill>
                  <a:srgbClr val="0000FF"/>
                </a:solidFill>
                <a:effectLst/>
                <a:latin typeface="inter-regular"/>
              </a:rPr>
              <a:t>"Hello, "</a:t>
            </a:r>
            <a:r>
              <a:rPr lang="en-IN" sz="1700" b="0" i="0" dirty="0">
                <a:solidFill>
                  <a:srgbClr val="000000"/>
                </a:solidFill>
                <a:effectLst/>
                <a:latin typeface="inter-regular"/>
              </a:rPr>
              <a:t>+name;  </a:t>
            </a:r>
          </a:p>
          <a:p>
            <a:pPr algn="just">
              <a:buFont typeface="+mj-lt"/>
              <a:buAutoNum type="arabicPeriod"/>
            </a:pPr>
            <a:r>
              <a:rPr lang="en-IN" sz="1700" b="0" i="0" dirty="0">
                <a:solidFill>
                  <a:srgbClr val="000000"/>
                </a:solidFill>
                <a:effectLst/>
                <a:latin typeface="inter-regular"/>
              </a:rPr>
              <a:t>        };  </a:t>
            </a:r>
          </a:p>
          <a:p>
            <a:pPr algn="just">
              <a:buFont typeface="+mj-lt"/>
              <a:buAutoNum type="arabicPeriod"/>
            </a:pPr>
            <a:r>
              <a:rPr lang="en-IN" sz="1700" b="0" i="0" dirty="0">
                <a:solidFill>
                  <a:srgbClr val="000000"/>
                </a:solidFill>
                <a:effectLst/>
                <a:latin typeface="inter-regular"/>
              </a:rPr>
              <a:t>        </a:t>
            </a:r>
            <a:r>
              <a:rPr lang="en-IN" sz="1700" b="0" i="0" dirty="0" err="1">
                <a:solidFill>
                  <a:srgbClr val="000000"/>
                </a:solidFill>
                <a:effectLst/>
                <a:latin typeface="inter-regular"/>
              </a:rPr>
              <a:t>System.out.println</a:t>
            </a:r>
            <a:r>
              <a:rPr lang="en-IN" sz="1700" b="0" i="0" dirty="0">
                <a:solidFill>
                  <a:srgbClr val="000000"/>
                </a:solidFill>
                <a:effectLst/>
                <a:latin typeface="inter-regular"/>
              </a:rPr>
              <a:t>(s1.say(</a:t>
            </a:r>
            <a:r>
              <a:rPr lang="en-IN" sz="1700" b="0" i="0" dirty="0">
                <a:solidFill>
                  <a:srgbClr val="0000FF"/>
                </a:solidFill>
                <a:effectLst/>
                <a:latin typeface="inter-regular"/>
              </a:rPr>
              <a:t>"</a:t>
            </a:r>
            <a:r>
              <a:rPr lang="en-IN" sz="1700" b="0" i="0" dirty="0" err="1">
                <a:solidFill>
                  <a:srgbClr val="0000FF"/>
                </a:solidFill>
                <a:effectLst/>
                <a:latin typeface="inter-regular"/>
              </a:rPr>
              <a:t>Sonoo</a:t>
            </a:r>
            <a:r>
              <a:rPr lang="en-IN" sz="1700" b="0" i="0" dirty="0">
                <a:solidFill>
                  <a:srgbClr val="0000FF"/>
                </a:solidFill>
                <a:effectLst/>
                <a:latin typeface="inter-regular"/>
              </a:rPr>
              <a:t>"</a:t>
            </a:r>
            <a:r>
              <a:rPr lang="en-IN" sz="1700"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sz="2400" b="0" i="0" dirty="0">
                <a:solidFill>
                  <a:srgbClr val="008200"/>
                </a:solidFill>
                <a:effectLst/>
                <a:latin typeface="inter-regular"/>
              </a:rPr>
              <a:t>// You can omit function parentheses  </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Sayable s2= name -&gt;{  </a:t>
            </a:r>
          </a:p>
          <a:p>
            <a:pPr algn="just">
              <a:buFont typeface="+mj-lt"/>
              <a:buAutoNum type="arabicPeriod"/>
            </a:pPr>
            <a:r>
              <a:rPr lang="en-US" sz="2400" b="0" i="0" dirty="0">
                <a:solidFill>
                  <a:srgbClr val="000000"/>
                </a:solidFill>
                <a:effectLst/>
                <a:latin typeface="inter-regular"/>
              </a:rPr>
              <a:t>            </a:t>
            </a:r>
            <a:r>
              <a:rPr lang="en-US" sz="2400" b="1" i="0" dirty="0">
                <a:solidFill>
                  <a:srgbClr val="006699"/>
                </a:solidFill>
                <a:effectLst/>
                <a:latin typeface="inter-regular"/>
              </a:rPr>
              <a:t>return</a:t>
            </a:r>
            <a:r>
              <a:rPr lang="en-US" sz="2400" b="0" i="0" dirty="0">
                <a:solidFill>
                  <a:srgbClr val="000000"/>
                </a:solidFill>
                <a:effectLst/>
                <a:latin typeface="inter-regular"/>
              </a:rPr>
              <a:t> </a:t>
            </a:r>
            <a:r>
              <a:rPr lang="en-US" sz="2400" b="0" i="0" dirty="0">
                <a:solidFill>
                  <a:srgbClr val="0000FF"/>
                </a:solidFill>
                <a:effectLst/>
                <a:latin typeface="inter-regular"/>
              </a:rPr>
              <a:t>"Hello, "</a:t>
            </a:r>
            <a:r>
              <a:rPr lang="en-US" sz="2400" b="0" i="0" dirty="0">
                <a:solidFill>
                  <a:srgbClr val="000000"/>
                </a:solidFill>
                <a:effectLst/>
                <a:latin typeface="inter-regular"/>
              </a:rPr>
              <a:t>+name;  </a:t>
            </a:r>
          </a:p>
          <a:p>
            <a:pPr algn="just">
              <a:buFont typeface="+mj-lt"/>
              <a:buAutoNum type="arabicPeriod"/>
            </a:pPr>
            <a:r>
              <a:rPr lang="en-US" sz="2400" b="0" i="0" dirty="0">
                <a:solidFill>
                  <a:srgbClr val="000000"/>
                </a:solidFill>
                <a:effectLst/>
                <a:latin typeface="inter-regular"/>
              </a:rPr>
              <a:t>        };  </a:t>
            </a:r>
          </a:p>
          <a:p>
            <a:pPr algn="just">
              <a:buFont typeface="+mj-lt"/>
              <a:buAutoNum type="arabicPeriod"/>
            </a:pPr>
            <a:r>
              <a:rPr lang="en-US" sz="2400" b="0" i="0" dirty="0">
                <a:solidFill>
                  <a:srgbClr val="000000"/>
                </a:solidFill>
                <a:effectLst/>
                <a:latin typeface="inter-regular"/>
              </a:rPr>
              <a:t>        </a:t>
            </a:r>
            <a:r>
              <a:rPr lang="en-US" sz="2400" b="0" i="0" dirty="0" err="1">
                <a:solidFill>
                  <a:srgbClr val="000000"/>
                </a:solidFill>
                <a:effectLst/>
                <a:latin typeface="inter-regular"/>
              </a:rPr>
              <a:t>System.out.println</a:t>
            </a:r>
            <a:r>
              <a:rPr lang="en-US" sz="2400" b="0" i="0" dirty="0">
                <a:solidFill>
                  <a:srgbClr val="000000"/>
                </a:solidFill>
                <a:effectLst/>
                <a:latin typeface="inter-regular"/>
              </a:rPr>
              <a:t>(s2.say(</a:t>
            </a:r>
            <a:r>
              <a:rPr lang="en-US" sz="2400" b="0" i="0" dirty="0">
                <a:solidFill>
                  <a:srgbClr val="0000FF"/>
                </a:solidFill>
                <a:effectLst/>
                <a:latin typeface="inter-regular"/>
              </a:rPr>
              <a:t>"</a:t>
            </a:r>
            <a:r>
              <a:rPr lang="en-US" sz="2400" b="0" i="0" dirty="0" err="1">
                <a:solidFill>
                  <a:srgbClr val="0000FF"/>
                </a:solidFill>
                <a:effectLst/>
                <a:latin typeface="inter-regular"/>
              </a:rPr>
              <a:t>Sonoo</a:t>
            </a:r>
            <a:r>
              <a:rPr lang="en-US" sz="2400" b="0" i="0" dirty="0">
                <a:solidFill>
                  <a:srgbClr val="0000FF"/>
                </a:solidFill>
                <a:effectLst/>
                <a:latin typeface="inter-regular"/>
              </a:rPr>
              <a:t>"</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  </a:t>
            </a:r>
          </a:p>
          <a:p>
            <a:pPr algn="just">
              <a:buFont typeface="+mj-lt"/>
              <a:buAutoNum type="arabicPeriod"/>
            </a:pPr>
            <a:r>
              <a:rPr lang="en-US"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6493772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D93D-37BD-455F-BE47-5645A696447C}"/>
              </a:ext>
            </a:extLst>
          </p:cNvPr>
          <p:cNvSpPr>
            <a:spLocks noGrp="1"/>
          </p:cNvSpPr>
          <p:nvPr>
            <p:ph type="title"/>
          </p:nvPr>
        </p:nvSpPr>
        <p:spPr>
          <a:xfrm>
            <a:off x="457200" y="274638"/>
            <a:ext cx="8229600" cy="457199"/>
          </a:xfrm>
        </p:spPr>
        <p:txBody>
          <a:bodyPr>
            <a:normAutofit fontScale="90000"/>
          </a:bodyPr>
          <a:lstStyle/>
          <a:p>
            <a:r>
              <a:rPr lang="en-IN" sz="2700" b="0" i="0" dirty="0">
                <a:solidFill>
                  <a:srgbClr val="610B38"/>
                </a:solidFill>
                <a:effectLst/>
                <a:latin typeface="erdana"/>
              </a:rPr>
              <a:t>Lambda Expression Example: Multiple Parameters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72DA599-D635-4B0B-A951-87BCF507E116}"/>
              </a:ext>
            </a:extLst>
          </p:cNvPr>
          <p:cNvSpPr>
            <a:spLocks noGrp="1"/>
          </p:cNvSpPr>
          <p:nvPr>
            <p:ph idx="1"/>
          </p:nvPr>
        </p:nvSpPr>
        <p:spPr>
          <a:xfrm>
            <a:off x="457200" y="404664"/>
            <a:ext cx="8229600" cy="5721499"/>
          </a:xfrm>
        </p:spPr>
        <p:txBody>
          <a:bodyPr>
            <a:normAutofit fontScale="92500" lnSpcReduction="20000"/>
          </a:bodyPr>
          <a:lstStyle/>
          <a:p>
            <a:pPr algn="just">
              <a:buFont typeface="+mj-lt"/>
              <a:buAutoNum type="arabicPeriod"/>
            </a:pPr>
            <a:r>
              <a:rPr lang="en-US" sz="1800" b="1" i="0" dirty="0">
                <a:solidFill>
                  <a:srgbClr val="006699"/>
                </a:solidFill>
                <a:effectLst/>
                <a:latin typeface="inter-regular"/>
              </a:rPr>
              <a:t>interface</a:t>
            </a:r>
            <a:r>
              <a:rPr lang="en-US" sz="1800" b="0" i="0" dirty="0">
                <a:solidFill>
                  <a:srgbClr val="000000"/>
                </a:solidFill>
                <a:effectLst/>
                <a:latin typeface="inter-regular"/>
              </a:rPr>
              <a:t> Addable{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int</a:t>
            </a:r>
            <a:r>
              <a:rPr lang="en-US" sz="1800" b="0" i="0" dirty="0">
                <a:solidFill>
                  <a:srgbClr val="000000"/>
                </a:solidFill>
                <a:effectLst/>
                <a:latin typeface="inter-regular"/>
              </a:rPr>
              <a:t> add(</a:t>
            </a:r>
            <a:r>
              <a:rPr lang="en-US" sz="1800" b="1" i="0" dirty="0">
                <a:solidFill>
                  <a:srgbClr val="006699"/>
                </a:solidFill>
                <a:effectLst/>
                <a:latin typeface="inter-regular"/>
              </a:rPr>
              <a:t>int</a:t>
            </a:r>
            <a:r>
              <a:rPr lang="en-US" sz="1800" b="0" i="0" dirty="0">
                <a:solidFill>
                  <a:srgbClr val="000000"/>
                </a:solidFill>
                <a:effectLst/>
                <a:latin typeface="inter-regular"/>
              </a:rPr>
              <a:t> </a:t>
            </a:r>
            <a:r>
              <a:rPr lang="en-US" sz="1800" b="0" i="0" dirty="0" err="1">
                <a:solidFill>
                  <a:srgbClr val="000000"/>
                </a:solidFill>
                <a:effectLst/>
                <a:latin typeface="inter-regular"/>
              </a:rPr>
              <a:t>a,</a:t>
            </a:r>
            <a:r>
              <a:rPr lang="en-US" sz="1800" b="1" i="0" dirty="0" err="1">
                <a:solidFill>
                  <a:srgbClr val="006699"/>
                </a:solidFill>
                <a:effectLst/>
                <a:latin typeface="inter-regular"/>
              </a:rPr>
              <a:t>int</a:t>
            </a:r>
            <a:r>
              <a:rPr lang="en-US" sz="1800" b="0" i="0" dirty="0">
                <a:solidFill>
                  <a:srgbClr val="000000"/>
                </a:solidFill>
                <a:effectLst/>
                <a:latin typeface="inter-regular"/>
              </a:rPr>
              <a:t> b);  </a:t>
            </a:r>
          </a:p>
          <a:p>
            <a:pPr algn="just">
              <a:buFont typeface="+mj-lt"/>
              <a:buAutoNum type="arabicPeriod"/>
            </a:pPr>
            <a:r>
              <a:rPr lang="en-US" sz="1800" b="0" i="0" dirty="0">
                <a:solidFill>
                  <a:srgbClr val="000000"/>
                </a:solidFill>
                <a:effectLst/>
                <a:latin typeface="inter-regular"/>
              </a:rPr>
              <a:t>}  </a:t>
            </a:r>
          </a:p>
          <a:p>
            <a:pPr algn="just">
              <a:buFont typeface="+mj-lt"/>
              <a:buAutoNum type="arabicPeriod"/>
            </a:pPr>
            <a:r>
              <a:rPr lang="en-IN" sz="2600" b="1" i="0" dirty="0">
                <a:solidFill>
                  <a:srgbClr val="006699"/>
                </a:solidFill>
                <a:effectLst/>
                <a:latin typeface="inter-regular"/>
              </a:rPr>
              <a:t>public</a:t>
            </a:r>
            <a:r>
              <a:rPr lang="en-IN" sz="2600" b="0" i="0" dirty="0">
                <a:solidFill>
                  <a:srgbClr val="000000"/>
                </a:solidFill>
                <a:effectLst/>
                <a:latin typeface="inter-regular"/>
              </a:rPr>
              <a:t> </a:t>
            </a:r>
            <a:r>
              <a:rPr lang="en-IN" sz="2600" b="1" i="0" dirty="0">
                <a:solidFill>
                  <a:srgbClr val="006699"/>
                </a:solidFill>
                <a:effectLst/>
                <a:latin typeface="inter-regular"/>
              </a:rPr>
              <a:t>class</a:t>
            </a:r>
            <a:r>
              <a:rPr lang="en-IN" sz="2600" b="0" i="0" dirty="0">
                <a:solidFill>
                  <a:srgbClr val="000000"/>
                </a:solidFill>
                <a:effectLst/>
                <a:latin typeface="inter-regular"/>
              </a:rPr>
              <a:t> LambdaExpressionExample5{  </a:t>
            </a:r>
          </a:p>
          <a:p>
            <a:pPr algn="just">
              <a:buFont typeface="+mj-lt"/>
              <a:buAutoNum type="arabicPeriod"/>
            </a:pPr>
            <a:r>
              <a:rPr lang="en-IN" sz="2600" b="0" i="0" dirty="0">
                <a:solidFill>
                  <a:srgbClr val="000000"/>
                </a:solidFill>
                <a:effectLst/>
                <a:latin typeface="inter-regular"/>
              </a:rPr>
              <a:t>    </a:t>
            </a:r>
            <a:r>
              <a:rPr lang="en-IN" sz="2600" b="1" i="0" dirty="0">
                <a:solidFill>
                  <a:srgbClr val="006699"/>
                </a:solidFill>
                <a:effectLst/>
                <a:latin typeface="inter-regular"/>
              </a:rPr>
              <a:t>public</a:t>
            </a:r>
            <a:r>
              <a:rPr lang="en-IN" sz="2600" b="0" i="0" dirty="0">
                <a:solidFill>
                  <a:srgbClr val="000000"/>
                </a:solidFill>
                <a:effectLst/>
                <a:latin typeface="inter-regular"/>
              </a:rPr>
              <a:t> </a:t>
            </a:r>
            <a:r>
              <a:rPr lang="en-IN" sz="2600" b="1" i="0" dirty="0">
                <a:solidFill>
                  <a:srgbClr val="006699"/>
                </a:solidFill>
                <a:effectLst/>
                <a:latin typeface="inter-regular"/>
              </a:rPr>
              <a:t>static</a:t>
            </a:r>
            <a:r>
              <a:rPr lang="en-IN" sz="2600" b="0" i="0" dirty="0">
                <a:solidFill>
                  <a:srgbClr val="000000"/>
                </a:solidFill>
                <a:effectLst/>
                <a:latin typeface="inter-regular"/>
              </a:rPr>
              <a:t> </a:t>
            </a:r>
            <a:r>
              <a:rPr lang="en-IN" sz="2600" b="1" i="0" dirty="0">
                <a:solidFill>
                  <a:srgbClr val="006699"/>
                </a:solidFill>
                <a:effectLst/>
                <a:latin typeface="inter-regular"/>
              </a:rPr>
              <a:t>void</a:t>
            </a:r>
            <a:r>
              <a:rPr lang="en-IN" sz="2600" b="0" i="0" dirty="0">
                <a:solidFill>
                  <a:srgbClr val="000000"/>
                </a:solidFill>
                <a:effectLst/>
                <a:latin typeface="inter-regular"/>
              </a:rPr>
              <a:t> main(String[] </a:t>
            </a:r>
            <a:r>
              <a:rPr lang="en-IN" sz="2600" b="0" i="0" dirty="0" err="1">
                <a:solidFill>
                  <a:srgbClr val="000000"/>
                </a:solidFill>
                <a:effectLst/>
                <a:latin typeface="inter-regular"/>
              </a:rPr>
              <a:t>args</a:t>
            </a:r>
            <a:r>
              <a:rPr lang="en-IN" sz="2600" b="0" i="0" dirty="0">
                <a:solidFill>
                  <a:srgbClr val="000000"/>
                </a:solidFill>
                <a:effectLst/>
                <a:latin typeface="inter-regular"/>
              </a:rPr>
              <a:t>) {  </a:t>
            </a:r>
          </a:p>
          <a:p>
            <a:pPr algn="just">
              <a:buFont typeface="+mj-lt"/>
              <a:buAutoNum type="arabicPeriod"/>
            </a:pP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t>
            </a:r>
            <a:r>
              <a:rPr lang="en-IN" sz="2600" b="0" i="0" dirty="0">
                <a:solidFill>
                  <a:srgbClr val="008200"/>
                </a:solidFill>
                <a:effectLst/>
                <a:latin typeface="inter-regular"/>
              </a:rPr>
              <a:t>// Multiple parameters in lambda expression</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Addable ad1=(</a:t>
            </a:r>
            <a:r>
              <a:rPr lang="en-IN" sz="2600" b="0" i="0" dirty="0" err="1">
                <a:solidFill>
                  <a:srgbClr val="000000"/>
                </a:solidFill>
                <a:effectLst/>
                <a:latin typeface="inter-regular"/>
              </a:rPr>
              <a:t>a,b</a:t>
            </a:r>
            <a:r>
              <a:rPr lang="en-IN" sz="2600" b="0" i="0" dirty="0">
                <a:solidFill>
                  <a:srgbClr val="000000"/>
                </a:solidFill>
                <a:effectLst/>
                <a:latin typeface="inter-regular"/>
              </a:rPr>
              <a:t>)-&gt;(</a:t>
            </a:r>
            <a:r>
              <a:rPr lang="en-IN" sz="2600" b="0" i="0" dirty="0" err="1">
                <a:solidFill>
                  <a:srgbClr val="000000"/>
                </a:solidFill>
                <a:effectLst/>
                <a:latin typeface="inter-regular"/>
              </a:rPr>
              <a:t>a+b</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t>
            </a:r>
            <a:r>
              <a:rPr lang="en-IN" sz="2600" b="0" i="0" dirty="0" err="1">
                <a:solidFill>
                  <a:srgbClr val="000000"/>
                </a:solidFill>
                <a:effectLst/>
                <a:latin typeface="inter-regular"/>
              </a:rPr>
              <a:t>System.out.println</a:t>
            </a:r>
            <a:r>
              <a:rPr lang="en-IN" sz="2600" b="0" i="0" dirty="0">
                <a:solidFill>
                  <a:srgbClr val="000000"/>
                </a:solidFill>
                <a:effectLst/>
                <a:latin typeface="inter-regular"/>
              </a:rPr>
              <a:t>(ad1.add(</a:t>
            </a:r>
            <a:r>
              <a:rPr lang="en-IN" sz="2600" b="0" i="0" dirty="0">
                <a:solidFill>
                  <a:srgbClr val="C00000"/>
                </a:solidFill>
                <a:effectLst/>
                <a:latin typeface="inter-regular"/>
              </a:rPr>
              <a:t>10</a:t>
            </a:r>
            <a:r>
              <a:rPr lang="en-IN" sz="2600" b="0" i="0" dirty="0">
                <a:solidFill>
                  <a:srgbClr val="000000"/>
                </a:solidFill>
                <a:effectLst/>
                <a:latin typeface="inter-regular"/>
              </a:rPr>
              <a:t>,</a:t>
            </a:r>
            <a:r>
              <a:rPr lang="en-IN" sz="2600" b="0" i="0" dirty="0">
                <a:solidFill>
                  <a:srgbClr val="C00000"/>
                </a:solidFill>
                <a:effectLst/>
                <a:latin typeface="inter-regular"/>
              </a:rPr>
              <a:t>20</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t>
            </a:r>
            <a:r>
              <a:rPr lang="en-IN" sz="2600" b="0" i="0" dirty="0">
                <a:solidFill>
                  <a:srgbClr val="008200"/>
                </a:solidFill>
                <a:effectLst/>
                <a:latin typeface="inter-regular"/>
              </a:rPr>
              <a:t>// Multiple parameters with data type in lambda expression</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Addable ad2=(</a:t>
            </a:r>
            <a:r>
              <a:rPr lang="en-IN" sz="2600" b="1" i="0" dirty="0">
                <a:solidFill>
                  <a:srgbClr val="006699"/>
                </a:solidFill>
                <a:effectLst/>
                <a:latin typeface="inter-regular"/>
              </a:rPr>
              <a:t>int</a:t>
            </a:r>
            <a:r>
              <a:rPr lang="en-IN" sz="2600" b="0" i="0" dirty="0">
                <a:solidFill>
                  <a:srgbClr val="000000"/>
                </a:solidFill>
                <a:effectLst/>
                <a:latin typeface="inter-regular"/>
              </a:rPr>
              <a:t> </a:t>
            </a:r>
            <a:r>
              <a:rPr lang="en-IN" sz="2600" b="0" i="0" dirty="0" err="1">
                <a:solidFill>
                  <a:srgbClr val="000000"/>
                </a:solidFill>
                <a:effectLst/>
                <a:latin typeface="inter-regular"/>
              </a:rPr>
              <a:t>a,</a:t>
            </a:r>
            <a:r>
              <a:rPr lang="en-IN" sz="2600" b="1" i="0" dirty="0" err="1">
                <a:solidFill>
                  <a:srgbClr val="006699"/>
                </a:solidFill>
                <a:effectLst/>
                <a:latin typeface="inter-regular"/>
              </a:rPr>
              <a:t>int</a:t>
            </a:r>
            <a:r>
              <a:rPr lang="en-IN" sz="2600" b="0" i="0" dirty="0">
                <a:solidFill>
                  <a:srgbClr val="000000"/>
                </a:solidFill>
                <a:effectLst/>
                <a:latin typeface="inter-regular"/>
              </a:rPr>
              <a:t> b)-&gt;(</a:t>
            </a:r>
            <a:r>
              <a:rPr lang="en-IN" sz="2600" b="0" i="0" dirty="0" err="1">
                <a:solidFill>
                  <a:srgbClr val="000000"/>
                </a:solidFill>
                <a:effectLst/>
                <a:latin typeface="inter-regular"/>
              </a:rPr>
              <a:t>a+b</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a:t>
            </a:r>
            <a:r>
              <a:rPr lang="en-IN" sz="2600" b="0" i="0" dirty="0" err="1">
                <a:solidFill>
                  <a:srgbClr val="000000"/>
                </a:solidFill>
                <a:effectLst/>
                <a:latin typeface="inter-regular"/>
              </a:rPr>
              <a:t>System.out.println</a:t>
            </a:r>
            <a:r>
              <a:rPr lang="en-IN" sz="2600" b="0" i="0" dirty="0">
                <a:solidFill>
                  <a:srgbClr val="000000"/>
                </a:solidFill>
                <a:effectLst/>
                <a:latin typeface="inter-regular"/>
              </a:rPr>
              <a:t>(ad2.add(</a:t>
            </a:r>
            <a:r>
              <a:rPr lang="en-IN" sz="2600" b="0" i="0" dirty="0">
                <a:solidFill>
                  <a:srgbClr val="C00000"/>
                </a:solidFill>
                <a:effectLst/>
                <a:latin typeface="inter-regular"/>
              </a:rPr>
              <a:t>100</a:t>
            </a:r>
            <a:r>
              <a:rPr lang="en-IN" sz="2600" b="0" i="0" dirty="0">
                <a:solidFill>
                  <a:srgbClr val="000000"/>
                </a:solidFill>
                <a:effectLst/>
                <a:latin typeface="inter-regular"/>
              </a:rPr>
              <a:t>,</a:t>
            </a:r>
            <a:r>
              <a:rPr lang="en-IN" sz="2600" b="0" i="0" dirty="0">
                <a:solidFill>
                  <a:srgbClr val="C00000"/>
                </a:solidFill>
                <a:effectLst/>
                <a:latin typeface="inter-regular"/>
              </a:rPr>
              <a:t>200</a:t>
            </a:r>
            <a:r>
              <a:rPr lang="en-IN" sz="2600" b="0" i="0" dirty="0">
                <a:solidFill>
                  <a:srgbClr val="000000"/>
                </a:solidFill>
                <a:effectLst/>
                <a:latin typeface="inter-regular"/>
              </a:rPr>
              <a:t>));  </a:t>
            </a:r>
          </a:p>
          <a:p>
            <a:pPr algn="just">
              <a:buFont typeface="+mj-lt"/>
              <a:buAutoNum type="arabicPeriod"/>
            </a:pPr>
            <a:r>
              <a:rPr lang="en-IN" sz="2600" b="0" i="0" dirty="0">
                <a:solidFill>
                  <a:srgbClr val="000000"/>
                </a:solidFill>
                <a:effectLst/>
                <a:latin typeface="inter-regular"/>
              </a:rPr>
              <a:t>    }  </a:t>
            </a:r>
          </a:p>
          <a:p>
            <a:pPr algn="just">
              <a:buFont typeface="+mj-lt"/>
              <a:buAutoNum type="arabicPeriod"/>
            </a:pPr>
            <a:r>
              <a:rPr lang="en-IN" sz="26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8513156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7247-436A-4983-8DD4-5D7A492271AA}"/>
              </a:ext>
            </a:extLst>
          </p:cNvPr>
          <p:cNvSpPr>
            <a:spLocks noGrp="1"/>
          </p:cNvSpPr>
          <p:nvPr>
            <p:ph type="title"/>
          </p:nvPr>
        </p:nvSpPr>
        <p:spPr>
          <a:xfrm>
            <a:off x="457200" y="274638"/>
            <a:ext cx="8229600" cy="457199"/>
          </a:xfrm>
        </p:spPr>
        <p:txBody>
          <a:bodyPr>
            <a:normAutofit fontScale="90000"/>
          </a:bodyPr>
          <a:lstStyle/>
          <a:p>
            <a:r>
              <a:rPr lang="en-US" sz="2200" b="0" i="0" dirty="0">
                <a:solidFill>
                  <a:srgbClr val="610B38"/>
                </a:solidFill>
                <a:effectLst/>
                <a:latin typeface="erdana"/>
              </a:rPr>
              <a:t>Lambda Expression Example: Foreach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530233B-589E-4D03-8B37-05BB1A0DEF49}"/>
              </a:ext>
            </a:extLst>
          </p:cNvPr>
          <p:cNvSpPr>
            <a:spLocks noGrp="1"/>
          </p:cNvSpPr>
          <p:nvPr>
            <p:ph idx="1"/>
          </p:nvPr>
        </p:nvSpPr>
        <p:spPr>
          <a:xfrm>
            <a:off x="457200" y="404664"/>
            <a:ext cx="8229600" cy="5721499"/>
          </a:xfrm>
        </p:spPr>
        <p:txBody>
          <a:bodyPr/>
          <a:lstStyle/>
          <a:p>
            <a:pPr algn="l"/>
            <a:r>
              <a:rPr lang="en-IN" sz="1800" dirty="0">
                <a:solidFill>
                  <a:srgbClr val="000000"/>
                </a:solidFill>
                <a:latin typeface="Consolas" panose="020B0609020204030204" pitchFamily="49" charset="0"/>
              </a:rPr>
              <a:t>List&lt;String&gt; </a:t>
            </a:r>
            <a:r>
              <a:rPr lang="en-IN" sz="1800" dirty="0" err="1">
                <a:solidFill>
                  <a:srgbClr val="6A3E3E"/>
                </a:solidFill>
                <a:latin typeface="Consolas" panose="020B0609020204030204" pitchFamily="49" charset="0"/>
              </a:rPr>
              <a:t>lst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&lt;String&gt;();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lst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ankit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mayank</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irfan</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lst</a:t>
            </a:r>
            <a:r>
              <a:rPr lang="en-IN" sz="1800" dirty="0" err="1">
                <a:solidFill>
                  <a:srgbClr val="000000"/>
                </a:solidFill>
                <a:latin typeface="Consolas" panose="020B0609020204030204" pitchFamily="49" charset="0"/>
              </a:rPr>
              <a:t>.forEach</a:t>
            </a:r>
            <a:r>
              <a:rPr lang="en-IN"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a:t>
            </a:r>
            <a:r>
              <a:rPr lang="pt-BR" sz="1800" dirty="0">
                <a:solidFill>
                  <a:srgbClr val="6A3E3E"/>
                </a:solidFill>
                <a:latin typeface="Consolas" panose="020B0609020204030204" pitchFamily="49" charset="0"/>
              </a:rPr>
              <a:t>n</a:t>
            </a:r>
            <a:r>
              <a:rPr lang="pt-BR" sz="1800" dirty="0">
                <a:solidFill>
                  <a:srgbClr val="000000"/>
                </a:solidFill>
                <a:latin typeface="Consolas" panose="020B0609020204030204" pitchFamily="49" charset="0"/>
              </a:rPr>
              <a:t>)-&gt;System.</a:t>
            </a:r>
            <a:r>
              <a:rPr lang="pt-BR" sz="1800" b="1" i="1" dirty="0">
                <a:solidFill>
                  <a:srgbClr val="0000C0"/>
                </a:solidFill>
                <a:latin typeface="Consolas" panose="020B0609020204030204" pitchFamily="49" charset="0"/>
              </a:rPr>
              <a:t>out</a:t>
            </a:r>
            <a:r>
              <a:rPr lang="pt-BR" sz="1800" b="1" i="1" dirty="0">
                <a:solidFill>
                  <a:srgbClr val="000000"/>
                </a:solidFill>
                <a:latin typeface="Consolas" panose="020B0609020204030204" pitchFamily="49" charset="0"/>
              </a:rPr>
              <a:t>.println(</a:t>
            </a:r>
            <a:r>
              <a:rPr lang="pt-BR" sz="1800" b="1" i="1" dirty="0">
                <a:solidFill>
                  <a:srgbClr val="6A3E3E"/>
                </a:solidFill>
                <a:latin typeface="Consolas" panose="020B0609020204030204" pitchFamily="49" charset="0"/>
              </a:rPr>
              <a:t>n</a:t>
            </a:r>
            <a:r>
              <a:rPr lang="pt-BR"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56007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1C503D-C102-4CD8-BC8C-E59F70DE172C}"/>
              </a:ext>
            </a:extLst>
          </p:cNvPr>
          <p:cNvSpPr>
            <a:spLocks noGrp="1"/>
          </p:cNvSpPr>
          <p:nvPr>
            <p:ph idx="1"/>
          </p:nvPr>
        </p:nvSpPr>
        <p:spPr>
          <a:xfrm>
            <a:off x="457200" y="260350"/>
            <a:ext cx="8229600" cy="5865813"/>
          </a:xfrm>
        </p:spPr>
        <p:txBody>
          <a:bodyPr/>
          <a:lstStyle/>
          <a:p>
            <a:r>
              <a:rPr lang="en-IN" b="0" i="0" dirty="0">
                <a:solidFill>
                  <a:srgbClr val="610B38"/>
                </a:solidFill>
                <a:effectLst/>
                <a:latin typeface="erdana"/>
              </a:rPr>
              <a:t>Float Data Type</a:t>
            </a:r>
          </a:p>
          <a:p>
            <a:r>
              <a:rPr lang="en-US" sz="1800" b="0" i="0" dirty="0">
                <a:solidFill>
                  <a:srgbClr val="333333"/>
                </a:solidFill>
                <a:effectLst/>
                <a:latin typeface="inter-regular"/>
              </a:rPr>
              <a:t>The float data type is a single-precision 32-bit IEEE 754 floating </a:t>
            </a:r>
            <a:r>
              <a:rPr lang="en-US" sz="1800" b="0" i="0" dirty="0" err="1">
                <a:solidFill>
                  <a:srgbClr val="333333"/>
                </a:solidFill>
                <a:effectLst/>
                <a:latin typeface="inter-regular"/>
              </a:rPr>
              <a:t>point.Its</a:t>
            </a:r>
            <a:r>
              <a:rPr lang="en-US" sz="1800" b="0" i="0" dirty="0">
                <a:solidFill>
                  <a:srgbClr val="333333"/>
                </a:solidFill>
                <a:effectLst/>
                <a:latin typeface="inter-regular"/>
              </a:rPr>
              <a:t> value range is unlimited. It is recommended to use a float (instead of double) if you need to save memory in large arrays of floating point numbers. The float data type should never be used for precise values, such as currency. Its default value is 0.0F.</a:t>
            </a:r>
          </a:p>
          <a:p>
            <a:endParaRPr lang="en-US" sz="1800" dirty="0">
              <a:solidFill>
                <a:srgbClr val="333333"/>
              </a:solidFill>
              <a:latin typeface="inter-regular"/>
            </a:endParaRPr>
          </a:p>
          <a:p>
            <a:r>
              <a:rPr lang="en-IN" sz="2400" b="1" i="0" dirty="0">
                <a:solidFill>
                  <a:srgbClr val="333333"/>
                </a:solidFill>
                <a:effectLst/>
                <a:latin typeface="inter-bold"/>
              </a:rPr>
              <a:t>Example:</a:t>
            </a:r>
            <a:endParaRPr lang="en-US" sz="2400" b="1" i="0" dirty="0">
              <a:solidFill>
                <a:srgbClr val="333333"/>
              </a:solidFill>
              <a:effectLst/>
              <a:latin typeface="inter-regular"/>
            </a:endParaRPr>
          </a:p>
          <a:p>
            <a:pPr marL="0" indent="0">
              <a:buNone/>
            </a:pPr>
            <a:r>
              <a:rPr lang="en-IN" sz="2400" b="1" i="0" dirty="0">
                <a:solidFill>
                  <a:srgbClr val="006699"/>
                </a:solidFill>
                <a:effectLst/>
                <a:latin typeface="inter-regular"/>
              </a:rPr>
              <a:t>	float</a:t>
            </a:r>
            <a:r>
              <a:rPr lang="en-IN" sz="2400" b="0" i="0" dirty="0">
                <a:solidFill>
                  <a:srgbClr val="000000"/>
                </a:solidFill>
                <a:effectLst/>
                <a:latin typeface="inter-regular"/>
              </a:rPr>
              <a:t> f1 = </a:t>
            </a:r>
            <a:r>
              <a:rPr lang="en-IN" sz="2400" b="0" i="0" dirty="0">
                <a:solidFill>
                  <a:srgbClr val="C00000"/>
                </a:solidFill>
                <a:effectLst/>
                <a:latin typeface="inter-regular"/>
              </a:rPr>
              <a:t>234</a:t>
            </a:r>
            <a:r>
              <a:rPr lang="en-IN" sz="2400" b="0" i="0" dirty="0">
                <a:solidFill>
                  <a:srgbClr val="000000"/>
                </a:solidFill>
                <a:effectLst/>
                <a:latin typeface="inter-regular"/>
              </a:rPr>
              <a:t>.5f  </a:t>
            </a:r>
          </a:p>
          <a:p>
            <a:endParaRPr lang="en-IN" sz="1600" dirty="0">
              <a:solidFill>
                <a:srgbClr val="000000"/>
              </a:solidFill>
              <a:latin typeface="inter-regular"/>
            </a:endParaRPr>
          </a:p>
          <a:p>
            <a:r>
              <a:rPr lang="en-IN" b="0" i="0" dirty="0">
                <a:solidFill>
                  <a:srgbClr val="610B38"/>
                </a:solidFill>
                <a:effectLst/>
                <a:latin typeface="erdana"/>
              </a:rPr>
              <a:t>Double Data Type</a:t>
            </a:r>
          </a:p>
          <a:p>
            <a:pPr algn="just"/>
            <a:r>
              <a:rPr lang="en-US" sz="1800" b="0" i="0" dirty="0">
                <a:solidFill>
                  <a:srgbClr val="333333"/>
                </a:solidFill>
                <a:effectLst/>
                <a:latin typeface="inter-regular"/>
              </a:rPr>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pPr algn="just"/>
            <a:r>
              <a:rPr lang="en-US" sz="1800" b="1" i="0" dirty="0">
                <a:solidFill>
                  <a:srgbClr val="333333"/>
                </a:solidFill>
                <a:effectLst/>
                <a:latin typeface="inter-bold"/>
              </a:rPr>
              <a:t>Example:</a:t>
            </a:r>
            <a:endParaRPr lang="en-US" sz="1800" b="0" i="0" dirty="0">
              <a:solidFill>
                <a:srgbClr val="333333"/>
              </a:solidFill>
              <a:effectLst/>
              <a:latin typeface="inter-regular"/>
            </a:endParaRPr>
          </a:p>
          <a:p>
            <a:pPr marL="0" indent="0" algn="just">
              <a:buNone/>
            </a:pPr>
            <a:r>
              <a:rPr lang="en-US" sz="1800" b="1" i="0" dirty="0">
                <a:solidFill>
                  <a:srgbClr val="006699"/>
                </a:solidFill>
                <a:effectLst/>
                <a:latin typeface="inter-regular"/>
              </a:rPr>
              <a:t>	double</a:t>
            </a:r>
            <a:r>
              <a:rPr lang="en-US" sz="1800" b="0" i="0" dirty="0">
                <a:solidFill>
                  <a:srgbClr val="000000"/>
                </a:solidFill>
                <a:effectLst/>
                <a:latin typeface="inter-regular"/>
              </a:rPr>
              <a:t> d1 = </a:t>
            </a:r>
            <a:r>
              <a:rPr lang="en-US" sz="1800" b="0" i="0" dirty="0">
                <a:solidFill>
                  <a:srgbClr val="C00000"/>
                </a:solidFill>
                <a:effectLst/>
                <a:latin typeface="inter-regular"/>
              </a:rPr>
              <a:t>12.3</a:t>
            </a:r>
            <a:r>
              <a:rPr lang="en-US" sz="1800" b="0" i="0" dirty="0">
                <a:solidFill>
                  <a:srgbClr val="000000"/>
                </a:solidFill>
                <a:effectLst/>
                <a:latin typeface="inter-regular"/>
              </a:rPr>
              <a:t>  </a:t>
            </a:r>
          </a:p>
          <a:p>
            <a:endParaRPr lang="en-IN" sz="2000" b="0" i="0" dirty="0">
              <a:solidFill>
                <a:srgbClr val="610B38"/>
              </a:solidFill>
              <a:effectLst/>
              <a:latin typeface="erdana"/>
            </a:endParaRPr>
          </a:p>
          <a:p>
            <a:endParaRPr lang="en-IN" sz="1600" b="0" i="0" dirty="0">
              <a:solidFill>
                <a:srgbClr val="000000"/>
              </a:solidFill>
              <a:effectLst/>
              <a:latin typeface="inter-regular"/>
            </a:endParaRPr>
          </a:p>
          <a:p>
            <a:endParaRPr lang="en-IN" sz="1800" dirty="0"/>
          </a:p>
        </p:txBody>
      </p:sp>
    </p:spTree>
    <p:extLst>
      <p:ext uri="{BB962C8B-B14F-4D97-AF65-F5344CB8AC3E}">
        <p14:creationId xmlns:p14="http://schemas.microsoft.com/office/powerpoint/2010/main" val="248473785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1C0A-3E49-4790-A92A-F0C523945936}"/>
              </a:ext>
            </a:extLst>
          </p:cNvPr>
          <p:cNvSpPr>
            <a:spLocks noGrp="1"/>
          </p:cNvSpPr>
          <p:nvPr>
            <p:ph type="title"/>
          </p:nvPr>
        </p:nvSpPr>
        <p:spPr>
          <a:xfrm>
            <a:off x="457200" y="274638"/>
            <a:ext cx="8229600" cy="346050"/>
          </a:xfrm>
        </p:spPr>
        <p:txBody>
          <a:bodyPr>
            <a:normAutofit fontScale="90000"/>
          </a:bodyPr>
          <a:lstStyle/>
          <a:p>
            <a:r>
              <a:rPr lang="en-IN" sz="3100" b="0" i="0" dirty="0">
                <a:solidFill>
                  <a:srgbClr val="610B38"/>
                </a:solidFill>
                <a:effectLst/>
                <a:latin typeface="erdana"/>
              </a:rPr>
              <a:t>Lambda Expression Example: Multiple Statements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FDAF302-B1A0-47A3-AC8E-6D1F604EB3DF}"/>
              </a:ext>
            </a:extLst>
          </p:cNvPr>
          <p:cNvSpPr>
            <a:spLocks noGrp="1"/>
          </p:cNvSpPr>
          <p:nvPr>
            <p:ph idx="1"/>
          </p:nvPr>
        </p:nvSpPr>
        <p:spPr>
          <a:xfrm>
            <a:off x="457200" y="274638"/>
            <a:ext cx="8229600" cy="5851525"/>
          </a:xfrm>
        </p:spPr>
        <p:txBody>
          <a:bodyPr/>
          <a:lstStyle/>
          <a:p>
            <a:pPr algn="just">
              <a:buFont typeface="+mj-lt"/>
              <a:buAutoNum type="arabicPeriod"/>
            </a:pPr>
            <a:r>
              <a:rPr lang="en-US" b="0" i="0" dirty="0">
                <a:solidFill>
                  <a:srgbClr val="000000"/>
                </a:solidFill>
                <a:effectLst/>
                <a:latin typeface="inter-regular"/>
              </a:rPr>
              <a:t>      Sayable person = (message)-&gt; {  </a:t>
            </a:r>
          </a:p>
          <a:p>
            <a:pPr algn="just">
              <a:buFont typeface="+mj-lt"/>
              <a:buAutoNum type="arabicPeriod"/>
            </a:pPr>
            <a:r>
              <a:rPr lang="en-US" b="0" i="0" dirty="0">
                <a:solidFill>
                  <a:srgbClr val="000000"/>
                </a:solidFill>
                <a:effectLst/>
                <a:latin typeface="inter-regular"/>
              </a:rPr>
              <a:t>            String str1 = </a:t>
            </a:r>
            <a:r>
              <a:rPr lang="en-US" b="0" i="0" dirty="0">
                <a:solidFill>
                  <a:srgbClr val="0000FF"/>
                </a:solidFill>
                <a:effectLst/>
                <a:latin typeface="inter-regular"/>
              </a:rPr>
              <a:t>"I would like to say,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String str2 = str1 + message;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str2;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person.say</a:t>
            </a:r>
            <a:r>
              <a:rPr lang="en-US" b="0" i="0" dirty="0">
                <a:solidFill>
                  <a:srgbClr val="000000"/>
                </a:solidFill>
                <a:effectLst/>
                <a:latin typeface="inter-regular"/>
              </a:rPr>
              <a:t>(</a:t>
            </a:r>
            <a:r>
              <a:rPr lang="en-US" b="0" i="0" dirty="0">
                <a:solidFill>
                  <a:srgbClr val="0000FF"/>
                </a:solidFill>
                <a:effectLst/>
                <a:latin typeface="inter-regular"/>
              </a:rPr>
              <a:t>"time is precious."</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88608439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8808-86A1-4FE5-BF00-9C456016510B}"/>
              </a:ext>
            </a:extLst>
          </p:cNvPr>
          <p:cNvSpPr>
            <a:spLocks noGrp="1"/>
          </p:cNvSpPr>
          <p:nvPr>
            <p:ph type="title"/>
          </p:nvPr>
        </p:nvSpPr>
        <p:spPr>
          <a:xfrm>
            <a:off x="457200" y="274638"/>
            <a:ext cx="8229600" cy="457199"/>
          </a:xfrm>
        </p:spPr>
        <p:txBody>
          <a:bodyPr>
            <a:normAutofit fontScale="90000"/>
          </a:bodyPr>
          <a:lstStyle/>
          <a:p>
            <a:r>
              <a:rPr lang="en-US" dirty="0"/>
              <a:t>Java JDBC</a:t>
            </a:r>
            <a:endParaRPr lang="en-IN" dirty="0"/>
          </a:p>
        </p:txBody>
      </p:sp>
      <p:sp>
        <p:nvSpPr>
          <p:cNvPr id="3" name="Content Placeholder 2">
            <a:extLst>
              <a:ext uri="{FF2B5EF4-FFF2-40B4-BE49-F238E27FC236}">
                <a16:creationId xmlns:a16="http://schemas.microsoft.com/office/drawing/2014/main" id="{14AE9A06-886C-4789-BD48-4A43FB4142AD}"/>
              </a:ext>
            </a:extLst>
          </p:cNvPr>
          <p:cNvSpPr>
            <a:spLocks noGrp="1"/>
          </p:cNvSpPr>
          <p:nvPr>
            <p:ph idx="1"/>
          </p:nvPr>
        </p:nvSpPr>
        <p:spPr>
          <a:xfrm>
            <a:off x="457200" y="908720"/>
            <a:ext cx="8229600" cy="5217443"/>
          </a:xfrm>
        </p:spPr>
        <p:txBody>
          <a:bodyPr>
            <a:normAutofit/>
          </a:bodyPr>
          <a:lstStyle/>
          <a:p>
            <a:r>
              <a:rPr lang="en-US" sz="1800" b="0" i="0" dirty="0">
                <a:solidFill>
                  <a:srgbClr val="000000"/>
                </a:solidFill>
                <a:effectLst/>
                <a:latin typeface="Arial" panose="020B0604020202020204" pitchFamily="34" charset="0"/>
              </a:rPr>
              <a:t>JDBC stands for </a:t>
            </a:r>
            <a:r>
              <a:rPr lang="en-US" sz="1800" b="1" i="0" dirty="0">
                <a:solidFill>
                  <a:srgbClr val="000000"/>
                </a:solidFill>
                <a:effectLst/>
                <a:latin typeface="Arial" panose="020B0604020202020204" pitchFamily="34" charset="0"/>
              </a:rPr>
              <a:t>J</a:t>
            </a:r>
            <a:r>
              <a:rPr lang="en-US" sz="1800" b="0" i="0" dirty="0">
                <a:solidFill>
                  <a:srgbClr val="000000"/>
                </a:solidFill>
                <a:effectLst/>
                <a:latin typeface="Arial" panose="020B0604020202020204" pitchFamily="34" charset="0"/>
              </a:rPr>
              <a:t>ava </a:t>
            </a:r>
            <a:r>
              <a:rPr lang="en-US" sz="1800" b="1" i="0" dirty="0">
                <a:solidFill>
                  <a:srgbClr val="000000"/>
                </a:solidFill>
                <a:effectLst/>
                <a:latin typeface="Arial" panose="020B0604020202020204" pitchFamily="34" charset="0"/>
              </a:rPr>
              <a:t>D</a:t>
            </a:r>
            <a:r>
              <a:rPr lang="en-US" sz="1800" b="0" i="0" dirty="0">
                <a:solidFill>
                  <a:srgbClr val="000000"/>
                </a:solidFill>
                <a:effectLst/>
                <a:latin typeface="Arial" panose="020B0604020202020204" pitchFamily="34" charset="0"/>
              </a:rPr>
              <a:t>ata</a:t>
            </a:r>
            <a:r>
              <a:rPr lang="en-US" sz="1800" b="1" i="0" dirty="0">
                <a:solidFill>
                  <a:srgbClr val="000000"/>
                </a:solidFill>
                <a:effectLst/>
                <a:latin typeface="Arial" panose="020B0604020202020204" pitchFamily="34" charset="0"/>
              </a:rPr>
              <a:t>b</a:t>
            </a:r>
            <a:r>
              <a:rPr lang="en-US" sz="1800" b="0" i="0" dirty="0">
                <a:solidFill>
                  <a:srgbClr val="000000"/>
                </a:solidFill>
                <a:effectLst/>
                <a:latin typeface="Arial" panose="020B0604020202020204" pitchFamily="34" charset="0"/>
              </a:rPr>
              <a:t>ase </a:t>
            </a:r>
            <a:r>
              <a:rPr lang="en-US" sz="1800" b="1" i="0" dirty="0">
                <a:solidFill>
                  <a:srgbClr val="000000"/>
                </a:solidFill>
                <a:effectLst/>
                <a:latin typeface="Arial" panose="020B0604020202020204" pitchFamily="34" charset="0"/>
              </a:rPr>
              <a:t>C</a:t>
            </a:r>
            <a:r>
              <a:rPr lang="en-US" sz="1800" b="0" i="0" dirty="0">
                <a:solidFill>
                  <a:srgbClr val="000000"/>
                </a:solidFill>
                <a:effectLst/>
                <a:latin typeface="Arial" panose="020B0604020202020204" pitchFamily="34" charset="0"/>
              </a:rPr>
              <a:t>onnectivity, which is a standard Java API for database-independent connectivity between the Java programming language and a wide range of databases.</a:t>
            </a:r>
          </a:p>
          <a:p>
            <a:pPr algn="just"/>
            <a:r>
              <a:rPr lang="en-US" sz="1800" b="0" i="0" dirty="0">
                <a:solidFill>
                  <a:srgbClr val="000000"/>
                </a:solidFill>
                <a:effectLst/>
                <a:latin typeface="Arial" panose="020B0604020202020204" pitchFamily="34" charset="0"/>
              </a:rPr>
              <a:t>The JDBC library includes APIs for each of the tasks mentioned below that are commonly associated with database usage.</a:t>
            </a:r>
          </a:p>
          <a:p>
            <a:pPr algn="just">
              <a:buFont typeface="Arial" panose="020B0604020202020204" pitchFamily="34" charset="0"/>
              <a:buChar char="•"/>
            </a:pPr>
            <a:r>
              <a:rPr lang="en-US" sz="1800" b="0" i="0" dirty="0">
                <a:solidFill>
                  <a:srgbClr val="000000"/>
                </a:solidFill>
                <a:effectLst/>
                <a:latin typeface="Arial" panose="020B0604020202020204" pitchFamily="34" charset="0"/>
              </a:rPr>
              <a:t>Making a connection to a database.</a:t>
            </a:r>
          </a:p>
          <a:p>
            <a:pPr algn="just">
              <a:buFont typeface="Arial" panose="020B0604020202020204" pitchFamily="34" charset="0"/>
              <a:buChar char="•"/>
            </a:pPr>
            <a:r>
              <a:rPr lang="en-US" sz="1800" b="0" i="0" dirty="0">
                <a:solidFill>
                  <a:srgbClr val="000000"/>
                </a:solidFill>
                <a:effectLst/>
                <a:latin typeface="Arial" panose="020B0604020202020204" pitchFamily="34" charset="0"/>
              </a:rPr>
              <a:t>Creating SQL or MySQL statements.</a:t>
            </a:r>
          </a:p>
          <a:p>
            <a:pPr algn="just">
              <a:buFont typeface="Arial" panose="020B0604020202020204" pitchFamily="34" charset="0"/>
              <a:buChar char="•"/>
            </a:pPr>
            <a:r>
              <a:rPr lang="en-US" sz="1800" b="0" i="0" dirty="0">
                <a:solidFill>
                  <a:srgbClr val="000000"/>
                </a:solidFill>
                <a:effectLst/>
                <a:latin typeface="Arial" panose="020B0604020202020204" pitchFamily="34" charset="0"/>
              </a:rPr>
              <a:t>Executing SQL or MySQL queries in the database.</a:t>
            </a:r>
          </a:p>
          <a:p>
            <a:pPr algn="just">
              <a:buFont typeface="Arial" panose="020B0604020202020204" pitchFamily="34" charset="0"/>
              <a:buChar char="•"/>
            </a:pPr>
            <a:r>
              <a:rPr lang="en-US" sz="1800" b="0" i="0" dirty="0">
                <a:solidFill>
                  <a:srgbClr val="000000"/>
                </a:solidFill>
                <a:effectLst/>
                <a:latin typeface="Arial" panose="020B0604020202020204" pitchFamily="34" charset="0"/>
              </a:rPr>
              <a:t>Viewing &amp; Modifying the resulting records.</a:t>
            </a:r>
          </a:p>
          <a:p>
            <a:endParaRPr lang="en-IN" sz="1800" dirty="0"/>
          </a:p>
        </p:txBody>
      </p:sp>
    </p:spTree>
    <p:extLst>
      <p:ext uri="{BB962C8B-B14F-4D97-AF65-F5344CB8AC3E}">
        <p14:creationId xmlns:p14="http://schemas.microsoft.com/office/powerpoint/2010/main" val="317791057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F912-3A77-4AF8-B4A6-805D0CCF52ED}"/>
              </a:ext>
            </a:extLst>
          </p:cNvPr>
          <p:cNvSpPr>
            <a:spLocks noGrp="1"/>
          </p:cNvSpPr>
          <p:nvPr>
            <p:ph type="title"/>
          </p:nvPr>
        </p:nvSpPr>
        <p:spPr>
          <a:xfrm>
            <a:off x="457200" y="274638"/>
            <a:ext cx="8229600" cy="706090"/>
          </a:xfrm>
        </p:spPr>
        <p:txBody>
          <a:bodyPr>
            <a:normAutofit fontScale="90000"/>
          </a:bodyPr>
          <a:lstStyle/>
          <a:p>
            <a:r>
              <a:rPr lang="en-IN" b="0" i="0" dirty="0">
                <a:solidFill>
                  <a:srgbClr val="797979"/>
                </a:solidFill>
                <a:effectLst/>
                <a:latin typeface="Arial" panose="020B0604020202020204" pitchFamily="34" charset="0"/>
              </a:rPr>
              <a:t>Applications of JDBC</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052651A-482B-46D8-A0C6-1E98641B0B31}"/>
              </a:ext>
            </a:extLst>
          </p:cNvPr>
          <p:cNvSpPr>
            <a:spLocks noGrp="1"/>
          </p:cNvSpPr>
          <p:nvPr>
            <p:ph idx="1"/>
          </p:nvPr>
        </p:nvSpPr>
        <p:spPr>
          <a:xfrm>
            <a:off x="457200" y="620688"/>
            <a:ext cx="8229600" cy="5505475"/>
          </a:xfrm>
        </p:spPr>
        <p:txBody>
          <a:bodyPr>
            <a:normAutofit lnSpcReduction="10000"/>
          </a:bodyPr>
          <a:lstStyle/>
          <a:p>
            <a:pPr algn="just"/>
            <a:r>
              <a:rPr lang="en-IN" b="0" i="0" dirty="0">
                <a:solidFill>
                  <a:srgbClr val="000000"/>
                </a:solidFill>
                <a:effectLst/>
                <a:latin typeface="Arial" panose="020B0604020202020204" pitchFamily="34" charset="0"/>
              </a:rPr>
              <a:t>Fundamentally, JDBC is a specification that provides a complete set of interfaces that allows for portable access to an underlying database. Java can be used to write different types of executables, such as −</a:t>
            </a:r>
          </a:p>
          <a:p>
            <a:pPr algn="just">
              <a:buFont typeface="Arial" panose="020B0604020202020204" pitchFamily="34" charset="0"/>
              <a:buChar char="•"/>
            </a:pPr>
            <a:r>
              <a:rPr lang="en-IN" b="0" i="0" dirty="0">
                <a:solidFill>
                  <a:srgbClr val="000000"/>
                </a:solidFill>
                <a:effectLst/>
                <a:latin typeface="Arial" panose="020B0604020202020204" pitchFamily="34" charset="0"/>
              </a:rPr>
              <a:t>Java Applications</a:t>
            </a:r>
          </a:p>
          <a:p>
            <a:pPr algn="just">
              <a:buFont typeface="Arial" panose="020B0604020202020204" pitchFamily="34" charset="0"/>
              <a:buChar char="•"/>
            </a:pPr>
            <a:r>
              <a:rPr lang="en-IN" b="0" i="0" dirty="0">
                <a:solidFill>
                  <a:srgbClr val="000000"/>
                </a:solidFill>
                <a:effectLst/>
                <a:latin typeface="Arial" panose="020B0604020202020204" pitchFamily="34" charset="0"/>
              </a:rPr>
              <a:t>Java Applets</a:t>
            </a:r>
          </a:p>
          <a:p>
            <a:pPr algn="just">
              <a:buFont typeface="Arial" panose="020B0604020202020204" pitchFamily="34" charset="0"/>
              <a:buChar char="•"/>
            </a:pPr>
            <a:r>
              <a:rPr lang="en-IN" b="0" i="0" dirty="0">
                <a:solidFill>
                  <a:srgbClr val="000000"/>
                </a:solidFill>
                <a:effectLst/>
                <a:latin typeface="Arial" panose="020B0604020202020204" pitchFamily="34" charset="0"/>
              </a:rPr>
              <a:t>Java Servlets</a:t>
            </a:r>
          </a:p>
          <a:p>
            <a:pPr algn="just">
              <a:buFont typeface="Arial" panose="020B0604020202020204" pitchFamily="34" charset="0"/>
              <a:buChar char="•"/>
            </a:pPr>
            <a:r>
              <a:rPr lang="en-IN" b="0" i="0" dirty="0">
                <a:solidFill>
                  <a:srgbClr val="000000"/>
                </a:solidFill>
                <a:effectLst/>
                <a:latin typeface="Arial" panose="020B0604020202020204" pitchFamily="34" charset="0"/>
              </a:rPr>
              <a:t>Java </a:t>
            </a:r>
            <a:r>
              <a:rPr lang="en-IN" b="0" i="0" dirty="0" err="1">
                <a:solidFill>
                  <a:srgbClr val="000000"/>
                </a:solidFill>
                <a:effectLst/>
                <a:latin typeface="Arial" panose="020B0604020202020204" pitchFamily="34" charset="0"/>
              </a:rPr>
              <a:t>ServerPages</a:t>
            </a:r>
            <a:r>
              <a:rPr lang="en-IN" b="0" i="0" dirty="0">
                <a:solidFill>
                  <a:srgbClr val="000000"/>
                </a:solidFill>
                <a:effectLst/>
                <a:latin typeface="Arial" panose="020B0604020202020204" pitchFamily="34" charset="0"/>
              </a:rPr>
              <a:t> (JSPs)</a:t>
            </a:r>
          </a:p>
          <a:p>
            <a:pPr algn="just">
              <a:buFont typeface="Arial" panose="020B0604020202020204" pitchFamily="34" charset="0"/>
              <a:buChar char="•"/>
            </a:pPr>
            <a:r>
              <a:rPr lang="en-IN" b="0" i="0" dirty="0">
                <a:solidFill>
                  <a:srgbClr val="000000"/>
                </a:solidFill>
                <a:effectLst/>
                <a:latin typeface="Arial" panose="020B0604020202020204" pitchFamily="34" charset="0"/>
              </a:rPr>
              <a:t>Enterprise JavaBeans (EJBs).</a:t>
            </a:r>
          </a:p>
          <a:p>
            <a:endParaRPr lang="en-IN" dirty="0"/>
          </a:p>
        </p:txBody>
      </p:sp>
    </p:spTree>
    <p:extLst>
      <p:ext uri="{BB962C8B-B14F-4D97-AF65-F5344CB8AC3E}">
        <p14:creationId xmlns:p14="http://schemas.microsoft.com/office/powerpoint/2010/main" val="25369437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EE2A-5EB2-4187-B347-01160B7D1BCC}"/>
              </a:ext>
            </a:extLst>
          </p:cNvPr>
          <p:cNvSpPr>
            <a:spLocks noGrp="1"/>
          </p:cNvSpPr>
          <p:nvPr>
            <p:ph type="title"/>
          </p:nvPr>
        </p:nvSpPr>
        <p:spPr>
          <a:xfrm>
            <a:off x="457200" y="274638"/>
            <a:ext cx="8229600" cy="562074"/>
          </a:xfrm>
        </p:spPr>
        <p:txBody>
          <a:bodyPr>
            <a:normAutofit fontScale="90000"/>
          </a:bodyPr>
          <a:lstStyle/>
          <a:p>
            <a:r>
              <a:rPr lang="en-IN" b="0" i="0" dirty="0">
                <a:solidFill>
                  <a:srgbClr val="797979"/>
                </a:solidFill>
                <a:effectLst/>
                <a:latin typeface="Arial" panose="020B0604020202020204" pitchFamily="34" charset="0"/>
              </a:rPr>
              <a:t>The JDBC 4.0 Packages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C17FB61-2EB4-4C80-A8CC-9CB1A6413CDF}"/>
              </a:ext>
            </a:extLst>
          </p:cNvPr>
          <p:cNvSpPr>
            <a:spLocks noGrp="1"/>
          </p:cNvSpPr>
          <p:nvPr>
            <p:ph idx="1"/>
          </p:nvPr>
        </p:nvSpPr>
        <p:spPr>
          <a:xfrm>
            <a:off x="457200" y="620688"/>
            <a:ext cx="8229600" cy="5505475"/>
          </a:xfrm>
        </p:spPr>
        <p:txBody>
          <a:bodyPr/>
          <a:lstStyle/>
          <a:p>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java.sql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javax.sql</a:t>
            </a:r>
            <a:r>
              <a:rPr lang="en-US" b="0" i="0" dirty="0">
                <a:solidFill>
                  <a:srgbClr val="000000"/>
                </a:solidFill>
                <a:effectLst/>
                <a:latin typeface="Arial" panose="020B0604020202020204" pitchFamily="34" charset="0"/>
              </a:rPr>
              <a:t> are the primary packages for JDBC 4.0. </a:t>
            </a:r>
            <a:endParaRPr lang="en-IN" dirty="0"/>
          </a:p>
        </p:txBody>
      </p:sp>
    </p:spTree>
    <p:extLst>
      <p:ext uri="{BB962C8B-B14F-4D97-AF65-F5344CB8AC3E}">
        <p14:creationId xmlns:p14="http://schemas.microsoft.com/office/powerpoint/2010/main" val="17124989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EA08-1A44-4508-9C50-7D0E4DA3DF8C}"/>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JDBC Architecture</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773A15C-9F4D-4DE3-8FC4-E356FC5EEC00}"/>
              </a:ext>
            </a:extLst>
          </p:cNvPr>
          <p:cNvSpPr>
            <a:spLocks noGrp="1"/>
          </p:cNvSpPr>
          <p:nvPr>
            <p:ph idx="1"/>
          </p:nvPr>
        </p:nvSpPr>
        <p:spPr>
          <a:xfrm>
            <a:off x="457200" y="548680"/>
            <a:ext cx="8229600" cy="5577483"/>
          </a:xfrm>
        </p:spPr>
        <p:txBody>
          <a:bodyPr/>
          <a:lstStyle/>
          <a:p>
            <a:pPr algn="just"/>
            <a:r>
              <a:rPr lang="en-US" sz="2400" b="0" i="0" dirty="0">
                <a:solidFill>
                  <a:srgbClr val="000000"/>
                </a:solidFill>
                <a:effectLst/>
                <a:latin typeface="Arial" panose="020B0604020202020204" pitchFamily="34" charset="0"/>
              </a:rPr>
              <a:t>The JDBC API supports both two-tier and three-tier processing models for database access but in general, JDBC Architecture consists of two layers −</a:t>
            </a:r>
          </a:p>
          <a:p>
            <a:pPr algn="just">
              <a:buFont typeface="Arial" panose="020B0604020202020204" pitchFamily="34" charset="0"/>
              <a:buChar char="•"/>
            </a:pPr>
            <a:r>
              <a:rPr lang="en-US" sz="2400" b="1" i="0" dirty="0">
                <a:solidFill>
                  <a:srgbClr val="000000"/>
                </a:solidFill>
                <a:effectLst/>
                <a:latin typeface="Arial" panose="020B0604020202020204" pitchFamily="34" charset="0"/>
              </a:rPr>
              <a:t>JDBC API</a:t>
            </a:r>
            <a:r>
              <a:rPr lang="en-US" sz="2400" b="0" i="0" dirty="0">
                <a:solidFill>
                  <a:srgbClr val="000000"/>
                </a:solidFill>
                <a:effectLst/>
                <a:latin typeface="Arial" panose="020B0604020202020204" pitchFamily="34" charset="0"/>
              </a:rPr>
              <a:t> − This provides the application-to-JDBC Manager connection.</a:t>
            </a:r>
          </a:p>
          <a:p>
            <a:pPr algn="just">
              <a:buFont typeface="Arial" panose="020B0604020202020204" pitchFamily="34" charset="0"/>
              <a:buChar char="•"/>
            </a:pPr>
            <a:r>
              <a:rPr lang="en-US" sz="2400" b="1" i="0" dirty="0">
                <a:solidFill>
                  <a:srgbClr val="000000"/>
                </a:solidFill>
                <a:effectLst/>
                <a:latin typeface="Arial" panose="020B0604020202020204" pitchFamily="34" charset="0"/>
              </a:rPr>
              <a:t>JDBC Driver API</a:t>
            </a:r>
            <a:r>
              <a:rPr lang="en-US" sz="2400" b="0" i="0" dirty="0">
                <a:solidFill>
                  <a:srgbClr val="000000"/>
                </a:solidFill>
                <a:effectLst/>
                <a:latin typeface="Arial" panose="020B0604020202020204" pitchFamily="34" charset="0"/>
              </a:rPr>
              <a:t> − This supports the JDBC Manager-to-Driver Connection.</a:t>
            </a:r>
          </a:p>
          <a:p>
            <a:r>
              <a:rPr lang="en-US" sz="1800" b="0" i="0" dirty="0">
                <a:solidFill>
                  <a:srgbClr val="000000"/>
                </a:solidFill>
                <a:effectLst/>
                <a:latin typeface="Arial" panose="020B0604020202020204" pitchFamily="34" charset="0"/>
              </a:rPr>
              <a:t>The JDBC API uses a driver manager and database-specific drivers to provide transparent connectivity to heterogeneous databases.</a:t>
            </a:r>
          </a:p>
          <a:p>
            <a:r>
              <a:rPr lang="en-US" sz="1800" b="0" i="0" dirty="0">
                <a:solidFill>
                  <a:srgbClr val="000000"/>
                </a:solidFill>
                <a:effectLst/>
                <a:latin typeface="Arial" panose="020B0604020202020204" pitchFamily="34" charset="0"/>
              </a:rPr>
              <a:t>The JDBC driver manager ensures that the correct driver is used to access each data source. The driver manager is capable of supporting multiple concurrent drivers connected to multiple heterogeneous databases.</a:t>
            </a:r>
            <a:endParaRPr lang="en-IN" sz="1800" dirty="0"/>
          </a:p>
        </p:txBody>
      </p:sp>
    </p:spTree>
    <p:extLst>
      <p:ext uri="{BB962C8B-B14F-4D97-AF65-F5344CB8AC3E}">
        <p14:creationId xmlns:p14="http://schemas.microsoft.com/office/powerpoint/2010/main" val="126436034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Architecture">
            <a:extLst>
              <a:ext uri="{FF2B5EF4-FFF2-40B4-BE49-F238E27FC236}">
                <a16:creationId xmlns:a16="http://schemas.microsoft.com/office/drawing/2014/main" id="{1772E718-4D52-45C0-B7B1-026FEF3534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96752"/>
            <a:ext cx="8229600" cy="377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1734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5DC8-29B2-4F0A-999C-05A137FBB5C6}"/>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Common JDBC Components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4060FFB-A9F1-48D8-A826-A2E77EE4F569}"/>
              </a:ext>
            </a:extLst>
          </p:cNvPr>
          <p:cNvSpPr>
            <a:spLocks noGrp="1"/>
          </p:cNvSpPr>
          <p:nvPr>
            <p:ph idx="1"/>
          </p:nvPr>
        </p:nvSpPr>
        <p:spPr>
          <a:xfrm>
            <a:off x="457200" y="620688"/>
            <a:ext cx="8229600" cy="5505475"/>
          </a:xfrm>
        </p:spPr>
        <p:txBody>
          <a:bodyPr>
            <a:normAutofit fontScale="55000" lnSpcReduction="20000"/>
          </a:bodyPr>
          <a:lstStyle/>
          <a:p>
            <a:pPr algn="just"/>
            <a:r>
              <a:rPr lang="en-US" b="0" i="0" dirty="0">
                <a:solidFill>
                  <a:srgbClr val="000000"/>
                </a:solidFill>
                <a:effectLst/>
                <a:latin typeface="Arial" panose="020B0604020202020204" pitchFamily="34" charset="0"/>
              </a:rPr>
              <a:t>The JDBC API provides the following interfaces and classes −</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DriverManager</a:t>
            </a:r>
            <a:r>
              <a:rPr lang="en-US" b="0" i="0" dirty="0">
                <a:solidFill>
                  <a:srgbClr val="000000"/>
                </a:solidFill>
                <a:effectLst/>
                <a:latin typeface="Arial" panose="020B0604020202020204" pitchFamily="34" charset="0"/>
              </a:rPr>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p>
          <a:p>
            <a:pPr algn="just">
              <a:buFont typeface="Arial" panose="020B0604020202020204" pitchFamily="34" charset="0"/>
              <a:buChar char="•"/>
            </a:pPr>
            <a:r>
              <a:rPr lang="en-US" b="1" i="0" dirty="0">
                <a:solidFill>
                  <a:srgbClr val="000000"/>
                </a:solidFill>
                <a:effectLst/>
                <a:latin typeface="Arial" panose="020B0604020202020204" pitchFamily="34" charset="0"/>
              </a:rPr>
              <a:t>Driver</a:t>
            </a:r>
            <a:r>
              <a:rPr lang="en-US" b="0" i="0" dirty="0">
                <a:solidFill>
                  <a:srgbClr val="000000"/>
                </a:solidFill>
                <a:effectLst/>
                <a:latin typeface="Arial" panose="020B0604020202020204" pitchFamily="34" charset="0"/>
              </a:rPr>
              <a:t> − This interface handles the communications with the database server. You will interact directly with Driver objects very rarely. Instead, you use </a:t>
            </a:r>
            <a:r>
              <a:rPr lang="en-US" b="0" i="0" dirty="0" err="1">
                <a:solidFill>
                  <a:srgbClr val="000000"/>
                </a:solidFill>
                <a:effectLst/>
                <a:latin typeface="Arial" panose="020B0604020202020204" pitchFamily="34" charset="0"/>
              </a:rPr>
              <a:t>DriverManager</a:t>
            </a:r>
            <a:r>
              <a:rPr lang="en-US" b="0" i="0" dirty="0">
                <a:solidFill>
                  <a:srgbClr val="000000"/>
                </a:solidFill>
                <a:effectLst/>
                <a:latin typeface="Arial" panose="020B0604020202020204" pitchFamily="34" charset="0"/>
              </a:rPr>
              <a:t> objects, which manages objects of this type. It also abstracts the details associated with working with Driver objects.</a:t>
            </a:r>
          </a:p>
          <a:p>
            <a:pPr algn="just">
              <a:buFont typeface="Arial" panose="020B0604020202020204" pitchFamily="34" charset="0"/>
              <a:buChar char="•"/>
            </a:pPr>
            <a:r>
              <a:rPr lang="en-US" b="1" i="0" dirty="0">
                <a:solidFill>
                  <a:srgbClr val="000000"/>
                </a:solidFill>
                <a:effectLst/>
                <a:latin typeface="Arial" panose="020B0604020202020204" pitchFamily="34" charset="0"/>
              </a:rPr>
              <a:t>Connection</a:t>
            </a:r>
            <a:r>
              <a:rPr lang="en-US" b="0" i="0" dirty="0">
                <a:solidFill>
                  <a:srgbClr val="000000"/>
                </a:solidFill>
                <a:effectLst/>
                <a:latin typeface="Arial" panose="020B0604020202020204" pitchFamily="34" charset="0"/>
              </a:rPr>
              <a:t> − This interface with all methods for contacting a database. The connection object represents communication context, i.e., all communication with database is through connection object only.</a:t>
            </a:r>
          </a:p>
          <a:p>
            <a:pPr algn="just">
              <a:buFont typeface="Arial" panose="020B0604020202020204" pitchFamily="34" charset="0"/>
              <a:buChar char="•"/>
            </a:pPr>
            <a:r>
              <a:rPr lang="en-US" b="1" i="0" dirty="0">
                <a:solidFill>
                  <a:srgbClr val="000000"/>
                </a:solidFill>
                <a:effectLst/>
                <a:latin typeface="Arial" panose="020B0604020202020204" pitchFamily="34" charset="0"/>
              </a:rPr>
              <a:t>Statement</a:t>
            </a:r>
            <a:r>
              <a:rPr lang="en-US" b="0" i="0" dirty="0">
                <a:solidFill>
                  <a:srgbClr val="000000"/>
                </a:solidFill>
                <a:effectLst/>
                <a:latin typeface="Arial" panose="020B0604020202020204" pitchFamily="34" charset="0"/>
              </a:rPr>
              <a:t> − You use objects created from this interface to submit the SQL statements to the database. Some derived interfaces accept parameters in addition to executing stored procedures.</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ResultSet</a:t>
            </a:r>
            <a:r>
              <a:rPr lang="en-US" b="0" i="0" dirty="0">
                <a:solidFill>
                  <a:srgbClr val="000000"/>
                </a:solidFill>
                <a:effectLst/>
                <a:latin typeface="Arial" panose="020B0604020202020204" pitchFamily="34" charset="0"/>
              </a:rPr>
              <a:t> − These objects hold data retrieved from a database after you execute an SQL query using Statement objects. It acts as an iterator to allow you to move through its data.</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SQLException</a:t>
            </a:r>
            <a:r>
              <a:rPr lang="en-US" b="0" i="0" dirty="0">
                <a:solidFill>
                  <a:srgbClr val="000000"/>
                </a:solidFill>
                <a:effectLst/>
                <a:latin typeface="Arial" panose="020B0604020202020204" pitchFamily="34" charset="0"/>
              </a:rPr>
              <a:t> − This class handles any errors that occur in a database application.</a:t>
            </a:r>
          </a:p>
          <a:p>
            <a:endParaRPr lang="en-IN" dirty="0"/>
          </a:p>
        </p:txBody>
      </p:sp>
    </p:spTree>
    <p:extLst>
      <p:ext uri="{BB962C8B-B14F-4D97-AF65-F5344CB8AC3E}">
        <p14:creationId xmlns:p14="http://schemas.microsoft.com/office/powerpoint/2010/main" val="425111162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7945-EA71-44E6-B5C9-D4C3A84E23A0}"/>
              </a:ext>
            </a:extLst>
          </p:cNvPr>
          <p:cNvSpPr>
            <a:spLocks noGrp="1"/>
          </p:cNvSpPr>
          <p:nvPr>
            <p:ph type="title"/>
          </p:nvPr>
        </p:nvSpPr>
        <p:spPr>
          <a:xfrm>
            <a:off x="457200" y="274638"/>
            <a:ext cx="8229600" cy="457199"/>
          </a:xfrm>
        </p:spPr>
        <p:txBody>
          <a:bodyPr>
            <a:normAutofit fontScale="90000"/>
          </a:bodyPr>
          <a:lstStyle/>
          <a:p>
            <a:r>
              <a:rPr lang="en-IN" sz="3100" b="0" i="0" dirty="0">
                <a:solidFill>
                  <a:srgbClr val="797979"/>
                </a:solidFill>
                <a:effectLst/>
                <a:latin typeface="Arial" panose="020B0604020202020204" pitchFamily="34" charset="0"/>
              </a:rPr>
              <a:t>JDBC - Environment Setup</a:t>
            </a:r>
            <a:br>
              <a:rPr lang="en-IN" b="0" i="0" dirty="0">
                <a:solidFill>
                  <a:srgbClr val="797979"/>
                </a:solidFill>
                <a:effectLst/>
                <a:latin typeface="Arial" panose="020B0604020202020204" pitchFamily="34" charset="0"/>
              </a:rPr>
            </a:b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BA5F775-77CB-4AD3-B9AF-B5C230482703}"/>
              </a:ext>
            </a:extLst>
          </p:cNvPr>
          <p:cNvSpPr>
            <a:spLocks noGrp="1"/>
          </p:cNvSpPr>
          <p:nvPr>
            <p:ph idx="1"/>
          </p:nvPr>
        </p:nvSpPr>
        <p:spPr>
          <a:xfrm>
            <a:off x="457200" y="476672"/>
            <a:ext cx="8229600" cy="5649491"/>
          </a:xfrm>
        </p:spPr>
        <p:txBody>
          <a:bodyPr/>
          <a:lstStyle/>
          <a:p>
            <a:r>
              <a:rPr lang="en-IN" sz="2800" b="0" i="0" dirty="0">
                <a:effectLst/>
                <a:latin typeface="Arial" panose="020B0604020202020204" pitchFamily="34" charset="0"/>
              </a:rPr>
              <a:t>Creating JDBC Application</a:t>
            </a:r>
          </a:p>
          <a:p>
            <a:r>
              <a:rPr lang="en-US" sz="1600" b="0" i="0" dirty="0">
                <a:solidFill>
                  <a:srgbClr val="000000"/>
                </a:solidFill>
                <a:effectLst/>
                <a:latin typeface="Arial" panose="020B0604020202020204" pitchFamily="34" charset="0"/>
              </a:rPr>
              <a:t>There are following six steps involved in building a JDBC application −</a:t>
            </a:r>
            <a:endParaRPr lang="en-IN" sz="2800" dirty="0">
              <a:solidFill>
                <a:srgbClr val="000000"/>
              </a:solidFill>
              <a:latin typeface="Arial" panose="020B0604020202020204" pitchFamily="34" charset="0"/>
            </a:endParaRPr>
          </a:p>
          <a:p>
            <a:r>
              <a:rPr lang="en-US" sz="1600" b="1" i="0" dirty="0">
                <a:solidFill>
                  <a:srgbClr val="000000"/>
                </a:solidFill>
                <a:effectLst/>
                <a:latin typeface="Arial" panose="020B0604020202020204" pitchFamily="34" charset="0"/>
              </a:rPr>
              <a:t>Import the packages</a:t>
            </a:r>
            <a:r>
              <a:rPr lang="en-US" sz="1600" b="0" i="0" dirty="0">
                <a:solidFill>
                  <a:srgbClr val="000000"/>
                </a:solidFill>
                <a:effectLst/>
                <a:latin typeface="Arial" panose="020B0604020202020204" pitchFamily="34" charset="0"/>
              </a:rPr>
              <a:t> − Requires that you include the packages containing the JDBC classes needed for database programming. Most often, using </a:t>
            </a:r>
            <a:r>
              <a:rPr lang="en-US" sz="1600" b="0" i="1" dirty="0">
                <a:solidFill>
                  <a:srgbClr val="000000"/>
                </a:solidFill>
                <a:effectLst/>
                <a:latin typeface="Arial" panose="020B0604020202020204" pitchFamily="34" charset="0"/>
              </a:rPr>
              <a:t>import java.sql.*</a:t>
            </a:r>
            <a:r>
              <a:rPr lang="en-US" sz="1600" b="0" i="0" dirty="0">
                <a:solidFill>
                  <a:srgbClr val="000000"/>
                </a:solidFill>
                <a:effectLst/>
                <a:latin typeface="Arial" panose="020B0604020202020204" pitchFamily="34" charset="0"/>
              </a:rPr>
              <a:t> will suffice.</a:t>
            </a:r>
          </a:p>
          <a:p>
            <a:r>
              <a:rPr lang="en-US" sz="1600" b="1" i="0" dirty="0">
                <a:solidFill>
                  <a:srgbClr val="000000"/>
                </a:solidFill>
                <a:effectLst/>
                <a:latin typeface="Arial" panose="020B0604020202020204" pitchFamily="34" charset="0"/>
              </a:rPr>
              <a:t>Open a connection</a:t>
            </a:r>
            <a:r>
              <a:rPr lang="en-US" sz="1600" b="0" i="0" dirty="0">
                <a:solidFill>
                  <a:srgbClr val="000000"/>
                </a:solidFill>
                <a:effectLst/>
                <a:latin typeface="Arial" panose="020B0604020202020204" pitchFamily="34" charset="0"/>
              </a:rPr>
              <a:t> − Requires using the </a:t>
            </a:r>
            <a:r>
              <a:rPr lang="en-US" sz="1600" b="0" i="1" dirty="0" err="1">
                <a:solidFill>
                  <a:srgbClr val="000000"/>
                </a:solidFill>
                <a:effectLst/>
                <a:latin typeface="Arial" panose="020B0604020202020204" pitchFamily="34" charset="0"/>
              </a:rPr>
              <a:t>DriverManager.getConnection</a:t>
            </a:r>
            <a:r>
              <a:rPr lang="en-US" sz="1600" b="0" i="1"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method to create a Connection object, which represents a physical connection with the database.</a:t>
            </a:r>
          </a:p>
          <a:p>
            <a:r>
              <a:rPr lang="en-US" sz="1600" b="1" i="0" dirty="0">
                <a:solidFill>
                  <a:srgbClr val="000000"/>
                </a:solidFill>
                <a:effectLst/>
                <a:latin typeface="Arial" panose="020B0604020202020204" pitchFamily="34" charset="0"/>
              </a:rPr>
              <a:t>Execute a query</a:t>
            </a:r>
            <a:r>
              <a:rPr lang="en-US" sz="1600" b="0" i="0" dirty="0">
                <a:solidFill>
                  <a:srgbClr val="000000"/>
                </a:solidFill>
                <a:effectLst/>
                <a:latin typeface="Arial" panose="020B0604020202020204" pitchFamily="34" charset="0"/>
              </a:rPr>
              <a:t> − Requires using an object of type Statement for building and submitting an SQL statement to the database.</a:t>
            </a:r>
          </a:p>
          <a:p>
            <a:r>
              <a:rPr lang="en-US" sz="1600" b="1" i="0" dirty="0">
                <a:solidFill>
                  <a:srgbClr val="000000"/>
                </a:solidFill>
                <a:effectLst/>
                <a:latin typeface="Arial" panose="020B0604020202020204" pitchFamily="34" charset="0"/>
              </a:rPr>
              <a:t>Extract data from result set</a:t>
            </a:r>
            <a:r>
              <a:rPr lang="en-US" sz="1600" b="0" i="0" dirty="0">
                <a:solidFill>
                  <a:srgbClr val="000000"/>
                </a:solidFill>
                <a:effectLst/>
                <a:latin typeface="Arial" panose="020B0604020202020204" pitchFamily="34" charset="0"/>
              </a:rPr>
              <a:t> − Requires that you use the appropriate </a:t>
            </a:r>
            <a:r>
              <a:rPr lang="en-US" sz="1600" b="0" i="1" dirty="0" err="1">
                <a:solidFill>
                  <a:srgbClr val="000000"/>
                </a:solidFill>
                <a:effectLst/>
                <a:latin typeface="Arial" panose="020B0604020202020204" pitchFamily="34" charset="0"/>
              </a:rPr>
              <a:t>ResultSet.getXXX</a:t>
            </a:r>
            <a:r>
              <a:rPr lang="en-US" sz="1600" b="0" i="1"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method to retrieve the data from the result set.</a:t>
            </a:r>
          </a:p>
          <a:p>
            <a:r>
              <a:rPr lang="en-US" sz="1600" b="1" i="0" dirty="0">
                <a:solidFill>
                  <a:srgbClr val="000000"/>
                </a:solidFill>
                <a:effectLst/>
                <a:latin typeface="Arial" panose="020B0604020202020204" pitchFamily="34" charset="0"/>
              </a:rPr>
              <a:t>Clean up the environment</a:t>
            </a:r>
            <a:r>
              <a:rPr lang="en-US" sz="1600" b="0" i="0" dirty="0">
                <a:solidFill>
                  <a:srgbClr val="000000"/>
                </a:solidFill>
                <a:effectLst/>
                <a:latin typeface="Arial" panose="020B0604020202020204" pitchFamily="34" charset="0"/>
              </a:rPr>
              <a:t> − Requires explicitly closing all database resources versus relying on the JVM's garbage collection.</a:t>
            </a:r>
          </a:p>
          <a:p>
            <a:endParaRPr lang="en-IN" sz="2800"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26960427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31DF-91D4-4774-9C9A-503DC8B081E5}"/>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Import JDBC Packages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67D2B8C-2492-4C48-979C-AA70BAF7FD87}"/>
              </a:ext>
            </a:extLst>
          </p:cNvPr>
          <p:cNvSpPr>
            <a:spLocks noGrp="1"/>
          </p:cNvSpPr>
          <p:nvPr>
            <p:ph idx="1"/>
          </p:nvPr>
        </p:nvSpPr>
        <p:spPr>
          <a:xfrm>
            <a:off x="457200" y="548680"/>
            <a:ext cx="8229600" cy="5577483"/>
          </a:xfrm>
        </p:spPr>
        <p:txBody>
          <a:bodyPr>
            <a:normAutofit/>
          </a:bodyPr>
          <a:lstStyle/>
          <a:p>
            <a:r>
              <a:rPr lang="en-US" sz="2000" b="0" i="0" dirty="0">
                <a:solidFill>
                  <a:srgbClr val="000000"/>
                </a:solidFill>
                <a:effectLst/>
                <a:latin typeface="Arial" panose="020B0604020202020204" pitchFamily="34" charset="0"/>
              </a:rPr>
              <a:t>The </a:t>
            </a:r>
            <a:r>
              <a:rPr lang="en-US" sz="2000" b="1" i="0" dirty="0">
                <a:solidFill>
                  <a:srgbClr val="000000"/>
                </a:solidFill>
                <a:effectLst/>
                <a:latin typeface="Arial" panose="020B0604020202020204" pitchFamily="34" charset="0"/>
              </a:rPr>
              <a:t>Import</a:t>
            </a:r>
            <a:r>
              <a:rPr lang="en-US" sz="2000" b="0" i="0" dirty="0">
                <a:solidFill>
                  <a:srgbClr val="000000"/>
                </a:solidFill>
                <a:effectLst/>
                <a:latin typeface="Arial" panose="020B0604020202020204" pitchFamily="34" charset="0"/>
              </a:rPr>
              <a:t> statements tell the Java compiler where to find the classes you reference in your code and are placed at the very beginning of your source code.</a:t>
            </a:r>
          </a:p>
          <a:p>
            <a:r>
              <a:rPr lang="en-IN" sz="2000" dirty="0"/>
              <a:t>import </a:t>
            </a:r>
            <a:r>
              <a:rPr lang="en-IN" sz="2000" dirty="0" err="1"/>
              <a:t>java.sql</a:t>
            </a:r>
            <a:r>
              <a:rPr lang="en-IN" sz="2000" dirty="0"/>
              <a:t>.*;</a:t>
            </a:r>
          </a:p>
          <a:p>
            <a:r>
              <a:rPr lang="en-IN" sz="2000" b="1" i="0" dirty="0">
                <a:effectLst/>
                <a:latin typeface="Arial" panose="020B0604020202020204" pitchFamily="34" charset="0"/>
              </a:rPr>
              <a:t>Register JDBC Driver</a:t>
            </a:r>
          </a:p>
          <a:p>
            <a:r>
              <a:rPr lang="en-IN" sz="1800" b="0" i="0" dirty="0">
                <a:effectLst/>
                <a:latin typeface="Arial" panose="020B0604020202020204" pitchFamily="34" charset="0"/>
              </a:rPr>
              <a:t>Approach I - </a:t>
            </a:r>
            <a:r>
              <a:rPr lang="en-IN" sz="1800" b="0" i="0" dirty="0" err="1">
                <a:effectLst/>
                <a:latin typeface="Arial" panose="020B0604020202020204" pitchFamily="34" charset="0"/>
              </a:rPr>
              <a:t>Class.forName</a:t>
            </a:r>
            <a:r>
              <a:rPr lang="en-IN" sz="1800" b="0" i="0" dirty="0">
                <a:effectLst/>
                <a:latin typeface="Arial" panose="020B0604020202020204" pitchFamily="34" charset="0"/>
              </a:rPr>
              <a:t>()</a:t>
            </a:r>
          </a:p>
          <a:p>
            <a:r>
              <a:rPr lang="en-US" sz="2000" b="0" i="0" dirty="0">
                <a:solidFill>
                  <a:srgbClr val="000000"/>
                </a:solidFill>
                <a:effectLst/>
                <a:latin typeface="Arial" panose="020B0604020202020204" pitchFamily="34" charset="0"/>
              </a:rPr>
              <a:t>The most common approach to register a driver is to use Java's </a:t>
            </a:r>
            <a:r>
              <a:rPr lang="en-US" sz="2000" b="1" i="0" dirty="0" err="1">
                <a:solidFill>
                  <a:srgbClr val="000000"/>
                </a:solidFill>
                <a:effectLst/>
                <a:latin typeface="Arial" panose="020B0604020202020204" pitchFamily="34" charset="0"/>
              </a:rPr>
              <a:t>Class.forName</a:t>
            </a:r>
            <a:r>
              <a:rPr lang="en-US" sz="2000" b="1" i="0" dirty="0">
                <a:solidFill>
                  <a:srgbClr val="000000"/>
                </a:solidFill>
                <a:effectLst/>
                <a:latin typeface="Arial" panose="020B0604020202020204" pitchFamily="34" charset="0"/>
              </a:rPr>
              <a:t>()</a:t>
            </a:r>
            <a:r>
              <a:rPr lang="en-US" sz="2000" b="0" i="0" dirty="0">
                <a:solidFill>
                  <a:srgbClr val="000000"/>
                </a:solidFill>
                <a:effectLst/>
                <a:latin typeface="Arial" panose="020B0604020202020204" pitchFamily="34" charset="0"/>
              </a:rPr>
              <a:t> method, to dynamically load the driver's class file into memory, which automatically registers it.</a:t>
            </a:r>
          </a:p>
          <a:p>
            <a:r>
              <a:rPr lang="en-US" sz="1600" b="0" i="0" dirty="0">
                <a:solidFill>
                  <a:srgbClr val="000000"/>
                </a:solidFill>
                <a:effectLst/>
                <a:latin typeface="Arial" panose="020B0604020202020204" pitchFamily="34" charset="0"/>
              </a:rPr>
              <a:t>This method is preferable because it allows you to make the driver registration configurable and portable.</a:t>
            </a:r>
          </a:p>
          <a:p>
            <a:pPr algn="just">
              <a:buFont typeface="+mj-lt"/>
              <a:buAutoNum type="arabicPeriod"/>
            </a:pPr>
            <a:r>
              <a:rPr lang="en-IN" sz="1600" b="1" i="0" dirty="0">
                <a:solidFill>
                  <a:srgbClr val="006699"/>
                </a:solidFill>
                <a:effectLst/>
                <a:latin typeface="inter-regular"/>
              </a:rPr>
              <a:t>try</a:t>
            </a:r>
            <a:r>
              <a:rPr lang="en-IN" sz="1600" b="0" i="0" dirty="0">
                <a:solidFill>
                  <a:srgbClr val="000000"/>
                </a:solidFill>
                <a:effectLst/>
                <a:latin typeface="inter-regular"/>
              </a:rPr>
              <a:t>{  </a:t>
            </a:r>
          </a:p>
          <a:p>
            <a:pPr algn="just">
              <a:buFont typeface="+mj-lt"/>
              <a:buAutoNum type="arabicPeriod"/>
            </a:pPr>
            <a:r>
              <a:rPr lang="en-IN" sz="1600" b="0" i="0" dirty="0" err="1">
                <a:solidFill>
                  <a:srgbClr val="000000"/>
                </a:solidFill>
                <a:effectLst/>
                <a:latin typeface="inter-regular"/>
              </a:rPr>
              <a:t>Class.forName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com.mysql.jdbc.Driver</a:t>
            </a:r>
            <a:r>
              <a:rPr lang="en-IN" sz="1600" b="0" i="0" dirty="0">
                <a:solidFill>
                  <a:srgbClr val="0000FF"/>
                </a:solidFill>
                <a:effectLst/>
                <a:latin typeface="inter-regular"/>
              </a:rPr>
              <a:t>"</a:t>
            </a:r>
            <a:r>
              <a:rPr lang="en-IN" sz="1600" b="0" i="0" dirty="0">
                <a:solidFill>
                  <a:srgbClr val="000000"/>
                </a:solidFill>
                <a:effectLst/>
                <a:latin typeface="inter-regular"/>
              </a:rPr>
              <a:t>);  </a:t>
            </a:r>
          </a:p>
          <a:p>
            <a:r>
              <a:rPr lang="en-IN" sz="1600" dirty="0">
                <a:solidFill>
                  <a:srgbClr val="000000"/>
                </a:solidFill>
                <a:latin typeface="Arial" panose="020B0604020202020204" pitchFamily="34" charset="0"/>
              </a:rPr>
              <a:t>}</a:t>
            </a:r>
          </a:p>
          <a:p>
            <a:r>
              <a:rPr lang="en-IN" sz="1500" dirty="0">
                <a:solidFill>
                  <a:srgbClr val="000000"/>
                </a:solidFill>
                <a:latin typeface="Arial" panose="020B0604020202020204" pitchFamily="34" charset="0"/>
              </a:rPr>
              <a:t>catch(</a:t>
            </a:r>
            <a:r>
              <a:rPr lang="en-IN" sz="1500" dirty="0" err="1">
                <a:solidFill>
                  <a:srgbClr val="000000"/>
                </a:solidFill>
                <a:latin typeface="Arial" panose="020B0604020202020204" pitchFamily="34" charset="0"/>
              </a:rPr>
              <a:t>ClassNotFoundException</a:t>
            </a:r>
            <a:r>
              <a:rPr lang="en-IN" sz="1500" dirty="0">
                <a:solidFill>
                  <a:srgbClr val="000000"/>
                </a:solidFill>
                <a:latin typeface="Arial" panose="020B0604020202020204" pitchFamily="34" charset="0"/>
              </a:rPr>
              <a:t> ex) {</a:t>
            </a:r>
          </a:p>
          <a:p>
            <a:r>
              <a:rPr lang="en-IN" sz="1500" dirty="0">
                <a:solidFill>
                  <a:srgbClr val="000000"/>
                </a:solidFill>
                <a:latin typeface="Arial" panose="020B0604020202020204" pitchFamily="34" charset="0"/>
              </a:rPr>
              <a:t>   </a:t>
            </a:r>
            <a:r>
              <a:rPr lang="en-IN" sz="1500" dirty="0" err="1">
                <a:solidFill>
                  <a:srgbClr val="000000"/>
                </a:solidFill>
                <a:latin typeface="Arial" panose="020B0604020202020204" pitchFamily="34" charset="0"/>
              </a:rPr>
              <a:t>System.out.println</a:t>
            </a:r>
            <a:r>
              <a:rPr lang="en-IN" sz="1500" dirty="0">
                <a:solidFill>
                  <a:srgbClr val="000000"/>
                </a:solidFill>
                <a:latin typeface="Arial" panose="020B0604020202020204" pitchFamily="34" charset="0"/>
              </a:rPr>
              <a:t>("Error: unable to load driver class!");</a:t>
            </a:r>
          </a:p>
          <a:p>
            <a:r>
              <a:rPr lang="en-IN" sz="1500" dirty="0">
                <a:solidFill>
                  <a:srgbClr val="000000"/>
                </a:solidFill>
                <a:latin typeface="Arial" panose="020B0604020202020204" pitchFamily="34" charset="0"/>
              </a:rPr>
              <a:t>   </a:t>
            </a:r>
            <a:r>
              <a:rPr lang="en-IN" sz="1500" dirty="0" err="1">
                <a:solidFill>
                  <a:srgbClr val="000000"/>
                </a:solidFill>
                <a:latin typeface="Arial" panose="020B0604020202020204" pitchFamily="34" charset="0"/>
              </a:rPr>
              <a:t>System.exit</a:t>
            </a:r>
            <a:r>
              <a:rPr lang="en-IN" sz="1500" dirty="0">
                <a:solidFill>
                  <a:srgbClr val="000000"/>
                </a:solidFill>
                <a:latin typeface="Arial" panose="020B0604020202020204" pitchFamily="34" charset="0"/>
              </a:rPr>
              <a:t>(1);</a:t>
            </a:r>
          </a:p>
          <a:p>
            <a:endParaRPr lang="en-IN" sz="1800" b="0" i="0" dirty="0">
              <a:effectLst/>
              <a:latin typeface="Arial" panose="020B0604020202020204" pitchFamily="34" charset="0"/>
            </a:endParaRPr>
          </a:p>
          <a:p>
            <a:endParaRPr lang="en-IN" sz="1800" i="0" dirty="0">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11766176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9E3C-7CD3-4BB0-A1E4-B3761C716F5B}"/>
              </a:ext>
            </a:extLst>
          </p:cNvPr>
          <p:cNvSpPr>
            <a:spLocks noGrp="1"/>
          </p:cNvSpPr>
          <p:nvPr>
            <p:ph type="title"/>
          </p:nvPr>
        </p:nvSpPr>
        <p:spPr>
          <a:xfrm>
            <a:off x="457200" y="274638"/>
            <a:ext cx="8229600" cy="418058"/>
          </a:xfrm>
        </p:spPr>
        <p:txBody>
          <a:bodyPr>
            <a:normAutofit fontScale="90000"/>
          </a:bodyPr>
          <a:lstStyle/>
          <a:p>
            <a:r>
              <a:rPr lang="en-IN" b="0" i="0" dirty="0">
                <a:effectLst/>
                <a:latin typeface="Arial" panose="020B0604020202020204" pitchFamily="34" charset="0"/>
              </a:rPr>
              <a:t>Database URL Formulation</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C5751E9-5D22-42C1-B645-6542C59FF699}"/>
              </a:ext>
            </a:extLst>
          </p:cNvPr>
          <p:cNvSpPr>
            <a:spLocks noGrp="1"/>
          </p:cNvSpPr>
          <p:nvPr>
            <p:ph idx="1"/>
          </p:nvPr>
        </p:nvSpPr>
        <p:spPr>
          <a:xfrm>
            <a:off x="457200" y="548680"/>
            <a:ext cx="8229600" cy="5577483"/>
          </a:xfrm>
        </p:spPr>
        <p:txBody>
          <a:bodyPr/>
          <a:lstStyle/>
          <a:p>
            <a:pPr algn="just"/>
            <a:r>
              <a:rPr lang="en-US" sz="1800" b="0" i="0" dirty="0">
                <a:solidFill>
                  <a:srgbClr val="000000"/>
                </a:solidFill>
                <a:effectLst/>
                <a:latin typeface="Arial" panose="020B0604020202020204" pitchFamily="34" charset="0"/>
              </a:rPr>
              <a:t>After you've loaded the driver, you can establish a connection using the </a:t>
            </a:r>
            <a:r>
              <a:rPr lang="en-US" sz="1800" b="1" i="0" dirty="0" err="1">
                <a:solidFill>
                  <a:srgbClr val="000000"/>
                </a:solidFill>
                <a:effectLst/>
                <a:latin typeface="Arial" panose="020B0604020202020204" pitchFamily="34" charset="0"/>
              </a:rPr>
              <a:t>DriverManager.getConnection</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method. For easy reference, let me list the three overloaded </a:t>
            </a:r>
            <a:r>
              <a:rPr lang="en-US" sz="1800" b="0" i="0" dirty="0" err="1">
                <a:solidFill>
                  <a:srgbClr val="000000"/>
                </a:solidFill>
                <a:effectLst/>
                <a:latin typeface="Arial" panose="020B0604020202020204" pitchFamily="34" charset="0"/>
              </a:rPr>
              <a:t>DriverManager.getConnection</a:t>
            </a:r>
            <a:r>
              <a:rPr lang="en-US" sz="1800" b="0" i="0" dirty="0">
                <a:solidFill>
                  <a:srgbClr val="000000"/>
                </a:solidFill>
                <a:effectLst/>
                <a:latin typeface="Arial" panose="020B0604020202020204" pitchFamily="34" charset="0"/>
              </a:rPr>
              <a:t>() methods −</a:t>
            </a:r>
          </a:p>
          <a:p>
            <a:pPr algn="just">
              <a:buFont typeface="Arial" panose="020B0604020202020204" pitchFamily="34" charset="0"/>
              <a:buChar char="•"/>
            </a:pPr>
            <a:r>
              <a:rPr lang="en-US" sz="1800" b="0" i="0" dirty="0" err="1">
                <a:solidFill>
                  <a:srgbClr val="000000"/>
                </a:solidFill>
                <a:effectLst/>
                <a:latin typeface="Arial" panose="020B0604020202020204" pitchFamily="34" charset="0"/>
              </a:rPr>
              <a:t>getConnection</a:t>
            </a:r>
            <a:r>
              <a:rPr lang="en-US" sz="1800" b="0" i="0" dirty="0">
                <a:solidFill>
                  <a:srgbClr val="000000"/>
                </a:solidFill>
                <a:effectLst/>
                <a:latin typeface="Arial" panose="020B0604020202020204" pitchFamily="34" charset="0"/>
              </a:rPr>
              <a:t>(String </a:t>
            </a:r>
            <a:r>
              <a:rPr lang="en-US" sz="1800" b="0" i="0" dirty="0" err="1">
                <a:solidFill>
                  <a:srgbClr val="000000"/>
                </a:solidFill>
                <a:effectLst/>
                <a:latin typeface="Arial" panose="020B0604020202020204" pitchFamily="34" charset="0"/>
              </a:rPr>
              <a:t>url</a:t>
            </a:r>
            <a:r>
              <a:rPr lang="en-US" sz="18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1800" b="0" i="0" dirty="0" err="1">
                <a:solidFill>
                  <a:srgbClr val="000000"/>
                </a:solidFill>
                <a:effectLst/>
                <a:latin typeface="Arial" panose="020B0604020202020204" pitchFamily="34" charset="0"/>
              </a:rPr>
              <a:t>getConnection</a:t>
            </a:r>
            <a:r>
              <a:rPr lang="en-US" sz="1800" b="0" i="0" dirty="0">
                <a:solidFill>
                  <a:srgbClr val="000000"/>
                </a:solidFill>
                <a:effectLst/>
                <a:latin typeface="Arial" panose="020B0604020202020204" pitchFamily="34" charset="0"/>
              </a:rPr>
              <a:t>(String </a:t>
            </a:r>
            <a:r>
              <a:rPr lang="en-US" sz="1800" b="0" i="0" dirty="0" err="1">
                <a:solidFill>
                  <a:srgbClr val="000000"/>
                </a:solidFill>
                <a:effectLst/>
                <a:latin typeface="Arial" panose="020B0604020202020204" pitchFamily="34" charset="0"/>
              </a:rPr>
              <a:t>url</a:t>
            </a:r>
            <a:r>
              <a:rPr lang="en-US" sz="1800" b="0" i="0" dirty="0">
                <a:solidFill>
                  <a:srgbClr val="000000"/>
                </a:solidFill>
                <a:effectLst/>
                <a:latin typeface="Arial" panose="020B0604020202020204" pitchFamily="34" charset="0"/>
              </a:rPr>
              <a:t>, Properties prop)</a:t>
            </a:r>
          </a:p>
          <a:p>
            <a:pPr algn="just">
              <a:buFont typeface="Arial" panose="020B0604020202020204" pitchFamily="34" charset="0"/>
              <a:buChar char="•"/>
            </a:pPr>
            <a:r>
              <a:rPr lang="en-US" sz="1800" b="0" i="0" dirty="0" err="1">
                <a:solidFill>
                  <a:srgbClr val="000000"/>
                </a:solidFill>
                <a:effectLst/>
                <a:latin typeface="Arial" panose="020B0604020202020204" pitchFamily="34" charset="0"/>
              </a:rPr>
              <a:t>getConnection</a:t>
            </a:r>
            <a:r>
              <a:rPr lang="en-US" sz="1800" b="0" i="0" dirty="0">
                <a:solidFill>
                  <a:srgbClr val="000000"/>
                </a:solidFill>
                <a:effectLst/>
                <a:latin typeface="Arial" panose="020B0604020202020204" pitchFamily="34" charset="0"/>
              </a:rPr>
              <a:t>(String </a:t>
            </a:r>
            <a:r>
              <a:rPr lang="en-US" sz="1800" b="0" i="0" dirty="0" err="1">
                <a:solidFill>
                  <a:srgbClr val="000000"/>
                </a:solidFill>
                <a:effectLst/>
                <a:latin typeface="Arial" panose="020B0604020202020204" pitchFamily="34" charset="0"/>
              </a:rPr>
              <a:t>url</a:t>
            </a:r>
            <a:r>
              <a:rPr lang="en-US" sz="1800" b="0" i="0" dirty="0">
                <a:solidFill>
                  <a:srgbClr val="000000"/>
                </a:solidFill>
                <a:effectLst/>
                <a:latin typeface="Arial" panose="020B0604020202020204" pitchFamily="34" charset="0"/>
              </a:rPr>
              <a:t>, String user, String password)</a:t>
            </a:r>
          </a:p>
          <a:p>
            <a:pPr algn="just">
              <a:buFont typeface="Arial" panose="020B0604020202020204" pitchFamily="34" charset="0"/>
              <a:buChar char="•"/>
            </a:pPr>
            <a:r>
              <a:rPr lang="en-US" sz="1800" b="0" i="0" dirty="0">
                <a:solidFill>
                  <a:srgbClr val="000000"/>
                </a:solidFill>
                <a:effectLst/>
                <a:latin typeface="Arial" panose="020B0604020202020204" pitchFamily="34" charset="0"/>
              </a:rPr>
              <a:t>Here each form requires a database </a:t>
            </a:r>
            <a:r>
              <a:rPr lang="en-US" sz="1800" b="1" i="0" dirty="0">
                <a:solidFill>
                  <a:srgbClr val="000000"/>
                </a:solidFill>
                <a:effectLst/>
                <a:latin typeface="Arial" panose="020B0604020202020204" pitchFamily="34" charset="0"/>
              </a:rPr>
              <a:t>URL</a:t>
            </a:r>
            <a:r>
              <a:rPr lang="en-US" sz="1800" b="0" i="0" dirty="0">
                <a:solidFill>
                  <a:srgbClr val="000000"/>
                </a:solidFill>
                <a:effectLst/>
                <a:latin typeface="Arial" panose="020B0604020202020204" pitchFamily="34" charset="0"/>
              </a:rPr>
              <a:t>. A database URL is an address that points to your database.</a:t>
            </a:r>
          </a:p>
          <a:p>
            <a:pPr algn="just">
              <a:buFont typeface="Arial" panose="020B0604020202020204" pitchFamily="34" charset="0"/>
              <a:buChar char="•"/>
            </a:pPr>
            <a:endParaRPr lang="en-US" sz="1800" b="0" i="0" dirty="0">
              <a:solidFill>
                <a:srgbClr val="000000"/>
              </a:solidFill>
              <a:effectLst/>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0F765E34-A964-4B93-B4D7-7554F90D1EF5}"/>
              </a:ext>
            </a:extLst>
          </p:cNvPr>
          <p:cNvGraphicFramePr>
            <a:graphicFrameLocks noGrp="1"/>
          </p:cNvGraphicFramePr>
          <p:nvPr>
            <p:extLst>
              <p:ext uri="{D42A27DB-BD31-4B8C-83A1-F6EECF244321}">
                <p14:modId xmlns:p14="http://schemas.microsoft.com/office/powerpoint/2010/main" val="2474590758"/>
              </p:ext>
            </p:extLst>
          </p:nvPr>
        </p:nvGraphicFramePr>
        <p:xfrm>
          <a:off x="1187625" y="3126581"/>
          <a:ext cx="6912768" cy="650240"/>
        </p:xfrm>
        <a:graphic>
          <a:graphicData uri="http://schemas.openxmlformats.org/drawingml/2006/table">
            <a:tbl>
              <a:tblPr/>
              <a:tblGrid>
                <a:gridCol w="2304256">
                  <a:extLst>
                    <a:ext uri="{9D8B030D-6E8A-4147-A177-3AD203B41FA5}">
                      <a16:colId xmlns:a16="http://schemas.microsoft.com/office/drawing/2014/main" val="1930528825"/>
                    </a:ext>
                  </a:extLst>
                </a:gridCol>
                <a:gridCol w="2304256">
                  <a:extLst>
                    <a:ext uri="{9D8B030D-6E8A-4147-A177-3AD203B41FA5}">
                      <a16:colId xmlns:a16="http://schemas.microsoft.com/office/drawing/2014/main" val="2223992521"/>
                    </a:ext>
                  </a:extLst>
                </a:gridCol>
                <a:gridCol w="2304256">
                  <a:extLst>
                    <a:ext uri="{9D8B030D-6E8A-4147-A177-3AD203B41FA5}">
                      <a16:colId xmlns:a16="http://schemas.microsoft.com/office/drawing/2014/main" val="2822299567"/>
                    </a:ext>
                  </a:extLst>
                </a:gridCol>
              </a:tblGrid>
              <a:tr h="0">
                <a:tc>
                  <a:txBody>
                    <a:bodyPr/>
                    <a:lstStyle/>
                    <a:p>
                      <a:pPr fontAlgn="t"/>
                      <a:r>
                        <a:rPr lang="en-IN">
                          <a:effectLst/>
                        </a:rPr>
                        <a:t>MySQL</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com.mysql.jdbc.Driver</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b="1" dirty="0" err="1">
                          <a:effectLst/>
                        </a:rPr>
                        <a:t>jdbc:mysql</a:t>
                      </a:r>
                      <a:r>
                        <a:rPr lang="en-IN" b="1" dirty="0">
                          <a:effectLst/>
                        </a:rPr>
                        <a:t>://</a:t>
                      </a:r>
                      <a:r>
                        <a:rPr lang="en-IN" dirty="0">
                          <a:effectLst/>
                        </a:rPr>
                        <a:t>hostname/ </a:t>
                      </a:r>
                      <a:r>
                        <a:rPr lang="en-IN" dirty="0" err="1">
                          <a:effectLst/>
                        </a:rPr>
                        <a:t>databaseName</a:t>
                      </a:r>
                      <a:endParaRPr lang="en-IN" dirty="0">
                        <a:effectLst/>
                      </a:endParaRP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863148"/>
                  </a:ext>
                </a:extLst>
              </a:tr>
            </a:tbl>
          </a:graphicData>
        </a:graphic>
      </p:graphicFrame>
    </p:spTree>
    <p:extLst>
      <p:ext uri="{BB962C8B-B14F-4D97-AF65-F5344CB8AC3E}">
        <p14:creationId xmlns:p14="http://schemas.microsoft.com/office/powerpoint/2010/main" val="225590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B6149-EADE-4116-A6F8-D9909CE2EEFB}"/>
              </a:ext>
            </a:extLst>
          </p:cNvPr>
          <p:cNvSpPr>
            <a:spLocks noGrp="1"/>
          </p:cNvSpPr>
          <p:nvPr>
            <p:ph idx="1"/>
          </p:nvPr>
        </p:nvSpPr>
        <p:spPr>
          <a:xfrm>
            <a:off x="457200" y="188640"/>
            <a:ext cx="8229600" cy="6669360"/>
          </a:xfrm>
        </p:spPr>
        <p:txBody>
          <a:bodyPr/>
          <a:lstStyle/>
          <a:p>
            <a:r>
              <a:rPr lang="en-IN" b="0" i="0" dirty="0">
                <a:solidFill>
                  <a:srgbClr val="610B38"/>
                </a:solidFill>
                <a:effectLst/>
                <a:latin typeface="erdana"/>
              </a:rPr>
              <a:t>Char Data Type</a:t>
            </a:r>
          </a:p>
          <a:p>
            <a:r>
              <a:rPr lang="en-US" sz="2400" b="0" i="0" dirty="0">
                <a:solidFill>
                  <a:srgbClr val="333333"/>
                </a:solidFill>
                <a:effectLst/>
                <a:latin typeface="inter-regular"/>
              </a:rPr>
              <a:t>The char data type is a single 16-bit Unicode character. Its value-range lies between '\u0000' (or 0) to '\</a:t>
            </a:r>
            <a:r>
              <a:rPr lang="en-US" sz="2400" b="0" i="0" dirty="0" err="1">
                <a:solidFill>
                  <a:srgbClr val="333333"/>
                </a:solidFill>
                <a:effectLst/>
                <a:latin typeface="inter-regular"/>
              </a:rPr>
              <a:t>uffff</a:t>
            </a:r>
            <a:r>
              <a:rPr lang="en-US" sz="2400" b="0" i="0" dirty="0">
                <a:solidFill>
                  <a:srgbClr val="333333"/>
                </a:solidFill>
                <a:effectLst/>
                <a:latin typeface="inter-regular"/>
              </a:rPr>
              <a:t>' (or 65,535 inclusive).The char data type is used to store characters.</a:t>
            </a:r>
          </a:p>
          <a:p>
            <a:r>
              <a:rPr lang="en-IN" sz="2400" b="1" i="0" dirty="0">
                <a:solidFill>
                  <a:srgbClr val="333333"/>
                </a:solidFill>
                <a:effectLst/>
                <a:latin typeface="inter-bold"/>
              </a:rPr>
              <a:t>Example:</a:t>
            </a:r>
          </a:p>
          <a:p>
            <a:r>
              <a:rPr lang="en-IN" sz="2400" b="1" i="0" dirty="0">
                <a:solidFill>
                  <a:srgbClr val="006699"/>
                </a:solidFill>
                <a:effectLst/>
                <a:latin typeface="inter-regular"/>
              </a:rPr>
              <a:t>char</a:t>
            </a:r>
            <a:r>
              <a:rPr lang="en-IN" sz="2400" b="0" i="0" dirty="0">
                <a:solidFill>
                  <a:srgbClr val="000000"/>
                </a:solidFill>
                <a:effectLst/>
                <a:latin typeface="inter-regular"/>
              </a:rPr>
              <a:t> </a:t>
            </a:r>
            <a:r>
              <a:rPr lang="en-IN" sz="2400" b="0" i="0" dirty="0" err="1">
                <a:solidFill>
                  <a:srgbClr val="000000"/>
                </a:solidFill>
                <a:effectLst/>
                <a:latin typeface="inter-regular"/>
              </a:rPr>
              <a:t>letterA</a:t>
            </a:r>
            <a:r>
              <a:rPr lang="en-IN" sz="2400" b="0" i="0" dirty="0">
                <a:solidFill>
                  <a:srgbClr val="000000"/>
                </a:solidFill>
                <a:effectLst/>
                <a:latin typeface="inter-regular"/>
              </a:rPr>
              <a:t> = </a:t>
            </a:r>
            <a:r>
              <a:rPr lang="en-IN" sz="2400" b="0" i="0" dirty="0">
                <a:solidFill>
                  <a:srgbClr val="0000FF"/>
                </a:solidFill>
                <a:effectLst/>
                <a:latin typeface="inter-regular"/>
              </a:rPr>
              <a:t>'A'</a:t>
            </a:r>
            <a:r>
              <a:rPr lang="en-IN" sz="2400" b="0" i="0" dirty="0">
                <a:solidFill>
                  <a:srgbClr val="000000"/>
                </a:solidFill>
                <a:effectLst/>
                <a:latin typeface="inter-regular"/>
              </a:rPr>
              <a:t>  </a:t>
            </a:r>
          </a:p>
          <a:p>
            <a:endParaRPr lang="en-IN" sz="2400" dirty="0"/>
          </a:p>
        </p:txBody>
      </p:sp>
    </p:spTree>
    <p:extLst>
      <p:ext uri="{BB962C8B-B14F-4D97-AF65-F5344CB8AC3E}">
        <p14:creationId xmlns:p14="http://schemas.microsoft.com/office/powerpoint/2010/main" val="81002324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4F50-AF8B-4290-AACE-696210E94A73}"/>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Create Connection Object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569D206-9018-4B8A-B38C-017D0B3D5ECA}"/>
              </a:ext>
            </a:extLst>
          </p:cNvPr>
          <p:cNvSpPr>
            <a:spLocks noGrp="1"/>
          </p:cNvSpPr>
          <p:nvPr>
            <p:ph idx="1"/>
          </p:nvPr>
        </p:nvSpPr>
        <p:spPr>
          <a:xfrm>
            <a:off x="457200" y="476672"/>
            <a:ext cx="8229600" cy="5649491"/>
          </a:xfrm>
        </p:spPr>
        <p:txBody>
          <a:bodyPr>
            <a:normAutofit/>
          </a:bodyPr>
          <a:lstStyle/>
          <a:p>
            <a:r>
              <a:rPr lang="en-US" sz="2000" dirty="0"/>
              <a:t>String </a:t>
            </a:r>
            <a:r>
              <a:rPr lang="en-US" sz="2000" dirty="0" err="1"/>
              <a:t>url</a:t>
            </a:r>
            <a:r>
              <a:rPr lang="en-US" sz="2000" dirty="0"/>
              <a:t>=“</a:t>
            </a:r>
            <a:r>
              <a:rPr lang="en-US" sz="2000" dirty="0" err="1"/>
              <a:t>jdbc:mysql</a:t>
            </a:r>
            <a:r>
              <a:rPr lang="en-US" sz="2000" dirty="0"/>
              <a:t>://localhost:3306/test”;</a:t>
            </a:r>
          </a:p>
          <a:p>
            <a:r>
              <a:rPr lang="en-US" sz="2000" dirty="0"/>
              <a:t>String user=“root”;</a:t>
            </a:r>
          </a:p>
          <a:p>
            <a:r>
              <a:rPr lang="en-US" sz="2000" dirty="0"/>
              <a:t>String password=“root”;</a:t>
            </a:r>
          </a:p>
          <a:p>
            <a:r>
              <a:rPr lang="en-US" sz="2000" dirty="0"/>
              <a:t>Connection con=</a:t>
            </a:r>
            <a:r>
              <a:rPr lang="en-US" sz="2000" dirty="0" err="1"/>
              <a:t>DriverManager.getConnection</a:t>
            </a:r>
            <a:r>
              <a:rPr lang="en-US" sz="2000" dirty="0"/>
              <a:t>(</a:t>
            </a:r>
            <a:r>
              <a:rPr lang="en-US" sz="2000" dirty="0" err="1"/>
              <a:t>url,user,password</a:t>
            </a:r>
            <a:r>
              <a:rPr lang="en-US" sz="2000" dirty="0"/>
              <a:t>);</a:t>
            </a:r>
            <a:endParaRPr lang="en-IN" sz="2000" dirty="0"/>
          </a:p>
        </p:txBody>
      </p:sp>
    </p:spTree>
    <p:extLst>
      <p:ext uri="{BB962C8B-B14F-4D97-AF65-F5344CB8AC3E}">
        <p14:creationId xmlns:p14="http://schemas.microsoft.com/office/powerpoint/2010/main" val="366325205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DEB1-8C1A-46BC-8E95-1CB7433CFFDF}"/>
              </a:ext>
            </a:extLst>
          </p:cNvPr>
          <p:cNvSpPr>
            <a:spLocks noGrp="1"/>
          </p:cNvSpPr>
          <p:nvPr>
            <p:ph type="title"/>
          </p:nvPr>
        </p:nvSpPr>
        <p:spPr>
          <a:xfrm>
            <a:off x="457200" y="274638"/>
            <a:ext cx="8229600" cy="457199"/>
          </a:xfrm>
        </p:spPr>
        <p:txBody>
          <a:bodyPr>
            <a:noAutofit/>
          </a:bodyPr>
          <a:lstStyle/>
          <a:p>
            <a:r>
              <a:rPr lang="en-US" sz="2800" b="0" i="0" dirty="0">
                <a:solidFill>
                  <a:srgbClr val="797979"/>
                </a:solidFill>
                <a:effectLst/>
                <a:latin typeface="Arial" panose="020B0604020202020204" pitchFamily="34" charset="0"/>
              </a:rPr>
              <a:t>JDBC - Statements, </a:t>
            </a:r>
            <a:r>
              <a:rPr lang="en-US" sz="2800" b="0" i="0" dirty="0" err="1">
                <a:solidFill>
                  <a:srgbClr val="797979"/>
                </a:solidFill>
                <a:effectLst/>
                <a:latin typeface="Arial" panose="020B0604020202020204" pitchFamily="34" charset="0"/>
              </a:rPr>
              <a:t>PreparedStatement</a:t>
            </a:r>
            <a:r>
              <a:rPr lang="en-US" sz="2800" b="0" i="0" dirty="0">
                <a:solidFill>
                  <a:srgbClr val="797979"/>
                </a:solidFill>
                <a:effectLst/>
                <a:latin typeface="Arial" panose="020B0604020202020204" pitchFamily="34" charset="0"/>
              </a:rPr>
              <a:t> and </a:t>
            </a:r>
            <a:r>
              <a:rPr lang="en-US" sz="2800" b="0" i="0" dirty="0" err="1">
                <a:solidFill>
                  <a:srgbClr val="797979"/>
                </a:solidFill>
                <a:effectLst/>
                <a:latin typeface="Arial" panose="020B0604020202020204" pitchFamily="34" charset="0"/>
              </a:rPr>
              <a:t>CallableStatement</a:t>
            </a:r>
            <a:br>
              <a:rPr lang="en-US" sz="2800" b="0" i="0" dirty="0">
                <a:solidFill>
                  <a:srgbClr val="797979"/>
                </a:solidFill>
                <a:effectLst/>
                <a:latin typeface="Arial" panose="020B0604020202020204" pitchFamily="34" charset="0"/>
              </a:rPr>
            </a:br>
            <a:endParaRPr lang="en-IN" sz="2800" dirty="0"/>
          </a:p>
        </p:txBody>
      </p:sp>
      <p:sp>
        <p:nvSpPr>
          <p:cNvPr id="3" name="Content Placeholder 2">
            <a:extLst>
              <a:ext uri="{FF2B5EF4-FFF2-40B4-BE49-F238E27FC236}">
                <a16:creationId xmlns:a16="http://schemas.microsoft.com/office/drawing/2014/main" id="{3265E568-5072-4FC6-9B81-5DEA598BF0B2}"/>
              </a:ext>
            </a:extLst>
          </p:cNvPr>
          <p:cNvSpPr>
            <a:spLocks noGrp="1"/>
          </p:cNvSpPr>
          <p:nvPr>
            <p:ph idx="1"/>
          </p:nvPr>
        </p:nvSpPr>
        <p:spPr>
          <a:xfrm>
            <a:off x="457200" y="731838"/>
            <a:ext cx="8229600" cy="5394326"/>
          </a:xfrm>
        </p:spPr>
        <p:txBody>
          <a:bodyPr>
            <a:normAutofit/>
          </a:bodyPr>
          <a:lstStyle/>
          <a:p>
            <a:r>
              <a:rPr lang="en-US" sz="2000" b="0" i="0" dirty="0">
                <a:solidFill>
                  <a:srgbClr val="000000"/>
                </a:solidFill>
                <a:effectLst/>
                <a:latin typeface="Arial" panose="020B0604020202020204" pitchFamily="34" charset="0"/>
              </a:rPr>
              <a:t>Once a connection is obtained we can interact with the database. The JDBC </a:t>
            </a:r>
            <a:r>
              <a:rPr lang="en-US" sz="2000" b="0" i="1" dirty="0">
                <a:solidFill>
                  <a:srgbClr val="000000"/>
                </a:solidFill>
                <a:effectLst/>
                <a:latin typeface="Arial" panose="020B0604020202020204" pitchFamily="34" charset="0"/>
              </a:rPr>
              <a:t>Statement, </a:t>
            </a:r>
            <a:r>
              <a:rPr lang="en-US" sz="2000" b="0" i="1" dirty="0" err="1">
                <a:solidFill>
                  <a:srgbClr val="000000"/>
                </a:solidFill>
                <a:effectLst/>
                <a:latin typeface="Arial" panose="020B0604020202020204" pitchFamily="34" charset="0"/>
              </a:rPr>
              <a:t>CallableStatement</a:t>
            </a:r>
            <a:r>
              <a:rPr lang="en-US" sz="2000" b="0" i="1" dirty="0">
                <a:solidFill>
                  <a:srgbClr val="000000"/>
                </a:solidFill>
                <a:effectLst/>
                <a:latin typeface="Arial" panose="020B0604020202020204" pitchFamily="34" charset="0"/>
              </a:rPr>
              <a:t>,</a:t>
            </a:r>
            <a:r>
              <a:rPr lang="en-US" sz="2000" b="0" i="0" dirty="0">
                <a:solidFill>
                  <a:srgbClr val="000000"/>
                </a:solidFill>
                <a:effectLst/>
                <a:latin typeface="Arial" panose="020B0604020202020204" pitchFamily="34" charset="0"/>
              </a:rPr>
              <a:t> and </a:t>
            </a:r>
            <a:r>
              <a:rPr lang="en-US" sz="2000" b="0" i="1" dirty="0" err="1">
                <a:solidFill>
                  <a:srgbClr val="000000"/>
                </a:solidFill>
                <a:effectLst/>
                <a:latin typeface="Arial" panose="020B0604020202020204" pitchFamily="34" charset="0"/>
              </a:rPr>
              <a:t>PreparedStatement</a:t>
            </a:r>
            <a:r>
              <a:rPr lang="en-US" sz="2000" b="0" i="0" dirty="0">
                <a:solidFill>
                  <a:srgbClr val="000000"/>
                </a:solidFill>
                <a:effectLst/>
                <a:latin typeface="Arial" panose="020B0604020202020204" pitchFamily="34" charset="0"/>
              </a:rPr>
              <a:t> interfaces define the methods and properties that enable you to send SQL or PL/SQL commands and receive data from your database.</a:t>
            </a:r>
          </a:p>
          <a:p>
            <a:pPr algn="just"/>
            <a:r>
              <a:rPr lang="en-US" sz="2400" b="0" i="0" dirty="0">
                <a:solidFill>
                  <a:srgbClr val="000000"/>
                </a:solidFill>
                <a:effectLst/>
                <a:latin typeface="Arial" panose="020B0604020202020204" pitchFamily="34" charset="0"/>
              </a:rPr>
              <a:t>They also define methods that help bridge data type differences between Java and SQL data types used in a database.</a:t>
            </a:r>
          </a:p>
          <a:p>
            <a:pPr algn="just"/>
            <a:endParaRPr lang="en-US" sz="2400" b="0" i="0" dirty="0">
              <a:solidFill>
                <a:srgbClr val="000000"/>
              </a:solidFill>
              <a:effectLst/>
              <a:latin typeface="Arial" panose="020B0604020202020204" pitchFamily="34" charset="0"/>
            </a:endParaRPr>
          </a:p>
          <a:p>
            <a:br>
              <a:rPr lang="en-US" sz="1200" dirty="0"/>
            </a:br>
            <a:endParaRPr lang="en-IN" sz="2000" dirty="0"/>
          </a:p>
        </p:txBody>
      </p:sp>
    </p:spTree>
    <p:extLst>
      <p:ext uri="{BB962C8B-B14F-4D97-AF65-F5344CB8AC3E}">
        <p14:creationId xmlns:p14="http://schemas.microsoft.com/office/powerpoint/2010/main" val="398915649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87C7D-99DF-452E-A634-C33AC92BCB83}"/>
              </a:ext>
            </a:extLst>
          </p:cNvPr>
          <p:cNvSpPr>
            <a:spLocks noGrp="1"/>
          </p:cNvSpPr>
          <p:nvPr>
            <p:ph idx="1"/>
          </p:nvPr>
        </p:nvSpPr>
        <p:spPr>
          <a:xfrm>
            <a:off x="457200" y="188640"/>
            <a:ext cx="8229600" cy="5937523"/>
          </a:xfrm>
        </p:spPr>
        <p:txBody>
          <a:bodyPr/>
          <a:lstStyle/>
          <a:p>
            <a:r>
              <a:rPr lang="en-US" b="0" i="0" dirty="0">
                <a:solidFill>
                  <a:srgbClr val="000000"/>
                </a:solidFill>
                <a:effectLst/>
                <a:latin typeface="Arial" panose="020B0604020202020204" pitchFamily="34" charset="0"/>
              </a:rPr>
              <a:t>The following table provides a summary of each interface's purpose to decide on the interface to use.</a:t>
            </a:r>
          </a:p>
          <a:p>
            <a:endParaRPr lang="en-IN" dirty="0"/>
          </a:p>
        </p:txBody>
      </p:sp>
      <p:graphicFrame>
        <p:nvGraphicFramePr>
          <p:cNvPr id="4" name="Table 3">
            <a:extLst>
              <a:ext uri="{FF2B5EF4-FFF2-40B4-BE49-F238E27FC236}">
                <a16:creationId xmlns:a16="http://schemas.microsoft.com/office/drawing/2014/main" id="{B46D93A8-47E1-42A8-9CFE-7C79EA54D257}"/>
              </a:ext>
            </a:extLst>
          </p:cNvPr>
          <p:cNvGraphicFramePr>
            <a:graphicFrameLocks noGrp="1"/>
          </p:cNvGraphicFramePr>
          <p:nvPr>
            <p:extLst>
              <p:ext uri="{D42A27DB-BD31-4B8C-83A1-F6EECF244321}">
                <p14:modId xmlns:p14="http://schemas.microsoft.com/office/powerpoint/2010/main" val="133508523"/>
              </p:ext>
            </p:extLst>
          </p:nvPr>
        </p:nvGraphicFramePr>
        <p:xfrm>
          <a:off x="1043608" y="1700808"/>
          <a:ext cx="7272808" cy="4425354"/>
        </p:xfrm>
        <a:graphic>
          <a:graphicData uri="http://schemas.openxmlformats.org/drawingml/2006/table">
            <a:tbl>
              <a:tblPr/>
              <a:tblGrid>
                <a:gridCol w="1939907">
                  <a:extLst>
                    <a:ext uri="{9D8B030D-6E8A-4147-A177-3AD203B41FA5}">
                      <a16:colId xmlns:a16="http://schemas.microsoft.com/office/drawing/2014/main" val="3648522674"/>
                    </a:ext>
                  </a:extLst>
                </a:gridCol>
                <a:gridCol w="5332901">
                  <a:extLst>
                    <a:ext uri="{9D8B030D-6E8A-4147-A177-3AD203B41FA5}">
                      <a16:colId xmlns:a16="http://schemas.microsoft.com/office/drawing/2014/main" val="3702746740"/>
                    </a:ext>
                  </a:extLst>
                </a:gridCol>
              </a:tblGrid>
              <a:tr h="466594">
                <a:tc>
                  <a:txBody>
                    <a:bodyPr/>
                    <a:lstStyle/>
                    <a:p>
                      <a:pPr fontAlgn="t"/>
                      <a:r>
                        <a:rPr lang="en-IN" sz="1300">
                          <a:effectLst/>
                        </a:rPr>
                        <a:t>Interfaces</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fontAlgn="t"/>
                      <a:r>
                        <a:rPr lang="en-IN" sz="1300">
                          <a:effectLst/>
                        </a:rPr>
                        <a:t>Recommended Use</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59644054"/>
                  </a:ext>
                </a:extLst>
              </a:tr>
              <a:tr h="1450816">
                <a:tc>
                  <a:txBody>
                    <a:bodyPr/>
                    <a:lstStyle/>
                    <a:p>
                      <a:pPr fontAlgn="t"/>
                      <a:r>
                        <a:rPr lang="en-IN" sz="1300">
                          <a:effectLst/>
                        </a:rPr>
                        <a:t>Statement</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300">
                          <a:effectLst/>
                        </a:rPr>
                        <a:t>Use this for general-purpose access to your database. Useful when you are using static SQL statements at runtime. The Statement interface cannot accept parameters.</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8655675"/>
                  </a:ext>
                </a:extLst>
              </a:tr>
              <a:tr h="1253972">
                <a:tc>
                  <a:txBody>
                    <a:bodyPr/>
                    <a:lstStyle/>
                    <a:p>
                      <a:pPr fontAlgn="t"/>
                      <a:r>
                        <a:rPr lang="en-IN" sz="1300">
                          <a:effectLst/>
                        </a:rPr>
                        <a:t>PreparedStatement</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300">
                          <a:effectLst/>
                        </a:rPr>
                        <a:t>Use this when you plan to use the SQL statements many times. The PreparedStatement interface accepts input parameters at runtime.</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2109305"/>
                  </a:ext>
                </a:extLst>
              </a:tr>
              <a:tr h="1253972">
                <a:tc>
                  <a:txBody>
                    <a:bodyPr/>
                    <a:lstStyle/>
                    <a:p>
                      <a:pPr fontAlgn="t"/>
                      <a:r>
                        <a:rPr lang="en-IN" sz="1300">
                          <a:effectLst/>
                        </a:rPr>
                        <a:t>CallableStatement</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300" dirty="0">
                          <a:effectLst/>
                        </a:rPr>
                        <a:t>Use this when you want to access the database stored procedures. The </a:t>
                      </a:r>
                      <a:r>
                        <a:rPr lang="en-US" sz="1300" dirty="0" err="1">
                          <a:effectLst/>
                        </a:rPr>
                        <a:t>CallableStatement</a:t>
                      </a:r>
                      <a:r>
                        <a:rPr lang="en-US" sz="1300" dirty="0">
                          <a:effectLst/>
                        </a:rPr>
                        <a:t> interface can also accept runtime input parameters.</a:t>
                      </a:r>
                    </a:p>
                  </a:txBody>
                  <a:tcPr marL="37281" marR="37281" marT="37281" marB="3728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4791881"/>
                  </a:ext>
                </a:extLst>
              </a:tr>
            </a:tbl>
          </a:graphicData>
        </a:graphic>
      </p:graphicFrame>
    </p:spTree>
    <p:extLst>
      <p:ext uri="{BB962C8B-B14F-4D97-AF65-F5344CB8AC3E}">
        <p14:creationId xmlns:p14="http://schemas.microsoft.com/office/powerpoint/2010/main" val="240051802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4A96-CA28-4995-A4F8-656FBB5E2B58}"/>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The Statement Objects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AC31531-D64C-4E9E-B488-8159A6FE9341}"/>
              </a:ext>
            </a:extLst>
          </p:cNvPr>
          <p:cNvSpPr>
            <a:spLocks noGrp="1"/>
          </p:cNvSpPr>
          <p:nvPr>
            <p:ph idx="1"/>
          </p:nvPr>
        </p:nvSpPr>
        <p:spPr>
          <a:xfrm>
            <a:off x="457200" y="548680"/>
            <a:ext cx="8229600" cy="5577483"/>
          </a:xfrm>
        </p:spPr>
        <p:txBody>
          <a:bodyPr>
            <a:normAutofit lnSpcReduction="10000"/>
          </a:bodyPr>
          <a:lstStyle/>
          <a:p>
            <a:r>
              <a:rPr lang="en-IN" b="0" i="0" dirty="0">
                <a:effectLst/>
                <a:latin typeface="Arial" panose="020B0604020202020204" pitchFamily="34" charset="0"/>
              </a:rPr>
              <a:t>Creating Statement Object</a:t>
            </a:r>
          </a:p>
          <a:p>
            <a:r>
              <a:rPr lang="en-US" sz="2000" b="0" i="0" dirty="0">
                <a:solidFill>
                  <a:srgbClr val="000000"/>
                </a:solidFill>
                <a:effectLst/>
                <a:latin typeface="Arial" panose="020B0604020202020204" pitchFamily="34" charset="0"/>
              </a:rPr>
              <a:t>Before you can use a Statement object to execute a SQL statement, you need to create one using the Connection object's </a:t>
            </a:r>
            <a:r>
              <a:rPr lang="en-US" sz="2000" b="0" i="0" dirty="0" err="1">
                <a:solidFill>
                  <a:srgbClr val="000000"/>
                </a:solidFill>
                <a:effectLst/>
                <a:latin typeface="Arial" panose="020B0604020202020204" pitchFamily="34" charset="0"/>
              </a:rPr>
              <a:t>createStatement</a:t>
            </a:r>
            <a:r>
              <a:rPr lang="en-US" sz="2000" b="0" i="0" dirty="0">
                <a:solidFill>
                  <a:srgbClr val="000000"/>
                </a:solidFill>
                <a:effectLst/>
                <a:latin typeface="Arial" panose="020B0604020202020204" pitchFamily="34" charset="0"/>
              </a:rPr>
              <a:t>( ) method, as in the following example −</a:t>
            </a:r>
          </a:p>
          <a:p>
            <a:r>
              <a:rPr lang="en-IN" sz="2000" dirty="0"/>
              <a:t>Statement </a:t>
            </a:r>
            <a:r>
              <a:rPr lang="en-IN" sz="2000" dirty="0" err="1"/>
              <a:t>stmt</a:t>
            </a:r>
            <a:r>
              <a:rPr lang="en-IN" sz="2000" dirty="0"/>
              <a:t> = null;</a:t>
            </a:r>
          </a:p>
          <a:p>
            <a:r>
              <a:rPr lang="en-IN" sz="2000" dirty="0"/>
              <a:t>try {</a:t>
            </a:r>
          </a:p>
          <a:p>
            <a:r>
              <a:rPr lang="en-IN" sz="2000" dirty="0"/>
              <a:t>   </a:t>
            </a:r>
            <a:r>
              <a:rPr lang="en-IN" sz="2000" dirty="0" err="1"/>
              <a:t>stmt</a:t>
            </a:r>
            <a:r>
              <a:rPr lang="en-IN" sz="2000" dirty="0"/>
              <a:t> = </a:t>
            </a:r>
            <a:r>
              <a:rPr lang="en-IN" sz="2000" dirty="0" err="1"/>
              <a:t>conn.createStatement</a:t>
            </a:r>
            <a:r>
              <a:rPr lang="en-IN" sz="2000" dirty="0"/>
              <a:t>( );</a:t>
            </a:r>
          </a:p>
          <a:p>
            <a:r>
              <a:rPr lang="en-IN" sz="2000" dirty="0"/>
              <a:t>   . . .</a:t>
            </a:r>
          </a:p>
          <a:p>
            <a:r>
              <a:rPr lang="en-IN" sz="2000" dirty="0"/>
              <a:t>}</a:t>
            </a:r>
          </a:p>
          <a:p>
            <a:r>
              <a:rPr lang="en-IN" sz="2000" dirty="0"/>
              <a:t>catch (</a:t>
            </a:r>
            <a:r>
              <a:rPr lang="en-IN" sz="2000" dirty="0" err="1"/>
              <a:t>SQLException</a:t>
            </a:r>
            <a:r>
              <a:rPr lang="en-IN" sz="2000" dirty="0"/>
              <a:t> e) {</a:t>
            </a:r>
          </a:p>
          <a:p>
            <a:r>
              <a:rPr lang="en-IN" sz="2000" dirty="0"/>
              <a:t>   . . .</a:t>
            </a:r>
          </a:p>
          <a:p>
            <a:r>
              <a:rPr lang="en-IN" sz="2000" dirty="0"/>
              <a:t>}</a:t>
            </a:r>
          </a:p>
          <a:p>
            <a:r>
              <a:rPr lang="en-IN" sz="2000" dirty="0"/>
              <a:t>finally {</a:t>
            </a:r>
          </a:p>
          <a:p>
            <a:r>
              <a:rPr lang="en-IN" sz="2000" dirty="0"/>
              <a:t>   . . .</a:t>
            </a:r>
          </a:p>
          <a:p>
            <a:r>
              <a:rPr lang="en-IN" sz="2000" dirty="0"/>
              <a:t>}</a:t>
            </a:r>
          </a:p>
        </p:txBody>
      </p:sp>
    </p:spTree>
    <p:extLst>
      <p:ext uri="{BB962C8B-B14F-4D97-AF65-F5344CB8AC3E}">
        <p14:creationId xmlns:p14="http://schemas.microsoft.com/office/powerpoint/2010/main" val="77112637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6F161-9617-47FF-8FDF-9918B5D89DE4}"/>
              </a:ext>
            </a:extLst>
          </p:cNvPr>
          <p:cNvSpPr>
            <a:spLocks noGrp="1"/>
          </p:cNvSpPr>
          <p:nvPr>
            <p:ph idx="1"/>
          </p:nvPr>
        </p:nvSpPr>
        <p:spPr>
          <a:xfrm>
            <a:off x="457200" y="188640"/>
            <a:ext cx="8229600" cy="5937523"/>
          </a:xfrm>
        </p:spPr>
        <p:txBody>
          <a:bodyPr>
            <a:normAutofit/>
          </a:bodyPr>
          <a:lstStyle/>
          <a:p>
            <a:r>
              <a:rPr lang="en-US" sz="1800" b="0" i="0" dirty="0">
                <a:solidFill>
                  <a:srgbClr val="000000"/>
                </a:solidFill>
                <a:effectLst/>
                <a:latin typeface="Arial" panose="020B0604020202020204" pitchFamily="34" charset="0"/>
              </a:rPr>
              <a:t>Once you've created a Statement object, you can then use it to execute an SQL statement with one of its three execute methods.</a:t>
            </a:r>
          </a:p>
          <a:p>
            <a:r>
              <a:rPr lang="en-US" sz="1800" b="1" i="0" dirty="0" err="1">
                <a:solidFill>
                  <a:srgbClr val="000000"/>
                </a:solidFill>
                <a:effectLst/>
                <a:latin typeface="Arial" panose="020B0604020202020204" pitchFamily="34" charset="0"/>
              </a:rPr>
              <a:t>boolean</a:t>
            </a:r>
            <a:r>
              <a:rPr lang="en-US" sz="1800" b="1" i="0" dirty="0">
                <a:solidFill>
                  <a:srgbClr val="000000"/>
                </a:solidFill>
                <a:effectLst/>
                <a:latin typeface="Arial" panose="020B0604020202020204" pitchFamily="34" charset="0"/>
              </a:rPr>
              <a:t> execute (String SQL)</a:t>
            </a:r>
            <a:r>
              <a:rPr lang="en-US" sz="1800" b="0" i="0" dirty="0">
                <a:solidFill>
                  <a:srgbClr val="000000"/>
                </a:solidFill>
                <a:effectLst/>
                <a:latin typeface="Arial" panose="020B0604020202020204" pitchFamily="34" charset="0"/>
              </a:rPr>
              <a:t>: Returns a </a:t>
            </a:r>
            <a:r>
              <a:rPr lang="en-US" sz="1800" b="0" i="0" dirty="0" err="1">
                <a:solidFill>
                  <a:srgbClr val="000000"/>
                </a:solidFill>
                <a:effectLst/>
                <a:latin typeface="Arial" panose="020B0604020202020204" pitchFamily="34" charset="0"/>
              </a:rPr>
              <a:t>boolean</a:t>
            </a:r>
            <a:r>
              <a:rPr lang="en-US" sz="1800" b="0" i="0" dirty="0">
                <a:solidFill>
                  <a:srgbClr val="000000"/>
                </a:solidFill>
                <a:effectLst/>
                <a:latin typeface="Arial" panose="020B0604020202020204" pitchFamily="34" charset="0"/>
              </a:rPr>
              <a:t> value of true if a </a:t>
            </a:r>
            <a:r>
              <a:rPr lang="en-US" sz="1800" b="0" i="0" dirty="0" err="1">
                <a:solidFill>
                  <a:srgbClr val="000000"/>
                </a:solidFill>
                <a:effectLst/>
                <a:latin typeface="Arial" panose="020B0604020202020204" pitchFamily="34" charset="0"/>
              </a:rPr>
              <a:t>ResultSet</a:t>
            </a:r>
            <a:r>
              <a:rPr lang="en-US" sz="1800" b="0" i="0" dirty="0">
                <a:solidFill>
                  <a:srgbClr val="000000"/>
                </a:solidFill>
                <a:effectLst/>
                <a:latin typeface="Arial" panose="020B0604020202020204" pitchFamily="34" charset="0"/>
              </a:rPr>
              <a:t> object can be retrieved; otherwise, it returns false. Use this method to execute SQL DDL statements or when you need to use truly dynamic SQL.</a:t>
            </a:r>
          </a:p>
          <a:p>
            <a:r>
              <a:rPr lang="en-US" sz="1800" b="1" i="0" dirty="0">
                <a:solidFill>
                  <a:srgbClr val="000000"/>
                </a:solidFill>
                <a:effectLst/>
                <a:latin typeface="Arial" panose="020B0604020202020204" pitchFamily="34" charset="0"/>
              </a:rPr>
              <a:t>int </a:t>
            </a:r>
            <a:r>
              <a:rPr lang="en-US" sz="1800" b="1" i="0" dirty="0" err="1">
                <a:solidFill>
                  <a:srgbClr val="000000"/>
                </a:solidFill>
                <a:effectLst/>
                <a:latin typeface="Arial" panose="020B0604020202020204" pitchFamily="34" charset="0"/>
              </a:rPr>
              <a:t>executeUpdate</a:t>
            </a:r>
            <a:r>
              <a:rPr lang="en-US" sz="1800" b="1" i="0" dirty="0">
                <a:solidFill>
                  <a:srgbClr val="000000"/>
                </a:solidFill>
                <a:effectLst/>
                <a:latin typeface="Arial" panose="020B0604020202020204" pitchFamily="34" charset="0"/>
              </a:rPr>
              <a:t> (String SQL)</a:t>
            </a:r>
            <a:r>
              <a:rPr lang="en-US" sz="1800" b="0" i="0" dirty="0">
                <a:solidFill>
                  <a:srgbClr val="000000"/>
                </a:solidFill>
                <a:effectLst/>
                <a:latin typeface="Arial" panose="020B0604020202020204" pitchFamily="34" charset="0"/>
              </a:rPr>
              <a:t> − Returns the number of rows affected by the execution of the SQL statement. Use this method to execute SQL statements for which you expect to get a number of rows affected - for example, an INSERT, UPDATE, or DELETE statement.</a:t>
            </a:r>
          </a:p>
          <a:p>
            <a:r>
              <a:rPr lang="en-US" sz="1800" b="1" i="0" dirty="0" err="1">
                <a:solidFill>
                  <a:srgbClr val="000000"/>
                </a:solidFill>
                <a:effectLst/>
                <a:latin typeface="Arial" panose="020B0604020202020204" pitchFamily="34" charset="0"/>
              </a:rPr>
              <a:t>ResultSet</a:t>
            </a: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executeQuery</a:t>
            </a:r>
            <a:r>
              <a:rPr lang="en-US" sz="1800" b="1" i="0" dirty="0">
                <a:solidFill>
                  <a:srgbClr val="000000"/>
                </a:solidFill>
                <a:effectLst/>
                <a:latin typeface="Arial" panose="020B0604020202020204" pitchFamily="34" charset="0"/>
              </a:rPr>
              <a:t> (String SQL)</a:t>
            </a:r>
            <a:r>
              <a:rPr lang="en-US" sz="1800" b="0" i="0" dirty="0">
                <a:solidFill>
                  <a:srgbClr val="000000"/>
                </a:solidFill>
                <a:effectLst/>
                <a:latin typeface="Arial" panose="020B0604020202020204" pitchFamily="34" charset="0"/>
              </a:rPr>
              <a:t> − Returns a </a:t>
            </a:r>
            <a:r>
              <a:rPr lang="en-US" sz="1800" b="0" i="0" dirty="0" err="1">
                <a:solidFill>
                  <a:srgbClr val="000000"/>
                </a:solidFill>
                <a:effectLst/>
                <a:latin typeface="Arial" panose="020B0604020202020204" pitchFamily="34" charset="0"/>
              </a:rPr>
              <a:t>ResultSet</a:t>
            </a:r>
            <a:r>
              <a:rPr lang="en-US" sz="1800" b="0" i="0" dirty="0">
                <a:solidFill>
                  <a:srgbClr val="000000"/>
                </a:solidFill>
                <a:effectLst/>
                <a:latin typeface="Arial" panose="020B0604020202020204" pitchFamily="34" charset="0"/>
              </a:rPr>
              <a:t> object. Use this method when you expect to get a result set, as you would with a SELECT statement.</a:t>
            </a:r>
          </a:p>
          <a:p>
            <a:endParaRPr lang="en-US" sz="1800" b="0" i="0" dirty="0">
              <a:solidFill>
                <a:srgbClr val="000000"/>
              </a:solidFill>
              <a:effectLst/>
              <a:latin typeface="Arial" panose="020B0604020202020204" pitchFamily="34" charset="0"/>
            </a:endParaRPr>
          </a:p>
          <a:p>
            <a:endParaRPr lang="en-IN" sz="1800" dirty="0"/>
          </a:p>
        </p:txBody>
      </p:sp>
    </p:spTree>
    <p:extLst>
      <p:ext uri="{BB962C8B-B14F-4D97-AF65-F5344CB8AC3E}">
        <p14:creationId xmlns:p14="http://schemas.microsoft.com/office/powerpoint/2010/main" val="301923696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1E38-1326-4933-B0DD-08E7D56C6948}"/>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The </a:t>
            </a:r>
            <a:r>
              <a:rPr lang="en-IN" b="0" i="0" dirty="0" err="1">
                <a:effectLst/>
                <a:latin typeface="Arial" panose="020B0604020202020204" pitchFamily="34" charset="0"/>
              </a:rPr>
              <a:t>PreparedStatement</a:t>
            </a:r>
            <a:r>
              <a:rPr lang="en-IN" b="0" i="0" dirty="0">
                <a:effectLst/>
                <a:latin typeface="Arial" panose="020B0604020202020204" pitchFamily="34" charset="0"/>
              </a:rPr>
              <a:t> Objects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5DF7275-2597-429C-8396-4EE92AB799A5}"/>
              </a:ext>
            </a:extLst>
          </p:cNvPr>
          <p:cNvSpPr>
            <a:spLocks noGrp="1"/>
          </p:cNvSpPr>
          <p:nvPr>
            <p:ph idx="1"/>
          </p:nvPr>
        </p:nvSpPr>
        <p:spPr>
          <a:xfrm>
            <a:off x="457200" y="404664"/>
            <a:ext cx="8229600" cy="5721499"/>
          </a:xfrm>
        </p:spPr>
        <p:txBody>
          <a:bodyPr>
            <a:normAutofit fontScale="92500" lnSpcReduction="10000"/>
          </a:bodyPr>
          <a:lstStyle/>
          <a:p>
            <a:pPr algn="just"/>
            <a:r>
              <a:rPr lang="en-US" sz="2000" b="0" i="0" dirty="0">
                <a:solidFill>
                  <a:srgbClr val="000000"/>
                </a:solidFill>
                <a:effectLst/>
                <a:latin typeface="Arial" panose="020B0604020202020204" pitchFamily="34" charset="0"/>
              </a:rPr>
              <a:t>The </a:t>
            </a:r>
            <a:r>
              <a:rPr lang="en-US" sz="2000" b="0" i="1" dirty="0" err="1">
                <a:solidFill>
                  <a:srgbClr val="000000"/>
                </a:solidFill>
                <a:effectLst/>
                <a:latin typeface="Arial" panose="020B0604020202020204" pitchFamily="34" charset="0"/>
              </a:rPr>
              <a:t>PreparedStatement</a:t>
            </a:r>
            <a:r>
              <a:rPr lang="en-US" sz="2000" b="0" i="0" dirty="0">
                <a:solidFill>
                  <a:srgbClr val="000000"/>
                </a:solidFill>
                <a:effectLst/>
                <a:latin typeface="Arial" panose="020B0604020202020204" pitchFamily="34" charset="0"/>
              </a:rPr>
              <a:t> interface extends the Statement interface, which gives you added functionality with a couple of advantages over a generic Statement object.</a:t>
            </a:r>
          </a:p>
          <a:p>
            <a:pPr algn="just"/>
            <a:r>
              <a:rPr lang="en-US" sz="2000" b="0" i="0" dirty="0">
                <a:solidFill>
                  <a:srgbClr val="000000"/>
                </a:solidFill>
                <a:effectLst/>
                <a:latin typeface="Arial" panose="020B0604020202020204" pitchFamily="34" charset="0"/>
              </a:rPr>
              <a:t>This statement gives you the flexibility of supplying arguments dynamically.</a:t>
            </a:r>
          </a:p>
          <a:p>
            <a:pPr algn="just"/>
            <a:r>
              <a:rPr lang="en-IN" sz="1200" b="0" i="0" dirty="0">
                <a:effectLst/>
                <a:latin typeface="Arial" panose="020B0604020202020204" pitchFamily="34" charset="0"/>
              </a:rPr>
              <a:t>Creating </a:t>
            </a:r>
            <a:r>
              <a:rPr lang="en-IN" sz="1200" b="0" i="0" dirty="0" err="1">
                <a:effectLst/>
                <a:latin typeface="Arial" panose="020B0604020202020204" pitchFamily="34" charset="0"/>
              </a:rPr>
              <a:t>PreparedStatement</a:t>
            </a:r>
            <a:r>
              <a:rPr lang="en-IN" sz="1200" b="0" i="0" dirty="0">
                <a:effectLst/>
                <a:latin typeface="Arial" panose="020B0604020202020204" pitchFamily="34" charset="0"/>
              </a:rPr>
              <a:t> Object</a:t>
            </a:r>
          </a:p>
          <a:p>
            <a:pPr algn="just"/>
            <a:r>
              <a:rPr lang="en-US" sz="2000" b="0" i="0" dirty="0" err="1">
                <a:solidFill>
                  <a:srgbClr val="000000"/>
                </a:solidFill>
                <a:effectLst/>
                <a:latin typeface="Arial" panose="020B0604020202020204" pitchFamily="34" charset="0"/>
              </a:rPr>
              <a:t>PreparedStatement</a:t>
            </a:r>
            <a:r>
              <a:rPr lang="en-US" sz="2000" b="0" i="0" dirty="0">
                <a:solidFill>
                  <a:srgbClr val="000000"/>
                </a:solidFill>
                <a:effectLst/>
                <a:latin typeface="Arial" panose="020B0604020202020204" pitchFamily="34" charset="0"/>
              </a:rPr>
              <a:t> </a:t>
            </a:r>
            <a:r>
              <a:rPr lang="en-US" sz="2000" b="0" i="0" dirty="0" err="1">
                <a:solidFill>
                  <a:srgbClr val="000000"/>
                </a:solidFill>
                <a:effectLst/>
                <a:latin typeface="Arial" panose="020B0604020202020204" pitchFamily="34" charset="0"/>
              </a:rPr>
              <a:t>pstmt</a:t>
            </a:r>
            <a:r>
              <a:rPr lang="en-US" sz="2000" b="0" i="0" dirty="0">
                <a:solidFill>
                  <a:srgbClr val="000000"/>
                </a:solidFill>
                <a:effectLst/>
                <a:latin typeface="Arial" panose="020B0604020202020204" pitchFamily="34" charset="0"/>
              </a:rPr>
              <a:t> = null;</a:t>
            </a:r>
          </a:p>
          <a:p>
            <a:pPr algn="just"/>
            <a:r>
              <a:rPr lang="en-US" sz="2000" b="0" i="0" dirty="0">
                <a:solidFill>
                  <a:srgbClr val="000000"/>
                </a:solidFill>
                <a:effectLst/>
                <a:latin typeface="Arial" panose="020B0604020202020204" pitchFamily="34" charset="0"/>
              </a:rPr>
              <a:t>try {</a:t>
            </a:r>
          </a:p>
          <a:p>
            <a:pPr algn="just"/>
            <a:r>
              <a:rPr lang="en-US" sz="2000" b="0" i="0" dirty="0">
                <a:solidFill>
                  <a:srgbClr val="000000"/>
                </a:solidFill>
                <a:effectLst/>
                <a:latin typeface="Arial" panose="020B0604020202020204" pitchFamily="34" charset="0"/>
              </a:rPr>
              <a:t>   String SQL = "Update Employees SET age = ? WHERE id = ?";</a:t>
            </a:r>
          </a:p>
          <a:p>
            <a:pPr algn="just"/>
            <a:r>
              <a:rPr lang="en-US" sz="2000" b="0" i="0" dirty="0">
                <a:solidFill>
                  <a:srgbClr val="000000"/>
                </a:solidFill>
                <a:effectLst/>
                <a:latin typeface="Arial" panose="020B0604020202020204" pitchFamily="34" charset="0"/>
              </a:rPr>
              <a:t>   </a:t>
            </a:r>
            <a:r>
              <a:rPr lang="en-US" sz="2000" b="0" i="0" dirty="0" err="1">
                <a:solidFill>
                  <a:srgbClr val="000000"/>
                </a:solidFill>
                <a:effectLst/>
                <a:latin typeface="Arial" panose="020B0604020202020204" pitchFamily="34" charset="0"/>
              </a:rPr>
              <a:t>pstmt</a:t>
            </a:r>
            <a:r>
              <a:rPr lang="en-US" sz="2000" b="0" i="0" dirty="0">
                <a:solidFill>
                  <a:srgbClr val="000000"/>
                </a:solidFill>
                <a:effectLst/>
                <a:latin typeface="Arial" panose="020B0604020202020204" pitchFamily="34" charset="0"/>
              </a:rPr>
              <a:t> = </a:t>
            </a:r>
            <a:r>
              <a:rPr lang="en-US" sz="2000" b="0" i="0" dirty="0" err="1">
                <a:solidFill>
                  <a:srgbClr val="000000"/>
                </a:solidFill>
                <a:effectLst/>
                <a:latin typeface="Arial" panose="020B0604020202020204" pitchFamily="34" charset="0"/>
              </a:rPr>
              <a:t>conn.prepareStatement</a:t>
            </a:r>
            <a:r>
              <a:rPr lang="en-US" sz="2000" b="0" i="0" dirty="0">
                <a:solidFill>
                  <a:srgbClr val="000000"/>
                </a:solidFill>
                <a:effectLst/>
                <a:latin typeface="Arial" panose="020B0604020202020204" pitchFamily="34" charset="0"/>
              </a:rPr>
              <a:t>(SQL);</a:t>
            </a:r>
          </a:p>
          <a:p>
            <a:pPr algn="just"/>
            <a:r>
              <a:rPr lang="en-US" sz="2000" b="0" i="0" dirty="0">
                <a:solidFill>
                  <a:srgbClr val="000000"/>
                </a:solidFill>
                <a:effectLst/>
                <a:latin typeface="Arial" panose="020B0604020202020204" pitchFamily="34" charset="0"/>
              </a:rPr>
              <a:t>   . . .</a:t>
            </a:r>
          </a:p>
          <a:p>
            <a:pPr algn="just"/>
            <a:r>
              <a:rPr lang="en-US" sz="2000" b="0" i="0" dirty="0">
                <a:solidFill>
                  <a:srgbClr val="000000"/>
                </a:solidFill>
                <a:effectLst/>
                <a:latin typeface="Arial" panose="020B0604020202020204" pitchFamily="34" charset="0"/>
              </a:rPr>
              <a:t>}</a:t>
            </a:r>
          </a:p>
          <a:p>
            <a:pPr algn="just"/>
            <a:r>
              <a:rPr lang="en-US" sz="2000" b="0" i="0" dirty="0">
                <a:solidFill>
                  <a:srgbClr val="000000"/>
                </a:solidFill>
                <a:effectLst/>
                <a:latin typeface="Arial" panose="020B0604020202020204" pitchFamily="34" charset="0"/>
              </a:rPr>
              <a:t>catch (</a:t>
            </a:r>
            <a:r>
              <a:rPr lang="en-US" sz="2000" b="0" i="0" dirty="0" err="1">
                <a:solidFill>
                  <a:srgbClr val="000000"/>
                </a:solidFill>
                <a:effectLst/>
                <a:latin typeface="Arial" panose="020B0604020202020204" pitchFamily="34" charset="0"/>
              </a:rPr>
              <a:t>SQLException</a:t>
            </a:r>
            <a:r>
              <a:rPr lang="en-US" sz="2000" b="0" i="0" dirty="0">
                <a:solidFill>
                  <a:srgbClr val="000000"/>
                </a:solidFill>
                <a:effectLst/>
                <a:latin typeface="Arial" panose="020B0604020202020204" pitchFamily="34" charset="0"/>
              </a:rPr>
              <a:t> e) {</a:t>
            </a:r>
          </a:p>
          <a:p>
            <a:pPr algn="just"/>
            <a:r>
              <a:rPr lang="en-US" sz="2000" b="0" i="0" dirty="0">
                <a:solidFill>
                  <a:srgbClr val="000000"/>
                </a:solidFill>
                <a:effectLst/>
                <a:latin typeface="Arial" panose="020B0604020202020204" pitchFamily="34" charset="0"/>
              </a:rPr>
              <a:t>   . . .</a:t>
            </a:r>
          </a:p>
          <a:p>
            <a:pPr algn="just"/>
            <a:r>
              <a:rPr lang="en-US" sz="2000" b="0" i="0" dirty="0">
                <a:solidFill>
                  <a:srgbClr val="000000"/>
                </a:solidFill>
                <a:effectLst/>
                <a:latin typeface="Arial" panose="020B0604020202020204" pitchFamily="34" charset="0"/>
              </a:rPr>
              <a:t>}</a:t>
            </a:r>
          </a:p>
          <a:p>
            <a:pPr algn="just"/>
            <a:r>
              <a:rPr lang="en-US" sz="2000" b="0" i="0" dirty="0">
                <a:solidFill>
                  <a:srgbClr val="000000"/>
                </a:solidFill>
                <a:effectLst/>
                <a:latin typeface="Arial" panose="020B0604020202020204" pitchFamily="34" charset="0"/>
              </a:rPr>
              <a:t>finally {</a:t>
            </a:r>
          </a:p>
          <a:p>
            <a:pPr algn="just"/>
            <a:r>
              <a:rPr lang="en-US" sz="2000" b="0" i="0" dirty="0">
                <a:solidFill>
                  <a:srgbClr val="000000"/>
                </a:solidFill>
                <a:effectLst/>
                <a:latin typeface="Arial" panose="020B0604020202020204" pitchFamily="34" charset="0"/>
              </a:rPr>
              <a:t>   . . .</a:t>
            </a:r>
          </a:p>
          <a:p>
            <a:pPr algn="just"/>
            <a:r>
              <a:rPr lang="en-US" sz="2000"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63428721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A8C-756B-4FA2-8E3C-518D148CFE93}"/>
              </a:ext>
            </a:extLst>
          </p:cNvPr>
          <p:cNvSpPr>
            <a:spLocks noGrp="1"/>
          </p:cNvSpPr>
          <p:nvPr>
            <p:ph type="title"/>
          </p:nvPr>
        </p:nvSpPr>
        <p:spPr>
          <a:xfrm>
            <a:off x="457200" y="274638"/>
            <a:ext cx="8229600" cy="346050"/>
          </a:xfrm>
        </p:spPr>
        <p:txBody>
          <a:bodyPr>
            <a:normAutofit fontScale="90000"/>
          </a:bodyPr>
          <a:lstStyle/>
          <a:p>
            <a:r>
              <a:rPr lang="en-IN" b="0" i="0" dirty="0">
                <a:solidFill>
                  <a:srgbClr val="797979"/>
                </a:solidFill>
                <a:effectLst/>
                <a:latin typeface="Arial" panose="020B0604020202020204" pitchFamily="34" charset="0"/>
              </a:rPr>
              <a:t>JDBC - Create Database</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0CCE148-8CFD-486C-9354-44F9AD3640F6}"/>
              </a:ext>
            </a:extLst>
          </p:cNvPr>
          <p:cNvSpPr>
            <a:spLocks noGrp="1"/>
          </p:cNvSpPr>
          <p:nvPr>
            <p:ph idx="1"/>
          </p:nvPr>
        </p:nvSpPr>
        <p:spPr>
          <a:xfrm>
            <a:off x="457200" y="476672"/>
            <a:ext cx="8229600" cy="5649491"/>
          </a:xfrm>
        </p:spPr>
        <p:txBody>
          <a:bodyPr>
            <a:normAutofit fontScale="85000" lnSpcReduction="10000"/>
          </a:bodyPr>
          <a:lstStyle/>
          <a:p>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JDBCEx</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DB_URL</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err="1">
                <a:solidFill>
                  <a:srgbClr val="2A00FF"/>
                </a:solidFill>
                <a:latin typeface="Consolas" panose="020B0609020204030204" pitchFamily="49" charset="0"/>
              </a:rPr>
              <a:t>jdbc:mysql</a:t>
            </a:r>
            <a:r>
              <a:rPr lang="en-US" sz="1800" b="1" i="1" dirty="0">
                <a:solidFill>
                  <a:srgbClr val="2A00FF"/>
                </a:solidFill>
                <a:latin typeface="Consolas" panose="020B0609020204030204" pitchFamily="49" charset="0"/>
              </a:rPr>
              <a:t>://localhost/"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user</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"root"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pass</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"root"</a:t>
            </a:r>
            <a:r>
              <a:rPr lang="en-US"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DriverManager.</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DB_URL</a:t>
            </a:r>
            <a:r>
              <a:rPr lang="en-IN" sz="1800" b="1" i="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user</a:t>
            </a:r>
            <a:r>
              <a:rPr lang="en-IN" sz="1800" b="1" i="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pass</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Statement </a:t>
            </a:r>
            <a:r>
              <a:rPr lang="en-IN" sz="1800" dirty="0" err="1">
                <a:solidFill>
                  <a:srgbClr val="6A3E3E"/>
                </a:solidFill>
                <a:latin typeface="Consolas" panose="020B0609020204030204" pitchFamily="49" charset="0"/>
              </a:rPr>
              <a:t>stmt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con</a:t>
            </a:r>
            <a:r>
              <a:rPr lang="en-IN" sz="1800" dirty="0" err="1">
                <a:solidFill>
                  <a:srgbClr val="000000"/>
                </a:solidFill>
                <a:latin typeface="Consolas" panose="020B0609020204030204" pitchFamily="49" charset="0"/>
              </a:rPr>
              <a:t>.createStatement</a:t>
            </a:r>
            <a:r>
              <a:rPr lang="en-IN" sz="1800" dirty="0">
                <a:solidFill>
                  <a:srgbClr val="000000"/>
                </a:solidFill>
                <a:latin typeface="Consolas" panose="020B0609020204030204" pitchFamily="49" charset="0"/>
              </a:rPr>
              <a:t>();</a:t>
            </a:r>
          </a:p>
          <a:p>
            <a:pPr algn="l"/>
            <a:r>
              <a:rPr lang="it-IT" sz="1800" dirty="0">
                <a:solidFill>
                  <a:srgbClr val="000000"/>
                </a:solidFill>
                <a:latin typeface="Consolas" panose="020B0609020204030204" pitchFamily="49" charset="0"/>
              </a:rPr>
              <a:t>String </a:t>
            </a:r>
            <a:r>
              <a:rPr lang="it-IT" sz="1800" dirty="0">
                <a:solidFill>
                  <a:srgbClr val="6A3E3E"/>
                </a:solidFill>
                <a:latin typeface="Consolas" panose="020B0609020204030204" pitchFamily="49" charset="0"/>
              </a:rPr>
              <a:t>sql</a:t>
            </a:r>
            <a:r>
              <a:rPr lang="it-IT" sz="1800" dirty="0">
                <a:solidFill>
                  <a:srgbClr val="000000"/>
                </a:solidFill>
                <a:latin typeface="Consolas" panose="020B0609020204030204" pitchFamily="49" charset="0"/>
              </a:rPr>
              <a:t>=</a:t>
            </a:r>
            <a:r>
              <a:rPr lang="it-IT" sz="1800" dirty="0">
                <a:solidFill>
                  <a:srgbClr val="2A00FF"/>
                </a:solidFill>
                <a:latin typeface="Consolas" panose="020B0609020204030204" pitchFamily="49" charset="0"/>
              </a:rPr>
              <a:t>"create database java_sql"</a:t>
            </a:r>
            <a:r>
              <a:rPr lang="it-IT"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stmt</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"Database created"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1325707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035C-9AC7-42AF-ABEA-84DB64286405}"/>
              </a:ext>
            </a:extLst>
          </p:cNvPr>
          <p:cNvSpPr>
            <a:spLocks noGrp="1"/>
          </p:cNvSpPr>
          <p:nvPr>
            <p:ph type="title"/>
          </p:nvPr>
        </p:nvSpPr>
        <p:spPr>
          <a:xfrm>
            <a:off x="457200" y="27459"/>
            <a:ext cx="8229600" cy="449213"/>
          </a:xfrm>
        </p:spPr>
        <p:txBody>
          <a:bodyPr>
            <a:normAutofit fontScale="90000"/>
          </a:bodyPr>
          <a:lstStyle/>
          <a:p>
            <a:r>
              <a:rPr lang="en-IN" sz="3100" b="0" i="0" dirty="0">
                <a:solidFill>
                  <a:srgbClr val="797979"/>
                </a:solidFill>
                <a:effectLst/>
                <a:latin typeface="Arial" panose="020B0604020202020204" pitchFamily="34" charset="0"/>
              </a:rPr>
              <a:t>JDBC - Select Database</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6559FCD-3E88-4937-9543-C05853AEE2D9}"/>
              </a:ext>
            </a:extLst>
          </p:cNvPr>
          <p:cNvSpPr>
            <a:spLocks noGrp="1"/>
          </p:cNvSpPr>
          <p:nvPr>
            <p:ph idx="1"/>
          </p:nvPr>
        </p:nvSpPr>
        <p:spPr>
          <a:xfrm>
            <a:off x="457200" y="260648"/>
            <a:ext cx="8229600" cy="5865515"/>
          </a:xfrm>
        </p:spPr>
        <p:txBody>
          <a:bodyPr/>
          <a:lstStyle/>
          <a:p>
            <a:pPr algn="l"/>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final</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DB_URL</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t>
            </a:r>
            <a:r>
              <a:rPr lang="en-IN" sz="1800" b="1" i="1" dirty="0" err="1">
                <a:solidFill>
                  <a:srgbClr val="2A00FF"/>
                </a:solidFill>
                <a:latin typeface="Consolas" panose="020B0609020204030204" pitchFamily="49" charset="0"/>
              </a:rPr>
              <a:t>jdbc:mysql</a:t>
            </a:r>
            <a:r>
              <a:rPr lang="en-IN" sz="1800" b="1" i="1" dirty="0">
                <a:solidFill>
                  <a:srgbClr val="2A00FF"/>
                </a:solidFill>
                <a:latin typeface="Consolas" panose="020B0609020204030204" pitchFamily="49" charset="0"/>
              </a:rPr>
              <a:t>://localhost/</a:t>
            </a:r>
            <a:r>
              <a:rPr lang="en-IN" sz="1800" b="1" i="1" dirty="0" err="1">
                <a:solidFill>
                  <a:srgbClr val="2A00FF"/>
                </a:solidFill>
                <a:latin typeface="Consolas" panose="020B0609020204030204" pitchFamily="49" charset="0"/>
              </a:rPr>
              <a:t>java_sql</a:t>
            </a:r>
            <a:r>
              <a:rPr lang="en-IN" sz="1800" b="1" i="1" dirty="0">
                <a:solidFill>
                  <a:srgbClr val="2A00FF"/>
                </a:solidFill>
                <a:latin typeface="Consolas" panose="020B0609020204030204" pitchFamily="49" charset="0"/>
              </a:rPr>
              <a:t>"</a:t>
            </a:r>
            <a:r>
              <a:rPr lang="en-IN"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user</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"root"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pass</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"root"</a:t>
            </a:r>
            <a:r>
              <a:rPr lang="en-US"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final</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database</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t>
            </a:r>
            <a:r>
              <a:rPr lang="en-IN" sz="1800" b="1" i="1" dirty="0" err="1">
                <a:solidFill>
                  <a:srgbClr val="2A00FF"/>
                </a:solidFill>
                <a:latin typeface="Consolas" panose="020B0609020204030204" pitchFamily="49" charset="0"/>
              </a:rPr>
              <a:t>java_sql</a:t>
            </a:r>
            <a:r>
              <a:rPr lang="en-IN" sz="1800" b="1" i="1" dirty="0">
                <a:solidFill>
                  <a:srgbClr val="2A00FF"/>
                </a:solidFill>
                <a:latin typeface="Consolas" panose="020B0609020204030204" pitchFamily="49" charset="0"/>
              </a:rPr>
              <a:t>"</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DriverManager.</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DB_URL</a:t>
            </a:r>
            <a:r>
              <a:rPr lang="en-IN" sz="1800" b="1" i="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user</a:t>
            </a:r>
            <a:r>
              <a:rPr lang="en-IN" sz="1800" b="1" i="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pass</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Statement </a:t>
            </a:r>
            <a:r>
              <a:rPr lang="en-IN" sz="1800" dirty="0" err="1">
                <a:solidFill>
                  <a:srgbClr val="6A3E3E"/>
                </a:solidFill>
                <a:latin typeface="Consolas" panose="020B0609020204030204" pitchFamily="49" charset="0"/>
              </a:rPr>
              <a:t>stmt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con</a:t>
            </a:r>
            <a:r>
              <a:rPr lang="en-IN" sz="1800" dirty="0" err="1">
                <a:solidFill>
                  <a:srgbClr val="000000"/>
                </a:solidFill>
                <a:latin typeface="Consolas" panose="020B0609020204030204" pitchFamily="49" charset="0"/>
              </a:rPr>
              <a:t>.createStatement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sql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"create table sample(id int primary key </a:t>
            </a:r>
            <a:r>
              <a:rPr lang="en-US" sz="1800" dirty="0" err="1">
                <a:solidFill>
                  <a:srgbClr val="2A00FF"/>
                </a:solidFill>
                <a:latin typeface="Consolas" panose="020B0609020204030204" pitchFamily="49" charset="0"/>
              </a:rPr>
              <a:t>auto_increment,name</a:t>
            </a:r>
            <a:r>
              <a:rPr lang="en-US" sz="1800" dirty="0">
                <a:solidFill>
                  <a:srgbClr val="2A00FF"/>
                </a:solidFill>
                <a:latin typeface="Consolas" panose="020B0609020204030204" pitchFamily="49" charset="0"/>
              </a:rPr>
              <a:t> varchar(30))"</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stmt</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"Table created"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73137648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DEE8-DA42-4983-A3AE-FC05C4B5B095}"/>
              </a:ext>
            </a:extLst>
          </p:cNvPr>
          <p:cNvSpPr>
            <a:spLocks noGrp="1"/>
          </p:cNvSpPr>
          <p:nvPr>
            <p:ph type="title"/>
          </p:nvPr>
        </p:nvSpPr>
        <p:spPr>
          <a:xfrm>
            <a:off x="457200" y="274638"/>
            <a:ext cx="8229600" cy="346050"/>
          </a:xfrm>
        </p:spPr>
        <p:txBody>
          <a:bodyPr>
            <a:normAutofit fontScale="90000"/>
          </a:bodyPr>
          <a:lstStyle/>
          <a:p>
            <a:r>
              <a:rPr lang="en-IN" b="0" i="0" dirty="0">
                <a:solidFill>
                  <a:srgbClr val="797979"/>
                </a:solidFill>
                <a:effectLst/>
                <a:latin typeface="Arial" panose="020B0604020202020204" pitchFamily="34" charset="0"/>
              </a:rPr>
              <a:t>JDBC - Select Records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0F291AB-DF46-4CA5-A75A-6DECC5BE0AE3}"/>
              </a:ext>
            </a:extLst>
          </p:cNvPr>
          <p:cNvSpPr>
            <a:spLocks noGrp="1"/>
          </p:cNvSpPr>
          <p:nvPr>
            <p:ph idx="1"/>
          </p:nvPr>
        </p:nvSpPr>
        <p:spPr>
          <a:xfrm>
            <a:off x="457200" y="620688"/>
            <a:ext cx="8229600" cy="5505475"/>
          </a:xfrm>
        </p:spPr>
        <p:txBody>
          <a:bodyPr>
            <a:normAutofit fontScale="77500" lnSpcReduction="20000"/>
          </a:bodyPr>
          <a:lstStyle/>
          <a:p>
            <a:r>
              <a:rPr lang="en-IN" dirty="0"/>
              <a:t> try(Connection conn = </a:t>
            </a:r>
            <a:r>
              <a:rPr lang="en-IN" dirty="0" err="1"/>
              <a:t>DriverManager.getConnection</a:t>
            </a:r>
            <a:r>
              <a:rPr lang="en-IN" dirty="0"/>
              <a:t>(DB_URL, USER, PASS);</a:t>
            </a:r>
          </a:p>
          <a:p>
            <a:r>
              <a:rPr lang="en-IN" dirty="0"/>
              <a:t>         Statement </a:t>
            </a:r>
            <a:r>
              <a:rPr lang="en-IN" dirty="0" err="1"/>
              <a:t>stmt</a:t>
            </a:r>
            <a:r>
              <a:rPr lang="en-IN" dirty="0"/>
              <a:t> = </a:t>
            </a:r>
            <a:r>
              <a:rPr lang="en-IN" dirty="0" err="1"/>
              <a:t>conn.createStatement</a:t>
            </a:r>
            <a:r>
              <a:rPr lang="en-IN" dirty="0"/>
              <a:t>();</a:t>
            </a:r>
          </a:p>
          <a:p>
            <a:r>
              <a:rPr lang="en-IN" dirty="0"/>
              <a:t>         </a:t>
            </a:r>
            <a:r>
              <a:rPr lang="en-IN" dirty="0" err="1"/>
              <a:t>ResultSet</a:t>
            </a:r>
            <a:r>
              <a:rPr lang="en-IN" dirty="0"/>
              <a:t> </a:t>
            </a:r>
            <a:r>
              <a:rPr lang="en-IN" dirty="0" err="1"/>
              <a:t>rs</a:t>
            </a:r>
            <a:r>
              <a:rPr lang="en-IN" dirty="0"/>
              <a:t> = </a:t>
            </a:r>
            <a:r>
              <a:rPr lang="en-IN" dirty="0" err="1"/>
              <a:t>stmt.executeQuery</a:t>
            </a:r>
            <a:r>
              <a:rPr lang="en-IN" dirty="0"/>
              <a:t>(QUERY);</a:t>
            </a:r>
          </a:p>
          <a:p>
            <a:r>
              <a:rPr lang="en-IN" dirty="0"/>
              <a:t>      ) {		      </a:t>
            </a:r>
          </a:p>
          <a:p>
            <a:r>
              <a:rPr lang="en-IN" dirty="0"/>
              <a:t>         while(</a:t>
            </a:r>
            <a:r>
              <a:rPr lang="en-IN" dirty="0" err="1"/>
              <a:t>rs.next</a:t>
            </a:r>
            <a:r>
              <a:rPr lang="en-IN" dirty="0"/>
              <a:t>()){</a:t>
            </a:r>
          </a:p>
          <a:p>
            <a:r>
              <a:rPr lang="en-IN" dirty="0"/>
              <a:t>            //Display values</a:t>
            </a:r>
          </a:p>
          <a:p>
            <a:r>
              <a:rPr lang="en-IN" dirty="0"/>
              <a:t>            </a:t>
            </a:r>
            <a:r>
              <a:rPr lang="en-IN" dirty="0" err="1"/>
              <a:t>System.out.print</a:t>
            </a:r>
            <a:r>
              <a:rPr lang="en-IN" dirty="0"/>
              <a:t>("ID: " + </a:t>
            </a:r>
            <a:r>
              <a:rPr lang="en-IN" dirty="0" err="1"/>
              <a:t>rs.getInt</a:t>
            </a:r>
            <a:r>
              <a:rPr lang="en-IN" dirty="0"/>
              <a:t>("id"));</a:t>
            </a:r>
          </a:p>
          <a:p>
            <a:r>
              <a:rPr lang="en-IN" dirty="0"/>
              <a:t>            </a:t>
            </a:r>
            <a:r>
              <a:rPr lang="en-IN" dirty="0" err="1"/>
              <a:t>System.out.print</a:t>
            </a:r>
            <a:r>
              <a:rPr lang="en-IN" dirty="0"/>
              <a:t>(", Age: " + </a:t>
            </a:r>
            <a:r>
              <a:rPr lang="en-IN" dirty="0" err="1"/>
              <a:t>rs.getInt</a:t>
            </a:r>
            <a:r>
              <a:rPr lang="en-IN" dirty="0"/>
              <a:t>("age"));</a:t>
            </a:r>
          </a:p>
          <a:p>
            <a:r>
              <a:rPr lang="en-IN" dirty="0"/>
              <a:t>            </a:t>
            </a:r>
            <a:r>
              <a:rPr lang="en-IN" dirty="0" err="1"/>
              <a:t>System.out.print</a:t>
            </a:r>
            <a:r>
              <a:rPr lang="en-IN" dirty="0"/>
              <a:t>(", First: " + </a:t>
            </a:r>
            <a:r>
              <a:rPr lang="en-IN" dirty="0" err="1"/>
              <a:t>rs.getString</a:t>
            </a:r>
            <a:r>
              <a:rPr lang="en-IN" dirty="0"/>
              <a:t>("first"));</a:t>
            </a:r>
          </a:p>
          <a:p>
            <a:r>
              <a:rPr lang="en-IN" dirty="0"/>
              <a:t>            </a:t>
            </a:r>
            <a:r>
              <a:rPr lang="en-IN" dirty="0" err="1"/>
              <a:t>System.out.println</a:t>
            </a:r>
            <a:r>
              <a:rPr lang="en-IN" dirty="0"/>
              <a:t>(", Last: " + </a:t>
            </a:r>
            <a:r>
              <a:rPr lang="en-IN" dirty="0" err="1"/>
              <a:t>rs.getString</a:t>
            </a:r>
            <a:r>
              <a:rPr lang="en-IN" dirty="0"/>
              <a:t>("last"));</a:t>
            </a:r>
          </a:p>
          <a:p>
            <a:r>
              <a:rPr lang="en-IN" dirty="0"/>
              <a:t>         }</a:t>
            </a:r>
          </a:p>
          <a:p>
            <a:r>
              <a:rPr lang="en-IN" dirty="0"/>
              <a:t>      } catch (</a:t>
            </a:r>
            <a:r>
              <a:rPr lang="en-IN" dirty="0" err="1"/>
              <a:t>SQLException</a:t>
            </a:r>
            <a:r>
              <a:rPr lang="en-IN" dirty="0"/>
              <a:t> e) {</a:t>
            </a:r>
          </a:p>
          <a:p>
            <a:r>
              <a:rPr lang="en-IN" dirty="0"/>
              <a:t>         </a:t>
            </a:r>
            <a:r>
              <a:rPr lang="en-IN" dirty="0" err="1"/>
              <a:t>e.printStackTrac</a:t>
            </a:r>
            <a:endParaRPr lang="en-IN" dirty="0"/>
          </a:p>
        </p:txBody>
      </p:sp>
    </p:spTree>
    <p:extLst>
      <p:ext uri="{BB962C8B-B14F-4D97-AF65-F5344CB8AC3E}">
        <p14:creationId xmlns:p14="http://schemas.microsoft.com/office/powerpoint/2010/main" val="199759998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8836-4F56-4C80-BE29-96103B4CD02E}"/>
              </a:ext>
            </a:extLst>
          </p:cNvPr>
          <p:cNvSpPr>
            <a:spLocks noGrp="1"/>
          </p:cNvSpPr>
          <p:nvPr>
            <p:ph type="title"/>
          </p:nvPr>
        </p:nvSpPr>
        <p:spPr>
          <a:xfrm>
            <a:off x="457200" y="274638"/>
            <a:ext cx="8229600" cy="457199"/>
          </a:xfrm>
        </p:spPr>
        <p:txBody>
          <a:bodyPr>
            <a:normAutofit fontScale="90000"/>
          </a:bodyPr>
          <a:lstStyle/>
          <a:p>
            <a:r>
              <a:rPr lang="en-IN" b="0" i="0" dirty="0">
                <a:solidFill>
                  <a:srgbClr val="797979"/>
                </a:solidFill>
                <a:effectLst/>
                <a:latin typeface="Arial" panose="020B0604020202020204" pitchFamily="34" charset="0"/>
              </a:rPr>
              <a:t>JDBC - Update Records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708300D-613D-4813-9DE4-6CACD1C2763A}"/>
              </a:ext>
            </a:extLst>
          </p:cNvPr>
          <p:cNvSpPr>
            <a:spLocks noGrp="1"/>
          </p:cNvSpPr>
          <p:nvPr>
            <p:ph idx="1"/>
          </p:nvPr>
        </p:nvSpPr>
        <p:spPr>
          <a:xfrm>
            <a:off x="457200" y="476672"/>
            <a:ext cx="8229600" cy="5649491"/>
          </a:xfrm>
        </p:spPr>
        <p:txBody>
          <a:bodyPr/>
          <a:lstStyle/>
          <a:p>
            <a:r>
              <a:rPr lang="en-IN" dirty="0"/>
              <a:t> try(Connection conn = </a:t>
            </a:r>
            <a:r>
              <a:rPr lang="en-IN" dirty="0" err="1"/>
              <a:t>DriverManager.getConnection</a:t>
            </a:r>
            <a:r>
              <a:rPr lang="en-IN" dirty="0"/>
              <a:t>(DB_URL, USER, PASS);</a:t>
            </a:r>
          </a:p>
          <a:p>
            <a:r>
              <a:rPr lang="en-IN" dirty="0"/>
              <a:t>         Statement </a:t>
            </a:r>
            <a:r>
              <a:rPr lang="en-IN" dirty="0" err="1"/>
              <a:t>stmt</a:t>
            </a:r>
            <a:r>
              <a:rPr lang="en-IN" dirty="0"/>
              <a:t> = </a:t>
            </a:r>
            <a:r>
              <a:rPr lang="en-IN" dirty="0" err="1"/>
              <a:t>conn.createStatement</a:t>
            </a:r>
            <a:r>
              <a:rPr lang="en-IN" dirty="0"/>
              <a:t>();</a:t>
            </a:r>
          </a:p>
          <a:p>
            <a:r>
              <a:rPr lang="en-IN" dirty="0"/>
              <a:t>      ) {		      </a:t>
            </a:r>
          </a:p>
          <a:p>
            <a:r>
              <a:rPr lang="en-IN" dirty="0"/>
              <a:t>         String </a:t>
            </a:r>
            <a:r>
              <a:rPr lang="en-IN" dirty="0" err="1"/>
              <a:t>sql</a:t>
            </a:r>
            <a:r>
              <a:rPr lang="en-IN" dirty="0"/>
              <a:t> = "UPDATE Registration " +</a:t>
            </a:r>
          </a:p>
          <a:p>
            <a:r>
              <a:rPr lang="en-IN" dirty="0"/>
              <a:t>            "SET age = 30 WHERE id in (100, 101)";</a:t>
            </a:r>
          </a:p>
          <a:p>
            <a:r>
              <a:rPr lang="en-IN" dirty="0"/>
              <a:t>         </a:t>
            </a:r>
            <a:r>
              <a:rPr lang="en-IN" dirty="0" err="1"/>
              <a:t>stmt.executeUpdate</a:t>
            </a:r>
            <a:r>
              <a:rPr lang="en-IN" dirty="0"/>
              <a:t>(</a:t>
            </a:r>
            <a:r>
              <a:rPr lang="en-IN" dirty="0" err="1"/>
              <a:t>sql</a:t>
            </a:r>
            <a:r>
              <a:rPr lang="en-IN" dirty="0"/>
              <a:t>);</a:t>
            </a:r>
          </a:p>
        </p:txBody>
      </p:sp>
    </p:spTree>
    <p:extLst>
      <p:ext uri="{BB962C8B-B14F-4D97-AF65-F5344CB8AC3E}">
        <p14:creationId xmlns:p14="http://schemas.microsoft.com/office/powerpoint/2010/main" val="160872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897F-34D9-4432-8799-DCB08F208A4E}"/>
              </a:ext>
            </a:extLst>
          </p:cNvPr>
          <p:cNvSpPr>
            <a:spLocks noGrp="1"/>
          </p:cNvSpPr>
          <p:nvPr>
            <p:ph type="title"/>
          </p:nvPr>
        </p:nvSpPr>
        <p:spPr>
          <a:xfrm>
            <a:off x="457200" y="274638"/>
            <a:ext cx="8229600" cy="457199"/>
          </a:xfrm>
        </p:spPr>
        <p:txBody>
          <a:bodyPr>
            <a:normAutofit fontScale="90000"/>
          </a:bodyPr>
          <a:lstStyle/>
          <a:p>
            <a:r>
              <a:rPr lang="en-IN" sz="3600" b="0" i="0" dirty="0">
                <a:solidFill>
                  <a:srgbClr val="610B38"/>
                </a:solidFill>
                <a:effectLst/>
                <a:latin typeface="erdana"/>
              </a:rPr>
              <a:t>Operators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007672B-E4D1-4C26-9B25-CA6CCFD6A1E2}"/>
              </a:ext>
            </a:extLst>
          </p:cNvPr>
          <p:cNvSpPr>
            <a:spLocks noGrp="1"/>
          </p:cNvSpPr>
          <p:nvPr>
            <p:ph idx="1"/>
          </p:nvPr>
        </p:nvSpPr>
        <p:spPr>
          <a:xfrm>
            <a:off x="457200" y="404664"/>
            <a:ext cx="8229600" cy="6453336"/>
          </a:xfrm>
        </p:spPr>
        <p:txBody>
          <a:bodyPr>
            <a:normAutofit lnSpcReduction="10000"/>
          </a:bodyPr>
          <a:lstStyle/>
          <a:p>
            <a:pPr algn="just"/>
            <a:r>
              <a:rPr lang="en-US" b="1" i="0" dirty="0">
                <a:solidFill>
                  <a:srgbClr val="333333"/>
                </a:solidFill>
                <a:effectLst/>
                <a:latin typeface="inter-bold"/>
              </a:rPr>
              <a:t>Operator</a:t>
            </a:r>
            <a:r>
              <a:rPr lang="en-US" b="0" i="0" dirty="0">
                <a:solidFill>
                  <a:srgbClr val="333333"/>
                </a:solidFill>
                <a:effectLst/>
                <a:latin typeface="inter-regular"/>
              </a:rPr>
              <a:t> in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is a symbol that is used to perform operations. For example: +, -, *, / etc.</a:t>
            </a:r>
          </a:p>
          <a:p>
            <a:pPr algn="just"/>
            <a:r>
              <a:rPr lang="en-US" b="0" i="0" dirty="0">
                <a:solidFill>
                  <a:srgbClr val="333333"/>
                </a:solidFill>
                <a:effectLst/>
                <a:latin typeface="inter-regular"/>
              </a:rPr>
              <a:t>There are many types of operators in Java which are given below:</a:t>
            </a:r>
          </a:p>
          <a:p>
            <a:pPr algn="just">
              <a:buFont typeface="Arial" panose="020B0604020202020204" pitchFamily="34" charset="0"/>
              <a:buChar char="•"/>
            </a:pPr>
            <a:r>
              <a:rPr lang="en-US" b="0" i="0" dirty="0">
                <a:solidFill>
                  <a:srgbClr val="000000"/>
                </a:solidFill>
                <a:effectLst/>
                <a:latin typeface="inter-regular"/>
              </a:rPr>
              <a:t>Unary Operator,</a:t>
            </a:r>
          </a:p>
          <a:p>
            <a:pPr algn="just">
              <a:buFont typeface="Arial" panose="020B0604020202020204" pitchFamily="34" charset="0"/>
              <a:buChar char="•"/>
            </a:pPr>
            <a:r>
              <a:rPr lang="en-US" b="0" i="0" dirty="0">
                <a:solidFill>
                  <a:srgbClr val="000000"/>
                </a:solidFill>
                <a:effectLst/>
                <a:latin typeface="inter-regular"/>
              </a:rPr>
              <a:t>Arithmetic Operator,</a:t>
            </a:r>
          </a:p>
          <a:p>
            <a:pPr algn="just">
              <a:buFont typeface="Arial" panose="020B0604020202020204" pitchFamily="34" charset="0"/>
              <a:buChar char="•"/>
            </a:pPr>
            <a:r>
              <a:rPr lang="en-US" b="0" i="0" dirty="0">
                <a:solidFill>
                  <a:srgbClr val="000000"/>
                </a:solidFill>
                <a:effectLst/>
                <a:latin typeface="inter-regular"/>
              </a:rPr>
              <a:t>Shift Operator,</a:t>
            </a:r>
          </a:p>
          <a:p>
            <a:pPr algn="just">
              <a:buFont typeface="Arial" panose="020B0604020202020204" pitchFamily="34" charset="0"/>
              <a:buChar char="•"/>
            </a:pPr>
            <a:r>
              <a:rPr lang="en-US" b="0" i="0" dirty="0">
                <a:solidFill>
                  <a:srgbClr val="000000"/>
                </a:solidFill>
                <a:effectLst/>
                <a:latin typeface="inter-regular"/>
              </a:rPr>
              <a:t>Relational Operator,</a:t>
            </a:r>
          </a:p>
          <a:p>
            <a:pPr algn="just">
              <a:buFont typeface="Arial" panose="020B0604020202020204" pitchFamily="34" charset="0"/>
              <a:buChar char="•"/>
            </a:pPr>
            <a:r>
              <a:rPr lang="en-US" b="0" i="0" dirty="0">
                <a:solidFill>
                  <a:srgbClr val="000000"/>
                </a:solidFill>
                <a:effectLst/>
                <a:latin typeface="inter-regular"/>
              </a:rPr>
              <a:t>Bitwise Operator,</a:t>
            </a:r>
          </a:p>
          <a:p>
            <a:pPr algn="just">
              <a:buFont typeface="Arial" panose="020B0604020202020204" pitchFamily="34" charset="0"/>
              <a:buChar char="•"/>
            </a:pPr>
            <a:r>
              <a:rPr lang="en-US" b="0" i="0" dirty="0">
                <a:solidFill>
                  <a:srgbClr val="000000"/>
                </a:solidFill>
                <a:effectLst/>
                <a:latin typeface="inter-regular"/>
              </a:rPr>
              <a:t>Logical Operator,</a:t>
            </a:r>
          </a:p>
          <a:p>
            <a:pPr algn="just">
              <a:buFont typeface="Arial" panose="020B0604020202020204" pitchFamily="34" charset="0"/>
              <a:buChar char="•"/>
            </a:pPr>
            <a:r>
              <a:rPr lang="en-US" b="0" i="0" dirty="0">
                <a:solidFill>
                  <a:srgbClr val="000000"/>
                </a:solidFill>
                <a:effectLst/>
                <a:latin typeface="inter-regular"/>
              </a:rPr>
              <a:t>Ternary Operator and</a:t>
            </a:r>
          </a:p>
          <a:p>
            <a:pPr algn="just">
              <a:buFont typeface="Arial" panose="020B0604020202020204" pitchFamily="34" charset="0"/>
              <a:buChar char="•"/>
            </a:pPr>
            <a:r>
              <a:rPr lang="en-US" b="0" i="0" dirty="0">
                <a:solidFill>
                  <a:srgbClr val="000000"/>
                </a:solidFill>
                <a:effectLst/>
                <a:latin typeface="inter-regular"/>
              </a:rPr>
              <a:t>Assignment Operator.</a:t>
            </a:r>
          </a:p>
          <a:p>
            <a:endParaRPr lang="en-IN" dirty="0"/>
          </a:p>
        </p:txBody>
      </p:sp>
    </p:spTree>
    <p:extLst>
      <p:ext uri="{BB962C8B-B14F-4D97-AF65-F5344CB8AC3E}">
        <p14:creationId xmlns:p14="http://schemas.microsoft.com/office/powerpoint/2010/main" val="63608104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1059-A395-45E6-BC52-4DBA904C8A85}"/>
              </a:ext>
            </a:extLst>
          </p:cNvPr>
          <p:cNvSpPr>
            <a:spLocks noGrp="1"/>
          </p:cNvSpPr>
          <p:nvPr>
            <p:ph type="title"/>
          </p:nvPr>
        </p:nvSpPr>
        <p:spPr>
          <a:xfrm>
            <a:off x="457200" y="274638"/>
            <a:ext cx="8229600" cy="457199"/>
          </a:xfrm>
        </p:spPr>
        <p:txBody>
          <a:bodyPr>
            <a:normAutofit fontScale="90000"/>
          </a:bodyPr>
          <a:lstStyle/>
          <a:p>
            <a:r>
              <a:rPr lang="en-IN" b="0" i="0" dirty="0">
                <a:solidFill>
                  <a:srgbClr val="797979"/>
                </a:solidFill>
                <a:effectLst/>
                <a:latin typeface="Arial" panose="020B0604020202020204" pitchFamily="34" charset="0"/>
              </a:rPr>
              <a:t>JDBC - Delete Records </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F539156-F64A-4679-A7F0-57DFD6E8B6D3}"/>
              </a:ext>
            </a:extLst>
          </p:cNvPr>
          <p:cNvSpPr>
            <a:spLocks noGrp="1"/>
          </p:cNvSpPr>
          <p:nvPr>
            <p:ph idx="1"/>
          </p:nvPr>
        </p:nvSpPr>
        <p:spPr>
          <a:xfrm>
            <a:off x="457200" y="620688"/>
            <a:ext cx="8229600" cy="5505475"/>
          </a:xfrm>
        </p:spPr>
        <p:txBody>
          <a:bodyPr/>
          <a:lstStyle/>
          <a:p>
            <a:r>
              <a:rPr lang="en-IN" dirty="0"/>
              <a:t>try(Connection conn = </a:t>
            </a:r>
            <a:r>
              <a:rPr lang="en-IN" dirty="0" err="1"/>
              <a:t>DriverManager.getConnection</a:t>
            </a:r>
            <a:r>
              <a:rPr lang="en-IN" dirty="0"/>
              <a:t>(DB_URL, USER, PASS);</a:t>
            </a:r>
          </a:p>
          <a:p>
            <a:r>
              <a:rPr lang="en-IN" dirty="0"/>
              <a:t>         Statement </a:t>
            </a:r>
            <a:r>
              <a:rPr lang="en-IN" dirty="0" err="1"/>
              <a:t>stmt</a:t>
            </a:r>
            <a:r>
              <a:rPr lang="en-IN" dirty="0"/>
              <a:t> = </a:t>
            </a:r>
            <a:r>
              <a:rPr lang="en-IN" dirty="0" err="1"/>
              <a:t>conn.createStatement</a:t>
            </a:r>
            <a:r>
              <a:rPr lang="en-IN" dirty="0"/>
              <a:t>();</a:t>
            </a:r>
          </a:p>
          <a:p>
            <a:r>
              <a:rPr lang="en-IN" dirty="0"/>
              <a:t>      ) {		      </a:t>
            </a:r>
          </a:p>
          <a:p>
            <a:r>
              <a:rPr lang="en-IN" dirty="0"/>
              <a:t>         String </a:t>
            </a:r>
            <a:r>
              <a:rPr lang="en-IN" dirty="0" err="1"/>
              <a:t>sql</a:t>
            </a:r>
            <a:r>
              <a:rPr lang="en-IN" dirty="0"/>
              <a:t> = "DELETE FROM Registration " +</a:t>
            </a:r>
          </a:p>
          <a:p>
            <a:r>
              <a:rPr lang="en-IN" dirty="0"/>
              <a:t>            "WHERE id = 101";</a:t>
            </a:r>
          </a:p>
          <a:p>
            <a:r>
              <a:rPr lang="en-IN" dirty="0"/>
              <a:t>         </a:t>
            </a:r>
            <a:r>
              <a:rPr lang="en-IN" dirty="0" err="1"/>
              <a:t>stmt.executeUpdate</a:t>
            </a:r>
            <a:r>
              <a:rPr lang="en-IN" dirty="0"/>
              <a:t>(</a:t>
            </a:r>
            <a:r>
              <a:rPr lang="en-IN" dirty="0" err="1"/>
              <a:t>sql</a:t>
            </a:r>
            <a:r>
              <a:rPr lang="en-IN" dirty="0"/>
              <a:t>);</a:t>
            </a:r>
          </a:p>
        </p:txBody>
      </p:sp>
    </p:spTree>
    <p:extLst>
      <p:ext uri="{BB962C8B-B14F-4D97-AF65-F5344CB8AC3E}">
        <p14:creationId xmlns:p14="http://schemas.microsoft.com/office/powerpoint/2010/main" val="390040803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4842-AF36-4306-8171-15D4A062840F}"/>
              </a:ext>
            </a:extLst>
          </p:cNvPr>
          <p:cNvSpPr>
            <a:spLocks noGrp="1"/>
          </p:cNvSpPr>
          <p:nvPr>
            <p:ph type="title"/>
          </p:nvPr>
        </p:nvSpPr>
        <p:spPr>
          <a:xfrm>
            <a:off x="457200" y="274638"/>
            <a:ext cx="8229600" cy="346050"/>
          </a:xfrm>
        </p:spPr>
        <p:txBody>
          <a:bodyPr>
            <a:normAutofit fontScale="90000"/>
          </a:bodyPr>
          <a:lstStyle/>
          <a:p>
            <a:r>
              <a:rPr lang="en-IN" dirty="0"/>
              <a:t>Generics</a:t>
            </a:r>
          </a:p>
        </p:txBody>
      </p:sp>
      <p:sp>
        <p:nvSpPr>
          <p:cNvPr id="3" name="Content Placeholder 2">
            <a:extLst>
              <a:ext uri="{FF2B5EF4-FFF2-40B4-BE49-F238E27FC236}">
                <a16:creationId xmlns:a16="http://schemas.microsoft.com/office/drawing/2014/main" id="{CEAC5FEC-451D-4B8E-BBB8-F94ED41A54EB}"/>
              </a:ext>
            </a:extLst>
          </p:cNvPr>
          <p:cNvSpPr>
            <a:spLocks noGrp="1"/>
          </p:cNvSpPr>
          <p:nvPr>
            <p:ph idx="1"/>
          </p:nvPr>
        </p:nvSpPr>
        <p:spPr>
          <a:xfrm>
            <a:off x="457200" y="620688"/>
            <a:ext cx="8229600" cy="6237312"/>
          </a:xfrm>
        </p:spPr>
        <p:txBody>
          <a:bodyPr/>
          <a:lstStyle/>
          <a:p>
            <a:pPr algn="l"/>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Java Generics</a:t>
            </a:r>
            <a:r>
              <a:rPr lang="en-US" sz="2000" b="0" i="0" dirty="0">
                <a:solidFill>
                  <a:srgbClr val="000000"/>
                </a:solidFill>
                <a:effectLst/>
                <a:latin typeface="verdana" panose="020B0604030504040204" pitchFamily="34" charset="0"/>
              </a:rPr>
              <a:t> programming is introduced in J2SE 5 to deal with type-safe objects. It makes the code stable by detecting the bugs at compile time.</a:t>
            </a:r>
          </a:p>
          <a:p>
            <a:pPr algn="l"/>
            <a:r>
              <a:rPr lang="en-US" sz="2000" b="0" i="0" dirty="0">
                <a:solidFill>
                  <a:srgbClr val="000000"/>
                </a:solidFill>
                <a:effectLst/>
                <a:latin typeface="verdana" panose="020B0604030504040204" pitchFamily="34" charset="0"/>
              </a:rPr>
              <a:t>Before generics, we can store any type of objects in the collection, i.e., non-generic. Now generics force the java programmer to store a specific type of objects.</a:t>
            </a:r>
          </a:p>
          <a:p>
            <a:r>
              <a:rPr lang="en-IN" sz="2000" b="0" i="0" dirty="0">
                <a:solidFill>
                  <a:srgbClr val="610B38"/>
                </a:solidFill>
                <a:effectLst/>
                <a:latin typeface="erdana"/>
              </a:rPr>
              <a:t>Advantage of Java Generics</a:t>
            </a:r>
          </a:p>
          <a:p>
            <a:pPr algn="l"/>
            <a:r>
              <a:rPr lang="en-US" sz="1200" b="1" i="0" dirty="0">
                <a:solidFill>
                  <a:srgbClr val="000000"/>
                </a:solidFill>
                <a:effectLst/>
                <a:latin typeface="verdana" panose="020B0604030504040204" pitchFamily="34" charset="0"/>
              </a:rPr>
              <a:t>1) Type-safety:</a:t>
            </a:r>
            <a:r>
              <a:rPr lang="en-US" sz="1200" b="0" i="0" dirty="0">
                <a:solidFill>
                  <a:srgbClr val="000000"/>
                </a:solidFill>
                <a:effectLst/>
                <a:latin typeface="verdana" panose="020B0604030504040204" pitchFamily="34" charset="0"/>
              </a:rPr>
              <a:t> We can hold only a single type of objects in generics. It </a:t>
            </a:r>
            <a:r>
              <a:rPr lang="en-US" sz="1200" b="0" i="0" dirty="0" err="1">
                <a:solidFill>
                  <a:srgbClr val="000000"/>
                </a:solidFill>
                <a:effectLst/>
                <a:latin typeface="verdana" panose="020B0604030504040204" pitchFamily="34" charset="0"/>
              </a:rPr>
              <a:t>doesn?t</a:t>
            </a:r>
            <a:r>
              <a:rPr lang="en-US" sz="1200" b="0" i="0" dirty="0">
                <a:solidFill>
                  <a:srgbClr val="000000"/>
                </a:solidFill>
                <a:effectLst/>
                <a:latin typeface="verdana" panose="020B0604030504040204" pitchFamily="34" charset="0"/>
              </a:rPr>
              <a:t> allow to store other objects.</a:t>
            </a:r>
          </a:p>
          <a:p>
            <a:pPr algn="l"/>
            <a:r>
              <a:rPr lang="en-US" sz="1200" b="0" i="0" dirty="0">
                <a:solidFill>
                  <a:srgbClr val="000000"/>
                </a:solidFill>
                <a:effectLst/>
                <a:latin typeface="verdana" panose="020B0604030504040204" pitchFamily="34" charset="0"/>
              </a:rPr>
              <a:t>Without Generics, we can store any type of objects.</a:t>
            </a:r>
          </a:p>
          <a:p>
            <a:pPr algn="l">
              <a:buFont typeface="+mj-lt"/>
              <a:buAutoNum type="arabicPeriod"/>
            </a:pPr>
            <a:r>
              <a:rPr lang="en-US" sz="1800" b="0" i="0" dirty="0">
                <a:solidFill>
                  <a:srgbClr val="000000"/>
                </a:solidFill>
                <a:effectLst/>
                <a:latin typeface="verdana" panose="020B0604030504040204" pitchFamily="34" charset="0"/>
              </a:rPr>
              <a:t>List </a:t>
            </a:r>
            <a:r>
              <a:rPr lang="en-US" sz="1800" b="0" i="0" dirty="0" err="1">
                <a:solidFill>
                  <a:srgbClr val="000000"/>
                </a:solidFill>
                <a:effectLst/>
                <a:latin typeface="verdana" panose="020B0604030504040204" pitchFamily="34" charset="0"/>
              </a:rPr>
              <a:t>list</a:t>
            </a:r>
            <a:r>
              <a:rPr lang="en-US" sz="1800" b="0" i="0" dirty="0">
                <a:solidFill>
                  <a:srgbClr val="000000"/>
                </a:solidFill>
                <a:effectLst/>
                <a:latin typeface="verdana" panose="020B0604030504040204" pitchFamily="34" charset="0"/>
              </a:rPr>
              <a:t>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ArrayList</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With Generics, it is required to specify the type of object we need to store.  </a:t>
            </a:r>
          </a:p>
          <a:p>
            <a:pPr algn="l">
              <a:buFont typeface="+mj-lt"/>
              <a:buAutoNum type="arabicPeriod"/>
            </a:pPr>
            <a:r>
              <a:rPr lang="en-US" sz="1800" b="0" i="0" dirty="0">
                <a:solidFill>
                  <a:srgbClr val="000000"/>
                </a:solidFill>
                <a:effectLst/>
                <a:latin typeface="verdana" panose="020B0604030504040204" pitchFamily="34" charset="0"/>
              </a:rPr>
              <a:t>List&lt;Integer&gt; list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ArrayList</a:t>
            </a:r>
            <a:r>
              <a:rPr lang="en-US" sz="1800" b="0" i="0" dirty="0">
                <a:solidFill>
                  <a:srgbClr val="000000"/>
                </a:solidFill>
                <a:effectLst/>
                <a:latin typeface="verdana" panose="020B0604030504040204" pitchFamily="34" charset="0"/>
              </a:rPr>
              <a:t>&lt;Integer&gt;();    </a:t>
            </a:r>
          </a:p>
          <a:p>
            <a:pPr algn="l">
              <a:buFont typeface="+mj-lt"/>
              <a:buAutoNum type="arabicPeriod"/>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a:t>
            </a:r>
            <a:r>
              <a:rPr lang="en-US" sz="1800" b="0" i="0" dirty="0">
                <a:solidFill>
                  <a:srgbClr val="008200"/>
                </a:solidFill>
                <a:effectLst/>
                <a:latin typeface="verdana" panose="020B0604030504040204" pitchFamily="34" charset="0"/>
              </a:rPr>
              <a:t>// compile-time error</a:t>
            </a:r>
            <a:r>
              <a:rPr lang="en-US" sz="1800" b="0" i="0" dirty="0">
                <a:solidFill>
                  <a:srgbClr val="000000"/>
                </a:solidFill>
                <a:effectLst/>
                <a:latin typeface="verdana" panose="020B0604030504040204" pitchFamily="34" charset="0"/>
              </a:rPr>
              <a:t>  </a:t>
            </a:r>
          </a:p>
          <a:p>
            <a:endParaRPr lang="en-IN" sz="2000" b="0" i="0" dirty="0">
              <a:solidFill>
                <a:srgbClr val="610B38"/>
              </a:solidFill>
              <a:effectLst/>
              <a:latin typeface="erdana"/>
            </a:endParaRP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73661533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0D09-93F3-406D-8A10-3E3D53DCC1ED}"/>
              </a:ext>
            </a:extLst>
          </p:cNvPr>
          <p:cNvSpPr>
            <a:spLocks noGrp="1"/>
          </p:cNvSpPr>
          <p:nvPr>
            <p:ph type="title"/>
          </p:nvPr>
        </p:nvSpPr>
        <p:spPr>
          <a:xfrm>
            <a:off x="457200" y="274638"/>
            <a:ext cx="8229600" cy="457199"/>
          </a:xfrm>
        </p:spPr>
        <p:txBody>
          <a:bodyPr>
            <a:noAutofit/>
          </a:bodyPr>
          <a:lstStyle/>
          <a:p>
            <a:r>
              <a:rPr lang="en-US" sz="2400" b="1" i="0" dirty="0">
                <a:effectLst/>
                <a:latin typeface="verdana" panose="020B0604030504040204" pitchFamily="34" charset="0"/>
              </a:rPr>
              <a:t>Type casting is not required:</a:t>
            </a:r>
            <a:endParaRPr lang="en-IN" sz="2400" dirty="0"/>
          </a:p>
        </p:txBody>
      </p:sp>
      <p:sp>
        <p:nvSpPr>
          <p:cNvPr id="3" name="Content Placeholder 2">
            <a:extLst>
              <a:ext uri="{FF2B5EF4-FFF2-40B4-BE49-F238E27FC236}">
                <a16:creationId xmlns:a16="http://schemas.microsoft.com/office/drawing/2014/main" id="{9B69579B-3E5D-4E12-AE5D-F548B108A714}"/>
              </a:ext>
            </a:extLst>
          </p:cNvPr>
          <p:cNvSpPr>
            <a:spLocks noGrp="1"/>
          </p:cNvSpPr>
          <p:nvPr>
            <p:ph idx="1"/>
          </p:nvPr>
        </p:nvSpPr>
        <p:spPr>
          <a:xfrm>
            <a:off x="457200" y="836712"/>
            <a:ext cx="8229600" cy="6021288"/>
          </a:xfrm>
        </p:spPr>
        <p:txBody>
          <a:bodyPr/>
          <a:lstStyle/>
          <a:p>
            <a:pPr algn="l"/>
            <a:r>
              <a:rPr lang="en-US" sz="2000" b="0" i="0" dirty="0">
                <a:solidFill>
                  <a:srgbClr val="000000"/>
                </a:solidFill>
                <a:effectLst/>
                <a:latin typeface="verdana" panose="020B0604030504040204" pitchFamily="34" charset="0"/>
              </a:rPr>
              <a:t>There is no need to typecast the object.</a:t>
            </a:r>
          </a:p>
          <a:p>
            <a:pPr algn="l"/>
            <a:r>
              <a:rPr lang="en-US" sz="2000" b="0" i="0" dirty="0">
                <a:solidFill>
                  <a:srgbClr val="000000"/>
                </a:solidFill>
                <a:effectLst/>
                <a:latin typeface="verdana" panose="020B0604030504040204" pitchFamily="34" charset="0"/>
              </a:rPr>
              <a:t>Before Generics, we need to type cast.</a:t>
            </a:r>
          </a:p>
          <a:p>
            <a:pPr marL="0" indent="0" algn="l">
              <a:buNone/>
            </a:pPr>
            <a:r>
              <a:rPr lang="en-IN" sz="1800" b="0" i="0" dirty="0">
                <a:solidFill>
                  <a:srgbClr val="000000"/>
                </a:solidFill>
                <a:effectLst/>
                <a:latin typeface="verdana" panose="020B0604030504040204" pitchFamily="34" charset="0"/>
              </a:rPr>
              <a:t>List </a:t>
            </a:r>
            <a:r>
              <a:rPr lang="en-IN" sz="1800" b="0" i="0" dirty="0" err="1">
                <a:solidFill>
                  <a:srgbClr val="000000"/>
                </a:solidFill>
                <a:effectLst/>
                <a:latin typeface="verdana" panose="020B0604030504040204" pitchFamily="34" charset="0"/>
              </a:rPr>
              <a:t>list</a:t>
            </a:r>
            <a:r>
              <a:rPr lang="en-IN" sz="1800" b="0" i="0" dirty="0">
                <a:solidFill>
                  <a:srgbClr val="000000"/>
                </a:solidFill>
                <a:effectLst/>
                <a:latin typeface="verdana" panose="020B0604030504040204" pitchFamily="34" charset="0"/>
              </a:rPr>
              <a:t> = </a:t>
            </a:r>
            <a:r>
              <a:rPr lang="en-IN" sz="1800" b="1" i="0" dirty="0">
                <a:solidFill>
                  <a:srgbClr val="006699"/>
                </a:solidFill>
                <a:effectLst/>
                <a:latin typeface="verdana" panose="020B0604030504040204" pitchFamily="34" charset="0"/>
              </a:rPr>
              <a:t>new</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ArrayList</a:t>
            </a:r>
            <a:r>
              <a:rPr lang="en-IN" sz="1800" b="0" i="0" dirty="0">
                <a:solidFill>
                  <a:srgbClr val="000000"/>
                </a:solidFill>
                <a:effectLst/>
                <a:latin typeface="verdana" panose="020B0604030504040204" pitchFamily="34" charset="0"/>
              </a:rPr>
              <a:t>();    </a:t>
            </a:r>
          </a:p>
          <a:p>
            <a:pPr marL="0" indent="0" algn="l">
              <a:buNone/>
            </a:pPr>
            <a:r>
              <a:rPr lang="en-IN" sz="1800" b="0" i="0" dirty="0" err="1">
                <a:solidFill>
                  <a:srgbClr val="000000"/>
                </a:solidFill>
                <a:effectLst/>
                <a:latin typeface="verdana" panose="020B0604030504040204" pitchFamily="34" charset="0"/>
              </a:rPr>
              <a:t>list.add</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"hello"</a:t>
            </a:r>
            <a:r>
              <a:rPr lang="en-IN" sz="1800" b="0" i="0" dirty="0">
                <a:solidFill>
                  <a:srgbClr val="000000"/>
                </a:solidFill>
                <a:effectLst/>
                <a:latin typeface="verdana" panose="020B0604030504040204" pitchFamily="34" charset="0"/>
              </a:rPr>
              <a:t>);    </a:t>
            </a:r>
          </a:p>
          <a:p>
            <a:pPr marL="0" indent="0" algn="l">
              <a:buNone/>
            </a:pPr>
            <a:r>
              <a:rPr lang="en-IN" sz="1800" b="0" i="0" dirty="0">
                <a:solidFill>
                  <a:srgbClr val="000000"/>
                </a:solidFill>
                <a:effectLst/>
                <a:latin typeface="verdana" panose="020B0604030504040204" pitchFamily="34" charset="0"/>
              </a:rPr>
              <a:t>String s = (String) </a:t>
            </a:r>
            <a:r>
              <a:rPr lang="en-IN" sz="1800" b="0" i="0" dirty="0" err="1">
                <a:solidFill>
                  <a:srgbClr val="000000"/>
                </a:solidFill>
                <a:effectLst/>
                <a:latin typeface="verdana" panose="020B0604030504040204" pitchFamily="34" charset="0"/>
              </a:rPr>
              <a:t>list.get</a:t>
            </a:r>
            <a:r>
              <a:rPr lang="en-IN" sz="1800" b="0" i="0" dirty="0">
                <a:solidFill>
                  <a:srgbClr val="000000"/>
                </a:solidFill>
                <a:effectLst/>
                <a:latin typeface="verdana" panose="020B0604030504040204" pitchFamily="34" charset="0"/>
              </a:rPr>
              <a:t>(</a:t>
            </a:r>
            <a:r>
              <a:rPr lang="en-IN" sz="1800" b="0" i="0" dirty="0">
                <a:solidFill>
                  <a:srgbClr val="C00000"/>
                </a:solidFill>
                <a:effectLst/>
                <a:latin typeface="verdana" panose="020B0604030504040204" pitchFamily="34" charset="0"/>
              </a:rPr>
              <a:t>0</a:t>
            </a:r>
            <a:r>
              <a:rPr lang="en-IN" sz="1800" b="0" i="0" dirty="0">
                <a:solidFill>
                  <a:srgbClr val="000000"/>
                </a:solidFill>
                <a:effectLst/>
                <a:latin typeface="verdana" panose="020B0604030504040204" pitchFamily="34" charset="0"/>
              </a:rPr>
              <a:t>);</a:t>
            </a:r>
            <a:r>
              <a:rPr lang="en-IN" sz="1800" b="0" i="0" dirty="0">
                <a:solidFill>
                  <a:srgbClr val="008200"/>
                </a:solidFill>
                <a:effectLst/>
                <a:latin typeface="verdana" panose="020B0604030504040204" pitchFamily="34" charset="0"/>
              </a:rPr>
              <a:t>//typecasting  </a:t>
            </a:r>
            <a:r>
              <a:rPr lang="en-IN" sz="1800" b="0" i="0" dirty="0">
                <a:solidFill>
                  <a:srgbClr val="000000"/>
                </a:solidFill>
                <a:effectLst/>
                <a:latin typeface="verdana" panose="020B0604030504040204" pitchFamily="34" charset="0"/>
              </a:rPr>
              <a:t>  </a:t>
            </a:r>
          </a:p>
          <a:p>
            <a:pPr marL="0" indent="0" algn="l">
              <a:buNone/>
            </a:pPr>
            <a:r>
              <a:rPr lang="en-IN" sz="1800" b="0" i="0" dirty="0">
                <a:solidFill>
                  <a:srgbClr val="000000"/>
                </a:solidFill>
                <a:effectLst/>
                <a:latin typeface="verdana" panose="020B0604030504040204" pitchFamily="34" charset="0"/>
              </a:rPr>
              <a:t>After Generics, we don't need to typecast the object.  </a:t>
            </a:r>
          </a:p>
          <a:p>
            <a:pPr marL="0" indent="0" algn="l">
              <a:buNone/>
            </a:pPr>
            <a:r>
              <a:rPr lang="en-IN" sz="1800" b="0" i="0" dirty="0">
                <a:solidFill>
                  <a:srgbClr val="000000"/>
                </a:solidFill>
                <a:effectLst/>
                <a:latin typeface="verdana" panose="020B0604030504040204" pitchFamily="34" charset="0"/>
              </a:rPr>
              <a:t>List&lt;String&gt; list = </a:t>
            </a:r>
            <a:r>
              <a:rPr lang="en-IN" sz="1800" b="1" i="0" dirty="0">
                <a:solidFill>
                  <a:srgbClr val="006699"/>
                </a:solidFill>
                <a:effectLst/>
                <a:latin typeface="verdana" panose="020B0604030504040204" pitchFamily="34" charset="0"/>
              </a:rPr>
              <a:t>new</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ArrayList</a:t>
            </a:r>
            <a:r>
              <a:rPr lang="en-IN" sz="1800" b="0" i="0" dirty="0">
                <a:solidFill>
                  <a:srgbClr val="000000"/>
                </a:solidFill>
                <a:effectLst/>
                <a:latin typeface="verdana" panose="020B0604030504040204" pitchFamily="34" charset="0"/>
              </a:rPr>
              <a:t>&lt;String&gt;();    </a:t>
            </a:r>
          </a:p>
          <a:p>
            <a:pPr marL="0" indent="0" algn="l">
              <a:buNone/>
            </a:pPr>
            <a:r>
              <a:rPr lang="en-IN" sz="1800" b="0" i="0" dirty="0" err="1">
                <a:solidFill>
                  <a:srgbClr val="000000"/>
                </a:solidFill>
                <a:effectLst/>
                <a:latin typeface="verdana" panose="020B0604030504040204" pitchFamily="34" charset="0"/>
              </a:rPr>
              <a:t>list.add</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"hello"</a:t>
            </a:r>
            <a:r>
              <a:rPr lang="en-IN" sz="1800" b="0" i="0" dirty="0">
                <a:solidFill>
                  <a:srgbClr val="000000"/>
                </a:solidFill>
                <a:effectLst/>
                <a:latin typeface="verdana" panose="020B0604030504040204" pitchFamily="34" charset="0"/>
              </a:rPr>
              <a:t>);    </a:t>
            </a:r>
          </a:p>
          <a:p>
            <a:pPr marL="0" indent="0" algn="l">
              <a:buNone/>
            </a:pPr>
            <a:r>
              <a:rPr lang="en-IN" sz="1800" b="0" i="0" dirty="0">
                <a:solidFill>
                  <a:srgbClr val="000000"/>
                </a:solidFill>
                <a:effectLst/>
                <a:latin typeface="verdana" panose="020B0604030504040204" pitchFamily="34" charset="0"/>
              </a:rPr>
              <a:t>String s = </a:t>
            </a:r>
            <a:r>
              <a:rPr lang="en-IN" sz="1800" b="0" i="0" dirty="0" err="1">
                <a:solidFill>
                  <a:srgbClr val="000000"/>
                </a:solidFill>
                <a:effectLst/>
                <a:latin typeface="verdana" panose="020B0604030504040204" pitchFamily="34" charset="0"/>
              </a:rPr>
              <a:t>list.get</a:t>
            </a:r>
            <a:r>
              <a:rPr lang="en-IN" sz="1800" b="0" i="0" dirty="0">
                <a:solidFill>
                  <a:srgbClr val="000000"/>
                </a:solidFill>
                <a:effectLst/>
                <a:latin typeface="verdana" panose="020B0604030504040204" pitchFamily="34" charset="0"/>
              </a:rPr>
              <a:t>(</a:t>
            </a:r>
            <a:r>
              <a:rPr lang="en-IN" sz="1800" b="0" i="0" dirty="0">
                <a:solidFill>
                  <a:srgbClr val="C00000"/>
                </a:solidFill>
                <a:effectLst/>
                <a:latin typeface="verdana" panose="020B0604030504040204" pitchFamily="34" charset="0"/>
              </a:rPr>
              <a:t>0</a:t>
            </a:r>
            <a:r>
              <a:rPr lang="en-IN" sz="1800" b="0" i="0" dirty="0">
                <a:solidFill>
                  <a:srgbClr val="000000"/>
                </a:solidFill>
                <a:effectLst/>
                <a:latin typeface="verdana" panose="020B0604030504040204" pitchFamily="34" charset="0"/>
              </a:rPr>
              <a:t>);    </a:t>
            </a: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0042698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1C91-979E-4730-A60F-80D7B816F3F3}"/>
              </a:ext>
            </a:extLst>
          </p:cNvPr>
          <p:cNvSpPr>
            <a:spLocks noGrp="1"/>
          </p:cNvSpPr>
          <p:nvPr>
            <p:ph type="title"/>
          </p:nvPr>
        </p:nvSpPr>
        <p:spPr>
          <a:xfrm>
            <a:off x="457200" y="274638"/>
            <a:ext cx="8229600" cy="418058"/>
          </a:xfrm>
        </p:spPr>
        <p:txBody>
          <a:bodyPr>
            <a:noAutofit/>
          </a:bodyPr>
          <a:lstStyle/>
          <a:p>
            <a:r>
              <a:rPr lang="en-US" sz="2400" b="1" i="0" dirty="0">
                <a:effectLst/>
                <a:latin typeface="verdana" panose="020B0604030504040204" pitchFamily="34" charset="0"/>
              </a:rPr>
              <a:t>Compile-Time Checking</a:t>
            </a:r>
            <a:endParaRPr lang="en-IN" sz="2400" dirty="0"/>
          </a:p>
        </p:txBody>
      </p:sp>
      <p:sp>
        <p:nvSpPr>
          <p:cNvPr id="3" name="Content Placeholder 2">
            <a:extLst>
              <a:ext uri="{FF2B5EF4-FFF2-40B4-BE49-F238E27FC236}">
                <a16:creationId xmlns:a16="http://schemas.microsoft.com/office/drawing/2014/main" id="{B8EAE7E2-2090-4F25-B4BD-CB5561D0FCF0}"/>
              </a:ext>
            </a:extLst>
          </p:cNvPr>
          <p:cNvSpPr>
            <a:spLocks noGrp="1"/>
          </p:cNvSpPr>
          <p:nvPr>
            <p:ph idx="1"/>
          </p:nvPr>
        </p:nvSpPr>
        <p:spPr>
          <a:xfrm>
            <a:off x="457200" y="620688"/>
            <a:ext cx="8229600" cy="6237312"/>
          </a:xfrm>
        </p:spPr>
        <p:txBody>
          <a:bodyPr>
            <a:normAutofit lnSpcReduction="10000"/>
          </a:bodyPr>
          <a:lstStyle/>
          <a:p>
            <a:r>
              <a:rPr lang="en-US" b="0" i="0" dirty="0">
                <a:solidFill>
                  <a:srgbClr val="000000"/>
                </a:solidFill>
                <a:effectLst/>
                <a:latin typeface="verdana" panose="020B0604030504040204" pitchFamily="34" charset="0"/>
              </a:rPr>
              <a:t> </a:t>
            </a:r>
            <a:r>
              <a:rPr lang="en-US" sz="2000" b="0" i="0" dirty="0">
                <a:solidFill>
                  <a:srgbClr val="000000"/>
                </a:solidFill>
                <a:effectLst/>
                <a:latin typeface="verdana" panose="020B0604030504040204" pitchFamily="34" charset="0"/>
              </a:rPr>
              <a:t>It is checked at compile time so problem will not occur at runtime. The good programming strategy says it is far better to handle the problem at compile time than runtime.</a:t>
            </a:r>
          </a:p>
          <a:p>
            <a:pPr marL="0" indent="0" algn="l">
              <a:buNone/>
            </a:pPr>
            <a:endParaRPr lang="en-US" sz="1800" b="0" i="0" dirty="0">
              <a:solidFill>
                <a:srgbClr val="000000"/>
              </a:solidFill>
              <a:effectLst/>
              <a:latin typeface="verdana" panose="020B0604030504040204" pitchFamily="34" charset="0"/>
            </a:endParaRPr>
          </a:p>
          <a:p>
            <a:pPr marL="0" indent="0" algn="l">
              <a:buNone/>
            </a:pPr>
            <a:r>
              <a:rPr lang="en-US" sz="1800" b="0" i="0" dirty="0">
                <a:solidFill>
                  <a:srgbClr val="000000"/>
                </a:solidFill>
                <a:effectLst/>
                <a:latin typeface="verdana" panose="020B0604030504040204" pitchFamily="34" charset="0"/>
              </a:rPr>
              <a:t>List&lt;String&gt; list = </a:t>
            </a:r>
            <a:r>
              <a:rPr lang="en-US" sz="1800" b="1" i="0" dirty="0">
                <a:solidFill>
                  <a:srgbClr val="006699"/>
                </a:solidFill>
                <a:effectLst/>
                <a:latin typeface="verdana" panose="020B0604030504040204" pitchFamily="34" charset="0"/>
              </a:rPr>
              <a:t>new</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ArrayList</a:t>
            </a:r>
            <a:r>
              <a:rPr lang="en-US" sz="1800" b="0" i="0" dirty="0">
                <a:solidFill>
                  <a:srgbClr val="000000"/>
                </a:solidFill>
                <a:effectLst/>
                <a:latin typeface="verdana" panose="020B0604030504040204" pitchFamily="34" charset="0"/>
              </a:rPr>
              <a:t>&lt;String&gt;();    </a:t>
            </a:r>
          </a:p>
          <a:p>
            <a:pPr marL="0" indent="0" algn="l">
              <a:buNone/>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"hello"</a:t>
            </a:r>
            <a:r>
              <a:rPr lang="en-US" sz="1800" b="0" i="0" dirty="0">
                <a:solidFill>
                  <a:srgbClr val="000000"/>
                </a:solidFill>
                <a:effectLst/>
                <a:latin typeface="verdana" panose="020B0604030504040204" pitchFamily="34" charset="0"/>
              </a:rPr>
              <a:t>);    </a:t>
            </a:r>
          </a:p>
          <a:p>
            <a:pPr marL="0" indent="0" algn="l">
              <a:buNone/>
            </a:pPr>
            <a:r>
              <a:rPr lang="en-US" sz="1800" b="0" i="0" dirty="0" err="1">
                <a:solidFill>
                  <a:srgbClr val="000000"/>
                </a:solidFill>
                <a:effectLst/>
                <a:latin typeface="verdana" panose="020B0604030504040204" pitchFamily="34" charset="0"/>
              </a:rPr>
              <a:t>list.add</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32</a:t>
            </a:r>
            <a:r>
              <a:rPr lang="en-US" sz="1800" b="0" i="0" dirty="0">
                <a:solidFill>
                  <a:srgbClr val="000000"/>
                </a:solidFill>
                <a:effectLst/>
                <a:latin typeface="verdana" panose="020B0604030504040204" pitchFamily="34" charset="0"/>
              </a:rPr>
              <a:t>);</a:t>
            </a:r>
            <a:r>
              <a:rPr lang="en-US" sz="1800" b="0" i="0" dirty="0">
                <a:solidFill>
                  <a:srgbClr val="008200"/>
                </a:solidFill>
                <a:effectLst/>
                <a:latin typeface="verdana" panose="020B0604030504040204" pitchFamily="34" charset="0"/>
              </a:rPr>
              <a:t>//Compile Time Error </a:t>
            </a:r>
          </a:p>
          <a:p>
            <a:pPr marL="0" indent="0" algn="l">
              <a:buNone/>
            </a:pPr>
            <a:endParaRPr lang="en-US" sz="1800" dirty="0">
              <a:solidFill>
                <a:srgbClr val="008200"/>
              </a:solidFill>
              <a:latin typeface="verdana" panose="020B0604030504040204" pitchFamily="34" charset="0"/>
            </a:endParaRPr>
          </a:p>
          <a:p>
            <a:pPr algn="l"/>
            <a:r>
              <a:rPr lang="en-IN" sz="1800" dirty="0" err="1">
                <a:solidFill>
                  <a:srgbClr val="000000"/>
                </a:solidFill>
                <a:latin typeface="Consolas" panose="020B0609020204030204" pitchFamily="49" charset="0"/>
              </a:rPr>
              <a:t>ArrayList</a:t>
            </a:r>
            <a:r>
              <a:rPr lang="en-IN" sz="1800" dirty="0">
                <a:solidFill>
                  <a:srgbClr val="000000"/>
                </a:solidFill>
                <a:latin typeface="Consolas" panose="020B0609020204030204" pitchFamily="49" charset="0"/>
              </a:rPr>
              <a:t>&lt;String&gt; </a:t>
            </a:r>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&lt;String&gt;();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rahul</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"jai"</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System.out.println</a:t>
            </a:r>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list.get</a:t>
            </a:r>
            <a:r>
              <a:rPr lang="en-IN" sz="1800" dirty="0">
                <a:solidFill>
                  <a:srgbClr val="3F7F5F"/>
                </a:solidFill>
                <a:latin typeface="Consolas" panose="020B0609020204030204" pitchFamily="49" charset="0"/>
              </a:rPr>
              <a:t>(1));</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Iterator </a:t>
            </a:r>
            <a:r>
              <a:rPr lang="en-IN" sz="1800" dirty="0" err="1">
                <a:solidFill>
                  <a:srgbClr val="6A3E3E"/>
                </a:solidFill>
                <a:latin typeface="Consolas" panose="020B0609020204030204" pitchFamily="49" charset="0"/>
              </a:rPr>
              <a:t>itr</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.iterator</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itr</a:t>
            </a:r>
            <a:r>
              <a:rPr lang="en-IN" sz="1800" b="1" dirty="0" err="1">
                <a:solidFill>
                  <a:srgbClr val="000000"/>
                </a:solidFill>
                <a:latin typeface="Consolas" panose="020B0609020204030204" pitchFamily="49" charset="0"/>
              </a:rPr>
              <a:t>.hasNext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itr</a:t>
            </a:r>
            <a:r>
              <a:rPr lang="en-IN" sz="1800" b="1" i="1" dirty="0" err="1">
                <a:solidFill>
                  <a:srgbClr val="000000"/>
                </a:solidFill>
                <a:latin typeface="Consolas" panose="020B0609020204030204" pitchFamily="49" charset="0"/>
              </a:rPr>
              <a:t>.next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US" sz="1800" b="0" i="0" dirty="0">
              <a:solidFill>
                <a:srgbClr val="008200"/>
              </a:solidFill>
              <a:effectLst/>
              <a:latin typeface="verdana" panose="020B0604030504040204" pitchFamily="34" charset="0"/>
            </a:endParaRPr>
          </a:p>
          <a:p>
            <a:pPr marL="0" indent="0" algn="l">
              <a:buNone/>
            </a:pPr>
            <a:endParaRPr lang="en-US" sz="1800" dirty="0">
              <a:solidFill>
                <a:srgbClr val="008200"/>
              </a:solidFill>
              <a:latin typeface="verdana" panose="020B0604030504040204" pitchFamily="34" charset="0"/>
            </a:endParaRPr>
          </a:p>
          <a:p>
            <a:pPr marL="0" indent="0" algn="l">
              <a:buNone/>
            </a:pPr>
            <a:endParaRPr lang="en-US" sz="18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13539837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8401-0EAF-4A63-8F82-FB55316EF87F}"/>
              </a:ext>
            </a:extLst>
          </p:cNvPr>
          <p:cNvSpPr>
            <a:spLocks noGrp="1"/>
          </p:cNvSpPr>
          <p:nvPr>
            <p:ph type="title"/>
          </p:nvPr>
        </p:nvSpPr>
        <p:spPr>
          <a:xfrm>
            <a:off x="457200" y="274639"/>
            <a:ext cx="8229600" cy="202034"/>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Exception Handling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C3F8EE0-3F24-4468-9543-E5C4ABBC760A}"/>
              </a:ext>
            </a:extLst>
          </p:cNvPr>
          <p:cNvSpPr>
            <a:spLocks noGrp="1"/>
          </p:cNvSpPr>
          <p:nvPr>
            <p:ph idx="1"/>
          </p:nvPr>
        </p:nvSpPr>
        <p:spPr>
          <a:xfrm>
            <a:off x="457200" y="476674"/>
            <a:ext cx="8229600" cy="6381326"/>
          </a:xfrm>
        </p:spPr>
        <p:txBody>
          <a:bodyPr>
            <a:normAutofit/>
          </a:bodyPr>
          <a:lstStyle/>
          <a:p>
            <a:r>
              <a:rPr lang="en-US" sz="1800" b="0" i="0" dirty="0">
                <a:solidFill>
                  <a:srgbClr val="000000"/>
                </a:solidFill>
                <a:effectLst/>
                <a:latin typeface="verdana" panose="020B0604030504040204" pitchFamily="34" charset="0"/>
              </a:rPr>
              <a:t>The </a:t>
            </a:r>
            <a:r>
              <a:rPr lang="en-US" sz="1800" b="1" i="0" dirty="0">
                <a:effectLst/>
                <a:latin typeface="verdana" panose="020B0604030504040204" pitchFamily="34" charset="0"/>
              </a:rPr>
              <a:t>Exception Handling in Java</a:t>
            </a:r>
            <a:r>
              <a:rPr lang="en-US" sz="1800" b="0" i="0" dirty="0">
                <a:solidFill>
                  <a:srgbClr val="000000"/>
                </a:solidFill>
                <a:effectLst/>
                <a:latin typeface="verdana" panose="020B0604030504040204" pitchFamily="34" charset="0"/>
              </a:rPr>
              <a:t> is one of the powerful </a:t>
            </a:r>
            <a:r>
              <a:rPr lang="en-US" sz="1800" b="0" i="1" dirty="0">
                <a:solidFill>
                  <a:srgbClr val="000000"/>
                </a:solidFill>
                <a:effectLst/>
                <a:latin typeface="verdana" panose="020B0604030504040204" pitchFamily="34" charset="0"/>
              </a:rPr>
              <a:t>mechanism to handle the runtime errors</a:t>
            </a:r>
            <a:r>
              <a:rPr lang="en-US" sz="1800" b="0" i="0" dirty="0">
                <a:solidFill>
                  <a:srgbClr val="000000"/>
                </a:solidFill>
                <a:effectLst/>
                <a:latin typeface="verdana" panose="020B0604030504040204" pitchFamily="34" charset="0"/>
              </a:rPr>
              <a:t> so that normal flow of the application can be maintained.</a:t>
            </a:r>
          </a:p>
          <a:p>
            <a:r>
              <a:rPr lang="en-US" sz="2000" b="0" i="0" dirty="0">
                <a:solidFill>
                  <a:srgbClr val="610B38"/>
                </a:solidFill>
                <a:effectLst/>
                <a:latin typeface="erdana"/>
              </a:rPr>
              <a:t>What is Exception in Java</a:t>
            </a:r>
          </a:p>
          <a:p>
            <a:pPr algn="l"/>
            <a:r>
              <a:rPr lang="en-US" sz="1800" b="0" i="0" dirty="0">
                <a:solidFill>
                  <a:srgbClr val="000000"/>
                </a:solidFill>
                <a:effectLst/>
                <a:latin typeface="verdana" panose="020B0604030504040204" pitchFamily="34" charset="0"/>
              </a:rPr>
              <a:t>In Java, an exception is an event that disrupts the normal flow of the program. It is an object which is thrown at runtime.</a:t>
            </a:r>
          </a:p>
          <a:p>
            <a:r>
              <a:rPr lang="en-US" sz="1800" b="0" i="0" dirty="0">
                <a:solidFill>
                  <a:srgbClr val="000000"/>
                </a:solidFill>
                <a:effectLst/>
                <a:latin typeface="verdana" panose="020B0604030504040204" pitchFamily="34" charset="0"/>
              </a:rPr>
              <a:t>Exception Handling is a mechanism to handle runtime errors such as </a:t>
            </a:r>
            <a:r>
              <a:rPr lang="en-US" sz="1800" b="0" i="0" dirty="0" err="1">
                <a:solidFill>
                  <a:srgbClr val="000000"/>
                </a:solidFill>
                <a:effectLst/>
                <a:latin typeface="verdana" panose="020B0604030504040204" pitchFamily="34" charset="0"/>
              </a:rPr>
              <a:t>ClassNotFoundException</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IOException</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SQLException</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RemoteException</a:t>
            </a:r>
            <a:r>
              <a:rPr lang="en-US" sz="1800" b="0" i="0" dirty="0">
                <a:solidFill>
                  <a:srgbClr val="000000"/>
                </a:solidFill>
                <a:effectLst/>
                <a:latin typeface="verdana" panose="020B0604030504040204" pitchFamily="34" charset="0"/>
              </a:rPr>
              <a:t>, etc.</a:t>
            </a:r>
          </a:p>
          <a:p>
            <a:br>
              <a:rPr lang="en-US" sz="1200" dirty="0"/>
            </a:br>
            <a:endParaRPr lang="en-US" sz="2000" b="0" i="0" dirty="0">
              <a:solidFill>
                <a:srgbClr val="610B38"/>
              </a:solidFill>
              <a:effectLst/>
              <a:latin typeface="erdana"/>
            </a:endParaRPr>
          </a:p>
          <a:p>
            <a:endParaRPr lang="en-IN" sz="1800" dirty="0"/>
          </a:p>
        </p:txBody>
      </p:sp>
    </p:spTree>
    <p:extLst>
      <p:ext uri="{BB962C8B-B14F-4D97-AF65-F5344CB8AC3E}">
        <p14:creationId xmlns:p14="http://schemas.microsoft.com/office/powerpoint/2010/main" val="221284280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13A4-8498-4223-8825-C9E7C58A9F31}"/>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4B"/>
                </a:solidFill>
                <a:effectLst/>
                <a:latin typeface="erdana"/>
              </a:rPr>
            </a:br>
            <a:r>
              <a:rPr lang="en-IN" b="0" i="0" dirty="0">
                <a:solidFill>
                  <a:srgbClr val="610B4B"/>
                </a:solidFill>
                <a:effectLst/>
                <a:latin typeface="erdana"/>
              </a:rPr>
              <a:t>Advantage of Exception Handling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BEF7BCE-5382-4825-8DD6-792204CD3026}"/>
              </a:ext>
            </a:extLst>
          </p:cNvPr>
          <p:cNvSpPr>
            <a:spLocks noGrp="1"/>
          </p:cNvSpPr>
          <p:nvPr>
            <p:ph idx="1"/>
          </p:nvPr>
        </p:nvSpPr>
        <p:spPr>
          <a:xfrm>
            <a:off x="457200" y="620688"/>
            <a:ext cx="8229600" cy="6336704"/>
          </a:xfrm>
        </p:spPr>
        <p:txBody>
          <a:bodyPr>
            <a:normAutofit/>
          </a:bodyPr>
          <a:lstStyle/>
          <a:p>
            <a:r>
              <a:rPr lang="en-US" sz="2000" b="0" i="0" dirty="0">
                <a:solidFill>
                  <a:srgbClr val="000000"/>
                </a:solidFill>
                <a:effectLst/>
                <a:latin typeface="verdana" panose="020B0604030504040204" pitchFamily="34" charset="0"/>
              </a:rPr>
              <a:t>The core advantage of exception handling is </a:t>
            </a:r>
            <a:r>
              <a:rPr lang="en-US" sz="2000" b="1" i="0" dirty="0">
                <a:effectLst/>
                <a:latin typeface="verdana" panose="020B0604030504040204" pitchFamily="34" charset="0"/>
              </a:rPr>
              <a:t>to maintain the normal flow of the application</a:t>
            </a:r>
            <a:r>
              <a:rPr lang="en-US" sz="2000" b="0" i="0" dirty="0">
                <a:solidFill>
                  <a:srgbClr val="000000"/>
                </a:solidFill>
                <a:effectLst/>
                <a:latin typeface="verdana" panose="020B0604030504040204" pitchFamily="34" charset="0"/>
              </a:rPr>
              <a:t>. An exception normally disrupts the normal flow of the application that is why we use exception handling. Let's take a scenario:</a:t>
            </a:r>
          </a:p>
          <a:p>
            <a:r>
              <a:rPr lang="en-US" sz="1600" b="0" i="0" dirty="0">
                <a:solidFill>
                  <a:srgbClr val="000000"/>
                </a:solidFill>
                <a:effectLst/>
                <a:latin typeface="verdana" panose="020B0604030504040204" pitchFamily="34" charset="0"/>
              </a:rPr>
              <a:t>Suppose there are 10 statements in your program and there occurs an exception at statement 5, the rest of the code will not be executed i.e. statement 6 to 10 will not be executed.</a:t>
            </a:r>
          </a:p>
          <a:p>
            <a:r>
              <a:rPr lang="en-US" sz="1600" b="0" i="0" dirty="0">
                <a:solidFill>
                  <a:srgbClr val="000000"/>
                </a:solidFill>
                <a:effectLst/>
                <a:latin typeface="verdana" panose="020B0604030504040204" pitchFamily="34" charset="0"/>
              </a:rPr>
              <a:t> If we perform exception handling, the rest of the statement will be executed. That is why we use exception handling in </a:t>
            </a:r>
            <a:r>
              <a:rPr lang="en-US" sz="1600" b="0" i="0" u="none" strike="noStrike" dirty="0">
                <a:solidFill>
                  <a:srgbClr val="008000"/>
                </a:solidFill>
                <a:effectLst/>
                <a:latin typeface="verdana" panose="020B0604030504040204" pitchFamily="34" charset="0"/>
                <a:hlinkClick r:id="rId2"/>
              </a:rPr>
              <a:t>Java</a:t>
            </a:r>
            <a:r>
              <a:rPr lang="en-US" sz="1600" b="0" i="0" dirty="0">
                <a:solidFill>
                  <a:srgbClr val="000000"/>
                </a:solidFill>
                <a:effectLst/>
                <a:latin typeface="verdana" panose="020B0604030504040204" pitchFamily="34" charset="0"/>
              </a:rPr>
              <a:t>.</a:t>
            </a:r>
            <a:endParaRPr lang="en-IN" sz="1600" dirty="0"/>
          </a:p>
        </p:txBody>
      </p:sp>
    </p:spTree>
    <p:extLst>
      <p:ext uri="{BB962C8B-B14F-4D97-AF65-F5344CB8AC3E}">
        <p14:creationId xmlns:p14="http://schemas.microsoft.com/office/powerpoint/2010/main" val="262757620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107A-8DBB-4E27-A18C-C8620E8297F1}"/>
              </a:ext>
            </a:extLst>
          </p:cNvPr>
          <p:cNvSpPr>
            <a:spLocks noGrp="1"/>
          </p:cNvSpPr>
          <p:nvPr>
            <p:ph type="title"/>
          </p:nvPr>
        </p:nvSpPr>
        <p:spPr>
          <a:xfrm>
            <a:off x="457200" y="274638"/>
            <a:ext cx="8229600" cy="202034"/>
          </a:xfrm>
        </p:spPr>
        <p:txBody>
          <a:bodyPr>
            <a:normAutofit fontScale="90000"/>
          </a:bodyPr>
          <a:lstStyle/>
          <a:p>
            <a:r>
              <a:rPr lang="en-IN" b="0" i="0" dirty="0">
                <a:solidFill>
                  <a:srgbClr val="610B38"/>
                </a:solidFill>
                <a:effectLst/>
                <a:latin typeface="erdana"/>
              </a:rPr>
              <a:t>Hierarchy of Java Exception classes</a:t>
            </a:r>
            <a:br>
              <a:rPr lang="en-IN" b="0" i="0" dirty="0">
                <a:solidFill>
                  <a:srgbClr val="610B38"/>
                </a:solidFill>
                <a:effectLst/>
                <a:latin typeface="erdana"/>
              </a:rPr>
            </a:br>
            <a:endParaRPr lang="en-IN" dirty="0"/>
          </a:p>
        </p:txBody>
      </p:sp>
      <p:pic>
        <p:nvPicPr>
          <p:cNvPr id="6146" name="Picture 2" descr="hierarchy of exception handling">
            <a:extLst>
              <a:ext uri="{FF2B5EF4-FFF2-40B4-BE49-F238E27FC236}">
                <a16:creationId xmlns:a16="http://schemas.microsoft.com/office/drawing/2014/main" id="{29BB181A-CFA6-4CFC-906E-34096D550C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7602" y="476250"/>
            <a:ext cx="4988796"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662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4C9F-3350-4708-99DA-FC510FD5BAA3}"/>
              </a:ext>
            </a:extLst>
          </p:cNvPr>
          <p:cNvSpPr>
            <a:spLocks noGrp="1"/>
          </p:cNvSpPr>
          <p:nvPr>
            <p:ph type="title"/>
          </p:nvPr>
        </p:nvSpPr>
        <p:spPr>
          <a:xfrm>
            <a:off x="457200" y="274638"/>
            <a:ext cx="8229600" cy="457199"/>
          </a:xfrm>
        </p:spPr>
        <p:txBody>
          <a:bodyPr>
            <a:normAutofit fontScale="90000"/>
          </a:bodyPr>
          <a:lstStyle/>
          <a:p>
            <a:r>
              <a:rPr lang="en-IN" sz="2700" b="0" i="0" dirty="0">
                <a:solidFill>
                  <a:srgbClr val="610B38"/>
                </a:solidFill>
                <a:effectLst/>
                <a:latin typeface="erdana"/>
              </a:rPr>
              <a:t>Types of Java Exceptions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39B916C-D957-4079-8065-5E82A93E8EA2}"/>
              </a:ext>
            </a:extLst>
          </p:cNvPr>
          <p:cNvSpPr>
            <a:spLocks noGrp="1"/>
          </p:cNvSpPr>
          <p:nvPr>
            <p:ph idx="1"/>
          </p:nvPr>
        </p:nvSpPr>
        <p:spPr>
          <a:xfrm>
            <a:off x="457200" y="404664"/>
            <a:ext cx="8229600" cy="6453336"/>
          </a:xfrm>
        </p:spPr>
        <p:txBody>
          <a:bodyPr/>
          <a:lstStyle/>
          <a:p>
            <a:pPr algn="l"/>
            <a:r>
              <a:rPr lang="en-US" sz="2400" b="0" i="0" dirty="0">
                <a:solidFill>
                  <a:srgbClr val="000000"/>
                </a:solidFill>
                <a:effectLst/>
                <a:latin typeface="verdana" panose="020B0604030504040204" pitchFamily="34" charset="0"/>
              </a:rPr>
              <a:t>There are mainly two types of exceptions: checked and unchecked. Here, an error is considered as the unchecked exception. According to Oracle, there are three types of exceptions:</a:t>
            </a:r>
          </a:p>
          <a:p>
            <a:pPr algn="l">
              <a:buFont typeface="+mj-lt"/>
              <a:buAutoNum type="arabicPeriod"/>
            </a:pPr>
            <a:r>
              <a:rPr lang="en-US" sz="2400" b="0" i="0" dirty="0">
                <a:solidFill>
                  <a:srgbClr val="000000"/>
                </a:solidFill>
                <a:effectLst/>
                <a:latin typeface="verdana" panose="020B0604030504040204" pitchFamily="34" charset="0"/>
              </a:rPr>
              <a:t>Checked Exception-</a:t>
            </a:r>
            <a:r>
              <a:rPr lang="en-US" sz="1400" b="0" i="0" dirty="0" err="1">
                <a:solidFill>
                  <a:srgbClr val="000000"/>
                </a:solidFill>
                <a:effectLst/>
                <a:latin typeface="verdana" panose="020B0604030504040204" pitchFamily="34" charset="0"/>
              </a:rPr>
              <a:t>IOException</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SQLException</a:t>
            </a:r>
            <a:r>
              <a:rPr lang="en-US" sz="1400" b="0" i="0" dirty="0">
                <a:solidFill>
                  <a:srgbClr val="000000"/>
                </a:solidFill>
                <a:effectLst/>
                <a:latin typeface="verdana" panose="020B0604030504040204" pitchFamily="34" charset="0"/>
              </a:rPr>
              <a:t> etc. Checked exceptions are checked at compile-time.</a:t>
            </a:r>
            <a:endParaRPr lang="en-US" sz="2400" b="0" i="0" dirty="0">
              <a:solidFill>
                <a:srgbClr val="000000"/>
              </a:solidFill>
              <a:effectLst/>
              <a:latin typeface="verdana" panose="020B0604030504040204" pitchFamily="34" charset="0"/>
            </a:endParaRPr>
          </a:p>
          <a:p>
            <a:pPr algn="l">
              <a:buFont typeface="+mj-lt"/>
              <a:buAutoNum type="arabicPeriod"/>
            </a:pPr>
            <a:r>
              <a:rPr lang="en-US" sz="2400" b="0" i="0" dirty="0">
                <a:solidFill>
                  <a:srgbClr val="000000"/>
                </a:solidFill>
                <a:effectLst/>
                <a:latin typeface="verdana" panose="020B0604030504040204" pitchFamily="34" charset="0"/>
              </a:rPr>
              <a:t>Unchecked Exception- </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ArithmeticException</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NullPointerException</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ArrayIndexOutOfBoundsException</a:t>
            </a:r>
            <a:r>
              <a:rPr lang="en-US" sz="1400" b="0" i="0" dirty="0">
                <a:solidFill>
                  <a:srgbClr val="000000"/>
                </a:solidFill>
                <a:effectLst/>
                <a:latin typeface="verdana" panose="020B0604030504040204" pitchFamily="34" charset="0"/>
              </a:rPr>
              <a:t> etc. Unchecked exceptions are not checked at compile-time, but they are checked at runtime.</a:t>
            </a:r>
            <a:endParaRPr lang="en-US" sz="2400" b="0" i="0" dirty="0">
              <a:solidFill>
                <a:srgbClr val="000000"/>
              </a:solidFill>
              <a:effectLst/>
              <a:latin typeface="verdana" panose="020B0604030504040204" pitchFamily="34" charset="0"/>
            </a:endParaRPr>
          </a:p>
          <a:p>
            <a:pPr algn="l">
              <a:buFont typeface="+mj-lt"/>
              <a:buAutoNum type="arabicPeriod"/>
            </a:pPr>
            <a:r>
              <a:rPr lang="en-US" sz="2400" b="0" i="0" dirty="0">
                <a:solidFill>
                  <a:srgbClr val="000000"/>
                </a:solidFill>
                <a:effectLst/>
                <a:latin typeface="verdana" panose="020B0604030504040204" pitchFamily="34" charset="0"/>
              </a:rPr>
              <a:t>Error-</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ArithmeticException</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NullPointerException</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ArrayIndexOutOfBoundsException</a:t>
            </a:r>
            <a:r>
              <a:rPr lang="en-US" sz="1400" b="0" i="0" dirty="0">
                <a:solidFill>
                  <a:srgbClr val="000000"/>
                </a:solidFill>
                <a:effectLst/>
                <a:latin typeface="verdana" panose="020B0604030504040204" pitchFamily="34" charset="0"/>
              </a:rPr>
              <a:t> etc. Unchecked exceptions are not checked at compile-time, but they are checked at runtime.</a:t>
            </a:r>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6021622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7D9D-1571-4213-943D-B9AF56B94B85}"/>
              </a:ext>
            </a:extLst>
          </p:cNvPr>
          <p:cNvSpPr>
            <a:spLocks noGrp="1"/>
          </p:cNvSpPr>
          <p:nvPr>
            <p:ph type="title"/>
          </p:nvPr>
        </p:nvSpPr>
        <p:spPr>
          <a:xfrm>
            <a:off x="457200" y="160337"/>
            <a:ext cx="8229600" cy="316335"/>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Exception Keywords</a:t>
            </a:r>
            <a:br>
              <a:rPr lang="en-IN" b="0" i="0" dirty="0">
                <a:solidFill>
                  <a:srgbClr val="610B38"/>
                </a:solidFill>
                <a:effectLst/>
                <a:latin typeface="erdana"/>
              </a:rPr>
            </a:br>
            <a:endParaRPr lang="en-IN" dirty="0"/>
          </a:p>
        </p:txBody>
      </p:sp>
      <p:graphicFrame>
        <p:nvGraphicFramePr>
          <p:cNvPr id="7" name="Content Placeholder 6">
            <a:extLst>
              <a:ext uri="{FF2B5EF4-FFF2-40B4-BE49-F238E27FC236}">
                <a16:creationId xmlns:a16="http://schemas.microsoft.com/office/drawing/2014/main" id="{2F913E68-5CE5-4464-BC76-7818836A1342}"/>
              </a:ext>
            </a:extLst>
          </p:cNvPr>
          <p:cNvGraphicFramePr>
            <a:graphicFrameLocks noGrp="1"/>
          </p:cNvGraphicFramePr>
          <p:nvPr>
            <p:ph idx="1"/>
            <p:extLst>
              <p:ext uri="{D42A27DB-BD31-4B8C-83A1-F6EECF244321}">
                <p14:modId xmlns:p14="http://schemas.microsoft.com/office/powerpoint/2010/main" val="1939612444"/>
              </p:ext>
            </p:extLst>
          </p:nvPr>
        </p:nvGraphicFramePr>
        <p:xfrm>
          <a:off x="1187624" y="476250"/>
          <a:ext cx="7200800" cy="6221413"/>
        </p:xfrm>
        <a:graphic>
          <a:graphicData uri="http://schemas.openxmlformats.org/drawingml/2006/table">
            <a:tbl>
              <a:tblPr/>
              <a:tblGrid>
                <a:gridCol w="3600400">
                  <a:extLst>
                    <a:ext uri="{9D8B030D-6E8A-4147-A177-3AD203B41FA5}">
                      <a16:colId xmlns:a16="http://schemas.microsoft.com/office/drawing/2014/main" val="1560310377"/>
                    </a:ext>
                  </a:extLst>
                </a:gridCol>
                <a:gridCol w="3600400">
                  <a:extLst>
                    <a:ext uri="{9D8B030D-6E8A-4147-A177-3AD203B41FA5}">
                      <a16:colId xmlns:a16="http://schemas.microsoft.com/office/drawing/2014/main" val="3414706158"/>
                    </a:ext>
                  </a:extLst>
                </a:gridCol>
              </a:tblGrid>
              <a:tr h="1395785">
                <a:tc>
                  <a:txBody>
                    <a:bodyPr/>
                    <a:lstStyle/>
                    <a:p>
                      <a:pPr algn="l" fontAlgn="t"/>
                      <a:r>
                        <a:rPr lang="en-IN" sz="1200">
                          <a:solidFill>
                            <a:srgbClr val="000000"/>
                          </a:solidFill>
                          <a:effectLst/>
                          <a:latin typeface="verdana" panose="020B0604030504040204" pitchFamily="34" charset="0"/>
                        </a:rPr>
                        <a:t>try</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The "try" keyword is used to specify a block where we should place exception code. The try block must be followed by either catch or finally. It means, we can't use try block alone.</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150702"/>
                  </a:ext>
                </a:extLst>
              </a:tr>
              <a:tr h="1395785">
                <a:tc>
                  <a:txBody>
                    <a:bodyPr/>
                    <a:lstStyle/>
                    <a:p>
                      <a:pPr algn="l" fontAlgn="t"/>
                      <a:r>
                        <a:rPr lang="en-IN" sz="1200">
                          <a:solidFill>
                            <a:srgbClr val="000000"/>
                          </a:solidFill>
                          <a:effectLst/>
                          <a:latin typeface="verdana" panose="020B0604030504040204" pitchFamily="34" charset="0"/>
                        </a:rPr>
                        <a:t>catch</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The "catch" block is used to handle the exception. It must be preceded by try block which means we can't use catch block alone. It can be followed by finally block later.</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2864802"/>
                  </a:ext>
                </a:extLst>
              </a:tr>
              <a:tr h="1206407">
                <a:tc>
                  <a:txBody>
                    <a:bodyPr/>
                    <a:lstStyle/>
                    <a:p>
                      <a:pPr algn="l" fontAlgn="t"/>
                      <a:r>
                        <a:rPr lang="en-IN" sz="1200">
                          <a:solidFill>
                            <a:srgbClr val="000000"/>
                          </a:solidFill>
                          <a:effectLst/>
                          <a:latin typeface="verdana" panose="020B0604030504040204" pitchFamily="34" charset="0"/>
                        </a:rPr>
                        <a:t>finally</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The "finally" block is used to execute the important code of the program. It is executed whether an exception is handled or not.</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78586"/>
                  </a:ext>
                </a:extLst>
              </a:tr>
              <a:tr h="638273">
                <a:tc>
                  <a:txBody>
                    <a:bodyPr/>
                    <a:lstStyle/>
                    <a:p>
                      <a:pPr algn="l" fontAlgn="t"/>
                      <a:r>
                        <a:rPr lang="en-IN" sz="1200">
                          <a:solidFill>
                            <a:srgbClr val="000000"/>
                          </a:solidFill>
                          <a:effectLst/>
                          <a:latin typeface="verdana" panose="020B0604030504040204" pitchFamily="34" charset="0"/>
                        </a:rPr>
                        <a:t>throw</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The "throw" keyword is used to throw an exception.</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7127662"/>
                  </a:ext>
                </a:extLst>
              </a:tr>
              <a:tr h="1585163">
                <a:tc>
                  <a:txBody>
                    <a:bodyPr/>
                    <a:lstStyle/>
                    <a:p>
                      <a:pPr algn="l" fontAlgn="t"/>
                      <a:r>
                        <a:rPr lang="en-IN" sz="1200">
                          <a:solidFill>
                            <a:srgbClr val="000000"/>
                          </a:solidFill>
                          <a:effectLst/>
                          <a:latin typeface="verdana" panose="020B0604030504040204" pitchFamily="34" charset="0"/>
                        </a:rPr>
                        <a:t>throws</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The "throws" keyword is used to declare exceptions. It doesn't throw an exception. It specifies that there may occur an exception in the method. It is always used with method signature.</a:t>
                      </a:r>
                    </a:p>
                  </a:txBody>
                  <a:tcPr marL="35070" marR="35070" marT="35070" marB="35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4539430"/>
                  </a:ext>
                </a:extLst>
              </a:tr>
            </a:tbl>
          </a:graphicData>
        </a:graphic>
      </p:graphicFrame>
    </p:spTree>
    <p:extLst>
      <p:ext uri="{BB962C8B-B14F-4D97-AF65-F5344CB8AC3E}">
        <p14:creationId xmlns:p14="http://schemas.microsoft.com/office/powerpoint/2010/main" val="77234346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67988-5BBA-4B30-AE96-28C5C2E1A61C}"/>
              </a:ext>
            </a:extLst>
          </p:cNvPr>
          <p:cNvSpPr>
            <a:spLocks noGrp="1"/>
          </p:cNvSpPr>
          <p:nvPr>
            <p:ph idx="1"/>
          </p:nvPr>
        </p:nvSpPr>
        <p:spPr>
          <a:xfrm>
            <a:off x="457200" y="731838"/>
            <a:ext cx="8229600" cy="6126162"/>
          </a:xfrm>
        </p:spPr>
        <p:txBody>
          <a:bodyPr>
            <a:normAutofit/>
          </a:bodyPr>
          <a:lstStyle/>
          <a:p>
            <a:pPr algn="l"/>
            <a:r>
              <a:rPr lang="en-IN" sz="2400" dirty="0">
                <a:solidFill>
                  <a:srgbClr val="3F7F5F"/>
                </a:solidFill>
                <a:latin typeface="Consolas" panose="020B0609020204030204" pitchFamily="49" charset="0"/>
              </a:rPr>
              <a:t>/*</a:t>
            </a:r>
          </a:p>
          <a:p>
            <a:pPr algn="l"/>
            <a:r>
              <a:rPr lang="en-IN" sz="2400" dirty="0">
                <a:solidFill>
                  <a:srgbClr val="3F7F5F"/>
                </a:solidFill>
                <a:latin typeface="Consolas" panose="020B0609020204030204" pitchFamily="49" charset="0"/>
              </a:rPr>
              <a:t>try</a:t>
            </a:r>
          </a:p>
          <a:p>
            <a:pPr algn="l"/>
            <a:r>
              <a:rPr lang="en-IN" sz="2400" dirty="0">
                <a:solidFill>
                  <a:srgbClr val="3F7F5F"/>
                </a:solidFill>
                <a:latin typeface="Consolas" panose="020B0609020204030204" pitchFamily="49" charset="0"/>
              </a:rPr>
              <a:t>{</a:t>
            </a:r>
          </a:p>
          <a:p>
            <a:pPr algn="l"/>
            <a:r>
              <a:rPr lang="en-IN" sz="2400" dirty="0">
                <a:solidFill>
                  <a:srgbClr val="3F7F5F"/>
                </a:solidFill>
                <a:latin typeface="Consolas" panose="020B0609020204030204" pitchFamily="49" charset="0"/>
              </a:rPr>
              <a:t>int data=100/0;</a:t>
            </a:r>
          </a:p>
          <a:p>
            <a:pPr algn="l"/>
            <a:r>
              <a:rPr lang="en-IN" sz="2400" dirty="0">
                <a:solidFill>
                  <a:srgbClr val="3F7F5F"/>
                </a:solidFill>
                <a:latin typeface="Consolas" panose="020B0609020204030204" pitchFamily="49" charset="0"/>
              </a:rPr>
              <a:t>}catch(</a:t>
            </a:r>
            <a:r>
              <a:rPr lang="en-IN" sz="2400" dirty="0" err="1">
                <a:solidFill>
                  <a:srgbClr val="3F7F5F"/>
                </a:solidFill>
                <a:latin typeface="Consolas" panose="020B0609020204030204" pitchFamily="49" charset="0"/>
              </a:rPr>
              <a:t>ArithmeticException</a:t>
            </a:r>
            <a:r>
              <a:rPr lang="en-IN" sz="2400" dirty="0">
                <a:solidFill>
                  <a:srgbClr val="3F7F5F"/>
                </a:solidFill>
                <a:latin typeface="Consolas" panose="020B0609020204030204" pitchFamily="49" charset="0"/>
              </a:rPr>
              <a:t> e) {</a:t>
            </a:r>
          </a:p>
          <a:p>
            <a:pPr algn="l"/>
            <a:r>
              <a:rPr lang="en-IN" sz="2400" dirty="0" err="1">
                <a:solidFill>
                  <a:srgbClr val="3F7F5F"/>
                </a:solidFill>
                <a:latin typeface="Consolas" panose="020B0609020204030204" pitchFamily="49" charset="0"/>
              </a:rPr>
              <a:t>System.out.println</a:t>
            </a:r>
            <a:r>
              <a:rPr lang="en-IN" sz="2400" dirty="0">
                <a:solidFill>
                  <a:srgbClr val="3F7F5F"/>
                </a:solidFill>
                <a:latin typeface="Consolas" panose="020B0609020204030204" pitchFamily="49" charset="0"/>
              </a:rPr>
              <a:t>(e);</a:t>
            </a:r>
          </a:p>
          <a:p>
            <a:pPr algn="l"/>
            <a:r>
              <a:rPr lang="en-IN" sz="2400" dirty="0">
                <a:solidFill>
                  <a:srgbClr val="3F7F5F"/>
                </a:solidFill>
                <a:latin typeface="Consolas" panose="020B0609020204030204" pitchFamily="49" charset="0"/>
              </a:rPr>
              <a:t>}*/</a:t>
            </a:r>
          </a:p>
          <a:p>
            <a:pPr algn="l"/>
            <a:endParaRPr lang="en-IN" sz="2400" dirty="0">
              <a:latin typeface="Consolas" panose="020B0609020204030204" pitchFamily="49" charset="0"/>
            </a:endParaRPr>
          </a:p>
          <a:p>
            <a:pPr algn="l"/>
            <a:r>
              <a:rPr lang="en-IN" sz="2400" b="1" dirty="0">
                <a:solidFill>
                  <a:srgbClr val="7F0055"/>
                </a:solidFill>
                <a:latin typeface="Consolas" panose="020B0609020204030204" pitchFamily="49" charset="0"/>
              </a:rPr>
              <a:t>int</a:t>
            </a:r>
            <a:r>
              <a:rPr lang="en-IN" sz="2400" b="1" dirty="0">
                <a:solidFill>
                  <a:srgbClr val="000000"/>
                </a:solidFill>
                <a:latin typeface="Consolas" panose="020B0609020204030204" pitchFamily="49" charset="0"/>
              </a:rPr>
              <a:t> </a:t>
            </a:r>
            <a:r>
              <a:rPr lang="en-IN" sz="2400" dirty="0">
                <a:solidFill>
                  <a:srgbClr val="6A3E3E"/>
                </a:solidFill>
                <a:latin typeface="Consolas" panose="020B0609020204030204" pitchFamily="49" charset="0"/>
              </a:rPr>
              <a:t>data</a:t>
            </a:r>
            <a:r>
              <a:rPr lang="en-IN" sz="2400" dirty="0">
                <a:solidFill>
                  <a:srgbClr val="000000"/>
                </a:solidFill>
                <a:latin typeface="Consolas" panose="020B0609020204030204" pitchFamily="49" charset="0"/>
              </a:rPr>
              <a:t>=100/0;</a:t>
            </a:r>
          </a:p>
          <a:p>
            <a:pPr algn="l"/>
            <a:endParaRPr lang="en-IN" sz="2400" dirty="0">
              <a:latin typeface="Consolas" panose="020B0609020204030204" pitchFamily="49" charset="0"/>
            </a:endParaRPr>
          </a:p>
          <a:p>
            <a:pPr algn="l"/>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.println</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"rest of the code"</a:t>
            </a:r>
            <a:r>
              <a:rPr lang="en-US" sz="2400" b="1" i="1"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211994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A130-7CB7-4397-B971-D39EF5397B9F}"/>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Java Operator Precedence</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D07877A9-17CD-4AAF-BC6E-71CA4C7389FC}"/>
              </a:ext>
            </a:extLst>
          </p:cNvPr>
          <p:cNvGraphicFramePr>
            <a:graphicFrameLocks noGrp="1"/>
          </p:cNvGraphicFramePr>
          <p:nvPr>
            <p:ph idx="1"/>
            <p:extLst>
              <p:ext uri="{D42A27DB-BD31-4B8C-83A1-F6EECF244321}">
                <p14:modId xmlns:p14="http://schemas.microsoft.com/office/powerpoint/2010/main" val="1501626059"/>
              </p:ext>
            </p:extLst>
          </p:nvPr>
        </p:nvGraphicFramePr>
        <p:xfrm>
          <a:off x="1259632" y="549274"/>
          <a:ext cx="6264696" cy="6149028"/>
        </p:xfrm>
        <a:graphic>
          <a:graphicData uri="http://schemas.openxmlformats.org/drawingml/2006/table">
            <a:tbl>
              <a:tblPr/>
              <a:tblGrid>
                <a:gridCol w="2088232">
                  <a:extLst>
                    <a:ext uri="{9D8B030D-6E8A-4147-A177-3AD203B41FA5}">
                      <a16:colId xmlns:a16="http://schemas.microsoft.com/office/drawing/2014/main" val="1607626306"/>
                    </a:ext>
                  </a:extLst>
                </a:gridCol>
                <a:gridCol w="2088232">
                  <a:extLst>
                    <a:ext uri="{9D8B030D-6E8A-4147-A177-3AD203B41FA5}">
                      <a16:colId xmlns:a16="http://schemas.microsoft.com/office/drawing/2014/main" val="1141368986"/>
                    </a:ext>
                  </a:extLst>
                </a:gridCol>
                <a:gridCol w="2088232">
                  <a:extLst>
                    <a:ext uri="{9D8B030D-6E8A-4147-A177-3AD203B41FA5}">
                      <a16:colId xmlns:a16="http://schemas.microsoft.com/office/drawing/2014/main" val="3146228264"/>
                    </a:ext>
                  </a:extLst>
                </a:gridCol>
              </a:tblGrid>
              <a:tr h="505381">
                <a:tc>
                  <a:txBody>
                    <a:bodyPr/>
                    <a:lstStyle/>
                    <a:p>
                      <a:pPr algn="l" fontAlgn="t"/>
                      <a:r>
                        <a:rPr lang="en-IN" sz="1400">
                          <a:solidFill>
                            <a:srgbClr val="000000"/>
                          </a:solidFill>
                          <a:effectLst/>
                          <a:latin typeface="times new roman" panose="02020603050405020304" pitchFamily="18" charset="0"/>
                        </a:rPr>
                        <a:t>Operator Type</a:t>
                      </a:r>
                    </a:p>
                  </a:txBody>
                  <a:tcPr marL="59148" marR="59148" marT="59148" marB="59148">
                    <a:lnL w="6350" cap="flat" cmpd="sng" algn="ctr">
                      <a:solidFill>
                        <a:srgbClr val="50601D"/>
                      </a:solidFill>
                      <a:prstDash val="solid"/>
                      <a:round/>
                      <a:headEnd type="none" w="med" len="med"/>
                      <a:tailEnd type="none" w="med" len="med"/>
                    </a:lnL>
                    <a:lnR w="6350" cap="flat" cmpd="sng" algn="ctr">
                      <a:solidFill>
                        <a:srgbClr val="50601D"/>
                      </a:solidFill>
                      <a:prstDash val="solid"/>
                      <a:round/>
                      <a:headEnd type="none" w="med" len="med"/>
                      <a:tailEnd type="none" w="med" len="med"/>
                    </a:lnR>
                    <a:lnT w="6350" cap="flat" cmpd="sng" algn="ctr">
                      <a:solidFill>
                        <a:srgbClr val="5060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Category</a:t>
                      </a:r>
                    </a:p>
                  </a:txBody>
                  <a:tcPr marL="59148" marR="59148" marT="59148" marB="59148">
                    <a:lnL w="6350" cap="flat" cmpd="sng" algn="ctr">
                      <a:solidFill>
                        <a:srgbClr val="50601D"/>
                      </a:solidFill>
                      <a:prstDash val="solid"/>
                      <a:round/>
                      <a:headEnd type="none" w="med" len="med"/>
                      <a:tailEnd type="none" w="med" len="med"/>
                    </a:lnL>
                    <a:lnR w="6350" cap="flat" cmpd="sng" algn="ctr">
                      <a:solidFill>
                        <a:srgbClr val="50601D"/>
                      </a:solidFill>
                      <a:prstDash val="solid"/>
                      <a:round/>
                      <a:headEnd type="none" w="med" len="med"/>
                      <a:tailEnd type="none" w="med" len="med"/>
                    </a:lnR>
                    <a:lnT w="6350" cap="flat" cmpd="sng" algn="ctr">
                      <a:solidFill>
                        <a:srgbClr val="5060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Precedence</a:t>
                      </a:r>
                    </a:p>
                  </a:txBody>
                  <a:tcPr marL="59148" marR="59148" marT="59148" marB="59148">
                    <a:lnL w="6350" cap="flat" cmpd="sng" algn="ctr">
                      <a:solidFill>
                        <a:srgbClr val="50601D"/>
                      </a:solidFill>
                      <a:prstDash val="solid"/>
                      <a:round/>
                      <a:headEnd type="none" w="med" len="med"/>
                      <a:tailEnd type="none" w="med" len="med"/>
                    </a:lnL>
                    <a:lnR w="6350" cap="flat" cmpd="sng" algn="ctr">
                      <a:solidFill>
                        <a:srgbClr val="50601D"/>
                      </a:solidFill>
                      <a:prstDash val="solid"/>
                      <a:round/>
                      <a:headEnd type="none" w="med" len="med"/>
                      <a:tailEnd type="none" w="med" len="med"/>
                    </a:lnR>
                    <a:lnT w="6350" cap="flat" cmpd="sng" algn="ctr">
                      <a:solidFill>
                        <a:srgbClr val="50601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90629258"/>
                  </a:ext>
                </a:extLst>
              </a:tr>
              <a:tr h="271400">
                <a:tc rowSpan="2">
                  <a:txBody>
                    <a:bodyPr/>
                    <a:lstStyle/>
                    <a:p>
                      <a:pPr algn="just" fontAlgn="t"/>
                      <a:r>
                        <a:rPr lang="en-IN" sz="1600" b="1">
                          <a:solidFill>
                            <a:srgbClr val="333333"/>
                          </a:solidFill>
                          <a:effectLst/>
                          <a:latin typeface="inter-regular"/>
                        </a:rPr>
                        <a:t>Unary</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postfix</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i="1">
                          <a:solidFill>
                            <a:srgbClr val="333333"/>
                          </a:solidFill>
                          <a:effectLst/>
                          <a:latin typeface="inter-regular"/>
                        </a:rPr>
                        <a:t>expr</a:t>
                      </a:r>
                      <a:r>
                        <a:rPr lang="en-IN" sz="1400">
                          <a:solidFill>
                            <a:srgbClr val="333333"/>
                          </a:solidFill>
                          <a:effectLst/>
                          <a:latin typeface="inter-regular"/>
                        </a:rPr>
                        <a:t>++ </a:t>
                      </a:r>
                      <a:r>
                        <a:rPr lang="en-IN" sz="1400" i="1">
                          <a:solidFill>
                            <a:srgbClr val="333333"/>
                          </a:solidFill>
                          <a:effectLst/>
                          <a:latin typeface="inter-regular"/>
                        </a:rPr>
                        <a:t>expr</a:t>
                      </a:r>
                      <a:r>
                        <a:rPr lang="en-IN" sz="1400">
                          <a:solidFill>
                            <a:srgbClr val="333333"/>
                          </a:solidFill>
                          <a:effectLst/>
                          <a:latin typeface="inter-regular"/>
                        </a:rPr>
                        <a: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4918944"/>
                  </a:ext>
                </a:extLst>
              </a:tr>
              <a:tr h="666517">
                <a:tc vMerge="1">
                  <a:txBody>
                    <a:bodyPr/>
                    <a:lstStyle/>
                    <a:p>
                      <a:endParaRPr lang="en-IN"/>
                    </a:p>
                  </a:txBody>
                  <a:tcPr/>
                </a:tc>
                <a:tc>
                  <a:txBody>
                    <a:bodyPr/>
                    <a:lstStyle/>
                    <a:p>
                      <a:pPr algn="just" fontAlgn="t"/>
                      <a:r>
                        <a:rPr lang="en-IN" sz="1600">
                          <a:solidFill>
                            <a:srgbClr val="333333"/>
                          </a:solidFill>
                          <a:effectLst/>
                          <a:latin typeface="inter-regular"/>
                        </a:rPr>
                        <a:t>prefix</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t>
                      </a:r>
                      <a:r>
                        <a:rPr lang="en-IN" sz="1400" i="1">
                          <a:solidFill>
                            <a:srgbClr val="333333"/>
                          </a:solidFill>
                          <a:effectLst/>
                          <a:latin typeface="inter-regular"/>
                        </a:rPr>
                        <a:t>expr</a:t>
                      </a:r>
                      <a:r>
                        <a:rPr lang="en-IN" sz="1400">
                          <a:solidFill>
                            <a:srgbClr val="333333"/>
                          </a:solidFill>
                          <a:effectLst/>
                          <a:latin typeface="inter-regular"/>
                        </a:rPr>
                        <a:t> --</a:t>
                      </a:r>
                      <a:r>
                        <a:rPr lang="en-IN" sz="1400" i="1">
                          <a:solidFill>
                            <a:srgbClr val="333333"/>
                          </a:solidFill>
                          <a:effectLst/>
                          <a:latin typeface="inter-regular"/>
                        </a:rPr>
                        <a:t>expr</a:t>
                      </a:r>
                      <a:r>
                        <a:rPr lang="en-IN" sz="1400">
                          <a:solidFill>
                            <a:srgbClr val="333333"/>
                          </a:solidFill>
                          <a:effectLst/>
                          <a:latin typeface="inter-regular"/>
                        </a:rPr>
                        <a:t> +</a:t>
                      </a:r>
                      <a:r>
                        <a:rPr lang="en-IN" sz="1400" i="1">
                          <a:solidFill>
                            <a:srgbClr val="333333"/>
                          </a:solidFill>
                          <a:effectLst/>
                          <a:latin typeface="inter-regular"/>
                        </a:rPr>
                        <a:t>expr</a:t>
                      </a:r>
                      <a:r>
                        <a:rPr lang="en-IN" sz="1400">
                          <a:solidFill>
                            <a:srgbClr val="333333"/>
                          </a:solidFill>
                          <a:effectLst/>
                          <a:latin typeface="inter-regular"/>
                        </a:rPr>
                        <a:t> -</a:t>
                      </a:r>
                      <a:r>
                        <a:rPr lang="en-IN" sz="1400" i="1">
                          <a:solidFill>
                            <a:srgbClr val="333333"/>
                          </a:solidFill>
                          <a:effectLst/>
                          <a:latin typeface="inter-regular"/>
                        </a:rPr>
                        <a:t>expr</a:t>
                      </a:r>
                      <a:r>
                        <a:rPr lang="en-IN" sz="1400">
                          <a:solidFill>
                            <a:srgbClr val="333333"/>
                          </a:solidFill>
                          <a:effectLst/>
                          <a:latin typeface="inter-regular"/>
                        </a:rPr>
                        <a:t> ~ !</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3756593"/>
                  </a:ext>
                </a:extLst>
              </a:tr>
              <a:tr h="271400">
                <a:tc rowSpan="2">
                  <a:txBody>
                    <a:bodyPr/>
                    <a:lstStyle/>
                    <a:p>
                      <a:pPr algn="just" fontAlgn="t"/>
                      <a:r>
                        <a:rPr lang="en-IN" sz="1600" b="1">
                          <a:solidFill>
                            <a:srgbClr val="333333"/>
                          </a:solidFill>
                          <a:effectLst/>
                          <a:latin typeface="inter-regular"/>
                        </a:rPr>
                        <a:t>Arithmetic</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multiplicative</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 / %</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9285686"/>
                  </a:ext>
                </a:extLst>
              </a:tr>
              <a:tr h="271400">
                <a:tc vMerge="1">
                  <a:txBody>
                    <a:bodyPr/>
                    <a:lstStyle/>
                    <a:p>
                      <a:endParaRPr lang="en-IN"/>
                    </a:p>
                  </a:txBody>
                  <a:tcPr/>
                </a:tc>
                <a:tc>
                  <a:txBody>
                    <a:bodyPr/>
                    <a:lstStyle/>
                    <a:p>
                      <a:pPr algn="just" fontAlgn="t"/>
                      <a:r>
                        <a:rPr lang="en-IN" sz="1600">
                          <a:solidFill>
                            <a:srgbClr val="333333"/>
                          </a:solidFill>
                          <a:effectLst/>
                          <a:latin typeface="inter-regular"/>
                        </a:rPr>
                        <a:t>additive</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 -</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3775981"/>
                  </a:ext>
                </a:extLst>
              </a:tr>
              <a:tr h="271400">
                <a:tc>
                  <a:txBody>
                    <a:bodyPr/>
                    <a:lstStyle/>
                    <a:p>
                      <a:pPr algn="just" fontAlgn="t"/>
                      <a:r>
                        <a:rPr lang="en-IN" sz="1600" b="1">
                          <a:solidFill>
                            <a:srgbClr val="333333"/>
                          </a:solidFill>
                          <a:effectLst/>
                          <a:latin typeface="inter-regular"/>
                        </a:rPr>
                        <a:t>Shift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shift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&lt;&lt; &gt;&gt; &gt;&gt;&gt;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6567647"/>
                  </a:ext>
                </a:extLst>
              </a:tr>
              <a:tr h="468759">
                <a:tc rowSpan="2">
                  <a:txBody>
                    <a:bodyPr/>
                    <a:lstStyle/>
                    <a:p>
                      <a:pPr algn="just" fontAlgn="t"/>
                      <a:r>
                        <a:rPr lang="en-IN" sz="1600" b="1">
                          <a:solidFill>
                            <a:srgbClr val="333333"/>
                          </a:solidFill>
                          <a:effectLst/>
                          <a:latin typeface="inter-regular"/>
                        </a:rPr>
                        <a:t>Relational</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comparison</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&lt; &gt; &lt;= &gt;= instanceof</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2321588"/>
                  </a:ext>
                </a:extLst>
              </a:tr>
              <a:tr h="271400">
                <a:tc vMerge="1">
                  <a:txBody>
                    <a:bodyPr/>
                    <a:lstStyle/>
                    <a:p>
                      <a:endParaRPr lang="en-IN"/>
                    </a:p>
                  </a:txBody>
                  <a:tcPr/>
                </a:tc>
                <a:tc>
                  <a:txBody>
                    <a:bodyPr/>
                    <a:lstStyle/>
                    <a:p>
                      <a:pPr algn="just" fontAlgn="t"/>
                      <a:r>
                        <a:rPr lang="en-IN" sz="1600">
                          <a:solidFill>
                            <a:srgbClr val="333333"/>
                          </a:solidFill>
                          <a:effectLst/>
                          <a:latin typeface="inter-regular"/>
                        </a:rPr>
                        <a:t>equality</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 !=</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863879"/>
                  </a:ext>
                </a:extLst>
              </a:tr>
              <a:tr h="271400">
                <a:tc rowSpan="3">
                  <a:txBody>
                    <a:bodyPr/>
                    <a:lstStyle/>
                    <a:p>
                      <a:pPr algn="just" fontAlgn="t"/>
                      <a:r>
                        <a:rPr lang="en-IN" sz="1600" b="1">
                          <a:solidFill>
                            <a:srgbClr val="333333"/>
                          </a:solidFill>
                          <a:effectLst/>
                          <a:latin typeface="inter-regular"/>
                        </a:rPr>
                        <a:t>Bitwise</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bitwise AND</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&amp;</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53326458"/>
                  </a:ext>
                </a:extLst>
              </a:tr>
              <a:tr h="468759">
                <a:tc vMerge="1">
                  <a:txBody>
                    <a:bodyPr/>
                    <a:lstStyle/>
                    <a:p>
                      <a:endParaRPr lang="en-IN"/>
                    </a:p>
                  </a:txBody>
                  <a:tcPr/>
                </a:tc>
                <a:tc>
                  <a:txBody>
                    <a:bodyPr/>
                    <a:lstStyle/>
                    <a:p>
                      <a:pPr algn="just" fontAlgn="t"/>
                      <a:r>
                        <a:rPr lang="en-IN" sz="1600">
                          <a:solidFill>
                            <a:srgbClr val="333333"/>
                          </a:solidFill>
                          <a:effectLst/>
                          <a:latin typeface="inter-regular"/>
                        </a:rPr>
                        <a:t>bitwise exclusive OR</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15049325"/>
                  </a:ext>
                </a:extLst>
              </a:tr>
              <a:tr h="468759">
                <a:tc vMerge="1">
                  <a:txBody>
                    <a:bodyPr/>
                    <a:lstStyle/>
                    <a:p>
                      <a:endParaRPr lang="en-IN"/>
                    </a:p>
                  </a:txBody>
                  <a:tcPr/>
                </a:tc>
                <a:tc>
                  <a:txBody>
                    <a:bodyPr/>
                    <a:lstStyle/>
                    <a:p>
                      <a:pPr algn="just" fontAlgn="t"/>
                      <a:r>
                        <a:rPr lang="en-IN" sz="1600">
                          <a:solidFill>
                            <a:srgbClr val="333333"/>
                          </a:solidFill>
                          <a:effectLst/>
                          <a:latin typeface="inter-regular"/>
                        </a:rPr>
                        <a:t>bitwise inclusive OR</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5145889"/>
                  </a:ext>
                </a:extLst>
              </a:tr>
              <a:tr h="271400">
                <a:tc rowSpan="2">
                  <a:txBody>
                    <a:bodyPr/>
                    <a:lstStyle/>
                    <a:p>
                      <a:pPr algn="just" fontAlgn="t"/>
                      <a:r>
                        <a:rPr lang="en-IN" sz="1600" b="1">
                          <a:solidFill>
                            <a:srgbClr val="333333"/>
                          </a:solidFill>
                          <a:effectLst/>
                          <a:latin typeface="inter-regular"/>
                        </a:rPr>
                        <a:t>Logical</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logical AND</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&amp;&amp;</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0981341"/>
                  </a:ext>
                </a:extLst>
              </a:tr>
              <a:tr h="271400">
                <a:tc vMerge="1">
                  <a:txBody>
                    <a:bodyPr/>
                    <a:lstStyle/>
                    <a:p>
                      <a:endParaRPr lang="en-IN"/>
                    </a:p>
                  </a:txBody>
                  <a:tcPr/>
                </a:tc>
                <a:tc>
                  <a:txBody>
                    <a:bodyPr/>
                    <a:lstStyle/>
                    <a:p>
                      <a:pPr algn="just" fontAlgn="t"/>
                      <a:r>
                        <a:rPr lang="en-IN" sz="1600">
                          <a:solidFill>
                            <a:srgbClr val="333333"/>
                          </a:solidFill>
                          <a:effectLst/>
                          <a:latin typeface="inter-regular"/>
                        </a:rPr>
                        <a:t>logical OR</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0454766"/>
                  </a:ext>
                </a:extLst>
              </a:tr>
              <a:tr h="271400">
                <a:tc>
                  <a:txBody>
                    <a:bodyPr/>
                    <a:lstStyle/>
                    <a:p>
                      <a:pPr algn="just" fontAlgn="t"/>
                      <a:r>
                        <a:rPr lang="en-IN" sz="1600" b="1">
                          <a:solidFill>
                            <a:srgbClr val="333333"/>
                          </a:solidFill>
                          <a:effectLst/>
                          <a:latin typeface="inter-regular"/>
                        </a:rPr>
                        <a:t>Ternary</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ternary</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 :</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76926621"/>
                  </a:ext>
                </a:extLst>
              </a:tr>
              <a:tr h="666517">
                <a:tc>
                  <a:txBody>
                    <a:bodyPr/>
                    <a:lstStyle/>
                    <a:p>
                      <a:pPr algn="just" fontAlgn="t"/>
                      <a:r>
                        <a:rPr lang="en-IN" sz="1600" b="1" dirty="0">
                          <a:solidFill>
                            <a:srgbClr val="333333"/>
                          </a:solidFill>
                          <a:effectLst/>
                          <a:latin typeface="inter-regular"/>
                        </a:rPr>
                        <a:t>Assignment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assignment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 += -= *= /= %= &amp;= ^= |= &lt;&lt;= &gt;&gt;= &gt;&gt;&gt;=</a:t>
                      </a:r>
                    </a:p>
                  </a:txBody>
                  <a:tcPr marL="39432" marR="39432" marT="39432" marB="394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52302668"/>
                  </a:ext>
                </a:extLst>
              </a:tr>
            </a:tbl>
          </a:graphicData>
        </a:graphic>
      </p:graphicFrame>
    </p:spTree>
    <p:extLst>
      <p:ext uri="{BB962C8B-B14F-4D97-AF65-F5344CB8AC3E}">
        <p14:creationId xmlns:p14="http://schemas.microsoft.com/office/powerpoint/2010/main" val="4146328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5917-D08B-4AEA-9655-E7D67618D796}"/>
              </a:ext>
            </a:extLst>
          </p:cNvPr>
          <p:cNvSpPr>
            <a:spLocks noGrp="1"/>
          </p:cNvSpPr>
          <p:nvPr>
            <p:ph type="title"/>
          </p:nvPr>
        </p:nvSpPr>
        <p:spPr>
          <a:xfrm>
            <a:off x="457200" y="227013"/>
            <a:ext cx="8229600" cy="249659"/>
          </a:xfrm>
        </p:spPr>
        <p:txBody>
          <a:bodyPr>
            <a:normAutofit fontScale="90000"/>
          </a:bodyPr>
          <a:lstStyle/>
          <a:p>
            <a:r>
              <a:rPr lang="en-IN" b="0" i="0" dirty="0">
                <a:solidFill>
                  <a:srgbClr val="610B38"/>
                </a:solidFill>
                <a:effectLst/>
                <a:latin typeface="erdana"/>
              </a:rPr>
              <a:t>Java catch multiple exceptions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D453CD-5429-4B90-9D4D-62B08BA16CB6}"/>
              </a:ext>
            </a:extLst>
          </p:cNvPr>
          <p:cNvSpPr>
            <a:spLocks noGrp="1"/>
          </p:cNvSpPr>
          <p:nvPr>
            <p:ph idx="1"/>
          </p:nvPr>
        </p:nvSpPr>
        <p:spPr>
          <a:xfrm>
            <a:off x="457200" y="227014"/>
            <a:ext cx="8229600" cy="5899150"/>
          </a:xfrm>
        </p:spPr>
        <p:txBody>
          <a:bodyPr>
            <a:normAutofit fontScale="85000" lnSpcReduction="10000"/>
          </a:bodyPr>
          <a:lstStyle/>
          <a:p>
            <a:r>
              <a:rPr lang="en-IN" sz="1800" b="0" i="0" dirty="0">
                <a:solidFill>
                  <a:srgbClr val="610B38"/>
                </a:solidFill>
                <a:effectLst/>
                <a:latin typeface="erdana"/>
              </a:rPr>
              <a:t>Java Multi-catch block</a:t>
            </a:r>
          </a:p>
          <a:p>
            <a:r>
              <a:rPr lang="en-US" sz="1800" b="0" i="0" dirty="0">
                <a:solidFill>
                  <a:srgbClr val="000000"/>
                </a:solidFill>
                <a:effectLst/>
                <a:latin typeface="verdana" panose="020B0604030504040204" pitchFamily="34" charset="0"/>
              </a:rPr>
              <a:t>A try block can be followed by one or more catch blocks. Each catch block must contain a different exception handler. So, if you have to perform different tasks at the occurrence of different exceptions, use java multi-catch block.</a:t>
            </a:r>
          </a:p>
          <a:p>
            <a:r>
              <a:rPr lang="en-US" sz="1600" b="0" dirty="0">
                <a:solidFill>
                  <a:srgbClr val="000000"/>
                </a:solidFill>
                <a:effectLst/>
                <a:latin typeface="verdana" panose="020B0604030504040204" pitchFamily="34" charset="0"/>
              </a:rPr>
              <a:t>At a time only one exception occurs and at a time only one catch block is executed.</a:t>
            </a:r>
          </a:p>
          <a:p>
            <a:endParaRPr lang="en-US" sz="1600" b="0" dirty="0">
              <a:solidFill>
                <a:srgbClr val="000000"/>
              </a:solidFill>
              <a:effectLst/>
              <a:latin typeface="verdana" panose="020B0604030504040204" pitchFamily="34" charset="0"/>
            </a:endParaRPr>
          </a:p>
          <a:p>
            <a:endParaRPr lang="en-IN" sz="1800" dirty="0"/>
          </a:p>
          <a:p>
            <a:r>
              <a:rPr lang="en-US" sz="1600" b="0" dirty="0">
                <a:solidFill>
                  <a:srgbClr val="000000"/>
                </a:solidFill>
                <a:effectLst/>
                <a:latin typeface="verdana" panose="020B0604030504040204" pitchFamily="34" charset="0"/>
              </a:rPr>
              <a:t>All catch blocks must be ordered from most specific to most general, i.e. catch for </a:t>
            </a:r>
            <a:r>
              <a:rPr lang="en-US" sz="1600" b="0" dirty="0" err="1">
                <a:solidFill>
                  <a:srgbClr val="000000"/>
                </a:solidFill>
                <a:effectLst/>
                <a:latin typeface="verdana" panose="020B0604030504040204" pitchFamily="34" charset="0"/>
              </a:rPr>
              <a:t>ArithmeticException</a:t>
            </a:r>
            <a:r>
              <a:rPr lang="en-US" sz="1600" b="0" dirty="0">
                <a:solidFill>
                  <a:srgbClr val="000000"/>
                </a:solidFill>
                <a:effectLst/>
                <a:latin typeface="verdana" panose="020B0604030504040204" pitchFamily="34" charset="0"/>
              </a:rPr>
              <a:t> must come before catch for Exception.</a:t>
            </a:r>
          </a:p>
          <a:p>
            <a:endParaRPr lang="en-US" sz="1600" b="0" dirty="0">
              <a:solidFill>
                <a:srgbClr val="000000"/>
              </a:solidFill>
              <a:effectLst/>
              <a:latin typeface="verdana" panose="020B0604030504040204" pitchFamily="34" charset="0"/>
            </a:endParaRPr>
          </a:p>
          <a:p>
            <a:pPr algn="l">
              <a:buFont typeface="+mj-lt"/>
              <a:buAutoNum type="arabicPeriod"/>
            </a:pPr>
            <a:r>
              <a:rPr lang="en-IN" sz="1100" b="1" i="0" dirty="0">
                <a:solidFill>
                  <a:srgbClr val="006699"/>
                </a:solidFill>
                <a:effectLst/>
                <a:latin typeface="verdana" panose="020B0604030504040204" pitchFamily="34" charset="0"/>
              </a:rPr>
              <a:t>public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class</a:t>
            </a:r>
            <a:r>
              <a:rPr lang="en-IN" sz="1100" b="0" i="0" dirty="0">
                <a:solidFill>
                  <a:srgbClr val="000000"/>
                </a:solidFill>
                <a:effectLst/>
                <a:latin typeface="verdana" panose="020B0604030504040204" pitchFamily="34" charset="0"/>
              </a:rPr>
              <a:t> MultipleCatchBlock1 {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public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static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void</a:t>
            </a:r>
            <a:r>
              <a:rPr lang="en-IN" sz="1100" b="0" i="0" dirty="0">
                <a:solidFill>
                  <a:srgbClr val="000000"/>
                </a:solidFill>
                <a:effectLst/>
                <a:latin typeface="verdana" panose="020B0604030504040204" pitchFamily="34" charset="0"/>
              </a:rPr>
              <a:t> main(String[] </a:t>
            </a:r>
            <a:r>
              <a:rPr lang="en-IN" sz="1100" b="0" i="0" dirty="0" err="1">
                <a:solidFill>
                  <a:srgbClr val="000000"/>
                </a:solidFill>
                <a:effectLst/>
                <a:latin typeface="verdana" panose="020B0604030504040204" pitchFamily="34" charset="0"/>
              </a:rPr>
              <a:t>args</a:t>
            </a: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try</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int</a:t>
            </a:r>
            <a:r>
              <a:rPr lang="en-IN" sz="1100" b="0" i="0" dirty="0">
                <a:solidFill>
                  <a:srgbClr val="000000"/>
                </a:solidFill>
                <a:effectLst/>
                <a:latin typeface="verdana" panose="020B0604030504040204" pitchFamily="34" charset="0"/>
              </a:rPr>
              <a:t> a[]=</a:t>
            </a:r>
            <a:r>
              <a:rPr lang="en-IN" sz="1100" b="1" i="0" dirty="0">
                <a:solidFill>
                  <a:srgbClr val="006699"/>
                </a:solidFill>
                <a:effectLst/>
                <a:latin typeface="verdana" panose="020B0604030504040204" pitchFamily="34" charset="0"/>
              </a:rPr>
              <a:t>new</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int</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5</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a:t>
            </a:r>
            <a:r>
              <a:rPr lang="en-IN" sz="1100" b="0" i="0" dirty="0">
                <a:solidFill>
                  <a:srgbClr val="C00000"/>
                </a:solidFill>
                <a:effectLst/>
                <a:latin typeface="verdana" panose="020B0604030504040204" pitchFamily="34" charset="0"/>
              </a:rPr>
              <a:t>5</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30</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0</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a:t>
            </a:r>
            <a:r>
              <a:rPr lang="en-IN" sz="1100" b="0" i="0" dirty="0" err="1">
                <a:solidFill>
                  <a:srgbClr val="000000"/>
                </a:solidFill>
                <a:effectLst/>
                <a:latin typeface="verdana" panose="020B0604030504040204" pitchFamily="34" charset="0"/>
              </a:rPr>
              <a:t>ArithmeticException</a:t>
            </a:r>
            <a:r>
              <a:rPr lang="en-IN" sz="1100" b="0" i="0" dirty="0">
                <a:solidFill>
                  <a:srgbClr val="000000"/>
                </a:solidFill>
                <a:effectLst/>
                <a:latin typeface="verdana" panose="020B0604030504040204" pitchFamily="34" charset="0"/>
              </a:rPr>
              <a:t>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"Arithmetic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a:t>
            </a:r>
            <a:r>
              <a:rPr lang="en-IN" sz="1100" b="0" i="0" dirty="0" err="1">
                <a:solidFill>
                  <a:srgbClr val="000000"/>
                </a:solidFill>
                <a:effectLst/>
                <a:latin typeface="verdana" panose="020B0604030504040204" pitchFamily="34" charset="0"/>
              </a:rPr>
              <a:t>ArrayIndexOutOfBoundsException</a:t>
            </a:r>
            <a:r>
              <a:rPr lang="en-IN" sz="1100" b="0" i="0" dirty="0">
                <a:solidFill>
                  <a:srgbClr val="000000"/>
                </a:solidFill>
                <a:effectLst/>
                <a:latin typeface="verdana" panose="020B0604030504040204" pitchFamily="34" charset="0"/>
              </a:rPr>
              <a:t>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a:t>
            </a:r>
            <a:r>
              <a:rPr lang="en-IN" sz="1100" b="0" i="0" dirty="0" err="1">
                <a:solidFill>
                  <a:srgbClr val="0000FF"/>
                </a:solidFill>
                <a:effectLst/>
                <a:latin typeface="verdana" panose="020B0604030504040204" pitchFamily="34" charset="0"/>
              </a:rPr>
              <a:t>ArrayIndexOutOfBounds</a:t>
            </a:r>
            <a:r>
              <a:rPr lang="en-IN" sz="1100" b="0" i="0" dirty="0">
                <a:solidFill>
                  <a:srgbClr val="0000FF"/>
                </a:solidFill>
                <a:effectLst/>
                <a:latin typeface="verdana" panose="020B0604030504040204" pitchFamily="34" charset="0"/>
              </a:rPr>
              <a:t>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(Exception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"Parent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"rest of the code"</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p>
          <a:p>
            <a:endParaRPr lang="en-IN" sz="1800" dirty="0"/>
          </a:p>
        </p:txBody>
      </p:sp>
    </p:spTree>
    <p:extLst>
      <p:ext uri="{BB962C8B-B14F-4D97-AF65-F5344CB8AC3E}">
        <p14:creationId xmlns:p14="http://schemas.microsoft.com/office/powerpoint/2010/main" val="10632219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9F4EC-0100-46B7-8324-03E12DEFD703}"/>
              </a:ext>
            </a:extLst>
          </p:cNvPr>
          <p:cNvSpPr>
            <a:spLocks noGrp="1"/>
          </p:cNvSpPr>
          <p:nvPr>
            <p:ph idx="1"/>
          </p:nvPr>
        </p:nvSpPr>
        <p:spPr>
          <a:xfrm>
            <a:off x="457200" y="188640"/>
            <a:ext cx="8229600" cy="5937523"/>
          </a:xfrm>
        </p:spPr>
        <p:txBody>
          <a:bodyPr>
            <a:normAutofit/>
          </a:bodyPr>
          <a:lstStyle/>
          <a:p>
            <a:r>
              <a:rPr lang="en-US" sz="1800" b="0" i="0" dirty="0">
                <a:solidFill>
                  <a:srgbClr val="000000"/>
                </a:solidFill>
                <a:effectLst/>
                <a:latin typeface="verdana" panose="020B0604030504040204" pitchFamily="34" charset="0"/>
              </a:rPr>
              <a:t>In this example, try block contains two exceptions. But at a time only one exception occurs and its corresponding catch block is invoked.</a:t>
            </a:r>
          </a:p>
          <a:p>
            <a:pPr algn="l">
              <a:buFont typeface="+mj-lt"/>
              <a:buAutoNum type="arabicPeriod"/>
            </a:pPr>
            <a:r>
              <a:rPr lang="en-IN" sz="1100" b="1" i="0" dirty="0">
                <a:solidFill>
                  <a:srgbClr val="006699"/>
                </a:solidFill>
                <a:effectLst/>
                <a:latin typeface="verdana" panose="020B0604030504040204" pitchFamily="34" charset="0"/>
              </a:rPr>
              <a:t>public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class</a:t>
            </a:r>
            <a:r>
              <a:rPr lang="en-IN" sz="1100" b="0" i="0" dirty="0">
                <a:solidFill>
                  <a:srgbClr val="000000"/>
                </a:solidFill>
                <a:effectLst/>
                <a:latin typeface="verdana" panose="020B0604030504040204" pitchFamily="34" charset="0"/>
              </a:rPr>
              <a:t> MultipleCatchBlock3 {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public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static</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void</a:t>
            </a:r>
            <a:r>
              <a:rPr lang="en-IN" sz="1100" b="0" i="0" dirty="0">
                <a:solidFill>
                  <a:srgbClr val="000000"/>
                </a:solidFill>
                <a:effectLst/>
                <a:latin typeface="verdana" panose="020B0604030504040204" pitchFamily="34" charset="0"/>
              </a:rPr>
              <a:t> main(String[] </a:t>
            </a:r>
            <a:r>
              <a:rPr lang="en-IN" sz="1100" b="0" i="0" dirty="0" err="1">
                <a:solidFill>
                  <a:srgbClr val="000000"/>
                </a:solidFill>
                <a:effectLst/>
                <a:latin typeface="verdana" panose="020B0604030504040204" pitchFamily="34" charset="0"/>
              </a:rPr>
              <a:t>args</a:t>
            </a: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try</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int</a:t>
            </a:r>
            <a:r>
              <a:rPr lang="en-IN" sz="1100" b="0" i="0" dirty="0">
                <a:solidFill>
                  <a:srgbClr val="000000"/>
                </a:solidFill>
                <a:effectLst/>
                <a:latin typeface="verdana" panose="020B0604030504040204" pitchFamily="34" charset="0"/>
              </a:rPr>
              <a:t> a[]=</a:t>
            </a:r>
            <a:r>
              <a:rPr lang="en-IN" sz="1100" b="1" i="0" dirty="0">
                <a:solidFill>
                  <a:srgbClr val="006699"/>
                </a:solidFill>
                <a:effectLst/>
                <a:latin typeface="verdana" panose="020B0604030504040204" pitchFamily="34" charset="0"/>
              </a:rPr>
              <a:t>new</a:t>
            </a: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int</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5</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a:t>
            </a:r>
            <a:r>
              <a:rPr lang="en-IN" sz="1100" b="0" i="0" dirty="0">
                <a:solidFill>
                  <a:srgbClr val="C00000"/>
                </a:solidFill>
                <a:effectLst/>
                <a:latin typeface="verdana" panose="020B0604030504040204" pitchFamily="34" charset="0"/>
              </a:rPr>
              <a:t>5</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30</a:t>
            </a:r>
            <a:r>
              <a:rPr lang="en-IN" sz="1100" b="0" i="0" dirty="0">
                <a:solidFill>
                  <a:srgbClr val="000000"/>
                </a:solidFill>
                <a:effectLst/>
                <a:latin typeface="verdana" panose="020B0604030504040204" pitchFamily="34" charset="0"/>
              </a:rPr>
              <a:t>/</a:t>
            </a:r>
            <a:r>
              <a:rPr lang="en-IN" sz="1100" b="0" i="0" dirty="0">
                <a:solidFill>
                  <a:srgbClr val="C00000"/>
                </a:solidFill>
                <a:effectLst/>
                <a:latin typeface="verdana" panose="020B0604030504040204" pitchFamily="34" charset="0"/>
              </a:rPr>
              <a:t>0</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a:t>
            </a:r>
            <a:r>
              <a:rPr lang="en-IN" sz="1100" b="0" i="0" dirty="0">
                <a:solidFill>
                  <a:srgbClr val="C00000"/>
                </a:solidFill>
                <a:effectLst/>
                <a:latin typeface="verdana" panose="020B0604030504040204" pitchFamily="34" charset="0"/>
              </a:rPr>
              <a:t>10</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a:t>
            </a:r>
            <a:r>
              <a:rPr lang="en-IN" sz="1100" b="0" i="0" dirty="0" err="1">
                <a:solidFill>
                  <a:srgbClr val="000000"/>
                </a:solidFill>
                <a:effectLst/>
                <a:latin typeface="verdana" panose="020B0604030504040204" pitchFamily="34" charset="0"/>
              </a:rPr>
              <a:t>ArithmeticException</a:t>
            </a:r>
            <a:r>
              <a:rPr lang="en-IN" sz="1100" b="0" i="0" dirty="0">
                <a:solidFill>
                  <a:srgbClr val="000000"/>
                </a:solidFill>
                <a:effectLst/>
                <a:latin typeface="verdana" panose="020B0604030504040204" pitchFamily="34" charset="0"/>
              </a:rPr>
              <a:t>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"Arithmetic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a:t>
            </a:r>
            <a:r>
              <a:rPr lang="en-IN" sz="1100" b="0" i="0" dirty="0" err="1">
                <a:solidFill>
                  <a:srgbClr val="000000"/>
                </a:solidFill>
                <a:effectLst/>
                <a:latin typeface="verdana" panose="020B0604030504040204" pitchFamily="34" charset="0"/>
              </a:rPr>
              <a:t>ArrayIndexOutOfBoundsException</a:t>
            </a:r>
            <a:r>
              <a:rPr lang="en-IN" sz="1100" b="0" i="0" dirty="0">
                <a:solidFill>
                  <a:srgbClr val="000000"/>
                </a:solidFill>
                <a:effectLst/>
                <a:latin typeface="verdana" panose="020B0604030504040204" pitchFamily="34" charset="0"/>
              </a:rPr>
              <a:t>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a:t>
            </a:r>
            <a:r>
              <a:rPr lang="en-IN" sz="1100" b="0" i="0" dirty="0" err="1">
                <a:solidFill>
                  <a:srgbClr val="0000FF"/>
                </a:solidFill>
                <a:effectLst/>
                <a:latin typeface="verdana" panose="020B0604030504040204" pitchFamily="34" charset="0"/>
              </a:rPr>
              <a:t>ArrayIndexOutOfBounds</a:t>
            </a:r>
            <a:r>
              <a:rPr lang="en-IN" sz="1100" b="0" i="0" dirty="0">
                <a:solidFill>
                  <a:srgbClr val="0000FF"/>
                </a:solidFill>
                <a:effectLst/>
                <a:latin typeface="verdana" panose="020B0604030504040204" pitchFamily="34" charset="0"/>
              </a:rPr>
              <a:t>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1" i="0" dirty="0">
                <a:solidFill>
                  <a:srgbClr val="006699"/>
                </a:solidFill>
                <a:effectLst/>
                <a:latin typeface="verdana" panose="020B0604030504040204" pitchFamily="34" charset="0"/>
              </a:rPr>
              <a:t>catch</a:t>
            </a:r>
            <a:r>
              <a:rPr lang="en-IN" sz="1100" b="0" i="0" dirty="0">
                <a:solidFill>
                  <a:srgbClr val="000000"/>
                </a:solidFill>
                <a:effectLst/>
                <a:latin typeface="verdana" panose="020B0604030504040204" pitchFamily="34" charset="0"/>
              </a:rPr>
              <a:t>(Exception e)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"Parent Exception occurs"</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r>
              <a:rPr lang="en-IN" sz="1100" b="0" i="0" dirty="0" err="1">
                <a:solidFill>
                  <a:srgbClr val="000000"/>
                </a:solidFill>
                <a:effectLst/>
                <a:latin typeface="verdana" panose="020B0604030504040204" pitchFamily="34" charset="0"/>
              </a:rPr>
              <a:t>System.out.println</a:t>
            </a:r>
            <a:r>
              <a:rPr lang="en-IN" sz="1100" b="0" i="0" dirty="0">
                <a:solidFill>
                  <a:srgbClr val="000000"/>
                </a:solidFill>
                <a:effectLst/>
                <a:latin typeface="verdana" panose="020B0604030504040204" pitchFamily="34" charset="0"/>
              </a:rPr>
              <a:t>(</a:t>
            </a:r>
            <a:r>
              <a:rPr lang="en-IN" sz="1100" b="0" i="0" dirty="0">
                <a:solidFill>
                  <a:srgbClr val="0000FF"/>
                </a:solidFill>
                <a:effectLst/>
                <a:latin typeface="verdana" panose="020B0604030504040204" pitchFamily="34" charset="0"/>
              </a:rPr>
              <a:t>"rest of the code"</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  </a:t>
            </a:r>
          </a:p>
          <a:p>
            <a:pPr algn="l">
              <a:buFont typeface="+mj-lt"/>
              <a:buAutoNum type="arabicPeriod"/>
            </a:pPr>
            <a:r>
              <a:rPr lang="en-IN" sz="1100" b="0" i="0" dirty="0">
                <a:solidFill>
                  <a:srgbClr val="000000"/>
                </a:solidFill>
                <a:effectLst/>
                <a:latin typeface="verdana" panose="020B0604030504040204" pitchFamily="34" charset="0"/>
              </a:rPr>
              <a:t>}  </a:t>
            </a:r>
          </a:p>
          <a:p>
            <a:endParaRPr lang="en-IN" sz="1800" dirty="0"/>
          </a:p>
        </p:txBody>
      </p:sp>
    </p:spTree>
    <p:extLst>
      <p:ext uri="{BB962C8B-B14F-4D97-AF65-F5344CB8AC3E}">
        <p14:creationId xmlns:p14="http://schemas.microsoft.com/office/powerpoint/2010/main" val="424809703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33A0-CCA1-4C02-A9F0-0D5F4D9A054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Java finally block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74C2DF1-258F-4B5B-B4F8-822FBDAC3538}"/>
              </a:ext>
            </a:extLst>
          </p:cNvPr>
          <p:cNvSpPr>
            <a:spLocks noGrp="1"/>
          </p:cNvSpPr>
          <p:nvPr>
            <p:ph idx="1"/>
          </p:nvPr>
        </p:nvSpPr>
        <p:spPr>
          <a:xfrm>
            <a:off x="457200" y="476672"/>
            <a:ext cx="8229600" cy="5649491"/>
          </a:xfrm>
        </p:spPr>
        <p:txBody>
          <a:bodyPr/>
          <a:lstStyle/>
          <a:p>
            <a:r>
              <a:rPr lang="en-US" sz="2800" b="1" i="0" dirty="0">
                <a:solidFill>
                  <a:srgbClr val="333333"/>
                </a:solidFill>
                <a:effectLst/>
                <a:latin typeface="inter-bold"/>
              </a:rPr>
              <a:t>Java finally block</a:t>
            </a:r>
            <a:r>
              <a:rPr lang="en-US" sz="2800" b="0" i="0" dirty="0">
                <a:solidFill>
                  <a:srgbClr val="333333"/>
                </a:solidFill>
                <a:effectLst/>
                <a:latin typeface="inter-regular"/>
              </a:rPr>
              <a:t> is a block used to execute important code such as closing the connection, etc.</a:t>
            </a:r>
          </a:p>
          <a:p>
            <a:pPr algn="just"/>
            <a:r>
              <a:rPr lang="en-US" sz="2800" b="0" i="0" dirty="0">
                <a:solidFill>
                  <a:srgbClr val="333333"/>
                </a:solidFill>
                <a:effectLst/>
                <a:latin typeface="inter-regular"/>
              </a:rPr>
              <a:t>Java finally block is always executed whether an exception is handled or not. Therefore, it contains all the necessary statements that need to be printed regardless of the exception occurs or not.</a:t>
            </a:r>
          </a:p>
          <a:p>
            <a:pPr algn="just"/>
            <a:r>
              <a:rPr lang="en-US" sz="2800" b="0" i="0" dirty="0">
                <a:solidFill>
                  <a:srgbClr val="333333"/>
                </a:solidFill>
                <a:effectLst/>
                <a:latin typeface="inter-regular"/>
              </a:rPr>
              <a:t>The finally block follows the try-catch block.</a:t>
            </a:r>
          </a:p>
          <a:p>
            <a:pPr algn="just"/>
            <a:endParaRPr lang="en-US" sz="28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52961363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86C72-22BB-40E1-9E47-04A99A6E118E}"/>
              </a:ext>
            </a:extLst>
          </p:cNvPr>
          <p:cNvSpPr>
            <a:spLocks noGrp="1"/>
          </p:cNvSpPr>
          <p:nvPr>
            <p:ph idx="1"/>
          </p:nvPr>
        </p:nvSpPr>
        <p:spPr>
          <a:xfrm>
            <a:off x="457200" y="764704"/>
            <a:ext cx="8229600" cy="5361459"/>
          </a:xfrm>
        </p:spPr>
        <p:txBody>
          <a:bodyPr>
            <a:normAutofit fontScale="40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TestFinallyBlock1{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"Inside the try block"</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//below code throws divide by zero 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25</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//cannot handle Arithmetic type 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//can only accept Null Pointer type 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NullPointerException</a:t>
            </a:r>
            <a:r>
              <a:rPr lang="en-IN" b="0" i="0" dirty="0">
                <a:solidFill>
                  <a:srgbClr val="000000"/>
                </a:solidFill>
                <a:effectLst/>
                <a:latin typeface="inter-regular"/>
              </a:rPr>
              <a:t> e){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//executes regardless of exception </a:t>
            </a:r>
            <a:r>
              <a:rPr lang="en-IN" b="0" i="0" dirty="0" err="1">
                <a:solidFill>
                  <a:srgbClr val="008200"/>
                </a:solidFill>
                <a:effectLst/>
                <a:latin typeface="inter-regular"/>
              </a:rPr>
              <a:t>occured</a:t>
            </a:r>
            <a:r>
              <a:rPr lang="en-IN" b="0" i="0" dirty="0">
                <a:solidFill>
                  <a:srgbClr val="008200"/>
                </a:solidFill>
                <a:effectLst/>
                <a:latin typeface="inter-regular"/>
              </a:rPr>
              <a:t> or not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finally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"finally block is always executed"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281349761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EF62-539F-4E12-8B99-88D063B6F1E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Java throw Exception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EA24433-02CD-4716-A74B-466783F80F65}"/>
              </a:ext>
            </a:extLst>
          </p:cNvPr>
          <p:cNvSpPr>
            <a:spLocks noGrp="1"/>
          </p:cNvSpPr>
          <p:nvPr>
            <p:ph idx="1"/>
          </p:nvPr>
        </p:nvSpPr>
        <p:spPr>
          <a:xfrm>
            <a:off x="457200" y="476672"/>
            <a:ext cx="8229600" cy="5649491"/>
          </a:xfrm>
        </p:spPr>
        <p:txBody>
          <a:bodyPr>
            <a:normAutofit fontScale="92500" lnSpcReduction="10000"/>
          </a:bodyPr>
          <a:lstStyle/>
          <a:p>
            <a:r>
              <a:rPr lang="en-US" sz="2400" b="0" i="0" dirty="0">
                <a:solidFill>
                  <a:srgbClr val="333333"/>
                </a:solidFill>
                <a:effectLst/>
                <a:latin typeface="inter-regular"/>
              </a:rPr>
              <a:t>In Java, exceptions allows us to write good quality codes where the errors are checked at the compile time instead of runtime and we can create custom exceptions making the code recovery and debugging easier</a:t>
            </a:r>
            <a:r>
              <a:rPr lang="en-US" b="0" i="0" dirty="0">
                <a:solidFill>
                  <a:srgbClr val="333333"/>
                </a:solidFill>
                <a:effectLst/>
                <a:latin typeface="inter-regular"/>
              </a:rPr>
              <a:t>.</a:t>
            </a:r>
          </a:p>
          <a:p>
            <a:r>
              <a:rPr lang="en-US" sz="2000" b="0" i="0" dirty="0">
                <a:solidFill>
                  <a:srgbClr val="333333"/>
                </a:solidFill>
                <a:effectLst/>
                <a:latin typeface="inter-regular"/>
              </a:rPr>
              <a:t>The Java throw keyword is used to throw an exception explicitly.</a:t>
            </a:r>
            <a:endParaRPr lang="en-US" sz="2000" dirty="0">
              <a:solidFill>
                <a:srgbClr val="333333"/>
              </a:solidFill>
              <a:latin typeface="inter-regular"/>
            </a:endParaRPr>
          </a:p>
          <a:p>
            <a:r>
              <a:rPr lang="en-US" sz="2000" b="0" i="0" dirty="0">
                <a:solidFill>
                  <a:srgbClr val="333333"/>
                </a:solidFill>
                <a:effectLst/>
                <a:latin typeface="inter-regular"/>
              </a:rPr>
              <a:t>We specify the </a:t>
            </a:r>
            <a:r>
              <a:rPr lang="en-US" sz="2000" b="1" i="0" dirty="0">
                <a:solidFill>
                  <a:srgbClr val="333333"/>
                </a:solidFill>
                <a:effectLst/>
                <a:latin typeface="inter-bold"/>
              </a:rPr>
              <a:t>exception</a:t>
            </a:r>
            <a:r>
              <a:rPr lang="en-US" sz="2000" b="0" i="0" dirty="0">
                <a:solidFill>
                  <a:srgbClr val="333333"/>
                </a:solidFill>
                <a:effectLst/>
                <a:latin typeface="inter-regular"/>
              </a:rPr>
              <a:t> object which is to be thrown. The Exception has some message with it that provides the error description. These exceptions may be related to user inputs, server, etc.</a:t>
            </a:r>
          </a:p>
          <a:p>
            <a:r>
              <a:rPr lang="en-US" sz="1200" b="0" i="0" dirty="0">
                <a:solidFill>
                  <a:srgbClr val="333333"/>
                </a:solidFill>
                <a:effectLst/>
                <a:latin typeface="inter-regular"/>
              </a:rPr>
              <a:t>We can throw either checked or unchecked exceptions in Java by throw keyword. It is mainly used to throw a custom exception. We will discuss custom exceptions later in this section.</a:t>
            </a:r>
            <a:endParaRPr lang="en-US" sz="2000" dirty="0">
              <a:solidFill>
                <a:srgbClr val="333333"/>
              </a:solidFill>
              <a:latin typeface="inter-regular"/>
            </a:endParaRPr>
          </a:p>
          <a:p>
            <a:r>
              <a:rPr lang="en-US" sz="2000" b="0" i="0" dirty="0">
                <a:solidFill>
                  <a:srgbClr val="333333"/>
                </a:solidFill>
                <a:effectLst/>
                <a:latin typeface="inter-regular"/>
              </a:rPr>
              <a:t>We can also define our own set of conditions and throw an exception explicitly using throw keyword. For example, we can throw </a:t>
            </a:r>
            <a:r>
              <a:rPr lang="en-US" sz="2000" b="0" i="0" dirty="0" err="1">
                <a:solidFill>
                  <a:srgbClr val="333333"/>
                </a:solidFill>
                <a:effectLst/>
                <a:latin typeface="inter-regular"/>
              </a:rPr>
              <a:t>ArithmeticException</a:t>
            </a:r>
            <a:r>
              <a:rPr lang="en-US" sz="2000" b="0" i="0" dirty="0">
                <a:solidFill>
                  <a:srgbClr val="333333"/>
                </a:solidFill>
                <a:effectLst/>
                <a:latin typeface="inter-regular"/>
              </a:rPr>
              <a:t> if we divide a number by another number. Here, we just need to set the condition and throw exception using throw keyword.</a:t>
            </a:r>
          </a:p>
          <a:p>
            <a:pPr algn="just"/>
            <a:r>
              <a:rPr lang="en-US" sz="1800" b="0" i="0" dirty="0">
                <a:solidFill>
                  <a:srgbClr val="333333"/>
                </a:solidFill>
                <a:effectLst/>
                <a:latin typeface="inter-regular"/>
              </a:rPr>
              <a:t>The syntax of the Java throw keyword is given below.</a:t>
            </a:r>
          </a:p>
          <a:p>
            <a:pPr algn="just"/>
            <a:r>
              <a:rPr lang="en-US" sz="1800" b="0" i="0" dirty="0">
                <a:solidFill>
                  <a:srgbClr val="333333"/>
                </a:solidFill>
                <a:effectLst/>
                <a:latin typeface="inter-regular"/>
              </a:rPr>
              <a:t>throw Instance i.e.,</a:t>
            </a:r>
          </a:p>
          <a:p>
            <a:pPr algn="just"/>
            <a:endParaRPr lang="en-US" sz="1800" b="1" i="0" dirty="0">
              <a:solidFill>
                <a:srgbClr val="006699"/>
              </a:solidFill>
              <a:effectLst/>
              <a:latin typeface="inter-regular"/>
            </a:endParaRPr>
          </a:p>
          <a:p>
            <a:pPr algn="just"/>
            <a:r>
              <a:rPr lang="en-US" sz="1800" b="1" i="0" dirty="0">
                <a:solidFill>
                  <a:srgbClr val="006699"/>
                </a:solidFill>
                <a:effectLst/>
                <a:latin typeface="inter-regular"/>
              </a:rPr>
              <a:t>throw</a:t>
            </a:r>
            <a:r>
              <a:rPr lang="en-US" sz="1800" b="0" i="0" dirty="0">
                <a:solidFill>
                  <a:srgbClr val="000000"/>
                </a:solidFill>
                <a:effectLst/>
                <a:latin typeface="inter-regular"/>
              </a:rPr>
              <a:t> </a:t>
            </a:r>
            <a:r>
              <a:rPr lang="en-US" sz="1800" b="1" i="0" dirty="0">
                <a:solidFill>
                  <a:srgbClr val="006699"/>
                </a:solidFill>
                <a:effectLst/>
                <a:latin typeface="inter-regular"/>
              </a:rPr>
              <a:t>new</a:t>
            </a:r>
            <a:r>
              <a:rPr lang="en-US" sz="1800" b="0" i="0" dirty="0">
                <a:solidFill>
                  <a:srgbClr val="000000"/>
                </a:solidFill>
                <a:effectLst/>
                <a:latin typeface="inter-regular"/>
              </a:rPr>
              <a:t> </a:t>
            </a:r>
            <a:r>
              <a:rPr lang="en-US" sz="1800" b="0" i="0" dirty="0" err="1">
                <a:solidFill>
                  <a:srgbClr val="000000"/>
                </a:solidFill>
                <a:effectLst/>
                <a:latin typeface="inter-regular"/>
              </a:rPr>
              <a:t>exception_class</a:t>
            </a:r>
            <a:r>
              <a:rPr lang="en-US" sz="1800" b="0" i="0" dirty="0">
                <a:solidFill>
                  <a:srgbClr val="000000"/>
                </a:solidFill>
                <a:effectLst/>
                <a:latin typeface="inter-regular"/>
              </a:rPr>
              <a:t>(</a:t>
            </a:r>
            <a:r>
              <a:rPr lang="en-US" sz="1800" b="0" i="0" dirty="0">
                <a:solidFill>
                  <a:srgbClr val="0000FF"/>
                </a:solidFill>
                <a:effectLst/>
                <a:latin typeface="inter-regular"/>
              </a:rPr>
              <a:t>"error message"</a:t>
            </a:r>
            <a:r>
              <a:rPr lang="en-US" sz="1800" b="0" i="0" dirty="0">
                <a:solidFill>
                  <a:srgbClr val="000000"/>
                </a:solidFill>
                <a:effectLst/>
                <a:latin typeface="inter-regular"/>
              </a:rPr>
              <a:t>);  </a:t>
            </a:r>
          </a:p>
          <a:p>
            <a:pPr algn="just"/>
            <a:r>
              <a:rPr lang="en-US" sz="2600" b="1" i="0" dirty="0">
                <a:solidFill>
                  <a:srgbClr val="006699"/>
                </a:solidFill>
                <a:effectLst/>
                <a:latin typeface="inter-regular"/>
              </a:rPr>
              <a:t>throw</a:t>
            </a:r>
            <a:r>
              <a:rPr lang="en-US" sz="2600" b="0" i="0" dirty="0">
                <a:solidFill>
                  <a:srgbClr val="000000"/>
                </a:solidFill>
                <a:effectLst/>
                <a:latin typeface="inter-regular"/>
              </a:rPr>
              <a:t> </a:t>
            </a:r>
            <a:r>
              <a:rPr lang="en-US" sz="2600" b="1" i="0" dirty="0">
                <a:solidFill>
                  <a:srgbClr val="006699"/>
                </a:solidFill>
                <a:effectLst/>
                <a:latin typeface="inter-regular"/>
              </a:rPr>
              <a:t>new</a:t>
            </a:r>
            <a:r>
              <a:rPr lang="en-US" sz="2600" b="0" i="0" dirty="0">
                <a:solidFill>
                  <a:srgbClr val="000000"/>
                </a:solidFill>
                <a:effectLst/>
                <a:latin typeface="inter-regular"/>
              </a:rPr>
              <a:t> </a:t>
            </a:r>
            <a:r>
              <a:rPr lang="en-US" sz="2600" b="0" i="0" dirty="0" err="1">
                <a:solidFill>
                  <a:srgbClr val="000000"/>
                </a:solidFill>
                <a:effectLst/>
                <a:latin typeface="inter-regular"/>
              </a:rPr>
              <a:t>IOException</a:t>
            </a:r>
            <a:r>
              <a:rPr lang="en-US" sz="2600" b="0" i="0" dirty="0">
                <a:solidFill>
                  <a:srgbClr val="000000"/>
                </a:solidFill>
                <a:effectLst/>
                <a:latin typeface="inter-regular"/>
              </a:rPr>
              <a:t>(</a:t>
            </a:r>
            <a:r>
              <a:rPr lang="en-US" sz="2600" b="0" i="0" dirty="0">
                <a:solidFill>
                  <a:srgbClr val="0000FF"/>
                </a:solidFill>
                <a:effectLst/>
                <a:latin typeface="inter-regular"/>
              </a:rPr>
              <a:t>"sorry device error"</a:t>
            </a:r>
            <a:r>
              <a:rPr lang="en-US" sz="2600" b="0" i="0" dirty="0">
                <a:solidFill>
                  <a:srgbClr val="000000"/>
                </a:solidFill>
                <a:effectLst/>
                <a:latin typeface="inter-regular"/>
              </a:rPr>
              <a:t>);  </a:t>
            </a:r>
          </a:p>
          <a:p>
            <a:endParaRPr lang="en-IN" sz="2000" dirty="0"/>
          </a:p>
        </p:txBody>
      </p:sp>
    </p:spTree>
    <p:extLst>
      <p:ext uri="{BB962C8B-B14F-4D97-AF65-F5344CB8AC3E}">
        <p14:creationId xmlns:p14="http://schemas.microsoft.com/office/powerpoint/2010/main" val="238359507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174A-16ED-4768-AF45-D605F7931819}"/>
              </a:ext>
            </a:extLst>
          </p:cNvPr>
          <p:cNvSpPr>
            <a:spLocks noGrp="1"/>
          </p:cNvSpPr>
          <p:nvPr>
            <p:ph type="title"/>
          </p:nvPr>
        </p:nvSpPr>
        <p:spPr>
          <a:xfrm>
            <a:off x="457200" y="274638"/>
            <a:ext cx="8229600" cy="457199"/>
          </a:xfrm>
        </p:spPr>
        <p:txBody>
          <a:bodyPr>
            <a:normAutofit fontScale="90000"/>
          </a:bodyPr>
          <a:lstStyle/>
          <a:p>
            <a:r>
              <a:rPr lang="en-US" sz="2200" b="0" i="0" dirty="0">
                <a:solidFill>
                  <a:srgbClr val="610B4B"/>
                </a:solidFill>
                <a:effectLst/>
                <a:latin typeface="erdana"/>
              </a:rPr>
              <a:t>Example 1: Throwing Unchecked Exception</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35BBDD3-97CD-4C6B-8FBF-348B8AC2D1C0}"/>
              </a:ext>
            </a:extLst>
          </p:cNvPr>
          <p:cNvSpPr>
            <a:spLocks noGrp="1"/>
          </p:cNvSpPr>
          <p:nvPr>
            <p:ph idx="1"/>
          </p:nvPr>
        </p:nvSpPr>
        <p:spPr>
          <a:xfrm>
            <a:off x="457200" y="404664"/>
            <a:ext cx="8229600" cy="5721499"/>
          </a:xfrm>
        </p:spPr>
        <p:txBody>
          <a:bodyPr>
            <a:normAutofit fontScale="85000" lnSpcReduction="20000"/>
          </a:bodyPr>
          <a:lstStyle/>
          <a:p>
            <a:r>
              <a:rPr lang="en-US" sz="2400" b="0" i="0" dirty="0">
                <a:solidFill>
                  <a:srgbClr val="333333"/>
                </a:solidFill>
                <a:effectLst/>
                <a:latin typeface="inter-regular"/>
              </a:rPr>
              <a:t>In this example, we have created a method named validate() that accepts an integer as a parameter. If the age is less than 18, we are throwing the </a:t>
            </a:r>
            <a:r>
              <a:rPr lang="en-US" sz="2400" b="0" i="0" dirty="0" err="1">
                <a:solidFill>
                  <a:srgbClr val="333333"/>
                </a:solidFill>
                <a:effectLst/>
                <a:latin typeface="inter-regular"/>
              </a:rPr>
              <a:t>ArithmeticException</a:t>
            </a:r>
            <a:r>
              <a:rPr lang="en-US" sz="2400" b="0" i="0" dirty="0">
                <a:solidFill>
                  <a:srgbClr val="333333"/>
                </a:solidFill>
                <a:effectLst/>
                <a:latin typeface="inter-regular"/>
              </a:rPr>
              <a:t> otherwise print a message welcome to vote.</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 {</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validate(</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age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age</a:t>
            </a:r>
            <a:r>
              <a:rPr lang="en-IN" sz="1800" b="1" dirty="0">
                <a:solidFill>
                  <a:srgbClr val="000000"/>
                </a:solidFill>
                <a:latin typeface="Consolas" panose="020B0609020204030204" pitchFamily="49" charset="0"/>
              </a:rPr>
              <a:t>&lt;18) {</a:t>
            </a:r>
          </a:p>
          <a:p>
            <a:pPr algn="l"/>
            <a:r>
              <a:rPr lang="en-US" sz="1800" b="1" dirty="0">
                <a:solidFill>
                  <a:srgbClr val="7F0055"/>
                </a:solidFill>
                <a:latin typeface="Consolas" panose="020B0609020204030204" pitchFamily="49" charset="0"/>
              </a:rPr>
              <a:t>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ArithmeticException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"Person is not eligible to vote"</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"Person is eligible to vote"</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i="1" dirty="0">
                <a:solidFill>
                  <a:srgbClr val="000000"/>
                </a:solidFill>
                <a:latin typeface="Consolas" panose="020B0609020204030204" pitchFamily="49" charset="0"/>
              </a:rPr>
              <a:t>validate(13);</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362283714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281B-860F-4116-B402-F063EBEDF63D}"/>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Java throws keyword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41EF61-D342-4A06-928A-64BFD160C6BD}"/>
              </a:ext>
            </a:extLst>
          </p:cNvPr>
          <p:cNvSpPr>
            <a:spLocks noGrp="1"/>
          </p:cNvSpPr>
          <p:nvPr>
            <p:ph idx="1"/>
          </p:nvPr>
        </p:nvSpPr>
        <p:spPr>
          <a:xfrm>
            <a:off x="457200" y="476672"/>
            <a:ext cx="8229600" cy="5649491"/>
          </a:xfrm>
        </p:spPr>
        <p:txBody>
          <a:bodyPr>
            <a:normAutofit/>
          </a:bodyPr>
          <a:lstStyle/>
          <a:p>
            <a:r>
              <a:rPr lang="en-US" sz="2400" b="0" i="0" dirty="0">
                <a:solidFill>
                  <a:srgbClr val="333333"/>
                </a:solidFill>
                <a:effectLst/>
                <a:latin typeface="inter-regular"/>
              </a:rPr>
              <a:t>The </a:t>
            </a:r>
            <a:r>
              <a:rPr lang="en-US" sz="2400" b="1" i="0" dirty="0">
                <a:solidFill>
                  <a:srgbClr val="333333"/>
                </a:solidFill>
                <a:effectLst/>
                <a:latin typeface="inter-bold"/>
              </a:rPr>
              <a:t>Java throws keyword</a:t>
            </a:r>
            <a:r>
              <a:rPr lang="en-US" sz="2400" b="0" i="0" dirty="0">
                <a:solidFill>
                  <a:srgbClr val="333333"/>
                </a:solidFill>
                <a:effectLst/>
                <a:latin typeface="inter-regular"/>
              </a:rPr>
              <a:t> is used to declare an exception. It gives an information to the programmer that there may occur an exception.</a:t>
            </a:r>
          </a:p>
          <a:p>
            <a:r>
              <a:rPr lang="en-US" sz="2000" b="0" i="0" dirty="0">
                <a:solidFill>
                  <a:srgbClr val="333333"/>
                </a:solidFill>
                <a:effectLst/>
                <a:latin typeface="inter-regular"/>
              </a:rPr>
              <a:t>So, it is better for the programmer to provide the exception handling code so that the normal flow of the program can be maintained.</a:t>
            </a:r>
          </a:p>
          <a:p>
            <a:r>
              <a:rPr lang="en-IN" sz="2000" b="0" i="0" dirty="0">
                <a:solidFill>
                  <a:srgbClr val="610B4B"/>
                </a:solidFill>
                <a:effectLst/>
                <a:latin typeface="erdana"/>
              </a:rPr>
              <a:t>Syntax of Java throws</a:t>
            </a:r>
          </a:p>
          <a:p>
            <a:pPr algn="just">
              <a:buFont typeface="+mj-lt"/>
              <a:buAutoNum type="arabicPeriod"/>
            </a:pPr>
            <a:r>
              <a:rPr lang="en-US" sz="2000" b="0" i="0" dirty="0" err="1">
                <a:solidFill>
                  <a:srgbClr val="000000"/>
                </a:solidFill>
                <a:effectLst/>
                <a:latin typeface="inter-regular"/>
              </a:rPr>
              <a:t>return_type</a:t>
            </a:r>
            <a:r>
              <a:rPr lang="en-US" sz="2000" b="0" i="0" dirty="0">
                <a:solidFill>
                  <a:srgbClr val="000000"/>
                </a:solidFill>
                <a:effectLst/>
                <a:latin typeface="inter-regular"/>
              </a:rPr>
              <a:t> </a:t>
            </a:r>
            <a:r>
              <a:rPr lang="en-US" sz="2000" b="0" i="0" dirty="0" err="1">
                <a:solidFill>
                  <a:srgbClr val="000000"/>
                </a:solidFill>
                <a:effectLst/>
                <a:latin typeface="inter-regular"/>
              </a:rPr>
              <a:t>method_name</a:t>
            </a:r>
            <a:r>
              <a:rPr lang="en-US" sz="2000" b="0" i="0" dirty="0">
                <a:solidFill>
                  <a:srgbClr val="000000"/>
                </a:solidFill>
                <a:effectLst/>
                <a:latin typeface="inter-regular"/>
              </a:rPr>
              <a:t>() </a:t>
            </a:r>
            <a:r>
              <a:rPr lang="en-US" sz="2000" b="1" i="0" dirty="0">
                <a:solidFill>
                  <a:srgbClr val="006699"/>
                </a:solidFill>
                <a:effectLst/>
                <a:latin typeface="inter-regular"/>
              </a:rPr>
              <a:t>throws</a:t>
            </a:r>
            <a:r>
              <a:rPr lang="en-US" sz="2000" b="0" i="0" dirty="0">
                <a:solidFill>
                  <a:srgbClr val="000000"/>
                </a:solidFill>
                <a:effectLst/>
                <a:latin typeface="inter-regular"/>
              </a:rPr>
              <a:t> </a:t>
            </a:r>
            <a:r>
              <a:rPr lang="en-US" sz="2000" b="0" i="0" dirty="0" err="1">
                <a:solidFill>
                  <a:srgbClr val="000000"/>
                </a:solidFill>
                <a:effectLst/>
                <a:latin typeface="inter-regular"/>
              </a:rPr>
              <a:t>exception_class_name</a:t>
            </a:r>
            <a:r>
              <a:rPr lang="en-US" sz="2000" b="0" i="0" dirty="0">
                <a:solidFill>
                  <a:srgbClr val="000000"/>
                </a:solidFill>
                <a:effectLst/>
                <a:latin typeface="inter-regular"/>
              </a:rPr>
              <a:t>{  </a:t>
            </a:r>
          </a:p>
          <a:p>
            <a:pPr algn="just">
              <a:buFont typeface="+mj-lt"/>
              <a:buAutoNum type="arabicPeriod"/>
            </a:pPr>
            <a:r>
              <a:rPr lang="en-US" sz="2000" b="0" i="0" dirty="0">
                <a:solidFill>
                  <a:srgbClr val="008200"/>
                </a:solidFill>
                <a:effectLst/>
                <a:latin typeface="inter-regular"/>
              </a:rPr>
              <a:t>//method code</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p>
          <a:p>
            <a:pPr lvl="1"/>
            <a:endParaRPr lang="en-IN" sz="1600" b="0" i="0" dirty="0">
              <a:solidFill>
                <a:srgbClr val="610B4B"/>
              </a:solidFill>
              <a:effectLst/>
              <a:latin typeface="erdana"/>
            </a:endParaRPr>
          </a:p>
          <a:p>
            <a:pPr algn="just"/>
            <a:r>
              <a:rPr lang="en-US" sz="2000" b="0" i="0" dirty="0">
                <a:solidFill>
                  <a:srgbClr val="610B4B"/>
                </a:solidFill>
                <a:effectLst/>
                <a:latin typeface="erdana"/>
              </a:rPr>
              <a:t>Which exception should be declared?</a:t>
            </a:r>
          </a:p>
          <a:p>
            <a:pPr algn="just"/>
            <a:r>
              <a:rPr lang="en-US" sz="2000" b="1" i="0" dirty="0">
                <a:solidFill>
                  <a:srgbClr val="333333"/>
                </a:solidFill>
                <a:effectLst/>
                <a:latin typeface="inter-bold"/>
              </a:rPr>
              <a:t>Ans:</a:t>
            </a:r>
            <a:r>
              <a:rPr lang="en-US" sz="2000" b="0" i="0" dirty="0">
                <a:solidFill>
                  <a:srgbClr val="333333"/>
                </a:solidFill>
                <a:effectLst/>
                <a:latin typeface="inter-regular"/>
              </a:rPr>
              <a:t> Checked exception only, because:</a:t>
            </a:r>
          </a:p>
          <a:p>
            <a:pPr algn="just">
              <a:buFont typeface="Arial" panose="020B0604020202020204" pitchFamily="34" charset="0"/>
              <a:buChar char="•"/>
            </a:pPr>
            <a:r>
              <a:rPr lang="en-US" sz="2000" b="1" i="0" dirty="0">
                <a:solidFill>
                  <a:srgbClr val="000000"/>
                </a:solidFill>
                <a:effectLst/>
                <a:latin typeface="inter-bold"/>
              </a:rPr>
              <a:t>unchecked exception:</a:t>
            </a:r>
            <a:r>
              <a:rPr lang="en-US" sz="2000" b="0" i="0" dirty="0">
                <a:solidFill>
                  <a:srgbClr val="000000"/>
                </a:solidFill>
                <a:effectLst/>
                <a:latin typeface="inter-regular"/>
              </a:rPr>
              <a:t> under our control so we can correct our code.</a:t>
            </a:r>
          </a:p>
          <a:p>
            <a:pPr algn="just">
              <a:buFont typeface="Arial" panose="020B0604020202020204" pitchFamily="34" charset="0"/>
              <a:buChar char="•"/>
            </a:pPr>
            <a:r>
              <a:rPr lang="en-US" sz="2000" b="1" i="0" dirty="0">
                <a:solidFill>
                  <a:srgbClr val="000000"/>
                </a:solidFill>
                <a:effectLst/>
                <a:latin typeface="inter-bold"/>
              </a:rPr>
              <a:t>error:</a:t>
            </a:r>
            <a:r>
              <a:rPr lang="en-US" sz="2000" b="0" i="0" dirty="0">
                <a:solidFill>
                  <a:srgbClr val="000000"/>
                </a:solidFill>
                <a:effectLst/>
                <a:latin typeface="inter-regular"/>
              </a:rPr>
              <a:t> beyond our control. For example, we are unable to do anything if there occurs </a:t>
            </a:r>
            <a:r>
              <a:rPr lang="en-US" sz="2000" b="0" i="0" dirty="0" err="1">
                <a:solidFill>
                  <a:srgbClr val="000000"/>
                </a:solidFill>
                <a:effectLst/>
                <a:latin typeface="inter-regular"/>
              </a:rPr>
              <a:t>VirtualMachineError</a:t>
            </a:r>
            <a:r>
              <a:rPr lang="en-US" sz="2000" b="0" i="0" dirty="0">
                <a:solidFill>
                  <a:srgbClr val="000000"/>
                </a:solidFill>
                <a:effectLst/>
                <a:latin typeface="inter-regular"/>
              </a:rPr>
              <a:t> or </a:t>
            </a:r>
            <a:r>
              <a:rPr lang="en-US" sz="2000" b="0" i="0" dirty="0" err="1">
                <a:solidFill>
                  <a:srgbClr val="000000"/>
                </a:solidFill>
                <a:effectLst/>
                <a:latin typeface="inter-regular"/>
              </a:rPr>
              <a:t>StackOverflowError</a:t>
            </a:r>
            <a:r>
              <a:rPr lang="en-US" sz="2000" b="0" i="0" dirty="0">
                <a:solidFill>
                  <a:srgbClr val="000000"/>
                </a:solidFill>
                <a:effectLst/>
                <a:latin typeface="inter-regular"/>
              </a:rPr>
              <a:t>.</a:t>
            </a:r>
          </a:p>
          <a:p>
            <a:endParaRPr lang="en-IN" sz="2000" dirty="0"/>
          </a:p>
        </p:txBody>
      </p:sp>
    </p:spTree>
    <p:extLst>
      <p:ext uri="{BB962C8B-B14F-4D97-AF65-F5344CB8AC3E}">
        <p14:creationId xmlns:p14="http://schemas.microsoft.com/office/powerpoint/2010/main" val="156201660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3D722-56C7-4CEE-AB1E-A1CAE59538C9}"/>
              </a:ext>
            </a:extLst>
          </p:cNvPr>
          <p:cNvSpPr>
            <a:spLocks noGrp="1"/>
          </p:cNvSpPr>
          <p:nvPr>
            <p:ph idx="1"/>
          </p:nvPr>
        </p:nvSpPr>
        <p:spPr>
          <a:xfrm>
            <a:off x="457200" y="404664"/>
            <a:ext cx="8229600" cy="5721499"/>
          </a:xfrm>
        </p:spPr>
        <p:txBody>
          <a:bodyPr>
            <a:normAutofit fontScale="85000" lnSpcReduction="1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 {</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method()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IOException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"device error"</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Employee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Employee();</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.method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"exception handled"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35297587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8E09-B766-4533-A4FE-49DDB543D930}"/>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38"/>
                </a:solidFill>
                <a:effectLst/>
                <a:latin typeface="erdana"/>
              </a:rPr>
              <a:t>Java Custom Exception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05A06D-45B0-46AF-8C78-6ED1688C7E3E}"/>
              </a:ext>
            </a:extLst>
          </p:cNvPr>
          <p:cNvSpPr>
            <a:spLocks noGrp="1"/>
          </p:cNvSpPr>
          <p:nvPr>
            <p:ph idx="1"/>
          </p:nvPr>
        </p:nvSpPr>
        <p:spPr>
          <a:xfrm>
            <a:off x="457200" y="476672"/>
            <a:ext cx="8229600" cy="5649491"/>
          </a:xfrm>
        </p:spPr>
        <p:txBody>
          <a:bodyPr>
            <a:normAutofit/>
          </a:bodyPr>
          <a:lstStyle/>
          <a:p>
            <a:r>
              <a:rPr lang="en-US" sz="1800" b="0" i="0" dirty="0">
                <a:solidFill>
                  <a:srgbClr val="333333"/>
                </a:solidFill>
                <a:effectLst/>
                <a:latin typeface="inter-regular"/>
              </a:rPr>
              <a:t>In Java, we can create our own exceptions that are derived classes of the Exception class. Creating our own Exception is known as custom exception or user-defined exception. Basically, Java custom exceptions are used to customize the exception according to user need.</a:t>
            </a:r>
          </a:p>
          <a:p>
            <a:r>
              <a:rPr lang="en-US" sz="1600" b="0" i="0" dirty="0">
                <a:solidFill>
                  <a:srgbClr val="333333"/>
                </a:solidFill>
                <a:effectLst/>
                <a:latin typeface="inter-regular"/>
              </a:rPr>
              <a:t>Using the custom exception, we can have your own exception and message. Here, we have passed a string to the constructor of superclass i.e. Exception class that can be obtained using </a:t>
            </a:r>
            <a:r>
              <a:rPr lang="en-US" sz="1600" b="0" i="0" dirty="0" err="1">
                <a:solidFill>
                  <a:srgbClr val="333333"/>
                </a:solidFill>
                <a:effectLst/>
                <a:latin typeface="inter-regular"/>
              </a:rPr>
              <a:t>getMessage</a:t>
            </a:r>
            <a:r>
              <a:rPr lang="en-US" sz="1600" b="0" i="0" dirty="0">
                <a:solidFill>
                  <a:srgbClr val="333333"/>
                </a:solidFill>
                <a:effectLst/>
                <a:latin typeface="inter-regular"/>
              </a:rPr>
              <a:t>() method on the object we have created.</a:t>
            </a:r>
          </a:p>
          <a:p>
            <a:endParaRPr lang="en-US" sz="1600" dirty="0">
              <a:solidFill>
                <a:srgbClr val="333333"/>
              </a:solidFill>
              <a:latin typeface="inter-regular"/>
            </a:endParaRPr>
          </a:p>
          <a:p>
            <a:endParaRPr lang="en-US" sz="1600" dirty="0">
              <a:solidFill>
                <a:srgbClr val="333333"/>
              </a:solidFill>
              <a:latin typeface="inter-regular"/>
            </a:endParaRPr>
          </a:p>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u="sng" dirty="0" err="1">
                <a:solidFill>
                  <a:srgbClr val="000000"/>
                </a:solidFill>
                <a:latin typeface="Consolas" panose="020B0609020204030204" pitchFamily="49" charset="0"/>
              </a:rPr>
              <a:t>InvalidAgeException</a:t>
            </a:r>
            <a:r>
              <a:rPr lang="en-IN" sz="1800" b="1" u="sng" dirty="0">
                <a:solidFill>
                  <a:srgbClr val="000000"/>
                </a:solidFill>
                <a:latin typeface="Consolas" panose="020B0609020204030204" pitchFamily="49" charset="0"/>
              </a:rPr>
              <a:t> </a:t>
            </a:r>
            <a:r>
              <a:rPr lang="en-IN" sz="1800" b="1" u="sng" dirty="0">
                <a:solidFill>
                  <a:srgbClr val="7F0055"/>
                </a:solidFill>
                <a:latin typeface="Consolas" panose="020B0609020204030204" pitchFamily="49" charset="0"/>
              </a:rPr>
              <a:t>extends</a:t>
            </a:r>
            <a:r>
              <a:rPr lang="en-IN" sz="1800" b="1" u="sng" dirty="0">
                <a:solidFill>
                  <a:srgbClr val="000000"/>
                </a:solidFill>
                <a:latin typeface="Consolas" panose="020B0609020204030204" pitchFamily="49" charset="0"/>
              </a:rPr>
              <a:t> Exception</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InvalidAgeException</a:t>
            </a:r>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str</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sz="1600" dirty="0"/>
          </a:p>
        </p:txBody>
      </p:sp>
    </p:spTree>
    <p:extLst>
      <p:ext uri="{BB962C8B-B14F-4D97-AF65-F5344CB8AC3E}">
        <p14:creationId xmlns:p14="http://schemas.microsoft.com/office/powerpoint/2010/main" val="349772919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6A828-4135-43CF-99FB-5CE914C7631A}"/>
              </a:ext>
            </a:extLst>
          </p:cNvPr>
          <p:cNvSpPr>
            <a:spLocks noGrp="1"/>
          </p:cNvSpPr>
          <p:nvPr>
            <p:ph idx="1"/>
          </p:nvPr>
        </p:nvSpPr>
        <p:spPr>
          <a:xfrm>
            <a:off x="457200" y="188640"/>
            <a:ext cx="8229600" cy="6408712"/>
          </a:xfrm>
        </p:spPr>
        <p:txBody>
          <a:bodyPr>
            <a:normAutofit lnSpcReduction="1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TestCustom</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validate(</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age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InvalidAgeException</a:t>
            </a:r>
            <a:r>
              <a:rPr lang="en-US"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age</a:t>
            </a:r>
            <a:r>
              <a:rPr lang="en-IN" sz="1800" b="1" dirty="0">
                <a:solidFill>
                  <a:srgbClr val="000000"/>
                </a:solidFill>
                <a:latin typeface="Consolas" panose="020B0609020204030204" pitchFamily="49" charset="0"/>
              </a:rPr>
              <a:t>&lt;18) {</a:t>
            </a:r>
          </a:p>
          <a:p>
            <a:pPr algn="l"/>
            <a:r>
              <a:rPr lang="en-US" sz="1800" b="1" dirty="0">
                <a:solidFill>
                  <a:srgbClr val="7F0055"/>
                </a:solidFill>
                <a:latin typeface="Consolas" panose="020B0609020204030204" pitchFamily="49" charset="0"/>
              </a:rPr>
              <a:t>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InvalidAgeException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"age is not valid"</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"Welcome to vote"</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i="1" dirty="0">
                <a:solidFill>
                  <a:srgbClr val="000000"/>
                </a:solidFill>
                <a:latin typeface="Consolas" panose="020B0609020204030204" pitchFamily="49" charset="0"/>
              </a:rPr>
              <a:t>validate(13);</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InvalidAgeException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ex</a:t>
            </a:r>
            <a:r>
              <a:rPr lang="en-IN" sz="1800" b="1" i="1" dirty="0" err="1">
                <a:solidFill>
                  <a:srgbClr val="000000"/>
                </a:solidFill>
                <a:latin typeface="Consolas" panose="020B0609020204030204" pitchFamily="49" charset="0"/>
              </a:rPr>
              <a:t>.getMessage</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70915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934B-E90B-4CE0-8857-D89212A660C9}"/>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Java Unary Operator</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4601544-44DF-4385-949E-3B51EBB4D013}"/>
              </a:ext>
            </a:extLst>
          </p:cNvPr>
          <p:cNvSpPr>
            <a:spLocks noGrp="1"/>
          </p:cNvSpPr>
          <p:nvPr>
            <p:ph idx="1"/>
          </p:nvPr>
        </p:nvSpPr>
        <p:spPr>
          <a:xfrm>
            <a:off x="457200" y="548680"/>
            <a:ext cx="8229600" cy="6192688"/>
          </a:xfrm>
        </p:spPr>
        <p:txBody>
          <a:bodyPr>
            <a:normAutofit/>
          </a:bodyPr>
          <a:lstStyle/>
          <a:p>
            <a:r>
              <a:rPr lang="en-US" sz="1800" b="0" i="0" dirty="0">
                <a:solidFill>
                  <a:srgbClr val="333333"/>
                </a:solidFill>
                <a:effectLst/>
                <a:latin typeface="inter-regular"/>
              </a:rPr>
              <a:t>The Java unary operators require only one operand. Unary operators are used to perform various operations i.e.:</a:t>
            </a:r>
          </a:p>
          <a:p>
            <a:pPr lvl="1"/>
            <a:r>
              <a:rPr lang="en-US" sz="2000" b="0" i="0" dirty="0">
                <a:solidFill>
                  <a:srgbClr val="000000"/>
                </a:solidFill>
                <a:effectLst/>
                <a:latin typeface="inter-regular"/>
              </a:rPr>
              <a:t>incrementing/decrementing a value by one</a:t>
            </a:r>
          </a:p>
          <a:p>
            <a:pPr lvl="1" algn="just">
              <a:buFont typeface="Arial" panose="020B0604020202020204" pitchFamily="34" charset="0"/>
              <a:buChar char="•"/>
            </a:pPr>
            <a:r>
              <a:rPr lang="en-US" sz="2000" b="0" i="0" dirty="0">
                <a:solidFill>
                  <a:srgbClr val="000000"/>
                </a:solidFill>
                <a:effectLst/>
                <a:latin typeface="inter-regular"/>
              </a:rPr>
              <a:t>negating an expression</a:t>
            </a:r>
          </a:p>
          <a:p>
            <a:pPr lvl="1" algn="just">
              <a:buFont typeface="Arial" panose="020B0604020202020204" pitchFamily="34" charset="0"/>
              <a:buChar char="•"/>
            </a:pPr>
            <a:r>
              <a:rPr lang="en-US" sz="2000" b="0" i="0" dirty="0">
                <a:solidFill>
                  <a:srgbClr val="000000"/>
                </a:solidFill>
                <a:effectLst/>
                <a:latin typeface="inter-regular"/>
              </a:rPr>
              <a:t>inverting the value of a Boolean</a:t>
            </a:r>
          </a:p>
          <a:p>
            <a:pPr lvl="1" algn="just">
              <a:buFont typeface="Arial" panose="020B0604020202020204" pitchFamily="34" charset="0"/>
              <a:buChar char="•"/>
            </a:pPr>
            <a:endParaRPr lang="en-US" sz="2000" dirty="0">
              <a:solidFill>
                <a:srgbClr val="000000"/>
              </a:solidFill>
              <a:latin typeface="inter-regular"/>
            </a:endParaRPr>
          </a:p>
          <a:p>
            <a:pPr algn="just"/>
            <a:endParaRPr lang="en-US" sz="2400" b="0" i="0" dirty="0">
              <a:solidFill>
                <a:srgbClr val="000000"/>
              </a:solidFill>
              <a:effectLst/>
              <a:latin typeface="inter-regular"/>
            </a:endParaRPr>
          </a:p>
          <a:p>
            <a:r>
              <a:rPr lang="en-IN" sz="2400" b="1" i="0" u="sng" dirty="0">
                <a:effectLst/>
                <a:latin typeface="erdana"/>
              </a:rPr>
              <a:t>Example: ++ and –                                   </a:t>
            </a:r>
          </a:p>
          <a:p>
            <a:endParaRPr lang="en-IN" sz="1600" dirty="0">
              <a:latin typeface="erdana"/>
            </a:endParaRPr>
          </a:p>
          <a:p>
            <a:pPr marL="0" indent="0" algn="just">
              <a:buNone/>
            </a:pPr>
            <a:r>
              <a:rPr lang="en-IN" sz="1600" b="1" i="0" dirty="0">
                <a:effectLst/>
                <a:latin typeface="inter-regular"/>
              </a:rPr>
              <a:t>public</a:t>
            </a:r>
            <a:r>
              <a:rPr lang="en-IN" sz="1600" b="0" i="0" dirty="0">
                <a:effectLst/>
                <a:latin typeface="inter-regular"/>
              </a:rPr>
              <a:t> </a:t>
            </a:r>
            <a:r>
              <a:rPr lang="en-IN" sz="1600" b="1" i="0" dirty="0">
                <a:effectLst/>
                <a:latin typeface="inter-regular"/>
              </a:rPr>
              <a:t>class</a:t>
            </a:r>
            <a:r>
              <a:rPr lang="en-IN" sz="1600" b="0" i="0" dirty="0">
                <a:effectLst/>
                <a:latin typeface="inter-regular"/>
              </a:rPr>
              <a:t> </a:t>
            </a:r>
            <a:r>
              <a:rPr lang="en-IN" sz="1600" b="0" i="0" dirty="0" err="1">
                <a:effectLst/>
                <a:latin typeface="inter-regular"/>
              </a:rPr>
              <a:t>OperatorExample</a:t>
            </a:r>
            <a:r>
              <a:rPr lang="en-IN" sz="1600" b="0" i="0" dirty="0">
                <a:effectLst/>
                <a:latin typeface="inter-regular"/>
              </a:rPr>
              <a:t>{  </a:t>
            </a:r>
          </a:p>
          <a:p>
            <a:pPr marL="0" indent="0" algn="just">
              <a:buNone/>
            </a:pPr>
            <a:r>
              <a:rPr lang="en-IN" sz="1600" b="1" i="0" dirty="0">
                <a:effectLst/>
                <a:latin typeface="inter-regular"/>
              </a:rPr>
              <a:t>public</a:t>
            </a:r>
            <a:r>
              <a:rPr lang="en-IN" sz="1600" b="0" i="0" dirty="0">
                <a:effectLst/>
                <a:latin typeface="inter-regular"/>
              </a:rPr>
              <a:t> </a:t>
            </a:r>
            <a:r>
              <a:rPr lang="en-IN" sz="1600" b="1" i="0" dirty="0">
                <a:effectLst/>
                <a:latin typeface="inter-regular"/>
              </a:rPr>
              <a:t>static</a:t>
            </a:r>
            <a:r>
              <a:rPr lang="en-IN" sz="1600" b="0" i="0" dirty="0">
                <a:effectLst/>
                <a:latin typeface="inter-regular"/>
              </a:rPr>
              <a:t> </a:t>
            </a:r>
            <a:r>
              <a:rPr lang="en-IN" sz="1600" b="1" i="0" dirty="0">
                <a:effectLst/>
                <a:latin typeface="inter-regular"/>
              </a:rPr>
              <a:t>void</a:t>
            </a:r>
            <a:r>
              <a:rPr lang="en-IN" sz="1600" b="0" i="0" dirty="0">
                <a:effectLst/>
                <a:latin typeface="inter-regular"/>
              </a:rPr>
              <a:t> main(String </a:t>
            </a:r>
            <a:r>
              <a:rPr lang="en-IN" sz="1600" b="0" i="0" dirty="0" err="1">
                <a:effectLst/>
                <a:latin typeface="inter-regular"/>
              </a:rPr>
              <a:t>args</a:t>
            </a:r>
            <a:r>
              <a:rPr lang="en-IN" sz="1600" b="0" i="0" dirty="0">
                <a:effectLst/>
                <a:latin typeface="inter-regular"/>
              </a:rPr>
              <a:t>[]){  </a:t>
            </a:r>
          </a:p>
          <a:p>
            <a:pPr marL="0" indent="0" algn="just">
              <a:buNone/>
            </a:pPr>
            <a:r>
              <a:rPr lang="en-IN" sz="1600" b="1" i="0" dirty="0">
                <a:effectLst/>
                <a:latin typeface="inter-regular"/>
              </a:rPr>
              <a:t>int</a:t>
            </a:r>
            <a:r>
              <a:rPr lang="en-IN" sz="1600" b="0" i="0" dirty="0">
                <a:effectLst/>
                <a:latin typeface="inter-regular"/>
              </a:rPr>
              <a:t> x=10;  </a:t>
            </a:r>
          </a:p>
          <a:p>
            <a:pPr marL="0" indent="0" algn="just">
              <a:buNone/>
            </a:pPr>
            <a:r>
              <a:rPr lang="en-IN" sz="1600" b="0" i="0" dirty="0" err="1">
                <a:effectLst/>
                <a:latin typeface="inter-regular"/>
              </a:rPr>
              <a:t>System.out.println</a:t>
            </a:r>
            <a:r>
              <a:rPr lang="en-IN" sz="1600" b="0" i="0" dirty="0">
                <a:effectLst/>
                <a:latin typeface="inter-regular"/>
              </a:rPr>
              <a:t>(x++);//10 (11)  </a:t>
            </a:r>
          </a:p>
          <a:p>
            <a:pPr marL="0" indent="0" algn="just">
              <a:buNone/>
            </a:pPr>
            <a:r>
              <a:rPr lang="en-IN" sz="1600" b="0" i="0" dirty="0" err="1">
                <a:effectLst/>
                <a:latin typeface="inter-regular"/>
              </a:rPr>
              <a:t>System.out.println</a:t>
            </a:r>
            <a:r>
              <a:rPr lang="en-IN" sz="1600" b="0" i="0" dirty="0">
                <a:effectLst/>
                <a:latin typeface="inter-regular"/>
              </a:rPr>
              <a:t>(++x);//12  </a:t>
            </a:r>
          </a:p>
          <a:p>
            <a:pPr marL="0" indent="0" algn="just">
              <a:buNone/>
            </a:pPr>
            <a:r>
              <a:rPr lang="en-IN" sz="1600" b="0" i="0" dirty="0" err="1">
                <a:effectLst/>
                <a:latin typeface="inter-regular"/>
              </a:rPr>
              <a:t>System.out.println</a:t>
            </a:r>
            <a:r>
              <a:rPr lang="en-IN" sz="1600" b="0" i="0" dirty="0">
                <a:effectLst/>
                <a:latin typeface="inter-regular"/>
              </a:rPr>
              <a:t>(x--);//12 (11)  </a:t>
            </a:r>
          </a:p>
          <a:p>
            <a:pPr marL="0" indent="0" algn="just">
              <a:buNone/>
            </a:pPr>
            <a:r>
              <a:rPr lang="en-IN" sz="1600" b="0" i="0" dirty="0" err="1">
                <a:effectLst/>
                <a:latin typeface="inter-regular"/>
              </a:rPr>
              <a:t>System.out.println</a:t>
            </a:r>
            <a:r>
              <a:rPr lang="en-IN" sz="1600" b="0" i="0" dirty="0">
                <a:effectLst/>
                <a:latin typeface="inter-regular"/>
              </a:rPr>
              <a:t>(--x);//10  </a:t>
            </a:r>
          </a:p>
          <a:p>
            <a:pPr marL="0" indent="0" algn="just">
              <a:buNone/>
            </a:pPr>
            <a:r>
              <a:rPr lang="en-IN" sz="1600" b="0" i="0" dirty="0">
                <a:effectLst/>
                <a:latin typeface="inter-regular"/>
              </a:rPr>
              <a:t>}}  </a:t>
            </a:r>
          </a:p>
          <a:p>
            <a:endParaRPr lang="en-IN" sz="1800" b="0" i="0" dirty="0">
              <a:solidFill>
                <a:srgbClr val="610B4B"/>
              </a:solidFill>
              <a:effectLst/>
              <a:latin typeface="erdana"/>
            </a:endParaRPr>
          </a:p>
          <a:p>
            <a:endParaRPr lang="en-IN" sz="1800" dirty="0"/>
          </a:p>
        </p:txBody>
      </p:sp>
    </p:spTree>
    <p:extLst>
      <p:ext uri="{BB962C8B-B14F-4D97-AF65-F5344CB8AC3E}">
        <p14:creationId xmlns:p14="http://schemas.microsoft.com/office/powerpoint/2010/main" val="229198010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57AB-E5FC-4E04-9182-F1D6544F0CD9}"/>
              </a:ext>
            </a:extLst>
          </p:cNvPr>
          <p:cNvSpPr>
            <a:spLocks noGrp="1"/>
          </p:cNvSpPr>
          <p:nvPr>
            <p:ph type="title"/>
          </p:nvPr>
        </p:nvSpPr>
        <p:spPr>
          <a:xfrm>
            <a:off x="457200" y="274638"/>
            <a:ext cx="8229600" cy="346050"/>
          </a:xfrm>
        </p:spPr>
        <p:txBody>
          <a:bodyPr>
            <a:normAutofit fontScale="90000"/>
          </a:bodyPr>
          <a:lstStyle/>
          <a:p>
            <a:r>
              <a:rPr lang="en-IN" sz="3100" b="0" i="0" dirty="0">
                <a:solidFill>
                  <a:srgbClr val="610B38"/>
                </a:solidFill>
                <a:effectLst/>
                <a:latin typeface="erdana"/>
              </a:rPr>
              <a:t>Multithreading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58EF09A-2E1F-4854-BB1A-B434BAE20E69}"/>
              </a:ext>
            </a:extLst>
          </p:cNvPr>
          <p:cNvSpPr>
            <a:spLocks noGrp="1"/>
          </p:cNvSpPr>
          <p:nvPr>
            <p:ph idx="1"/>
          </p:nvPr>
        </p:nvSpPr>
        <p:spPr>
          <a:xfrm>
            <a:off x="457200" y="274638"/>
            <a:ext cx="8229600" cy="6466730"/>
          </a:xfrm>
        </p:spPr>
        <p:txBody>
          <a:bodyPr/>
          <a:lstStyle/>
          <a:p>
            <a:pPr algn="l"/>
            <a:r>
              <a:rPr lang="en-US" sz="2000" b="1" i="0" dirty="0">
                <a:solidFill>
                  <a:srgbClr val="000000"/>
                </a:solidFill>
                <a:effectLst/>
                <a:latin typeface="verdana" panose="020B0604030504040204" pitchFamily="34" charset="0"/>
              </a:rPr>
              <a:t>Multithreading in </a:t>
            </a:r>
            <a:r>
              <a:rPr lang="en-US" sz="2000" b="1" i="0" u="none" strike="noStrike" dirty="0">
                <a:solidFill>
                  <a:srgbClr val="008000"/>
                </a:solidFill>
                <a:effectLst/>
                <a:latin typeface="verdana" panose="020B0604030504040204" pitchFamily="34" charset="0"/>
                <a:hlinkClick r:id="rId2"/>
              </a:rPr>
              <a:t>Java</a:t>
            </a:r>
            <a:r>
              <a:rPr lang="en-US" sz="2000" b="0" i="0" dirty="0">
                <a:solidFill>
                  <a:srgbClr val="000000"/>
                </a:solidFill>
                <a:effectLst/>
                <a:latin typeface="verdana" panose="020B0604030504040204" pitchFamily="34" charset="0"/>
              </a:rPr>
              <a:t> is a process of executing multiple threads simultaneously.</a:t>
            </a:r>
          </a:p>
          <a:p>
            <a:pPr algn="l"/>
            <a:r>
              <a:rPr lang="en-US" sz="2000" b="0" i="0" dirty="0">
                <a:solidFill>
                  <a:srgbClr val="000000"/>
                </a:solidFill>
                <a:effectLst/>
                <a:latin typeface="verdana" panose="020B0604030504040204" pitchFamily="34" charset="0"/>
              </a:rPr>
              <a:t>A thread is a lightweight sub-process, the smallest unit of processing. Multiprocessing and multithreading, both are used to achieve multitasking.</a:t>
            </a:r>
          </a:p>
          <a:p>
            <a:r>
              <a:rPr lang="en-US" sz="2000" b="0" i="0" dirty="0">
                <a:solidFill>
                  <a:srgbClr val="000000"/>
                </a:solidFill>
                <a:effectLst/>
                <a:latin typeface="verdana" panose="020B0604030504040204" pitchFamily="34" charset="0"/>
              </a:rPr>
              <a:t>However, we use multithreading than multiprocessing because threads use a shared memory area. They don't allocate separate memory area so saves memory, and context-switching between the threads takes less time than process.</a:t>
            </a:r>
          </a:p>
          <a:p>
            <a:endParaRPr lang="en-IN" sz="2000" dirty="0"/>
          </a:p>
        </p:txBody>
      </p:sp>
    </p:spTree>
    <p:extLst>
      <p:ext uri="{BB962C8B-B14F-4D97-AF65-F5344CB8AC3E}">
        <p14:creationId xmlns:p14="http://schemas.microsoft.com/office/powerpoint/2010/main" val="24020858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9755-FA23-4CB4-8DD9-0472719C2A3F}"/>
              </a:ext>
            </a:extLst>
          </p:cNvPr>
          <p:cNvSpPr>
            <a:spLocks noGrp="1"/>
          </p:cNvSpPr>
          <p:nvPr>
            <p:ph type="title"/>
          </p:nvPr>
        </p:nvSpPr>
        <p:spPr>
          <a:xfrm>
            <a:off x="457200" y="274638"/>
            <a:ext cx="8229600" cy="457199"/>
          </a:xfrm>
        </p:spPr>
        <p:txBody>
          <a:bodyPr>
            <a:normAutofit fontScale="90000"/>
          </a:bodyPr>
          <a:lstStyle/>
          <a:p>
            <a:r>
              <a:rPr lang="en-IN" sz="3100" b="0" i="0" dirty="0">
                <a:solidFill>
                  <a:srgbClr val="610B4B"/>
                </a:solidFill>
                <a:effectLst/>
                <a:latin typeface="erdana"/>
              </a:rPr>
              <a:t>Advantages of Java Multithreading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F543BF1-39CD-47E0-9540-C048B739F3CA}"/>
              </a:ext>
            </a:extLst>
          </p:cNvPr>
          <p:cNvSpPr>
            <a:spLocks noGrp="1"/>
          </p:cNvSpPr>
          <p:nvPr>
            <p:ph idx="1"/>
          </p:nvPr>
        </p:nvSpPr>
        <p:spPr>
          <a:xfrm>
            <a:off x="457200" y="404664"/>
            <a:ext cx="8229600" cy="6453336"/>
          </a:xfrm>
        </p:spPr>
        <p:txBody>
          <a:bodyPr/>
          <a:lstStyle/>
          <a:p>
            <a:pPr algn="l"/>
            <a:r>
              <a:rPr lang="en-US" sz="2000" b="0" i="0" dirty="0">
                <a:solidFill>
                  <a:srgbClr val="000000"/>
                </a:solidFill>
                <a:effectLst/>
                <a:latin typeface="verdana" panose="020B0604030504040204" pitchFamily="34" charset="0"/>
              </a:rPr>
              <a:t>1) It </a:t>
            </a:r>
            <a:r>
              <a:rPr lang="en-US" sz="2000" b="1" i="0" dirty="0">
                <a:solidFill>
                  <a:srgbClr val="000000"/>
                </a:solidFill>
                <a:effectLst/>
                <a:latin typeface="verdana" panose="020B0604030504040204" pitchFamily="34" charset="0"/>
              </a:rPr>
              <a:t>doesn't block the user</a:t>
            </a:r>
            <a:r>
              <a:rPr lang="en-US" sz="2000" b="0" i="0" dirty="0">
                <a:solidFill>
                  <a:srgbClr val="000000"/>
                </a:solidFill>
                <a:effectLst/>
                <a:latin typeface="verdana" panose="020B0604030504040204" pitchFamily="34" charset="0"/>
              </a:rPr>
              <a:t> because threads are independent and you can perform multiple operations at the same time.</a:t>
            </a:r>
          </a:p>
          <a:p>
            <a:pPr algn="l"/>
            <a:r>
              <a:rPr lang="en-US" sz="2000" b="0" i="0" dirty="0">
                <a:solidFill>
                  <a:srgbClr val="000000"/>
                </a:solidFill>
                <a:effectLst/>
                <a:latin typeface="verdana" panose="020B0604030504040204" pitchFamily="34" charset="0"/>
              </a:rPr>
              <a:t>2) You </a:t>
            </a:r>
            <a:r>
              <a:rPr lang="en-US" sz="2000" b="1" i="0" dirty="0">
                <a:solidFill>
                  <a:srgbClr val="000000"/>
                </a:solidFill>
                <a:effectLst/>
                <a:latin typeface="verdana" panose="020B0604030504040204" pitchFamily="34" charset="0"/>
              </a:rPr>
              <a:t>can perform many operations together, so it saves time</a:t>
            </a:r>
            <a:r>
              <a:rPr lang="en-US" sz="2000" b="0" i="0" dirty="0">
                <a:solidFill>
                  <a:srgbClr val="000000"/>
                </a:solidFill>
                <a:effectLst/>
                <a:latin typeface="verdana" panose="020B0604030504040204" pitchFamily="34" charset="0"/>
              </a:rPr>
              <a:t>.</a:t>
            </a:r>
          </a:p>
          <a:p>
            <a:pPr algn="l"/>
            <a:r>
              <a:rPr lang="en-US" sz="2000" b="0" i="0" dirty="0">
                <a:solidFill>
                  <a:srgbClr val="000000"/>
                </a:solidFill>
                <a:effectLst/>
                <a:latin typeface="verdana" panose="020B0604030504040204" pitchFamily="34" charset="0"/>
              </a:rPr>
              <a:t>3) Threads are </a:t>
            </a:r>
            <a:r>
              <a:rPr lang="en-US" sz="2000" b="1" i="0" dirty="0">
                <a:solidFill>
                  <a:srgbClr val="000000"/>
                </a:solidFill>
                <a:effectLst/>
                <a:latin typeface="verdana" panose="020B0604030504040204" pitchFamily="34" charset="0"/>
              </a:rPr>
              <a:t>independent</a:t>
            </a:r>
            <a:r>
              <a:rPr lang="en-US" sz="2000" b="0" i="0" dirty="0">
                <a:solidFill>
                  <a:srgbClr val="000000"/>
                </a:solidFill>
                <a:effectLst/>
                <a:latin typeface="verdana" panose="020B0604030504040204" pitchFamily="34" charset="0"/>
              </a:rPr>
              <a:t>, so it doesn't affect other threads if an exception occurs in a single thread.</a:t>
            </a:r>
          </a:p>
          <a:p>
            <a:endParaRPr lang="en-IN" dirty="0"/>
          </a:p>
        </p:txBody>
      </p:sp>
    </p:spTree>
    <p:extLst>
      <p:ext uri="{BB962C8B-B14F-4D97-AF65-F5344CB8AC3E}">
        <p14:creationId xmlns:p14="http://schemas.microsoft.com/office/powerpoint/2010/main" val="2060614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78E4-690E-4916-BF46-59CA302586E8}"/>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sz="3100" b="0" i="0" dirty="0">
                <a:solidFill>
                  <a:srgbClr val="610B38"/>
                </a:solidFill>
                <a:effectLst/>
                <a:latin typeface="erdana"/>
              </a:rPr>
              <a:t>Java Thread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8416BF9-5485-49E1-9AAD-C6292B6F5AC8}"/>
              </a:ext>
            </a:extLst>
          </p:cNvPr>
          <p:cNvSpPr>
            <a:spLocks noGrp="1"/>
          </p:cNvSpPr>
          <p:nvPr>
            <p:ph idx="1"/>
          </p:nvPr>
        </p:nvSpPr>
        <p:spPr>
          <a:xfrm>
            <a:off x="457200" y="620688"/>
            <a:ext cx="8229600" cy="6237312"/>
          </a:xfrm>
        </p:spPr>
        <p:txBody>
          <a:bodyPr>
            <a:normAutofit/>
          </a:bodyPr>
          <a:lstStyle/>
          <a:p>
            <a:r>
              <a:rPr lang="en-US" sz="2400" b="0" i="0" dirty="0">
                <a:solidFill>
                  <a:srgbClr val="000000"/>
                </a:solidFill>
                <a:effectLst/>
                <a:latin typeface="verdana" panose="020B0604030504040204" pitchFamily="34" charset="0"/>
              </a:rPr>
              <a:t>Java provides </a:t>
            </a:r>
            <a:r>
              <a:rPr lang="en-US" sz="2400" b="1" i="0" dirty="0">
                <a:effectLst/>
                <a:latin typeface="verdana" panose="020B0604030504040204" pitchFamily="34" charset="0"/>
              </a:rPr>
              <a:t>Thread class</a:t>
            </a:r>
            <a:r>
              <a:rPr lang="en-US" sz="2400" b="0" i="0" dirty="0">
                <a:solidFill>
                  <a:srgbClr val="000000"/>
                </a:solidFill>
                <a:effectLst/>
                <a:latin typeface="verdana" panose="020B0604030504040204" pitchFamily="34" charset="0"/>
              </a:rPr>
              <a:t> to achieve thread programming. </a:t>
            </a:r>
          </a:p>
          <a:p>
            <a:r>
              <a:rPr lang="en-US" sz="2400" b="0" i="0" dirty="0">
                <a:solidFill>
                  <a:srgbClr val="000000"/>
                </a:solidFill>
                <a:effectLst/>
                <a:latin typeface="verdana" panose="020B0604030504040204" pitchFamily="34" charset="0"/>
              </a:rPr>
              <a:t>Thread class provides </a:t>
            </a:r>
            <a:r>
              <a:rPr lang="en-US" sz="2400" b="0" i="0" u="none" strike="noStrike" dirty="0">
                <a:solidFill>
                  <a:srgbClr val="008000"/>
                </a:solidFill>
                <a:effectLst/>
                <a:latin typeface="verdana" panose="020B0604030504040204" pitchFamily="34" charset="0"/>
                <a:hlinkClick r:id="rId2"/>
              </a:rPr>
              <a:t>constructors</a:t>
            </a:r>
            <a:r>
              <a:rPr lang="en-US" sz="2400" b="0" i="0" dirty="0">
                <a:solidFill>
                  <a:srgbClr val="000000"/>
                </a:solidFill>
                <a:effectLst/>
                <a:latin typeface="verdana" panose="020B0604030504040204" pitchFamily="34" charset="0"/>
              </a:rPr>
              <a:t> and methods to create and perform operations on a thread. Thread class extends </a:t>
            </a:r>
            <a:r>
              <a:rPr lang="en-US" sz="2400" b="0" i="0" u="none" strike="noStrike" dirty="0">
                <a:solidFill>
                  <a:srgbClr val="008000"/>
                </a:solidFill>
                <a:effectLst/>
                <a:latin typeface="verdana" panose="020B0604030504040204" pitchFamily="34" charset="0"/>
                <a:hlinkClick r:id="rId3"/>
              </a:rPr>
              <a:t>Object class</a:t>
            </a:r>
            <a:r>
              <a:rPr lang="en-US" sz="2400" b="0" i="0" dirty="0">
                <a:solidFill>
                  <a:srgbClr val="000000"/>
                </a:solidFill>
                <a:effectLst/>
                <a:latin typeface="verdana" panose="020B0604030504040204" pitchFamily="34" charset="0"/>
              </a:rPr>
              <a:t> and implements Runnable interface.</a:t>
            </a:r>
            <a:endParaRPr lang="en-IN" sz="2400" dirty="0"/>
          </a:p>
        </p:txBody>
      </p:sp>
    </p:spTree>
    <p:extLst>
      <p:ext uri="{BB962C8B-B14F-4D97-AF65-F5344CB8AC3E}">
        <p14:creationId xmlns:p14="http://schemas.microsoft.com/office/powerpoint/2010/main" val="223867177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FCB6-4321-4FDE-99FA-F458E3A2CA44}"/>
              </a:ext>
            </a:extLst>
          </p:cNvPr>
          <p:cNvSpPr>
            <a:spLocks noGrp="1"/>
          </p:cNvSpPr>
          <p:nvPr>
            <p:ph type="title"/>
          </p:nvPr>
        </p:nvSpPr>
        <p:spPr>
          <a:xfrm>
            <a:off x="457200" y="274639"/>
            <a:ext cx="8229600" cy="130026"/>
          </a:xfrm>
        </p:spPr>
        <p:txBody>
          <a:bodyPr>
            <a:normAutofit fontScale="90000"/>
          </a:bodyPr>
          <a:lstStyle/>
          <a:p>
            <a:r>
              <a:rPr lang="en-IN" dirty="0"/>
              <a:t>Life Cycle of Thread</a:t>
            </a:r>
          </a:p>
        </p:txBody>
      </p:sp>
      <p:sp>
        <p:nvSpPr>
          <p:cNvPr id="9" name="Content Placeholder 8">
            <a:extLst>
              <a:ext uri="{FF2B5EF4-FFF2-40B4-BE49-F238E27FC236}">
                <a16:creationId xmlns:a16="http://schemas.microsoft.com/office/drawing/2014/main" id="{25DE238D-B727-4C14-B7C0-9BC2F64C7528}"/>
              </a:ext>
            </a:extLst>
          </p:cNvPr>
          <p:cNvSpPr>
            <a:spLocks noGrp="1"/>
          </p:cNvSpPr>
          <p:nvPr>
            <p:ph idx="1"/>
          </p:nvPr>
        </p:nvSpPr>
        <p:spPr>
          <a:xfrm>
            <a:off x="457200" y="476672"/>
            <a:ext cx="8229600" cy="6264696"/>
          </a:xfrm>
        </p:spPr>
        <p:txBody>
          <a:bodyPr/>
          <a:lstStyle/>
          <a:p>
            <a:r>
              <a:rPr lang="en-US" sz="1600" b="0" i="0" dirty="0">
                <a:solidFill>
                  <a:srgbClr val="000000"/>
                </a:solidFill>
                <a:effectLst/>
                <a:latin typeface="verdana" panose="020B0604030504040204" pitchFamily="34" charset="0"/>
              </a:rPr>
              <a:t>The life cycle of the thread in java is controlled by JVM. The java thread states are as follows:</a:t>
            </a:r>
          </a:p>
          <a:p>
            <a:pPr algn="l">
              <a:buFont typeface="+mj-lt"/>
              <a:buAutoNum type="arabicPeriod"/>
            </a:pPr>
            <a:r>
              <a:rPr lang="en-US" sz="1600" b="0" i="0" dirty="0">
                <a:solidFill>
                  <a:srgbClr val="000000"/>
                </a:solidFill>
                <a:effectLst/>
                <a:latin typeface="verdana" panose="020B0604030504040204" pitchFamily="34" charset="0"/>
              </a:rPr>
              <a:t>New</a:t>
            </a:r>
          </a:p>
          <a:p>
            <a:pPr algn="l">
              <a:buFont typeface="+mj-lt"/>
              <a:buAutoNum type="arabicPeriod"/>
            </a:pPr>
            <a:r>
              <a:rPr lang="en-US" sz="1600" b="0" i="0" dirty="0">
                <a:solidFill>
                  <a:srgbClr val="000000"/>
                </a:solidFill>
                <a:effectLst/>
                <a:latin typeface="verdana" panose="020B0604030504040204" pitchFamily="34" charset="0"/>
              </a:rPr>
              <a:t>Runnable</a:t>
            </a:r>
          </a:p>
          <a:p>
            <a:pPr algn="l">
              <a:buFont typeface="+mj-lt"/>
              <a:buAutoNum type="arabicPeriod"/>
            </a:pPr>
            <a:r>
              <a:rPr lang="en-US" sz="1600" b="0" i="0" dirty="0">
                <a:solidFill>
                  <a:srgbClr val="000000"/>
                </a:solidFill>
                <a:effectLst/>
                <a:latin typeface="verdana" panose="020B0604030504040204" pitchFamily="34" charset="0"/>
              </a:rPr>
              <a:t>Running</a:t>
            </a:r>
          </a:p>
          <a:p>
            <a:pPr algn="l">
              <a:buFont typeface="+mj-lt"/>
              <a:buAutoNum type="arabicPeriod"/>
            </a:pPr>
            <a:r>
              <a:rPr lang="en-US" sz="1600" b="0" i="0" dirty="0">
                <a:solidFill>
                  <a:srgbClr val="000000"/>
                </a:solidFill>
                <a:effectLst/>
                <a:latin typeface="verdana" panose="020B0604030504040204" pitchFamily="34" charset="0"/>
              </a:rPr>
              <a:t>Non-Runnable (Blocked)</a:t>
            </a:r>
          </a:p>
          <a:p>
            <a:pPr algn="l">
              <a:buFont typeface="+mj-lt"/>
              <a:buAutoNum type="arabicPeriod"/>
            </a:pPr>
            <a:r>
              <a:rPr lang="en-US" sz="1600" b="0" i="0" dirty="0">
                <a:solidFill>
                  <a:srgbClr val="000000"/>
                </a:solidFill>
                <a:effectLst/>
                <a:latin typeface="verdana" panose="020B0604030504040204" pitchFamily="34" charset="0"/>
              </a:rPr>
              <a:t>Terminated</a:t>
            </a:r>
            <a:br>
              <a:rPr lang="en-US" dirty="0"/>
            </a:br>
            <a:endParaRPr lang="en-IN" dirty="0"/>
          </a:p>
        </p:txBody>
      </p:sp>
      <p:graphicFrame>
        <p:nvGraphicFramePr>
          <p:cNvPr id="10" name="Table 9">
            <a:extLst>
              <a:ext uri="{FF2B5EF4-FFF2-40B4-BE49-F238E27FC236}">
                <a16:creationId xmlns:a16="http://schemas.microsoft.com/office/drawing/2014/main" id="{401C339C-726A-4509-9A9F-DC7B971D413C}"/>
              </a:ext>
            </a:extLst>
          </p:cNvPr>
          <p:cNvGraphicFramePr>
            <a:graphicFrameLocks noGrp="1"/>
          </p:cNvGraphicFramePr>
          <p:nvPr>
            <p:extLst>
              <p:ext uri="{D42A27DB-BD31-4B8C-83A1-F6EECF244321}">
                <p14:modId xmlns:p14="http://schemas.microsoft.com/office/powerpoint/2010/main" val="2508879707"/>
              </p:ext>
            </p:extLst>
          </p:nvPr>
        </p:nvGraphicFramePr>
        <p:xfrm>
          <a:off x="323528" y="2492896"/>
          <a:ext cx="8568951" cy="5577840"/>
        </p:xfrm>
        <a:graphic>
          <a:graphicData uri="http://schemas.openxmlformats.org/drawingml/2006/table">
            <a:tbl>
              <a:tblPr/>
              <a:tblGrid>
                <a:gridCol w="8568951">
                  <a:extLst>
                    <a:ext uri="{9D8B030D-6E8A-4147-A177-3AD203B41FA5}">
                      <a16:colId xmlns:a16="http://schemas.microsoft.com/office/drawing/2014/main" val="3016797854"/>
                    </a:ext>
                  </a:extLst>
                </a:gridCol>
              </a:tblGrid>
              <a:tr h="4608512">
                <a:tc>
                  <a:txBody>
                    <a:bodyPr/>
                    <a:lstStyle/>
                    <a:p>
                      <a:r>
                        <a:rPr lang="en-US" b="0" dirty="0">
                          <a:solidFill>
                            <a:srgbClr val="610B4B"/>
                          </a:solidFill>
                          <a:effectLst/>
                          <a:latin typeface="erdana"/>
                        </a:rPr>
                        <a:t>1) New</a:t>
                      </a:r>
                    </a:p>
                    <a:p>
                      <a:r>
                        <a:rPr lang="en-US" dirty="0">
                          <a:solidFill>
                            <a:srgbClr val="000000"/>
                          </a:solidFill>
                          <a:effectLst/>
                          <a:latin typeface="verdana" panose="020B0604030504040204" pitchFamily="34" charset="0"/>
                        </a:rPr>
                        <a:t>The thread is in new state if you create an instance of Thread class but before the invocation of start() method.</a:t>
                      </a:r>
                    </a:p>
                    <a:p>
                      <a:endParaRPr lang="en-US" dirty="0">
                        <a:solidFill>
                          <a:srgbClr val="000000"/>
                        </a:solidFill>
                        <a:effectLst/>
                        <a:latin typeface="verdana" panose="020B0604030504040204" pitchFamily="34" charset="0"/>
                      </a:endParaRPr>
                    </a:p>
                    <a:p>
                      <a:r>
                        <a:rPr lang="en-US" sz="1800" b="0" i="0" kern="1200" dirty="0">
                          <a:solidFill>
                            <a:schemeClr val="tx1"/>
                          </a:solidFill>
                          <a:effectLst/>
                          <a:latin typeface="+mn-lt"/>
                          <a:ea typeface="+mn-ea"/>
                          <a:cs typeface="+mn-cs"/>
                        </a:rPr>
                        <a:t>2) Runnable</a:t>
                      </a:r>
                    </a:p>
                    <a:p>
                      <a:r>
                        <a:rPr lang="en-US" sz="1800" b="0" i="0" kern="1200" dirty="0">
                          <a:solidFill>
                            <a:schemeClr val="tx1"/>
                          </a:solidFill>
                          <a:effectLst/>
                          <a:latin typeface="+mn-lt"/>
                          <a:ea typeface="+mn-ea"/>
                          <a:cs typeface="+mn-cs"/>
                        </a:rPr>
                        <a:t>The thread is in runnable state after invocation of start() method, but the thread scheduler has not selected it to be the running thread.</a:t>
                      </a:r>
                    </a:p>
                    <a:p>
                      <a:endParaRPr lang="en-US" dirty="0">
                        <a:solidFill>
                          <a:srgbClr val="000000"/>
                        </a:solidFill>
                        <a:effectLst/>
                        <a:latin typeface="verdana" panose="020B0604030504040204" pitchFamily="34" charset="0"/>
                      </a:endParaRPr>
                    </a:p>
                    <a:p>
                      <a:r>
                        <a:rPr lang="en-US" sz="1800" b="0" i="0" kern="1200" dirty="0">
                          <a:solidFill>
                            <a:schemeClr val="tx1"/>
                          </a:solidFill>
                          <a:effectLst/>
                          <a:latin typeface="+mn-lt"/>
                          <a:ea typeface="+mn-ea"/>
                          <a:cs typeface="+mn-cs"/>
                        </a:rPr>
                        <a:t>3) Running</a:t>
                      </a:r>
                    </a:p>
                    <a:p>
                      <a:r>
                        <a:rPr lang="en-US" sz="1800" b="0" i="0" kern="1200" dirty="0">
                          <a:solidFill>
                            <a:schemeClr val="tx1"/>
                          </a:solidFill>
                          <a:effectLst/>
                          <a:latin typeface="+mn-lt"/>
                          <a:ea typeface="+mn-ea"/>
                          <a:cs typeface="+mn-cs"/>
                        </a:rPr>
                        <a:t>The thread is in running state if the thread scheduler has selected it.</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4) Non-Runnable (Blocked)</a:t>
                      </a:r>
                    </a:p>
                    <a:p>
                      <a:r>
                        <a:rPr lang="en-US" sz="1800" b="0" i="0" kern="1200" dirty="0">
                          <a:solidFill>
                            <a:schemeClr val="tx1"/>
                          </a:solidFill>
                          <a:effectLst/>
                          <a:latin typeface="+mn-lt"/>
                          <a:ea typeface="+mn-ea"/>
                          <a:cs typeface="+mn-cs"/>
                        </a:rPr>
                        <a:t>This is the state when the thread is still alive, but is currently not eligible to run.</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5) Terminated</a:t>
                      </a:r>
                    </a:p>
                    <a:p>
                      <a:r>
                        <a:rPr lang="en-US" sz="1800" b="0" i="0" kern="1200" dirty="0">
                          <a:solidFill>
                            <a:schemeClr val="tx1"/>
                          </a:solidFill>
                          <a:effectLst/>
                          <a:latin typeface="+mn-lt"/>
                          <a:ea typeface="+mn-ea"/>
                          <a:cs typeface="+mn-cs"/>
                        </a:rPr>
                        <a:t>A thread is in terminated or dead state when its run() method exits.</a:t>
                      </a:r>
                    </a:p>
                    <a:p>
                      <a:endParaRPr lang="en-US" sz="1800" b="0" i="0" kern="1200" dirty="0">
                        <a:solidFill>
                          <a:schemeClr val="tx1"/>
                        </a:solidFill>
                        <a:effectLst/>
                        <a:latin typeface="+mn-lt"/>
                        <a:ea typeface="+mn-ea"/>
                        <a:cs typeface="+mn-cs"/>
                      </a:endParaRPr>
                    </a:p>
                    <a:p>
                      <a:endParaRPr lang="en-US" dirty="0">
                        <a:solidFill>
                          <a:srgbClr val="000000"/>
                        </a:solidFill>
                        <a:effectLst/>
                        <a:latin typeface="verdana" panose="020B0604030504040204" pitchFamily="34" charset="0"/>
                      </a:endParaRPr>
                    </a:p>
                    <a:p>
                      <a:endParaRPr lang="en-US" dirty="0">
                        <a:solidFill>
                          <a:srgbClr val="000000"/>
                        </a:solidFill>
                        <a:effectLst/>
                        <a:latin typeface="verdana" panose="020B0604030504040204" pitchFamily="34" charset="0"/>
                      </a:endParaRP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506541068"/>
                  </a:ext>
                </a:extLst>
              </a:tr>
            </a:tbl>
          </a:graphicData>
        </a:graphic>
      </p:graphicFrame>
    </p:spTree>
    <p:extLst>
      <p:ext uri="{BB962C8B-B14F-4D97-AF65-F5344CB8AC3E}">
        <p14:creationId xmlns:p14="http://schemas.microsoft.com/office/powerpoint/2010/main" val="79101985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thread life cycle">
            <a:extLst>
              <a:ext uri="{FF2B5EF4-FFF2-40B4-BE49-F238E27FC236}">
                <a16:creationId xmlns:a16="http://schemas.microsoft.com/office/drawing/2014/main" id="{AB454BCB-178C-47C7-8134-1CF03BBE28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43775"/>
            <a:ext cx="8229600" cy="537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75011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2459-EB6F-434A-94F9-5E1BA303854B}"/>
              </a:ext>
            </a:extLst>
          </p:cNvPr>
          <p:cNvSpPr>
            <a:spLocks noGrp="1"/>
          </p:cNvSpPr>
          <p:nvPr>
            <p:ph type="title"/>
          </p:nvPr>
        </p:nvSpPr>
        <p:spPr>
          <a:xfrm>
            <a:off x="457200" y="274639"/>
            <a:ext cx="8229600" cy="274042"/>
          </a:xfrm>
        </p:spPr>
        <p:txBody>
          <a:bodyPr>
            <a:normAutofit fontScale="90000"/>
          </a:bodyPr>
          <a:lstStyle/>
          <a:p>
            <a:r>
              <a:rPr lang="en-IN" b="0" i="0" dirty="0">
                <a:solidFill>
                  <a:srgbClr val="610B38"/>
                </a:solidFill>
                <a:effectLst/>
                <a:latin typeface="erdana"/>
              </a:rPr>
              <a:t>How to create thread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071126B-7608-4F4D-A389-6F91327E3DC9}"/>
              </a:ext>
            </a:extLst>
          </p:cNvPr>
          <p:cNvSpPr>
            <a:spLocks noGrp="1"/>
          </p:cNvSpPr>
          <p:nvPr>
            <p:ph idx="1"/>
          </p:nvPr>
        </p:nvSpPr>
        <p:spPr>
          <a:xfrm>
            <a:off x="457200" y="404664"/>
            <a:ext cx="8229600" cy="6453336"/>
          </a:xfrm>
        </p:spPr>
        <p:txBody>
          <a:bodyPr/>
          <a:lstStyle/>
          <a:p>
            <a:pPr algn="l"/>
            <a:r>
              <a:rPr lang="en-US" sz="1800" b="0" i="0" dirty="0">
                <a:solidFill>
                  <a:srgbClr val="000000"/>
                </a:solidFill>
                <a:effectLst/>
                <a:latin typeface="verdana" panose="020B0604030504040204" pitchFamily="34" charset="0"/>
              </a:rPr>
              <a:t>There are two ways to create a thread:</a:t>
            </a:r>
          </a:p>
          <a:p>
            <a:pPr algn="l">
              <a:buFont typeface="+mj-lt"/>
              <a:buAutoNum type="arabicPeriod"/>
            </a:pPr>
            <a:r>
              <a:rPr lang="en-US" sz="1800" b="0" i="0" dirty="0">
                <a:solidFill>
                  <a:srgbClr val="000000"/>
                </a:solidFill>
                <a:effectLst/>
                <a:latin typeface="verdana" panose="020B0604030504040204" pitchFamily="34" charset="0"/>
              </a:rPr>
              <a:t>By extending Thread class</a:t>
            </a:r>
          </a:p>
          <a:p>
            <a:pPr algn="l">
              <a:buFont typeface="+mj-lt"/>
              <a:buAutoNum type="arabicPeriod"/>
            </a:pPr>
            <a:r>
              <a:rPr lang="en-US" sz="1800" b="0" i="0" dirty="0">
                <a:solidFill>
                  <a:srgbClr val="000000"/>
                </a:solidFill>
                <a:effectLst/>
                <a:latin typeface="verdana" panose="020B0604030504040204" pitchFamily="34" charset="0"/>
              </a:rPr>
              <a:t>By implementing Runnable interface.</a:t>
            </a:r>
          </a:p>
          <a:p>
            <a:pPr marL="0" indent="0" algn="l">
              <a:buNone/>
            </a:pP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100" b="0" dirty="0">
                <a:solidFill>
                  <a:srgbClr val="000000"/>
                </a:solidFill>
                <a:effectLst/>
                <a:latin typeface="verdana" panose="020B0604030504040204" pitchFamily="34" charset="0"/>
              </a:rPr>
              <a:t>Thread()</a:t>
            </a:r>
          </a:p>
          <a:p>
            <a:pPr algn="l">
              <a:buFont typeface="Arial" panose="020B0604020202020204" pitchFamily="34" charset="0"/>
              <a:buChar char="•"/>
            </a:pPr>
            <a:r>
              <a:rPr lang="en-US" sz="1100" b="0" dirty="0">
                <a:solidFill>
                  <a:srgbClr val="000000"/>
                </a:solidFill>
                <a:effectLst/>
                <a:latin typeface="verdana" panose="020B0604030504040204" pitchFamily="34" charset="0"/>
              </a:rPr>
              <a:t>Thread(String name)</a:t>
            </a:r>
          </a:p>
          <a:p>
            <a:pPr algn="l">
              <a:buFont typeface="Arial" panose="020B0604020202020204" pitchFamily="34" charset="0"/>
              <a:buChar char="•"/>
            </a:pPr>
            <a:r>
              <a:rPr lang="en-US" sz="1100" b="0" dirty="0">
                <a:solidFill>
                  <a:srgbClr val="000000"/>
                </a:solidFill>
                <a:effectLst/>
                <a:latin typeface="verdana" panose="020B0604030504040204" pitchFamily="34" charset="0"/>
              </a:rPr>
              <a:t>Thread(Runnable r)</a:t>
            </a:r>
          </a:p>
          <a:p>
            <a:pPr algn="l">
              <a:buFont typeface="Arial" panose="020B0604020202020204" pitchFamily="34" charset="0"/>
              <a:buChar char="•"/>
            </a:pPr>
            <a:r>
              <a:rPr lang="en-US" sz="1100" b="0" dirty="0">
                <a:solidFill>
                  <a:srgbClr val="000000"/>
                </a:solidFill>
                <a:effectLst/>
                <a:latin typeface="verdana" panose="020B0604030504040204" pitchFamily="34" charset="0"/>
              </a:rPr>
              <a:t>Thread(Runnable </a:t>
            </a:r>
            <a:r>
              <a:rPr lang="en-US" sz="1100" b="0" dirty="0" err="1">
                <a:solidFill>
                  <a:srgbClr val="000000"/>
                </a:solidFill>
                <a:effectLst/>
                <a:latin typeface="verdana" panose="020B0604030504040204" pitchFamily="34" charset="0"/>
              </a:rPr>
              <a:t>r,String</a:t>
            </a:r>
            <a:r>
              <a:rPr lang="en-US" sz="1100" b="0" dirty="0">
                <a:solidFill>
                  <a:srgbClr val="000000"/>
                </a:solidFill>
                <a:effectLst/>
                <a:latin typeface="verdana" panose="020B0604030504040204" pitchFamily="34" charset="0"/>
              </a:rPr>
              <a:t> name)</a:t>
            </a:r>
          </a:p>
          <a:p>
            <a:endParaRPr lang="en-US" sz="1800" b="0" i="0" dirty="0">
              <a:solidFill>
                <a:srgbClr val="000000"/>
              </a:solidFill>
              <a:effectLst/>
              <a:latin typeface="verdana" panose="020B0604030504040204" pitchFamily="34" charset="0"/>
            </a:endParaRPr>
          </a:p>
          <a:p>
            <a:pPr algn="l">
              <a:buFont typeface="+mj-lt"/>
              <a:buAutoNum type="arabicPeriod"/>
            </a:pPr>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pPr algn="l">
              <a:buFont typeface="+mj-lt"/>
              <a:buAutoNum type="arabicPeriod"/>
            </a:pPr>
            <a:endParaRPr lang="en-US" sz="1800" dirty="0">
              <a:solidFill>
                <a:srgbClr val="000000"/>
              </a:solidFill>
              <a:latin typeface="verdana" panose="020B0604030504040204" pitchFamily="34" charset="0"/>
            </a:endParaRPr>
          </a:p>
          <a:p>
            <a:pPr algn="l">
              <a:buFont typeface="+mj-lt"/>
              <a:buAutoNum type="arabicPeriod"/>
            </a:pPr>
            <a:endParaRPr lang="en-US" sz="1800" b="0" i="0" dirty="0">
              <a:solidFill>
                <a:srgbClr val="000000"/>
              </a:solidFill>
              <a:effectLst/>
              <a:latin typeface="verdana" panose="020B0604030504040204" pitchFamily="34" charset="0"/>
            </a:endParaRPr>
          </a:p>
          <a:p>
            <a:pPr algn="l">
              <a:buFont typeface="+mj-lt"/>
              <a:buAutoNum type="arabicPeriod"/>
            </a:pPr>
            <a:endParaRPr lang="en-US" sz="1800" b="0" i="0" dirty="0">
              <a:solidFill>
                <a:srgbClr val="000000"/>
              </a:solidFill>
              <a:effectLst/>
              <a:latin typeface="verdana" panose="020B0604030504040204" pitchFamily="34" charset="0"/>
            </a:endParaRPr>
          </a:p>
          <a:p>
            <a:pPr algn="l">
              <a:buFont typeface="+mj-lt"/>
              <a:buAutoNum type="arabicPeriod"/>
            </a:pPr>
            <a:endParaRPr lang="en-US" sz="1800" dirty="0">
              <a:solidFill>
                <a:srgbClr val="000000"/>
              </a:solidFill>
              <a:latin typeface="verdana" panose="020B0604030504040204" pitchFamily="34" charset="0"/>
            </a:endParaRPr>
          </a:p>
          <a:p>
            <a:pPr algn="l">
              <a:buFont typeface="+mj-lt"/>
              <a:buAutoNum type="arabicPeriod"/>
            </a:pPr>
            <a:endParaRPr lang="en-US" sz="1800" b="0" i="0" dirty="0">
              <a:solidFill>
                <a:srgbClr val="000000"/>
              </a:solidFill>
              <a:effectLst/>
              <a:latin typeface="verdana" panose="020B0604030504040204" pitchFamily="34" charset="0"/>
            </a:endParaRPr>
          </a:p>
          <a:p>
            <a:pPr marL="0" indent="0" algn="l">
              <a:buNone/>
            </a:pPr>
            <a:endParaRPr lang="en-US" sz="1800" dirty="0">
              <a:solidFill>
                <a:srgbClr val="000000"/>
              </a:solidFill>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IN" dirty="0"/>
          </a:p>
        </p:txBody>
      </p:sp>
      <p:graphicFrame>
        <p:nvGraphicFramePr>
          <p:cNvPr id="4" name="Table 3">
            <a:extLst>
              <a:ext uri="{FF2B5EF4-FFF2-40B4-BE49-F238E27FC236}">
                <a16:creationId xmlns:a16="http://schemas.microsoft.com/office/drawing/2014/main" id="{6574EDEF-99AF-4351-871E-AA7529C9E528}"/>
              </a:ext>
            </a:extLst>
          </p:cNvPr>
          <p:cNvGraphicFramePr>
            <a:graphicFrameLocks noGrp="1"/>
          </p:cNvGraphicFramePr>
          <p:nvPr>
            <p:extLst>
              <p:ext uri="{D42A27DB-BD31-4B8C-83A1-F6EECF244321}">
                <p14:modId xmlns:p14="http://schemas.microsoft.com/office/powerpoint/2010/main" val="4064861147"/>
              </p:ext>
            </p:extLst>
          </p:nvPr>
        </p:nvGraphicFramePr>
        <p:xfrm>
          <a:off x="179512" y="1628800"/>
          <a:ext cx="6477000" cy="5184576"/>
        </p:xfrm>
        <a:graphic>
          <a:graphicData uri="http://schemas.openxmlformats.org/drawingml/2006/table">
            <a:tbl>
              <a:tblPr/>
              <a:tblGrid>
                <a:gridCol w="6477000">
                  <a:extLst>
                    <a:ext uri="{9D8B030D-6E8A-4147-A177-3AD203B41FA5}">
                      <a16:colId xmlns:a16="http://schemas.microsoft.com/office/drawing/2014/main" val="2207681835"/>
                    </a:ext>
                  </a:extLst>
                </a:gridCol>
              </a:tblGrid>
              <a:tr h="5184576">
                <a:tc>
                  <a:txBody>
                    <a:bodyPr/>
                    <a:lstStyle/>
                    <a:p>
                      <a:endParaRPr lang="en-US" dirty="0">
                        <a:solidFill>
                          <a:srgbClr val="000000"/>
                        </a:solidFill>
                        <a:effectLst/>
                        <a:latin typeface="verdana" panose="020B0604030504040204" pitchFamily="34" charset="0"/>
                      </a:endParaRP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2359853"/>
                  </a:ext>
                </a:extLst>
              </a:tr>
            </a:tbl>
          </a:graphicData>
        </a:graphic>
      </p:graphicFrame>
    </p:spTree>
    <p:extLst>
      <p:ext uri="{BB962C8B-B14F-4D97-AF65-F5344CB8AC3E}">
        <p14:creationId xmlns:p14="http://schemas.microsoft.com/office/powerpoint/2010/main" val="238426174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BA02-0778-4B42-8200-55056901CBD6}"/>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4B"/>
                </a:solidFill>
                <a:effectLst/>
                <a:latin typeface="erdana"/>
              </a:rPr>
            </a:br>
            <a:r>
              <a:rPr lang="en-IN" b="0" i="0" dirty="0">
                <a:solidFill>
                  <a:srgbClr val="610B4B"/>
                </a:solidFill>
                <a:effectLst/>
                <a:latin typeface="erdana"/>
              </a:rPr>
              <a:t>Thread class: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C70383A-69D6-48FE-A54C-9E5C1D49014F}"/>
              </a:ext>
            </a:extLst>
          </p:cNvPr>
          <p:cNvSpPr>
            <a:spLocks noGrp="1"/>
          </p:cNvSpPr>
          <p:nvPr>
            <p:ph idx="1"/>
          </p:nvPr>
        </p:nvSpPr>
        <p:spPr>
          <a:xfrm>
            <a:off x="457200" y="731838"/>
            <a:ext cx="8229600" cy="5851524"/>
          </a:xfrm>
        </p:spPr>
        <p:txBody>
          <a:bodyPr/>
          <a:lstStyle/>
          <a:p>
            <a:r>
              <a:rPr lang="en-US" b="0" i="0" dirty="0">
                <a:solidFill>
                  <a:srgbClr val="610B4B"/>
                </a:solidFill>
                <a:effectLst/>
                <a:latin typeface="erdana"/>
              </a:rPr>
              <a:t>Commonly used Constructors of Thread class:</a:t>
            </a:r>
          </a:p>
          <a:p>
            <a:pPr algn="l">
              <a:buFont typeface="Arial" panose="020B0604020202020204" pitchFamily="34" charset="0"/>
              <a:buChar char="•"/>
            </a:pPr>
            <a:r>
              <a:rPr lang="en-US" b="0" dirty="0">
                <a:solidFill>
                  <a:srgbClr val="000000"/>
                </a:solidFill>
                <a:effectLst/>
                <a:latin typeface="verdana" panose="020B0604030504040204" pitchFamily="34" charset="0"/>
              </a:rPr>
              <a:t>Thread()</a:t>
            </a:r>
          </a:p>
          <a:p>
            <a:pPr algn="l">
              <a:buFont typeface="Arial" panose="020B0604020202020204" pitchFamily="34" charset="0"/>
              <a:buChar char="•"/>
            </a:pPr>
            <a:r>
              <a:rPr lang="en-US" b="0" dirty="0">
                <a:solidFill>
                  <a:srgbClr val="000000"/>
                </a:solidFill>
                <a:effectLst/>
                <a:latin typeface="verdana" panose="020B0604030504040204" pitchFamily="34" charset="0"/>
              </a:rPr>
              <a:t>Thread(String name)</a:t>
            </a:r>
          </a:p>
          <a:p>
            <a:pPr algn="l">
              <a:buFont typeface="Arial" panose="020B0604020202020204" pitchFamily="34" charset="0"/>
              <a:buChar char="•"/>
            </a:pPr>
            <a:r>
              <a:rPr lang="en-US" b="0" dirty="0">
                <a:solidFill>
                  <a:srgbClr val="000000"/>
                </a:solidFill>
                <a:effectLst/>
                <a:latin typeface="verdana" panose="020B0604030504040204" pitchFamily="34" charset="0"/>
              </a:rPr>
              <a:t>Thread(Runnable r)</a:t>
            </a:r>
          </a:p>
          <a:p>
            <a:pPr algn="l">
              <a:buFont typeface="Arial" panose="020B0604020202020204" pitchFamily="34" charset="0"/>
              <a:buChar char="•"/>
            </a:pPr>
            <a:r>
              <a:rPr lang="en-US" b="0" dirty="0">
                <a:solidFill>
                  <a:srgbClr val="000000"/>
                </a:solidFill>
                <a:effectLst/>
                <a:latin typeface="verdana" panose="020B0604030504040204" pitchFamily="34" charset="0"/>
              </a:rPr>
              <a:t>Thread(Runnable </a:t>
            </a:r>
            <a:r>
              <a:rPr lang="en-US" b="0" dirty="0" err="1">
                <a:solidFill>
                  <a:srgbClr val="000000"/>
                </a:solidFill>
                <a:effectLst/>
                <a:latin typeface="verdana" panose="020B0604030504040204" pitchFamily="34" charset="0"/>
              </a:rPr>
              <a:t>r,String</a:t>
            </a:r>
            <a:r>
              <a:rPr lang="en-US" b="0" dirty="0">
                <a:solidFill>
                  <a:srgbClr val="000000"/>
                </a:solidFill>
                <a:effectLst/>
                <a:latin typeface="verdana" panose="020B0604030504040204" pitchFamily="34" charset="0"/>
              </a:rPr>
              <a:t> name)</a:t>
            </a:r>
          </a:p>
          <a:p>
            <a:endParaRPr lang="en-IN" dirty="0"/>
          </a:p>
        </p:txBody>
      </p:sp>
    </p:spTree>
    <p:extLst>
      <p:ext uri="{BB962C8B-B14F-4D97-AF65-F5344CB8AC3E}">
        <p14:creationId xmlns:p14="http://schemas.microsoft.com/office/powerpoint/2010/main" val="350342874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14A4-C6CD-4BA1-A102-83293E55B8DC}"/>
              </a:ext>
            </a:extLst>
          </p:cNvPr>
          <p:cNvSpPr>
            <a:spLocks noGrp="1"/>
          </p:cNvSpPr>
          <p:nvPr>
            <p:ph type="title"/>
          </p:nvPr>
        </p:nvSpPr>
        <p:spPr>
          <a:xfrm>
            <a:off x="457200" y="-1"/>
            <a:ext cx="8229600" cy="1052737"/>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E1CBDF1C-6E6D-4B2C-8899-78AE11029E5B}"/>
              </a:ext>
            </a:extLst>
          </p:cNvPr>
          <p:cNvSpPr>
            <a:spLocks noGrp="1"/>
          </p:cNvSpPr>
          <p:nvPr>
            <p:ph idx="1"/>
          </p:nvPr>
        </p:nvSpPr>
        <p:spPr>
          <a:xfrm>
            <a:off x="457200" y="620688"/>
            <a:ext cx="8229600" cy="6408712"/>
          </a:xfrm>
        </p:spPr>
        <p:txBody>
          <a:bodyPr>
            <a:normAutofit fontScale="70000" lnSpcReduction="20000"/>
          </a:bodyPr>
          <a:lstStyle/>
          <a:p>
            <a:pPr algn="l">
              <a:buFont typeface="+mj-lt"/>
              <a:buAutoNum type="arabicPeriod"/>
            </a:pPr>
            <a:r>
              <a:rPr lang="en-US" b="1" i="0" dirty="0">
                <a:solidFill>
                  <a:srgbClr val="000000"/>
                </a:solidFill>
                <a:effectLst/>
                <a:latin typeface="verdana" panose="020B0604030504040204" pitchFamily="34" charset="0"/>
              </a:rPr>
              <a:t>public void run(): </a:t>
            </a:r>
            <a:r>
              <a:rPr lang="en-US" b="0" i="0" dirty="0">
                <a:solidFill>
                  <a:srgbClr val="000000"/>
                </a:solidFill>
                <a:effectLst/>
                <a:latin typeface="verdana" panose="020B0604030504040204" pitchFamily="34" charset="0"/>
              </a:rPr>
              <a:t>is used to perform action for a thread.</a:t>
            </a:r>
          </a:p>
          <a:p>
            <a:pPr algn="l">
              <a:buFont typeface="+mj-lt"/>
              <a:buAutoNum type="arabicPeriod"/>
            </a:pPr>
            <a:r>
              <a:rPr lang="en-US" b="1" i="0" dirty="0">
                <a:solidFill>
                  <a:srgbClr val="000000"/>
                </a:solidFill>
                <a:effectLst/>
                <a:latin typeface="verdana" panose="020B0604030504040204" pitchFamily="34" charset="0"/>
              </a:rPr>
              <a:t>public void start(): </a:t>
            </a:r>
            <a:r>
              <a:rPr lang="en-US" b="0" i="0" dirty="0">
                <a:solidFill>
                  <a:srgbClr val="000000"/>
                </a:solidFill>
                <a:effectLst/>
                <a:latin typeface="verdana" panose="020B0604030504040204" pitchFamily="34" charset="0"/>
              </a:rPr>
              <a:t>starts the execution of the </a:t>
            </a:r>
            <a:r>
              <a:rPr lang="en-US" b="0" i="0" dirty="0" err="1">
                <a:solidFill>
                  <a:srgbClr val="000000"/>
                </a:solidFill>
                <a:effectLst/>
                <a:latin typeface="verdana" panose="020B0604030504040204" pitchFamily="34" charset="0"/>
              </a:rPr>
              <a:t>thread.JVM</a:t>
            </a:r>
            <a:r>
              <a:rPr lang="en-US" b="0" i="0" dirty="0">
                <a:solidFill>
                  <a:srgbClr val="000000"/>
                </a:solidFill>
                <a:effectLst/>
                <a:latin typeface="verdana" panose="020B0604030504040204" pitchFamily="34" charset="0"/>
              </a:rPr>
              <a:t> calls the run() method on the thread.</a:t>
            </a:r>
          </a:p>
          <a:p>
            <a:pPr algn="l">
              <a:buFont typeface="+mj-lt"/>
              <a:buAutoNum type="arabicPeriod"/>
            </a:pPr>
            <a:r>
              <a:rPr lang="en-US" b="1" i="0" dirty="0">
                <a:solidFill>
                  <a:srgbClr val="000000"/>
                </a:solidFill>
                <a:effectLst/>
                <a:latin typeface="verdana" panose="020B0604030504040204" pitchFamily="34" charset="0"/>
              </a:rPr>
              <a:t>public void sleep(long </a:t>
            </a:r>
            <a:r>
              <a:rPr lang="en-US" b="1" i="0" dirty="0" err="1">
                <a:solidFill>
                  <a:srgbClr val="000000"/>
                </a:solidFill>
                <a:effectLst/>
                <a:latin typeface="verdana" panose="020B0604030504040204" pitchFamily="34" charset="0"/>
              </a:rPr>
              <a:t>miliseconds</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Causes the currently executing thread to sleep (temporarily cease execution) for the specified number of milliseconds.</a:t>
            </a:r>
          </a:p>
          <a:p>
            <a:pPr algn="l">
              <a:buFont typeface="+mj-lt"/>
              <a:buAutoNum type="arabicPeriod"/>
            </a:pPr>
            <a:r>
              <a:rPr lang="en-US" b="1" i="0" dirty="0">
                <a:solidFill>
                  <a:srgbClr val="000000"/>
                </a:solidFill>
                <a:effectLst/>
                <a:latin typeface="verdana" panose="020B0604030504040204" pitchFamily="34" charset="0"/>
              </a:rPr>
              <a:t>public void join(): </a:t>
            </a:r>
            <a:r>
              <a:rPr lang="en-US" b="0" i="0" dirty="0">
                <a:solidFill>
                  <a:srgbClr val="000000"/>
                </a:solidFill>
                <a:effectLst/>
                <a:latin typeface="verdana" panose="020B0604030504040204" pitchFamily="34" charset="0"/>
              </a:rPr>
              <a:t>waits for a thread to die.</a:t>
            </a:r>
          </a:p>
          <a:p>
            <a:pPr algn="l">
              <a:buFont typeface="+mj-lt"/>
              <a:buAutoNum type="arabicPeriod"/>
            </a:pPr>
            <a:r>
              <a:rPr lang="en-US" b="1" i="0" dirty="0">
                <a:solidFill>
                  <a:srgbClr val="000000"/>
                </a:solidFill>
                <a:effectLst/>
                <a:latin typeface="verdana" panose="020B0604030504040204" pitchFamily="34" charset="0"/>
              </a:rPr>
              <a:t>public void join(long </a:t>
            </a:r>
            <a:r>
              <a:rPr lang="en-US" b="1" i="0" dirty="0" err="1">
                <a:solidFill>
                  <a:srgbClr val="000000"/>
                </a:solidFill>
                <a:effectLst/>
                <a:latin typeface="verdana" panose="020B0604030504040204" pitchFamily="34" charset="0"/>
              </a:rPr>
              <a:t>miliseconds</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waits for a thread to die for the specified </a:t>
            </a:r>
            <a:r>
              <a:rPr lang="en-US" b="0" i="0" dirty="0" err="1">
                <a:solidFill>
                  <a:srgbClr val="000000"/>
                </a:solidFill>
                <a:effectLst/>
                <a:latin typeface="verdana" panose="020B0604030504040204" pitchFamily="34" charset="0"/>
              </a:rPr>
              <a:t>miliseconds</a:t>
            </a:r>
            <a:r>
              <a:rPr lang="en-US" b="0" i="0" dirty="0">
                <a:solidFill>
                  <a:srgbClr val="000000"/>
                </a:solidFill>
                <a:effectLst/>
                <a:latin typeface="verdana" panose="020B0604030504040204" pitchFamily="34" charset="0"/>
              </a:rPr>
              <a:t>.</a:t>
            </a:r>
          </a:p>
          <a:p>
            <a:pPr algn="l">
              <a:buFont typeface="+mj-lt"/>
              <a:buAutoNum type="arabicPeriod"/>
            </a:pPr>
            <a:r>
              <a:rPr lang="en-US" b="1" i="0" dirty="0">
                <a:solidFill>
                  <a:srgbClr val="000000"/>
                </a:solidFill>
                <a:effectLst/>
                <a:latin typeface="verdana" panose="020B0604030504040204" pitchFamily="34" charset="0"/>
              </a:rPr>
              <a:t>public int </a:t>
            </a:r>
            <a:r>
              <a:rPr lang="en-US" b="1" i="0" dirty="0" err="1">
                <a:solidFill>
                  <a:srgbClr val="000000"/>
                </a:solidFill>
                <a:effectLst/>
                <a:latin typeface="verdana" panose="020B0604030504040204" pitchFamily="34" charset="0"/>
              </a:rPr>
              <a:t>getPriority</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returns the priority of the thread.</a:t>
            </a:r>
          </a:p>
          <a:p>
            <a:pPr algn="l">
              <a:buFont typeface="+mj-lt"/>
              <a:buAutoNum type="arabicPeriod"/>
            </a:pPr>
            <a:r>
              <a:rPr lang="en-US" b="1" i="0" dirty="0">
                <a:solidFill>
                  <a:srgbClr val="000000"/>
                </a:solidFill>
                <a:effectLst/>
                <a:latin typeface="verdana" panose="020B0604030504040204" pitchFamily="34" charset="0"/>
              </a:rPr>
              <a:t>public int </a:t>
            </a:r>
            <a:r>
              <a:rPr lang="en-US" b="1" i="0" dirty="0" err="1">
                <a:solidFill>
                  <a:srgbClr val="000000"/>
                </a:solidFill>
                <a:effectLst/>
                <a:latin typeface="verdana" panose="020B0604030504040204" pitchFamily="34" charset="0"/>
              </a:rPr>
              <a:t>setPriority</a:t>
            </a:r>
            <a:r>
              <a:rPr lang="en-US" b="1" i="0" dirty="0">
                <a:solidFill>
                  <a:srgbClr val="000000"/>
                </a:solidFill>
                <a:effectLst/>
                <a:latin typeface="verdana" panose="020B0604030504040204" pitchFamily="34" charset="0"/>
              </a:rPr>
              <a:t>(int priority): </a:t>
            </a:r>
            <a:r>
              <a:rPr lang="en-US" b="0" i="0" dirty="0">
                <a:solidFill>
                  <a:srgbClr val="000000"/>
                </a:solidFill>
                <a:effectLst/>
                <a:latin typeface="verdana" panose="020B0604030504040204" pitchFamily="34" charset="0"/>
              </a:rPr>
              <a:t>changes the priority of the thread.</a:t>
            </a:r>
          </a:p>
          <a:p>
            <a:pPr algn="l">
              <a:buFont typeface="+mj-lt"/>
              <a:buAutoNum type="arabicPeriod"/>
            </a:pPr>
            <a:r>
              <a:rPr lang="en-US" b="1" i="0" dirty="0">
                <a:solidFill>
                  <a:srgbClr val="000000"/>
                </a:solidFill>
                <a:effectLst/>
                <a:latin typeface="verdana" panose="020B0604030504040204" pitchFamily="34" charset="0"/>
              </a:rPr>
              <a:t>public String </a:t>
            </a:r>
            <a:r>
              <a:rPr lang="en-US" b="1" i="0" dirty="0" err="1">
                <a:solidFill>
                  <a:srgbClr val="000000"/>
                </a:solidFill>
                <a:effectLst/>
                <a:latin typeface="verdana" panose="020B0604030504040204" pitchFamily="34" charset="0"/>
              </a:rPr>
              <a:t>getName</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returns the name of the thread.</a:t>
            </a:r>
          </a:p>
          <a:p>
            <a:pPr algn="l">
              <a:buFont typeface="+mj-lt"/>
              <a:buAutoNum type="arabicPeriod"/>
            </a:pPr>
            <a:r>
              <a:rPr lang="en-US" b="1" i="0" dirty="0">
                <a:solidFill>
                  <a:srgbClr val="000000"/>
                </a:solidFill>
                <a:effectLst/>
                <a:latin typeface="verdana" panose="020B0604030504040204" pitchFamily="34" charset="0"/>
              </a:rPr>
              <a:t>public void </a:t>
            </a:r>
            <a:r>
              <a:rPr lang="en-US" b="1" i="0" dirty="0" err="1">
                <a:solidFill>
                  <a:srgbClr val="000000"/>
                </a:solidFill>
                <a:effectLst/>
                <a:latin typeface="verdana" panose="020B0604030504040204" pitchFamily="34" charset="0"/>
              </a:rPr>
              <a:t>setName</a:t>
            </a:r>
            <a:r>
              <a:rPr lang="en-US" b="1" i="0" dirty="0">
                <a:solidFill>
                  <a:srgbClr val="000000"/>
                </a:solidFill>
                <a:effectLst/>
                <a:latin typeface="verdana" panose="020B0604030504040204" pitchFamily="34" charset="0"/>
              </a:rPr>
              <a:t>(String name): </a:t>
            </a:r>
            <a:r>
              <a:rPr lang="en-US" b="0" i="0" dirty="0">
                <a:solidFill>
                  <a:srgbClr val="000000"/>
                </a:solidFill>
                <a:effectLst/>
                <a:latin typeface="verdana" panose="020B0604030504040204" pitchFamily="34" charset="0"/>
              </a:rPr>
              <a:t>changes the name of the thread.</a:t>
            </a:r>
          </a:p>
          <a:p>
            <a:pPr algn="l">
              <a:buFont typeface="+mj-lt"/>
              <a:buAutoNum type="arabicPeriod"/>
            </a:pPr>
            <a:r>
              <a:rPr lang="en-US" b="1" i="0" dirty="0">
                <a:solidFill>
                  <a:srgbClr val="000000"/>
                </a:solidFill>
                <a:effectLst/>
                <a:latin typeface="verdana" panose="020B0604030504040204" pitchFamily="34" charset="0"/>
              </a:rPr>
              <a:t>public Thread </a:t>
            </a:r>
            <a:r>
              <a:rPr lang="en-US" b="1" i="0" dirty="0" err="1">
                <a:solidFill>
                  <a:srgbClr val="000000"/>
                </a:solidFill>
                <a:effectLst/>
                <a:latin typeface="verdana" panose="020B0604030504040204" pitchFamily="34" charset="0"/>
              </a:rPr>
              <a:t>currentThread</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returns the reference of currently executing thread.</a:t>
            </a:r>
          </a:p>
          <a:p>
            <a:endParaRPr lang="en-IN" dirty="0"/>
          </a:p>
        </p:txBody>
      </p:sp>
      <p:sp>
        <p:nvSpPr>
          <p:cNvPr id="5" name="TextBox 4">
            <a:extLst>
              <a:ext uri="{FF2B5EF4-FFF2-40B4-BE49-F238E27FC236}">
                <a16:creationId xmlns:a16="http://schemas.microsoft.com/office/drawing/2014/main" id="{B3FACCE6-FC9D-48E7-9F27-EBDEE074034F}"/>
              </a:ext>
            </a:extLst>
          </p:cNvPr>
          <p:cNvSpPr txBox="1"/>
          <p:nvPr/>
        </p:nvSpPr>
        <p:spPr>
          <a:xfrm>
            <a:off x="1979712" y="270172"/>
            <a:ext cx="5904656" cy="923330"/>
          </a:xfrm>
          <a:prstGeom prst="rect">
            <a:avLst/>
          </a:prstGeom>
          <a:noFill/>
        </p:spPr>
        <p:txBody>
          <a:bodyPr wrap="square">
            <a:spAutoFit/>
          </a:bodyPr>
          <a:lstStyle/>
          <a:p>
            <a:pPr algn="l"/>
            <a:r>
              <a:rPr lang="en-US" b="0" i="0" dirty="0">
                <a:solidFill>
                  <a:srgbClr val="610B4B"/>
                </a:solidFill>
                <a:effectLst/>
                <a:latin typeface="erdana"/>
              </a:rPr>
              <a:t>Commonly used methods of Thread class:</a:t>
            </a:r>
          </a:p>
          <a:p>
            <a:br>
              <a:rPr lang="en-US" dirty="0"/>
            </a:br>
            <a:endParaRPr lang="en-IN" dirty="0"/>
          </a:p>
        </p:txBody>
      </p:sp>
    </p:spTree>
    <p:extLst>
      <p:ext uri="{BB962C8B-B14F-4D97-AF65-F5344CB8AC3E}">
        <p14:creationId xmlns:p14="http://schemas.microsoft.com/office/powerpoint/2010/main" val="344945978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C9E6-C9E3-48E6-AF0F-4438EEC1C975}"/>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Runnable interface</a:t>
            </a:r>
            <a:br>
              <a:rPr lang="en-IN" b="0" i="0" dirty="0">
                <a:solidFill>
                  <a:srgbClr val="610B4B"/>
                </a:solidFill>
                <a:effectLst/>
                <a:latin typeface="erdana"/>
              </a:rPr>
            </a:br>
            <a:endParaRPr lang="en-IN" dirty="0"/>
          </a:p>
        </p:txBody>
      </p:sp>
      <p:sp>
        <p:nvSpPr>
          <p:cNvPr id="6" name="Content Placeholder 5">
            <a:extLst>
              <a:ext uri="{FF2B5EF4-FFF2-40B4-BE49-F238E27FC236}">
                <a16:creationId xmlns:a16="http://schemas.microsoft.com/office/drawing/2014/main" id="{E4EFD40A-6CFE-4BD7-AFF7-D12C2762FC1E}"/>
              </a:ext>
            </a:extLst>
          </p:cNvPr>
          <p:cNvSpPr>
            <a:spLocks noGrp="1"/>
          </p:cNvSpPr>
          <p:nvPr>
            <p:ph idx="1"/>
          </p:nvPr>
        </p:nvSpPr>
        <p:spPr>
          <a:xfrm>
            <a:off x="457200" y="548680"/>
            <a:ext cx="8229600" cy="6309320"/>
          </a:xfrm>
        </p:spPr>
        <p:txBody>
          <a:bodyPr>
            <a:normAutofit/>
          </a:bodyPr>
          <a:lstStyle/>
          <a:p>
            <a:r>
              <a:rPr lang="en-US" sz="2000" b="0" i="0" dirty="0">
                <a:solidFill>
                  <a:srgbClr val="000000"/>
                </a:solidFill>
                <a:effectLst/>
                <a:latin typeface="verdana" panose="020B0604030504040204" pitchFamily="34" charset="0"/>
              </a:rPr>
              <a:t>The Runnable interface should be implemented by any class whose instances are intended to be executed by a thread. Runnable interface have only one method named run()</a:t>
            </a:r>
          </a:p>
          <a:p>
            <a:r>
              <a:rPr lang="en-US" sz="2000" b="1" i="0" dirty="0">
                <a:solidFill>
                  <a:srgbClr val="000000"/>
                </a:solidFill>
                <a:effectLst/>
                <a:latin typeface="verdana" panose="020B0604030504040204" pitchFamily="34" charset="0"/>
              </a:rPr>
              <a:t>public void run(): </a:t>
            </a:r>
            <a:r>
              <a:rPr lang="en-US" sz="2000" b="0" i="0" dirty="0">
                <a:solidFill>
                  <a:srgbClr val="000000"/>
                </a:solidFill>
                <a:effectLst/>
                <a:latin typeface="verdana" panose="020B0604030504040204" pitchFamily="34" charset="0"/>
              </a:rPr>
              <a:t>is used to perform action for a thread.</a:t>
            </a:r>
          </a:p>
          <a:p>
            <a:endParaRPr lang="en-IN" sz="2000" dirty="0"/>
          </a:p>
        </p:txBody>
      </p:sp>
    </p:spTree>
    <p:extLst>
      <p:ext uri="{BB962C8B-B14F-4D97-AF65-F5344CB8AC3E}">
        <p14:creationId xmlns:p14="http://schemas.microsoft.com/office/powerpoint/2010/main" val="22935119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0D6B-34BE-4D53-B110-F8B887742B8E}"/>
              </a:ext>
            </a:extLst>
          </p:cNvPr>
          <p:cNvSpPr>
            <a:spLocks noGrp="1"/>
          </p:cNvSpPr>
          <p:nvPr>
            <p:ph type="title"/>
          </p:nvPr>
        </p:nvSpPr>
        <p:spPr>
          <a:xfrm>
            <a:off x="457200" y="274638"/>
            <a:ext cx="8229600" cy="457199"/>
          </a:xfrm>
        </p:spPr>
        <p:txBody>
          <a:bodyPr>
            <a:normAutofit fontScale="90000"/>
          </a:bodyPr>
          <a:lstStyle/>
          <a:p>
            <a:r>
              <a:rPr lang="en-IN" dirty="0"/>
              <a:t>Java Thread by extending Thread class</a:t>
            </a:r>
          </a:p>
        </p:txBody>
      </p:sp>
      <p:sp>
        <p:nvSpPr>
          <p:cNvPr id="3" name="Content Placeholder 2">
            <a:extLst>
              <a:ext uri="{FF2B5EF4-FFF2-40B4-BE49-F238E27FC236}">
                <a16:creationId xmlns:a16="http://schemas.microsoft.com/office/drawing/2014/main" id="{8001B760-3AAA-4D7B-AB82-D54D637EBC85}"/>
              </a:ext>
            </a:extLst>
          </p:cNvPr>
          <p:cNvSpPr>
            <a:spLocks noGrp="1"/>
          </p:cNvSpPr>
          <p:nvPr>
            <p:ph idx="1"/>
          </p:nvPr>
        </p:nvSpPr>
        <p:spPr>
          <a:xfrm>
            <a:off x="457200" y="731838"/>
            <a:ext cx="8229600" cy="6126162"/>
          </a:xfrm>
        </p:spPr>
        <p:txBody>
          <a:bodyPr>
            <a:normAutofit/>
          </a:bodyPr>
          <a:lstStyle/>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class</a:t>
            </a:r>
            <a:r>
              <a:rPr lang="en-US" sz="2400" b="1" dirty="0">
                <a:solidFill>
                  <a:srgbClr val="000000"/>
                </a:solidFill>
                <a:latin typeface="Consolas" panose="020B0609020204030204" pitchFamily="49" charset="0"/>
              </a:rPr>
              <a:t> Multi </a:t>
            </a:r>
            <a:r>
              <a:rPr lang="en-US" sz="2400" b="1" dirty="0">
                <a:solidFill>
                  <a:srgbClr val="7F0055"/>
                </a:solidFill>
                <a:latin typeface="Consolas" panose="020B0609020204030204" pitchFamily="49" charset="0"/>
              </a:rPr>
              <a:t>extends</a:t>
            </a:r>
            <a:r>
              <a:rPr lang="en-US" sz="2400" b="1" dirty="0">
                <a:solidFill>
                  <a:srgbClr val="000000"/>
                </a:solidFill>
                <a:latin typeface="Consolas" panose="020B0609020204030204" pitchFamily="49" charset="0"/>
              </a:rPr>
              <a:t> Thread{</a:t>
            </a:r>
          </a:p>
          <a:p>
            <a:pPr algn="l"/>
            <a:endParaRPr lang="en-IN" sz="2400" dirty="0">
              <a:latin typeface="Consolas" panose="020B0609020204030204" pitchFamily="49" charset="0"/>
            </a:endParaRPr>
          </a:p>
          <a:p>
            <a:pPr algn="l"/>
            <a:r>
              <a:rPr lang="en-IN" sz="2400" b="1" dirty="0">
                <a:solidFill>
                  <a:srgbClr val="7F0055"/>
                </a:solidFill>
                <a:latin typeface="Consolas" panose="020B0609020204030204" pitchFamily="49" charset="0"/>
              </a:rPr>
              <a:t>public</a:t>
            </a:r>
            <a:r>
              <a:rPr lang="en-IN" sz="2400" b="1" dirty="0">
                <a:solidFill>
                  <a:srgbClr val="000000"/>
                </a:solidFill>
                <a:latin typeface="Consolas" panose="020B0609020204030204" pitchFamily="49" charset="0"/>
              </a:rPr>
              <a:t> </a:t>
            </a:r>
            <a:r>
              <a:rPr lang="en-IN" sz="2400" b="1" dirty="0">
                <a:solidFill>
                  <a:srgbClr val="7F0055"/>
                </a:solidFill>
                <a:latin typeface="Consolas" panose="020B0609020204030204" pitchFamily="49" charset="0"/>
              </a:rPr>
              <a:t>void</a:t>
            </a:r>
            <a:r>
              <a:rPr lang="en-IN" sz="2400" b="1" dirty="0">
                <a:solidFill>
                  <a:srgbClr val="000000"/>
                </a:solidFill>
                <a:latin typeface="Consolas" panose="020B0609020204030204" pitchFamily="49" charset="0"/>
              </a:rPr>
              <a:t> run()</a:t>
            </a:r>
          </a:p>
          <a:p>
            <a:pPr algn="l"/>
            <a:r>
              <a:rPr lang="en-IN" sz="2400" dirty="0">
                <a:solidFill>
                  <a:srgbClr val="000000"/>
                </a:solidFill>
                <a:latin typeface="Consolas" panose="020B0609020204030204" pitchFamily="49" charset="0"/>
              </a:rPr>
              <a:t>{</a:t>
            </a:r>
          </a:p>
          <a:p>
            <a:pPr algn="l"/>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.println</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"thread is running"</a:t>
            </a:r>
            <a:r>
              <a:rPr lang="en-US" sz="2400" b="1" i="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Multi </a:t>
            </a:r>
            <a:r>
              <a:rPr lang="en-IN" sz="2400" dirty="0">
                <a:solidFill>
                  <a:srgbClr val="6A3E3E"/>
                </a:solidFill>
                <a:latin typeface="Consolas" panose="020B0609020204030204" pitchFamily="49" charset="0"/>
              </a:rPr>
              <a:t>t1</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new</a:t>
            </a:r>
            <a:r>
              <a:rPr lang="en-IN" sz="2400" b="1" dirty="0">
                <a:solidFill>
                  <a:srgbClr val="000000"/>
                </a:solidFill>
                <a:latin typeface="Consolas" panose="020B0609020204030204" pitchFamily="49" charset="0"/>
              </a:rPr>
              <a:t> Multi();</a:t>
            </a:r>
          </a:p>
          <a:p>
            <a:pPr algn="l"/>
            <a:r>
              <a:rPr lang="en-IN" sz="2400" dirty="0">
                <a:solidFill>
                  <a:srgbClr val="6A3E3E"/>
                </a:solidFill>
                <a:latin typeface="Consolas" panose="020B0609020204030204" pitchFamily="49" charset="0"/>
              </a:rPr>
              <a:t>t1</a:t>
            </a:r>
            <a:r>
              <a:rPr lang="en-IN" sz="2400" dirty="0">
                <a:solidFill>
                  <a:srgbClr val="000000"/>
                </a:solidFill>
                <a:latin typeface="Consolas" panose="020B0609020204030204" pitchFamily="49" charset="0"/>
              </a:rPr>
              <a:t>.start();</a:t>
            </a: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3808070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8613B9-E538-4DE1-9F33-1CA2B930D63F}"/>
              </a:ext>
            </a:extLst>
          </p:cNvPr>
          <p:cNvSpPr>
            <a:spLocks noGrp="1"/>
          </p:cNvSpPr>
          <p:nvPr>
            <p:ph idx="1"/>
          </p:nvPr>
        </p:nvSpPr>
        <p:spPr>
          <a:xfrm>
            <a:off x="457200" y="388143"/>
            <a:ext cx="8229600" cy="6081713"/>
          </a:xfrm>
        </p:spPr>
        <p:txBody>
          <a:bodyPr>
            <a:normAutofit fontScale="90000" lnSpcReduction="10000"/>
          </a:bodyPr>
          <a:lstStyle/>
          <a:p>
            <a:r>
              <a:rPr lang="en-IN" b="0" i="0" u="sng" dirty="0">
                <a:solidFill>
                  <a:srgbClr val="610B4B"/>
                </a:solidFill>
                <a:effectLst/>
                <a:latin typeface="erdana"/>
              </a:rPr>
              <a:t>Unary Operator Example: ~ and !</a:t>
            </a:r>
          </a:p>
          <a:p>
            <a:pPr marL="0" indent="0" algn="just">
              <a:buNone/>
            </a:pPr>
            <a:r>
              <a:rPr lang="en-IN" sz="2900" b="1" i="0" dirty="0">
                <a:effectLst/>
                <a:latin typeface="inter-regular"/>
              </a:rPr>
              <a:t>public</a:t>
            </a:r>
            <a:r>
              <a:rPr lang="en-IN" sz="2900" b="0" i="0" dirty="0">
                <a:effectLst/>
                <a:latin typeface="inter-regular"/>
              </a:rPr>
              <a:t> </a:t>
            </a:r>
            <a:r>
              <a:rPr lang="en-IN" sz="2900" b="1" i="0" dirty="0">
                <a:effectLst/>
                <a:latin typeface="inter-regular"/>
              </a:rPr>
              <a:t>class</a:t>
            </a:r>
            <a:r>
              <a:rPr lang="en-IN" sz="2900" b="0" i="0" dirty="0">
                <a:effectLst/>
                <a:latin typeface="inter-regular"/>
              </a:rPr>
              <a:t> </a:t>
            </a:r>
            <a:r>
              <a:rPr lang="en-IN" sz="2900" b="0" i="0" dirty="0" err="1">
                <a:effectLst/>
                <a:latin typeface="inter-regular"/>
              </a:rPr>
              <a:t>OperatorExample</a:t>
            </a:r>
            <a:r>
              <a:rPr lang="en-IN" sz="2900" b="0" i="0" dirty="0">
                <a:effectLst/>
                <a:latin typeface="inter-regular"/>
              </a:rPr>
              <a:t>{  </a:t>
            </a:r>
          </a:p>
          <a:p>
            <a:pPr marL="0" indent="0" algn="just">
              <a:buNone/>
            </a:pPr>
            <a:r>
              <a:rPr lang="en-IN" sz="2900" b="1" i="0" dirty="0">
                <a:effectLst/>
                <a:latin typeface="inter-regular"/>
              </a:rPr>
              <a:t>public</a:t>
            </a:r>
            <a:r>
              <a:rPr lang="en-IN" sz="2900" b="0" i="0" dirty="0">
                <a:effectLst/>
                <a:latin typeface="inter-regular"/>
              </a:rPr>
              <a:t> </a:t>
            </a:r>
            <a:r>
              <a:rPr lang="en-IN" sz="2900" b="1" i="0" dirty="0">
                <a:effectLst/>
                <a:latin typeface="inter-regular"/>
              </a:rPr>
              <a:t>static</a:t>
            </a:r>
            <a:r>
              <a:rPr lang="en-IN" sz="2900" b="0" i="0" dirty="0">
                <a:effectLst/>
                <a:latin typeface="inter-regular"/>
              </a:rPr>
              <a:t> </a:t>
            </a:r>
            <a:r>
              <a:rPr lang="en-IN" sz="2900" b="1" i="0" dirty="0">
                <a:effectLst/>
                <a:latin typeface="inter-regular"/>
              </a:rPr>
              <a:t>void</a:t>
            </a:r>
            <a:r>
              <a:rPr lang="en-IN" sz="2900" b="0" i="0" dirty="0">
                <a:effectLst/>
                <a:latin typeface="inter-regular"/>
              </a:rPr>
              <a:t> main(String </a:t>
            </a:r>
            <a:r>
              <a:rPr lang="en-IN" sz="2900" b="0" i="0" dirty="0" err="1">
                <a:effectLst/>
                <a:latin typeface="inter-regular"/>
              </a:rPr>
              <a:t>args</a:t>
            </a:r>
            <a:r>
              <a:rPr lang="en-IN" sz="2900" b="0" i="0" dirty="0">
                <a:effectLst/>
                <a:latin typeface="inter-regular"/>
              </a:rPr>
              <a:t>[]){  </a:t>
            </a:r>
          </a:p>
          <a:p>
            <a:pPr marL="0" indent="0" algn="just">
              <a:buNone/>
            </a:pPr>
            <a:r>
              <a:rPr lang="en-IN" sz="2900" b="1" i="0" dirty="0">
                <a:effectLst/>
                <a:latin typeface="inter-regular"/>
              </a:rPr>
              <a:t>int</a:t>
            </a:r>
            <a:r>
              <a:rPr lang="en-IN" sz="2900" b="0" i="0" dirty="0">
                <a:effectLst/>
                <a:latin typeface="inter-regular"/>
              </a:rPr>
              <a:t> a=10;  </a:t>
            </a:r>
          </a:p>
          <a:p>
            <a:pPr marL="0" indent="0" algn="just">
              <a:buNone/>
            </a:pPr>
            <a:r>
              <a:rPr lang="en-IN" sz="2900" b="1" i="0" dirty="0">
                <a:effectLst/>
                <a:latin typeface="inter-regular"/>
              </a:rPr>
              <a:t>int</a:t>
            </a:r>
            <a:r>
              <a:rPr lang="en-IN" sz="2900" b="0" i="0" dirty="0">
                <a:effectLst/>
                <a:latin typeface="inter-regular"/>
              </a:rPr>
              <a:t> b=-10;  </a:t>
            </a:r>
          </a:p>
          <a:p>
            <a:pPr marL="0" indent="0" algn="just">
              <a:buNone/>
            </a:pPr>
            <a:r>
              <a:rPr lang="en-IN" sz="2900" b="1" i="0" dirty="0" err="1">
                <a:effectLst/>
                <a:latin typeface="inter-regular"/>
              </a:rPr>
              <a:t>boolean</a:t>
            </a:r>
            <a:r>
              <a:rPr lang="en-IN" sz="2900" b="0" i="0" dirty="0">
                <a:effectLst/>
                <a:latin typeface="inter-regular"/>
              </a:rPr>
              <a:t> c=</a:t>
            </a:r>
            <a:r>
              <a:rPr lang="en-IN" sz="2900" b="1" i="0" dirty="0">
                <a:effectLst/>
                <a:latin typeface="inter-regular"/>
              </a:rPr>
              <a:t>true</a:t>
            </a:r>
            <a:r>
              <a:rPr lang="en-IN" sz="2900" b="0" i="0" dirty="0">
                <a:effectLst/>
                <a:latin typeface="inter-regular"/>
              </a:rPr>
              <a:t>;  </a:t>
            </a:r>
          </a:p>
          <a:p>
            <a:pPr marL="0" indent="0" algn="just">
              <a:buNone/>
            </a:pPr>
            <a:r>
              <a:rPr lang="en-IN" sz="2900" b="1" i="0" dirty="0" err="1">
                <a:effectLst/>
                <a:latin typeface="inter-regular"/>
              </a:rPr>
              <a:t>boolean</a:t>
            </a:r>
            <a:r>
              <a:rPr lang="en-IN" sz="2900" b="0" i="0" dirty="0">
                <a:effectLst/>
                <a:latin typeface="inter-regular"/>
              </a:rPr>
              <a:t> d=</a:t>
            </a:r>
            <a:r>
              <a:rPr lang="en-IN" sz="2900" b="1" i="0" dirty="0">
                <a:effectLst/>
                <a:latin typeface="inter-regular"/>
              </a:rPr>
              <a:t>false</a:t>
            </a:r>
            <a:r>
              <a:rPr lang="en-IN" sz="2900" b="0" i="0" dirty="0">
                <a:effectLst/>
                <a:latin typeface="inter-regular"/>
              </a:rPr>
              <a:t>;  </a:t>
            </a:r>
          </a:p>
          <a:p>
            <a:pPr marL="0" indent="0" algn="just">
              <a:buNone/>
            </a:pPr>
            <a:r>
              <a:rPr lang="en-IN" sz="2900" b="0" i="0" dirty="0" err="1">
                <a:effectLst/>
                <a:latin typeface="inter-regular"/>
              </a:rPr>
              <a:t>System.out.println</a:t>
            </a:r>
            <a:r>
              <a:rPr lang="en-IN" sz="2900" b="0" i="0" dirty="0">
                <a:effectLst/>
                <a:latin typeface="inter-regular"/>
              </a:rPr>
              <a:t>(~a);//-11 (minus of total positive value which starts from 0)  </a:t>
            </a:r>
          </a:p>
          <a:p>
            <a:pPr marL="0" indent="0" algn="just">
              <a:buNone/>
            </a:pPr>
            <a:r>
              <a:rPr lang="en-IN" sz="2900" b="0" i="0" dirty="0" err="1">
                <a:effectLst/>
                <a:latin typeface="inter-regular"/>
              </a:rPr>
              <a:t>System.out.println</a:t>
            </a:r>
            <a:r>
              <a:rPr lang="en-IN" sz="2900" b="0" i="0" dirty="0">
                <a:effectLst/>
                <a:latin typeface="inter-regular"/>
              </a:rPr>
              <a:t>(~b);//9 (positive of total minus, positive starts from 0)  </a:t>
            </a:r>
          </a:p>
          <a:p>
            <a:pPr marL="0" indent="0" algn="just">
              <a:buNone/>
            </a:pPr>
            <a:r>
              <a:rPr lang="en-IN" sz="2900" b="0" i="0" dirty="0" err="1">
                <a:effectLst/>
                <a:latin typeface="inter-regular"/>
              </a:rPr>
              <a:t>System.out.println</a:t>
            </a:r>
            <a:r>
              <a:rPr lang="en-IN" sz="2900" b="0" i="0" dirty="0">
                <a:effectLst/>
                <a:latin typeface="inter-regular"/>
              </a:rPr>
              <a:t>(!c);//false (opposite of </a:t>
            </a:r>
            <a:r>
              <a:rPr lang="en-IN" sz="2900" b="0" i="0" dirty="0" err="1">
                <a:effectLst/>
                <a:latin typeface="inter-regular"/>
              </a:rPr>
              <a:t>boolean</a:t>
            </a:r>
            <a:r>
              <a:rPr lang="en-IN" sz="2900" b="0" i="0" dirty="0">
                <a:effectLst/>
                <a:latin typeface="inter-regular"/>
              </a:rPr>
              <a:t> value)  </a:t>
            </a:r>
          </a:p>
          <a:p>
            <a:pPr marL="0" indent="0" algn="just">
              <a:buNone/>
            </a:pPr>
            <a:r>
              <a:rPr lang="en-IN" sz="2900" b="0" i="0" dirty="0" err="1">
                <a:effectLst/>
                <a:latin typeface="inter-regular"/>
              </a:rPr>
              <a:t>System.out.println</a:t>
            </a:r>
            <a:r>
              <a:rPr lang="en-IN" sz="2900" b="0" i="0" dirty="0">
                <a:effectLst/>
                <a:latin typeface="inter-regular"/>
              </a:rPr>
              <a:t>(!d);//true  </a:t>
            </a:r>
          </a:p>
          <a:p>
            <a:pPr marL="0" indent="0" algn="just">
              <a:buNone/>
            </a:pPr>
            <a:r>
              <a:rPr lang="en-IN" sz="2900" b="0" i="0" dirty="0">
                <a:effectLst/>
                <a:latin typeface="inter-regular"/>
              </a:rPr>
              <a:t>}}  </a:t>
            </a:r>
          </a:p>
          <a:p>
            <a:endParaRPr lang="en-IN" dirty="0"/>
          </a:p>
        </p:txBody>
      </p:sp>
    </p:spTree>
    <p:extLst>
      <p:ext uri="{BB962C8B-B14F-4D97-AF65-F5344CB8AC3E}">
        <p14:creationId xmlns:p14="http://schemas.microsoft.com/office/powerpoint/2010/main" val="421281977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927A-28AA-4820-8AF4-F13F4A1D688D}"/>
              </a:ext>
            </a:extLst>
          </p:cNvPr>
          <p:cNvSpPr>
            <a:spLocks noGrp="1"/>
          </p:cNvSpPr>
          <p:nvPr>
            <p:ph type="title"/>
          </p:nvPr>
        </p:nvSpPr>
        <p:spPr>
          <a:xfrm>
            <a:off x="457200" y="274638"/>
            <a:ext cx="8229600" cy="562074"/>
          </a:xfrm>
        </p:spPr>
        <p:txBody>
          <a:bodyPr>
            <a:normAutofit/>
          </a:bodyPr>
          <a:lstStyle/>
          <a:p>
            <a:r>
              <a:rPr lang="en-IN" sz="1800" dirty="0"/>
              <a:t>Java Thread by implementing Runnable interface</a:t>
            </a:r>
          </a:p>
        </p:txBody>
      </p:sp>
      <p:sp>
        <p:nvSpPr>
          <p:cNvPr id="3" name="Content Placeholder 2">
            <a:extLst>
              <a:ext uri="{FF2B5EF4-FFF2-40B4-BE49-F238E27FC236}">
                <a16:creationId xmlns:a16="http://schemas.microsoft.com/office/drawing/2014/main" id="{0F86CBEC-600A-4372-9081-6A6E78B21382}"/>
              </a:ext>
            </a:extLst>
          </p:cNvPr>
          <p:cNvSpPr>
            <a:spLocks noGrp="1"/>
          </p:cNvSpPr>
          <p:nvPr>
            <p:ph idx="1"/>
          </p:nvPr>
        </p:nvSpPr>
        <p:spPr>
          <a:xfrm>
            <a:off x="457200" y="692696"/>
            <a:ext cx="8229600" cy="5890666"/>
          </a:xfrm>
        </p:spPr>
        <p:txBody>
          <a:bodyPr>
            <a:normAutofit/>
          </a:bodyPr>
          <a:lstStyle/>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class</a:t>
            </a:r>
            <a:r>
              <a:rPr lang="en-US" sz="2400" b="1" dirty="0">
                <a:solidFill>
                  <a:srgbClr val="000000"/>
                </a:solidFill>
                <a:latin typeface="Consolas" panose="020B0609020204030204" pitchFamily="49" charset="0"/>
              </a:rPr>
              <a:t> Multi </a:t>
            </a:r>
            <a:r>
              <a:rPr lang="en-US" sz="2400" b="1" dirty="0">
                <a:solidFill>
                  <a:srgbClr val="7F0055"/>
                </a:solidFill>
                <a:latin typeface="Consolas" panose="020B0609020204030204" pitchFamily="49" charset="0"/>
              </a:rPr>
              <a:t>implements</a:t>
            </a:r>
            <a:r>
              <a:rPr lang="en-US" sz="2400" b="1" dirty="0">
                <a:solidFill>
                  <a:srgbClr val="000000"/>
                </a:solidFill>
                <a:latin typeface="Consolas" panose="020B0609020204030204" pitchFamily="49" charset="0"/>
              </a:rPr>
              <a:t> Runnable{</a:t>
            </a:r>
          </a:p>
          <a:p>
            <a:pPr algn="l"/>
            <a:endParaRPr lang="en-IN" sz="2400" dirty="0">
              <a:latin typeface="Consolas" panose="020B0609020204030204" pitchFamily="49" charset="0"/>
            </a:endParaRPr>
          </a:p>
          <a:p>
            <a:pPr algn="l"/>
            <a:r>
              <a:rPr lang="en-IN" sz="2400" b="1" dirty="0">
                <a:solidFill>
                  <a:srgbClr val="7F0055"/>
                </a:solidFill>
                <a:latin typeface="Consolas" panose="020B0609020204030204" pitchFamily="49" charset="0"/>
              </a:rPr>
              <a:t>public</a:t>
            </a:r>
            <a:r>
              <a:rPr lang="en-IN" sz="2400" b="1" dirty="0">
                <a:solidFill>
                  <a:srgbClr val="000000"/>
                </a:solidFill>
                <a:latin typeface="Consolas" panose="020B0609020204030204" pitchFamily="49" charset="0"/>
              </a:rPr>
              <a:t> </a:t>
            </a:r>
            <a:r>
              <a:rPr lang="en-IN" sz="2400" b="1" dirty="0">
                <a:solidFill>
                  <a:srgbClr val="7F0055"/>
                </a:solidFill>
                <a:latin typeface="Consolas" panose="020B0609020204030204" pitchFamily="49" charset="0"/>
              </a:rPr>
              <a:t>void</a:t>
            </a:r>
            <a:r>
              <a:rPr lang="en-IN" sz="2400" b="1" dirty="0">
                <a:solidFill>
                  <a:srgbClr val="000000"/>
                </a:solidFill>
                <a:latin typeface="Consolas" panose="020B0609020204030204" pitchFamily="49" charset="0"/>
              </a:rPr>
              <a:t> run()</a:t>
            </a:r>
          </a:p>
          <a:p>
            <a:pPr algn="l"/>
            <a:r>
              <a:rPr lang="en-IN" sz="2400" dirty="0">
                <a:solidFill>
                  <a:srgbClr val="000000"/>
                </a:solidFill>
                <a:latin typeface="Consolas" panose="020B0609020204030204" pitchFamily="49" charset="0"/>
              </a:rPr>
              <a:t>{</a:t>
            </a:r>
          </a:p>
          <a:p>
            <a:pPr algn="l"/>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.println</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"thread is running"</a:t>
            </a:r>
            <a:r>
              <a:rPr lang="en-US" sz="2400" b="1" i="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Multi </a:t>
            </a:r>
            <a:r>
              <a:rPr lang="en-IN" sz="2400" dirty="0">
                <a:solidFill>
                  <a:srgbClr val="6A3E3E"/>
                </a:solidFill>
                <a:latin typeface="Consolas" panose="020B0609020204030204" pitchFamily="49" charset="0"/>
              </a:rPr>
              <a:t>m1</a:t>
            </a:r>
            <a:r>
              <a:rPr lang="en-IN" sz="2400" dirty="0">
                <a:solidFill>
                  <a:srgbClr val="000000"/>
                </a:solidFill>
                <a:latin typeface="Consolas" panose="020B0609020204030204" pitchFamily="49" charset="0"/>
              </a:rPr>
              <a:t>=</a:t>
            </a:r>
            <a:r>
              <a:rPr lang="en-IN" sz="2400" b="1" dirty="0">
                <a:solidFill>
                  <a:srgbClr val="7F0055"/>
                </a:solidFill>
                <a:latin typeface="Consolas" panose="020B0609020204030204" pitchFamily="49" charset="0"/>
              </a:rPr>
              <a:t>new</a:t>
            </a:r>
            <a:r>
              <a:rPr lang="en-IN" sz="2400" b="1" dirty="0">
                <a:solidFill>
                  <a:srgbClr val="000000"/>
                </a:solidFill>
                <a:latin typeface="Consolas" panose="020B0609020204030204" pitchFamily="49" charset="0"/>
              </a:rPr>
              <a:t> Multi();</a:t>
            </a:r>
          </a:p>
          <a:p>
            <a:pPr algn="l"/>
            <a:r>
              <a:rPr lang="en-US" sz="2400" dirty="0">
                <a:solidFill>
                  <a:srgbClr val="000000"/>
                </a:solidFill>
                <a:latin typeface="Consolas" panose="020B0609020204030204" pitchFamily="49" charset="0"/>
              </a:rPr>
              <a:t>Thread </a:t>
            </a:r>
            <a:r>
              <a:rPr lang="en-US" sz="2400" dirty="0">
                <a:solidFill>
                  <a:srgbClr val="6A3E3E"/>
                </a:solidFill>
                <a:latin typeface="Consolas" panose="020B0609020204030204" pitchFamily="49" charset="0"/>
              </a:rPr>
              <a:t>t1</a:t>
            </a:r>
            <a:r>
              <a:rPr lang="en-US" sz="2400" dirty="0">
                <a:solidFill>
                  <a:srgbClr val="000000"/>
                </a:solidFill>
                <a:latin typeface="Consolas" panose="020B0609020204030204" pitchFamily="49" charset="0"/>
              </a:rPr>
              <a:t>=</a:t>
            </a:r>
            <a:r>
              <a:rPr lang="en-US" sz="2400" b="1" dirty="0">
                <a:solidFill>
                  <a:srgbClr val="7F0055"/>
                </a:solidFill>
                <a:latin typeface="Consolas" panose="020B0609020204030204" pitchFamily="49" charset="0"/>
              </a:rPr>
              <a:t>new</a:t>
            </a:r>
            <a:r>
              <a:rPr lang="en-US" sz="2400" b="1" dirty="0">
                <a:solidFill>
                  <a:srgbClr val="000000"/>
                </a:solidFill>
                <a:latin typeface="Consolas" panose="020B0609020204030204" pitchFamily="49" charset="0"/>
              </a:rPr>
              <a:t> Thread(</a:t>
            </a:r>
            <a:r>
              <a:rPr lang="en-US" sz="2400" b="1" dirty="0">
                <a:solidFill>
                  <a:srgbClr val="6A3E3E"/>
                </a:solidFill>
                <a:latin typeface="Consolas" panose="020B0609020204030204" pitchFamily="49" charset="0"/>
              </a:rPr>
              <a:t>m1</a:t>
            </a:r>
            <a:r>
              <a:rPr lang="en-US" sz="2400" b="1" dirty="0">
                <a:solidFill>
                  <a:srgbClr val="000000"/>
                </a:solidFill>
                <a:latin typeface="Consolas" panose="020B0609020204030204" pitchFamily="49" charset="0"/>
              </a:rPr>
              <a:t>);</a:t>
            </a:r>
          </a:p>
          <a:p>
            <a:pPr algn="l"/>
            <a:r>
              <a:rPr lang="en-IN" sz="2400" dirty="0">
                <a:solidFill>
                  <a:srgbClr val="6A3E3E"/>
                </a:solidFill>
                <a:latin typeface="Consolas" panose="020B0609020204030204" pitchFamily="49" charset="0"/>
              </a:rPr>
              <a:t>t1</a:t>
            </a:r>
            <a:r>
              <a:rPr lang="en-IN" sz="2400" dirty="0">
                <a:solidFill>
                  <a:srgbClr val="000000"/>
                </a:solidFill>
                <a:latin typeface="Consolas" panose="020B0609020204030204" pitchFamily="49" charset="0"/>
              </a:rPr>
              <a:t>.start();</a:t>
            </a: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335158335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FB26-58E9-4A2E-A1A1-7AE1BE423C1A}"/>
              </a:ext>
            </a:extLst>
          </p:cNvPr>
          <p:cNvSpPr>
            <a:spLocks noGrp="1"/>
          </p:cNvSpPr>
          <p:nvPr>
            <p:ph type="title"/>
          </p:nvPr>
        </p:nvSpPr>
        <p:spPr>
          <a:xfrm>
            <a:off x="457200" y="274638"/>
            <a:ext cx="8229600" cy="130026"/>
          </a:xfrm>
        </p:spPr>
        <p:txBody>
          <a:bodyPr>
            <a:normAutofit fontScale="90000"/>
          </a:bodyPr>
          <a:lstStyle/>
          <a:p>
            <a:r>
              <a:rPr lang="en-IN" b="0" i="0" dirty="0">
                <a:solidFill>
                  <a:srgbClr val="610B38"/>
                </a:solidFill>
                <a:effectLst/>
                <a:latin typeface="erdana"/>
              </a:rPr>
              <a:t>Sleep method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39EE46B-9B93-4662-879F-7C84962CFB97}"/>
              </a:ext>
            </a:extLst>
          </p:cNvPr>
          <p:cNvSpPr>
            <a:spLocks noGrp="1"/>
          </p:cNvSpPr>
          <p:nvPr>
            <p:ph idx="1"/>
          </p:nvPr>
        </p:nvSpPr>
        <p:spPr>
          <a:xfrm>
            <a:off x="457200" y="274638"/>
            <a:ext cx="8229600" cy="6583362"/>
          </a:xfrm>
        </p:spPr>
        <p:txBody>
          <a:bodyPr>
            <a:normAutofit/>
          </a:bodyPr>
          <a:lstStyle/>
          <a:p>
            <a:r>
              <a:rPr lang="en-US" sz="1800" b="0" i="0" dirty="0">
                <a:solidFill>
                  <a:srgbClr val="000000"/>
                </a:solidFill>
                <a:effectLst/>
                <a:latin typeface="verdana" panose="020B0604030504040204" pitchFamily="34" charset="0"/>
              </a:rPr>
              <a:t>The sleep() method of Thread class is used to sleep a thread for the specified amount of time.</a:t>
            </a:r>
          </a:p>
          <a:p>
            <a:pPr algn="l"/>
            <a:r>
              <a:rPr lang="en-IN" sz="1800" b="0" i="0" dirty="0">
                <a:solidFill>
                  <a:srgbClr val="610B4B"/>
                </a:solidFill>
                <a:effectLst/>
                <a:latin typeface="erdana"/>
              </a:rPr>
              <a:t>Syntax of sleep() method in java</a:t>
            </a:r>
          </a:p>
          <a:p>
            <a:pPr algn="l"/>
            <a:r>
              <a:rPr lang="en-IN" sz="1800" b="0" i="0" dirty="0">
                <a:solidFill>
                  <a:srgbClr val="000000"/>
                </a:solidFill>
                <a:effectLst/>
                <a:latin typeface="verdana" panose="020B0604030504040204" pitchFamily="34" charset="0"/>
              </a:rPr>
              <a:t>The Thread class provides two methods for sleeping a thread:</a:t>
            </a:r>
          </a:p>
          <a:p>
            <a:pPr algn="l">
              <a:buFont typeface="Arial" panose="020B0604020202020204" pitchFamily="34" charset="0"/>
              <a:buChar char="•"/>
            </a:pPr>
            <a:r>
              <a:rPr lang="en-IN" sz="1800" b="0" dirty="0">
                <a:solidFill>
                  <a:srgbClr val="000000"/>
                </a:solidFill>
                <a:effectLst/>
                <a:latin typeface="verdana" panose="020B0604030504040204" pitchFamily="34" charset="0"/>
              </a:rPr>
              <a:t>public static void sleep(long </a:t>
            </a:r>
            <a:r>
              <a:rPr lang="en-IN" sz="1800" b="0" dirty="0" err="1">
                <a:solidFill>
                  <a:srgbClr val="000000"/>
                </a:solidFill>
                <a:effectLst/>
                <a:latin typeface="verdana" panose="020B0604030504040204" pitchFamily="34" charset="0"/>
              </a:rPr>
              <a:t>miliseconds</a:t>
            </a:r>
            <a:r>
              <a:rPr lang="en-IN" sz="1800" b="0" dirty="0">
                <a:solidFill>
                  <a:srgbClr val="000000"/>
                </a:solidFill>
                <a:effectLst/>
                <a:latin typeface="verdana" panose="020B0604030504040204" pitchFamily="34" charset="0"/>
              </a:rPr>
              <a:t>)throws </a:t>
            </a:r>
            <a:r>
              <a:rPr lang="en-IN" sz="1800" b="0" dirty="0" err="1">
                <a:solidFill>
                  <a:srgbClr val="000000"/>
                </a:solidFill>
                <a:effectLst/>
                <a:latin typeface="verdana" panose="020B0604030504040204" pitchFamily="34" charset="0"/>
              </a:rPr>
              <a:t>InterruptedException</a:t>
            </a:r>
            <a:endParaRPr lang="en-IN" sz="1800" b="0" dirty="0">
              <a:solidFill>
                <a:srgbClr val="000000"/>
              </a:solidFill>
              <a:effectLst/>
              <a:latin typeface="verdana" panose="020B0604030504040204" pitchFamily="34" charset="0"/>
            </a:endParaRPr>
          </a:p>
          <a:p>
            <a:pPr algn="l">
              <a:buFont typeface="Arial" panose="020B0604020202020204" pitchFamily="34" charset="0"/>
              <a:buChar char="•"/>
            </a:pPr>
            <a:r>
              <a:rPr lang="en-IN" sz="1800" b="0" dirty="0">
                <a:solidFill>
                  <a:srgbClr val="000000"/>
                </a:solidFill>
                <a:effectLst/>
                <a:latin typeface="verdana" panose="020B0604030504040204" pitchFamily="34" charset="0"/>
              </a:rPr>
              <a:t>public static void sleep(long </a:t>
            </a:r>
            <a:r>
              <a:rPr lang="en-IN" sz="1800" b="0" dirty="0" err="1">
                <a:solidFill>
                  <a:srgbClr val="000000"/>
                </a:solidFill>
                <a:effectLst/>
                <a:latin typeface="verdana" panose="020B0604030504040204" pitchFamily="34" charset="0"/>
              </a:rPr>
              <a:t>miliseconds</a:t>
            </a:r>
            <a:r>
              <a:rPr lang="en-IN" sz="1800" b="0" dirty="0">
                <a:solidFill>
                  <a:srgbClr val="000000"/>
                </a:solidFill>
                <a:effectLst/>
                <a:latin typeface="verdana" panose="020B0604030504040204" pitchFamily="34" charset="0"/>
              </a:rPr>
              <a:t>, int nanos)throws </a:t>
            </a:r>
            <a:r>
              <a:rPr lang="en-IN" sz="1800" b="0" dirty="0" err="1">
                <a:solidFill>
                  <a:srgbClr val="000000"/>
                </a:solidFill>
                <a:effectLst/>
                <a:latin typeface="verdana" panose="020B0604030504040204" pitchFamily="34" charset="0"/>
              </a:rPr>
              <a:t>InterruptedException</a:t>
            </a:r>
            <a:endParaRPr lang="en-IN" sz="1800" b="0" dirty="0">
              <a:solidFill>
                <a:srgbClr val="000000"/>
              </a:solidFill>
              <a:effectLst/>
              <a:latin typeface="verdana" panose="020B0604030504040204" pitchFamily="34" charset="0"/>
            </a:endParaRPr>
          </a:p>
          <a:p>
            <a:pPr algn="l">
              <a:buFont typeface="Arial" panose="020B0604020202020204" pitchFamily="34" charset="0"/>
              <a:buChar char="•"/>
            </a:pPr>
            <a:endParaRPr lang="en-IN" sz="1800" b="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49201762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9D881-E160-40F1-9578-869370D1B563}"/>
              </a:ext>
            </a:extLst>
          </p:cNvPr>
          <p:cNvSpPr>
            <a:spLocks noGrp="1"/>
          </p:cNvSpPr>
          <p:nvPr>
            <p:ph idx="1"/>
          </p:nvPr>
        </p:nvSpPr>
        <p:spPr>
          <a:xfrm>
            <a:off x="457200" y="44624"/>
            <a:ext cx="8229600" cy="6813376"/>
          </a:xfrm>
        </p:spPr>
        <p:txBody>
          <a:bodyPr>
            <a:normAutofit fontScale="775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TestSleepMethod1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Thread{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for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;i&lt;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;i++){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Thread.sleep</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500</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InterruptedException</a:t>
            </a:r>
            <a:r>
              <a:rPr lang="en-IN" b="0" i="0" dirty="0">
                <a:solidFill>
                  <a:srgbClr val="000000"/>
                </a:solidFill>
                <a:effectLst/>
                <a:latin typeface="verdana" panose="020B0604030504040204" pitchFamily="34" charset="0"/>
              </a:rPr>
              <a:t> e){</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TestSleepMethod1 t1=</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TestSleepMethod1();  </a:t>
            </a:r>
          </a:p>
          <a:p>
            <a:pPr algn="l">
              <a:buFont typeface="+mj-lt"/>
              <a:buAutoNum type="arabicPeriod"/>
            </a:pPr>
            <a:r>
              <a:rPr lang="en-IN" b="0" i="0" dirty="0">
                <a:solidFill>
                  <a:srgbClr val="000000"/>
                </a:solidFill>
                <a:effectLst/>
                <a:latin typeface="verdana" panose="020B0604030504040204" pitchFamily="34" charset="0"/>
              </a:rPr>
              <a:t>  TestSleepMethod1 t2=</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TestSleepMethod1();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t1.start();  </a:t>
            </a:r>
          </a:p>
          <a:p>
            <a:pPr algn="l">
              <a:buFont typeface="+mj-lt"/>
              <a:buAutoNum type="arabicPeriod"/>
            </a:pPr>
            <a:r>
              <a:rPr lang="en-IN" b="0" i="0" dirty="0">
                <a:solidFill>
                  <a:srgbClr val="000000"/>
                </a:solidFill>
                <a:effectLst/>
                <a:latin typeface="verdana" panose="020B0604030504040204" pitchFamily="34" charset="0"/>
              </a:rPr>
              <a:t>  t2.start();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73056225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60ED-1F5F-40F1-A4F5-5D8FB185A650}"/>
              </a:ext>
            </a:extLst>
          </p:cNvPr>
          <p:cNvSpPr>
            <a:spLocks noGrp="1"/>
          </p:cNvSpPr>
          <p:nvPr>
            <p:ph type="title"/>
          </p:nvPr>
        </p:nvSpPr>
        <p:spPr>
          <a:xfrm>
            <a:off x="457200" y="274638"/>
            <a:ext cx="8229600" cy="418058"/>
          </a:xfrm>
        </p:spPr>
        <p:txBody>
          <a:bodyPr>
            <a:normAutofit fontScale="90000"/>
          </a:bodyPr>
          <a:lstStyle/>
          <a:p>
            <a:br>
              <a:rPr lang="en-IN" b="0" i="0" dirty="0">
                <a:solidFill>
                  <a:srgbClr val="610B38"/>
                </a:solidFill>
                <a:effectLst/>
                <a:latin typeface="erdana"/>
              </a:rPr>
            </a:br>
            <a:r>
              <a:rPr lang="en-IN" sz="2000" b="0" i="0" dirty="0">
                <a:solidFill>
                  <a:srgbClr val="610B38"/>
                </a:solidFill>
                <a:effectLst/>
                <a:latin typeface="erdana"/>
              </a:rPr>
              <a:t>The join() method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1160DA-AFFA-435B-979D-B42AC1D6C684}"/>
              </a:ext>
            </a:extLst>
          </p:cNvPr>
          <p:cNvSpPr>
            <a:spLocks noGrp="1"/>
          </p:cNvSpPr>
          <p:nvPr>
            <p:ph idx="1"/>
          </p:nvPr>
        </p:nvSpPr>
        <p:spPr>
          <a:xfrm>
            <a:off x="457200" y="692696"/>
            <a:ext cx="8229600" cy="6165303"/>
          </a:xfrm>
        </p:spPr>
        <p:txBody>
          <a:bodyPr>
            <a:normAutofit fontScale="62500" lnSpcReduction="20000"/>
          </a:bodyPr>
          <a:lstStyle/>
          <a:p>
            <a:r>
              <a:rPr lang="en-US" sz="2000" b="0" i="0" dirty="0">
                <a:solidFill>
                  <a:srgbClr val="000000"/>
                </a:solidFill>
                <a:effectLst/>
                <a:latin typeface="verdana" panose="020B0604030504040204" pitchFamily="34" charset="0"/>
              </a:rPr>
              <a:t>The join() method waits for a thread to die. In other words, it causes the currently running threads to stop executing until the thread it joins with completes its task.</a:t>
            </a:r>
          </a:p>
          <a:p>
            <a:r>
              <a:rPr lang="en-US" sz="1200" b="0" i="0" dirty="0">
                <a:solidFill>
                  <a:srgbClr val="000000"/>
                </a:solidFill>
                <a:effectLst/>
                <a:latin typeface="verdana" panose="020B0604030504040204" pitchFamily="34" charset="0"/>
              </a:rPr>
              <a:t>public void join()throws </a:t>
            </a:r>
            <a:r>
              <a:rPr lang="en-US" sz="1200" b="0" i="0" dirty="0" err="1">
                <a:solidFill>
                  <a:srgbClr val="000000"/>
                </a:solidFill>
                <a:effectLst/>
                <a:latin typeface="verdana" panose="020B0604030504040204" pitchFamily="34" charset="0"/>
              </a:rPr>
              <a:t>InterruptedException</a:t>
            </a:r>
            <a:endParaRPr lang="en-US" sz="2000" dirty="0">
              <a:solidFill>
                <a:srgbClr val="000000"/>
              </a:solidFill>
              <a:latin typeface="verdana" panose="020B0604030504040204" pitchFamily="34" charset="0"/>
            </a:endParaRPr>
          </a:p>
          <a:p>
            <a:r>
              <a:rPr lang="en-US" sz="1200" b="0" i="0" dirty="0">
                <a:solidFill>
                  <a:srgbClr val="000000"/>
                </a:solidFill>
                <a:effectLst/>
                <a:latin typeface="verdana" panose="020B0604030504040204" pitchFamily="34" charset="0"/>
              </a:rPr>
              <a:t>public void join(long milliseconds)throws </a:t>
            </a:r>
            <a:r>
              <a:rPr lang="en-US" sz="1200" b="0" i="0" dirty="0" err="1">
                <a:solidFill>
                  <a:srgbClr val="000000"/>
                </a:solidFill>
                <a:effectLst/>
                <a:latin typeface="verdana" panose="020B0604030504040204" pitchFamily="34" charset="0"/>
              </a:rPr>
              <a:t>InterruptedException</a:t>
            </a:r>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b="0" i="0" dirty="0">
              <a:solidFill>
                <a:srgbClr val="000000"/>
              </a:solidFill>
              <a:effectLst/>
              <a:latin typeface="verdana" panose="020B0604030504040204" pitchFamily="34"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run()</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=0;</a:t>
            </a:r>
            <a:r>
              <a:rPr lang="en-IN" sz="1800" b="1" dirty="0">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&lt;5;</a:t>
            </a:r>
            <a:r>
              <a:rPr lang="en-IN" sz="1800" b="1" dirty="0">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Thread.</a:t>
            </a:r>
            <a:r>
              <a:rPr lang="en-IN" sz="1800" i="1" dirty="0" err="1">
                <a:solidFill>
                  <a:srgbClr val="000000"/>
                </a:solidFill>
                <a:latin typeface="Consolas" panose="020B0609020204030204" pitchFamily="49" charset="0"/>
              </a:rPr>
              <a:t>sleep</a:t>
            </a:r>
            <a:r>
              <a:rPr lang="en-IN" sz="1800" i="1" dirty="0">
                <a:solidFill>
                  <a:srgbClr val="000000"/>
                </a:solidFill>
                <a:latin typeface="Consolas" panose="020B0609020204030204" pitchFamily="49" charset="0"/>
              </a:rPr>
              <a:t>(500);</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InterruptedException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catch block</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i</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t3</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.start();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.join();</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e</a:t>
            </a:r>
            <a:r>
              <a:rPr lang="en-IN" sz="1800" b="1" i="1"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.start();</a:t>
            </a:r>
          </a:p>
          <a:p>
            <a:pPr algn="l"/>
            <a:r>
              <a:rPr lang="en-IN" sz="1800" dirty="0">
                <a:solidFill>
                  <a:srgbClr val="6A3E3E"/>
                </a:solidFill>
                <a:latin typeface="Consolas" panose="020B0609020204030204" pitchFamily="49" charset="0"/>
              </a:rPr>
              <a:t>t3</a:t>
            </a:r>
            <a:r>
              <a:rPr lang="en-IN" sz="1800" dirty="0">
                <a:solidFill>
                  <a:srgbClr val="000000"/>
                </a:solidFill>
                <a:latin typeface="Consolas" panose="020B0609020204030204" pitchFamily="49" charset="0"/>
              </a:rPr>
              <a:t>.start();</a:t>
            </a:r>
          </a:p>
          <a:p>
            <a:pPr algn="l"/>
            <a:r>
              <a:rPr lang="en-IN" sz="1800" dirty="0">
                <a:solidFill>
                  <a:srgbClr val="000000"/>
                </a:solidFill>
                <a:latin typeface="Consolas" panose="020B0609020204030204" pitchFamily="49" charset="0"/>
              </a:rPr>
              <a:t>}</a:t>
            </a:r>
            <a:endParaRPr lang="en-IN" sz="2000" dirty="0"/>
          </a:p>
        </p:txBody>
      </p:sp>
    </p:spTree>
    <p:extLst>
      <p:ext uri="{BB962C8B-B14F-4D97-AF65-F5344CB8AC3E}">
        <p14:creationId xmlns:p14="http://schemas.microsoft.com/office/powerpoint/2010/main" val="223031829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DF1A-A171-4CF3-BBFE-DB7B85789894}"/>
              </a:ext>
            </a:extLst>
          </p:cNvPr>
          <p:cNvSpPr>
            <a:spLocks noGrp="1"/>
          </p:cNvSpPr>
          <p:nvPr>
            <p:ph type="title"/>
          </p:nvPr>
        </p:nvSpPr>
        <p:spPr>
          <a:xfrm>
            <a:off x="457200" y="274638"/>
            <a:ext cx="8229600" cy="202034"/>
          </a:xfrm>
        </p:spPr>
        <p:txBody>
          <a:bodyPr>
            <a:normAutofit fontScale="90000"/>
          </a:bodyPr>
          <a:lstStyle/>
          <a:p>
            <a:r>
              <a:rPr lang="en-US" b="0" i="0" dirty="0">
                <a:solidFill>
                  <a:srgbClr val="610B38"/>
                </a:solidFill>
                <a:effectLst/>
                <a:latin typeface="erdana"/>
              </a:rPr>
              <a:t>Naming Thread and Current Thread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79239EF-32D3-4F19-AC12-2265BE10F2F5}"/>
              </a:ext>
            </a:extLst>
          </p:cNvPr>
          <p:cNvSpPr>
            <a:spLocks noGrp="1"/>
          </p:cNvSpPr>
          <p:nvPr>
            <p:ph idx="1"/>
          </p:nvPr>
        </p:nvSpPr>
        <p:spPr>
          <a:xfrm>
            <a:off x="457200" y="274638"/>
            <a:ext cx="8229600" cy="6682754"/>
          </a:xfrm>
        </p:spPr>
        <p:txBody>
          <a:bodyPr/>
          <a:lstStyle/>
          <a:p>
            <a:r>
              <a:rPr lang="en-IN" b="0" i="0" dirty="0">
                <a:solidFill>
                  <a:srgbClr val="610B38"/>
                </a:solidFill>
                <a:effectLst/>
                <a:latin typeface="erdana"/>
              </a:rPr>
              <a:t>Naming Thread</a:t>
            </a:r>
          </a:p>
          <a:p>
            <a:r>
              <a:rPr lang="en-US" sz="2000" b="0" i="0" dirty="0">
                <a:solidFill>
                  <a:srgbClr val="000000"/>
                </a:solidFill>
                <a:effectLst/>
                <a:latin typeface="verdana" panose="020B0604030504040204" pitchFamily="34" charset="0"/>
              </a:rPr>
              <a:t>The Thread class provides methods to change and get the name of a thread. By default, each thread has a name i.e. thread-0, thread-1 and so on. By we can change the name of the thread by using </a:t>
            </a:r>
            <a:r>
              <a:rPr lang="en-US" sz="2000" b="0" i="0" dirty="0" err="1">
                <a:solidFill>
                  <a:srgbClr val="000000"/>
                </a:solidFill>
                <a:effectLst/>
                <a:latin typeface="verdana" panose="020B0604030504040204" pitchFamily="34" charset="0"/>
              </a:rPr>
              <a:t>setName</a:t>
            </a:r>
            <a:r>
              <a:rPr lang="en-US" sz="2000" b="0" i="0" dirty="0">
                <a:solidFill>
                  <a:srgbClr val="000000"/>
                </a:solidFill>
                <a:effectLst/>
                <a:latin typeface="verdana" panose="020B0604030504040204" pitchFamily="34" charset="0"/>
              </a:rPr>
              <a:t>() method. </a:t>
            </a:r>
          </a:p>
          <a:p>
            <a:r>
              <a:rPr lang="en-US" sz="2000" b="0" i="0" dirty="0">
                <a:solidFill>
                  <a:srgbClr val="000000"/>
                </a:solidFill>
                <a:effectLst/>
                <a:latin typeface="verdana" panose="020B0604030504040204" pitchFamily="34" charset="0"/>
              </a:rPr>
              <a:t>The syntax of </a:t>
            </a:r>
            <a:r>
              <a:rPr lang="en-US" sz="2000" b="0" i="0" dirty="0" err="1">
                <a:solidFill>
                  <a:srgbClr val="000000"/>
                </a:solidFill>
                <a:effectLst/>
                <a:latin typeface="verdana" panose="020B0604030504040204" pitchFamily="34" charset="0"/>
              </a:rPr>
              <a:t>setName</a:t>
            </a:r>
            <a:r>
              <a:rPr lang="en-US" sz="2000" b="0" i="0" dirty="0">
                <a:solidFill>
                  <a:srgbClr val="000000"/>
                </a:solidFill>
                <a:effectLst/>
                <a:latin typeface="verdana" panose="020B0604030504040204" pitchFamily="34" charset="0"/>
              </a:rPr>
              <a:t>() and </a:t>
            </a:r>
            <a:r>
              <a:rPr lang="en-US" sz="2000" b="0" i="0" dirty="0" err="1">
                <a:solidFill>
                  <a:srgbClr val="000000"/>
                </a:solidFill>
                <a:effectLst/>
                <a:latin typeface="verdana" panose="020B0604030504040204" pitchFamily="34" charset="0"/>
              </a:rPr>
              <a:t>getName</a:t>
            </a:r>
            <a:r>
              <a:rPr lang="en-US" sz="2000" b="0" i="0" dirty="0">
                <a:solidFill>
                  <a:srgbClr val="000000"/>
                </a:solidFill>
                <a:effectLst/>
                <a:latin typeface="verdana" panose="020B0604030504040204" pitchFamily="34" charset="0"/>
              </a:rPr>
              <a:t>() methods are given below:</a:t>
            </a:r>
          </a:p>
          <a:p>
            <a:pPr algn="l">
              <a:buFont typeface="+mj-lt"/>
              <a:buAutoNum type="arabicPeriod"/>
            </a:pPr>
            <a:r>
              <a:rPr lang="en-US" sz="1200" b="1" i="0" dirty="0">
                <a:solidFill>
                  <a:srgbClr val="000000"/>
                </a:solidFill>
                <a:effectLst/>
                <a:latin typeface="verdana" panose="020B0604030504040204" pitchFamily="34" charset="0"/>
              </a:rPr>
              <a:t>public String </a:t>
            </a:r>
            <a:r>
              <a:rPr lang="en-US" sz="1200" b="1" i="0" dirty="0" err="1">
                <a:solidFill>
                  <a:srgbClr val="000000"/>
                </a:solidFill>
                <a:effectLst/>
                <a:latin typeface="verdana" panose="020B0604030504040204" pitchFamily="34" charset="0"/>
              </a:rPr>
              <a:t>getName</a:t>
            </a:r>
            <a:r>
              <a:rPr lang="en-US" sz="1200" b="1" i="0" dirty="0">
                <a:solidFill>
                  <a:srgbClr val="000000"/>
                </a:solidFill>
                <a:effectLst/>
                <a:latin typeface="verdana" panose="020B0604030504040204" pitchFamily="34" charset="0"/>
              </a:rPr>
              <a:t>():</a:t>
            </a:r>
            <a:r>
              <a:rPr lang="en-US" sz="1200" b="0" i="0" dirty="0">
                <a:solidFill>
                  <a:srgbClr val="000000"/>
                </a:solidFill>
                <a:effectLst/>
                <a:latin typeface="verdana" panose="020B0604030504040204" pitchFamily="34" charset="0"/>
              </a:rPr>
              <a:t> is used to return the name of a thread.</a:t>
            </a:r>
          </a:p>
          <a:p>
            <a:pPr algn="l">
              <a:buFont typeface="+mj-lt"/>
              <a:buAutoNum type="arabicPeriod"/>
            </a:pPr>
            <a:r>
              <a:rPr lang="en-US" sz="1200" b="1" i="0" dirty="0">
                <a:solidFill>
                  <a:srgbClr val="000000"/>
                </a:solidFill>
                <a:effectLst/>
                <a:latin typeface="verdana" panose="020B0604030504040204" pitchFamily="34" charset="0"/>
              </a:rPr>
              <a:t>public void </a:t>
            </a:r>
            <a:r>
              <a:rPr lang="en-US" sz="1200" b="1" i="0" dirty="0" err="1">
                <a:solidFill>
                  <a:srgbClr val="000000"/>
                </a:solidFill>
                <a:effectLst/>
                <a:latin typeface="verdana" panose="020B0604030504040204" pitchFamily="34" charset="0"/>
              </a:rPr>
              <a:t>setName</a:t>
            </a:r>
            <a:r>
              <a:rPr lang="en-US" sz="1200" b="1" i="0" dirty="0">
                <a:solidFill>
                  <a:srgbClr val="000000"/>
                </a:solidFill>
                <a:effectLst/>
                <a:latin typeface="verdana" panose="020B0604030504040204" pitchFamily="34" charset="0"/>
              </a:rPr>
              <a:t>(String name):</a:t>
            </a:r>
            <a:r>
              <a:rPr lang="en-US" sz="1200" b="0" i="0" dirty="0">
                <a:solidFill>
                  <a:srgbClr val="000000"/>
                </a:solidFill>
                <a:effectLst/>
                <a:latin typeface="verdana" panose="020B0604030504040204" pitchFamily="34" charset="0"/>
              </a:rPr>
              <a:t> is used to change the name of a thread.</a:t>
            </a:r>
          </a:p>
          <a:p>
            <a:endParaRPr lang="en-IN" sz="2000" dirty="0"/>
          </a:p>
        </p:txBody>
      </p:sp>
    </p:spTree>
    <p:extLst>
      <p:ext uri="{BB962C8B-B14F-4D97-AF65-F5344CB8AC3E}">
        <p14:creationId xmlns:p14="http://schemas.microsoft.com/office/powerpoint/2010/main" val="67228113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B163-D124-447C-B18D-3632990B069C}"/>
              </a:ext>
            </a:extLst>
          </p:cNvPr>
          <p:cNvSpPr>
            <a:spLocks noGrp="1"/>
          </p:cNvSpPr>
          <p:nvPr>
            <p:ph type="title"/>
          </p:nvPr>
        </p:nvSpPr>
        <p:spPr>
          <a:xfrm>
            <a:off x="457200" y="274639"/>
            <a:ext cx="8229600" cy="346050"/>
          </a:xfrm>
        </p:spPr>
        <p:txBody>
          <a:bodyPr>
            <a:normAutofit fontScale="90000"/>
          </a:bodyPr>
          <a:lstStyle/>
          <a:p>
            <a:r>
              <a:rPr lang="en-IN" b="0" i="0" dirty="0">
                <a:solidFill>
                  <a:srgbClr val="610B4B"/>
                </a:solidFill>
                <a:effectLst/>
                <a:latin typeface="erdana"/>
              </a:rPr>
              <a:t>naming a thread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448CFBA-AEB3-419C-B0CA-30DA45D76FEA}"/>
              </a:ext>
            </a:extLst>
          </p:cNvPr>
          <p:cNvSpPr>
            <a:spLocks noGrp="1"/>
          </p:cNvSpPr>
          <p:nvPr>
            <p:ph idx="1"/>
          </p:nvPr>
        </p:nvSpPr>
        <p:spPr>
          <a:xfrm>
            <a:off x="457200" y="332656"/>
            <a:ext cx="8229600" cy="6525344"/>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run()</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"running..."</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de-DE" sz="1800" dirty="0">
                <a:solidFill>
                  <a:srgbClr val="000000"/>
                </a:solidFill>
                <a:latin typeface="Consolas" panose="020B0609020204030204" pitchFamily="49" charset="0"/>
              </a:rPr>
              <a:t>System.</a:t>
            </a:r>
            <a:r>
              <a:rPr lang="de-DE" sz="1800" b="1" i="1" dirty="0">
                <a:solidFill>
                  <a:srgbClr val="0000C0"/>
                </a:solidFill>
                <a:latin typeface="Consolas" panose="020B0609020204030204" pitchFamily="49" charset="0"/>
              </a:rPr>
              <a:t>out</a:t>
            </a:r>
            <a:r>
              <a:rPr lang="de-DE" sz="1800" b="1" i="1" dirty="0">
                <a:solidFill>
                  <a:srgbClr val="000000"/>
                </a:solidFill>
                <a:latin typeface="Consolas" panose="020B0609020204030204" pitchFamily="49" charset="0"/>
              </a:rPr>
              <a:t>.println(</a:t>
            </a:r>
            <a:r>
              <a:rPr lang="de-DE" sz="1800" b="1" i="1" dirty="0">
                <a:solidFill>
                  <a:srgbClr val="6A3E3E"/>
                </a:solidFill>
                <a:latin typeface="Consolas" panose="020B0609020204030204" pitchFamily="49" charset="0"/>
              </a:rPr>
              <a:t>t1</a:t>
            </a:r>
            <a:r>
              <a:rPr lang="de-DE" sz="1800" b="1" i="1" dirty="0">
                <a:solidFill>
                  <a:srgbClr val="000000"/>
                </a:solidFill>
                <a:latin typeface="Consolas" panose="020B0609020204030204" pitchFamily="49" charset="0"/>
              </a:rPr>
              <a:t>.getName());</a:t>
            </a:r>
          </a:p>
          <a:p>
            <a:pPr algn="l"/>
            <a:r>
              <a:rPr lang="de-DE" sz="1800" dirty="0">
                <a:solidFill>
                  <a:srgbClr val="000000"/>
                </a:solidFill>
                <a:latin typeface="Consolas" panose="020B0609020204030204" pitchFamily="49" charset="0"/>
              </a:rPr>
              <a:t>System.</a:t>
            </a:r>
            <a:r>
              <a:rPr lang="de-DE" sz="1800" b="1" i="1" dirty="0">
                <a:solidFill>
                  <a:srgbClr val="0000C0"/>
                </a:solidFill>
                <a:latin typeface="Consolas" panose="020B0609020204030204" pitchFamily="49" charset="0"/>
              </a:rPr>
              <a:t>out</a:t>
            </a:r>
            <a:r>
              <a:rPr lang="de-DE" sz="1800" b="1" i="1" dirty="0">
                <a:solidFill>
                  <a:srgbClr val="000000"/>
                </a:solidFill>
                <a:latin typeface="Consolas" panose="020B0609020204030204" pitchFamily="49" charset="0"/>
              </a:rPr>
              <a:t>.println(</a:t>
            </a:r>
            <a:r>
              <a:rPr lang="de-DE" sz="1800" b="1" i="1" dirty="0">
                <a:solidFill>
                  <a:srgbClr val="6A3E3E"/>
                </a:solidFill>
                <a:latin typeface="Consolas" panose="020B0609020204030204" pitchFamily="49" charset="0"/>
              </a:rPr>
              <a:t>t2</a:t>
            </a:r>
            <a:r>
              <a:rPr lang="de-DE" sz="1800" b="1" i="1" dirty="0">
                <a:solidFill>
                  <a:srgbClr val="000000"/>
                </a:solidFill>
                <a:latin typeface="Consolas" panose="020B0609020204030204" pitchFamily="49" charset="0"/>
              </a:rPr>
              <a:t>.getName());</a:t>
            </a: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.start();</a:t>
            </a:r>
          </a:p>
          <a:p>
            <a:pPr algn="l"/>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.start();</a:t>
            </a: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.setName(</a:t>
            </a:r>
            <a:r>
              <a:rPr lang="en-IN" sz="1800" dirty="0">
                <a:solidFill>
                  <a:srgbClr val="2A00FF"/>
                </a:solidFill>
                <a:latin typeface="Consolas" panose="020B0609020204030204" pitchFamily="49" charset="0"/>
              </a:rPr>
              <a:t>"Dharna Ahuja"</a:t>
            </a:r>
            <a:r>
              <a:rPr lang="en-IN" sz="1800" dirty="0">
                <a:solidFill>
                  <a:srgbClr val="000000"/>
                </a:solidFill>
                <a:latin typeface="Consolas" panose="020B0609020204030204" pitchFamily="49" charset="0"/>
              </a:rPr>
              <a:t>);</a:t>
            </a:r>
          </a:p>
          <a:p>
            <a:pPr algn="l"/>
            <a:r>
              <a:rPr lang="de-DE" sz="1800" dirty="0">
                <a:solidFill>
                  <a:srgbClr val="000000"/>
                </a:solidFill>
                <a:latin typeface="Consolas" panose="020B0609020204030204" pitchFamily="49" charset="0"/>
              </a:rPr>
              <a:t>System.</a:t>
            </a:r>
            <a:r>
              <a:rPr lang="de-DE" sz="1800" b="1" i="1" dirty="0">
                <a:solidFill>
                  <a:srgbClr val="0000C0"/>
                </a:solidFill>
                <a:latin typeface="Consolas" panose="020B0609020204030204" pitchFamily="49" charset="0"/>
              </a:rPr>
              <a:t>out</a:t>
            </a:r>
            <a:r>
              <a:rPr lang="de-DE" sz="1800" b="1" i="1" dirty="0">
                <a:solidFill>
                  <a:srgbClr val="000000"/>
                </a:solidFill>
                <a:latin typeface="Consolas" panose="020B0609020204030204" pitchFamily="49" charset="0"/>
              </a:rPr>
              <a:t>.println(</a:t>
            </a:r>
            <a:r>
              <a:rPr lang="de-DE" sz="1800" b="1" i="1" dirty="0">
                <a:solidFill>
                  <a:srgbClr val="6A3E3E"/>
                </a:solidFill>
                <a:latin typeface="Consolas" panose="020B0609020204030204" pitchFamily="49" charset="0"/>
              </a:rPr>
              <a:t>t1</a:t>
            </a:r>
            <a:r>
              <a:rPr lang="de-DE" sz="1800" b="1" i="1" dirty="0">
                <a:solidFill>
                  <a:srgbClr val="000000"/>
                </a:solidFill>
                <a:latin typeface="Consolas" panose="020B0609020204030204" pitchFamily="49" charset="0"/>
              </a:rPr>
              <a:t>.getName());</a:t>
            </a:r>
            <a:endParaRPr lang="en-IN" dirty="0"/>
          </a:p>
        </p:txBody>
      </p:sp>
    </p:spTree>
    <p:extLst>
      <p:ext uri="{BB962C8B-B14F-4D97-AF65-F5344CB8AC3E}">
        <p14:creationId xmlns:p14="http://schemas.microsoft.com/office/powerpoint/2010/main" val="83615768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47A-CCF6-4D7F-82E5-74A955A713E2}"/>
              </a:ext>
            </a:extLst>
          </p:cNvPr>
          <p:cNvSpPr>
            <a:spLocks noGrp="1"/>
          </p:cNvSpPr>
          <p:nvPr>
            <p:ph type="title"/>
          </p:nvPr>
        </p:nvSpPr>
        <p:spPr>
          <a:xfrm>
            <a:off x="457200" y="274638"/>
            <a:ext cx="8229600" cy="346050"/>
          </a:xfrm>
        </p:spPr>
        <p:txBody>
          <a:bodyPr>
            <a:normAutofit fontScale="90000"/>
          </a:bodyPr>
          <a:lstStyle/>
          <a:p>
            <a:r>
              <a:rPr lang="en-IN" dirty="0"/>
              <a:t>Current Thread</a:t>
            </a:r>
          </a:p>
        </p:txBody>
      </p:sp>
      <p:sp>
        <p:nvSpPr>
          <p:cNvPr id="3" name="Content Placeholder 2">
            <a:extLst>
              <a:ext uri="{FF2B5EF4-FFF2-40B4-BE49-F238E27FC236}">
                <a16:creationId xmlns:a16="http://schemas.microsoft.com/office/drawing/2014/main" id="{34158D4B-0B38-411E-939E-ABD96FFFB02E}"/>
              </a:ext>
            </a:extLst>
          </p:cNvPr>
          <p:cNvSpPr>
            <a:spLocks noGrp="1"/>
          </p:cNvSpPr>
          <p:nvPr>
            <p:ph idx="1"/>
          </p:nvPr>
        </p:nvSpPr>
        <p:spPr>
          <a:xfrm>
            <a:off x="457200" y="764704"/>
            <a:ext cx="8229600" cy="6264696"/>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run()</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Thread.currentThread</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getName</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.start();</a:t>
            </a:r>
          </a:p>
          <a:p>
            <a:pPr algn="l"/>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.start();</a:t>
            </a:r>
            <a:endParaRPr lang="en-IN" dirty="0"/>
          </a:p>
        </p:txBody>
      </p:sp>
    </p:spTree>
    <p:extLst>
      <p:ext uri="{BB962C8B-B14F-4D97-AF65-F5344CB8AC3E}">
        <p14:creationId xmlns:p14="http://schemas.microsoft.com/office/powerpoint/2010/main" val="372988285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AE34-6A16-49D3-BAB3-A7B2EBE845E6}"/>
              </a:ext>
            </a:extLst>
          </p:cNvPr>
          <p:cNvSpPr>
            <a:spLocks noGrp="1"/>
          </p:cNvSpPr>
          <p:nvPr>
            <p:ph type="title"/>
          </p:nvPr>
        </p:nvSpPr>
        <p:spPr>
          <a:xfrm>
            <a:off x="457200" y="274638"/>
            <a:ext cx="8229600" cy="346050"/>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Priority of a Thread (Thread Priority):</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5CA171B-D32A-48F1-B37D-A6D00E19A9F7}"/>
              </a:ext>
            </a:extLst>
          </p:cNvPr>
          <p:cNvSpPr>
            <a:spLocks noGrp="1"/>
          </p:cNvSpPr>
          <p:nvPr>
            <p:ph idx="1"/>
          </p:nvPr>
        </p:nvSpPr>
        <p:spPr>
          <a:xfrm>
            <a:off x="457200" y="620688"/>
            <a:ext cx="8229600" cy="6237312"/>
          </a:xfrm>
        </p:spPr>
        <p:txBody>
          <a:bodyPr>
            <a:normAutofit/>
          </a:bodyPr>
          <a:lstStyle/>
          <a:p>
            <a:r>
              <a:rPr lang="en-US" sz="2800" b="0" i="0" dirty="0">
                <a:solidFill>
                  <a:srgbClr val="000000"/>
                </a:solidFill>
                <a:effectLst/>
                <a:latin typeface="verdana" panose="020B0604030504040204" pitchFamily="34" charset="0"/>
              </a:rPr>
              <a:t>Each thread have a priority. Priorities are represented by a number between 1 and 10. In most cases, thread schedular schedules the threads according to their priority (known as preemptive scheduling). </a:t>
            </a:r>
          </a:p>
          <a:p>
            <a:r>
              <a:rPr lang="en-US" sz="2800" b="0" i="0" dirty="0">
                <a:solidFill>
                  <a:srgbClr val="000000"/>
                </a:solidFill>
                <a:effectLst/>
                <a:latin typeface="verdana" panose="020B0604030504040204" pitchFamily="34" charset="0"/>
              </a:rPr>
              <a:t>But it is not guaranteed because it depends on JVM specification that which scheduling it chooses.</a:t>
            </a:r>
            <a:endParaRPr lang="en-IN" sz="2800" dirty="0"/>
          </a:p>
        </p:txBody>
      </p:sp>
    </p:spTree>
    <p:extLst>
      <p:ext uri="{BB962C8B-B14F-4D97-AF65-F5344CB8AC3E}">
        <p14:creationId xmlns:p14="http://schemas.microsoft.com/office/powerpoint/2010/main" val="29639003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B50B-1E74-466C-AB3F-E7B842B6907A}"/>
              </a:ext>
            </a:extLst>
          </p:cNvPr>
          <p:cNvSpPr>
            <a:spLocks noGrp="1"/>
          </p:cNvSpPr>
          <p:nvPr>
            <p:ph type="title"/>
          </p:nvPr>
        </p:nvSpPr>
        <p:spPr>
          <a:xfrm>
            <a:off x="457200" y="44624"/>
            <a:ext cx="8229600" cy="432048"/>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3 constants defined in Thread class:</a:t>
            </a:r>
            <a:br>
              <a:rPr lang="en-US" b="0" i="0" dirty="0">
                <a:solidFill>
                  <a:srgbClr val="610B38"/>
                </a:solidFill>
                <a:effectLst/>
                <a:latin typeface="erdana"/>
              </a:rPr>
            </a:br>
            <a:endParaRPr lang="en-IN" dirty="0"/>
          </a:p>
        </p:txBody>
      </p:sp>
      <p:sp>
        <p:nvSpPr>
          <p:cNvPr id="6" name="Content Placeholder 5">
            <a:extLst>
              <a:ext uri="{FF2B5EF4-FFF2-40B4-BE49-F238E27FC236}">
                <a16:creationId xmlns:a16="http://schemas.microsoft.com/office/drawing/2014/main" id="{2833D97C-F59C-4373-96C5-3F7E75897EA5}"/>
              </a:ext>
            </a:extLst>
          </p:cNvPr>
          <p:cNvSpPr>
            <a:spLocks noGrp="1"/>
          </p:cNvSpPr>
          <p:nvPr>
            <p:ph idx="1"/>
          </p:nvPr>
        </p:nvSpPr>
        <p:spPr>
          <a:xfrm>
            <a:off x="457200" y="620688"/>
            <a:ext cx="8229600" cy="6192688"/>
          </a:xfrm>
        </p:spPr>
        <p:txBody>
          <a:bodyPr>
            <a:normAutofit fontScale="92500" lnSpcReduction="10000"/>
          </a:bodyPr>
          <a:lstStyle/>
          <a:p>
            <a:pPr algn="l">
              <a:buFont typeface="+mj-lt"/>
              <a:buAutoNum type="arabicPeriod"/>
            </a:pPr>
            <a:r>
              <a:rPr lang="en-US" sz="2000" b="0" i="0" dirty="0">
                <a:solidFill>
                  <a:srgbClr val="000000"/>
                </a:solidFill>
                <a:effectLst/>
                <a:latin typeface="verdana" panose="020B0604030504040204" pitchFamily="34" charset="0"/>
              </a:rPr>
              <a:t>public static int MIN_PRIORITY</a:t>
            </a:r>
          </a:p>
          <a:p>
            <a:pPr algn="l">
              <a:buFont typeface="+mj-lt"/>
              <a:buAutoNum type="arabicPeriod"/>
            </a:pPr>
            <a:r>
              <a:rPr lang="en-US" sz="2000" b="0" i="0" dirty="0">
                <a:solidFill>
                  <a:srgbClr val="000000"/>
                </a:solidFill>
                <a:effectLst/>
                <a:latin typeface="verdana" panose="020B0604030504040204" pitchFamily="34" charset="0"/>
              </a:rPr>
              <a:t>public static int NORM_PRIORITY</a:t>
            </a:r>
          </a:p>
          <a:p>
            <a:pPr algn="l">
              <a:buFont typeface="+mj-lt"/>
              <a:buAutoNum type="arabicPeriod"/>
            </a:pPr>
            <a:r>
              <a:rPr lang="en-US" sz="2000" b="0" i="0" dirty="0">
                <a:solidFill>
                  <a:srgbClr val="000000"/>
                </a:solidFill>
                <a:effectLst/>
                <a:latin typeface="verdana" panose="020B0604030504040204" pitchFamily="34" charset="0"/>
              </a:rPr>
              <a:t>public static int MAX_PRIORITY</a:t>
            </a:r>
          </a:p>
          <a:p>
            <a:r>
              <a:rPr lang="en-US" sz="2000" b="0" i="0" dirty="0">
                <a:solidFill>
                  <a:srgbClr val="000000"/>
                </a:solidFill>
                <a:effectLst/>
                <a:latin typeface="verdana" panose="020B0604030504040204" pitchFamily="34" charset="0"/>
              </a:rPr>
              <a:t>Default priority of a thread is 5 (NORM_PRIORITY). The value of MIN_PRIORITY is 1 and the value of MAX_PRIORITY is 10.</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run()</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Thread.currentThread</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getName</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Thread.currentThread</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getPriority</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r>
              <a:rPr lang="en-IN" sz="1800" dirty="0">
                <a:solidFill>
                  <a:srgbClr val="000000"/>
                </a:solidFill>
                <a:latin typeface="Consolas" panose="020B0609020204030204" pitchFamily="49" charset="0"/>
              </a:rPr>
              <a:t>Multi </a:t>
            </a:r>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Multi();</a:t>
            </a:r>
          </a:p>
          <a:p>
            <a:pPr algn="l"/>
            <a:endParaRPr lang="en-IN" sz="1800" dirty="0">
              <a:latin typeface="Consolas" panose="020B0609020204030204" pitchFamily="49" charset="0"/>
            </a:endParaRPr>
          </a:p>
          <a:p>
            <a:pPr algn="l"/>
            <a:r>
              <a:rPr lang="en-US" sz="1800" dirty="0">
                <a:solidFill>
                  <a:srgbClr val="6A3E3E"/>
                </a:solidFill>
                <a:latin typeface="Consolas" panose="020B0609020204030204" pitchFamily="49" charset="0"/>
              </a:rPr>
              <a:t>t1</a:t>
            </a:r>
            <a:r>
              <a:rPr lang="en-US" sz="1800" dirty="0">
                <a:solidFill>
                  <a:srgbClr val="000000"/>
                </a:solidFill>
                <a:latin typeface="Consolas" panose="020B0609020204030204" pitchFamily="49" charset="0"/>
              </a:rPr>
              <a:t>.setPriority(</a:t>
            </a:r>
            <a:r>
              <a:rPr lang="en-US" sz="1800" dirty="0" err="1">
                <a:solidFill>
                  <a:srgbClr val="000000"/>
                </a:solidFill>
                <a:latin typeface="Consolas" panose="020B0609020204030204" pitchFamily="49" charset="0"/>
              </a:rPr>
              <a:t>Thread.</a:t>
            </a:r>
            <a:r>
              <a:rPr lang="en-US" sz="1800" b="1" i="1" dirty="0" err="1">
                <a:solidFill>
                  <a:srgbClr val="0000C0"/>
                </a:solidFill>
                <a:latin typeface="Consolas" panose="020B0609020204030204" pitchFamily="49" charset="0"/>
              </a:rPr>
              <a:t>MIN_PRIORITY</a:t>
            </a:r>
            <a:r>
              <a:rPr lang="en-US" sz="1800" b="1" i="1" dirty="0">
                <a:solidFill>
                  <a:srgbClr val="000000"/>
                </a:solidFill>
                <a:latin typeface="Consolas" panose="020B0609020204030204" pitchFamily="49" charset="0"/>
              </a:rPr>
              <a:t>);</a:t>
            </a:r>
          </a:p>
          <a:p>
            <a:pPr algn="l"/>
            <a:r>
              <a:rPr lang="en-US" sz="1800" dirty="0">
                <a:solidFill>
                  <a:srgbClr val="6A3E3E"/>
                </a:solidFill>
                <a:latin typeface="Consolas" panose="020B0609020204030204" pitchFamily="49" charset="0"/>
              </a:rPr>
              <a:t>t2</a:t>
            </a:r>
            <a:r>
              <a:rPr lang="en-US" sz="1800" dirty="0">
                <a:solidFill>
                  <a:srgbClr val="000000"/>
                </a:solidFill>
                <a:latin typeface="Consolas" panose="020B0609020204030204" pitchFamily="49" charset="0"/>
              </a:rPr>
              <a:t>.setPriority(</a:t>
            </a:r>
            <a:r>
              <a:rPr lang="en-US" sz="1800" dirty="0" err="1">
                <a:solidFill>
                  <a:srgbClr val="000000"/>
                </a:solidFill>
                <a:latin typeface="Consolas" panose="020B0609020204030204" pitchFamily="49" charset="0"/>
              </a:rPr>
              <a:t>Thread.</a:t>
            </a:r>
            <a:r>
              <a:rPr lang="en-US" sz="1800" b="1" i="1" dirty="0" err="1">
                <a:solidFill>
                  <a:srgbClr val="0000C0"/>
                </a:solidFill>
                <a:latin typeface="Consolas" panose="020B0609020204030204" pitchFamily="49" charset="0"/>
              </a:rPr>
              <a:t>MAX_PRIORITY</a:t>
            </a:r>
            <a:r>
              <a:rPr lang="en-US"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t1</a:t>
            </a:r>
            <a:r>
              <a:rPr lang="en-IN" sz="1800" dirty="0">
                <a:solidFill>
                  <a:srgbClr val="000000"/>
                </a:solidFill>
                <a:latin typeface="Consolas" panose="020B0609020204030204" pitchFamily="49" charset="0"/>
              </a:rPr>
              <a:t>.start();</a:t>
            </a:r>
          </a:p>
          <a:p>
            <a:pPr algn="l"/>
            <a:r>
              <a:rPr lang="en-IN" sz="1800" dirty="0">
                <a:solidFill>
                  <a:srgbClr val="6A3E3E"/>
                </a:solidFill>
                <a:latin typeface="Consolas" panose="020B0609020204030204" pitchFamily="49" charset="0"/>
              </a:rPr>
              <a:t>t2</a:t>
            </a:r>
            <a:r>
              <a:rPr lang="en-IN" sz="1800" dirty="0">
                <a:solidFill>
                  <a:srgbClr val="000000"/>
                </a:solidFill>
                <a:latin typeface="Consolas" panose="020B0609020204030204" pitchFamily="49" charset="0"/>
              </a:rPr>
              <a:t>.start();</a:t>
            </a:r>
            <a:endParaRPr lang="en-IN" sz="2000" dirty="0"/>
          </a:p>
        </p:txBody>
      </p:sp>
    </p:spTree>
    <p:extLst>
      <p:ext uri="{BB962C8B-B14F-4D97-AF65-F5344CB8AC3E}">
        <p14:creationId xmlns:p14="http://schemas.microsoft.com/office/powerpoint/2010/main" val="337379154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2EB8-2C40-4D08-87D0-7A03E5336F81}"/>
              </a:ext>
            </a:extLst>
          </p:cNvPr>
          <p:cNvSpPr>
            <a:spLocks noGrp="1"/>
          </p:cNvSpPr>
          <p:nvPr>
            <p:ph type="title"/>
          </p:nvPr>
        </p:nvSpPr>
        <p:spPr>
          <a:xfrm>
            <a:off x="457200" y="274638"/>
            <a:ext cx="8229600" cy="346050"/>
          </a:xfrm>
        </p:spPr>
        <p:txBody>
          <a:bodyPr>
            <a:normAutofit fontScale="90000"/>
          </a:bodyPr>
          <a:lstStyle/>
          <a:p>
            <a:r>
              <a:rPr lang="en-IN" dirty="0"/>
              <a:t>Performing multiple tasks</a:t>
            </a:r>
          </a:p>
        </p:txBody>
      </p:sp>
      <p:sp>
        <p:nvSpPr>
          <p:cNvPr id="3" name="Content Placeholder 2">
            <a:extLst>
              <a:ext uri="{FF2B5EF4-FFF2-40B4-BE49-F238E27FC236}">
                <a16:creationId xmlns:a16="http://schemas.microsoft.com/office/drawing/2014/main" id="{77AE17A7-0494-4839-81E7-D82C28214930}"/>
              </a:ext>
            </a:extLst>
          </p:cNvPr>
          <p:cNvSpPr>
            <a:spLocks noGrp="1"/>
          </p:cNvSpPr>
          <p:nvPr>
            <p:ph idx="1"/>
          </p:nvPr>
        </p:nvSpPr>
        <p:spPr>
          <a:xfrm>
            <a:off x="457200" y="620688"/>
            <a:ext cx="8229600" cy="6120680"/>
          </a:xfrm>
        </p:spPr>
        <p:txBody>
          <a:bodyPr>
            <a:normAutofit fontScale="550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Simple1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Thread{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"task one"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Simple2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Thread{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"task two"</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TestMultitasking3{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Simple1 t1=</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Simple1();  </a:t>
            </a:r>
          </a:p>
          <a:p>
            <a:pPr algn="l">
              <a:buFont typeface="+mj-lt"/>
              <a:buAutoNum type="arabicPeriod"/>
            </a:pPr>
            <a:r>
              <a:rPr lang="en-IN" b="0" i="0" dirty="0">
                <a:solidFill>
                  <a:srgbClr val="000000"/>
                </a:solidFill>
                <a:effectLst/>
                <a:latin typeface="verdana" panose="020B0604030504040204" pitchFamily="34" charset="0"/>
              </a:rPr>
              <a:t>  Simple2 t2=</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Simple2();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t1.start();  </a:t>
            </a:r>
          </a:p>
          <a:p>
            <a:pPr algn="l">
              <a:buFont typeface="+mj-lt"/>
              <a:buAutoNum type="arabicPeriod"/>
            </a:pPr>
            <a:r>
              <a:rPr lang="en-IN" b="0" i="0" dirty="0">
                <a:solidFill>
                  <a:srgbClr val="000000"/>
                </a:solidFill>
                <a:effectLst/>
                <a:latin typeface="verdana" panose="020B0604030504040204" pitchFamily="34" charset="0"/>
              </a:rPr>
              <a:t>  t2.start();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r>
              <a:rPr lang="en-IN" b="1" dirty="0">
                <a:solidFill>
                  <a:srgbClr val="FFFFFF"/>
                </a:solidFill>
                <a:latin typeface="Verdana" panose="020B0604030504040204" pitchFamily="34" charset="0"/>
              </a:rPr>
              <a:t>T</a:t>
            </a:r>
            <a:endParaRPr lang="en-IN" dirty="0"/>
          </a:p>
        </p:txBody>
      </p:sp>
    </p:spTree>
    <p:extLst>
      <p:ext uri="{BB962C8B-B14F-4D97-AF65-F5344CB8AC3E}">
        <p14:creationId xmlns:p14="http://schemas.microsoft.com/office/powerpoint/2010/main" val="25921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Why use Java?</a:t>
            </a:r>
          </a:p>
        </p:txBody>
      </p:sp>
      <p:sp>
        <p:nvSpPr>
          <p:cNvPr id="3" name="Content Placeholder 2"/>
          <p:cNvSpPr>
            <a:spLocks noGrp="1"/>
          </p:cNvSpPr>
          <p:nvPr>
            <p:ph idx="1"/>
          </p:nvPr>
        </p:nvSpPr>
        <p:spPr>
          <a:xfrm>
            <a:off x="457200" y="1071546"/>
            <a:ext cx="8229600" cy="5429288"/>
          </a:xfrm>
        </p:spPr>
        <p:txBody>
          <a:bodyPr/>
          <a:lstStyle/>
          <a:p>
            <a:r>
              <a:rPr lang="en-IN" dirty="0"/>
              <a:t>Java works on different platforms (Windows, Mac, Linux, Raspberry Pi, etc.)</a:t>
            </a:r>
          </a:p>
          <a:p>
            <a:r>
              <a:rPr lang="en-IN" dirty="0"/>
              <a:t>Java is a general-purpose language with a wide range of applications. It's used for developing mobile and desktop applications, big data processing, embedded systems, and so on.</a:t>
            </a:r>
          </a:p>
          <a:p>
            <a:r>
              <a:rPr lang="en-IN" dirty="0"/>
              <a:t>Java is an object-oriented programming language. It helps in code reusability.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181D-B7CA-4870-960D-018214B0EDF6}"/>
              </a:ext>
            </a:extLst>
          </p:cNvPr>
          <p:cNvSpPr>
            <a:spLocks noGrp="1"/>
          </p:cNvSpPr>
          <p:nvPr>
            <p:ph type="title"/>
          </p:nvPr>
        </p:nvSpPr>
        <p:spPr>
          <a:xfrm>
            <a:off x="457200" y="160337"/>
            <a:ext cx="8229600" cy="571500"/>
          </a:xfrm>
        </p:spPr>
        <p:txBody>
          <a:bodyPr>
            <a:normAutofit fontScale="90000"/>
          </a:bodyPr>
          <a:lstStyle/>
          <a:p>
            <a:r>
              <a:rPr lang="en-IN" b="0" i="0" dirty="0">
                <a:solidFill>
                  <a:srgbClr val="000000"/>
                </a:solidFill>
                <a:effectLst/>
                <a:latin typeface="Segoe UI" panose="020B0502040204020203" pitchFamily="34" charset="0"/>
              </a:rPr>
              <a:t>Arithmetic Operators</a:t>
            </a:r>
            <a:br>
              <a:rPr lang="en-IN" b="0" i="0" dirty="0">
                <a:solidFill>
                  <a:srgbClr val="000000"/>
                </a:solidFill>
                <a:effectLst/>
                <a:latin typeface="Segoe UI" panose="020B0502040204020203" pitchFamily="34" charset="0"/>
              </a:rPr>
            </a:br>
            <a:endParaRPr lang="en-IN" dirty="0"/>
          </a:p>
        </p:txBody>
      </p:sp>
      <p:sp>
        <p:nvSpPr>
          <p:cNvPr id="5" name="Content Placeholder 4">
            <a:extLst>
              <a:ext uri="{FF2B5EF4-FFF2-40B4-BE49-F238E27FC236}">
                <a16:creationId xmlns:a16="http://schemas.microsoft.com/office/drawing/2014/main" id="{9260F562-66AC-47A6-BD1B-3CE28C747171}"/>
              </a:ext>
            </a:extLst>
          </p:cNvPr>
          <p:cNvSpPr>
            <a:spLocks noGrp="1"/>
          </p:cNvSpPr>
          <p:nvPr>
            <p:ph idx="1"/>
          </p:nvPr>
        </p:nvSpPr>
        <p:spPr>
          <a:xfrm>
            <a:off x="457200" y="476672"/>
            <a:ext cx="8229600" cy="6048672"/>
          </a:xfrm>
        </p:spPr>
        <p:txBody>
          <a:bodyPr>
            <a:normAutofit/>
          </a:bodyPr>
          <a:lstStyle/>
          <a:p>
            <a:r>
              <a:rPr lang="en-US" sz="2400" b="0" i="0" dirty="0">
                <a:solidFill>
                  <a:srgbClr val="333333"/>
                </a:solidFill>
                <a:effectLst/>
                <a:latin typeface="inter-regular"/>
              </a:rPr>
              <a:t>Java arithmetic operators are used to perform addition, subtraction, multiplication, and division. They act as basic mathematical operations.</a:t>
            </a:r>
          </a:p>
          <a:p>
            <a:r>
              <a:rPr lang="en-IN" sz="2400" b="1" i="0" u="sng" dirty="0">
                <a:solidFill>
                  <a:srgbClr val="610B4B"/>
                </a:solidFill>
                <a:effectLst/>
                <a:latin typeface="erdana"/>
              </a:rPr>
              <a:t>Java Arithmetic Operator Example</a:t>
            </a:r>
          </a:p>
          <a:p>
            <a:endParaRPr lang="en-IN" sz="2400" dirty="0"/>
          </a:p>
          <a:p>
            <a:pPr marL="0" indent="0" algn="just">
              <a:buNone/>
            </a:pPr>
            <a:r>
              <a:rPr lang="en-IN" sz="2000" b="1" i="0" dirty="0">
                <a:effectLst/>
                <a:latin typeface="inter-regular"/>
              </a:rPr>
              <a:t>public</a:t>
            </a:r>
            <a:r>
              <a:rPr lang="en-IN" sz="2000" b="0" i="0" dirty="0">
                <a:effectLst/>
                <a:latin typeface="inter-regular"/>
              </a:rPr>
              <a:t> </a:t>
            </a:r>
            <a:r>
              <a:rPr lang="en-IN" sz="2000" b="1" i="0" dirty="0">
                <a:effectLst/>
                <a:latin typeface="inter-regular"/>
              </a:rPr>
              <a:t>class</a:t>
            </a:r>
            <a:r>
              <a:rPr lang="en-IN" sz="2000" b="0" i="0" dirty="0">
                <a:effectLst/>
                <a:latin typeface="inter-regular"/>
              </a:rPr>
              <a:t> </a:t>
            </a:r>
            <a:r>
              <a:rPr lang="en-IN" sz="2000" b="0" i="0" dirty="0" err="1">
                <a:effectLst/>
                <a:latin typeface="inter-regular"/>
              </a:rPr>
              <a:t>OperatorExample</a:t>
            </a:r>
            <a:r>
              <a:rPr lang="en-IN" sz="2000" b="0" i="0" dirty="0">
                <a:effectLst/>
                <a:latin typeface="inter-regular"/>
              </a:rPr>
              <a:t>{  </a:t>
            </a:r>
          </a:p>
          <a:p>
            <a:pPr marL="0" indent="0" algn="just">
              <a:buNone/>
            </a:pPr>
            <a:r>
              <a:rPr lang="en-IN" sz="2000" b="1" i="0" dirty="0">
                <a:effectLst/>
                <a:latin typeface="inter-regular"/>
              </a:rPr>
              <a:t>public</a:t>
            </a:r>
            <a:r>
              <a:rPr lang="en-IN" sz="2000" b="0" i="0" dirty="0">
                <a:effectLst/>
                <a:latin typeface="inter-regular"/>
              </a:rPr>
              <a:t> </a:t>
            </a:r>
            <a:r>
              <a:rPr lang="en-IN" sz="2000" b="1" i="0" dirty="0">
                <a:effectLst/>
                <a:latin typeface="inter-regular"/>
              </a:rPr>
              <a:t>static</a:t>
            </a:r>
            <a:r>
              <a:rPr lang="en-IN" sz="2000" b="0" i="0" dirty="0">
                <a:effectLst/>
                <a:latin typeface="inter-regular"/>
              </a:rPr>
              <a:t> </a:t>
            </a:r>
            <a:r>
              <a:rPr lang="en-IN" sz="2000" b="1" i="0" dirty="0">
                <a:effectLst/>
                <a:latin typeface="inter-regular"/>
              </a:rPr>
              <a:t>void</a:t>
            </a:r>
            <a:r>
              <a:rPr lang="en-IN" sz="2000" b="0" i="0" dirty="0">
                <a:effectLst/>
                <a:latin typeface="inter-regular"/>
              </a:rPr>
              <a:t> main(String </a:t>
            </a:r>
            <a:r>
              <a:rPr lang="en-IN" sz="2000" b="0" i="0" dirty="0" err="1">
                <a:effectLst/>
                <a:latin typeface="inter-regular"/>
              </a:rPr>
              <a:t>args</a:t>
            </a:r>
            <a:r>
              <a:rPr lang="en-IN" sz="2000" b="0" i="0" dirty="0">
                <a:effectLst/>
                <a:latin typeface="inter-regular"/>
              </a:rPr>
              <a:t>[]){  </a:t>
            </a:r>
          </a:p>
          <a:p>
            <a:pPr marL="0" indent="0" algn="just">
              <a:buNone/>
            </a:pPr>
            <a:r>
              <a:rPr lang="en-IN" sz="2000" b="1" i="0" dirty="0">
                <a:effectLst/>
                <a:latin typeface="inter-regular"/>
              </a:rPr>
              <a:t>int</a:t>
            </a:r>
            <a:r>
              <a:rPr lang="en-IN" sz="2000" b="0" i="0" dirty="0">
                <a:effectLst/>
                <a:latin typeface="inter-regular"/>
              </a:rPr>
              <a:t> a=10;  </a:t>
            </a:r>
          </a:p>
          <a:p>
            <a:pPr marL="0" indent="0" algn="just">
              <a:buNone/>
            </a:pPr>
            <a:r>
              <a:rPr lang="en-IN" sz="2000" b="1" i="0" dirty="0">
                <a:effectLst/>
                <a:latin typeface="inter-regular"/>
              </a:rPr>
              <a:t>int</a:t>
            </a:r>
            <a:r>
              <a:rPr lang="en-IN" sz="2000" b="0" i="0" dirty="0">
                <a:effectLst/>
                <a:latin typeface="inter-regular"/>
              </a:rPr>
              <a:t> b=5;  </a:t>
            </a:r>
          </a:p>
          <a:p>
            <a:pPr marL="0" indent="0" algn="just">
              <a:buNone/>
            </a:pPr>
            <a:r>
              <a:rPr lang="en-IN" sz="2000" b="0" i="0" dirty="0" err="1">
                <a:effectLst/>
                <a:latin typeface="inter-regular"/>
              </a:rPr>
              <a:t>System.out.println</a:t>
            </a:r>
            <a:r>
              <a:rPr lang="en-IN" sz="2000" b="0" i="0" dirty="0">
                <a:effectLst/>
                <a:latin typeface="inter-regular"/>
              </a:rPr>
              <a:t>(</a:t>
            </a:r>
            <a:r>
              <a:rPr lang="en-IN" sz="2000" b="0" i="0" dirty="0" err="1">
                <a:effectLst/>
                <a:latin typeface="inter-regular"/>
              </a:rPr>
              <a:t>a+b</a:t>
            </a:r>
            <a:r>
              <a:rPr lang="en-IN" sz="2000" b="0" i="0" dirty="0">
                <a:effectLst/>
                <a:latin typeface="inter-regular"/>
              </a:rPr>
              <a:t>);//15  </a:t>
            </a:r>
          </a:p>
          <a:p>
            <a:pPr marL="0" indent="0" algn="just">
              <a:buNone/>
            </a:pPr>
            <a:r>
              <a:rPr lang="en-IN" sz="2000" b="0" i="0" dirty="0" err="1">
                <a:effectLst/>
                <a:latin typeface="inter-regular"/>
              </a:rPr>
              <a:t>System.out.println</a:t>
            </a:r>
            <a:r>
              <a:rPr lang="en-IN" sz="2000" b="0" i="0" dirty="0">
                <a:effectLst/>
                <a:latin typeface="inter-regular"/>
              </a:rPr>
              <a:t>(a-b);//5  </a:t>
            </a:r>
          </a:p>
          <a:p>
            <a:pPr marL="0" indent="0" algn="just">
              <a:buNone/>
            </a:pPr>
            <a:r>
              <a:rPr lang="en-IN" sz="2000" b="0" i="0" dirty="0" err="1">
                <a:effectLst/>
                <a:latin typeface="inter-regular"/>
              </a:rPr>
              <a:t>System.out.println</a:t>
            </a:r>
            <a:r>
              <a:rPr lang="en-IN" sz="2000" b="0" i="0" dirty="0">
                <a:effectLst/>
                <a:latin typeface="inter-regular"/>
              </a:rPr>
              <a:t>(a*b);//50  </a:t>
            </a:r>
          </a:p>
          <a:p>
            <a:pPr marL="0" indent="0" algn="just">
              <a:buNone/>
            </a:pPr>
            <a:r>
              <a:rPr lang="en-IN" sz="2000" b="0" i="0" dirty="0" err="1">
                <a:effectLst/>
                <a:latin typeface="inter-regular"/>
              </a:rPr>
              <a:t>System.out.println</a:t>
            </a:r>
            <a:r>
              <a:rPr lang="en-IN" sz="2000" b="0" i="0" dirty="0">
                <a:effectLst/>
                <a:latin typeface="inter-regular"/>
              </a:rPr>
              <a:t>(a/b);//2  </a:t>
            </a:r>
          </a:p>
          <a:p>
            <a:pPr marL="0" indent="0" algn="just">
              <a:buNone/>
            </a:pPr>
            <a:r>
              <a:rPr lang="en-IN" sz="2000" b="0" i="0" dirty="0" err="1">
                <a:effectLst/>
                <a:latin typeface="inter-regular"/>
              </a:rPr>
              <a:t>System.out.println</a:t>
            </a:r>
            <a:r>
              <a:rPr lang="en-IN" sz="2000" b="0" i="0" dirty="0">
                <a:effectLst/>
                <a:latin typeface="inter-regular"/>
              </a:rPr>
              <a:t>(</a:t>
            </a:r>
            <a:r>
              <a:rPr lang="en-IN" sz="2000" b="0" i="0" dirty="0" err="1">
                <a:effectLst/>
                <a:latin typeface="inter-regular"/>
              </a:rPr>
              <a:t>a%b</a:t>
            </a:r>
            <a:r>
              <a:rPr lang="en-IN" sz="2000" b="0" i="0" dirty="0">
                <a:effectLst/>
                <a:latin typeface="inter-regular"/>
              </a:rPr>
              <a:t>);//0  </a:t>
            </a:r>
          </a:p>
          <a:p>
            <a:pPr marL="0" indent="0" algn="just">
              <a:buNone/>
            </a:pPr>
            <a:r>
              <a:rPr lang="en-IN" sz="2000" b="0" i="0" dirty="0">
                <a:effectLst/>
                <a:latin typeface="inter-regular"/>
              </a:rPr>
              <a:t>}}  </a:t>
            </a:r>
          </a:p>
          <a:p>
            <a:endParaRPr lang="en-IN" sz="2400" dirty="0"/>
          </a:p>
        </p:txBody>
      </p:sp>
    </p:spTree>
    <p:extLst>
      <p:ext uri="{BB962C8B-B14F-4D97-AF65-F5344CB8AC3E}">
        <p14:creationId xmlns:p14="http://schemas.microsoft.com/office/powerpoint/2010/main" val="55403330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409C-5DFE-4E8B-9044-E61E77898D79}"/>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Synchronization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C32BDBC-A4AD-49AA-903E-7680B2C0CAC2}"/>
              </a:ext>
            </a:extLst>
          </p:cNvPr>
          <p:cNvSpPr>
            <a:spLocks noGrp="1"/>
          </p:cNvSpPr>
          <p:nvPr>
            <p:ph idx="1"/>
          </p:nvPr>
        </p:nvSpPr>
        <p:spPr>
          <a:xfrm>
            <a:off x="457200" y="731838"/>
            <a:ext cx="8229600" cy="6009530"/>
          </a:xfrm>
        </p:spPr>
        <p:txBody>
          <a:bodyPr/>
          <a:lstStyle/>
          <a:p>
            <a:pPr algn="l"/>
            <a:r>
              <a:rPr lang="en-US" sz="2000" b="0" i="0" dirty="0">
                <a:solidFill>
                  <a:srgbClr val="000000"/>
                </a:solidFill>
                <a:effectLst/>
                <a:latin typeface="verdana" panose="020B0604030504040204" pitchFamily="34" charset="0"/>
              </a:rPr>
              <a:t>Synchronization in java is the capability </a:t>
            </a:r>
            <a:r>
              <a:rPr lang="en-US" sz="2000" b="0" i="1" dirty="0">
                <a:solidFill>
                  <a:srgbClr val="000000"/>
                </a:solidFill>
                <a:effectLst/>
                <a:latin typeface="verdana" panose="020B0604030504040204" pitchFamily="34" charset="0"/>
              </a:rPr>
              <a:t>to control the access of multiple threads to any shared resource</a:t>
            </a:r>
            <a:r>
              <a:rPr lang="en-US" sz="2000" b="0" i="0" dirty="0">
                <a:solidFill>
                  <a:srgbClr val="000000"/>
                </a:solidFill>
                <a:effectLst/>
                <a:latin typeface="verdana" panose="020B0604030504040204" pitchFamily="34" charset="0"/>
              </a:rPr>
              <a:t>.</a:t>
            </a:r>
          </a:p>
          <a:p>
            <a:pPr algn="l"/>
            <a:r>
              <a:rPr lang="en-US" sz="2000" b="0" i="0" dirty="0">
                <a:solidFill>
                  <a:srgbClr val="000000"/>
                </a:solidFill>
                <a:effectLst/>
                <a:latin typeface="verdana" panose="020B0604030504040204" pitchFamily="34" charset="0"/>
              </a:rPr>
              <a:t>Java Synchronization is better option where we want to allow only one thread to access the shared resource.</a:t>
            </a:r>
          </a:p>
          <a:p>
            <a:pPr algn="l"/>
            <a:endParaRPr lang="en-US" sz="2000" dirty="0">
              <a:solidFill>
                <a:srgbClr val="000000"/>
              </a:solidFill>
              <a:latin typeface="verdana" panose="020B0604030504040204" pitchFamily="34" charset="0"/>
            </a:endParaRPr>
          </a:p>
          <a:p>
            <a:pPr algn="l"/>
            <a:r>
              <a:rPr lang="en-US" sz="2400" b="0" i="0" dirty="0">
                <a:solidFill>
                  <a:srgbClr val="000000"/>
                </a:solidFill>
                <a:effectLst/>
                <a:latin typeface="verdana" panose="020B0604030504040204" pitchFamily="34" charset="0"/>
              </a:rPr>
              <a:t>The synchronization is mainly used to</a:t>
            </a:r>
          </a:p>
          <a:p>
            <a:pPr algn="l">
              <a:buFont typeface="+mj-lt"/>
              <a:buAutoNum type="arabicPeriod"/>
            </a:pPr>
            <a:r>
              <a:rPr lang="en-US" sz="2400" b="0" i="0" dirty="0">
                <a:solidFill>
                  <a:srgbClr val="000000"/>
                </a:solidFill>
                <a:effectLst/>
                <a:latin typeface="verdana" panose="020B0604030504040204" pitchFamily="34" charset="0"/>
              </a:rPr>
              <a:t>To prevent thread interference.</a:t>
            </a:r>
          </a:p>
          <a:p>
            <a:pPr algn="l">
              <a:buFont typeface="+mj-lt"/>
              <a:buAutoNum type="arabicPeriod"/>
            </a:pPr>
            <a:r>
              <a:rPr lang="en-US" sz="2400" b="0" i="0" dirty="0">
                <a:solidFill>
                  <a:srgbClr val="000000"/>
                </a:solidFill>
                <a:effectLst/>
                <a:latin typeface="verdana" panose="020B0604030504040204" pitchFamily="34" charset="0"/>
              </a:rPr>
              <a:t>To prevent consistency problem.</a:t>
            </a:r>
          </a:p>
          <a:p>
            <a:br>
              <a:rPr lang="en-US" sz="1200" b="0" i="0" dirty="0">
                <a:solidFill>
                  <a:srgbClr val="000000"/>
                </a:solidFill>
                <a:effectLst/>
                <a:latin typeface="verdana" panose="020B0604030504040204" pitchFamily="34" charset="0"/>
              </a:rPr>
            </a:b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8758583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91FE-1187-4B0B-9F1A-327112D2F8EA}"/>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Thread Synchronization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2D139E-CD58-4A11-8CB6-0C0976DC7B19}"/>
              </a:ext>
            </a:extLst>
          </p:cNvPr>
          <p:cNvSpPr>
            <a:spLocks noGrp="1"/>
          </p:cNvSpPr>
          <p:nvPr>
            <p:ph idx="1"/>
          </p:nvPr>
        </p:nvSpPr>
        <p:spPr>
          <a:xfrm>
            <a:off x="457200" y="620688"/>
            <a:ext cx="8229600" cy="6336704"/>
          </a:xfrm>
        </p:spPr>
        <p:txBody>
          <a:bodyPr/>
          <a:lstStyle/>
          <a:p>
            <a:pPr algn="l">
              <a:buFont typeface="+mj-lt"/>
              <a:buAutoNum type="arabicPeriod"/>
            </a:pPr>
            <a:r>
              <a:rPr lang="en-US" b="0" i="0" dirty="0">
                <a:solidFill>
                  <a:srgbClr val="000000"/>
                </a:solidFill>
                <a:effectLst/>
                <a:latin typeface="verdana" panose="020B0604030504040204" pitchFamily="34" charset="0"/>
              </a:rPr>
              <a:t>Mutual Exclusive</a:t>
            </a:r>
          </a:p>
          <a:p>
            <a:pPr marL="742950" lvl="1" indent="-285750" algn="l">
              <a:buFont typeface="+mj-lt"/>
              <a:buAutoNum type="arabicPeriod"/>
            </a:pPr>
            <a:r>
              <a:rPr lang="en-US" b="0" i="0" dirty="0">
                <a:solidFill>
                  <a:srgbClr val="000000"/>
                </a:solidFill>
                <a:effectLst/>
                <a:latin typeface="verdana" panose="020B0604030504040204" pitchFamily="34" charset="0"/>
              </a:rPr>
              <a:t>Synchronized method.</a:t>
            </a:r>
          </a:p>
          <a:p>
            <a:endParaRPr lang="en-IN" dirty="0"/>
          </a:p>
        </p:txBody>
      </p:sp>
    </p:spTree>
    <p:extLst>
      <p:ext uri="{BB962C8B-B14F-4D97-AF65-F5344CB8AC3E}">
        <p14:creationId xmlns:p14="http://schemas.microsoft.com/office/powerpoint/2010/main" val="89160534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F263-288E-4314-828B-E77613D1D8A7}"/>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Mutual Exclusive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9496EA9-854B-4DA2-A4A6-0AC16923FD48}"/>
              </a:ext>
            </a:extLst>
          </p:cNvPr>
          <p:cNvSpPr>
            <a:spLocks noGrp="1"/>
          </p:cNvSpPr>
          <p:nvPr>
            <p:ph idx="1"/>
          </p:nvPr>
        </p:nvSpPr>
        <p:spPr>
          <a:xfrm>
            <a:off x="457200" y="620688"/>
            <a:ext cx="8229600" cy="6237312"/>
          </a:xfrm>
        </p:spPr>
        <p:txBody>
          <a:bodyPr/>
          <a:lstStyle/>
          <a:p>
            <a:pPr algn="l"/>
            <a:r>
              <a:rPr lang="en-US" b="0" i="0" dirty="0">
                <a:solidFill>
                  <a:srgbClr val="000000"/>
                </a:solidFill>
                <a:effectLst/>
                <a:latin typeface="verdana" panose="020B0604030504040204" pitchFamily="34" charset="0"/>
              </a:rPr>
              <a:t>Mutual Exclusive helps keep threads from interfering with one another while sharing data. This can be done by three ways in java:</a:t>
            </a:r>
          </a:p>
          <a:p>
            <a:pPr algn="l">
              <a:buFont typeface="+mj-lt"/>
              <a:buAutoNum type="arabicPeriod"/>
            </a:pPr>
            <a:r>
              <a:rPr lang="en-US" b="0" i="0" dirty="0">
                <a:solidFill>
                  <a:srgbClr val="000000"/>
                </a:solidFill>
                <a:effectLst/>
                <a:latin typeface="verdana" panose="020B0604030504040204" pitchFamily="34" charset="0"/>
              </a:rPr>
              <a:t>by synchronized method</a:t>
            </a:r>
          </a:p>
          <a:p>
            <a:endParaRPr lang="en-IN" dirty="0"/>
          </a:p>
        </p:txBody>
      </p:sp>
    </p:spTree>
    <p:extLst>
      <p:ext uri="{BB962C8B-B14F-4D97-AF65-F5344CB8AC3E}">
        <p14:creationId xmlns:p14="http://schemas.microsoft.com/office/powerpoint/2010/main" val="220717512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9058-0700-435B-9566-E3B44A141235}"/>
              </a:ext>
            </a:extLst>
          </p:cNvPr>
          <p:cNvSpPr>
            <a:spLocks noGrp="1"/>
          </p:cNvSpPr>
          <p:nvPr>
            <p:ph type="title"/>
          </p:nvPr>
        </p:nvSpPr>
        <p:spPr>
          <a:xfrm>
            <a:off x="457200" y="274638"/>
            <a:ext cx="8229600" cy="457199"/>
          </a:xfrm>
        </p:spPr>
        <p:txBody>
          <a:bodyPr>
            <a:normAutofit fontScale="90000"/>
          </a:bodyPr>
          <a:lstStyle/>
          <a:p>
            <a:r>
              <a:rPr lang="en-US" sz="2200" b="0" i="0" dirty="0">
                <a:solidFill>
                  <a:srgbClr val="610B38"/>
                </a:solidFill>
                <a:effectLst/>
                <a:latin typeface="erdana"/>
              </a:rPr>
              <a:t>Understanding the problem without Synchronization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3CADA6E-F600-43D9-A1D8-91BB7BA6564F}"/>
              </a:ext>
            </a:extLst>
          </p:cNvPr>
          <p:cNvSpPr>
            <a:spLocks noGrp="1"/>
          </p:cNvSpPr>
          <p:nvPr>
            <p:ph idx="1"/>
          </p:nvPr>
        </p:nvSpPr>
        <p:spPr>
          <a:xfrm>
            <a:off x="457200" y="404664"/>
            <a:ext cx="8229600" cy="6408712"/>
          </a:xfrm>
        </p:spPr>
        <p:txBody>
          <a:bodyPr>
            <a:normAutofit fontScale="32500" lnSpcReduction="20000"/>
          </a:bodyPr>
          <a:lstStyle/>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Table{  </a:t>
            </a:r>
          </a:p>
          <a:p>
            <a:pPr algn="l">
              <a:buFont typeface="+mj-lt"/>
              <a:buAutoNum type="arabicPeriod"/>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printTable</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n){</a:t>
            </a:r>
            <a:r>
              <a:rPr lang="en-IN" b="0" i="0" dirty="0">
                <a:solidFill>
                  <a:srgbClr val="008200"/>
                </a:solidFill>
                <a:effectLst/>
                <a:latin typeface="verdana" panose="020B0604030504040204" pitchFamily="34" charset="0"/>
              </a:rPr>
              <a:t>//method not synchronized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for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;i&lt;=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;i++){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(n*</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Thread.sleep</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400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MyThread1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Thread{  </a:t>
            </a:r>
          </a:p>
          <a:p>
            <a:pPr algn="l">
              <a:buFont typeface="+mj-lt"/>
              <a:buAutoNum type="arabicPeriod"/>
            </a:pPr>
            <a:r>
              <a:rPr lang="en-IN" b="0" i="0" dirty="0">
                <a:solidFill>
                  <a:srgbClr val="000000"/>
                </a:solidFill>
                <a:effectLst/>
                <a:latin typeface="verdana" panose="020B0604030504040204" pitchFamily="34" charset="0"/>
              </a:rPr>
              <a:t>Table t;  </a:t>
            </a:r>
          </a:p>
          <a:p>
            <a:pPr algn="l">
              <a:buFont typeface="+mj-lt"/>
              <a:buAutoNum type="arabicPeriod"/>
            </a:pPr>
            <a:r>
              <a:rPr lang="en-IN" b="0" i="0" dirty="0">
                <a:solidFill>
                  <a:srgbClr val="000000"/>
                </a:solidFill>
                <a:effectLst/>
                <a:latin typeface="verdana" panose="020B0604030504040204" pitchFamily="34" charset="0"/>
              </a:rPr>
              <a:t>MyThread1(Table t){  </a:t>
            </a:r>
          </a:p>
          <a:p>
            <a:pPr algn="l">
              <a:buFont typeface="+mj-lt"/>
              <a:buAutoNum type="arabicPeriod"/>
            </a:pPr>
            <a:r>
              <a:rPr lang="en-IN" b="1" i="0" dirty="0">
                <a:solidFill>
                  <a:srgbClr val="006699"/>
                </a:solidFill>
                <a:effectLst/>
                <a:latin typeface="verdana" panose="020B0604030504040204" pitchFamily="34" charset="0"/>
              </a:rPr>
              <a:t>this</a:t>
            </a:r>
            <a:r>
              <a:rPr lang="en-IN" b="0" i="0" dirty="0">
                <a:solidFill>
                  <a:srgbClr val="000000"/>
                </a:solidFill>
                <a:effectLst/>
                <a:latin typeface="verdana" panose="020B0604030504040204" pitchFamily="34" charset="0"/>
              </a:rPr>
              <a:t>.t=t;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err="1">
                <a:solidFill>
                  <a:srgbClr val="000000"/>
                </a:solidFill>
                <a:effectLst/>
                <a:latin typeface="verdana" panose="020B0604030504040204" pitchFamily="34" charset="0"/>
              </a:rPr>
              <a:t>t.printTable</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MyThread2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Thread{  </a:t>
            </a:r>
          </a:p>
          <a:p>
            <a:pPr algn="l">
              <a:buFont typeface="+mj-lt"/>
              <a:buAutoNum type="arabicPeriod"/>
            </a:pPr>
            <a:r>
              <a:rPr lang="en-IN" b="0" i="0" dirty="0">
                <a:solidFill>
                  <a:srgbClr val="000000"/>
                </a:solidFill>
                <a:effectLst/>
                <a:latin typeface="verdana" panose="020B0604030504040204" pitchFamily="34" charset="0"/>
              </a:rPr>
              <a:t>Table t;  </a:t>
            </a:r>
          </a:p>
          <a:p>
            <a:pPr algn="l">
              <a:buFont typeface="+mj-lt"/>
              <a:buAutoNum type="arabicPeriod"/>
            </a:pPr>
            <a:r>
              <a:rPr lang="en-IN" b="0" i="0" dirty="0">
                <a:solidFill>
                  <a:srgbClr val="000000"/>
                </a:solidFill>
                <a:effectLst/>
                <a:latin typeface="verdana" panose="020B0604030504040204" pitchFamily="34" charset="0"/>
              </a:rPr>
              <a:t>MyThread2(Table t){  </a:t>
            </a:r>
          </a:p>
          <a:p>
            <a:pPr algn="l">
              <a:buFont typeface="+mj-lt"/>
              <a:buAutoNum type="arabicPeriod"/>
            </a:pPr>
            <a:r>
              <a:rPr lang="en-IN" b="1" i="0" dirty="0">
                <a:solidFill>
                  <a:srgbClr val="006699"/>
                </a:solidFill>
                <a:effectLst/>
                <a:latin typeface="verdana" panose="020B0604030504040204" pitchFamily="34" charset="0"/>
              </a:rPr>
              <a:t>this</a:t>
            </a:r>
            <a:r>
              <a:rPr lang="en-IN" b="0" i="0" dirty="0">
                <a:solidFill>
                  <a:srgbClr val="000000"/>
                </a:solidFill>
                <a:effectLst/>
                <a:latin typeface="verdana" panose="020B0604030504040204" pitchFamily="34" charset="0"/>
              </a:rPr>
              <a:t>.t=t;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  </a:t>
            </a:r>
          </a:p>
          <a:p>
            <a:pPr algn="l">
              <a:buFont typeface="+mj-lt"/>
              <a:buAutoNum type="arabicPeriod"/>
            </a:pPr>
            <a:r>
              <a:rPr lang="en-IN" b="0" i="0" dirty="0" err="1">
                <a:solidFill>
                  <a:srgbClr val="000000"/>
                </a:solidFill>
                <a:effectLst/>
                <a:latin typeface="verdana" panose="020B0604030504040204" pitchFamily="34" charset="0"/>
              </a:rPr>
              <a:t>t.printTable</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TestSynchronization1{  </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Table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Table();</a:t>
            </a:r>
            <a:r>
              <a:rPr lang="en-IN" b="0" i="0" dirty="0">
                <a:solidFill>
                  <a:srgbClr val="008200"/>
                </a:solidFill>
                <a:effectLst/>
                <a:latin typeface="verdana" panose="020B0604030504040204" pitchFamily="34" charset="0"/>
              </a:rPr>
              <a:t>//only one object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MyThread1 t1=</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MyThread1(</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MyThread2 t2=</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MyThread2(</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t1.start();  </a:t>
            </a:r>
          </a:p>
          <a:p>
            <a:pPr algn="l">
              <a:buFont typeface="+mj-lt"/>
              <a:buAutoNum type="arabicPeriod"/>
            </a:pPr>
            <a:r>
              <a:rPr lang="en-IN" b="0" i="0" dirty="0">
                <a:solidFill>
                  <a:srgbClr val="000000"/>
                </a:solidFill>
                <a:effectLst/>
                <a:latin typeface="verdana" panose="020B0604030504040204" pitchFamily="34" charset="0"/>
              </a:rPr>
              <a:t>t2.start();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43833227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CF0C-B82B-4214-9E37-5BB15CA741D0}"/>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 synchronized method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760198B-F663-4341-81F0-ACEEDC4C3EAA}"/>
              </a:ext>
            </a:extLst>
          </p:cNvPr>
          <p:cNvSpPr>
            <a:spLocks noGrp="1"/>
          </p:cNvSpPr>
          <p:nvPr>
            <p:ph idx="1"/>
          </p:nvPr>
        </p:nvSpPr>
        <p:spPr>
          <a:xfrm>
            <a:off x="457200" y="731838"/>
            <a:ext cx="8229600" cy="5937522"/>
          </a:xfrm>
        </p:spPr>
        <p:txBody>
          <a:bodyPr/>
          <a:lstStyle/>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synchronized</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printTable</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n){</a:t>
            </a:r>
            <a:r>
              <a:rPr lang="en-IN" b="0" i="0" dirty="0">
                <a:solidFill>
                  <a:srgbClr val="008200"/>
                </a:solidFill>
                <a:effectLst/>
                <a:latin typeface="verdana" panose="020B0604030504040204" pitchFamily="34" charset="0"/>
              </a:rPr>
              <a:t>//synchronized method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for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;i&lt;=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;i++){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(n*</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try</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Thread.sleep</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400</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catch</a:t>
            </a:r>
            <a:r>
              <a:rPr lang="en-IN" b="0" i="0" dirty="0">
                <a:solidFill>
                  <a:srgbClr val="000000"/>
                </a:solidFill>
                <a:effectLst/>
                <a:latin typeface="verdana" panose="020B0604030504040204" pitchFamily="34" charset="0"/>
              </a:rPr>
              <a:t>(Exception e){</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(e);}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71188098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0B27-1F56-438E-A139-19B98E6015B4}"/>
              </a:ext>
            </a:extLst>
          </p:cNvPr>
          <p:cNvSpPr>
            <a:spLocks noGrp="1"/>
          </p:cNvSpPr>
          <p:nvPr>
            <p:ph type="title"/>
          </p:nvPr>
        </p:nvSpPr>
        <p:spPr>
          <a:xfrm>
            <a:off x="457200" y="274638"/>
            <a:ext cx="8229600" cy="457199"/>
          </a:xfrm>
        </p:spPr>
        <p:txBody>
          <a:bodyPr>
            <a:normAutofit fontScale="90000"/>
          </a:bodyPr>
          <a:lstStyle/>
          <a:p>
            <a:r>
              <a:rPr lang="en-IN" dirty="0"/>
              <a:t>Lambda Functions</a:t>
            </a:r>
          </a:p>
        </p:txBody>
      </p:sp>
      <p:sp>
        <p:nvSpPr>
          <p:cNvPr id="3" name="Content Placeholder 2">
            <a:extLst>
              <a:ext uri="{FF2B5EF4-FFF2-40B4-BE49-F238E27FC236}">
                <a16:creationId xmlns:a16="http://schemas.microsoft.com/office/drawing/2014/main" id="{42AF626F-3F37-4703-986C-CA9746DA1DF3}"/>
              </a:ext>
            </a:extLst>
          </p:cNvPr>
          <p:cNvSpPr>
            <a:spLocks noGrp="1"/>
          </p:cNvSpPr>
          <p:nvPr>
            <p:ph idx="1"/>
          </p:nvPr>
        </p:nvSpPr>
        <p:spPr>
          <a:xfrm>
            <a:off x="457200" y="731838"/>
            <a:ext cx="8229600" cy="6126162"/>
          </a:xfrm>
        </p:spPr>
        <p:txBody>
          <a:bodyPr>
            <a:normAutofit/>
          </a:bodyPr>
          <a:lstStyle/>
          <a:p>
            <a:r>
              <a:rPr lang="en-US" sz="2400" b="0" i="0" dirty="0">
                <a:effectLst/>
                <a:latin typeface="urw-din"/>
              </a:rPr>
              <a:t>Lambda expressions basically express instances of </a:t>
            </a:r>
            <a:r>
              <a:rPr lang="en-US" sz="2400" b="0" i="0" u="none" strike="noStrike" dirty="0">
                <a:solidFill>
                  <a:srgbClr val="EC4E20"/>
                </a:solidFill>
                <a:effectLst/>
                <a:latin typeface="urw-din"/>
                <a:hlinkClick r:id="rId2"/>
              </a:rPr>
              <a:t>functional interfaces</a:t>
            </a:r>
            <a:r>
              <a:rPr lang="en-US" sz="2400" b="0" i="0" dirty="0">
                <a:effectLst/>
                <a:latin typeface="urw-din"/>
              </a:rPr>
              <a:t> (An interface with single abstract method is called functional interface. An example is </a:t>
            </a:r>
            <a:r>
              <a:rPr lang="en-US" sz="2400" b="0" i="0" dirty="0" err="1">
                <a:effectLst/>
                <a:latin typeface="urw-din"/>
              </a:rPr>
              <a:t>java.lang.Runnable</a:t>
            </a:r>
            <a:r>
              <a:rPr lang="en-US" sz="2400" b="0" i="0" dirty="0">
                <a:effectLst/>
                <a:latin typeface="urw-din"/>
              </a:rPr>
              <a:t>). lambda expressions implement the only abstract function and therefore implement functional interfaces</a:t>
            </a:r>
          </a:p>
          <a:p>
            <a:pPr algn="l" fontAlgn="base"/>
            <a:r>
              <a:rPr lang="en-US" sz="2400" b="0" i="0" dirty="0">
                <a:effectLst/>
                <a:latin typeface="var(--font-din)"/>
              </a:rPr>
              <a:t>lambda expressions are added in Java 8 and provide below functionalities.</a:t>
            </a:r>
          </a:p>
          <a:p>
            <a:pPr algn="l" fontAlgn="base">
              <a:buFont typeface="Arial" panose="020B0604020202020204" pitchFamily="34" charset="0"/>
              <a:buChar char="•"/>
            </a:pPr>
            <a:r>
              <a:rPr lang="en-US" sz="2400" b="0" i="0" dirty="0">
                <a:effectLst/>
                <a:latin typeface="var(--font-din)"/>
              </a:rPr>
              <a:t>Enable to treat functionality as a method argument, or code as data.</a:t>
            </a:r>
          </a:p>
          <a:p>
            <a:pPr algn="l" fontAlgn="base">
              <a:buFont typeface="Arial" panose="020B0604020202020204" pitchFamily="34" charset="0"/>
              <a:buChar char="•"/>
            </a:pPr>
            <a:r>
              <a:rPr lang="en-US" sz="2400" b="0" i="0" dirty="0">
                <a:effectLst/>
                <a:latin typeface="var(--font-din)"/>
              </a:rPr>
              <a:t>A function that can be created without belonging to any class.</a:t>
            </a:r>
          </a:p>
          <a:p>
            <a:pPr algn="l" fontAlgn="base">
              <a:buFont typeface="Arial" panose="020B0604020202020204" pitchFamily="34" charset="0"/>
              <a:buChar char="•"/>
            </a:pPr>
            <a:r>
              <a:rPr lang="en-US" sz="2400" b="0" i="0" dirty="0">
                <a:effectLst/>
                <a:latin typeface="var(--font-din)"/>
              </a:rPr>
              <a:t>A lambda expression can be passed around as if it was an object and executed on demand.</a:t>
            </a:r>
          </a:p>
          <a:p>
            <a:endParaRPr lang="en-US" sz="2400" b="0" i="0" dirty="0">
              <a:solidFill>
                <a:srgbClr val="000000"/>
              </a:solidFill>
              <a:effectLst/>
              <a:latin typeface="Verdana" panose="020B0604030504040204" pitchFamily="34" charset="0"/>
            </a:endParaRPr>
          </a:p>
          <a:p>
            <a:endParaRPr lang="en-IN" sz="2400" dirty="0"/>
          </a:p>
        </p:txBody>
      </p:sp>
    </p:spTree>
    <p:extLst>
      <p:ext uri="{BB962C8B-B14F-4D97-AF65-F5344CB8AC3E}">
        <p14:creationId xmlns:p14="http://schemas.microsoft.com/office/powerpoint/2010/main" val="380690313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D8F4-C26A-45EA-9D60-E955C4687E28}"/>
              </a:ext>
            </a:extLst>
          </p:cNvPr>
          <p:cNvSpPr>
            <a:spLocks noGrp="1"/>
          </p:cNvSpPr>
          <p:nvPr>
            <p:ph type="title"/>
          </p:nvPr>
        </p:nvSpPr>
        <p:spPr>
          <a:xfrm>
            <a:off x="457200" y="274638"/>
            <a:ext cx="8229600" cy="130026"/>
          </a:xfrm>
        </p:spPr>
        <p:txBody>
          <a:bodyPr>
            <a:normAutofit fontScale="90000"/>
          </a:bodyPr>
          <a:lstStyle/>
          <a:p>
            <a:r>
              <a:rPr lang="en-US" dirty="0"/>
              <a:t>Anonymous Classes</a:t>
            </a:r>
            <a:endParaRPr lang="en-IN" dirty="0"/>
          </a:p>
        </p:txBody>
      </p:sp>
      <p:sp>
        <p:nvSpPr>
          <p:cNvPr id="3" name="Content Placeholder 2">
            <a:extLst>
              <a:ext uri="{FF2B5EF4-FFF2-40B4-BE49-F238E27FC236}">
                <a16:creationId xmlns:a16="http://schemas.microsoft.com/office/drawing/2014/main" id="{C3B979CD-8F13-42BD-8973-5CAD8BB17A65}"/>
              </a:ext>
            </a:extLst>
          </p:cNvPr>
          <p:cNvSpPr>
            <a:spLocks noGrp="1"/>
          </p:cNvSpPr>
          <p:nvPr>
            <p:ph idx="1"/>
          </p:nvPr>
        </p:nvSpPr>
        <p:spPr>
          <a:xfrm>
            <a:off x="457200" y="404664"/>
            <a:ext cx="8229600" cy="6408712"/>
          </a:xfrm>
        </p:spPr>
        <p:txBody>
          <a:bodyPr>
            <a:normAutofit fontScale="92500" lnSpcReduction="10000"/>
          </a:bodyPr>
          <a:lstStyle/>
          <a:p>
            <a:r>
              <a:rPr lang="en-US" dirty="0"/>
              <a:t>Creating interface:</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Anonymous {</a:t>
            </a:r>
          </a:p>
          <a:p>
            <a:pPr algn="l"/>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show();</a:t>
            </a:r>
          </a:p>
          <a:p>
            <a:pPr algn="l"/>
            <a:r>
              <a:rPr lang="en-IN" sz="1800" dirty="0">
                <a:solidFill>
                  <a:srgbClr val="000000"/>
                </a:solidFill>
                <a:latin typeface="Consolas" panose="020B0609020204030204" pitchFamily="49" charset="0"/>
              </a:rPr>
              <a:t>}</a:t>
            </a:r>
          </a:p>
          <a:p>
            <a:endParaRPr lang="en-US" dirty="0"/>
          </a:p>
          <a:p>
            <a:r>
              <a:rPr lang="en-US" dirty="0"/>
              <a:t>Creating class called Main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Main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Anonymous </a:t>
            </a:r>
            <a:r>
              <a:rPr lang="en-IN" sz="1800" dirty="0" err="1">
                <a:solidFill>
                  <a:srgbClr val="6A3E3E"/>
                </a:solidFill>
                <a:latin typeface="Consolas" panose="020B0609020204030204" pitchFamily="49" charset="0"/>
              </a:rPr>
              <a:t>obj</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Anonymous() {</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show()</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"Anonymous"</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obj</a:t>
            </a:r>
            <a:r>
              <a:rPr lang="en-IN" sz="1800" dirty="0" err="1">
                <a:solidFill>
                  <a:srgbClr val="000000"/>
                </a:solidFill>
                <a:latin typeface="Consolas" panose="020B0609020204030204" pitchFamily="49" charset="0"/>
              </a:rPr>
              <a:t>.show</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456162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5D0DB-762F-4D67-9BAF-D3D0CA70D5EE}"/>
              </a:ext>
            </a:extLst>
          </p:cNvPr>
          <p:cNvSpPr>
            <a:spLocks noGrp="1"/>
          </p:cNvSpPr>
          <p:nvPr>
            <p:ph idx="1"/>
          </p:nvPr>
        </p:nvSpPr>
        <p:spPr>
          <a:xfrm>
            <a:off x="457200" y="404664"/>
            <a:ext cx="8229600" cy="5721499"/>
          </a:xfrm>
        </p:spPr>
        <p:txBody>
          <a:bodyPr/>
          <a:lstStyle/>
          <a:p>
            <a:r>
              <a:rPr lang="en-US" dirty="0"/>
              <a:t>With the help of </a:t>
            </a:r>
            <a:r>
              <a:rPr lang="en-US" dirty="0" err="1"/>
              <a:t>anonyomous</a:t>
            </a:r>
            <a:r>
              <a:rPr lang="en-US" dirty="0"/>
              <a:t> class we can implement methods of interface.</a:t>
            </a:r>
            <a:endParaRPr lang="en-IN" dirty="0"/>
          </a:p>
        </p:txBody>
      </p:sp>
    </p:spTree>
    <p:extLst>
      <p:ext uri="{BB962C8B-B14F-4D97-AF65-F5344CB8AC3E}">
        <p14:creationId xmlns:p14="http://schemas.microsoft.com/office/powerpoint/2010/main" val="122908492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C01B-DA9F-4029-87CC-FF9C7129B5A0}"/>
              </a:ext>
            </a:extLst>
          </p:cNvPr>
          <p:cNvSpPr>
            <a:spLocks noGrp="1"/>
          </p:cNvSpPr>
          <p:nvPr>
            <p:ph type="title"/>
          </p:nvPr>
        </p:nvSpPr>
        <p:spPr>
          <a:xfrm>
            <a:off x="457200" y="274638"/>
            <a:ext cx="8229600" cy="457199"/>
          </a:xfrm>
        </p:spPr>
        <p:txBody>
          <a:bodyPr>
            <a:normAutofit fontScale="90000"/>
          </a:bodyPr>
          <a:lstStyle/>
          <a:p>
            <a:r>
              <a:rPr lang="en-US" dirty="0"/>
              <a:t>Why Lambda Expressions</a:t>
            </a:r>
            <a:endParaRPr lang="en-IN" dirty="0"/>
          </a:p>
        </p:txBody>
      </p:sp>
      <p:sp>
        <p:nvSpPr>
          <p:cNvPr id="3" name="Content Placeholder 2">
            <a:extLst>
              <a:ext uri="{FF2B5EF4-FFF2-40B4-BE49-F238E27FC236}">
                <a16:creationId xmlns:a16="http://schemas.microsoft.com/office/drawing/2014/main" id="{F8897EDA-1F46-4F1E-B91E-0146A760DF9E}"/>
              </a:ext>
            </a:extLst>
          </p:cNvPr>
          <p:cNvSpPr>
            <a:spLocks noGrp="1"/>
          </p:cNvSpPr>
          <p:nvPr>
            <p:ph idx="1"/>
          </p:nvPr>
        </p:nvSpPr>
        <p:spPr>
          <a:xfrm>
            <a:off x="457200" y="836712"/>
            <a:ext cx="8229600" cy="5289451"/>
          </a:xfrm>
        </p:spPr>
        <p:txBody>
          <a:bodyPr/>
          <a:lstStyle/>
          <a:p>
            <a:r>
              <a:rPr lang="en-US" dirty="0"/>
              <a:t>Makes the code </a:t>
            </a:r>
            <a:r>
              <a:rPr lang="en-US" dirty="0" err="1"/>
              <a:t>readable,clear</a:t>
            </a:r>
            <a:r>
              <a:rPr lang="en-US" dirty="0"/>
              <a:t> and concise.</a:t>
            </a:r>
          </a:p>
          <a:p>
            <a:endParaRPr lang="en-US" dirty="0"/>
          </a:p>
          <a:p>
            <a:r>
              <a:rPr lang="en-US" dirty="0"/>
              <a:t>Functional Interface-&gt; A single interface where only one method is declared.</a:t>
            </a:r>
            <a:endParaRPr lang="en-IN" dirty="0"/>
          </a:p>
        </p:txBody>
      </p:sp>
    </p:spTree>
    <p:extLst>
      <p:ext uri="{BB962C8B-B14F-4D97-AF65-F5344CB8AC3E}">
        <p14:creationId xmlns:p14="http://schemas.microsoft.com/office/powerpoint/2010/main" val="63522005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8A13D-018A-462B-A932-CF26F6A0B1FF}"/>
              </a:ext>
            </a:extLst>
          </p:cNvPr>
          <p:cNvSpPr>
            <a:spLocks noGrp="1"/>
          </p:cNvSpPr>
          <p:nvPr>
            <p:ph idx="1"/>
          </p:nvPr>
        </p:nvSpPr>
        <p:spPr>
          <a:xfrm>
            <a:off x="457200" y="404664"/>
            <a:ext cx="8229600" cy="5721499"/>
          </a:xfrm>
        </p:spPr>
        <p:txBody>
          <a:bodyPr>
            <a:normAutofit/>
          </a:bodyPr>
          <a:lstStyle/>
          <a:p>
            <a:pPr algn="l"/>
            <a:r>
              <a:rPr lang="en-IN" sz="2400" b="1" dirty="0">
                <a:solidFill>
                  <a:srgbClr val="7F0055"/>
                </a:solidFill>
                <a:latin typeface="Consolas" panose="020B0609020204030204" pitchFamily="49" charset="0"/>
              </a:rPr>
              <a:t>public</a:t>
            </a:r>
            <a:r>
              <a:rPr lang="en-IN" sz="2400" b="1" dirty="0">
                <a:solidFill>
                  <a:srgbClr val="000000"/>
                </a:solidFill>
                <a:latin typeface="Consolas" panose="020B0609020204030204" pitchFamily="49" charset="0"/>
              </a:rPr>
              <a:t> </a:t>
            </a:r>
            <a:r>
              <a:rPr lang="en-IN" sz="2400" b="1" dirty="0">
                <a:solidFill>
                  <a:srgbClr val="7F0055"/>
                </a:solidFill>
                <a:latin typeface="Consolas" panose="020B0609020204030204" pitchFamily="49" charset="0"/>
              </a:rPr>
              <a:t>class</a:t>
            </a:r>
            <a:r>
              <a:rPr lang="en-IN" sz="2400" b="1" dirty="0">
                <a:solidFill>
                  <a:srgbClr val="000000"/>
                </a:solidFill>
                <a:latin typeface="Consolas" panose="020B0609020204030204" pitchFamily="49" charset="0"/>
              </a:rPr>
              <a:t> Main {</a:t>
            </a:r>
          </a:p>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Anonymous </a:t>
            </a:r>
            <a:r>
              <a:rPr lang="en-IN" sz="2400" dirty="0" err="1">
                <a:solidFill>
                  <a:srgbClr val="6A3E3E"/>
                </a:solidFill>
                <a:latin typeface="Consolas" panose="020B0609020204030204" pitchFamily="49" charset="0"/>
              </a:rPr>
              <a:t>lamda</a:t>
            </a:r>
            <a:r>
              <a:rPr lang="en-IN" sz="2400" dirty="0">
                <a:solidFill>
                  <a:srgbClr val="000000"/>
                </a:solidFill>
                <a:latin typeface="Consolas" panose="020B0609020204030204" pitchFamily="49" charset="0"/>
              </a:rPr>
              <a:t>=()-&gt;</a:t>
            </a:r>
          </a:p>
          <a:p>
            <a:pPr algn="l"/>
            <a:r>
              <a:rPr lang="en-IN" sz="2400" dirty="0" err="1">
                <a:solidFill>
                  <a:srgbClr val="000000"/>
                </a:solidFill>
                <a:latin typeface="Consolas" panose="020B0609020204030204" pitchFamily="49" charset="0"/>
              </a:rPr>
              <a:t>System.</a:t>
            </a:r>
            <a:r>
              <a:rPr lang="en-IN" sz="2400" b="1" i="1" dirty="0" err="1">
                <a:solidFill>
                  <a:srgbClr val="0000C0"/>
                </a:solidFill>
                <a:latin typeface="Consolas" panose="020B0609020204030204" pitchFamily="49" charset="0"/>
              </a:rPr>
              <a:t>out</a:t>
            </a:r>
            <a:r>
              <a:rPr lang="en-IN" sz="2400" b="1" i="1" dirty="0" err="1">
                <a:solidFill>
                  <a:srgbClr val="000000"/>
                </a:solidFill>
                <a:latin typeface="Consolas" panose="020B0609020204030204" pitchFamily="49" charset="0"/>
              </a:rPr>
              <a:t>.println</a:t>
            </a:r>
            <a:r>
              <a:rPr lang="en-IN" sz="2400" b="1" i="1" dirty="0">
                <a:solidFill>
                  <a:srgbClr val="000000"/>
                </a:solidFill>
                <a:latin typeface="Consolas" panose="020B0609020204030204" pitchFamily="49" charset="0"/>
              </a:rPr>
              <a:t>(</a:t>
            </a:r>
            <a:r>
              <a:rPr lang="en-IN" sz="2400" b="1" i="1" dirty="0">
                <a:solidFill>
                  <a:srgbClr val="2A00FF"/>
                </a:solidFill>
                <a:latin typeface="Consolas" panose="020B0609020204030204" pitchFamily="49" charset="0"/>
              </a:rPr>
              <a:t>"Hello Anonymous"</a:t>
            </a:r>
            <a:r>
              <a:rPr lang="en-IN" sz="2400" b="1" i="1"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IN" sz="2400" dirty="0" err="1">
                <a:solidFill>
                  <a:srgbClr val="6A3E3E"/>
                </a:solidFill>
                <a:latin typeface="Consolas" panose="020B0609020204030204" pitchFamily="49" charset="0"/>
              </a:rPr>
              <a:t>lamda</a:t>
            </a:r>
            <a:r>
              <a:rPr lang="en-IN" sz="2400" dirty="0" err="1">
                <a:solidFill>
                  <a:srgbClr val="000000"/>
                </a:solidFill>
                <a:latin typeface="Consolas" panose="020B0609020204030204" pitchFamily="49" charset="0"/>
              </a:rPr>
              <a:t>.show</a:t>
            </a:r>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714890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58B0-AA3B-4113-8A70-65540BE6BAC6}"/>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 Comparison Operators</a:t>
            </a:r>
            <a:br>
              <a:rPr lang="en-IN" b="0" i="0" dirty="0">
                <a:solidFill>
                  <a:srgbClr val="000000"/>
                </a:solidFill>
                <a:effectLst/>
                <a:latin typeface="Segoe UI" panose="020B0502040204020203" pitchFamily="34" charset="0"/>
              </a:rPr>
            </a:br>
            <a:endParaRPr lang="en-IN" dirty="0"/>
          </a:p>
        </p:txBody>
      </p:sp>
      <p:graphicFrame>
        <p:nvGraphicFramePr>
          <p:cNvPr id="6" name="Content Placeholder 5">
            <a:extLst>
              <a:ext uri="{FF2B5EF4-FFF2-40B4-BE49-F238E27FC236}">
                <a16:creationId xmlns:a16="http://schemas.microsoft.com/office/drawing/2014/main" id="{B7393F9B-70E3-4DBA-B043-F70DCA6BDDEA}"/>
              </a:ext>
            </a:extLst>
          </p:cNvPr>
          <p:cNvGraphicFramePr>
            <a:graphicFrameLocks noGrp="1"/>
          </p:cNvGraphicFramePr>
          <p:nvPr>
            <p:ph idx="1"/>
            <p:extLst>
              <p:ext uri="{D42A27DB-BD31-4B8C-83A1-F6EECF244321}">
                <p14:modId xmlns:p14="http://schemas.microsoft.com/office/powerpoint/2010/main" val="1688964792"/>
              </p:ext>
            </p:extLst>
          </p:nvPr>
        </p:nvGraphicFramePr>
        <p:xfrm>
          <a:off x="1115616" y="1268760"/>
          <a:ext cx="6264696" cy="3383280"/>
        </p:xfrm>
        <a:graphic>
          <a:graphicData uri="http://schemas.openxmlformats.org/drawingml/2006/table">
            <a:tbl>
              <a:tblPr/>
              <a:tblGrid>
                <a:gridCol w="2088232">
                  <a:extLst>
                    <a:ext uri="{9D8B030D-6E8A-4147-A177-3AD203B41FA5}">
                      <a16:colId xmlns:a16="http://schemas.microsoft.com/office/drawing/2014/main" val="906423403"/>
                    </a:ext>
                  </a:extLst>
                </a:gridCol>
                <a:gridCol w="2088232">
                  <a:extLst>
                    <a:ext uri="{9D8B030D-6E8A-4147-A177-3AD203B41FA5}">
                      <a16:colId xmlns:a16="http://schemas.microsoft.com/office/drawing/2014/main" val="3523765971"/>
                    </a:ext>
                  </a:extLst>
                </a:gridCol>
                <a:gridCol w="2088232">
                  <a:extLst>
                    <a:ext uri="{9D8B030D-6E8A-4147-A177-3AD203B41FA5}">
                      <a16:colId xmlns:a16="http://schemas.microsoft.com/office/drawing/2014/main" val="4095614350"/>
                    </a:ext>
                  </a:extLst>
                </a:gridCol>
              </a:tblGrid>
              <a:tr h="0">
                <a:tc>
                  <a:txBody>
                    <a:bodyPr/>
                    <a:lstStyle/>
                    <a:p>
                      <a:pPr algn="ctr" fontAlgn="t"/>
                      <a:r>
                        <a:rPr lang="en-IN" b="1">
                          <a:effectLst/>
                          <a:latin typeface="Nunito Sans" panose="020B0604020202020204" pitchFamily="2" charset="0"/>
                        </a:rPr>
                        <a:t>Name of the Operator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b="1">
                          <a:effectLst/>
                          <a:latin typeface="Nunito Sans" panose="020B0604020202020204" pitchFamily="2" charset="0"/>
                        </a:rPr>
                        <a:t>Operator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b="1">
                          <a:effectLst/>
                          <a:latin typeface="Nunito Sans" panose="020B0604020202020204" pitchFamily="2" charset="0"/>
                        </a:rPr>
                        <a:t>Example</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425413156"/>
                  </a:ext>
                </a:extLst>
              </a:tr>
              <a:tr h="0">
                <a:tc>
                  <a:txBody>
                    <a:bodyPr/>
                    <a:lstStyle/>
                    <a:p>
                      <a:pPr algn="l" fontAlgn="t"/>
                      <a:r>
                        <a:rPr lang="en-IN">
                          <a:effectLst/>
                        </a:rPr>
                        <a:t>Equal to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 =</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 =b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4135528678"/>
                  </a:ext>
                </a:extLst>
              </a:tr>
              <a:tr h="0">
                <a:tc>
                  <a:txBody>
                    <a:bodyPr/>
                    <a:lstStyle/>
                    <a:p>
                      <a:pPr algn="l" fontAlgn="t"/>
                      <a:r>
                        <a:rPr lang="en-IN">
                          <a:effectLst/>
                        </a:rPr>
                        <a:t>Not equal to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538695819"/>
                  </a:ext>
                </a:extLst>
              </a:tr>
              <a:tr h="0">
                <a:tc>
                  <a:txBody>
                    <a:bodyPr/>
                    <a:lstStyle/>
                    <a:p>
                      <a:pPr algn="l" fontAlgn="t"/>
                      <a:r>
                        <a:rPr lang="en-IN">
                          <a:effectLst/>
                        </a:rPr>
                        <a:t>Less than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&lt;</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a&lt;b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14911178"/>
                  </a:ext>
                </a:extLst>
              </a:tr>
              <a:tr h="0">
                <a:tc>
                  <a:txBody>
                    <a:bodyPr/>
                    <a:lstStyle/>
                    <a:p>
                      <a:pPr algn="l" fontAlgn="t"/>
                      <a:r>
                        <a:rPr lang="en-IN">
                          <a:effectLst/>
                        </a:rPr>
                        <a:t>Greater than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&gt;</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a&gt;b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876361796"/>
                  </a:ext>
                </a:extLst>
              </a:tr>
              <a:tr h="0">
                <a:tc>
                  <a:txBody>
                    <a:bodyPr/>
                    <a:lstStyle/>
                    <a:p>
                      <a:pPr algn="l" fontAlgn="t"/>
                      <a:r>
                        <a:rPr lang="en-US">
                          <a:effectLst/>
                        </a:rPr>
                        <a:t>Less than or equal to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&lt;=</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a&lt;=b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158726989"/>
                  </a:ext>
                </a:extLst>
              </a:tr>
              <a:tr h="0">
                <a:tc>
                  <a:txBody>
                    <a:bodyPr/>
                    <a:lstStyle/>
                    <a:p>
                      <a:pPr algn="l" fontAlgn="t"/>
                      <a:r>
                        <a:rPr lang="en-US">
                          <a:effectLst/>
                        </a:rPr>
                        <a:t>Greater than or equal to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&gt;=</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a&gt;=b</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581177041"/>
                  </a:ext>
                </a:extLst>
              </a:tr>
            </a:tbl>
          </a:graphicData>
        </a:graphic>
      </p:graphicFrame>
    </p:spTree>
    <p:extLst>
      <p:ext uri="{BB962C8B-B14F-4D97-AF65-F5344CB8AC3E}">
        <p14:creationId xmlns:p14="http://schemas.microsoft.com/office/powerpoint/2010/main" val="327086696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C6E08-5FDD-4D72-9447-10A2B387E475}"/>
              </a:ext>
            </a:extLst>
          </p:cNvPr>
          <p:cNvSpPr>
            <a:spLocks noGrp="1"/>
          </p:cNvSpPr>
          <p:nvPr>
            <p:ph idx="1"/>
          </p:nvPr>
        </p:nvSpPr>
        <p:spPr>
          <a:xfrm>
            <a:off x="457200" y="476672"/>
            <a:ext cx="8229600" cy="6552728"/>
          </a:xfrm>
        </p:spPr>
        <p:txBody>
          <a:bodyPr>
            <a:normAutofit/>
          </a:bodyPr>
          <a:lstStyle/>
          <a:p>
            <a:pPr algn="l"/>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Anonymous </a:t>
            </a:r>
            <a:r>
              <a:rPr lang="en-IN" sz="2400" dirty="0" err="1">
                <a:solidFill>
                  <a:srgbClr val="6A3E3E"/>
                </a:solidFill>
                <a:latin typeface="Consolas" panose="020B0609020204030204" pitchFamily="49" charset="0"/>
              </a:rPr>
              <a:t>lamda</a:t>
            </a:r>
            <a:r>
              <a:rPr lang="en-IN" sz="2400" dirty="0">
                <a:solidFill>
                  <a:srgbClr val="000000"/>
                </a:solidFill>
                <a:latin typeface="Consolas" panose="020B0609020204030204" pitchFamily="49" charset="0"/>
              </a:rPr>
              <a:t>= </a:t>
            </a:r>
            <a:r>
              <a:rPr lang="en-IN" sz="2400" u="sng" dirty="0">
                <a:solidFill>
                  <a:srgbClr val="000000"/>
                </a:solidFill>
                <a:latin typeface="Consolas" panose="020B0609020204030204" pitchFamily="49" charset="0"/>
              </a:rPr>
              <a:t>(</a:t>
            </a:r>
            <a:r>
              <a:rPr lang="en-IN" sz="2400" u="sng" dirty="0" err="1">
                <a:solidFill>
                  <a:srgbClr val="6A3E3E"/>
                </a:solidFill>
                <a:latin typeface="Consolas" panose="020B0609020204030204" pitchFamily="49" charset="0"/>
              </a:rPr>
              <a:t>a</a:t>
            </a:r>
            <a:r>
              <a:rPr lang="en-IN" sz="2400" u="sng" dirty="0" err="1">
                <a:solidFill>
                  <a:srgbClr val="000000"/>
                </a:solidFill>
                <a:latin typeface="Consolas" panose="020B0609020204030204" pitchFamily="49" charset="0"/>
              </a:rPr>
              <a:t>,</a:t>
            </a:r>
            <a:r>
              <a:rPr lang="en-IN" sz="2400" u="sng" dirty="0" err="1">
                <a:solidFill>
                  <a:srgbClr val="6A3E3E"/>
                </a:solidFill>
                <a:latin typeface="Consolas" panose="020B0609020204030204" pitchFamily="49" charset="0"/>
              </a:rPr>
              <a:t>b</a:t>
            </a:r>
            <a:r>
              <a:rPr lang="en-IN" sz="2400" u="sng" dirty="0">
                <a:solidFill>
                  <a:srgbClr val="000000"/>
                </a:solidFill>
                <a:latin typeface="Consolas" panose="020B0609020204030204" pitchFamily="49" charset="0"/>
              </a:rPr>
              <a:t>)-&gt;{</a:t>
            </a:r>
            <a:r>
              <a:rPr lang="en-IN" sz="2400" u="sng" dirty="0" err="1">
                <a:solidFill>
                  <a:srgbClr val="000000"/>
                </a:solidFill>
                <a:latin typeface="Consolas" panose="020B0609020204030204" pitchFamily="49" charset="0"/>
              </a:rPr>
              <a:t>System.</a:t>
            </a:r>
            <a:r>
              <a:rPr lang="en-IN" sz="2400" b="1" i="1" u="sng" dirty="0" err="1">
                <a:solidFill>
                  <a:srgbClr val="0000C0"/>
                </a:solidFill>
                <a:latin typeface="Consolas" panose="020B0609020204030204" pitchFamily="49" charset="0"/>
              </a:rPr>
              <a:t>out</a:t>
            </a:r>
            <a:r>
              <a:rPr lang="en-IN" sz="2400" b="1" i="1" u="sng" dirty="0" err="1">
                <a:solidFill>
                  <a:srgbClr val="000000"/>
                </a:solidFill>
                <a:latin typeface="Consolas" panose="020B0609020204030204" pitchFamily="49" charset="0"/>
              </a:rPr>
              <a:t>.println</a:t>
            </a:r>
            <a:r>
              <a:rPr lang="en-IN" sz="2400" b="1" i="1" u="sng" dirty="0">
                <a:solidFill>
                  <a:srgbClr val="000000"/>
                </a:solidFill>
                <a:latin typeface="Consolas" panose="020B0609020204030204" pitchFamily="49" charset="0"/>
              </a:rPr>
              <a:t>(</a:t>
            </a:r>
            <a:r>
              <a:rPr lang="en-IN" sz="2400" b="1" i="1" u="sng" dirty="0">
                <a:solidFill>
                  <a:srgbClr val="6A3E3E"/>
                </a:solidFill>
                <a:latin typeface="Consolas" panose="020B0609020204030204" pitchFamily="49" charset="0"/>
              </a:rPr>
              <a:t>a</a:t>
            </a:r>
            <a:r>
              <a:rPr lang="en-IN" sz="2400" b="1" i="1" u="sng" dirty="0">
                <a:solidFill>
                  <a:srgbClr val="000000"/>
                </a:solidFill>
                <a:latin typeface="Consolas" panose="020B0609020204030204" pitchFamily="49" charset="0"/>
              </a:rPr>
              <a:t>);</a:t>
            </a:r>
          </a:p>
          <a:p>
            <a:pPr algn="l"/>
            <a:endParaRPr lang="en-IN" sz="2400" dirty="0">
              <a:latin typeface="Consolas" panose="020B0609020204030204" pitchFamily="49" charset="0"/>
            </a:endParaRPr>
          </a:p>
          <a:p>
            <a:pPr algn="l"/>
            <a:r>
              <a:rPr lang="en-IN" sz="2400" dirty="0">
                <a:solidFill>
                  <a:srgbClr val="000000"/>
                </a:solidFill>
                <a:latin typeface="Consolas" panose="020B0609020204030204" pitchFamily="49" charset="0"/>
              </a:rPr>
              <a:t>};</a:t>
            </a:r>
          </a:p>
          <a:p>
            <a:pPr algn="l"/>
            <a:r>
              <a:rPr lang="en-IN" sz="2400" dirty="0" err="1">
                <a:solidFill>
                  <a:srgbClr val="6A3E3E"/>
                </a:solidFill>
                <a:latin typeface="Consolas" panose="020B0609020204030204" pitchFamily="49" charset="0"/>
              </a:rPr>
              <a:t>lamda</a:t>
            </a:r>
            <a:r>
              <a:rPr lang="en-IN" sz="2400" dirty="0" err="1">
                <a:solidFill>
                  <a:srgbClr val="000000"/>
                </a:solidFill>
                <a:latin typeface="Consolas" panose="020B0609020204030204" pitchFamily="49" charset="0"/>
              </a:rPr>
              <a:t>.printNum</a:t>
            </a:r>
            <a:r>
              <a:rPr lang="en-IN" sz="2400" dirty="0">
                <a:solidFill>
                  <a:srgbClr val="000000"/>
                </a:solidFill>
                <a:latin typeface="Consolas" panose="020B0609020204030204" pitchFamily="49" charset="0"/>
              </a:rPr>
              <a:t>(100, 50);</a:t>
            </a:r>
          </a:p>
          <a:p>
            <a:pPr algn="l"/>
            <a:r>
              <a:rPr lang="en-IN" sz="2400" dirty="0">
                <a:solidFill>
                  <a:srgbClr val="000000"/>
                </a:solidFill>
                <a:latin typeface="Consolas" panose="020B0609020204030204" pitchFamily="49" charset="0"/>
              </a:rPr>
              <a:t>}</a:t>
            </a:r>
          </a:p>
          <a:p>
            <a:pPr algn="l"/>
            <a:r>
              <a:rPr lang="en-IN" sz="2400" dirty="0">
                <a:solidFill>
                  <a:srgbClr val="000000"/>
                </a:solidFill>
                <a:latin typeface="Consolas" panose="020B0609020204030204" pitchFamily="49" charset="0"/>
              </a:rPr>
              <a:t>}</a:t>
            </a:r>
            <a:endParaRPr lang="en-IN" sz="2400" dirty="0"/>
          </a:p>
        </p:txBody>
      </p:sp>
    </p:spTree>
    <p:extLst>
      <p:ext uri="{BB962C8B-B14F-4D97-AF65-F5344CB8AC3E}">
        <p14:creationId xmlns:p14="http://schemas.microsoft.com/office/powerpoint/2010/main" val="116605654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E84F-FB79-49EC-963F-D7375EC7D5DE}"/>
              </a:ext>
            </a:extLst>
          </p:cNvPr>
          <p:cNvSpPr>
            <a:spLocks noGrp="1"/>
          </p:cNvSpPr>
          <p:nvPr>
            <p:ph type="title"/>
          </p:nvPr>
        </p:nvSpPr>
        <p:spPr>
          <a:xfrm>
            <a:off x="457200" y="274638"/>
            <a:ext cx="8229600" cy="562074"/>
          </a:xfrm>
        </p:spPr>
        <p:txBody>
          <a:bodyPr>
            <a:normAutofit fontScale="90000"/>
          </a:bodyPr>
          <a:lstStyle/>
          <a:p>
            <a:r>
              <a:rPr lang="en-US" dirty="0"/>
              <a:t>Method with return type</a:t>
            </a:r>
            <a:endParaRPr lang="en-IN" dirty="0"/>
          </a:p>
        </p:txBody>
      </p:sp>
      <p:sp>
        <p:nvSpPr>
          <p:cNvPr id="3" name="Content Placeholder 2">
            <a:extLst>
              <a:ext uri="{FF2B5EF4-FFF2-40B4-BE49-F238E27FC236}">
                <a16:creationId xmlns:a16="http://schemas.microsoft.com/office/drawing/2014/main" id="{75DA9501-7BF7-4D4F-9841-E9EB60344A4A}"/>
              </a:ext>
            </a:extLst>
          </p:cNvPr>
          <p:cNvSpPr>
            <a:spLocks noGrp="1"/>
          </p:cNvSpPr>
          <p:nvPr>
            <p:ph idx="1"/>
          </p:nvPr>
        </p:nvSpPr>
        <p:spPr>
          <a:xfrm>
            <a:off x="323528" y="826071"/>
            <a:ext cx="8229600" cy="6031929"/>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Anonymous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printNum</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x</a:t>
            </a:r>
            <a:r>
              <a:rPr lang="en-IN" sz="1800" b="1" dirty="0" err="1">
                <a:solidFill>
                  <a:srgbClr val="000000"/>
                </a:solidFill>
                <a:latin typeface="Consolas" panose="020B0609020204030204" pitchFamily="49" charset="0"/>
              </a:rPr>
              <a:t>,</a:t>
            </a:r>
            <a:r>
              <a:rPr lang="en-IN" sz="1800" b="1" dirty="0" err="1">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solidFill>
                <a:srgbClr val="000000"/>
              </a:solidFill>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Main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Anonymous </a:t>
            </a:r>
            <a:r>
              <a:rPr lang="en-US" sz="1800" dirty="0" err="1">
                <a:solidFill>
                  <a:srgbClr val="6A3E3E"/>
                </a:solidFill>
                <a:latin typeface="Consolas" panose="020B0609020204030204" pitchFamily="49" charset="0"/>
              </a:rPr>
              <a:t>lamda</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a</a:t>
            </a:r>
            <a:r>
              <a:rPr lang="en-US" sz="1800" dirty="0" err="1">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b</a:t>
            </a:r>
            <a:r>
              <a:rPr lang="en-US" sz="1800" dirty="0">
                <a:solidFill>
                  <a:srgbClr val="000000"/>
                </a:solidFill>
                <a:latin typeface="Consolas" panose="020B0609020204030204" pitchFamily="49" charset="0"/>
              </a:rPr>
              <a:t>)-&gt;{</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a</a:t>
            </a:r>
            <a:r>
              <a:rPr lang="en-US" sz="1800" b="1" dirty="0" err="1">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b</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lamda</a:t>
            </a:r>
            <a:r>
              <a:rPr lang="en-IN" sz="1800" b="1" i="1" dirty="0" err="1">
                <a:solidFill>
                  <a:srgbClr val="000000"/>
                </a:solidFill>
                <a:latin typeface="Consolas" panose="020B0609020204030204" pitchFamily="49" charset="0"/>
              </a:rPr>
              <a:t>.printNum</a:t>
            </a:r>
            <a:r>
              <a:rPr lang="en-IN" sz="1800" b="1" i="1" dirty="0">
                <a:solidFill>
                  <a:srgbClr val="000000"/>
                </a:solidFill>
                <a:latin typeface="Consolas" panose="020B0609020204030204" pitchFamily="49" charset="0"/>
              </a:rPr>
              <a:t>(2,3));</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95603946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C89-7E0A-4121-83A4-6A6CA936E972}"/>
              </a:ext>
            </a:extLst>
          </p:cNvPr>
          <p:cNvSpPr>
            <a:spLocks noGrp="1"/>
          </p:cNvSpPr>
          <p:nvPr>
            <p:ph type="title"/>
          </p:nvPr>
        </p:nvSpPr>
        <p:spPr>
          <a:xfrm>
            <a:off x="457200" y="274638"/>
            <a:ext cx="8229600" cy="346050"/>
          </a:xfrm>
        </p:spPr>
        <p:txBody>
          <a:bodyPr>
            <a:normAutofit fontScale="90000"/>
          </a:bodyPr>
          <a:lstStyle/>
          <a:p>
            <a:r>
              <a:rPr lang="en-US" dirty="0"/>
              <a:t>File Handling</a:t>
            </a:r>
            <a:endParaRPr lang="en-IN" dirty="0"/>
          </a:p>
        </p:txBody>
      </p:sp>
      <p:sp>
        <p:nvSpPr>
          <p:cNvPr id="3" name="Content Placeholder 2">
            <a:extLst>
              <a:ext uri="{FF2B5EF4-FFF2-40B4-BE49-F238E27FC236}">
                <a16:creationId xmlns:a16="http://schemas.microsoft.com/office/drawing/2014/main" id="{BC9B6988-41E4-49F5-8365-BF2F215ECF6C}"/>
              </a:ext>
            </a:extLst>
          </p:cNvPr>
          <p:cNvSpPr>
            <a:spLocks noGrp="1"/>
          </p:cNvSpPr>
          <p:nvPr>
            <p:ph idx="1"/>
          </p:nvPr>
        </p:nvSpPr>
        <p:spPr>
          <a:xfrm>
            <a:off x="457200" y="620688"/>
            <a:ext cx="8229600" cy="6120680"/>
          </a:xfrm>
        </p:spPr>
        <p:txBody>
          <a:bodyPr/>
          <a:lstStyle/>
          <a:p>
            <a:r>
              <a:rPr lang="en-US" dirty="0"/>
              <a:t>Java.io</a:t>
            </a:r>
          </a:p>
          <a:p>
            <a:r>
              <a:rPr lang="en-US" dirty="0"/>
              <a:t>The java.io package contains nearly every class you might ever need to perform input and output(</a:t>
            </a:r>
            <a:r>
              <a:rPr lang="en-US" dirty="0" err="1"/>
              <a:t>i</a:t>
            </a:r>
            <a:r>
              <a:rPr lang="en-US" dirty="0"/>
              <a:t>/o) in java.</a:t>
            </a:r>
          </a:p>
          <a:p>
            <a:r>
              <a:rPr lang="en-US" dirty="0"/>
              <a:t>All these streams represent an input source and an output destination.</a:t>
            </a:r>
          </a:p>
          <a:p>
            <a:r>
              <a:rPr lang="en-US" dirty="0"/>
              <a:t>Java provides strong but flexible support </a:t>
            </a:r>
            <a:r>
              <a:rPr lang="en-US" dirty="0" err="1"/>
              <a:t>fot</a:t>
            </a:r>
            <a:r>
              <a:rPr lang="en-US" dirty="0"/>
              <a:t> I/O related to Files.</a:t>
            </a:r>
          </a:p>
          <a:p>
            <a:r>
              <a:rPr lang="en-US" dirty="0"/>
              <a:t>Files provide the means by which a program stores data.</a:t>
            </a:r>
            <a:endParaRPr lang="en-IN" dirty="0"/>
          </a:p>
        </p:txBody>
      </p:sp>
    </p:spTree>
    <p:extLst>
      <p:ext uri="{BB962C8B-B14F-4D97-AF65-F5344CB8AC3E}">
        <p14:creationId xmlns:p14="http://schemas.microsoft.com/office/powerpoint/2010/main" val="249439798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7B37-0D65-4C70-8C63-33CA960AB9D0}"/>
              </a:ext>
            </a:extLst>
          </p:cNvPr>
          <p:cNvSpPr>
            <a:spLocks noGrp="1"/>
          </p:cNvSpPr>
          <p:nvPr>
            <p:ph type="title"/>
          </p:nvPr>
        </p:nvSpPr>
        <p:spPr>
          <a:xfrm>
            <a:off x="457200" y="274638"/>
            <a:ext cx="8229600" cy="457199"/>
          </a:xfrm>
        </p:spPr>
        <p:txBody>
          <a:bodyPr>
            <a:normAutofit fontScale="90000"/>
          </a:bodyPr>
          <a:lstStyle/>
          <a:p>
            <a:r>
              <a:rPr lang="en-US" dirty="0"/>
              <a:t>Streams</a:t>
            </a:r>
            <a:endParaRPr lang="en-IN" dirty="0"/>
          </a:p>
        </p:txBody>
      </p:sp>
      <p:sp>
        <p:nvSpPr>
          <p:cNvPr id="3" name="Content Placeholder 2">
            <a:extLst>
              <a:ext uri="{FF2B5EF4-FFF2-40B4-BE49-F238E27FC236}">
                <a16:creationId xmlns:a16="http://schemas.microsoft.com/office/drawing/2014/main" id="{E322AAD6-D7D5-4D57-BE59-FBCA76A3146D}"/>
              </a:ext>
            </a:extLst>
          </p:cNvPr>
          <p:cNvSpPr>
            <a:spLocks noGrp="1"/>
          </p:cNvSpPr>
          <p:nvPr>
            <p:ph idx="1"/>
          </p:nvPr>
        </p:nvSpPr>
        <p:spPr>
          <a:xfrm>
            <a:off x="457200" y="731838"/>
            <a:ext cx="8229600" cy="5394326"/>
          </a:xfrm>
        </p:spPr>
        <p:txBody>
          <a:bodyPr/>
          <a:lstStyle/>
          <a:p>
            <a:r>
              <a:rPr lang="en-US" dirty="0"/>
              <a:t>Streams represents a Source(which generates the data in the form of Stream) and a destination(which consumes or read data available as Stream)</a:t>
            </a:r>
          </a:p>
          <a:p>
            <a:r>
              <a:rPr lang="en-US" dirty="0"/>
              <a:t>Streams support a huge range of source and destinations including disk </a:t>
            </a:r>
            <a:r>
              <a:rPr lang="en-US" dirty="0" err="1"/>
              <a:t>file,arrays,other</a:t>
            </a:r>
            <a:r>
              <a:rPr lang="en-US" dirty="0"/>
              <a:t> </a:t>
            </a:r>
            <a:r>
              <a:rPr lang="en-US" dirty="0" err="1"/>
              <a:t>devices,other</a:t>
            </a:r>
            <a:r>
              <a:rPr lang="en-US" dirty="0"/>
              <a:t> programs.</a:t>
            </a:r>
            <a:endParaRPr lang="en-IN" dirty="0"/>
          </a:p>
        </p:txBody>
      </p:sp>
    </p:spTree>
    <p:extLst>
      <p:ext uri="{BB962C8B-B14F-4D97-AF65-F5344CB8AC3E}">
        <p14:creationId xmlns:p14="http://schemas.microsoft.com/office/powerpoint/2010/main" val="106472260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8CFC-B70E-466B-9FAD-BEC24E3D0962}"/>
              </a:ext>
            </a:extLst>
          </p:cNvPr>
          <p:cNvSpPr>
            <a:spLocks noGrp="1"/>
          </p:cNvSpPr>
          <p:nvPr>
            <p:ph type="title"/>
          </p:nvPr>
        </p:nvSpPr>
        <p:spPr>
          <a:xfrm>
            <a:off x="457200" y="274638"/>
            <a:ext cx="8229600" cy="457199"/>
          </a:xfrm>
        </p:spPr>
        <p:txBody>
          <a:bodyPr>
            <a:normAutofit fontScale="90000"/>
          </a:bodyPr>
          <a:lstStyle/>
          <a:p>
            <a:r>
              <a:rPr lang="en-US" dirty="0"/>
              <a:t>File class</a:t>
            </a:r>
            <a:endParaRPr lang="en-IN" dirty="0"/>
          </a:p>
        </p:txBody>
      </p:sp>
      <p:sp>
        <p:nvSpPr>
          <p:cNvPr id="3" name="Content Placeholder 2">
            <a:extLst>
              <a:ext uri="{FF2B5EF4-FFF2-40B4-BE49-F238E27FC236}">
                <a16:creationId xmlns:a16="http://schemas.microsoft.com/office/drawing/2014/main" id="{E1803AB4-AE19-4BAE-A843-211059C822DC}"/>
              </a:ext>
            </a:extLst>
          </p:cNvPr>
          <p:cNvSpPr>
            <a:spLocks noGrp="1"/>
          </p:cNvSpPr>
          <p:nvPr>
            <p:ph idx="1"/>
          </p:nvPr>
        </p:nvSpPr>
        <p:spPr>
          <a:xfrm>
            <a:off x="457200" y="731838"/>
            <a:ext cx="8229600" cy="5937522"/>
          </a:xfrm>
        </p:spPr>
        <p:txBody>
          <a:bodyPr/>
          <a:lstStyle/>
          <a:p>
            <a:r>
              <a:rPr lang="en-US" dirty="0"/>
              <a:t>The File class of the java.io package is used to perform various operations on files and directories.</a:t>
            </a:r>
          </a:p>
          <a:p>
            <a:endParaRPr lang="en-IN" dirty="0"/>
          </a:p>
        </p:txBody>
      </p:sp>
    </p:spTree>
    <p:extLst>
      <p:ext uri="{BB962C8B-B14F-4D97-AF65-F5344CB8AC3E}">
        <p14:creationId xmlns:p14="http://schemas.microsoft.com/office/powerpoint/2010/main" val="38752761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AC22-490B-4416-877F-F5265988B804}"/>
              </a:ext>
            </a:extLst>
          </p:cNvPr>
          <p:cNvSpPr>
            <a:spLocks noGrp="1"/>
          </p:cNvSpPr>
          <p:nvPr>
            <p:ph type="title"/>
          </p:nvPr>
        </p:nvSpPr>
        <p:spPr>
          <a:xfrm>
            <a:off x="611560" y="228143"/>
            <a:ext cx="8229600" cy="410704"/>
          </a:xfrm>
        </p:spPr>
        <p:txBody>
          <a:bodyPr>
            <a:normAutofit fontScale="90000"/>
          </a:bodyPr>
          <a:lstStyle/>
          <a:p>
            <a:r>
              <a:rPr lang="en-US" dirty="0"/>
              <a:t>Java File Operation Methods</a:t>
            </a:r>
            <a:endParaRPr lang="en-IN" dirty="0"/>
          </a:p>
        </p:txBody>
      </p:sp>
      <p:sp>
        <p:nvSpPr>
          <p:cNvPr id="3" name="Content Placeholder 2">
            <a:extLst>
              <a:ext uri="{FF2B5EF4-FFF2-40B4-BE49-F238E27FC236}">
                <a16:creationId xmlns:a16="http://schemas.microsoft.com/office/drawing/2014/main" id="{AC8090E9-4590-4FE1-9562-1C536F2EFD0E}"/>
              </a:ext>
            </a:extLst>
          </p:cNvPr>
          <p:cNvSpPr>
            <a:spLocks noGrp="1"/>
          </p:cNvSpPr>
          <p:nvPr>
            <p:ph idx="1"/>
          </p:nvPr>
        </p:nvSpPr>
        <p:spPr>
          <a:xfrm>
            <a:off x="457200" y="638847"/>
            <a:ext cx="8229600" cy="5533811"/>
          </a:xfrm>
        </p:spPr>
        <p:txBody>
          <a:bodyPr/>
          <a:lstStyle/>
          <a:p>
            <a:r>
              <a:rPr lang="en-US" dirty="0"/>
              <a:t>To create file- </a:t>
            </a:r>
            <a:r>
              <a:rPr lang="en-US" dirty="0" err="1"/>
              <a:t>createNewFile</a:t>
            </a:r>
            <a:r>
              <a:rPr lang="en-US" dirty="0"/>
              <a:t>() -&gt;</a:t>
            </a:r>
            <a:r>
              <a:rPr lang="en-US" dirty="0" err="1"/>
              <a:t>java.io.File</a:t>
            </a:r>
            <a:endParaRPr lang="en-US" dirty="0"/>
          </a:p>
          <a:p>
            <a:r>
              <a:rPr lang="en-US" dirty="0"/>
              <a:t>To read file- read()-&gt; </a:t>
            </a:r>
            <a:r>
              <a:rPr lang="en-US" dirty="0" err="1"/>
              <a:t>java.io.FileReader</a:t>
            </a:r>
            <a:endParaRPr lang="en-US" dirty="0"/>
          </a:p>
          <a:p>
            <a:r>
              <a:rPr lang="en-US" dirty="0"/>
              <a:t>To write file- write()-&gt;</a:t>
            </a:r>
            <a:r>
              <a:rPr lang="en-US" dirty="0" err="1"/>
              <a:t>java.io.FileWriter</a:t>
            </a:r>
            <a:endParaRPr lang="en-US" dirty="0"/>
          </a:p>
          <a:p>
            <a:r>
              <a:rPr lang="en-US" dirty="0"/>
              <a:t>To delete file- delete()-&gt; </a:t>
            </a:r>
            <a:r>
              <a:rPr lang="en-US" dirty="0" err="1"/>
              <a:t>java.io.File</a:t>
            </a:r>
            <a:endParaRPr lang="en-IN" dirty="0"/>
          </a:p>
        </p:txBody>
      </p:sp>
    </p:spTree>
    <p:extLst>
      <p:ext uri="{BB962C8B-B14F-4D97-AF65-F5344CB8AC3E}">
        <p14:creationId xmlns:p14="http://schemas.microsoft.com/office/powerpoint/2010/main" val="14835723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C55F-7B6C-4B70-943F-087D50CF3284}"/>
              </a:ext>
            </a:extLst>
          </p:cNvPr>
          <p:cNvSpPr>
            <a:spLocks noGrp="1"/>
          </p:cNvSpPr>
          <p:nvPr>
            <p:ph type="title"/>
          </p:nvPr>
        </p:nvSpPr>
        <p:spPr>
          <a:xfrm>
            <a:off x="457200" y="274638"/>
            <a:ext cx="8229600" cy="457199"/>
          </a:xfrm>
        </p:spPr>
        <p:txBody>
          <a:bodyPr>
            <a:normAutofit fontScale="90000"/>
          </a:bodyPr>
          <a:lstStyle/>
          <a:p>
            <a:r>
              <a:rPr lang="en-US" dirty="0"/>
              <a:t>Create Files</a:t>
            </a:r>
            <a:endParaRPr lang="en-IN" dirty="0"/>
          </a:p>
        </p:txBody>
      </p:sp>
      <p:sp>
        <p:nvSpPr>
          <p:cNvPr id="3" name="Content Placeholder 2">
            <a:extLst>
              <a:ext uri="{FF2B5EF4-FFF2-40B4-BE49-F238E27FC236}">
                <a16:creationId xmlns:a16="http://schemas.microsoft.com/office/drawing/2014/main" id="{D4028610-28F2-45A9-AE35-AE7C665D3B85}"/>
              </a:ext>
            </a:extLst>
          </p:cNvPr>
          <p:cNvSpPr>
            <a:spLocks noGrp="1"/>
          </p:cNvSpPr>
          <p:nvPr>
            <p:ph idx="1"/>
          </p:nvPr>
        </p:nvSpPr>
        <p:spPr>
          <a:xfrm>
            <a:off x="457200" y="731838"/>
            <a:ext cx="8229600" cy="6126162"/>
          </a:xfrm>
        </p:spPr>
        <p:txBody>
          <a:bodyPr/>
          <a:lstStyle/>
          <a:p>
            <a:r>
              <a:rPr lang="en-US" dirty="0"/>
              <a:t>To create a new </a:t>
            </a:r>
            <a:r>
              <a:rPr lang="en-US" dirty="0" err="1"/>
              <a:t>file,we</a:t>
            </a:r>
            <a:r>
              <a:rPr lang="en-US" dirty="0"/>
              <a:t> can use the </a:t>
            </a:r>
            <a:r>
              <a:rPr lang="en-US" dirty="0" err="1"/>
              <a:t>createNewFile</a:t>
            </a:r>
            <a:r>
              <a:rPr lang="en-US" dirty="0"/>
              <a:t>() method. It returns true if a new file is created.</a:t>
            </a:r>
          </a:p>
          <a:p>
            <a:r>
              <a:rPr lang="en-US" dirty="0"/>
              <a:t>False if the file already exists.</a:t>
            </a:r>
            <a:endParaRPr lang="en-IN" dirty="0"/>
          </a:p>
        </p:txBody>
      </p:sp>
    </p:spTree>
    <p:extLst>
      <p:ext uri="{BB962C8B-B14F-4D97-AF65-F5344CB8AC3E}">
        <p14:creationId xmlns:p14="http://schemas.microsoft.com/office/powerpoint/2010/main" val="256409337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7A492-AFC9-4FF4-9891-19F5AF47D803}"/>
              </a:ext>
            </a:extLst>
          </p:cNvPr>
          <p:cNvSpPr>
            <a:spLocks noGrp="1"/>
          </p:cNvSpPr>
          <p:nvPr>
            <p:ph idx="1"/>
          </p:nvPr>
        </p:nvSpPr>
        <p:spPr>
          <a:xfrm>
            <a:off x="457200" y="0"/>
            <a:ext cx="8229600" cy="6858000"/>
          </a:xfrm>
        </p:spPr>
        <p:txBody>
          <a:bodyPr/>
          <a:lstStyle/>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File </a:t>
            </a:r>
            <a:r>
              <a:rPr lang="en-IN" sz="1800" dirty="0">
                <a:solidFill>
                  <a:srgbClr val="6A3E3E"/>
                </a:solidFill>
                <a:latin typeface="Consolas" panose="020B0609020204030204" pitchFamily="49" charset="0"/>
              </a:rPr>
              <a:t>file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File(</a:t>
            </a:r>
            <a:r>
              <a:rPr lang="en-IN" sz="1800" b="1" dirty="0">
                <a:solidFill>
                  <a:srgbClr val="2A00FF"/>
                </a:solidFill>
                <a:latin typeface="Consolas" panose="020B0609020204030204" pitchFamily="49" charset="0"/>
              </a:rPr>
              <a:t>"newFile.txt"</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value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file</a:t>
            </a:r>
            <a:r>
              <a:rPr lang="en-IN" sz="1800" b="1" dirty="0" err="1">
                <a:solidFill>
                  <a:srgbClr val="000000"/>
                </a:solidFill>
                <a:latin typeface="Consolas" panose="020B0609020204030204" pitchFamily="49" charset="0"/>
              </a:rPr>
              <a:t>.createNewFile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value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new file is created"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file already exists"</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catch block</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57101201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826A-2F1F-4A99-BF22-270452364BB5}"/>
              </a:ext>
            </a:extLst>
          </p:cNvPr>
          <p:cNvSpPr>
            <a:spLocks noGrp="1"/>
          </p:cNvSpPr>
          <p:nvPr>
            <p:ph type="title"/>
          </p:nvPr>
        </p:nvSpPr>
        <p:spPr>
          <a:xfrm>
            <a:off x="457200" y="274638"/>
            <a:ext cx="8229600" cy="457199"/>
          </a:xfrm>
        </p:spPr>
        <p:txBody>
          <a:bodyPr>
            <a:normAutofit fontScale="90000"/>
          </a:bodyPr>
          <a:lstStyle/>
          <a:p>
            <a:r>
              <a:rPr lang="en-US" dirty="0"/>
              <a:t>Read a file using </a:t>
            </a:r>
            <a:r>
              <a:rPr lang="en-US" dirty="0" err="1"/>
              <a:t>FileReader</a:t>
            </a:r>
            <a:endParaRPr lang="en-IN" dirty="0"/>
          </a:p>
        </p:txBody>
      </p:sp>
      <p:sp>
        <p:nvSpPr>
          <p:cNvPr id="3" name="Content Placeholder 2">
            <a:extLst>
              <a:ext uri="{FF2B5EF4-FFF2-40B4-BE49-F238E27FC236}">
                <a16:creationId xmlns:a16="http://schemas.microsoft.com/office/drawing/2014/main" id="{D0A075E4-2C9E-4AEE-B92E-147A5DA463B7}"/>
              </a:ext>
            </a:extLst>
          </p:cNvPr>
          <p:cNvSpPr>
            <a:spLocks noGrp="1"/>
          </p:cNvSpPr>
          <p:nvPr>
            <p:ph idx="1"/>
          </p:nvPr>
        </p:nvSpPr>
        <p:spPr>
          <a:xfrm>
            <a:off x="457200" y="731838"/>
            <a:ext cx="8229600" cy="6126162"/>
          </a:xfrm>
        </p:spPr>
        <p:txBody>
          <a:bodyPr>
            <a:normAutofit fontScale="70000" lnSpcReduction="20000"/>
          </a:bodyPr>
          <a:lstStyle/>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java.io.FileNotFoundException</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java.io.FileReader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java.io.IOException</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Main{</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FileNotFoundException</a:t>
            </a:r>
            <a:endParaRPr lang="en-US" sz="1800" b="1"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char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array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char</a:t>
            </a:r>
            <a:r>
              <a:rPr lang="en-US" sz="1800" b="1" dirty="0">
                <a:solidFill>
                  <a:srgbClr val="000000"/>
                </a:solidFill>
                <a:latin typeface="Consolas" panose="020B0609020204030204" pitchFamily="49" charset="0"/>
              </a:rPr>
              <a:t>[100];</a:t>
            </a:r>
          </a:p>
          <a:p>
            <a:pPr algn="l"/>
            <a:endParaRPr lang="en-IN" sz="1800" dirty="0">
              <a:latin typeface="Consolas" panose="020B0609020204030204" pitchFamily="49" charset="0"/>
            </a:endParaRPr>
          </a:p>
          <a:p>
            <a:pPr algn="l"/>
            <a:r>
              <a:rPr lang="en-US" sz="1800" dirty="0" err="1">
                <a:solidFill>
                  <a:srgbClr val="000000"/>
                </a:solidFill>
                <a:latin typeface="Consolas" panose="020B0609020204030204" pitchFamily="49" charset="0"/>
              </a:rPr>
              <a:t>FileReader</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input</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FileReader</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"newFile.txt"</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input</a:t>
            </a:r>
            <a:r>
              <a:rPr lang="en-IN" sz="1800" dirty="0" err="1">
                <a:solidFill>
                  <a:srgbClr val="000000"/>
                </a:solidFill>
                <a:latin typeface="Consolas" panose="020B0609020204030204" pitchFamily="49" charset="0"/>
              </a:rPr>
              <a:t>.read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array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catch block</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"Data in the file"</a:t>
            </a:r>
            <a:r>
              <a:rPr lang="en-US" sz="1800" b="1"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array</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input</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catch block</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83206386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20A6-29EE-4AF7-9E96-DC615A3A2CEC}"/>
              </a:ext>
            </a:extLst>
          </p:cNvPr>
          <p:cNvSpPr>
            <a:spLocks noGrp="1"/>
          </p:cNvSpPr>
          <p:nvPr>
            <p:ph type="title"/>
          </p:nvPr>
        </p:nvSpPr>
        <p:spPr>
          <a:xfrm>
            <a:off x="457200" y="274638"/>
            <a:ext cx="8229600" cy="274042"/>
          </a:xfrm>
        </p:spPr>
        <p:txBody>
          <a:bodyPr>
            <a:normAutofit fontScale="90000"/>
          </a:bodyPr>
          <a:lstStyle/>
          <a:p>
            <a:br>
              <a:rPr lang="en-IN" b="1" i="0" dirty="0">
                <a:solidFill>
                  <a:srgbClr val="25265E"/>
                </a:solidFill>
                <a:effectLst/>
                <a:latin typeface="euclid_circular_a"/>
              </a:rPr>
            </a:br>
            <a:r>
              <a:rPr lang="en-IN" b="1" i="0" dirty="0">
                <a:solidFill>
                  <a:srgbClr val="25265E"/>
                </a:solidFill>
                <a:effectLst/>
                <a:latin typeface="euclid_circular_a"/>
              </a:rPr>
              <a:t>Java write to files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51BE2A6C-B9B6-4A71-B323-4DC6A200690A}"/>
              </a:ext>
            </a:extLst>
          </p:cNvPr>
          <p:cNvSpPr>
            <a:spLocks noGrp="1"/>
          </p:cNvSpPr>
          <p:nvPr>
            <p:ph idx="1"/>
          </p:nvPr>
        </p:nvSpPr>
        <p:spPr>
          <a:xfrm>
            <a:off x="457200" y="548680"/>
            <a:ext cx="8229600" cy="6192688"/>
          </a:xfrm>
        </p:spPr>
        <p:txBody>
          <a:bodyPr>
            <a:normAutofit lnSpcReduction="10000"/>
          </a:bodyPr>
          <a:lstStyle/>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data</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"This is the data in the output file"</a:t>
            </a:r>
            <a:r>
              <a:rPr lang="en-US"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FileWriter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output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US" sz="1800" dirty="0">
                <a:solidFill>
                  <a:srgbClr val="6A3E3E"/>
                </a:solidFill>
                <a:latin typeface="Consolas" panose="020B0609020204030204" pitchFamily="49" charset="0"/>
              </a:rPr>
              <a:t>output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FileWriter</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"output.txt"</a:t>
            </a:r>
            <a:r>
              <a:rPr lang="en-US"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output</a:t>
            </a:r>
            <a:r>
              <a:rPr lang="en-IN" sz="1800" dirty="0" err="1">
                <a:solidFill>
                  <a:srgbClr val="000000"/>
                </a:solidFill>
                <a:latin typeface="Consolas" panose="020B0609020204030204" pitchFamily="49" charset="0"/>
              </a:rPr>
              <a:t>.write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data</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"Data is written to the file"</a:t>
            </a:r>
            <a:r>
              <a:rPr lang="en-US"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output</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catch block</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087482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B7E3D-5371-4FF6-ACB4-5385728002A4}"/>
              </a:ext>
            </a:extLst>
          </p:cNvPr>
          <p:cNvSpPr>
            <a:spLocks noGrp="1"/>
          </p:cNvSpPr>
          <p:nvPr>
            <p:ph idx="1"/>
          </p:nvPr>
        </p:nvSpPr>
        <p:spPr>
          <a:xfrm>
            <a:off x="457200" y="116632"/>
            <a:ext cx="8229600" cy="6624736"/>
          </a:xfrm>
        </p:spPr>
        <p:txBody>
          <a:bodyPr/>
          <a:lstStyle/>
          <a:p>
            <a:pPr marL="0" indent="0" algn="just">
              <a:buNone/>
            </a:pPr>
            <a:r>
              <a:rPr lang="en-IN" sz="1800" b="0" i="0" dirty="0">
                <a:solidFill>
                  <a:srgbClr val="000000"/>
                </a:solidFill>
                <a:effectLst/>
                <a:latin typeface="arial" panose="020B0604020202020204" pitchFamily="34" charset="0"/>
              </a:rPr>
              <a:t>public class </a:t>
            </a:r>
            <a:r>
              <a:rPr lang="en-IN" sz="1800" b="0" i="0" dirty="0" err="1">
                <a:solidFill>
                  <a:srgbClr val="000000"/>
                </a:solidFill>
                <a:effectLst/>
                <a:latin typeface="arial" panose="020B0604020202020204" pitchFamily="34" charset="0"/>
              </a:rPr>
              <a:t>ComparisonOperators</a:t>
            </a:r>
            <a:r>
              <a:rPr lang="en-IN" sz="1800" b="0" i="0" dirty="0">
                <a:solidFill>
                  <a:srgbClr val="000000"/>
                </a:solidFill>
                <a:effectLst/>
                <a:latin typeface="arial" panose="020B0604020202020204" pitchFamily="34" charset="0"/>
              </a:rPr>
              <a:t> </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public static void main(String </a:t>
            </a:r>
            <a:r>
              <a:rPr lang="en-IN" sz="1800" b="0" i="0" dirty="0" err="1">
                <a:solidFill>
                  <a:srgbClr val="000000"/>
                </a:solidFill>
                <a:effectLst/>
                <a:latin typeface="arial" panose="020B0604020202020204" pitchFamily="34" charset="0"/>
              </a:rPr>
              <a:t>args</a:t>
            </a:r>
            <a:r>
              <a:rPr lang="en-IN" sz="1800" b="0" i="0" dirty="0">
                <a:solidFill>
                  <a:srgbClr val="000000"/>
                </a:solidFill>
                <a:effectLst/>
                <a:latin typeface="arial" panose="020B0604020202020204" pitchFamily="34" charset="0"/>
              </a:rPr>
              <a:t>[])</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int a = 100, b = 50;</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&gt; b : ” + (a &gt; b)); // true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&lt; b : ” + (a &lt; b)); // false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&gt;= b : ” + (a &gt;= b)); // true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&lt;= b : ” + (a &lt;= b)); // false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 b : ” + (a == b)); // false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r>
              <a:rPr lang="en-IN" sz="1800" b="0" i="0" dirty="0" err="1">
                <a:solidFill>
                  <a:srgbClr val="000000"/>
                </a:solidFill>
                <a:effectLst/>
                <a:latin typeface="arial" panose="020B0604020202020204" pitchFamily="34" charset="0"/>
              </a:rPr>
              <a:t>System.out.println</a:t>
            </a:r>
            <a:r>
              <a:rPr lang="en-IN" sz="1800" b="0" i="0" dirty="0">
                <a:solidFill>
                  <a:srgbClr val="000000"/>
                </a:solidFill>
                <a:effectLst/>
                <a:latin typeface="arial" panose="020B0604020202020204" pitchFamily="34" charset="0"/>
              </a:rPr>
              <a:t>(“a != b : ” + (a != b)); // true</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    }</a:t>
            </a:r>
            <a:endParaRPr lang="en-IN" b="0" i="0" dirty="0">
              <a:solidFill>
                <a:srgbClr val="000000"/>
              </a:solidFill>
              <a:effectLst/>
              <a:latin typeface="arial" panose="020B0604020202020204" pitchFamily="34" charset="0"/>
            </a:endParaRPr>
          </a:p>
          <a:p>
            <a:pPr marL="0" indent="0" algn="just">
              <a:buNone/>
            </a:pPr>
            <a:r>
              <a:rPr lang="en-IN" sz="1800" b="0" i="0" dirty="0">
                <a:solidFill>
                  <a:srgbClr val="000000"/>
                </a:solidFill>
                <a:effectLst/>
                <a:latin typeface="arial" panose="020B0604020202020204" pitchFamily="34" charset="0"/>
              </a:rPr>
              <a:t>}</a:t>
            </a:r>
            <a:endParaRPr lang="en-IN"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30132616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A730-8A38-4E3F-A577-8AC9769DB651}"/>
              </a:ext>
            </a:extLst>
          </p:cNvPr>
          <p:cNvSpPr>
            <a:spLocks noGrp="1"/>
          </p:cNvSpPr>
          <p:nvPr>
            <p:ph type="title"/>
          </p:nvPr>
        </p:nvSpPr>
        <p:spPr>
          <a:xfrm>
            <a:off x="457200" y="274638"/>
            <a:ext cx="8229600" cy="457199"/>
          </a:xfrm>
        </p:spPr>
        <p:txBody>
          <a:bodyPr>
            <a:normAutofit fontScale="90000"/>
          </a:bodyPr>
          <a:lstStyle/>
          <a:p>
            <a:r>
              <a:rPr lang="en-IN" dirty="0"/>
              <a:t>Delete a File</a:t>
            </a:r>
          </a:p>
        </p:txBody>
      </p:sp>
      <p:sp>
        <p:nvSpPr>
          <p:cNvPr id="5" name="Content Placeholder 4">
            <a:extLst>
              <a:ext uri="{FF2B5EF4-FFF2-40B4-BE49-F238E27FC236}">
                <a16:creationId xmlns:a16="http://schemas.microsoft.com/office/drawing/2014/main" id="{7BED3484-CDA6-4566-BF51-C39600FC01E4}"/>
              </a:ext>
            </a:extLst>
          </p:cNvPr>
          <p:cNvSpPr>
            <a:spLocks noGrp="1"/>
          </p:cNvSpPr>
          <p:nvPr>
            <p:ph idx="1"/>
          </p:nvPr>
        </p:nvSpPr>
        <p:spPr>
          <a:xfrm>
            <a:off x="457200" y="836712"/>
            <a:ext cx="8229600" cy="6021288"/>
          </a:xfrm>
        </p:spPr>
        <p:txBody>
          <a:bodyPr/>
          <a:lstStyle/>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File </a:t>
            </a:r>
            <a:r>
              <a:rPr lang="en-IN" sz="1800" dirty="0">
                <a:solidFill>
                  <a:srgbClr val="6A3E3E"/>
                </a:solidFill>
                <a:latin typeface="Consolas" panose="020B0609020204030204" pitchFamily="49" charset="0"/>
              </a:rPr>
              <a:t>file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File(</a:t>
            </a:r>
            <a:r>
              <a:rPr lang="en-IN" sz="1800" b="1" dirty="0">
                <a:solidFill>
                  <a:srgbClr val="2A00FF"/>
                </a:solidFill>
                <a:latin typeface="Consolas" panose="020B0609020204030204" pitchFamily="49" charset="0"/>
              </a:rPr>
              <a:t>"file.txt"</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value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file</a:t>
            </a:r>
            <a:r>
              <a:rPr lang="en-IN" sz="1800" b="1" dirty="0" err="1">
                <a:solidFill>
                  <a:srgbClr val="000000"/>
                </a:solidFill>
                <a:latin typeface="Consolas" panose="020B0609020204030204" pitchFamily="49" charset="0"/>
              </a:rPr>
              <a:t>.delete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value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file is deleted"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file is not deleted"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85711187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194D-D6EF-46C4-BF16-84744F328BF5}"/>
              </a:ext>
            </a:extLst>
          </p:cNvPr>
          <p:cNvSpPr>
            <a:spLocks noGrp="1"/>
          </p:cNvSpPr>
          <p:nvPr>
            <p:ph type="title"/>
          </p:nvPr>
        </p:nvSpPr>
        <p:spPr>
          <a:xfrm>
            <a:off x="457200" y="274638"/>
            <a:ext cx="8229600" cy="562074"/>
          </a:xfrm>
        </p:spPr>
        <p:txBody>
          <a:bodyPr>
            <a:normAutofit fontScale="90000"/>
          </a:bodyPr>
          <a:lstStyle/>
          <a:p>
            <a:r>
              <a:rPr lang="en-US" dirty="0"/>
              <a:t>Calculator in swing</a:t>
            </a:r>
            <a:endParaRPr lang="en-IN" dirty="0"/>
          </a:p>
        </p:txBody>
      </p:sp>
      <p:sp>
        <p:nvSpPr>
          <p:cNvPr id="3" name="Content Placeholder 2">
            <a:extLst>
              <a:ext uri="{FF2B5EF4-FFF2-40B4-BE49-F238E27FC236}">
                <a16:creationId xmlns:a16="http://schemas.microsoft.com/office/drawing/2014/main" id="{7D68C54B-94DA-4EEB-B5F5-D64FC7F4BE3B}"/>
              </a:ext>
            </a:extLst>
          </p:cNvPr>
          <p:cNvSpPr>
            <a:spLocks noGrp="1"/>
          </p:cNvSpPr>
          <p:nvPr>
            <p:ph idx="1"/>
          </p:nvPr>
        </p:nvSpPr>
        <p:spPr>
          <a:xfrm>
            <a:off x="457200" y="764704"/>
            <a:ext cx="8229600" cy="6264696"/>
          </a:xfrm>
        </p:spPr>
        <p:txBody>
          <a:bodyPr>
            <a:normAutofit fontScale="625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Calculator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ActionListener {</a:t>
            </a:r>
          </a:p>
          <a:p>
            <a:pPr algn="l"/>
            <a:r>
              <a:rPr lang="en-IN" sz="1800" dirty="0" err="1">
                <a:solidFill>
                  <a:srgbClr val="000000"/>
                </a:solidFill>
                <a:latin typeface="Consolas" panose="020B0609020204030204" pitchFamily="49" charset="0"/>
              </a:rPr>
              <a:t>JLabel</a:t>
            </a:r>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label1</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label2</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JTextField</a:t>
            </a:r>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t2</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err="1">
                <a:solidFill>
                  <a:srgbClr val="0000C0"/>
                </a:solidFill>
                <a:latin typeface="Consolas" panose="020B0609020204030204" pitchFamily="49" charset="0"/>
              </a:rPr>
              <a:t>add</a:t>
            </a:r>
            <a:r>
              <a:rPr lang="en-US" sz="1800" dirty="0" err="1">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sub</a:t>
            </a:r>
            <a:r>
              <a:rPr lang="en-US" sz="1800" dirty="0" err="1">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mul</a:t>
            </a:r>
            <a:r>
              <a:rPr lang="en-US" sz="1800" dirty="0" err="1">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div</a:t>
            </a:r>
            <a:r>
              <a:rPr lang="en-US"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JLabel</a:t>
            </a:r>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result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Calculator()</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JFrame</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JFrame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"Simple Calculator"</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US" sz="1800" dirty="0">
                <a:solidFill>
                  <a:srgbClr val="0000C0"/>
                </a:solidFill>
                <a:latin typeface="Consolas" panose="020B0609020204030204" pitchFamily="49" charset="0"/>
              </a:rPr>
              <a:t>label1</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JLabel</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"First Number"</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label1</a:t>
            </a:r>
            <a:r>
              <a:rPr lang="en-IN" sz="1800" dirty="0">
                <a:solidFill>
                  <a:srgbClr val="000000"/>
                </a:solidFill>
                <a:latin typeface="Consolas" panose="020B0609020204030204" pitchFamily="49" charset="0"/>
              </a:rPr>
              <a:t>.setBounds(10,20,100,20);</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label1</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t1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JTextField</a:t>
            </a:r>
            <a:r>
              <a:rPr lang="en-IN" sz="1800" b="1"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t1</a:t>
            </a:r>
            <a:r>
              <a:rPr lang="en-IN" sz="1800" dirty="0">
                <a:solidFill>
                  <a:srgbClr val="000000"/>
                </a:solidFill>
                <a:latin typeface="Consolas" panose="020B0609020204030204" pitchFamily="49" charset="0"/>
              </a:rPr>
              <a:t>.setBounds(120,20,100,20);</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t1</a:t>
            </a:r>
            <a:r>
              <a:rPr lang="en-IN" sz="1800" dirty="0">
                <a:solidFill>
                  <a:srgbClr val="000000"/>
                </a:solidFill>
                <a:latin typeface="Consolas" panose="020B0609020204030204" pitchFamily="49" charset="0"/>
              </a:rPr>
              <a:t>);</a:t>
            </a:r>
          </a:p>
          <a:p>
            <a:pPr algn="l"/>
            <a:r>
              <a:rPr lang="en-US" sz="1800" dirty="0">
                <a:solidFill>
                  <a:srgbClr val="0000C0"/>
                </a:solidFill>
                <a:latin typeface="Consolas" panose="020B0609020204030204" pitchFamily="49" charset="0"/>
              </a:rPr>
              <a:t>label2</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JLabel</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"Second Number"</a:t>
            </a:r>
            <a:r>
              <a:rPr lang="en-US" sz="1800" b="1"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label2</a:t>
            </a:r>
            <a:r>
              <a:rPr lang="en-IN" sz="1800" dirty="0">
                <a:solidFill>
                  <a:srgbClr val="000000"/>
                </a:solidFill>
                <a:latin typeface="Consolas" panose="020B0609020204030204" pitchFamily="49" charset="0"/>
              </a:rPr>
              <a:t>.setBounds(10,50,100,20);</a:t>
            </a: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t2</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JTextField</a:t>
            </a:r>
            <a:r>
              <a:rPr lang="en-IN" sz="1800" b="1"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t2</a:t>
            </a:r>
            <a:r>
              <a:rPr lang="en-IN" sz="1800" dirty="0">
                <a:solidFill>
                  <a:srgbClr val="000000"/>
                </a:solidFill>
                <a:latin typeface="Consolas" panose="020B0609020204030204" pitchFamily="49" charset="0"/>
              </a:rPr>
              <a:t>.setBounds(120,50,100,20);</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label2</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t2</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JButton</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add</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(10,90,70,30);</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add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sub</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JButton</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sub</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(100,90,70,30);</a:t>
            </a:r>
          </a:p>
          <a:p>
            <a:pPr algn="l"/>
            <a:r>
              <a:rPr lang="en-IN" sz="1800" dirty="0" err="1">
                <a:solidFill>
                  <a:srgbClr val="6A3E3E"/>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sub</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308284442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8515D-9F03-47A4-84EB-9EE6A385CD61}"/>
              </a:ext>
            </a:extLst>
          </p:cNvPr>
          <p:cNvSpPr>
            <a:spLocks noGrp="1"/>
          </p:cNvSpPr>
          <p:nvPr>
            <p:ph idx="1"/>
          </p:nvPr>
        </p:nvSpPr>
        <p:spPr>
          <a:xfrm>
            <a:off x="457200" y="548680"/>
            <a:ext cx="8229600" cy="5577483"/>
          </a:xfrm>
        </p:spPr>
        <p:txBody>
          <a:bodyPr>
            <a:normAutofit fontScale="47500" lnSpcReduction="20000"/>
          </a:bodyPr>
          <a:lstStyle/>
          <a:p>
            <a:pPr algn="l"/>
            <a:r>
              <a:rPr lang="en-IN" sz="3200" dirty="0" err="1">
                <a:solidFill>
                  <a:srgbClr val="0000C0"/>
                </a:solidFill>
                <a:latin typeface="Consolas" panose="020B0609020204030204" pitchFamily="49" charset="0"/>
              </a:rPr>
              <a:t>mul</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new</a:t>
            </a:r>
            <a:r>
              <a:rPr lang="en-IN" sz="3200" b="1" dirty="0">
                <a:solidFill>
                  <a:srgbClr val="000000"/>
                </a:solidFill>
                <a:latin typeface="Consolas" panose="020B0609020204030204" pitchFamily="49" charset="0"/>
              </a:rPr>
              <a:t> </a:t>
            </a:r>
            <a:r>
              <a:rPr lang="en-IN" sz="3200" b="1" dirty="0" err="1">
                <a:solidFill>
                  <a:srgbClr val="000000"/>
                </a:solidFill>
                <a:latin typeface="Consolas" panose="020B0609020204030204" pitchFamily="49" charset="0"/>
              </a:rPr>
              <a:t>JButton</a:t>
            </a:r>
            <a:r>
              <a:rPr lang="en-IN" sz="3200" b="1" dirty="0">
                <a:solidFill>
                  <a:srgbClr val="000000"/>
                </a:solidFill>
                <a:latin typeface="Consolas" panose="020B0609020204030204" pitchFamily="49" charset="0"/>
              </a:rPr>
              <a:t>(</a:t>
            </a:r>
            <a:r>
              <a:rPr lang="en-IN" sz="3200" b="1" dirty="0">
                <a:solidFill>
                  <a:srgbClr val="2A00FF"/>
                </a:solidFill>
                <a:latin typeface="Consolas" panose="020B0609020204030204" pitchFamily="49" charset="0"/>
              </a:rPr>
              <a:t>"*"</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mul</a:t>
            </a:r>
            <a:r>
              <a:rPr lang="en-IN" sz="3200" dirty="0" err="1">
                <a:solidFill>
                  <a:srgbClr val="000000"/>
                </a:solidFill>
                <a:latin typeface="Consolas" panose="020B0609020204030204" pitchFamily="49" charset="0"/>
              </a:rPr>
              <a:t>.setBounds</a:t>
            </a:r>
            <a:r>
              <a:rPr lang="en-IN" sz="3200" dirty="0">
                <a:solidFill>
                  <a:srgbClr val="000000"/>
                </a:solidFill>
                <a:latin typeface="Consolas" panose="020B0609020204030204" pitchFamily="49" charset="0"/>
              </a:rPr>
              <a:t>(200,90,70,30);</a:t>
            </a: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err="1">
                <a:solidFill>
                  <a:srgbClr val="0000C0"/>
                </a:solidFill>
                <a:latin typeface="Consolas" panose="020B0609020204030204" pitchFamily="49" charset="0"/>
              </a:rPr>
              <a:t>mul</a:t>
            </a:r>
            <a:r>
              <a:rPr lang="en-IN" sz="3200" dirty="0">
                <a:solidFill>
                  <a:srgbClr val="000000"/>
                </a:solidFill>
                <a:latin typeface="Consolas" panose="020B0609020204030204" pitchFamily="49" charset="0"/>
              </a:rPr>
              <a:t>);</a:t>
            </a:r>
          </a:p>
          <a:p>
            <a:pPr algn="l"/>
            <a:endParaRPr lang="en-IN" sz="3200" dirty="0">
              <a:latin typeface="Consolas" panose="020B0609020204030204" pitchFamily="49" charset="0"/>
            </a:endParaRPr>
          </a:p>
          <a:p>
            <a:pPr algn="l"/>
            <a:r>
              <a:rPr lang="en-IN" sz="3200" dirty="0">
                <a:solidFill>
                  <a:srgbClr val="0000C0"/>
                </a:solidFill>
                <a:latin typeface="Consolas" panose="020B0609020204030204" pitchFamily="49" charset="0"/>
              </a:rPr>
              <a:t>div</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new</a:t>
            </a:r>
            <a:r>
              <a:rPr lang="en-IN" sz="3200" b="1" dirty="0">
                <a:solidFill>
                  <a:srgbClr val="000000"/>
                </a:solidFill>
                <a:latin typeface="Consolas" panose="020B0609020204030204" pitchFamily="49" charset="0"/>
              </a:rPr>
              <a:t> </a:t>
            </a:r>
            <a:r>
              <a:rPr lang="en-IN" sz="3200" b="1" dirty="0" err="1">
                <a:solidFill>
                  <a:srgbClr val="000000"/>
                </a:solidFill>
                <a:latin typeface="Consolas" panose="020B0609020204030204" pitchFamily="49" charset="0"/>
              </a:rPr>
              <a:t>JButton</a:t>
            </a:r>
            <a:r>
              <a:rPr lang="en-IN" sz="3200" b="1" dirty="0">
                <a:solidFill>
                  <a:srgbClr val="000000"/>
                </a:solidFill>
                <a:latin typeface="Consolas" panose="020B0609020204030204" pitchFamily="49" charset="0"/>
              </a:rPr>
              <a:t>(</a:t>
            </a:r>
            <a:r>
              <a:rPr lang="en-IN" sz="3200" b="1" dirty="0">
                <a:solidFill>
                  <a:srgbClr val="2A00FF"/>
                </a:solidFill>
                <a:latin typeface="Consolas" panose="020B0609020204030204" pitchFamily="49" charset="0"/>
              </a:rPr>
              <a:t>"/"</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div</a:t>
            </a:r>
            <a:r>
              <a:rPr lang="en-IN" sz="3200" dirty="0" err="1">
                <a:solidFill>
                  <a:srgbClr val="000000"/>
                </a:solidFill>
                <a:latin typeface="Consolas" panose="020B0609020204030204" pitchFamily="49" charset="0"/>
              </a:rPr>
              <a:t>.setBounds</a:t>
            </a:r>
            <a:r>
              <a:rPr lang="en-IN" sz="3200" dirty="0">
                <a:solidFill>
                  <a:srgbClr val="000000"/>
                </a:solidFill>
                <a:latin typeface="Consolas" panose="020B0609020204030204" pitchFamily="49" charset="0"/>
              </a:rPr>
              <a:t>(300,90,70,30);</a:t>
            </a: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a:solidFill>
                  <a:srgbClr val="0000C0"/>
                </a:solidFill>
                <a:latin typeface="Consolas" panose="020B0609020204030204" pitchFamily="49" charset="0"/>
              </a:rPr>
              <a:t>div</a:t>
            </a:r>
            <a:r>
              <a:rPr lang="en-IN" sz="3200" dirty="0">
                <a:solidFill>
                  <a:srgbClr val="000000"/>
                </a:solidFill>
                <a:latin typeface="Consolas" panose="020B0609020204030204" pitchFamily="49" charset="0"/>
              </a:rPr>
              <a:t>);</a:t>
            </a:r>
          </a:p>
          <a:p>
            <a:pPr algn="l"/>
            <a:endParaRPr lang="en-IN" sz="3200" dirty="0">
              <a:latin typeface="Consolas" panose="020B0609020204030204" pitchFamily="49" charset="0"/>
            </a:endParaRPr>
          </a:p>
          <a:p>
            <a:pPr algn="l"/>
            <a:r>
              <a:rPr lang="en-IN" sz="3200" dirty="0">
                <a:solidFill>
                  <a:srgbClr val="0000C0"/>
                </a:solidFill>
                <a:latin typeface="Consolas" panose="020B0609020204030204" pitchFamily="49" charset="0"/>
              </a:rPr>
              <a:t>result</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new</a:t>
            </a:r>
            <a:r>
              <a:rPr lang="en-IN" sz="3200" b="1" dirty="0">
                <a:solidFill>
                  <a:srgbClr val="000000"/>
                </a:solidFill>
                <a:latin typeface="Consolas" panose="020B0609020204030204" pitchFamily="49" charset="0"/>
              </a:rPr>
              <a:t> </a:t>
            </a:r>
            <a:r>
              <a:rPr lang="en-IN" sz="3200" b="1" dirty="0" err="1">
                <a:solidFill>
                  <a:srgbClr val="000000"/>
                </a:solidFill>
                <a:latin typeface="Consolas" panose="020B0609020204030204" pitchFamily="49" charset="0"/>
              </a:rPr>
              <a:t>JLabel</a:t>
            </a:r>
            <a:r>
              <a:rPr lang="en-IN" sz="3200" b="1" dirty="0">
                <a:solidFill>
                  <a:srgbClr val="000000"/>
                </a:solidFill>
                <a:latin typeface="Consolas" panose="020B0609020204030204" pitchFamily="49" charset="0"/>
              </a:rPr>
              <a:t>(</a:t>
            </a:r>
            <a:r>
              <a:rPr lang="en-IN" sz="3200" b="1" dirty="0">
                <a:solidFill>
                  <a:srgbClr val="2A00FF"/>
                </a:solidFill>
                <a:latin typeface="Consolas" panose="020B0609020204030204" pitchFamily="49" charset="0"/>
              </a:rPr>
              <a:t>"Result : "</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result</a:t>
            </a:r>
            <a:r>
              <a:rPr lang="en-IN" sz="3200" dirty="0" err="1">
                <a:solidFill>
                  <a:srgbClr val="000000"/>
                </a:solidFill>
                <a:latin typeface="Consolas" panose="020B0609020204030204" pitchFamily="49" charset="0"/>
              </a:rPr>
              <a:t>.setBounds</a:t>
            </a:r>
            <a:r>
              <a:rPr lang="en-IN" sz="3200" dirty="0">
                <a:solidFill>
                  <a:srgbClr val="000000"/>
                </a:solidFill>
                <a:latin typeface="Consolas" panose="020B0609020204030204" pitchFamily="49" charset="0"/>
              </a:rPr>
              <a:t>(10,120,150,20);</a:t>
            </a: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.add</a:t>
            </a:r>
            <a:r>
              <a:rPr lang="en-IN" sz="3200" dirty="0">
                <a:solidFill>
                  <a:srgbClr val="000000"/>
                </a:solidFill>
                <a:latin typeface="Consolas" panose="020B0609020204030204" pitchFamily="49" charset="0"/>
              </a:rPr>
              <a:t>(</a:t>
            </a:r>
            <a:r>
              <a:rPr lang="en-IN" sz="3200" dirty="0">
                <a:solidFill>
                  <a:srgbClr val="0000C0"/>
                </a:solidFill>
                <a:latin typeface="Consolas" panose="020B0609020204030204" pitchFamily="49" charset="0"/>
              </a:rPr>
              <a:t>result</a:t>
            </a:r>
            <a:r>
              <a:rPr lang="en-IN" sz="3200" dirty="0">
                <a:solidFill>
                  <a:srgbClr val="000000"/>
                </a:solidFill>
                <a:latin typeface="Consolas" panose="020B0609020204030204" pitchFamily="49" charset="0"/>
              </a:rPr>
              <a:t>);</a:t>
            </a:r>
          </a:p>
          <a:p>
            <a:pPr algn="l"/>
            <a:endParaRPr lang="en-IN" sz="3200" dirty="0">
              <a:latin typeface="Consolas" panose="020B0609020204030204" pitchFamily="49" charset="0"/>
            </a:endParaRPr>
          </a:p>
          <a:p>
            <a:pPr algn="l"/>
            <a:r>
              <a:rPr lang="en-IN" sz="3200" dirty="0" err="1">
                <a:solidFill>
                  <a:srgbClr val="0000C0"/>
                </a:solidFill>
                <a:latin typeface="Consolas" panose="020B0609020204030204" pitchFamily="49" charset="0"/>
              </a:rPr>
              <a:t>add</a:t>
            </a:r>
            <a:r>
              <a:rPr lang="en-IN" sz="3200" dirty="0" err="1">
                <a:solidFill>
                  <a:srgbClr val="000000"/>
                </a:solidFill>
                <a:latin typeface="Consolas" panose="020B0609020204030204" pitchFamily="49" charset="0"/>
              </a:rPr>
              <a:t>.addActionListener</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this</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sub</a:t>
            </a:r>
            <a:r>
              <a:rPr lang="en-IN" sz="3200" dirty="0" err="1">
                <a:solidFill>
                  <a:srgbClr val="000000"/>
                </a:solidFill>
                <a:latin typeface="Consolas" panose="020B0609020204030204" pitchFamily="49" charset="0"/>
              </a:rPr>
              <a:t>.addActionListener</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this</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mul</a:t>
            </a:r>
            <a:r>
              <a:rPr lang="en-IN" sz="3200" dirty="0" err="1">
                <a:solidFill>
                  <a:srgbClr val="000000"/>
                </a:solidFill>
                <a:latin typeface="Consolas" panose="020B0609020204030204" pitchFamily="49" charset="0"/>
              </a:rPr>
              <a:t>.addActionListener</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this</a:t>
            </a:r>
            <a:r>
              <a:rPr lang="en-IN" sz="3200" b="1" dirty="0">
                <a:solidFill>
                  <a:srgbClr val="000000"/>
                </a:solidFill>
                <a:latin typeface="Consolas" panose="020B0609020204030204" pitchFamily="49" charset="0"/>
              </a:rPr>
              <a:t>);</a:t>
            </a:r>
          </a:p>
          <a:p>
            <a:pPr algn="l"/>
            <a:r>
              <a:rPr lang="en-IN" sz="3200" dirty="0" err="1">
                <a:solidFill>
                  <a:srgbClr val="0000C0"/>
                </a:solidFill>
                <a:latin typeface="Consolas" panose="020B0609020204030204" pitchFamily="49" charset="0"/>
              </a:rPr>
              <a:t>div</a:t>
            </a:r>
            <a:r>
              <a:rPr lang="en-IN" sz="3200" dirty="0" err="1">
                <a:solidFill>
                  <a:srgbClr val="000000"/>
                </a:solidFill>
                <a:latin typeface="Consolas" panose="020B0609020204030204" pitchFamily="49" charset="0"/>
              </a:rPr>
              <a:t>.addActionListener</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this</a:t>
            </a:r>
            <a:r>
              <a:rPr lang="en-IN" sz="3200" b="1" dirty="0">
                <a:solidFill>
                  <a:srgbClr val="000000"/>
                </a:solidFill>
                <a:latin typeface="Consolas" panose="020B0609020204030204" pitchFamily="49" charset="0"/>
              </a:rPr>
              <a:t>);</a:t>
            </a:r>
          </a:p>
          <a:p>
            <a:pPr algn="l"/>
            <a:endParaRPr lang="en-IN" sz="3200" dirty="0">
              <a:latin typeface="Consolas" panose="020B0609020204030204" pitchFamily="49" charset="0"/>
            </a:endParaRPr>
          </a:p>
          <a:p>
            <a:pPr algn="l"/>
            <a:endParaRPr lang="en-IN" sz="3200" dirty="0">
              <a:latin typeface="Consolas" panose="020B0609020204030204" pitchFamily="49" charset="0"/>
            </a:endParaRP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.setSize</a:t>
            </a:r>
            <a:r>
              <a:rPr lang="en-IN" sz="3200" dirty="0">
                <a:solidFill>
                  <a:srgbClr val="000000"/>
                </a:solidFill>
                <a:latin typeface="Consolas" panose="020B0609020204030204" pitchFamily="49" charset="0"/>
              </a:rPr>
              <a:t>(500,500);</a:t>
            </a: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.setVisible</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true</a:t>
            </a:r>
            <a:r>
              <a:rPr lang="en-IN" sz="3200" b="1" dirty="0">
                <a:solidFill>
                  <a:srgbClr val="000000"/>
                </a:solidFill>
                <a:latin typeface="Consolas" panose="020B0609020204030204" pitchFamily="49" charset="0"/>
              </a:rPr>
              <a:t>);</a:t>
            </a:r>
          </a:p>
          <a:p>
            <a:pPr algn="l"/>
            <a:r>
              <a:rPr lang="en-IN" sz="3200" dirty="0" err="1">
                <a:solidFill>
                  <a:srgbClr val="6A3E3E"/>
                </a:solidFill>
                <a:latin typeface="Consolas" panose="020B0609020204030204" pitchFamily="49" charset="0"/>
              </a:rPr>
              <a:t>f</a:t>
            </a:r>
            <a:r>
              <a:rPr lang="en-IN" sz="3200" dirty="0" err="1">
                <a:solidFill>
                  <a:srgbClr val="000000"/>
                </a:solidFill>
                <a:latin typeface="Consolas" panose="020B0609020204030204" pitchFamily="49" charset="0"/>
              </a:rPr>
              <a:t>.setLayout</a:t>
            </a:r>
            <a:r>
              <a:rPr lang="en-IN" sz="3200" dirty="0">
                <a:solidFill>
                  <a:srgbClr val="000000"/>
                </a:solidFill>
                <a:latin typeface="Consolas" panose="020B0609020204030204" pitchFamily="49" charset="0"/>
              </a:rPr>
              <a:t>(</a:t>
            </a:r>
            <a:r>
              <a:rPr lang="en-IN" sz="3200" b="1" dirty="0">
                <a:solidFill>
                  <a:srgbClr val="7F0055"/>
                </a:solidFill>
                <a:latin typeface="Consolas" panose="020B0609020204030204" pitchFamily="49" charset="0"/>
              </a:rPr>
              <a:t>null</a:t>
            </a:r>
            <a:r>
              <a:rPr lang="en-IN" sz="3200" b="1"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55212145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60E5D-638F-4893-8CEE-3CC9786273FD}"/>
              </a:ext>
            </a:extLst>
          </p:cNvPr>
          <p:cNvSpPr>
            <a:spLocks noGrp="1"/>
          </p:cNvSpPr>
          <p:nvPr>
            <p:ph idx="1"/>
          </p:nvPr>
        </p:nvSpPr>
        <p:spPr>
          <a:xfrm>
            <a:off x="457200" y="548680"/>
            <a:ext cx="8229600" cy="6309320"/>
          </a:xfrm>
        </p:spPr>
        <p:txBody>
          <a:bodyPr>
            <a:normAutofit fontScale="625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actionPerformed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ActionEvent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ae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add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t1</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t2</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a</a:t>
            </a:r>
            <a:r>
              <a:rPr lang="en-IN" sz="1800" b="1" dirty="0" err="1">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result</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"Result:"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c</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ae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sub</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t1</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t2</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result</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"Result:"</a:t>
            </a:r>
            <a:r>
              <a:rPr lang="en-IN" sz="1800" dirty="0">
                <a:solidFill>
                  <a:srgbClr val="000000"/>
                </a:solidFill>
                <a:latin typeface="Consolas" panose="020B0609020204030204" pitchFamily="49" charset="0"/>
              </a:rPr>
              <a:t> + </a:t>
            </a:r>
            <a:r>
              <a:rPr lang="en-IN" sz="1800" dirty="0">
                <a:solidFill>
                  <a:srgbClr val="6A3E3E"/>
                </a:solidFill>
                <a:latin typeface="Consolas" panose="020B0609020204030204" pitchFamily="49" charset="0"/>
              </a:rPr>
              <a:t>c</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ae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mul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t1</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t2</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result</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"Result:"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c</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ae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div</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t1</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t2</a:t>
            </a:r>
            <a:r>
              <a:rPr lang="en-IN" sz="1800" b="1" i="1" dirty="0">
                <a:solidFill>
                  <a:srgbClr val="000000"/>
                </a:solidFill>
                <a:latin typeface="Consolas" panose="020B0609020204030204" pitchFamily="49" charset="0"/>
              </a:rPr>
              <a:t>.getText());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b</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result</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"Result:"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c</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60606356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F0-5156-4047-AE50-66303A493D63}"/>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Java </a:t>
            </a:r>
            <a:r>
              <a:rPr lang="en-IN" b="0" i="0" dirty="0" err="1">
                <a:solidFill>
                  <a:srgbClr val="610B38"/>
                </a:solidFill>
                <a:effectLst/>
                <a:latin typeface="erdana"/>
              </a:rPr>
              <a:t>MouseListener</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B0B6EF0-CB5B-4FDA-BB7C-CEF9817C5A65}"/>
              </a:ext>
            </a:extLst>
          </p:cNvPr>
          <p:cNvSpPr>
            <a:spLocks noGrp="1"/>
          </p:cNvSpPr>
          <p:nvPr>
            <p:ph idx="1"/>
          </p:nvPr>
        </p:nvSpPr>
        <p:spPr>
          <a:xfrm>
            <a:off x="457200" y="548680"/>
            <a:ext cx="8229600" cy="5577483"/>
          </a:xfrm>
        </p:spPr>
        <p:txBody>
          <a:bodyPr>
            <a:normAutofit/>
          </a:bodyPr>
          <a:lstStyle/>
          <a:p>
            <a:r>
              <a:rPr lang="en-US" sz="2000" b="0" i="0" dirty="0">
                <a:solidFill>
                  <a:srgbClr val="000000"/>
                </a:solidFill>
                <a:effectLst/>
                <a:latin typeface="verdana" panose="020B0604030504040204" pitchFamily="34" charset="0"/>
              </a:rPr>
              <a:t>The Java </a:t>
            </a:r>
            <a:r>
              <a:rPr lang="en-US" sz="2000" b="0" i="0" dirty="0" err="1">
                <a:solidFill>
                  <a:srgbClr val="000000"/>
                </a:solidFill>
                <a:effectLst/>
                <a:latin typeface="verdana" panose="020B0604030504040204" pitchFamily="34" charset="0"/>
              </a:rPr>
              <a:t>MouseListener</a:t>
            </a:r>
            <a:r>
              <a:rPr lang="en-US" sz="2000" b="0" i="0" dirty="0">
                <a:solidFill>
                  <a:srgbClr val="000000"/>
                </a:solidFill>
                <a:effectLst/>
                <a:latin typeface="verdana" panose="020B0604030504040204" pitchFamily="34" charset="0"/>
              </a:rPr>
              <a:t> is notified whenever you change the state of mouse. It is notified against </a:t>
            </a:r>
            <a:r>
              <a:rPr lang="en-US" sz="2000" b="0" i="0" dirty="0" err="1">
                <a:solidFill>
                  <a:srgbClr val="000000"/>
                </a:solidFill>
                <a:effectLst/>
                <a:latin typeface="verdana" panose="020B0604030504040204" pitchFamily="34" charset="0"/>
              </a:rPr>
              <a:t>MouseEvent</a:t>
            </a:r>
            <a:r>
              <a:rPr lang="en-US" sz="2000" b="0" i="0" dirty="0">
                <a:solidFill>
                  <a:srgbClr val="000000"/>
                </a:solidFill>
                <a:effectLst/>
                <a:latin typeface="verdana" panose="020B0604030504040204" pitchFamily="34" charset="0"/>
              </a:rPr>
              <a:t>. The </a:t>
            </a:r>
            <a:r>
              <a:rPr lang="en-US" sz="2000" b="0" i="0" dirty="0" err="1">
                <a:solidFill>
                  <a:srgbClr val="000000"/>
                </a:solidFill>
                <a:effectLst/>
                <a:latin typeface="verdana" panose="020B0604030504040204" pitchFamily="34" charset="0"/>
              </a:rPr>
              <a:t>MouseListener</a:t>
            </a:r>
            <a:r>
              <a:rPr lang="en-US" sz="2000" b="0" i="0" dirty="0">
                <a:solidFill>
                  <a:srgbClr val="000000"/>
                </a:solidFill>
                <a:effectLst/>
                <a:latin typeface="verdana" panose="020B0604030504040204" pitchFamily="34" charset="0"/>
              </a:rPr>
              <a:t> interface is found in </a:t>
            </a:r>
            <a:r>
              <a:rPr lang="en-US" sz="2000" b="0" i="0" dirty="0" err="1">
                <a:solidFill>
                  <a:srgbClr val="000000"/>
                </a:solidFill>
                <a:effectLst/>
                <a:latin typeface="verdana" panose="020B0604030504040204" pitchFamily="34" charset="0"/>
              </a:rPr>
              <a:t>java.awt.event</a:t>
            </a:r>
            <a:r>
              <a:rPr lang="en-US" sz="2000" b="0" i="0" dirty="0">
                <a:solidFill>
                  <a:srgbClr val="000000"/>
                </a:solidFill>
                <a:effectLst/>
                <a:latin typeface="verdana" panose="020B0604030504040204" pitchFamily="34" charset="0"/>
              </a:rPr>
              <a:t> package. It has five methods</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mouseClicked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MouseEvent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mouseEntered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MouseEvent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mouseExited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MouseEvent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mousePressed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MouseEvent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mouseReleased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MouseEvent</a:t>
            </a:r>
            <a:r>
              <a:rPr lang="en-IN" sz="1200" b="0" i="0" dirty="0">
                <a:solidFill>
                  <a:srgbClr val="000000"/>
                </a:solidFill>
                <a:effectLst/>
                <a:latin typeface="verdana" panose="020B0604030504040204" pitchFamily="34" charset="0"/>
              </a:rPr>
              <a:t> e);  </a:t>
            </a:r>
          </a:p>
          <a:p>
            <a:endParaRPr lang="en-IN" sz="2000" dirty="0"/>
          </a:p>
        </p:txBody>
      </p:sp>
    </p:spTree>
    <p:extLst>
      <p:ext uri="{BB962C8B-B14F-4D97-AF65-F5344CB8AC3E}">
        <p14:creationId xmlns:p14="http://schemas.microsoft.com/office/powerpoint/2010/main" val="5011418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4F3D6-B678-4499-A431-EA051E9DA19D}"/>
              </a:ext>
            </a:extLst>
          </p:cNvPr>
          <p:cNvSpPr>
            <a:spLocks noGrp="1"/>
          </p:cNvSpPr>
          <p:nvPr>
            <p:ph idx="1"/>
          </p:nvPr>
        </p:nvSpPr>
        <p:spPr>
          <a:xfrm>
            <a:off x="457200" y="116632"/>
            <a:ext cx="8229600" cy="6552728"/>
          </a:xfrm>
        </p:spPr>
        <p:txBody>
          <a:bodyPr>
            <a:normAutofit fontScale="400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Employee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MouseListener</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Frame </a:t>
            </a:r>
            <a:r>
              <a:rPr lang="en-US" sz="1800" dirty="0">
                <a:solidFill>
                  <a:srgbClr val="0000C0"/>
                </a:solidFill>
                <a:latin typeface="Consolas" panose="020B0609020204030204" pitchFamily="49" charset="0"/>
              </a:rPr>
              <a:t>f</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Frame(</a:t>
            </a:r>
            <a:r>
              <a:rPr lang="en-US" sz="1800" b="1" dirty="0">
                <a:solidFill>
                  <a:srgbClr val="2A00FF"/>
                </a:solidFill>
                <a:latin typeface="Consolas" panose="020B0609020204030204" pitchFamily="49" charset="0"/>
              </a:rPr>
              <a:t>"My App"</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Label </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Label();</a:t>
            </a:r>
          </a:p>
          <a:p>
            <a:pPr algn="l"/>
            <a:r>
              <a:rPr lang="en-IN" sz="1800" dirty="0">
                <a:solidFill>
                  <a:srgbClr val="000000"/>
                </a:solidFill>
                <a:latin typeface="Consolas" panose="020B0609020204030204" pitchFamily="49" charset="0"/>
              </a:rPr>
              <a:t>Employee(){</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.addMouseListener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.setSize</a:t>
            </a:r>
            <a:r>
              <a:rPr lang="en-IN" sz="1800" dirty="0">
                <a:solidFill>
                  <a:srgbClr val="000000"/>
                </a:solidFill>
                <a:latin typeface="Consolas" panose="020B0609020204030204" pitchFamily="49" charset="0"/>
              </a:rPr>
              <a:t>(400,400);</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.setVisible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(20,50,100,20);</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.setLayout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mouseClicked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ar</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"Mouse Clicked"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mouseEntered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"Mouse Entered"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mouseExited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"Mouse Exited"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mousePressed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"Mouse Pressed"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mouseReleased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"Mouse Released"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Employee </a:t>
            </a:r>
            <a:r>
              <a:rPr lang="en-IN" sz="1800" u="sng" dirty="0">
                <a:solidFill>
                  <a:srgbClr val="6A3E3E"/>
                </a:solidFill>
                <a:latin typeface="Consolas" panose="020B0609020204030204" pitchFamily="49" charset="0"/>
              </a:rPr>
              <a:t>e</a:t>
            </a:r>
            <a:r>
              <a:rPr lang="en-IN" sz="1800" u="sng" dirty="0">
                <a:solidFill>
                  <a:srgbClr val="000000"/>
                </a:solidFill>
                <a:latin typeface="Consolas" panose="020B0609020204030204" pitchFamily="49" charset="0"/>
              </a:rPr>
              <a:t>=</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Employee();</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63175205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1218-43A7-453B-A746-BFBE659DC8BC}"/>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Java </a:t>
            </a:r>
            <a:r>
              <a:rPr lang="en-IN" b="0" i="0" dirty="0" err="1">
                <a:solidFill>
                  <a:srgbClr val="610B38"/>
                </a:solidFill>
                <a:effectLst/>
                <a:latin typeface="erdana"/>
              </a:rPr>
              <a:t>ItemListener</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E812F58-C596-4671-BC95-6C109880FFA1}"/>
              </a:ext>
            </a:extLst>
          </p:cNvPr>
          <p:cNvSpPr>
            <a:spLocks noGrp="1"/>
          </p:cNvSpPr>
          <p:nvPr>
            <p:ph idx="1"/>
          </p:nvPr>
        </p:nvSpPr>
        <p:spPr>
          <a:xfrm>
            <a:off x="457200" y="404664"/>
            <a:ext cx="8229600" cy="6336704"/>
          </a:xfrm>
        </p:spPr>
        <p:txBody>
          <a:bodyPr>
            <a:normAutofit fontScale="40000" lnSpcReduction="20000"/>
          </a:bodyPr>
          <a:lstStyle/>
          <a:p>
            <a:r>
              <a:rPr lang="en-US" sz="3500" b="0" i="0" dirty="0">
                <a:solidFill>
                  <a:srgbClr val="000000"/>
                </a:solidFill>
                <a:effectLst/>
                <a:latin typeface="verdana" panose="020B0604030504040204" pitchFamily="34" charset="0"/>
              </a:rPr>
              <a:t>The Java </a:t>
            </a:r>
            <a:r>
              <a:rPr lang="en-US" sz="3500" b="0" i="0" dirty="0" err="1">
                <a:solidFill>
                  <a:srgbClr val="000000"/>
                </a:solidFill>
                <a:effectLst/>
                <a:latin typeface="verdana" panose="020B0604030504040204" pitchFamily="34" charset="0"/>
              </a:rPr>
              <a:t>ItemListener</a:t>
            </a:r>
            <a:r>
              <a:rPr lang="en-US" sz="3500" b="0" i="0" dirty="0">
                <a:solidFill>
                  <a:srgbClr val="000000"/>
                </a:solidFill>
                <a:effectLst/>
                <a:latin typeface="verdana" panose="020B0604030504040204" pitchFamily="34" charset="0"/>
              </a:rPr>
              <a:t> is notified whenever you click on the checkbox. It is notified against </a:t>
            </a:r>
            <a:r>
              <a:rPr lang="en-US" sz="3500" b="0" i="0" dirty="0" err="1">
                <a:solidFill>
                  <a:srgbClr val="000000"/>
                </a:solidFill>
                <a:effectLst/>
                <a:latin typeface="verdana" panose="020B0604030504040204" pitchFamily="34" charset="0"/>
              </a:rPr>
              <a:t>ItemEvent</a:t>
            </a:r>
            <a:r>
              <a:rPr lang="en-US" sz="3500" b="0" i="0" dirty="0">
                <a:solidFill>
                  <a:srgbClr val="000000"/>
                </a:solidFill>
                <a:effectLst/>
                <a:latin typeface="verdana" panose="020B0604030504040204" pitchFamily="34" charset="0"/>
              </a:rPr>
              <a:t>. The </a:t>
            </a:r>
            <a:r>
              <a:rPr lang="en-US" sz="3500" b="0" i="0" dirty="0" err="1">
                <a:solidFill>
                  <a:srgbClr val="000000"/>
                </a:solidFill>
                <a:effectLst/>
                <a:latin typeface="verdana" panose="020B0604030504040204" pitchFamily="34" charset="0"/>
              </a:rPr>
              <a:t>ItemListener</a:t>
            </a:r>
            <a:r>
              <a:rPr lang="en-US" sz="3500" b="0" i="0" dirty="0">
                <a:solidFill>
                  <a:srgbClr val="000000"/>
                </a:solidFill>
                <a:effectLst/>
                <a:latin typeface="verdana" panose="020B0604030504040204" pitchFamily="34" charset="0"/>
              </a:rPr>
              <a:t> interface is found in </a:t>
            </a:r>
            <a:r>
              <a:rPr lang="en-US" sz="3500" b="0" i="0" dirty="0" err="1">
                <a:solidFill>
                  <a:srgbClr val="000000"/>
                </a:solidFill>
                <a:effectLst/>
                <a:latin typeface="verdana" panose="020B0604030504040204" pitchFamily="34" charset="0"/>
              </a:rPr>
              <a:t>java.awt.event</a:t>
            </a:r>
            <a:r>
              <a:rPr lang="en-US" sz="3500" b="0" i="0" dirty="0">
                <a:solidFill>
                  <a:srgbClr val="000000"/>
                </a:solidFill>
                <a:effectLst/>
                <a:latin typeface="verdana" panose="020B0604030504040204" pitchFamily="34" charset="0"/>
              </a:rPr>
              <a:t> package. It has only one method: </a:t>
            </a:r>
            <a:r>
              <a:rPr lang="en-US" sz="3500" b="0" i="0" dirty="0" err="1">
                <a:solidFill>
                  <a:srgbClr val="000000"/>
                </a:solidFill>
                <a:effectLst/>
                <a:latin typeface="verdana" panose="020B0604030504040204" pitchFamily="34" charset="0"/>
              </a:rPr>
              <a:t>itemStateChanged</a:t>
            </a:r>
            <a:r>
              <a:rPr lang="en-US" sz="3500" b="0" i="0" dirty="0">
                <a:solidFill>
                  <a:srgbClr val="000000"/>
                </a:solidFill>
                <a:effectLst/>
                <a:latin typeface="verdana" panose="020B0604030504040204" pitchFamily="34" charset="0"/>
              </a:rPr>
              <a:t>().</a:t>
            </a:r>
          </a:p>
          <a:p>
            <a:r>
              <a:rPr lang="en-US" sz="3500" b="0" i="0" dirty="0">
                <a:solidFill>
                  <a:srgbClr val="000000"/>
                </a:solidFill>
                <a:effectLst/>
                <a:latin typeface="verdana" panose="020B0604030504040204" pitchFamily="34" charset="0"/>
              </a:rPr>
              <a:t>The </a:t>
            </a:r>
            <a:r>
              <a:rPr lang="en-US" sz="3500" b="0" i="0" dirty="0" err="1">
                <a:solidFill>
                  <a:srgbClr val="000000"/>
                </a:solidFill>
                <a:effectLst/>
                <a:latin typeface="verdana" panose="020B0604030504040204" pitchFamily="34" charset="0"/>
              </a:rPr>
              <a:t>itemStateChanged</a:t>
            </a:r>
            <a:r>
              <a:rPr lang="en-US" sz="3500" b="0" i="0" dirty="0">
                <a:solidFill>
                  <a:srgbClr val="000000"/>
                </a:solidFill>
                <a:effectLst/>
                <a:latin typeface="verdana" panose="020B0604030504040204" pitchFamily="34" charset="0"/>
              </a:rPr>
              <a:t>() method is invoked automatically whenever you click or unclick on the registered checkbox component.</a:t>
            </a:r>
          </a:p>
          <a:p>
            <a:endParaRPr lang="en-IN" sz="3500" dirty="0"/>
          </a:p>
          <a:p>
            <a:endParaRPr lang="en-IN" sz="1600" dirty="0"/>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Employee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ItemListener</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Checkbox </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Label </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Frame </a:t>
            </a:r>
            <a:r>
              <a:rPr lang="en-US" sz="1800" dirty="0">
                <a:solidFill>
                  <a:srgbClr val="0000C0"/>
                </a:solidFill>
                <a:latin typeface="Consolas" panose="020B0609020204030204" pitchFamily="49" charset="0"/>
              </a:rPr>
              <a:t>f</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Frame(</a:t>
            </a:r>
            <a:r>
              <a:rPr lang="en-US" sz="1800" b="1" dirty="0">
                <a:solidFill>
                  <a:srgbClr val="2A00FF"/>
                </a:solidFill>
                <a:latin typeface="Consolas" panose="020B0609020204030204" pitchFamily="49" charset="0"/>
              </a:rPr>
              <a:t>"My App"</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Employee(){</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Label();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.setAlignment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a:t>
            </a:r>
            <a:r>
              <a:rPr lang="en-IN" sz="1800" b="1" i="1" u="sng" dirty="0" err="1">
                <a:solidFill>
                  <a:srgbClr val="0000C0"/>
                </a:solidFill>
                <a:latin typeface="Consolas" panose="020B0609020204030204" pitchFamily="49" charset="0"/>
              </a:rPr>
              <a:t>CENTER</a:t>
            </a:r>
            <a:r>
              <a:rPr lang="en-IN" sz="1800" b="1" i="1" u="sng"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.setSize</a:t>
            </a:r>
            <a:r>
              <a:rPr lang="en-IN" sz="1800" dirty="0">
                <a:solidFill>
                  <a:srgbClr val="000000"/>
                </a:solidFill>
                <a:latin typeface="Consolas" panose="020B0609020204030204" pitchFamily="49" charset="0"/>
              </a:rPr>
              <a:t>(400,100);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Checkbox(</a:t>
            </a:r>
            <a:r>
              <a:rPr lang="en-IN" sz="1800" b="1" dirty="0">
                <a:solidFill>
                  <a:srgbClr val="2A00FF"/>
                </a:solidFill>
                <a:latin typeface="Consolas" panose="020B0609020204030204" pitchFamily="49" charset="0"/>
              </a:rPr>
              <a:t>"C++"</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.setBounds(100,100, 50,50);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Checkbox(</a:t>
            </a:r>
            <a:r>
              <a:rPr lang="en-IN" sz="1800" b="1" dirty="0">
                <a:solidFill>
                  <a:srgbClr val="2A00FF"/>
                </a:solidFill>
                <a:latin typeface="Consolas" panose="020B0609020204030204" pitchFamily="49" charset="0"/>
              </a:rPr>
              <a:t>"Java"</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.setBounds(100,150, 50,50);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.addItemListener(</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.addItemListener(</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.setSize</a:t>
            </a:r>
            <a:r>
              <a:rPr lang="en-IN" sz="1800" dirty="0">
                <a:solidFill>
                  <a:srgbClr val="000000"/>
                </a:solidFill>
                <a:latin typeface="Consolas" panose="020B0609020204030204" pitchFamily="49" charset="0"/>
              </a:rPr>
              <a:t>(400,400);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.setLayout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.setVisible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Employee </a:t>
            </a:r>
            <a:r>
              <a:rPr lang="en-IN" sz="1800" u="sng" dirty="0">
                <a:solidFill>
                  <a:srgbClr val="6A3E3E"/>
                </a:solidFill>
                <a:latin typeface="Consolas" panose="020B0609020204030204" pitchFamily="49" charset="0"/>
              </a:rPr>
              <a:t>e</a:t>
            </a:r>
            <a:r>
              <a:rPr lang="en-IN" sz="1800" u="sng" dirty="0">
                <a:solidFill>
                  <a:srgbClr val="000000"/>
                </a:solidFill>
                <a:latin typeface="Consolas" panose="020B0609020204030204" pitchFamily="49" charset="0"/>
              </a:rPr>
              <a:t>=</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Employee();</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itemStateChanged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ItemEvent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checkBox1</a:t>
            </a:r>
            <a:r>
              <a:rPr lang="en-IN"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"C++ selected"</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e</a:t>
            </a:r>
            <a:r>
              <a:rPr lang="en-IN" sz="1800" b="1" dirty="0" err="1">
                <a:solidFill>
                  <a:srgbClr val="000000"/>
                </a:solidFill>
                <a:latin typeface="Consolas" panose="020B0609020204030204" pitchFamily="49" charset="0"/>
              </a:rPr>
              <a:t>.getSource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checkBox2</a:t>
            </a:r>
            <a:r>
              <a:rPr lang="en-IN"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"Java clicked"</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sz="1600" dirty="0"/>
          </a:p>
        </p:txBody>
      </p:sp>
    </p:spTree>
    <p:extLst>
      <p:ext uri="{BB962C8B-B14F-4D97-AF65-F5344CB8AC3E}">
        <p14:creationId xmlns:p14="http://schemas.microsoft.com/office/powerpoint/2010/main" val="3903120488"/>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4C0F-3AE2-41CB-9E37-7D2858BE58E3}"/>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Java </a:t>
            </a:r>
            <a:r>
              <a:rPr lang="en-IN" b="0" i="0" dirty="0" err="1">
                <a:solidFill>
                  <a:srgbClr val="610B38"/>
                </a:solidFill>
                <a:effectLst/>
                <a:latin typeface="erdana"/>
              </a:rPr>
              <a:t>KeyListener</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E66BF5-2928-4BBB-A0EE-7A7543B7E237}"/>
              </a:ext>
            </a:extLst>
          </p:cNvPr>
          <p:cNvSpPr>
            <a:spLocks noGrp="1"/>
          </p:cNvSpPr>
          <p:nvPr>
            <p:ph idx="1"/>
          </p:nvPr>
        </p:nvSpPr>
        <p:spPr>
          <a:xfrm>
            <a:off x="457200" y="404664"/>
            <a:ext cx="8229600" cy="5721499"/>
          </a:xfrm>
        </p:spPr>
        <p:txBody>
          <a:bodyPr>
            <a:normAutofit/>
          </a:bodyPr>
          <a:lstStyle/>
          <a:p>
            <a:r>
              <a:rPr lang="en-US" sz="2000" b="0" i="0" dirty="0">
                <a:solidFill>
                  <a:srgbClr val="000000"/>
                </a:solidFill>
                <a:effectLst/>
                <a:latin typeface="verdana" panose="020B0604030504040204" pitchFamily="34" charset="0"/>
              </a:rPr>
              <a:t>The Java </a:t>
            </a:r>
            <a:r>
              <a:rPr lang="en-US" sz="2000" b="0" i="0" dirty="0" err="1">
                <a:solidFill>
                  <a:srgbClr val="000000"/>
                </a:solidFill>
                <a:effectLst/>
                <a:latin typeface="verdana" panose="020B0604030504040204" pitchFamily="34" charset="0"/>
              </a:rPr>
              <a:t>KeyListener</a:t>
            </a:r>
            <a:r>
              <a:rPr lang="en-US" sz="2000" b="0" i="0" dirty="0">
                <a:solidFill>
                  <a:srgbClr val="000000"/>
                </a:solidFill>
                <a:effectLst/>
                <a:latin typeface="verdana" panose="020B0604030504040204" pitchFamily="34" charset="0"/>
              </a:rPr>
              <a:t> is notified whenever you change the state of key. It is notified against </a:t>
            </a:r>
            <a:r>
              <a:rPr lang="en-US" sz="2000" b="0" i="0" dirty="0" err="1">
                <a:solidFill>
                  <a:srgbClr val="000000"/>
                </a:solidFill>
                <a:effectLst/>
                <a:latin typeface="verdana" panose="020B0604030504040204" pitchFamily="34" charset="0"/>
              </a:rPr>
              <a:t>KeyEvent</a:t>
            </a:r>
            <a:r>
              <a:rPr lang="en-US" sz="2000" b="0" i="0" dirty="0">
                <a:solidFill>
                  <a:srgbClr val="000000"/>
                </a:solidFill>
                <a:effectLst/>
                <a:latin typeface="verdana" panose="020B0604030504040204" pitchFamily="34" charset="0"/>
              </a:rPr>
              <a:t>. The </a:t>
            </a:r>
            <a:r>
              <a:rPr lang="en-US" sz="2000" b="0" i="0" dirty="0" err="1">
                <a:solidFill>
                  <a:srgbClr val="000000"/>
                </a:solidFill>
                <a:effectLst/>
                <a:latin typeface="verdana" panose="020B0604030504040204" pitchFamily="34" charset="0"/>
              </a:rPr>
              <a:t>KeyListener</a:t>
            </a:r>
            <a:r>
              <a:rPr lang="en-US" sz="2000" b="0" i="0" dirty="0">
                <a:solidFill>
                  <a:srgbClr val="000000"/>
                </a:solidFill>
                <a:effectLst/>
                <a:latin typeface="verdana" panose="020B0604030504040204" pitchFamily="34" charset="0"/>
              </a:rPr>
              <a:t> interface is found in </a:t>
            </a:r>
            <a:r>
              <a:rPr lang="en-US" sz="2000" b="0" i="0" dirty="0" err="1">
                <a:solidFill>
                  <a:srgbClr val="000000"/>
                </a:solidFill>
                <a:effectLst/>
                <a:latin typeface="verdana" panose="020B0604030504040204" pitchFamily="34" charset="0"/>
              </a:rPr>
              <a:t>java.awt.event</a:t>
            </a:r>
            <a:r>
              <a:rPr lang="en-US" sz="2000" b="0" i="0" dirty="0">
                <a:solidFill>
                  <a:srgbClr val="000000"/>
                </a:solidFill>
                <a:effectLst/>
                <a:latin typeface="verdana" panose="020B0604030504040204" pitchFamily="34" charset="0"/>
              </a:rPr>
              <a:t> package. It has three methods.</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keyPressed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KeyEvent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keyReleased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KeyEvent</a:t>
            </a:r>
            <a:r>
              <a:rPr lang="en-IN" sz="1200" b="0" i="0" dirty="0">
                <a:solidFill>
                  <a:srgbClr val="000000"/>
                </a:solidFill>
                <a:effectLst/>
                <a:latin typeface="verdana" panose="020B0604030504040204" pitchFamily="34" charset="0"/>
              </a:rPr>
              <a:t> e);  </a:t>
            </a:r>
          </a:p>
          <a:p>
            <a:pPr algn="l">
              <a:buFont typeface="+mj-lt"/>
              <a:buAutoNum type="arabicPeriod"/>
            </a:pPr>
            <a:r>
              <a:rPr lang="en-IN" sz="1200" b="1" i="0" dirty="0">
                <a:solidFill>
                  <a:srgbClr val="006699"/>
                </a:solidFill>
                <a:effectLst/>
                <a:latin typeface="verdana" panose="020B0604030504040204" pitchFamily="34" charset="0"/>
              </a:rPr>
              <a:t>public</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abstract</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void</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keyTyped</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KeyEvent</a:t>
            </a:r>
            <a:r>
              <a:rPr lang="en-IN" sz="1200" b="0" i="0" dirty="0">
                <a:solidFill>
                  <a:srgbClr val="000000"/>
                </a:solidFill>
                <a:effectLst/>
                <a:latin typeface="verdana" panose="020B0604030504040204" pitchFamily="34" charset="0"/>
              </a:rPr>
              <a:t> e); </a:t>
            </a:r>
          </a:p>
          <a:p>
            <a:endParaRPr lang="en-IN" sz="2000" dirty="0"/>
          </a:p>
          <a:p>
            <a:endParaRPr lang="en-IN" sz="2000" dirty="0"/>
          </a:p>
        </p:txBody>
      </p:sp>
    </p:spTree>
    <p:extLst>
      <p:ext uri="{BB962C8B-B14F-4D97-AF65-F5344CB8AC3E}">
        <p14:creationId xmlns:p14="http://schemas.microsoft.com/office/powerpoint/2010/main" val="1881705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5D484-BABA-4A3B-BEE1-6AE7F1B1B488}"/>
              </a:ext>
            </a:extLst>
          </p:cNvPr>
          <p:cNvSpPr>
            <a:spLocks noGrp="1"/>
          </p:cNvSpPr>
          <p:nvPr>
            <p:ph idx="1"/>
          </p:nvPr>
        </p:nvSpPr>
        <p:spPr>
          <a:xfrm>
            <a:off x="457200" y="692696"/>
            <a:ext cx="8229600" cy="5433467"/>
          </a:xfrm>
        </p:spPr>
        <p:txBody>
          <a:bodyPr>
            <a:normAutofit fontScale="25000" lnSpcReduction="20000"/>
          </a:bodyPr>
          <a:lstStyle/>
          <a:p>
            <a:pPr algn="l"/>
            <a:r>
              <a:rPr lang="en-US" sz="4300" b="1" dirty="0">
                <a:solidFill>
                  <a:srgbClr val="7F0055"/>
                </a:solidFill>
                <a:latin typeface="Consolas" panose="020B0609020204030204" pitchFamily="49" charset="0"/>
              </a:rPr>
              <a:t>public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class</a:t>
            </a:r>
            <a:r>
              <a:rPr lang="en-US" sz="4300" b="1" dirty="0">
                <a:solidFill>
                  <a:srgbClr val="000000"/>
                </a:solidFill>
                <a:latin typeface="Consolas" panose="020B0609020204030204" pitchFamily="49" charset="0"/>
              </a:rPr>
              <a:t> Employee </a:t>
            </a:r>
            <a:r>
              <a:rPr lang="en-US" sz="4300" b="1" dirty="0">
                <a:solidFill>
                  <a:srgbClr val="7F0055"/>
                </a:solidFill>
                <a:latin typeface="Consolas" panose="020B0609020204030204" pitchFamily="49" charset="0"/>
              </a:rPr>
              <a:t>implements</a:t>
            </a:r>
            <a:r>
              <a:rPr lang="en-US" sz="4300" b="1" dirty="0">
                <a:solidFill>
                  <a:srgbClr val="000000"/>
                </a:solidFill>
                <a:latin typeface="Consolas" panose="020B0609020204030204" pitchFamily="49" charset="0"/>
              </a:rPr>
              <a:t> </a:t>
            </a:r>
            <a:r>
              <a:rPr lang="en-US" sz="4300" b="1" dirty="0" err="1">
                <a:solidFill>
                  <a:srgbClr val="000000"/>
                </a:solidFill>
                <a:latin typeface="Consolas" panose="020B0609020204030204" pitchFamily="49" charset="0"/>
              </a:rPr>
              <a:t>KeyListener</a:t>
            </a:r>
            <a:r>
              <a:rPr lang="en-US"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Checkbox </a:t>
            </a:r>
            <a:r>
              <a:rPr lang="en-IN" sz="4300" dirty="0">
                <a:solidFill>
                  <a:srgbClr val="0000C0"/>
                </a:solidFill>
                <a:latin typeface="Consolas" panose="020B0609020204030204" pitchFamily="49" charset="0"/>
              </a:rPr>
              <a:t>checkBox1</a:t>
            </a:r>
            <a:r>
              <a:rPr lang="en-IN" sz="4300" dirty="0">
                <a:solidFill>
                  <a:srgbClr val="000000"/>
                </a:solidFill>
                <a:latin typeface="Consolas" panose="020B0609020204030204" pitchFamily="49" charset="0"/>
              </a:rPr>
              <a:t>,</a:t>
            </a:r>
            <a:r>
              <a:rPr lang="en-IN" sz="4300" dirty="0">
                <a:solidFill>
                  <a:srgbClr val="0000C0"/>
                </a:solidFill>
                <a:latin typeface="Consolas" panose="020B0609020204030204" pitchFamily="49" charset="0"/>
              </a:rPr>
              <a:t>checkBox2</a:t>
            </a:r>
            <a:r>
              <a:rPr lang="en-IN" sz="4300"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Label </a:t>
            </a:r>
            <a:r>
              <a:rPr lang="en-IN" sz="4300" dirty="0">
                <a:solidFill>
                  <a:srgbClr val="0000C0"/>
                </a:solidFill>
                <a:latin typeface="Consolas" panose="020B0609020204030204" pitchFamily="49" charset="0"/>
              </a:rPr>
              <a:t>l</a:t>
            </a:r>
            <a:r>
              <a:rPr lang="en-IN" sz="4300" dirty="0">
                <a:solidFill>
                  <a:srgbClr val="000000"/>
                </a:solidFill>
                <a:latin typeface="Consolas" panose="020B0609020204030204" pitchFamily="49" charset="0"/>
              </a:rPr>
              <a:t>;</a:t>
            </a:r>
          </a:p>
          <a:p>
            <a:pPr algn="l"/>
            <a:r>
              <a:rPr lang="en-US" sz="4300" dirty="0">
                <a:solidFill>
                  <a:srgbClr val="000000"/>
                </a:solidFill>
                <a:latin typeface="Consolas" panose="020B0609020204030204" pitchFamily="49" charset="0"/>
              </a:rPr>
              <a:t>Frame </a:t>
            </a:r>
            <a:r>
              <a:rPr lang="en-US" sz="4300" dirty="0">
                <a:solidFill>
                  <a:srgbClr val="0000C0"/>
                </a:solidFill>
                <a:latin typeface="Consolas" panose="020B0609020204030204" pitchFamily="49" charset="0"/>
              </a:rPr>
              <a:t>f</a:t>
            </a:r>
            <a:r>
              <a:rPr lang="en-US" sz="4300" dirty="0">
                <a:solidFill>
                  <a:srgbClr val="000000"/>
                </a:solidFill>
                <a:latin typeface="Consolas" panose="020B0609020204030204" pitchFamily="49" charset="0"/>
              </a:rPr>
              <a:t>=</a:t>
            </a:r>
            <a:r>
              <a:rPr lang="en-US" sz="4300" b="1" dirty="0">
                <a:solidFill>
                  <a:srgbClr val="7F0055"/>
                </a:solidFill>
                <a:latin typeface="Consolas" panose="020B0609020204030204" pitchFamily="49" charset="0"/>
              </a:rPr>
              <a:t>new</a:t>
            </a:r>
            <a:r>
              <a:rPr lang="en-US" sz="4300" b="1" dirty="0">
                <a:solidFill>
                  <a:srgbClr val="000000"/>
                </a:solidFill>
                <a:latin typeface="Consolas" panose="020B0609020204030204" pitchFamily="49" charset="0"/>
              </a:rPr>
              <a:t> Frame(</a:t>
            </a:r>
            <a:r>
              <a:rPr lang="en-US" sz="4300" b="1" dirty="0">
                <a:solidFill>
                  <a:srgbClr val="2A00FF"/>
                </a:solidFill>
                <a:latin typeface="Consolas" panose="020B0609020204030204" pitchFamily="49" charset="0"/>
              </a:rPr>
              <a:t>"My App"</a:t>
            </a:r>
            <a:r>
              <a:rPr lang="en-US" sz="4300" b="1" dirty="0">
                <a:solidFill>
                  <a:srgbClr val="000000"/>
                </a:solidFill>
                <a:latin typeface="Consolas" panose="020B0609020204030204" pitchFamily="49" charset="0"/>
              </a:rPr>
              <a:t>);</a:t>
            </a:r>
          </a:p>
          <a:p>
            <a:pPr algn="l"/>
            <a:r>
              <a:rPr lang="en-IN" sz="4300" dirty="0" err="1">
                <a:solidFill>
                  <a:srgbClr val="000000"/>
                </a:solidFill>
                <a:latin typeface="Consolas" panose="020B0609020204030204" pitchFamily="49" charset="0"/>
              </a:rPr>
              <a:t>TextArea</a:t>
            </a:r>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ar</a:t>
            </a:r>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r>
              <a:rPr lang="en-IN" sz="4300" dirty="0">
                <a:solidFill>
                  <a:srgbClr val="000000"/>
                </a:solidFill>
                <a:latin typeface="Consolas" panose="020B0609020204030204" pitchFamily="49" charset="0"/>
              </a:rPr>
              <a:t>Employee(){</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r>
              <a:rPr lang="en-IN" sz="4300" dirty="0">
                <a:solidFill>
                  <a:srgbClr val="000000"/>
                </a:solidFill>
                <a:latin typeface="Consolas" panose="020B0609020204030204" pitchFamily="49" charset="0"/>
              </a:rPr>
              <a:t> </a:t>
            </a:r>
            <a:r>
              <a:rPr lang="en-IN" sz="4300" dirty="0">
                <a:solidFill>
                  <a:srgbClr val="0000C0"/>
                </a:solidFill>
                <a:latin typeface="Consolas" panose="020B0609020204030204" pitchFamily="49" charset="0"/>
              </a:rPr>
              <a:t>l</a:t>
            </a:r>
            <a:r>
              <a:rPr lang="en-IN" sz="4300" dirty="0">
                <a:solidFill>
                  <a:srgbClr val="000000"/>
                </a:solidFill>
                <a:latin typeface="Consolas" panose="020B0609020204030204" pitchFamily="49" charset="0"/>
              </a:rPr>
              <a:t> = </a:t>
            </a:r>
            <a:r>
              <a:rPr lang="en-IN" sz="4300" b="1" dirty="0">
                <a:solidFill>
                  <a:srgbClr val="7F0055"/>
                </a:solidFill>
                <a:latin typeface="Consolas" panose="020B0609020204030204" pitchFamily="49" charset="0"/>
              </a:rPr>
              <a:t>new</a:t>
            </a:r>
            <a:r>
              <a:rPr lang="en-IN" sz="4300" b="1" dirty="0">
                <a:solidFill>
                  <a:srgbClr val="000000"/>
                </a:solidFill>
                <a:latin typeface="Consolas" panose="020B0609020204030204" pitchFamily="49" charset="0"/>
              </a:rPr>
              <a:t> Label();  </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ar</a:t>
            </a:r>
            <a:r>
              <a:rPr lang="en-IN" sz="4300" dirty="0">
                <a:solidFill>
                  <a:srgbClr val="000000"/>
                </a:solidFill>
                <a:latin typeface="Consolas" panose="020B0609020204030204" pitchFamily="49" charset="0"/>
              </a:rPr>
              <a:t>=</a:t>
            </a:r>
            <a:r>
              <a:rPr lang="en-IN" sz="4300" b="1" dirty="0">
                <a:solidFill>
                  <a:srgbClr val="7F0055"/>
                </a:solidFill>
                <a:latin typeface="Consolas" panose="020B0609020204030204" pitchFamily="49" charset="0"/>
              </a:rPr>
              <a:t>new</a:t>
            </a:r>
            <a:r>
              <a:rPr lang="en-IN" sz="4300" b="1" dirty="0">
                <a:solidFill>
                  <a:srgbClr val="000000"/>
                </a:solidFill>
                <a:latin typeface="Consolas" panose="020B0609020204030204" pitchFamily="49" charset="0"/>
              </a:rPr>
              <a:t> </a:t>
            </a:r>
            <a:r>
              <a:rPr lang="en-IN" sz="4300" b="1" dirty="0" err="1">
                <a:solidFill>
                  <a:srgbClr val="000000"/>
                </a:solidFill>
                <a:latin typeface="Consolas" panose="020B0609020204030204" pitchFamily="49" charset="0"/>
              </a:rPr>
              <a:t>TextArea</a:t>
            </a:r>
            <a:r>
              <a:rPr lang="en-IN"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l</a:t>
            </a:r>
            <a:r>
              <a:rPr lang="en-IN" sz="4300" dirty="0" err="1">
                <a:solidFill>
                  <a:srgbClr val="000000"/>
                </a:solidFill>
                <a:latin typeface="Consolas" panose="020B0609020204030204" pitchFamily="49" charset="0"/>
              </a:rPr>
              <a:t>.setBounds</a:t>
            </a:r>
            <a:r>
              <a:rPr lang="en-IN" sz="4300" dirty="0">
                <a:solidFill>
                  <a:srgbClr val="000000"/>
                </a:solidFill>
                <a:latin typeface="Consolas" panose="020B0609020204030204" pitchFamily="49" charset="0"/>
              </a:rPr>
              <a:t>(20,50,100,20);</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ar</a:t>
            </a:r>
            <a:r>
              <a:rPr lang="en-IN" sz="4300" dirty="0" err="1">
                <a:solidFill>
                  <a:srgbClr val="000000"/>
                </a:solidFill>
                <a:latin typeface="Consolas" panose="020B0609020204030204" pitchFamily="49" charset="0"/>
              </a:rPr>
              <a:t>.setBounds</a:t>
            </a:r>
            <a:r>
              <a:rPr lang="en-IN" sz="4300" dirty="0">
                <a:solidFill>
                  <a:srgbClr val="000000"/>
                </a:solidFill>
                <a:latin typeface="Consolas" panose="020B0609020204030204" pitchFamily="49" charset="0"/>
              </a:rPr>
              <a:t>(20,80,300,300);</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ar</a:t>
            </a:r>
            <a:r>
              <a:rPr lang="en-IN" sz="4300" dirty="0" err="1">
                <a:solidFill>
                  <a:srgbClr val="000000"/>
                </a:solidFill>
                <a:latin typeface="Consolas" panose="020B0609020204030204" pitchFamily="49" charset="0"/>
              </a:rPr>
              <a:t>.addKeyListener</a:t>
            </a:r>
            <a:r>
              <a:rPr lang="en-IN" sz="4300" dirty="0">
                <a:solidFill>
                  <a:srgbClr val="000000"/>
                </a:solidFill>
                <a:latin typeface="Consolas" panose="020B0609020204030204" pitchFamily="49" charset="0"/>
              </a:rPr>
              <a:t>(</a:t>
            </a:r>
            <a:r>
              <a:rPr lang="en-IN" sz="4300" b="1" dirty="0">
                <a:solidFill>
                  <a:srgbClr val="7F0055"/>
                </a:solidFill>
                <a:latin typeface="Consolas" panose="020B0609020204030204" pitchFamily="49" charset="0"/>
              </a:rPr>
              <a:t>this</a:t>
            </a:r>
            <a:r>
              <a:rPr lang="en-IN"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f</a:t>
            </a:r>
            <a:r>
              <a:rPr lang="en-IN" sz="4300" dirty="0" err="1">
                <a:solidFill>
                  <a:srgbClr val="000000"/>
                </a:solidFill>
                <a:latin typeface="Consolas" panose="020B0609020204030204" pitchFamily="49" charset="0"/>
              </a:rPr>
              <a:t>.add</a:t>
            </a:r>
            <a:r>
              <a:rPr lang="en-IN" sz="4300" dirty="0">
                <a:solidFill>
                  <a:srgbClr val="000000"/>
                </a:solidFill>
                <a:latin typeface="Consolas" panose="020B0609020204030204" pitchFamily="49" charset="0"/>
              </a:rPr>
              <a:t>(</a:t>
            </a:r>
            <a:r>
              <a:rPr lang="en-IN" sz="4300" dirty="0">
                <a:solidFill>
                  <a:srgbClr val="0000C0"/>
                </a:solidFill>
                <a:latin typeface="Consolas" panose="020B0609020204030204" pitchFamily="49" charset="0"/>
              </a:rPr>
              <a:t>l</a:t>
            </a:r>
            <a:r>
              <a:rPr lang="en-IN" sz="4300"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f</a:t>
            </a:r>
            <a:r>
              <a:rPr lang="en-IN" sz="4300" dirty="0" err="1">
                <a:solidFill>
                  <a:srgbClr val="000000"/>
                </a:solidFill>
                <a:latin typeface="Consolas" panose="020B0609020204030204" pitchFamily="49" charset="0"/>
              </a:rPr>
              <a:t>.add</a:t>
            </a:r>
            <a:r>
              <a:rPr lang="en-IN" sz="4300" dirty="0">
                <a:solidFill>
                  <a:srgbClr val="000000"/>
                </a:solidFill>
                <a:latin typeface="Consolas" panose="020B0609020204030204" pitchFamily="49" charset="0"/>
              </a:rPr>
              <a:t>(</a:t>
            </a:r>
            <a:r>
              <a:rPr lang="en-IN" sz="4300" dirty="0" err="1">
                <a:solidFill>
                  <a:srgbClr val="0000C0"/>
                </a:solidFill>
                <a:latin typeface="Consolas" panose="020B0609020204030204" pitchFamily="49" charset="0"/>
              </a:rPr>
              <a:t>ar</a:t>
            </a:r>
            <a:r>
              <a:rPr lang="en-IN" sz="4300"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f</a:t>
            </a:r>
            <a:r>
              <a:rPr lang="en-IN" sz="4300" dirty="0" err="1">
                <a:solidFill>
                  <a:srgbClr val="000000"/>
                </a:solidFill>
                <a:latin typeface="Consolas" panose="020B0609020204030204" pitchFamily="49" charset="0"/>
              </a:rPr>
              <a:t>.setLayout</a:t>
            </a:r>
            <a:r>
              <a:rPr lang="en-IN" sz="4300" dirty="0">
                <a:solidFill>
                  <a:srgbClr val="000000"/>
                </a:solidFill>
                <a:latin typeface="Consolas" panose="020B0609020204030204" pitchFamily="49" charset="0"/>
              </a:rPr>
              <a:t>(</a:t>
            </a:r>
            <a:r>
              <a:rPr lang="en-IN" sz="4300" b="1" dirty="0">
                <a:solidFill>
                  <a:srgbClr val="7F0055"/>
                </a:solidFill>
                <a:latin typeface="Consolas" panose="020B0609020204030204" pitchFamily="49" charset="0"/>
              </a:rPr>
              <a:t>null</a:t>
            </a:r>
            <a:r>
              <a:rPr lang="en-IN"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r>
              <a:rPr lang="en-IN" sz="4300" dirty="0" err="1">
                <a:solidFill>
                  <a:srgbClr val="0000C0"/>
                </a:solidFill>
                <a:latin typeface="Consolas" panose="020B0609020204030204" pitchFamily="49" charset="0"/>
              </a:rPr>
              <a:t>f</a:t>
            </a:r>
            <a:r>
              <a:rPr lang="en-IN" sz="4300" dirty="0" err="1">
                <a:solidFill>
                  <a:srgbClr val="000000"/>
                </a:solidFill>
                <a:latin typeface="Consolas" panose="020B0609020204030204" pitchFamily="49" charset="0"/>
              </a:rPr>
              <a:t>.setVisible</a:t>
            </a:r>
            <a:r>
              <a:rPr lang="en-IN" sz="4300" dirty="0">
                <a:solidFill>
                  <a:srgbClr val="000000"/>
                </a:solidFill>
                <a:latin typeface="Consolas" panose="020B0609020204030204" pitchFamily="49" charset="0"/>
              </a:rPr>
              <a:t>(</a:t>
            </a:r>
            <a:r>
              <a:rPr lang="en-IN" sz="4300" b="1" dirty="0">
                <a:solidFill>
                  <a:srgbClr val="7F0055"/>
                </a:solidFill>
                <a:latin typeface="Consolas" panose="020B0609020204030204" pitchFamily="49" charset="0"/>
              </a:rPr>
              <a:t>true</a:t>
            </a:r>
            <a:r>
              <a:rPr lang="en-IN"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      </a:t>
            </a:r>
          </a:p>
          <a:p>
            <a:pPr algn="l"/>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r>
              <a:rPr lang="en-US" sz="4300" b="1" dirty="0">
                <a:solidFill>
                  <a:srgbClr val="7F0055"/>
                </a:solidFill>
                <a:latin typeface="Consolas" panose="020B0609020204030204" pitchFamily="49" charset="0"/>
              </a:rPr>
              <a:t>public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static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void</a:t>
            </a:r>
            <a:r>
              <a:rPr lang="en-US" sz="4300" b="1" dirty="0">
                <a:solidFill>
                  <a:srgbClr val="000000"/>
                </a:solidFill>
                <a:latin typeface="Consolas" panose="020B0609020204030204" pitchFamily="49" charset="0"/>
              </a:rPr>
              <a:t> main(String </a:t>
            </a:r>
            <a:r>
              <a:rPr lang="en-US" sz="4300" b="1" dirty="0" err="1">
                <a:solidFill>
                  <a:srgbClr val="6A3E3E"/>
                </a:solidFill>
                <a:latin typeface="Consolas" panose="020B0609020204030204" pitchFamily="49" charset="0"/>
              </a:rPr>
              <a:t>args</a:t>
            </a:r>
            <a:r>
              <a:rPr lang="en-US" sz="4300" b="1"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a:t>
            </a:r>
          </a:p>
          <a:p>
            <a:pPr algn="l"/>
            <a:r>
              <a:rPr lang="en-IN" sz="4300" dirty="0">
                <a:solidFill>
                  <a:srgbClr val="000000"/>
                </a:solidFill>
                <a:latin typeface="Consolas" panose="020B0609020204030204" pitchFamily="49" charset="0"/>
              </a:rPr>
              <a:t>Employee </a:t>
            </a:r>
            <a:r>
              <a:rPr lang="en-IN" sz="4300" u="sng" dirty="0">
                <a:solidFill>
                  <a:srgbClr val="6A3E3E"/>
                </a:solidFill>
                <a:latin typeface="Consolas" panose="020B0609020204030204" pitchFamily="49" charset="0"/>
              </a:rPr>
              <a:t>e</a:t>
            </a:r>
            <a:r>
              <a:rPr lang="en-IN" sz="4300" u="sng" dirty="0">
                <a:solidFill>
                  <a:srgbClr val="000000"/>
                </a:solidFill>
                <a:latin typeface="Consolas" panose="020B0609020204030204" pitchFamily="49" charset="0"/>
              </a:rPr>
              <a:t>=</a:t>
            </a:r>
            <a:r>
              <a:rPr lang="en-IN" sz="4300" b="1" u="sng" dirty="0">
                <a:solidFill>
                  <a:srgbClr val="7F0055"/>
                </a:solidFill>
                <a:latin typeface="Consolas" panose="020B0609020204030204" pitchFamily="49" charset="0"/>
              </a:rPr>
              <a:t>new</a:t>
            </a:r>
            <a:r>
              <a:rPr lang="en-IN" sz="4300" b="1" u="sng" dirty="0">
                <a:solidFill>
                  <a:srgbClr val="000000"/>
                </a:solidFill>
                <a:latin typeface="Consolas" panose="020B0609020204030204" pitchFamily="49" charset="0"/>
              </a:rPr>
              <a:t> Employee();</a:t>
            </a:r>
          </a:p>
          <a:p>
            <a:pPr algn="l"/>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r>
              <a:rPr lang="en-IN" sz="4300" dirty="0">
                <a:solidFill>
                  <a:srgbClr val="646464"/>
                </a:solidFill>
                <a:latin typeface="Consolas" panose="020B0609020204030204" pitchFamily="49" charset="0"/>
              </a:rPr>
              <a:t>@Override</a:t>
            </a:r>
          </a:p>
          <a:p>
            <a:pPr algn="l"/>
            <a:r>
              <a:rPr lang="en-US" sz="4300" b="1" dirty="0">
                <a:solidFill>
                  <a:srgbClr val="7F0055"/>
                </a:solidFill>
                <a:latin typeface="Consolas" panose="020B0609020204030204" pitchFamily="49" charset="0"/>
              </a:rPr>
              <a:t>public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void</a:t>
            </a:r>
            <a:r>
              <a:rPr lang="en-US" sz="4300" b="1" dirty="0">
                <a:solidFill>
                  <a:srgbClr val="000000"/>
                </a:solidFill>
                <a:latin typeface="Consolas" panose="020B0609020204030204" pitchFamily="49" charset="0"/>
              </a:rPr>
              <a:t> </a:t>
            </a:r>
            <a:r>
              <a:rPr lang="en-US" sz="4300" b="1" dirty="0" err="1">
                <a:solidFill>
                  <a:srgbClr val="000000"/>
                </a:solidFill>
                <a:latin typeface="Consolas" panose="020B0609020204030204" pitchFamily="49" charset="0"/>
              </a:rPr>
              <a:t>keyPressed</a:t>
            </a:r>
            <a:r>
              <a:rPr lang="en-US" sz="4300" b="1" dirty="0">
                <a:solidFill>
                  <a:srgbClr val="000000"/>
                </a:solidFill>
                <a:latin typeface="Consolas" panose="020B0609020204030204" pitchFamily="49" charset="0"/>
              </a:rPr>
              <a:t>(</a:t>
            </a:r>
            <a:r>
              <a:rPr lang="en-US" sz="4300" b="1" dirty="0" err="1">
                <a:solidFill>
                  <a:srgbClr val="000000"/>
                </a:solidFill>
                <a:latin typeface="Consolas" panose="020B0609020204030204" pitchFamily="49" charset="0"/>
              </a:rPr>
              <a:t>KeyEvent</a:t>
            </a:r>
            <a:r>
              <a:rPr lang="en-US" sz="4300" b="1" dirty="0">
                <a:solidFill>
                  <a:srgbClr val="000000"/>
                </a:solidFill>
                <a:latin typeface="Consolas" panose="020B0609020204030204" pitchFamily="49" charset="0"/>
              </a:rPr>
              <a:t> </a:t>
            </a:r>
            <a:r>
              <a:rPr lang="en-US" sz="4300" b="1" dirty="0">
                <a:solidFill>
                  <a:srgbClr val="6A3E3E"/>
                </a:solidFill>
                <a:latin typeface="Consolas" panose="020B0609020204030204" pitchFamily="49" charset="0"/>
              </a:rPr>
              <a:t>arg0</a:t>
            </a:r>
            <a:r>
              <a:rPr lang="en-US" sz="4300" b="1" dirty="0">
                <a:solidFill>
                  <a:srgbClr val="000000"/>
                </a:solidFill>
                <a:latin typeface="Consolas" panose="020B0609020204030204" pitchFamily="49" charset="0"/>
              </a:rPr>
              <a:t>) {</a:t>
            </a:r>
          </a:p>
          <a:p>
            <a:pPr algn="l"/>
            <a:r>
              <a:rPr lang="en-IN" sz="4300" dirty="0" err="1">
                <a:solidFill>
                  <a:srgbClr val="0000C0"/>
                </a:solidFill>
                <a:latin typeface="Consolas" panose="020B0609020204030204" pitchFamily="49" charset="0"/>
              </a:rPr>
              <a:t>l</a:t>
            </a:r>
            <a:r>
              <a:rPr lang="en-IN" sz="4300" dirty="0" err="1">
                <a:solidFill>
                  <a:srgbClr val="000000"/>
                </a:solidFill>
                <a:latin typeface="Consolas" panose="020B0609020204030204" pitchFamily="49" charset="0"/>
              </a:rPr>
              <a:t>.setText</a:t>
            </a:r>
            <a:r>
              <a:rPr lang="en-IN" sz="4300" dirty="0">
                <a:solidFill>
                  <a:srgbClr val="000000"/>
                </a:solidFill>
                <a:latin typeface="Consolas" panose="020B0609020204030204" pitchFamily="49" charset="0"/>
              </a:rPr>
              <a:t>(</a:t>
            </a:r>
            <a:r>
              <a:rPr lang="en-IN" sz="4300" dirty="0">
                <a:solidFill>
                  <a:srgbClr val="2A00FF"/>
                </a:solidFill>
                <a:latin typeface="Consolas" panose="020B0609020204030204" pitchFamily="49" charset="0"/>
              </a:rPr>
              <a:t>"Key pressed"</a:t>
            </a:r>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r>
              <a:rPr lang="en-IN" sz="4300" dirty="0">
                <a:solidFill>
                  <a:srgbClr val="646464"/>
                </a:solidFill>
                <a:latin typeface="Consolas" panose="020B0609020204030204" pitchFamily="49" charset="0"/>
              </a:rPr>
              <a:t>@Override</a:t>
            </a:r>
          </a:p>
          <a:p>
            <a:pPr algn="l"/>
            <a:r>
              <a:rPr lang="en-US" sz="4300" b="1" dirty="0">
                <a:solidFill>
                  <a:srgbClr val="7F0055"/>
                </a:solidFill>
                <a:latin typeface="Consolas" panose="020B0609020204030204" pitchFamily="49" charset="0"/>
              </a:rPr>
              <a:t>public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void</a:t>
            </a:r>
            <a:r>
              <a:rPr lang="en-US" sz="4300" b="1" dirty="0">
                <a:solidFill>
                  <a:srgbClr val="000000"/>
                </a:solidFill>
                <a:latin typeface="Consolas" panose="020B0609020204030204" pitchFamily="49" charset="0"/>
              </a:rPr>
              <a:t> </a:t>
            </a:r>
            <a:r>
              <a:rPr lang="en-US" sz="4300" b="1" dirty="0" err="1">
                <a:solidFill>
                  <a:srgbClr val="000000"/>
                </a:solidFill>
                <a:latin typeface="Consolas" panose="020B0609020204030204" pitchFamily="49" charset="0"/>
              </a:rPr>
              <a:t>keyReleased</a:t>
            </a:r>
            <a:r>
              <a:rPr lang="en-US" sz="4300" b="1" dirty="0">
                <a:solidFill>
                  <a:srgbClr val="000000"/>
                </a:solidFill>
                <a:latin typeface="Consolas" panose="020B0609020204030204" pitchFamily="49" charset="0"/>
              </a:rPr>
              <a:t>(</a:t>
            </a:r>
            <a:r>
              <a:rPr lang="en-US" sz="4300" b="1" dirty="0" err="1">
                <a:solidFill>
                  <a:srgbClr val="000000"/>
                </a:solidFill>
                <a:latin typeface="Consolas" panose="020B0609020204030204" pitchFamily="49" charset="0"/>
              </a:rPr>
              <a:t>KeyEvent</a:t>
            </a:r>
            <a:r>
              <a:rPr lang="en-US" sz="4300" b="1" dirty="0">
                <a:solidFill>
                  <a:srgbClr val="000000"/>
                </a:solidFill>
                <a:latin typeface="Consolas" panose="020B0609020204030204" pitchFamily="49" charset="0"/>
              </a:rPr>
              <a:t> </a:t>
            </a:r>
            <a:r>
              <a:rPr lang="en-US" sz="4300" b="1" dirty="0">
                <a:solidFill>
                  <a:srgbClr val="6A3E3E"/>
                </a:solidFill>
                <a:latin typeface="Consolas" panose="020B0609020204030204" pitchFamily="49" charset="0"/>
              </a:rPr>
              <a:t>arg0</a:t>
            </a:r>
            <a:r>
              <a:rPr lang="en-US" sz="4300" b="1" dirty="0">
                <a:solidFill>
                  <a:srgbClr val="000000"/>
                </a:solidFill>
                <a:latin typeface="Consolas" panose="020B0609020204030204" pitchFamily="49" charset="0"/>
              </a:rPr>
              <a:t>) {</a:t>
            </a:r>
          </a:p>
          <a:p>
            <a:pPr algn="l"/>
            <a:r>
              <a:rPr lang="en-IN" sz="4300" dirty="0" err="1">
                <a:solidFill>
                  <a:srgbClr val="0000C0"/>
                </a:solidFill>
                <a:latin typeface="Consolas" panose="020B0609020204030204" pitchFamily="49" charset="0"/>
              </a:rPr>
              <a:t>l</a:t>
            </a:r>
            <a:r>
              <a:rPr lang="en-IN" sz="4300" dirty="0" err="1">
                <a:solidFill>
                  <a:srgbClr val="000000"/>
                </a:solidFill>
                <a:latin typeface="Consolas" panose="020B0609020204030204" pitchFamily="49" charset="0"/>
              </a:rPr>
              <a:t>.setText</a:t>
            </a:r>
            <a:r>
              <a:rPr lang="en-IN" sz="4300" dirty="0">
                <a:solidFill>
                  <a:srgbClr val="000000"/>
                </a:solidFill>
                <a:latin typeface="Consolas" panose="020B0609020204030204" pitchFamily="49" charset="0"/>
              </a:rPr>
              <a:t>(</a:t>
            </a:r>
            <a:r>
              <a:rPr lang="en-IN" sz="4300" dirty="0">
                <a:solidFill>
                  <a:srgbClr val="2A00FF"/>
                </a:solidFill>
                <a:latin typeface="Consolas" panose="020B0609020204030204" pitchFamily="49" charset="0"/>
              </a:rPr>
              <a:t>"key released"</a:t>
            </a:r>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r>
              <a:rPr lang="en-IN" sz="4300" dirty="0">
                <a:solidFill>
                  <a:srgbClr val="646464"/>
                </a:solidFill>
                <a:latin typeface="Consolas" panose="020B0609020204030204" pitchFamily="49" charset="0"/>
              </a:rPr>
              <a:t>@Override</a:t>
            </a:r>
          </a:p>
          <a:p>
            <a:pPr algn="l"/>
            <a:r>
              <a:rPr lang="en-US" sz="4300" b="1" dirty="0">
                <a:solidFill>
                  <a:srgbClr val="7F0055"/>
                </a:solidFill>
                <a:latin typeface="Consolas" panose="020B0609020204030204" pitchFamily="49" charset="0"/>
              </a:rPr>
              <a:t>public</a:t>
            </a:r>
            <a:r>
              <a:rPr lang="en-US" sz="4300" b="1" dirty="0">
                <a:solidFill>
                  <a:srgbClr val="000000"/>
                </a:solidFill>
                <a:latin typeface="Consolas" panose="020B0609020204030204" pitchFamily="49" charset="0"/>
              </a:rPr>
              <a:t> </a:t>
            </a:r>
            <a:r>
              <a:rPr lang="en-US" sz="4300" b="1" dirty="0">
                <a:solidFill>
                  <a:srgbClr val="7F0055"/>
                </a:solidFill>
                <a:latin typeface="Consolas" panose="020B0609020204030204" pitchFamily="49" charset="0"/>
              </a:rPr>
              <a:t>void</a:t>
            </a:r>
            <a:r>
              <a:rPr lang="en-US" sz="4300" b="1" dirty="0">
                <a:solidFill>
                  <a:srgbClr val="000000"/>
                </a:solidFill>
                <a:latin typeface="Consolas" panose="020B0609020204030204" pitchFamily="49" charset="0"/>
              </a:rPr>
              <a:t> </a:t>
            </a:r>
            <a:r>
              <a:rPr lang="en-US" sz="4300" b="1" dirty="0" err="1">
                <a:solidFill>
                  <a:srgbClr val="000000"/>
                </a:solidFill>
                <a:latin typeface="Consolas" panose="020B0609020204030204" pitchFamily="49" charset="0"/>
              </a:rPr>
              <a:t>keyTyped</a:t>
            </a:r>
            <a:r>
              <a:rPr lang="en-US" sz="4300" b="1" dirty="0">
                <a:solidFill>
                  <a:srgbClr val="000000"/>
                </a:solidFill>
                <a:latin typeface="Consolas" panose="020B0609020204030204" pitchFamily="49" charset="0"/>
              </a:rPr>
              <a:t>(</a:t>
            </a:r>
            <a:r>
              <a:rPr lang="en-US" sz="4300" b="1" dirty="0" err="1">
                <a:solidFill>
                  <a:srgbClr val="000000"/>
                </a:solidFill>
                <a:latin typeface="Consolas" panose="020B0609020204030204" pitchFamily="49" charset="0"/>
              </a:rPr>
              <a:t>KeyEvent</a:t>
            </a:r>
            <a:r>
              <a:rPr lang="en-US" sz="4300" b="1" dirty="0">
                <a:solidFill>
                  <a:srgbClr val="000000"/>
                </a:solidFill>
                <a:latin typeface="Consolas" panose="020B0609020204030204" pitchFamily="49" charset="0"/>
              </a:rPr>
              <a:t> </a:t>
            </a:r>
            <a:r>
              <a:rPr lang="en-US" sz="4300" b="1" dirty="0">
                <a:solidFill>
                  <a:srgbClr val="6A3E3E"/>
                </a:solidFill>
                <a:latin typeface="Consolas" panose="020B0609020204030204" pitchFamily="49" charset="0"/>
              </a:rPr>
              <a:t>arg0</a:t>
            </a:r>
            <a:r>
              <a:rPr lang="en-US" sz="4300" b="1" dirty="0">
                <a:solidFill>
                  <a:srgbClr val="000000"/>
                </a:solidFill>
                <a:latin typeface="Consolas" panose="020B0609020204030204" pitchFamily="49" charset="0"/>
              </a:rPr>
              <a:t>) {</a:t>
            </a:r>
          </a:p>
          <a:p>
            <a:pPr algn="l"/>
            <a:r>
              <a:rPr lang="en-IN" sz="4300" dirty="0" err="1">
                <a:solidFill>
                  <a:srgbClr val="0000C0"/>
                </a:solidFill>
                <a:latin typeface="Consolas" panose="020B0609020204030204" pitchFamily="49" charset="0"/>
              </a:rPr>
              <a:t>l</a:t>
            </a:r>
            <a:r>
              <a:rPr lang="en-IN" sz="4300" dirty="0" err="1">
                <a:solidFill>
                  <a:srgbClr val="000000"/>
                </a:solidFill>
                <a:latin typeface="Consolas" panose="020B0609020204030204" pitchFamily="49" charset="0"/>
              </a:rPr>
              <a:t>.setText</a:t>
            </a:r>
            <a:r>
              <a:rPr lang="en-IN" sz="4300" dirty="0">
                <a:solidFill>
                  <a:srgbClr val="000000"/>
                </a:solidFill>
                <a:latin typeface="Consolas" panose="020B0609020204030204" pitchFamily="49" charset="0"/>
              </a:rPr>
              <a:t>(</a:t>
            </a:r>
            <a:r>
              <a:rPr lang="en-IN" sz="4300" dirty="0">
                <a:solidFill>
                  <a:srgbClr val="2A00FF"/>
                </a:solidFill>
                <a:latin typeface="Consolas" panose="020B0609020204030204" pitchFamily="49" charset="0"/>
              </a:rPr>
              <a:t>"key typed"</a:t>
            </a:r>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r>
              <a:rPr lang="en-IN" sz="4300" dirty="0">
                <a:solidFill>
                  <a:srgbClr val="000000"/>
                </a:solidFill>
                <a:latin typeface="Consolas" panose="020B0609020204030204" pitchFamily="49" charset="0"/>
              </a:rPr>
              <a:t>}</a:t>
            </a: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pPr algn="l"/>
            <a:endParaRPr lang="en-IN" sz="4300" dirty="0">
              <a:latin typeface="Consolas" panose="020B0609020204030204" pitchFamily="49" charset="0"/>
            </a:endParaRPr>
          </a:p>
          <a:p>
            <a:endParaRPr lang="en-IN" dirty="0"/>
          </a:p>
        </p:txBody>
      </p:sp>
    </p:spTree>
    <p:extLst>
      <p:ext uri="{BB962C8B-B14F-4D97-AF65-F5344CB8AC3E}">
        <p14:creationId xmlns:p14="http://schemas.microsoft.com/office/powerpoint/2010/main" val="3185583245"/>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BC7-9DB0-47B6-AC32-6A88E777A73B}"/>
              </a:ext>
            </a:extLst>
          </p:cNvPr>
          <p:cNvSpPr>
            <a:spLocks noGrp="1"/>
          </p:cNvSpPr>
          <p:nvPr>
            <p:ph type="title"/>
          </p:nvPr>
        </p:nvSpPr>
        <p:spPr>
          <a:xfrm>
            <a:off x="457200" y="274639"/>
            <a:ext cx="8229600" cy="202034"/>
          </a:xfrm>
        </p:spPr>
        <p:txBody>
          <a:bodyPr>
            <a:normAutofit fontScale="90000"/>
          </a:bodyPr>
          <a:lstStyle/>
          <a:p>
            <a:r>
              <a:rPr lang="en-IN" dirty="0"/>
              <a:t>Close AWT Window</a:t>
            </a:r>
          </a:p>
        </p:txBody>
      </p:sp>
      <p:sp>
        <p:nvSpPr>
          <p:cNvPr id="3" name="Content Placeholder 2">
            <a:extLst>
              <a:ext uri="{FF2B5EF4-FFF2-40B4-BE49-F238E27FC236}">
                <a16:creationId xmlns:a16="http://schemas.microsoft.com/office/drawing/2014/main" id="{062F4690-B2D5-4303-BF00-9A414E3993C4}"/>
              </a:ext>
            </a:extLst>
          </p:cNvPr>
          <p:cNvSpPr>
            <a:spLocks noGrp="1"/>
          </p:cNvSpPr>
          <p:nvPr>
            <p:ph idx="1"/>
          </p:nvPr>
        </p:nvSpPr>
        <p:spPr>
          <a:xfrm>
            <a:off x="457200" y="620688"/>
            <a:ext cx="8229600" cy="6120680"/>
          </a:xfrm>
        </p:spPr>
        <p:txBody>
          <a:bodyPr>
            <a:normAutofit fontScale="400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Employee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WindowListener</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KeyListener</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Checkbox </a:t>
            </a:r>
            <a:r>
              <a:rPr lang="en-IN" sz="1800" dirty="0">
                <a:solidFill>
                  <a:srgbClr val="0000C0"/>
                </a:solidFill>
                <a:latin typeface="Consolas" panose="020B0609020204030204" pitchFamily="49" charset="0"/>
              </a:rPr>
              <a:t>checkBox1</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checkBox2</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Label </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Frame </a:t>
            </a:r>
            <a:r>
              <a:rPr lang="en-US" sz="1800" dirty="0">
                <a:solidFill>
                  <a:srgbClr val="0000C0"/>
                </a:solidFill>
                <a:latin typeface="Consolas" panose="020B0609020204030204" pitchFamily="49" charset="0"/>
              </a:rPr>
              <a:t>f</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Frame(</a:t>
            </a:r>
            <a:r>
              <a:rPr lang="en-US" sz="1800" b="1" dirty="0">
                <a:solidFill>
                  <a:srgbClr val="2A00FF"/>
                </a:solidFill>
                <a:latin typeface="Consolas" panose="020B0609020204030204" pitchFamily="49" charset="0"/>
              </a:rPr>
              <a:t>"My App"</a:t>
            </a:r>
            <a:r>
              <a:rPr lang="en-US"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TextArea</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ar</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Employee(){</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Label();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ar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TextArea</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(20,50,100,20);</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ar</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(20,80,300,300);</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ar</a:t>
            </a:r>
            <a:r>
              <a:rPr lang="en-IN" sz="1800" dirty="0" err="1">
                <a:solidFill>
                  <a:srgbClr val="000000"/>
                </a:solidFill>
                <a:latin typeface="Consolas" panose="020B0609020204030204" pitchFamily="49" charset="0"/>
              </a:rPr>
              <a:t>.addKeyListener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0000C0"/>
                </a:solidFill>
                <a:latin typeface="Consolas" panose="020B0609020204030204" pitchFamily="49" charset="0"/>
              </a:rPr>
              <a:t>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ar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.addWindowListener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.setLayout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.setVisible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Employee </a:t>
            </a:r>
            <a:r>
              <a:rPr lang="en-IN" sz="1800" u="sng" dirty="0">
                <a:solidFill>
                  <a:srgbClr val="6A3E3E"/>
                </a:solidFill>
                <a:latin typeface="Consolas" panose="020B0609020204030204" pitchFamily="49" charset="0"/>
              </a:rPr>
              <a:t>e</a:t>
            </a:r>
            <a:r>
              <a:rPr lang="en-IN" sz="1800" u="sng" dirty="0">
                <a:solidFill>
                  <a:srgbClr val="000000"/>
                </a:solidFill>
                <a:latin typeface="Consolas" panose="020B0609020204030204" pitchFamily="49" charset="0"/>
              </a:rPr>
              <a:t>=</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Employee();</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keyPressed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KeyEvent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"Key pressed"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keyReleased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KeyEvent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"key released"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keyTyped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KeyEvent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l</a:t>
            </a:r>
            <a:r>
              <a:rPr lang="en-IN" sz="1800" dirty="0" err="1">
                <a:solidFill>
                  <a:srgbClr val="000000"/>
                </a:solidFill>
                <a:latin typeface="Consolas" panose="020B0609020204030204" pitchFamily="49" charset="0"/>
              </a:rPr>
              <a:t>.setText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"key typed"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069188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08ED-609B-49E3-A121-1587317267E4}"/>
              </a:ext>
            </a:extLst>
          </p:cNvPr>
          <p:cNvSpPr>
            <a:spLocks noGrp="1"/>
          </p:cNvSpPr>
          <p:nvPr>
            <p:ph type="title"/>
          </p:nvPr>
        </p:nvSpPr>
        <p:spPr>
          <a:xfrm>
            <a:off x="457200" y="274638"/>
            <a:ext cx="8229600" cy="457199"/>
          </a:xfrm>
        </p:spPr>
        <p:txBody>
          <a:bodyPr>
            <a:normAutofit fontScale="90000"/>
          </a:bodyPr>
          <a:lstStyle/>
          <a:p>
            <a:r>
              <a:rPr lang="en-IN" b="1" i="0" dirty="0">
                <a:solidFill>
                  <a:srgbClr val="000000"/>
                </a:solidFill>
                <a:effectLst/>
                <a:latin typeface="oswald" panose="00000500000000000000" pitchFamily="2" charset="0"/>
              </a:rPr>
              <a:t>Logical Operators</a:t>
            </a:r>
            <a:br>
              <a:rPr lang="en-IN" b="1" i="0" dirty="0">
                <a:solidFill>
                  <a:srgbClr val="000000"/>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2786E420-6092-4A4C-9058-975FF382CD1C}"/>
              </a:ext>
            </a:extLst>
          </p:cNvPr>
          <p:cNvSpPr>
            <a:spLocks noGrp="1"/>
          </p:cNvSpPr>
          <p:nvPr>
            <p:ph idx="1"/>
          </p:nvPr>
        </p:nvSpPr>
        <p:spPr>
          <a:xfrm>
            <a:off x="457200" y="548680"/>
            <a:ext cx="8229600" cy="6034682"/>
          </a:xfrm>
        </p:spPr>
        <p:txBody>
          <a:bodyPr>
            <a:normAutofit/>
          </a:bodyPr>
          <a:lstStyle/>
          <a:p>
            <a:r>
              <a:rPr lang="en-US" sz="2400" b="0" i="0" dirty="0">
                <a:solidFill>
                  <a:srgbClr val="000000"/>
                </a:solidFill>
                <a:effectLst/>
                <a:latin typeface="arial" panose="020B0604020202020204" pitchFamily="34" charset="0"/>
              </a:rPr>
              <a:t>Logical operators are used to combine one or more relational expressions that results in formation of complex expressions known as logical expressions.</a:t>
            </a:r>
          </a:p>
          <a:p>
            <a:r>
              <a:rPr lang="en-US" sz="2400" b="0" i="0" dirty="0">
                <a:solidFill>
                  <a:srgbClr val="000000"/>
                </a:solidFill>
                <a:effectLst/>
                <a:latin typeface="arial" panose="020B0604020202020204" pitchFamily="34" charset="0"/>
              </a:rPr>
              <a:t> Like relational operators, the logical operators evaluate the result of logical expression in terms of Boolean values that can only be </a:t>
            </a:r>
            <a:r>
              <a:rPr lang="en-US" sz="2400" b="1" i="0" dirty="0">
                <a:solidFill>
                  <a:srgbClr val="000000"/>
                </a:solidFill>
                <a:effectLst/>
                <a:latin typeface="arial" panose="020B0604020202020204" pitchFamily="34" charset="0"/>
              </a:rPr>
              <a:t>true or false </a:t>
            </a:r>
            <a:r>
              <a:rPr lang="en-US" sz="2400" b="0" i="0" dirty="0">
                <a:solidFill>
                  <a:srgbClr val="000000"/>
                </a:solidFill>
                <a:effectLst/>
                <a:latin typeface="arial" panose="020B0604020202020204" pitchFamily="34" charset="0"/>
              </a:rPr>
              <a:t>according to the result of the logical expression.</a:t>
            </a:r>
          </a:p>
          <a:p>
            <a:r>
              <a:rPr lang="en-US" sz="2000" b="0" i="0" dirty="0">
                <a:solidFill>
                  <a:srgbClr val="000000"/>
                </a:solidFill>
                <a:effectLst/>
                <a:latin typeface="arial" panose="020B0604020202020204" pitchFamily="34" charset="0"/>
              </a:rPr>
              <a:t>In </a:t>
            </a:r>
            <a:r>
              <a:rPr lang="en-US" sz="2000" b="0" i="0" u="none" strike="noStrike" dirty="0">
                <a:solidFill>
                  <a:srgbClr val="38A8D6"/>
                </a:solidFill>
                <a:effectLst/>
                <a:latin typeface="arial" panose="020B0604020202020204" pitchFamily="34" charset="0"/>
                <a:hlinkClick r:id="rId2"/>
              </a:rPr>
              <a:t>Java</a:t>
            </a:r>
            <a:r>
              <a:rPr lang="en-US" sz="2000" b="0" i="0" dirty="0">
                <a:solidFill>
                  <a:srgbClr val="000000"/>
                </a:solidFill>
                <a:effectLst/>
                <a:latin typeface="arial" panose="020B0604020202020204" pitchFamily="34" charset="0"/>
              </a:rPr>
              <a:t>, there are six logical operators: logical AND (&amp;), logical OR (|), logical exclusive</a:t>
            </a:r>
          </a:p>
          <a:p>
            <a:endParaRPr lang="en-US" sz="2000" dirty="0">
              <a:solidFill>
                <a:srgbClr val="000000"/>
              </a:solidFill>
              <a:latin typeface="arial" panose="020B0604020202020204" pitchFamily="34" charset="0"/>
            </a:endParaRPr>
          </a:p>
          <a:p>
            <a:endParaRPr lang="en-US" sz="2000" b="0" i="0" dirty="0">
              <a:solidFill>
                <a:srgbClr val="000000"/>
              </a:solidFill>
              <a:effectLst/>
              <a:latin typeface="arial" panose="020B0604020202020204" pitchFamily="34" charset="0"/>
            </a:endParaRPr>
          </a:p>
          <a:p>
            <a:endParaRPr lang="en-IN" sz="2400" dirty="0"/>
          </a:p>
        </p:txBody>
      </p:sp>
      <p:graphicFrame>
        <p:nvGraphicFramePr>
          <p:cNvPr id="4" name="Table 3">
            <a:extLst>
              <a:ext uri="{FF2B5EF4-FFF2-40B4-BE49-F238E27FC236}">
                <a16:creationId xmlns:a16="http://schemas.microsoft.com/office/drawing/2014/main" id="{BE4B9093-45B2-4221-9D75-DC92AA0BE3FB}"/>
              </a:ext>
            </a:extLst>
          </p:cNvPr>
          <p:cNvGraphicFramePr>
            <a:graphicFrameLocks noGrp="1"/>
          </p:cNvGraphicFramePr>
          <p:nvPr>
            <p:extLst>
              <p:ext uri="{D42A27DB-BD31-4B8C-83A1-F6EECF244321}">
                <p14:modId xmlns:p14="http://schemas.microsoft.com/office/powerpoint/2010/main" val="3227419590"/>
              </p:ext>
            </p:extLst>
          </p:nvPr>
        </p:nvGraphicFramePr>
        <p:xfrm>
          <a:off x="2123728" y="4797152"/>
          <a:ext cx="5904656" cy="1512168"/>
        </p:xfrm>
        <a:graphic>
          <a:graphicData uri="http://schemas.openxmlformats.org/drawingml/2006/table">
            <a:tbl>
              <a:tblPr/>
              <a:tblGrid>
                <a:gridCol w="2952328">
                  <a:extLst>
                    <a:ext uri="{9D8B030D-6E8A-4147-A177-3AD203B41FA5}">
                      <a16:colId xmlns:a16="http://schemas.microsoft.com/office/drawing/2014/main" val="291775305"/>
                    </a:ext>
                  </a:extLst>
                </a:gridCol>
                <a:gridCol w="2952328">
                  <a:extLst>
                    <a:ext uri="{9D8B030D-6E8A-4147-A177-3AD203B41FA5}">
                      <a16:colId xmlns:a16="http://schemas.microsoft.com/office/drawing/2014/main" val="1222479056"/>
                    </a:ext>
                  </a:extLst>
                </a:gridCol>
              </a:tblGrid>
              <a:tr h="378042">
                <a:tc>
                  <a:txBody>
                    <a:bodyPr/>
                    <a:lstStyle/>
                    <a:p>
                      <a:pPr algn="ctr"/>
                      <a:r>
                        <a:rPr lang="en-IN" sz="1200" b="1">
                          <a:solidFill>
                            <a:srgbClr val="000000"/>
                          </a:solidFill>
                          <a:effectLst/>
                          <a:latin typeface="arial" panose="020B0604020202020204" pitchFamily="34" charset="0"/>
                        </a:rPr>
                        <a:t>Operators</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Meaning</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649220594"/>
                  </a:ext>
                </a:extLst>
              </a:tr>
              <a:tr h="1134126">
                <a:tc>
                  <a:txBody>
                    <a:bodyPr/>
                    <a:lstStyle/>
                    <a:p>
                      <a:pPr algn="ctr"/>
                      <a:r>
                        <a:rPr lang="en-IN" sz="1200">
                          <a:solidFill>
                            <a:srgbClr val="000000"/>
                          </a:solidFill>
                          <a:effectLst/>
                          <a:latin typeface="arial" panose="020B0604020202020204" pitchFamily="34" charset="0"/>
                        </a:rPr>
                        <a:t>&amp;&amp;</a:t>
                      </a:r>
                      <a:endParaRPr lang="en-IN">
                        <a:solidFill>
                          <a:srgbClr val="000000"/>
                        </a:solidFill>
                        <a:effectLst/>
                      </a:endParaRPr>
                    </a:p>
                    <a:p>
                      <a:pPr algn="ctr"/>
                      <a:r>
                        <a:rPr lang="en-IN" sz="1200">
                          <a:solidFill>
                            <a:srgbClr val="000000"/>
                          </a:solidFill>
                          <a:effectLst/>
                          <a:latin typeface="arial" panose="020B0604020202020204" pitchFamily="34" charset="0"/>
                        </a:rPr>
                        <a:t>||</a:t>
                      </a:r>
                      <a:endParaRPr lang="en-IN">
                        <a:solidFill>
                          <a:srgbClr val="000000"/>
                        </a:solidFill>
                        <a:effectLst/>
                      </a:endParaRPr>
                    </a:p>
                    <a:p>
                      <a:pPr algn="ctr"/>
                      <a:r>
                        <a:rPr lang="en-IN" sz="1200">
                          <a:solidFill>
                            <a:srgbClr val="000000"/>
                          </a:solidFill>
                          <a:effectLst/>
                          <a:latin typeface="arial" panose="020B0604020202020204" pitchFamily="34" charset="0"/>
                        </a:rPr>
                        <a:t>!</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dirty="0">
                          <a:solidFill>
                            <a:srgbClr val="000000"/>
                          </a:solidFill>
                          <a:effectLst/>
                          <a:latin typeface="arial" panose="020B0604020202020204" pitchFamily="34" charset="0"/>
                        </a:rPr>
                        <a:t>Logical AND</a:t>
                      </a:r>
                      <a:endParaRPr lang="en-US" dirty="0">
                        <a:solidFill>
                          <a:srgbClr val="000000"/>
                        </a:solidFill>
                        <a:effectLst/>
                      </a:endParaRPr>
                    </a:p>
                    <a:p>
                      <a:pPr algn="just"/>
                      <a:r>
                        <a:rPr lang="en-US" sz="1200" dirty="0">
                          <a:solidFill>
                            <a:srgbClr val="000000"/>
                          </a:solidFill>
                          <a:effectLst/>
                          <a:latin typeface="arial" panose="020B0604020202020204" pitchFamily="34" charset="0"/>
                        </a:rPr>
                        <a:t>                                    Logical OR</a:t>
                      </a:r>
                      <a:endParaRPr lang="en-US" dirty="0">
                        <a:solidFill>
                          <a:srgbClr val="000000"/>
                        </a:solidFill>
                        <a:effectLst/>
                      </a:endParaRPr>
                    </a:p>
                    <a:p>
                      <a:pPr algn="ctr"/>
                      <a:r>
                        <a:rPr lang="en-US" sz="1200" dirty="0">
                          <a:solidFill>
                            <a:srgbClr val="000000"/>
                          </a:solidFill>
                          <a:effectLst/>
                          <a:latin typeface="arial" panose="020B0604020202020204" pitchFamily="34" charset="0"/>
                        </a:rPr>
                        <a:t>Logical NOT</a:t>
                      </a:r>
                      <a:endParaRPr lang="en-US" dirty="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7505320"/>
                  </a:ext>
                </a:extLst>
              </a:tr>
            </a:tbl>
          </a:graphicData>
        </a:graphic>
      </p:graphicFrame>
    </p:spTree>
    <p:extLst>
      <p:ext uri="{BB962C8B-B14F-4D97-AF65-F5344CB8AC3E}">
        <p14:creationId xmlns:p14="http://schemas.microsoft.com/office/powerpoint/2010/main" val="402825754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0A515-3647-4922-AE9B-C5C100472B9A}"/>
              </a:ext>
            </a:extLst>
          </p:cNvPr>
          <p:cNvSpPr>
            <a:spLocks noGrp="1"/>
          </p:cNvSpPr>
          <p:nvPr>
            <p:ph idx="1"/>
          </p:nvPr>
        </p:nvSpPr>
        <p:spPr>
          <a:xfrm>
            <a:off x="457200" y="188640"/>
            <a:ext cx="8229600" cy="5937523"/>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windowClosing</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WindowEvent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.dispose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3659548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F3C1-9754-4E25-BE1B-5369887C1ADB}"/>
              </a:ext>
            </a:extLst>
          </p:cNvPr>
          <p:cNvSpPr>
            <a:spLocks noGrp="1"/>
          </p:cNvSpPr>
          <p:nvPr>
            <p:ph type="title"/>
          </p:nvPr>
        </p:nvSpPr>
        <p:spPr>
          <a:xfrm>
            <a:off x="457200" y="274638"/>
            <a:ext cx="8229600" cy="346050"/>
          </a:xfrm>
        </p:spPr>
        <p:txBody>
          <a:bodyPr>
            <a:normAutofit fontScale="90000"/>
          </a:bodyPr>
          <a:lstStyle/>
          <a:p>
            <a:r>
              <a:rPr lang="en-IN" dirty="0" err="1"/>
              <a:t>JOptionPane</a:t>
            </a:r>
            <a:endParaRPr lang="en-IN" dirty="0"/>
          </a:p>
        </p:txBody>
      </p:sp>
      <p:sp>
        <p:nvSpPr>
          <p:cNvPr id="4" name="Rectangle 1">
            <a:extLst>
              <a:ext uri="{FF2B5EF4-FFF2-40B4-BE49-F238E27FC236}">
                <a16:creationId xmlns:a16="http://schemas.microsoft.com/office/drawing/2014/main" id="{FC0D8654-7E2A-445D-8F70-6382BB9BE894}"/>
              </a:ext>
            </a:extLst>
          </p:cNvPr>
          <p:cNvSpPr>
            <a:spLocks noGrp="1" noChangeArrowheads="1"/>
          </p:cNvSpPr>
          <p:nvPr>
            <p:ph idx="1"/>
          </p:nvPr>
        </p:nvSpPr>
        <p:spPr bwMode="auto">
          <a:xfrm>
            <a:off x="457200" y="2688489"/>
            <a:ext cx="9618018" cy="14413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import </a:t>
            </a:r>
            <a:r>
              <a:rPr kumimoji="0" lang="en-US" altLang="en-US" sz="1100" b="0" i="0" u="none" strike="noStrike" cap="none" normalizeH="0" baseline="0" dirty="0" err="1">
                <a:ln>
                  <a:noFill/>
                </a:ln>
                <a:solidFill>
                  <a:srgbClr val="3A3A3A"/>
                </a:solidFill>
                <a:effectLst/>
                <a:latin typeface="Courier 10 Pitch"/>
              </a:rPr>
              <a:t>javax.swing</a:t>
            </a:r>
            <a:r>
              <a:rPr kumimoji="0" lang="en-US" altLang="en-US" sz="1100" b="0" i="0" u="none" strike="noStrike" cap="none" normalizeH="0" baseline="0" dirty="0">
                <a:ln>
                  <a:noFill/>
                </a:ln>
                <a:solidFill>
                  <a:srgbClr val="3A3A3A"/>
                </a:solidFill>
                <a:effectLst/>
                <a:latin typeface="Courier 10 Pitch"/>
              </a:rPr>
              <a:t>.*; public class </a:t>
            </a:r>
            <a:r>
              <a:rPr kumimoji="0" lang="en-US" altLang="en-US" sz="1100" b="0" i="0" u="none" strike="noStrike" cap="none" normalizeH="0" baseline="0" dirty="0" err="1">
                <a:ln>
                  <a:noFill/>
                </a:ln>
                <a:solidFill>
                  <a:srgbClr val="3A3A3A"/>
                </a:solidFill>
                <a:effectLst/>
                <a:latin typeface="Courier 10 Pitch"/>
              </a:rPr>
              <a:t>InputDemo</a:t>
            </a:r>
            <a:r>
              <a:rPr kumimoji="0" lang="en-US" altLang="en-US" sz="1100" b="0" i="0" u="none" strike="noStrike" cap="none" normalizeH="0" baseline="0" dirty="0">
                <a:ln>
                  <a:noFill/>
                </a:ln>
                <a:solidFill>
                  <a:srgbClr val="3A3A3A"/>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public static void main(String </a:t>
            </a:r>
            <a:r>
              <a:rPr kumimoji="0" lang="en-US" altLang="en-US" sz="1100" b="0" i="0" u="none" strike="noStrike" cap="none" normalizeH="0" baseline="0" dirty="0" err="1">
                <a:ln>
                  <a:noFill/>
                </a:ln>
                <a:solidFill>
                  <a:srgbClr val="3A3A3A"/>
                </a:solidFill>
                <a:effectLst/>
                <a:latin typeface="Courier 10 Pitch"/>
              </a:rPr>
              <a:t>args</a:t>
            </a:r>
            <a:r>
              <a:rPr kumimoji="0" lang="en-US" altLang="en-US" sz="1100" b="0" i="0" u="none" strike="noStrike" cap="none" normalizeH="0" baseline="0" dirty="0">
                <a:ln>
                  <a:noFill/>
                </a:ln>
                <a:solidFill>
                  <a:srgbClr val="3A3A3A"/>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String str1 = </a:t>
            </a:r>
            <a:r>
              <a:rPr kumimoji="0" lang="en-US" altLang="en-US" sz="1100" b="0" i="0" u="none" strike="noStrike" cap="none" normalizeH="0" baseline="0" dirty="0" err="1">
                <a:ln>
                  <a:noFill/>
                </a:ln>
                <a:solidFill>
                  <a:srgbClr val="3A3A3A"/>
                </a:solidFill>
                <a:effectLst/>
                <a:latin typeface="Courier 10 Pitch"/>
              </a:rPr>
              <a:t>JOptionPane.showInputDialog</a:t>
            </a:r>
            <a:r>
              <a:rPr kumimoji="0" lang="en-US" altLang="en-US" sz="1100" b="0" i="0" u="none" strike="noStrike" cap="none" normalizeH="0" baseline="0" dirty="0">
                <a:ln>
                  <a:noFill/>
                </a:ln>
                <a:solidFill>
                  <a:srgbClr val="3A3A3A"/>
                </a:solidFill>
                <a:effectLst/>
                <a:latin typeface="Courier 10 Pitch"/>
              </a:rPr>
              <a:t>("Enter First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String str2 = </a:t>
            </a:r>
            <a:r>
              <a:rPr kumimoji="0" lang="en-US" altLang="en-US" sz="1100" b="0" i="0" u="none" strike="noStrike" cap="none" normalizeH="0" baseline="0" dirty="0" err="1">
                <a:ln>
                  <a:noFill/>
                </a:ln>
                <a:solidFill>
                  <a:srgbClr val="3A3A3A"/>
                </a:solidFill>
                <a:effectLst/>
                <a:latin typeface="Courier 10 Pitch"/>
              </a:rPr>
              <a:t>JOptionPane.showInputDialog</a:t>
            </a:r>
            <a:r>
              <a:rPr kumimoji="0" lang="en-US" altLang="en-US" sz="1100" b="0" i="0" u="none" strike="noStrike" cap="none" normalizeH="0" baseline="0" dirty="0">
                <a:ln>
                  <a:noFill/>
                </a:ln>
                <a:solidFill>
                  <a:srgbClr val="3A3A3A"/>
                </a:solidFill>
                <a:effectLst/>
                <a:latin typeface="Courier 10 Pitch"/>
              </a:rPr>
              <a:t>("Enter Second Number"); // input dialog returns always a string</a:t>
            </a:r>
            <a:br>
              <a:rPr kumimoji="0" lang="en-US" altLang="en-US" sz="1100" b="0" i="0" u="none" strike="noStrike" cap="none" normalizeH="0" baseline="0" dirty="0">
                <a:ln>
                  <a:noFill/>
                </a:ln>
                <a:solidFill>
                  <a:srgbClr val="3A3A3A"/>
                </a:solidFill>
                <a:effectLst/>
                <a:latin typeface="Courier 10 Pitch"/>
              </a:rPr>
            </a:br>
            <a:r>
              <a:rPr kumimoji="0" lang="en-US" altLang="en-US" sz="1100" b="0" i="0" u="none" strike="noStrike" cap="none" normalizeH="0" baseline="0" dirty="0">
                <a:ln>
                  <a:noFill/>
                </a:ln>
                <a:solidFill>
                  <a:srgbClr val="3A3A3A"/>
                </a:solidFill>
                <a:effectLst/>
                <a:latin typeface="Courier 10 Pitch"/>
              </a:rPr>
              <a:t> double </a:t>
            </a:r>
            <a:r>
              <a:rPr kumimoji="0" lang="en-US" altLang="en-US" sz="1100" b="0" i="0" u="none" strike="noStrike" cap="none" normalizeH="0" baseline="0" dirty="0" err="1">
                <a:ln>
                  <a:noFill/>
                </a:ln>
                <a:solidFill>
                  <a:srgbClr val="3A3A3A"/>
                </a:solidFill>
                <a:effectLst/>
                <a:latin typeface="Courier 10 Pitch"/>
              </a:rPr>
              <a:t>fn</a:t>
            </a:r>
            <a:r>
              <a:rPr kumimoji="0" lang="en-US" altLang="en-US" sz="1100" b="0" i="0" u="none" strike="noStrike" cap="none" normalizeH="0" baseline="0" dirty="0">
                <a:ln>
                  <a:noFill/>
                </a:ln>
                <a:solidFill>
                  <a:srgbClr val="3A3A3A"/>
                </a:solidFill>
                <a:effectLst/>
                <a:latin typeface="Courier 10 Pitch"/>
              </a:rPr>
              <a:t> = </a:t>
            </a:r>
            <a:r>
              <a:rPr kumimoji="0" lang="en-US" altLang="en-US" sz="1100" b="0" i="0" u="none" strike="noStrike" cap="none" normalizeH="0" baseline="0" dirty="0" err="1">
                <a:ln>
                  <a:noFill/>
                </a:ln>
                <a:solidFill>
                  <a:srgbClr val="3A3A3A"/>
                </a:solidFill>
                <a:effectLst/>
                <a:latin typeface="Courier 10 Pitch"/>
              </a:rPr>
              <a:t>Double.parseDouble</a:t>
            </a:r>
            <a:r>
              <a:rPr kumimoji="0" lang="en-US" altLang="en-US" sz="1100" b="0" i="0" u="none" strike="noStrike" cap="none" normalizeH="0" baseline="0" dirty="0">
                <a:ln>
                  <a:noFill/>
                </a:ln>
                <a:solidFill>
                  <a:srgbClr val="3A3A3A"/>
                </a:solidFill>
                <a:effectLst/>
                <a:latin typeface="Courier 10 Pitch"/>
              </a:rPr>
              <a:t>(str1);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 double </a:t>
            </a:r>
            <a:r>
              <a:rPr kumimoji="0" lang="en-US" altLang="en-US" sz="1100" b="0" i="0" u="none" strike="noStrike" cap="none" normalizeH="0" baseline="0" dirty="0" err="1">
                <a:ln>
                  <a:noFill/>
                </a:ln>
                <a:solidFill>
                  <a:srgbClr val="3A3A3A"/>
                </a:solidFill>
                <a:effectLst/>
                <a:latin typeface="Courier 10 Pitch"/>
              </a:rPr>
              <a:t>sn</a:t>
            </a:r>
            <a:r>
              <a:rPr kumimoji="0" lang="en-US" altLang="en-US" sz="1100" b="0" i="0" u="none" strike="noStrike" cap="none" normalizeH="0" baseline="0" dirty="0">
                <a:ln>
                  <a:noFill/>
                </a:ln>
                <a:solidFill>
                  <a:srgbClr val="3A3A3A"/>
                </a:solidFill>
                <a:effectLst/>
                <a:latin typeface="Courier 10 Pitch"/>
              </a:rPr>
              <a:t> = </a:t>
            </a:r>
            <a:r>
              <a:rPr kumimoji="0" lang="en-US" altLang="en-US" sz="1100" b="0" i="0" u="none" strike="noStrike" cap="none" normalizeH="0" baseline="0" dirty="0" err="1">
                <a:ln>
                  <a:noFill/>
                </a:ln>
                <a:solidFill>
                  <a:srgbClr val="3A3A3A"/>
                </a:solidFill>
                <a:effectLst/>
                <a:latin typeface="Courier 10 Pitch"/>
              </a:rPr>
              <a:t>Double.parseDouble</a:t>
            </a:r>
            <a:r>
              <a:rPr kumimoji="0" lang="en-US" altLang="en-US" sz="1100" b="0" i="0" u="none" strike="noStrike" cap="none" normalizeH="0" baseline="0" dirty="0">
                <a:ln>
                  <a:noFill/>
                </a:ln>
                <a:solidFill>
                  <a:srgbClr val="3A3A3A"/>
                </a:solidFill>
                <a:effectLst/>
                <a:latin typeface="Courier 10 Pitch"/>
              </a:rPr>
              <a:t>(str2);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Courier 10 Pitch"/>
              </a:rPr>
              <a:t> </a:t>
            </a:r>
            <a:r>
              <a:rPr kumimoji="0" lang="en-US" altLang="en-US" sz="1100" b="0" i="0" u="none" strike="noStrike" cap="none" normalizeH="0" baseline="0" dirty="0" err="1">
                <a:ln>
                  <a:noFill/>
                </a:ln>
                <a:solidFill>
                  <a:srgbClr val="3A3A3A"/>
                </a:solidFill>
                <a:effectLst/>
                <a:latin typeface="Courier 10 Pitch"/>
              </a:rPr>
              <a:t>JOptionPane.showMessageDialog</a:t>
            </a:r>
            <a:r>
              <a:rPr kumimoji="0" lang="en-US" altLang="en-US" sz="1100" b="0" i="0" u="none" strike="noStrike" cap="none" normalizeH="0" baseline="0" dirty="0">
                <a:ln>
                  <a:noFill/>
                </a:ln>
                <a:solidFill>
                  <a:srgbClr val="3A3A3A"/>
                </a:solidFill>
                <a:effectLst/>
                <a:latin typeface="Courier 10 Pitch"/>
              </a:rPr>
              <a:t>( null, "The Product is " + </a:t>
            </a:r>
            <a:r>
              <a:rPr kumimoji="0" lang="en-US" altLang="en-US" sz="1100" b="0" i="0" u="none" strike="noStrike" cap="none" normalizeH="0" baseline="0" dirty="0" err="1">
                <a:ln>
                  <a:noFill/>
                </a:ln>
                <a:solidFill>
                  <a:srgbClr val="3A3A3A"/>
                </a:solidFill>
                <a:effectLst/>
                <a:latin typeface="Courier 10 Pitch"/>
              </a:rPr>
              <a:t>fn</a:t>
            </a:r>
            <a:r>
              <a:rPr kumimoji="0" lang="en-US" altLang="en-US" sz="1100" b="0" i="0" u="none" strike="noStrike" cap="none" normalizeH="0" baseline="0" dirty="0">
                <a:ln>
                  <a:noFill/>
                </a:ln>
                <a:solidFill>
                  <a:srgbClr val="3A3A3A"/>
                </a:solidFill>
                <a:effectLst/>
                <a:latin typeface="Courier 10 Pitch"/>
              </a:rPr>
              <a:t>*</a:t>
            </a:r>
            <a:r>
              <a:rPr kumimoji="0" lang="en-US" altLang="en-US" sz="1100" b="0" i="0" u="none" strike="noStrike" cap="none" normalizeH="0" baseline="0" dirty="0" err="1">
                <a:ln>
                  <a:noFill/>
                </a:ln>
                <a:solidFill>
                  <a:srgbClr val="3A3A3A"/>
                </a:solidFill>
                <a:effectLst/>
                <a:latin typeface="Courier 10 Pitch"/>
              </a:rPr>
              <a:t>sn</a:t>
            </a:r>
            <a:r>
              <a:rPr kumimoji="0" lang="en-US" altLang="en-US" sz="1100" b="0" i="0" u="none" strike="noStrike" cap="none" normalizeH="0" baseline="0" dirty="0">
                <a:ln>
                  <a:noFill/>
                </a:ln>
                <a:solidFill>
                  <a:srgbClr val="3A3A3A"/>
                </a:solidFill>
                <a:effectLst/>
                <a:latin typeface="Courier 10 Pitch"/>
              </a:rPr>
              <a:t>, "Product", </a:t>
            </a:r>
            <a:r>
              <a:rPr kumimoji="0" lang="en-US" altLang="en-US" sz="1100" b="0" i="0" u="none" strike="noStrike" cap="none" normalizeH="0" baseline="0" dirty="0" err="1">
                <a:ln>
                  <a:noFill/>
                </a:ln>
                <a:solidFill>
                  <a:srgbClr val="3A3A3A"/>
                </a:solidFill>
                <a:effectLst/>
                <a:latin typeface="Courier 10 Pitch"/>
              </a:rPr>
              <a:t>JOptionPane.INFORMATION_MESSAGE</a:t>
            </a:r>
            <a:r>
              <a:rPr kumimoji="0" lang="en-US" altLang="en-US" sz="1100" b="0" i="0" u="none" strike="noStrike" cap="none" normalizeH="0" baseline="0" dirty="0">
                <a:ln>
                  <a:noFill/>
                </a:ln>
                <a:solidFill>
                  <a:srgbClr val="3A3A3A"/>
                </a:solidFill>
                <a:effectLst/>
                <a:latin typeface="Courier 10 Pitch"/>
              </a:rPr>
              <a:t>); }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13868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F0B8-A255-4780-A1A5-7A298FA5DCD5}"/>
              </a:ext>
            </a:extLst>
          </p:cNvPr>
          <p:cNvSpPr>
            <a:spLocks noGrp="1"/>
          </p:cNvSpPr>
          <p:nvPr>
            <p:ph type="title"/>
          </p:nvPr>
        </p:nvSpPr>
        <p:spPr>
          <a:xfrm>
            <a:off x="457200" y="274638"/>
            <a:ext cx="8229600" cy="457199"/>
          </a:xfrm>
        </p:spPr>
        <p:txBody>
          <a:bodyPr>
            <a:normAutofit fontScale="90000"/>
          </a:bodyPr>
          <a:lstStyle/>
          <a:p>
            <a:r>
              <a:rPr lang="en-IN" dirty="0"/>
              <a:t>Student Grade Calculator</a:t>
            </a:r>
          </a:p>
        </p:txBody>
      </p:sp>
      <p:sp>
        <p:nvSpPr>
          <p:cNvPr id="4" name="Rectangle 1">
            <a:extLst>
              <a:ext uri="{FF2B5EF4-FFF2-40B4-BE49-F238E27FC236}">
                <a16:creationId xmlns:a16="http://schemas.microsoft.com/office/drawing/2014/main" id="{F80A42C0-98E3-4B66-B8F9-5428A6A2E0DF}"/>
              </a:ext>
            </a:extLst>
          </p:cNvPr>
          <p:cNvSpPr>
            <a:spLocks noGrp="1" noChangeArrowheads="1"/>
          </p:cNvSpPr>
          <p:nvPr>
            <p:ph idx="1"/>
          </p:nvPr>
        </p:nvSpPr>
        <p:spPr bwMode="auto">
          <a:xfrm>
            <a:off x="457200" y="731838"/>
            <a:ext cx="8229600" cy="612616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Initialize variables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int</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s_id</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err="1">
                <a:ln>
                  <a:noFill/>
                </a:ln>
                <a:solidFill>
                  <a:srgbClr val="F8F8F2"/>
                </a:solidFill>
                <a:effectLst/>
                <a:latin typeface="Consolas" panose="020B0609020204030204" pitchFamily="49" charset="0"/>
              </a:rPr>
              <a:t>Integer.parseInt</a:t>
            </a:r>
            <a:r>
              <a:rPr kumimoji="0" lang="en-US" altLang="en-US" sz="1100" b="0" i="0" u="none" strike="noStrike" cap="none" normalizeH="0" baseline="0" dirty="0">
                <a:ln>
                  <a:noFill/>
                </a:ln>
                <a:solidFill>
                  <a:srgbClr val="F8F8F2"/>
                </a:solidFill>
                <a:effectLst/>
                <a:latin typeface="Consolas" panose="020B0609020204030204" pitchFamily="49" charset="0"/>
              </a:rPr>
              <a:t>(jTextField1.getText());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String </a:t>
            </a:r>
            <a:r>
              <a:rPr kumimoji="0" lang="en-US" altLang="en-US" sz="1100" b="0" i="0" u="none" strike="noStrike" cap="none" normalizeH="0" baseline="0" dirty="0" err="1">
                <a:ln>
                  <a:noFill/>
                </a:ln>
                <a:solidFill>
                  <a:srgbClr val="F8F8F2"/>
                </a:solidFill>
                <a:effectLst/>
                <a:latin typeface="Consolas" panose="020B0609020204030204" pitchFamily="49" charset="0"/>
              </a:rPr>
              <a:t>s_name</a:t>
            </a:r>
            <a:r>
              <a:rPr kumimoji="0" lang="en-US" altLang="en-US" sz="1100" b="0" i="0" u="none" strike="noStrike" cap="none" normalizeH="0" baseline="0" dirty="0">
                <a:ln>
                  <a:noFill/>
                </a:ln>
                <a:solidFill>
                  <a:srgbClr val="F8F8F2"/>
                </a:solidFill>
                <a:effectLst/>
                <a:latin typeface="Consolas" panose="020B0609020204030204" pitchFamily="49" charset="0"/>
              </a:rPr>
              <a:t> = jTextField2.getText();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String </a:t>
            </a:r>
            <a:r>
              <a:rPr kumimoji="0" lang="en-US" altLang="en-US" sz="1100" b="0" i="0" u="none" strike="noStrike" cap="none" normalizeH="0" baseline="0" dirty="0" err="1">
                <a:ln>
                  <a:noFill/>
                </a:ln>
                <a:solidFill>
                  <a:srgbClr val="F8F8F2"/>
                </a:solidFill>
                <a:effectLst/>
                <a:latin typeface="Consolas" panose="020B0609020204030204" pitchFamily="49" charset="0"/>
              </a:rPr>
              <a:t>s_sec</a:t>
            </a:r>
            <a:r>
              <a:rPr kumimoji="0" lang="en-US" altLang="en-US" sz="1100" b="0" i="0" u="none" strike="noStrike" cap="none" normalizeH="0" baseline="0" dirty="0">
                <a:ln>
                  <a:noFill/>
                </a:ln>
                <a:solidFill>
                  <a:srgbClr val="F8F8F2"/>
                </a:solidFill>
                <a:effectLst/>
                <a:latin typeface="Consolas" panose="020B0609020204030204" pitchFamily="49" charset="0"/>
              </a:rPr>
              <a:t> = jTextField7.getText();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phy</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err="1">
                <a:ln>
                  <a:noFill/>
                </a:ln>
                <a:solidFill>
                  <a:srgbClr val="F8F8F2"/>
                </a:solidFill>
                <a:effectLst/>
                <a:latin typeface="Consolas" panose="020B0609020204030204" pitchFamily="49" charset="0"/>
              </a:rPr>
              <a:t>Double.parseDouble</a:t>
            </a:r>
            <a:r>
              <a:rPr kumimoji="0" lang="en-US" altLang="en-US" sz="1100" b="0" i="0" u="none" strike="noStrike" cap="none" normalizeH="0" baseline="0" dirty="0">
                <a:ln>
                  <a:noFill/>
                </a:ln>
                <a:solidFill>
                  <a:srgbClr val="F8F8F2"/>
                </a:solidFill>
                <a:effectLst/>
                <a:latin typeface="Consolas" panose="020B0609020204030204" pitchFamily="49" charset="0"/>
              </a:rPr>
              <a:t>(jTextField3.getText());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chem = </a:t>
            </a:r>
            <a:r>
              <a:rPr kumimoji="0" lang="en-US" altLang="en-US" sz="1100" b="0" i="0" u="none" strike="noStrike" cap="none" normalizeH="0" baseline="0" dirty="0" err="1">
                <a:ln>
                  <a:noFill/>
                </a:ln>
                <a:solidFill>
                  <a:srgbClr val="F8F8F2"/>
                </a:solidFill>
                <a:effectLst/>
                <a:latin typeface="Consolas" panose="020B0609020204030204" pitchFamily="49" charset="0"/>
              </a:rPr>
              <a:t>Double.parseDouble</a:t>
            </a:r>
            <a:r>
              <a:rPr kumimoji="0" lang="en-US" altLang="en-US" sz="1100" b="0" i="0" u="none" strike="noStrike" cap="none" normalizeH="0" baseline="0" dirty="0">
                <a:ln>
                  <a:noFill/>
                </a:ln>
                <a:solidFill>
                  <a:srgbClr val="F8F8F2"/>
                </a:solidFill>
                <a:effectLst/>
                <a:latin typeface="Consolas" panose="020B0609020204030204" pitchFamily="49" charset="0"/>
              </a:rPr>
              <a:t>(jTextField4.getText());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maths</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err="1">
                <a:ln>
                  <a:noFill/>
                </a:ln>
                <a:solidFill>
                  <a:srgbClr val="F8F8F2"/>
                </a:solidFill>
                <a:effectLst/>
                <a:latin typeface="Consolas" panose="020B0609020204030204" pitchFamily="49" charset="0"/>
              </a:rPr>
              <a:t>Double.parseDouble</a:t>
            </a:r>
            <a:r>
              <a:rPr kumimoji="0" lang="en-US" altLang="en-US" sz="1100" b="0" i="0" u="none" strike="noStrike" cap="none" normalizeH="0" baseline="0" dirty="0">
                <a:ln>
                  <a:noFill/>
                </a:ln>
                <a:solidFill>
                  <a:srgbClr val="F8F8F2"/>
                </a:solidFill>
                <a:effectLst/>
                <a:latin typeface="Consolas" panose="020B0609020204030204" pitchFamily="49" charset="0"/>
              </a:rPr>
              <a:t>(jTextField8.getText());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eng</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err="1">
                <a:ln>
                  <a:noFill/>
                </a:ln>
                <a:solidFill>
                  <a:srgbClr val="F8F8F2"/>
                </a:solidFill>
                <a:effectLst/>
                <a:latin typeface="Consolas" panose="020B0609020204030204" pitchFamily="49" charset="0"/>
              </a:rPr>
              <a:t>Double.parseDouble</a:t>
            </a:r>
            <a:r>
              <a:rPr kumimoji="0" lang="en-US" altLang="en-US" sz="1100" b="0" i="0" u="none" strike="noStrike" cap="none" normalizeH="0" baseline="0" dirty="0">
                <a:ln>
                  <a:noFill/>
                </a:ln>
                <a:solidFill>
                  <a:srgbClr val="F8F8F2"/>
                </a:solidFill>
                <a:effectLst/>
                <a:latin typeface="Consolas" panose="020B0609020204030204" pitchFamily="49" charset="0"/>
              </a:rPr>
              <a:t>(jTextField9.getText());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6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Calculates total marks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total = </a:t>
            </a:r>
            <a:r>
              <a:rPr kumimoji="0" lang="en-US" altLang="en-US" sz="1100" b="0" i="0" u="none" strike="noStrike" cap="none" normalizeH="0" baseline="0" dirty="0" err="1">
                <a:ln>
                  <a:noFill/>
                </a:ln>
                <a:solidFill>
                  <a:srgbClr val="F8F8F2"/>
                </a:solidFill>
                <a:effectLst/>
                <a:latin typeface="Consolas" panose="020B0609020204030204" pitchFamily="49" charset="0"/>
              </a:rPr>
              <a:t>phy</a:t>
            </a:r>
            <a:r>
              <a:rPr kumimoji="0" lang="en-US" altLang="en-US" sz="1100" b="0" i="0" u="none" strike="noStrike" cap="none" normalizeH="0" baseline="0" dirty="0">
                <a:ln>
                  <a:noFill/>
                </a:ln>
                <a:solidFill>
                  <a:srgbClr val="F8F8F2"/>
                </a:solidFill>
                <a:effectLst/>
                <a:latin typeface="Consolas" panose="020B0609020204030204" pitchFamily="49" charset="0"/>
              </a:rPr>
              <a:t> + chem + </a:t>
            </a:r>
            <a:r>
              <a:rPr kumimoji="0" lang="en-US" altLang="en-US" sz="1100" b="0" i="0" u="none" strike="noStrike" cap="none" normalizeH="0" baseline="0" dirty="0" err="1">
                <a:ln>
                  <a:noFill/>
                </a:ln>
                <a:solidFill>
                  <a:srgbClr val="F8F8F2"/>
                </a:solidFill>
                <a:effectLst/>
                <a:latin typeface="Consolas" panose="020B0609020204030204" pitchFamily="49" charset="0"/>
              </a:rPr>
              <a:t>maths</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err="1">
                <a:ln>
                  <a:noFill/>
                </a:ln>
                <a:solidFill>
                  <a:srgbClr val="F8F8F2"/>
                </a:solidFill>
                <a:effectLst/>
                <a:latin typeface="Consolas" panose="020B0609020204030204" pitchFamily="49" charset="0"/>
              </a:rPr>
              <a:t>eng</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jTextField5.setText(</a:t>
            </a:r>
            <a:r>
              <a:rPr kumimoji="0" lang="en-US" altLang="en-US" sz="1100" b="0" i="0" u="none" strike="noStrike" cap="none" normalizeH="0" baseline="0" dirty="0">
                <a:ln>
                  <a:noFill/>
                </a:ln>
                <a:solidFill>
                  <a:srgbClr val="E6DB74"/>
                </a:solidFill>
                <a:effectLst/>
                <a:latin typeface="Consolas" panose="020B0609020204030204" pitchFamily="49" charset="0"/>
              </a:rPr>
              <a:t>""</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total);</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6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Calculates percentage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double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 (total / </a:t>
            </a:r>
            <a:r>
              <a:rPr kumimoji="0" lang="en-US" altLang="en-US" sz="1100" b="0" i="0" u="none" strike="noStrike" cap="none" normalizeH="0" baseline="0" dirty="0">
                <a:ln>
                  <a:noFill/>
                </a:ln>
                <a:solidFill>
                  <a:srgbClr val="AE81FF"/>
                </a:solidFill>
                <a:effectLst/>
                <a:latin typeface="Consolas" panose="020B0609020204030204" pitchFamily="49" charset="0"/>
              </a:rPr>
              <a:t>400</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a:ln>
                  <a:noFill/>
                </a:ln>
                <a:solidFill>
                  <a:srgbClr val="AE81FF"/>
                </a:solidFill>
                <a:effectLst/>
                <a:latin typeface="Consolas" panose="020B0609020204030204" pitchFamily="49" charset="0"/>
              </a:rPr>
              <a:t>100</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jTextField10.setText(</a:t>
            </a:r>
            <a:r>
              <a:rPr kumimoji="0" lang="en-US" altLang="en-US" sz="1100" b="0" i="0" u="none" strike="noStrike" cap="none" normalizeH="0" baseline="0" dirty="0">
                <a:ln>
                  <a:noFill/>
                </a:ln>
                <a:solidFill>
                  <a:srgbClr val="E6DB74"/>
                </a:solidFill>
                <a:effectLst/>
                <a:latin typeface="Consolas" panose="020B0609020204030204" pitchFamily="49" charset="0"/>
              </a:rPr>
              <a:t>""</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per);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String grade = </a:t>
            </a:r>
            <a:r>
              <a:rPr kumimoji="0" lang="en-US" altLang="en-US" sz="1100" b="1" i="0" u="none" strike="noStrike" cap="none" normalizeH="0" baseline="0" dirty="0">
                <a:ln>
                  <a:noFill/>
                </a:ln>
                <a:solidFill>
                  <a:srgbClr val="F92672"/>
                </a:solidFill>
                <a:effectLst/>
                <a:latin typeface="Consolas" panose="020B0609020204030204" pitchFamily="49" charset="0"/>
              </a:rPr>
              <a:t>null</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6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Grade calculation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90</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"A"</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else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85</a:t>
            </a:r>
            <a:r>
              <a:rPr kumimoji="0" lang="en-US" altLang="en-US" sz="1100" b="0" i="0" u="none" strike="noStrike" cap="none" normalizeH="0" baseline="0" dirty="0">
                <a:ln>
                  <a:noFill/>
                </a:ln>
                <a:solidFill>
                  <a:srgbClr val="F8F8F2"/>
                </a:solidFill>
                <a:effectLst/>
                <a:latin typeface="Consolas" panose="020B0609020204030204" pitchFamily="49" charset="0"/>
              </a:rPr>
              <a:t>) &amp;&amp; (per &lt; </a:t>
            </a:r>
            <a:r>
              <a:rPr kumimoji="0" lang="en-US" altLang="en-US" sz="1100" b="0" i="0" u="none" strike="noStrike" cap="none" normalizeH="0" baseline="0" dirty="0">
                <a:ln>
                  <a:noFill/>
                </a:ln>
                <a:solidFill>
                  <a:srgbClr val="AE81FF"/>
                </a:solidFill>
                <a:effectLst/>
                <a:latin typeface="Consolas" panose="020B0609020204030204" pitchFamily="49" charset="0"/>
              </a:rPr>
              <a:t>90</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"B"</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else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80</a:t>
            </a:r>
            <a:r>
              <a:rPr kumimoji="0" lang="en-US" altLang="en-US" sz="1100" b="0" i="0" u="none" strike="noStrike" cap="none" normalizeH="0" baseline="0" dirty="0">
                <a:ln>
                  <a:noFill/>
                </a:ln>
                <a:solidFill>
                  <a:srgbClr val="F8F8F2"/>
                </a:solidFill>
                <a:effectLst/>
                <a:latin typeface="Consolas" panose="020B0609020204030204" pitchFamily="49" charset="0"/>
              </a:rPr>
              <a:t>) &amp;&amp; (per &lt; </a:t>
            </a:r>
            <a:r>
              <a:rPr kumimoji="0" lang="en-US" altLang="en-US" sz="1100" b="0" i="0" u="none" strike="noStrike" cap="none" normalizeH="0" baseline="0" dirty="0">
                <a:ln>
                  <a:noFill/>
                </a:ln>
                <a:solidFill>
                  <a:srgbClr val="AE81FF"/>
                </a:solidFill>
                <a:effectLst/>
                <a:latin typeface="Consolas" panose="020B0609020204030204" pitchFamily="49" charset="0"/>
              </a:rPr>
              <a:t>85</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"C"</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else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70</a:t>
            </a:r>
            <a:r>
              <a:rPr kumimoji="0" lang="en-US" altLang="en-US" sz="1100" b="0" i="0" u="none" strike="noStrike" cap="none" normalizeH="0" baseline="0" dirty="0">
                <a:ln>
                  <a:noFill/>
                </a:ln>
                <a:solidFill>
                  <a:srgbClr val="F8F8F2"/>
                </a:solidFill>
                <a:effectLst/>
                <a:latin typeface="Consolas" panose="020B0609020204030204" pitchFamily="49" charset="0"/>
              </a:rPr>
              <a:t>) &amp;&amp; (per &lt; </a:t>
            </a:r>
            <a:r>
              <a:rPr kumimoji="0" lang="en-US" altLang="en-US" sz="1100" b="0" i="0" u="none" strike="noStrike" cap="none" normalizeH="0" baseline="0" dirty="0">
                <a:ln>
                  <a:noFill/>
                </a:ln>
                <a:solidFill>
                  <a:srgbClr val="AE81FF"/>
                </a:solidFill>
                <a:effectLst/>
                <a:latin typeface="Consolas" panose="020B0609020204030204" pitchFamily="49" charset="0"/>
              </a:rPr>
              <a:t>80</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"D"</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else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60</a:t>
            </a:r>
            <a:r>
              <a:rPr kumimoji="0" lang="en-US" altLang="en-US" sz="1100" b="0" i="0" u="none" strike="noStrike" cap="none" normalizeH="0" baseline="0" dirty="0">
                <a:ln>
                  <a:noFill/>
                </a:ln>
                <a:solidFill>
                  <a:srgbClr val="F8F8F2"/>
                </a:solidFill>
                <a:effectLst/>
                <a:latin typeface="Consolas" panose="020B0609020204030204" pitchFamily="49" charset="0"/>
              </a:rPr>
              <a:t>) &amp;&amp; (per &lt; </a:t>
            </a:r>
            <a:r>
              <a:rPr kumimoji="0" lang="en-US" altLang="en-US" sz="1100" b="0" i="0" u="none" strike="noStrike" cap="none" normalizeH="0" baseline="0" dirty="0">
                <a:ln>
                  <a:noFill/>
                </a:ln>
                <a:solidFill>
                  <a:srgbClr val="AE81FF"/>
                </a:solidFill>
                <a:effectLst/>
                <a:latin typeface="Consolas" panose="020B0609020204030204" pitchFamily="49" charset="0"/>
              </a:rPr>
              <a:t>70</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"E"</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else</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if</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((per &gt; </a:t>
            </a:r>
            <a:r>
              <a:rPr kumimoji="0" lang="en-US" altLang="en-US" sz="1100" b="0" i="0" u="none" strike="noStrike" cap="none" normalizeH="0" baseline="0" dirty="0">
                <a:ln>
                  <a:noFill/>
                </a:ln>
                <a:solidFill>
                  <a:srgbClr val="AE81FF"/>
                </a:solidFill>
                <a:effectLst/>
                <a:latin typeface="Consolas" panose="020B0609020204030204" pitchFamily="49" charset="0"/>
              </a:rPr>
              <a:t>50</a:t>
            </a:r>
            <a:r>
              <a:rPr kumimoji="0" lang="en-US" altLang="en-US" sz="1100" b="0" i="0" u="none" strike="noStrike" cap="none" normalizeH="0" baseline="0" dirty="0">
                <a:ln>
                  <a:noFill/>
                </a:ln>
                <a:solidFill>
                  <a:srgbClr val="F8F8F2"/>
                </a:solidFill>
                <a:effectLst/>
                <a:latin typeface="Consolas" panose="020B0609020204030204" pitchFamily="49" charset="0"/>
              </a:rPr>
              <a:t>) &amp;&amp; (per &lt; </a:t>
            </a:r>
            <a:r>
              <a:rPr kumimoji="0" lang="en-US" altLang="en-US" sz="1100" b="0" i="0" u="none" strike="noStrike" cap="none" normalizeH="0" baseline="0" dirty="0">
                <a:ln>
                  <a:noFill/>
                </a:ln>
                <a:solidFill>
                  <a:srgbClr val="AE81FF"/>
                </a:solidFill>
                <a:effectLst/>
                <a:latin typeface="Consolas" panose="020B0609020204030204" pitchFamily="49" charset="0"/>
              </a:rPr>
              <a:t>60</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grade = </a:t>
            </a:r>
            <a:r>
              <a:rPr kumimoji="0" lang="en-US" altLang="en-US" sz="1100" b="0" i="0" u="none" strike="noStrike" cap="none" normalizeH="0" baseline="0" dirty="0">
                <a:ln>
                  <a:noFill/>
                </a:ln>
                <a:solidFill>
                  <a:srgbClr val="E6DB74"/>
                </a:solidFill>
                <a:effectLst/>
                <a:latin typeface="Consolas" panose="020B0609020204030204" pitchFamily="49" charset="0"/>
              </a:rPr>
              <a:t>"Poor"</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6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Displays result in </a:t>
            </a:r>
            <a:r>
              <a:rPr kumimoji="0" lang="en-US" altLang="en-US" sz="1100" b="0" i="0" u="none" strike="noStrike" cap="none" normalizeH="0" baseline="0" dirty="0" err="1">
                <a:ln>
                  <a:noFill/>
                </a:ln>
                <a:solidFill>
                  <a:srgbClr val="75715E"/>
                </a:solidFill>
                <a:effectLst/>
                <a:latin typeface="Consolas" panose="020B0609020204030204" pitchFamily="49" charset="0"/>
              </a:rPr>
              <a:t>TextField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jTextField6.setText(</a:t>
            </a:r>
            <a:r>
              <a:rPr kumimoji="0" lang="en-US" altLang="en-US" sz="1100" b="0" i="0" u="none" strike="noStrike" cap="none" normalizeH="0" baseline="0" dirty="0">
                <a:ln>
                  <a:noFill/>
                </a:ln>
                <a:solidFill>
                  <a:srgbClr val="E6DB74"/>
                </a:solidFill>
                <a:effectLst/>
                <a:latin typeface="Consolas" panose="020B0609020204030204" pitchFamily="49" charset="0"/>
              </a:rPr>
              <a:t>""</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grade);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6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Displays result in new Dialog Box</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jOptionPane1.showMessageDialog(</a:t>
            </a:r>
            <a:r>
              <a:rPr kumimoji="0" lang="en-US" altLang="en-US" sz="1100" b="1" i="0" u="none" strike="noStrike" cap="none" normalizeH="0" baseline="0" dirty="0">
                <a:ln>
                  <a:noFill/>
                </a:ln>
                <a:solidFill>
                  <a:srgbClr val="F92672"/>
                </a:solidFill>
                <a:effectLst/>
                <a:latin typeface="Consolas" panose="020B0609020204030204" pitchFamily="49" charset="0"/>
              </a:rPr>
              <a:t>null</a:t>
            </a: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0" i="0" u="none" strike="noStrike" cap="none" normalizeH="0" baseline="0" dirty="0">
                <a:ln>
                  <a:noFill/>
                </a:ln>
                <a:solidFill>
                  <a:srgbClr val="E6DB74"/>
                </a:solidFill>
                <a:effectLst/>
                <a:latin typeface="Consolas" panose="020B0609020204030204" pitchFamily="49" charset="0"/>
              </a:rPr>
              <a:t>"Hello: "</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s_name</a:t>
            </a:r>
            <a:r>
              <a:rPr kumimoji="0" lang="en-US" altLang="en-US" sz="1100" b="0" i="0" u="none" strike="noStrike" cap="none" normalizeH="0" baseline="0" dirty="0">
                <a:ln>
                  <a:noFill/>
                </a:ln>
                <a:solidFill>
                  <a:srgbClr val="F8F8F2"/>
                </a:solidFill>
                <a:effectLst/>
                <a:latin typeface="Consolas" panose="020B0609020204030204" pitchFamily="49" charset="0"/>
              </a:rPr>
              <a:t> + </a:t>
            </a:r>
            <a:r>
              <a:rPr kumimoji="0" lang="en-US" altLang="en-US" sz="1100" b="0" i="0" u="none" strike="noStrike" cap="none" normalizeH="0" baseline="0" dirty="0">
                <a:ln>
                  <a:noFill/>
                </a:ln>
                <a:solidFill>
                  <a:srgbClr val="E6DB74"/>
                </a:solidFill>
                <a:effectLst/>
                <a:latin typeface="Consolas" panose="020B0609020204030204" pitchFamily="49" charset="0"/>
              </a:rPr>
              <a:t>" of class: "</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s_sec</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E6DB74"/>
                </a:solidFill>
                <a:effectLst/>
                <a:latin typeface="Consolas" panose="020B0609020204030204" pitchFamily="49" charset="0"/>
              </a:rPr>
              <a:t>"\</a:t>
            </a:r>
            <a:r>
              <a:rPr kumimoji="0" lang="en-US" altLang="en-US" sz="1100" b="0" i="0" u="none" strike="noStrike" cap="none" normalizeH="0" baseline="0" dirty="0" err="1">
                <a:ln>
                  <a:noFill/>
                </a:ln>
                <a:solidFill>
                  <a:srgbClr val="E6DB74"/>
                </a:solidFill>
                <a:effectLst/>
                <a:latin typeface="Consolas" panose="020B0609020204030204" pitchFamily="49" charset="0"/>
              </a:rPr>
              <a:t>nYour</a:t>
            </a:r>
            <a:r>
              <a:rPr kumimoji="0" lang="en-US" altLang="en-US" sz="1100" b="0" i="0" u="none" strike="noStrike" cap="none" normalizeH="0" baseline="0" dirty="0">
                <a:ln>
                  <a:noFill/>
                </a:ln>
                <a:solidFill>
                  <a:srgbClr val="E6DB74"/>
                </a:solidFill>
                <a:effectLst/>
                <a:latin typeface="Consolas" panose="020B0609020204030204" pitchFamily="49" charset="0"/>
              </a:rPr>
              <a:t> Grade is: "</a:t>
            </a:r>
            <a:r>
              <a:rPr kumimoji="0" lang="en-US" altLang="en-US" sz="600" b="0" i="0" u="none" strike="noStrike" cap="none" normalizeH="0" baseline="0" dirty="0">
                <a:ln>
                  <a:noFill/>
                </a:ln>
                <a:solidFill>
                  <a:srgbClr val="40424E"/>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grade);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940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D97-225A-49E6-A7C3-FA55F0864423}"/>
              </a:ext>
            </a:extLst>
          </p:cNvPr>
          <p:cNvSpPr>
            <a:spLocks noGrp="1"/>
          </p:cNvSpPr>
          <p:nvPr>
            <p:ph type="title"/>
          </p:nvPr>
        </p:nvSpPr>
        <p:spPr>
          <a:xfrm>
            <a:off x="457200" y="274638"/>
            <a:ext cx="8229600" cy="202034"/>
          </a:xfrm>
        </p:spPr>
        <p:txBody>
          <a:bodyPr>
            <a:normAutofit fontScale="90000"/>
          </a:bodyPr>
          <a:lstStyle/>
          <a:p>
            <a:r>
              <a:rPr lang="en-US" dirty="0" err="1"/>
              <a:t>Registeration</a:t>
            </a:r>
            <a:r>
              <a:rPr lang="en-US" dirty="0"/>
              <a:t> form with swing</a:t>
            </a:r>
            <a:endParaRPr lang="en-IN" dirty="0"/>
          </a:p>
        </p:txBody>
      </p:sp>
      <p:sp>
        <p:nvSpPr>
          <p:cNvPr id="3" name="Content Placeholder 2">
            <a:extLst>
              <a:ext uri="{FF2B5EF4-FFF2-40B4-BE49-F238E27FC236}">
                <a16:creationId xmlns:a16="http://schemas.microsoft.com/office/drawing/2014/main" id="{21B713BD-8273-45DD-922E-5321864C8D6B}"/>
              </a:ext>
            </a:extLst>
          </p:cNvPr>
          <p:cNvSpPr>
            <a:spLocks noGrp="1"/>
          </p:cNvSpPr>
          <p:nvPr>
            <p:ph idx="1"/>
          </p:nvPr>
        </p:nvSpPr>
        <p:spPr>
          <a:xfrm>
            <a:off x="457200" y="476672"/>
            <a:ext cx="8229600" cy="6192688"/>
          </a:xfrm>
        </p:spPr>
        <p:txBody>
          <a:bodyPr>
            <a:normAutofit fontScale="32500" lnSpcReduction="20000"/>
          </a:bodyPr>
          <a:lstStyle/>
          <a:p>
            <a:pPr algn="l">
              <a:buFont typeface="+mj-lt"/>
              <a:buAutoNum type="arabicPeriod"/>
            </a:pPr>
            <a:r>
              <a:rPr lang="en-IN" b="1" i="0" dirty="0">
                <a:solidFill>
                  <a:srgbClr val="006699"/>
                </a:solidFill>
                <a:effectLst/>
                <a:latin typeface="Consolas" panose="020B0609020204030204" pitchFamily="49" charset="0"/>
              </a:rPr>
              <a:t>public</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class</a:t>
            </a:r>
            <a:r>
              <a:rPr lang="en-IN" b="0" i="0" dirty="0">
                <a:solidFill>
                  <a:srgbClr val="000000"/>
                </a:solidFill>
                <a:effectLst/>
                <a:latin typeface="Consolas" panose="020B0609020204030204" pitchFamily="49" charset="0"/>
              </a:rPr>
              <a:t> Registration </a:t>
            </a:r>
            <a:r>
              <a:rPr lang="en-IN" b="1" i="0" dirty="0">
                <a:solidFill>
                  <a:srgbClr val="006699"/>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JFrame</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implements</a:t>
            </a:r>
            <a:r>
              <a:rPr lang="en-IN" b="0" i="0" dirty="0">
                <a:solidFill>
                  <a:srgbClr val="000000"/>
                </a:solidFill>
                <a:effectLst/>
                <a:latin typeface="Consolas" panose="020B0609020204030204" pitchFamily="49" charset="0"/>
              </a:rPr>
              <a:t> ActionListener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 l1, l2, l3, l4, l5, l6, l7, l8;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tf1, tf2, tf5, tf6, tf7;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JButton</a:t>
            </a:r>
            <a:r>
              <a:rPr lang="en-IN" b="0" i="0" dirty="0">
                <a:solidFill>
                  <a:srgbClr val="000000"/>
                </a:solidFill>
                <a:effectLst/>
                <a:latin typeface="Consolas" panose="020B0609020204030204" pitchFamily="49" charset="0"/>
              </a:rPr>
              <a:t> btn1, btn2;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JPasswordField</a:t>
            </a:r>
            <a:r>
              <a:rPr lang="en-IN" b="0" i="0" dirty="0">
                <a:solidFill>
                  <a:srgbClr val="000000"/>
                </a:solidFill>
                <a:effectLst/>
                <a:latin typeface="Consolas" panose="020B0609020204030204" pitchFamily="49" charset="0"/>
              </a:rPr>
              <a:t> p1, p2;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Registration()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setVisible</a:t>
            </a:r>
            <a:r>
              <a:rPr lang="en-IN" b="0" i="0" dirty="0">
                <a:solidFill>
                  <a:srgbClr val="000000"/>
                </a:solidFill>
                <a:effectLst/>
                <a:latin typeface="Consolas" panose="020B0609020204030204" pitchFamily="49" charset="0"/>
              </a:rPr>
              <a:t>(</a:t>
            </a:r>
            <a:r>
              <a:rPr lang="en-IN" b="1" i="0" dirty="0">
                <a:solidFill>
                  <a:srgbClr val="006699"/>
                </a:solidFill>
                <a:effectLst/>
                <a:latin typeface="Consolas" panose="020B0609020204030204" pitchFamily="49" charset="0"/>
              </a:rPr>
              <a:t>true</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setSize</a:t>
            </a:r>
            <a:r>
              <a:rPr lang="en-IN" b="0" i="0" dirty="0">
                <a:solidFill>
                  <a:srgbClr val="000000"/>
                </a:solidFill>
                <a:effectLst/>
                <a:latin typeface="Consolas" panose="020B0609020204030204" pitchFamily="49" charset="0"/>
              </a:rPr>
              <a:t>(700, 700);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setLayout</a:t>
            </a:r>
            <a:r>
              <a:rPr lang="en-IN" b="0" i="0" dirty="0">
                <a:solidFill>
                  <a:srgbClr val="000000"/>
                </a:solidFill>
                <a:effectLst/>
                <a:latin typeface="Consolas" panose="020B0609020204030204" pitchFamily="49" charset="0"/>
              </a:rPr>
              <a:t>(</a:t>
            </a:r>
            <a:r>
              <a:rPr lang="en-IN" b="1" i="0" dirty="0">
                <a:solidFill>
                  <a:srgbClr val="006699"/>
                </a:solidFill>
                <a:effectLst/>
                <a:latin typeface="Consolas" panose="020B0609020204030204" pitchFamily="49" charset="0"/>
              </a:rPr>
              <a:t>null</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setDefaultCloseOperation</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JFrame.EXIT_ON_CLOSE</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setTitle</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"Registration Form in Java"</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l1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"Registration Form in Windows Form:"</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l1.setForeground(</a:t>
            </a:r>
            <a:r>
              <a:rPr lang="en-IN" b="0" i="0" dirty="0" err="1">
                <a:solidFill>
                  <a:srgbClr val="000000"/>
                </a:solidFill>
                <a:effectLst/>
                <a:latin typeface="Consolas" panose="020B0609020204030204" pitchFamily="49" charset="0"/>
              </a:rPr>
              <a:t>Color.blue</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l1.setFont(</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Font(</a:t>
            </a:r>
            <a:r>
              <a:rPr lang="en-IN" b="0" i="0" dirty="0">
                <a:solidFill>
                  <a:srgbClr val="0000FF"/>
                </a:solidFill>
                <a:effectLst/>
                <a:latin typeface="Consolas" panose="020B0609020204030204" pitchFamily="49" charset="0"/>
              </a:rPr>
              <a:t>"Serif"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Font.BOLD</a:t>
            </a:r>
            <a:r>
              <a:rPr lang="en-IN" b="0" i="0" dirty="0">
                <a:solidFill>
                  <a:srgbClr val="000000"/>
                </a:solidFill>
                <a:effectLst/>
                <a:latin typeface="Consolas" panose="020B0609020204030204" pitchFamily="49" charset="0"/>
              </a:rPr>
              <a:t>, 20));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l2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"Name:"</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l3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"Email-ID:"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l4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"Create </a:t>
            </a:r>
            <a:r>
              <a:rPr lang="en-IN" b="0" i="0" dirty="0" err="1">
                <a:solidFill>
                  <a:srgbClr val="0000FF"/>
                </a:solidFill>
                <a:effectLst/>
                <a:latin typeface="Consolas" panose="020B0609020204030204" pitchFamily="49" charset="0"/>
              </a:rPr>
              <a:t>Passowrd</a:t>
            </a:r>
            <a:r>
              <a:rPr lang="en-IN" b="0" i="0" dirty="0">
                <a:solidFill>
                  <a:srgbClr val="0000FF"/>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l5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"Confirm Password:"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l6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"Country:"</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l7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"State:"</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l8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JLabel</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"Phone No:"</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tf1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tf2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p1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JPasswordField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p2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JPasswordField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tf5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tf6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tf7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JTextField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btn1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JButton</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"Submit"</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btn2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JButton</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"Clear"</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btn1.addActionListener(</a:t>
            </a:r>
            <a:r>
              <a:rPr lang="en-IN" b="1" i="0" dirty="0">
                <a:solidFill>
                  <a:srgbClr val="006699"/>
                </a:solidFill>
                <a:effectLst/>
                <a:latin typeface="Consolas" panose="020B0609020204030204" pitchFamily="49" charset="0"/>
              </a:rPr>
              <a:t>this</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btn2.addActionListener(</a:t>
            </a:r>
            <a:r>
              <a:rPr lang="en-IN" b="1" i="0" dirty="0">
                <a:solidFill>
                  <a:srgbClr val="006699"/>
                </a:solidFill>
                <a:effectLst/>
                <a:latin typeface="Consolas" panose="020B0609020204030204" pitchFamily="49" charset="0"/>
              </a:rPr>
              <a:t>this</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247496124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33C901-4F03-4969-846F-780821AD69B0}"/>
              </a:ext>
            </a:extLst>
          </p:cNvPr>
          <p:cNvSpPr>
            <a:spLocks noGrp="1"/>
          </p:cNvSpPr>
          <p:nvPr>
            <p:ph idx="1"/>
          </p:nvPr>
        </p:nvSpPr>
        <p:spPr>
          <a:xfrm>
            <a:off x="457200" y="115888"/>
            <a:ext cx="8229600" cy="6742112"/>
          </a:xfrm>
        </p:spPr>
        <p:txBody>
          <a:bodyPr>
            <a:normAutofit fontScale="70000" lnSpcReduction="20000"/>
          </a:bodyPr>
          <a:lstStyle/>
          <a:p>
            <a:pPr algn="l">
              <a:buFont typeface="+mj-lt"/>
              <a:buAutoNum type="arabicPeriod"/>
            </a:pPr>
            <a:r>
              <a:rPr lang="en-IN" b="0" i="0" dirty="0">
                <a:solidFill>
                  <a:srgbClr val="000000"/>
                </a:solidFill>
                <a:effectLst/>
                <a:latin typeface="Consolas" panose="020B0609020204030204" pitchFamily="49" charset="0"/>
              </a:rPr>
              <a:t> l1.setBounds(100, 30, 400,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l2.setBounds(80, 70,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l3.setBounds(80, 110,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l4.setBounds(80, 150,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l5.setBounds(80, 190,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l6.setBounds(80, 230,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l7.setBounds(80, 270,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l8.setBounds(80, 310,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tf1.setBounds(300, 70,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tf2.setBounds(300, 110,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p1.setBounds(300, 150,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p2.setBounds(300, 190,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tf5.setBounds(300, 230,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tf6.setBounds(300, 270,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tf7.setBounds(300, 310, 200,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btn1.setBounds(50, 350, 100, 30);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btn2.setBounds(170, 350, 100, 30);  </a:t>
            </a:r>
            <a:endParaRPr lang="en-IN" b="0" i="0" dirty="0">
              <a:solidFill>
                <a:srgbClr val="5C5C5C"/>
              </a:solidFill>
              <a:effectLst/>
              <a:latin typeface="Consolas" panose="020B0609020204030204" pitchFamily="49" charset="0"/>
            </a:endParaRPr>
          </a:p>
          <a:p>
            <a:pPr algn="l">
              <a:buFont typeface="+mj-lt"/>
              <a:buAutoNum type="arabicPeriod"/>
            </a:pPr>
            <a:endParaRPr lang="en-IN" dirty="0"/>
          </a:p>
        </p:txBody>
      </p:sp>
    </p:spTree>
    <p:extLst>
      <p:ext uri="{BB962C8B-B14F-4D97-AF65-F5344CB8AC3E}">
        <p14:creationId xmlns:p14="http://schemas.microsoft.com/office/powerpoint/2010/main" val="25501697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2D2B9-82B3-4780-8027-300BDFBF9D10}"/>
              </a:ext>
            </a:extLst>
          </p:cNvPr>
          <p:cNvSpPr>
            <a:spLocks noGrp="1"/>
          </p:cNvSpPr>
          <p:nvPr>
            <p:ph idx="1"/>
          </p:nvPr>
        </p:nvSpPr>
        <p:spPr>
          <a:xfrm>
            <a:off x="457200" y="620688"/>
            <a:ext cx="8229600" cy="6237312"/>
          </a:xfrm>
        </p:spPr>
        <p:txBody>
          <a:bodyPr>
            <a:normAutofit fontScale="70000" lnSpcReduction="20000"/>
          </a:bodyPr>
          <a:lstStyle/>
          <a:p>
            <a:pPr algn="l">
              <a:buFont typeface="+mj-lt"/>
              <a:buAutoNum type="arabicPeriod"/>
            </a:pPr>
            <a:r>
              <a:rPr lang="en-IN" b="0" i="0" dirty="0">
                <a:solidFill>
                  <a:srgbClr val="000000"/>
                </a:solidFill>
                <a:effectLst/>
                <a:latin typeface="Consolas" panose="020B0609020204030204" pitchFamily="49" charset="0"/>
              </a:rPr>
              <a:t>add(l1);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add(tf1);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add(l3);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add(tf2);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add(l4);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add(p1);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add(l5);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add(p2);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add(l6);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add(tf5);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add(l7);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add(tf6);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add(l8);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add(tf7);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add(btn1);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add(btn2);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  </a:t>
            </a:r>
            <a:endParaRPr lang="en-IN"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41287213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1E28C-1289-474B-A749-67D61FF57C9B}"/>
              </a:ext>
            </a:extLst>
          </p:cNvPr>
          <p:cNvSpPr>
            <a:spLocks noGrp="1"/>
          </p:cNvSpPr>
          <p:nvPr>
            <p:ph idx="1"/>
          </p:nvPr>
        </p:nvSpPr>
        <p:spPr>
          <a:xfrm>
            <a:off x="457200" y="332656"/>
            <a:ext cx="8229600" cy="6480720"/>
          </a:xfrm>
        </p:spPr>
        <p:txBody>
          <a:bodyPr>
            <a:normAutofit fontScale="77500" lnSpcReduction="20000"/>
          </a:bodyPr>
          <a:lstStyle/>
          <a:p>
            <a:pPr algn="l">
              <a:buFont typeface="+mj-lt"/>
              <a:buAutoNum type="arabicPeriod"/>
            </a:pPr>
            <a:r>
              <a:rPr lang="en-IN" b="1" i="0" dirty="0">
                <a:solidFill>
                  <a:srgbClr val="006699"/>
                </a:solidFill>
                <a:effectLst/>
                <a:latin typeface="Consolas" panose="020B0609020204030204" pitchFamily="49" charset="0"/>
              </a:rPr>
              <a:t>public</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void</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actionPerformed</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ActionEvent</a:t>
            </a:r>
            <a:r>
              <a:rPr lang="en-IN" b="0" i="0" dirty="0">
                <a:solidFill>
                  <a:srgbClr val="000000"/>
                </a:solidFill>
                <a:effectLst/>
                <a:latin typeface="Consolas" panose="020B0609020204030204" pitchFamily="49" charset="0"/>
              </a:rPr>
              <a:t> e)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e.getSource</a:t>
            </a:r>
            <a:r>
              <a:rPr lang="en-IN" b="0" i="0" dirty="0">
                <a:solidFill>
                  <a:srgbClr val="000000"/>
                </a:solidFill>
                <a:effectLst/>
                <a:latin typeface="Consolas" panose="020B0609020204030204" pitchFamily="49" charset="0"/>
              </a:rPr>
              <a:t>() == btn1)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int</a:t>
            </a:r>
            <a:r>
              <a:rPr lang="en-IN" b="0" i="0" dirty="0">
                <a:solidFill>
                  <a:srgbClr val="000000"/>
                </a:solidFill>
                <a:effectLst/>
                <a:latin typeface="Consolas" panose="020B0609020204030204" pitchFamily="49" charset="0"/>
              </a:rPr>
              <a:t> x = 0;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s1 = tf1.getText();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s2 = tf2.getText();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char</a:t>
            </a:r>
            <a:r>
              <a:rPr lang="en-IN" b="0" i="0" dirty="0">
                <a:solidFill>
                  <a:srgbClr val="000000"/>
                </a:solidFill>
                <a:effectLst/>
                <a:latin typeface="Consolas" panose="020B0609020204030204" pitchFamily="49" charset="0"/>
              </a:rPr>
              <a:t>[] s3 = p1.getPassword();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char</a:t>
            </a:r>
            <a:r>
              <a:rPr lang="en-IN" b="0" i="0" dirty="0">
                <a:solidFill>
                  <a:srgbClr val="000000"/>
                </a:solidFill>
                <a:effectLst/>
                <a:latin typeface="Consolas" panose="020B0609020204030204" pitchFamily="49" charset="0"/>
              </a:rPr>
              <a:t>[] s4 = p2.getPassword();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s8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String(s3);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s9 = </a:t>
            </a:r>
            <a:r>
              <a:rPr lang="en-IN" b="1" i="0" dirty="0">
                <a:solidFill>
                  <a:srgbClr val="006699"/>
                </a:solidFill>
                <a:effectLst/>
                <a:latin typeface="Consolas" panose="020B0609020204030204" pitchFamily="49" charset="0"/>
              </a:rPr>
              <a:t>new</a:t>
            </a:r>
            <a:r>
              <a:rPr lang="en-IN" b="0" i="0" dirty="0">
                <a:solidFill>
                  <a:srgbClr val="000000"/>
                </a:solidFill>
                <a:effectLst/>
                <a:latin typeface="Consolas" panose="020B0609020204030204" pitchFamily="49" charset="0"/>
              </a:rPr>
              <a:t> String(s4);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s5 = tf5.getText();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s6 = tf6.getText();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String s7 = tf7.getText();  </a:t>
            </a:r>
            <a:endParaRPr lang="en-IN" b="0" i="0" dirty="0">
              <a:solidFill>
                <a:srgbClr val="5C5C5C"/>
              </a:solidFill>
              <a:effectLst/>
              <a:latin typeface="Consolas" panose="020B0609020204030204" pitchFamily="49" charset="0"/>
            </a:endParaRPr>
          </a:p>
          <a:p>
            <a:pPr algn="l">
              <a:buFont typeface="+mj-lt"/>
              <a:buAutoNum type="arabicPeriod"/>
            </a:pP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if</a:t>
            </a:r>
            <a:r>
              <a:rPr lang="en-IN" b="0" i="0" dirty="0">
                <a:solidFill>
                  <a:srgbClr val="000000"/>
                </a:solidFill>
                <a:effectLst/>
                <a:latin typeface="Consolas" panose="020B0609020204030204" pitchFamily="49" charset="0"/>
              </a:rPr>
              <a:t> (s8.equals(s9))  </a:t>
            </a:r>
            <a:endParaRPr lang="en-IN"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65901811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716DD-5C06-476E-99EB-51E9D1982BB6}"/>
              </a:ext>
            </a:extLst>
          </p:cNvPr>
          <p:cNvSpPr>
            <a:spLocks noGrp="1"/>
          </p:cNvSpPr>
          <p:nvPr>
            <p:ph idx="1"/>
          </p:nvPr>
        </p:nvSpPr>
        <p:spPr>
          <a:xfrm>
            <a:off x="457200" y="534690"/>
            <a:ext cx="8229600" cy="6323310"/>
          </a:xfrm>
        </p:spPr>
        <p:txBody>
          <a:bodyPr>
            <a:normAutofit fontScale="62500" lnSpcReduction="20000"/>
          </a:bodyPr>
          <a:lstStyle/>
          <a:p>
            <a:pPr algn="l">
              <a:buFont typeface="+mj-lt"/>
              <a:buAutoNum type="arabicPeriod"/>
            </a:pP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1" i="0" dirty="0">
                <a:solidFill>
                  <a:srgbClr val="006699"/>
                </a:solidFill>
                <a:effectLst/>
                <a:latin typeface="Consolas" panose="020B0609020204030204" pitchFamily="49" charset="0"/>
              </a:rPr>
              <a:t>try</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Class.forName</a:t>
            </a:r>
            <a:r>
              <a:rPr lang="en-IN" sz="2300" b="0" i="0" dirty="0">
                <a:solidFill>
                  <a:srgbClr val="000000"/>
                </a:solidFill>
                <a:effectLst/>
                <a:latin typeface="Consolas" panose="020B0609020204030204" pitchFamily="49" charset="0"/>
              </a:rPr>
              <a:t>(</a:t>
            </a:r>
            <a:r>
              <a:rPr lang="en-IN" sz="2300" b="0" i="0" dirty="0">
                <a:solidFill>
                  <a:srgbClr val="0000FF"/>
                </a:solidFill>
                <a:effectLst/>
                <a:latin typeface="Consolas" panose="020B0609020204030204" pitchFamily="49" charset="0"/>
              </a:rPr>
              <a:t>"</a:t>
            </a:r>
            <a:r>
              <a:rPr lang="en-IN" sz="2300" b="0" i="0" dirty="0" err="1">
                <a:solidFill>
                  <a:srgbClr val="0000FF"/>
                </a:solidFill>
                <a:effectLst/>
                <a:latin typeface="Consolas" panose="020B0609020204030204" pitchFamily="49" charset="0"/>
              </a:rPr>
              <a:t>oracle.jdbc.driver.OracleDriver</a:t>
            </a:r>
            <a:r>
              <a:rPr lang="en-IN" sz="2300" b="0" i="0" dirty="0">
                <a:solidFill>
                  <a:srgbClr val="0000FF"/>
                </a:solidFill>
                <a:effectLst/>
                <a:latin typeface="Consolas" panose="020B0609020204030204" pitchFamily="49" charset="0"/>
              </a:rPr>
              <a:t>"</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Connection con = </a:t>
            </a:r>
            <a:r>
              <a:rPr lang="en-IN" sz="2300" b="0" i="0" dirty="0" err="1">
                <a:solidFill>
                  <a:srgbClr val="000000"/>
                </a:solidFill>
                <a:effectLst/>
                <a:latin typeface="Consolas" panose="020B0609020204030204" pitchFamily="49" charset="0"/>
              </a:rPr>
              <a:t>DriverManager.getConnection</a:t>
            </a:r>
            <a:r>
              <a:rPr lang="en-IN" sz="2300" b="0" i="0" dirty="0">
                <a:solidFill>
                  <a:srgbClr val="000000"/>
                </a:solidFill>
                <a:effectLst/>
                <a:latin typeface="Consolas" panose="020B0609020204030204" pitchFamily="49" charset="0"/>
              </a:rPr>
              <a:t>(</a:t>
            </a:r>
            <a:r>
              <a:rPr lang="en-IN" sz="2300" b="0" i="0" dirty="0">
                <a:solidFill>
                  <a:srgbClr val="0000FF"/>
                </a:solidFill>
                <a:effectLst/>
                <a:latin typeface="Consolas" panose="020B0609020204030204" pitchFamily="49" charset="0"/>
              </a:rPr>
              <a:t>"</a:t>
            </a:r>
            <a:r>
              <a:rPr lang="en-IN" sz="2300" b="0" i="0" dirty="0" err="1">
                <a:solidFill>
                  <a:srgbClr val="0000FF"/>
                </a:solidFill>
                <a:effectLst/>
                <a:latin typeface="Consolas" panose="020B0609020204030204" pitchFamily="49" charset="0"/>
              </a:rPr>
              <a:t>jdbc:oracle:thin</a:t>
            </a:r>
            <a:r>
              <a:rPr lang="en-IN" sz="2300" b="0" i="0" dirty="0">
                <a:solidFill>
                  <a:srgbClr val="0000FF"/>
                </a:solidFill>
                <a:effectLst/>
                <a:latin typeface="Consolas" panose="020B0609020204030204" pitchFamily="49" charset="0"/>
              </a:rPr>
              <a:t>:@mcndesktop07:1521:xe"</a:t>
            </a:r>
            <a:r>
              <a:rPr lang="en-IN" sz="2300" b="0" i="0" dirty="0">
                <a:solidFill>
                  <a:srgbClr val="000000"/>
                </a:solidFill>
                <a:effectLst/>
                <a:latin typeface="Consolas" panose="020B0609020204030204" pitchFamily="49" charset="0"/>
              </a:rPr>
              <a:t>, </a:t>
            </a:r>
            <a:r>
              <a:rPr lang="en-IN" sz="2300" b="0" i="0" dirty="0">
                <a:solidFill>
                  <a:srgbClr val="0000FF"/>
                </a:solidFill>
                <a:effectLst/>
                <a:latin typeface="Consolas" panose="020B0609020204030204" pitchFamily="49" charset="0"/>
              </a:rPr>
              <a:t>"</a:t>
            </a:r>
            <a:r>
              <a:rPr lang="en-IN" sz="2300" b="0" i="0" dirty="0" err="1">
                <a:solidFill>
                  <a:srgbClr val="0000FF"/>
                </a:solidFill>
                <a:effectLst/>
                <a:latin typeface="Consolas" panose="020B0609020204030204" pitchFamily="49" charset="0"/>
              </a:rPr>
              <a:t>sandeep</a:t>
            </a:r>
            <a:r>
              <a:rPr lang="en-IN" sz="2300" b="0" i="0" dirty="0">
                <a:solidFill>
                  <a:srgbClr val="0000FF"/>
                </a:solidFill>
                <a:effectLst/>
                <a:latin typeface="Consolas" panose="020B0609020204030204" pitchFamily="49" charset="0"/>
              </a:rPr>
              <a:t>"</a:t>
            </a:r>
            <a:r>
              <a:rPr lang="en-IN" sz="2300" b="0" i="0" dirty="0">
                <a:solidFill>
                  <a:srgbClr val="000000"/>
                </a:solidFill>
                <a:effectLst/>
                <a:latin typeface="Consolas" panose="020B0609020204030204" pitchFamily="49" charset="0"/>
              </a:rPr>
              <a:t>, </a:t>
            </a:r>
            <a:r>
              <a:rPr lang="en-IN" sz="2300" b="0" i="0" dirty="0">
                <a:solidFill>
                  <a:srgbClr val="0000FF"/>
                </a:solidFill>
                <a:effectLst/>
                <a:latin typeface="Consolas" panose="020B0609020204030204" pitchFamily="49" charset="0"/>
              </a:rPr>
              <a:t>"welcome"</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PreparedStatement</a:t>
            </a: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a:t>
            </a:r>
            <a:r>
              <a:rPr lang="en-IN" sz="2300" b="0" i="0" dirty="0">
                <a:solidFill>
                  <a:srgbClr val="000000"/>
                </a:solidFill>
                <a:effectLst/>
                <a:latin typeface="Consolas" panose="020B0609020204030204" pitchFamily="49" charset="0"/>
              </a:rPr>
              <a:t> = </a:t>
            </a:r>
            <a:r>
              <a:rPr lang="en-IN" sz="2300" b="0" i="0" dirty="0" err="1">
                <a:solidFill>
                  <a:srgbClr val="000000"/>
                </a:solidFill>
                <a:effectLst/>
                <a:latin typeface="Consolas" panose="020B0609020204030204" pitchFamily="49" charset="0"/>
              </a:rPr>
              <a:t>con.prepareStatement</a:t>
            </a:r>
            <a:r>
              <a:rPr lang="en-IN" sz="2300" b="0" i="0" dirty="0">
                <a:solidFill>
                  <a:srgbClr val="000000"/>
                </a:solidFill>
                <a:effectLst/>
                <a:latin typeface="Consolas" panose="020B0609020204030204" pitchFamily="49" charset="0"/>
              </a:rPr>
              <a:t>(</a:t>
            </a:r>
            <a:r>
              <a:rPr lang="en-IN" sz="2300" b="0" i="0" dirty="0">
                <a:solidFill>
                  <a:srgbClr val="0000FF"/>
                </a:solidFill>
                <a:effectLst/>
                <a:latin typeface="Consolas" panose="020B0609020204030204" pitchFamily="49" charset="0"/>
              </a:rPr>
              <a:t>"insert into reg values(?,?,?,?,?,?)"</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(1, s1);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(2, s2);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(3, s8);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(4, s5);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(5, s6);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ps.setString</a:t>
            </a:r>
            <a:r>
              <a:rPr lang="en-IN" sz="2300" b="0" i="0" dirty="0">
                <a:solidFill>
                  <a:srgbClr val="000000"/>
                </a:solidFill>
                <a:effectLst/>
                <a:latin typeface="Consolas" panose="020B0609020204030204" pitchFamily="49" charset="0"/>
              </a:rPr>
              <a:t>(6, s7);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ResultSet</a:t>
            </a: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rs</a:t>
            </a:r>
            <a:r>
              <a:rPr lang="en-IN" sz="2300" b="0" i="0" dirty="0">
                <a:solidFill>
                  <a:srgbClr val="000000"/>
                </a:solidFill>
                <a:effectLst/>
                <a:latin typeface="Consolas" panose="020B0609020204030204" pitchFamily="49" charset="0"/>
              </a:rPr>
              <a:t> = </a:t>
            </a:r>
            <a:r>
              <a:rPr lang="en-IN" sz="2300" b="0" i="0" dirty="0" err="1">
                <a:solidFill>
                  <a:srgbClr val="000000"/>
                </a:solidFill>
                <a:effectLst/>
                <a:latin typeface="Consolas" panose="020B0609020204030204" pitchFamily="49" charset="0"/>
              </a:rPr>
              <a:t>ps.executeQuery</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x++;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1" i="0" dirty="0">
                <a:solidFill>
                  <a:srgbClr val="006699"/>
                </a:solidFill>
                <a:effectLst/>
                <a:latin typeface="Consolas" panose="020B0609020204030204" pitchFamily="49" charset="0"/>
              </a:rPr>
              <a:t>if</a:t>
            </a:r>
            <a:r>
              <a:rPr lang="en-IN" sz="2300" b="0" i="0" dirty="0">
                <a:solidFill>
                  <a:srgbClr val="000000"/>
                </a:solidFill>
                <a:effectLst/>
                <a:latin typeface="Consolas" panose="020B0609020204030204" pitchFamily="49" charset="0"/>
              </a:rPr>
              <a:t> (x &gt; 0)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JOptionPane.showMessageDialog</a:t>
            </a:r>
            <a:r>
              <a:rPr lang="en-IN" sz="2300" b="0" i="0" dirty="0">
                <a:solidFill>
                  <a:srgbClr val="000000"/>
                </a:solidFill>
                <a:effectLst/>
                <a:latin typeface="Consolas" panose="020B0609020204030204" pitchFamily="49" charset="0"/>
              </a:rPr>
              <a:t>(btn1, </a:t>
            </a:r>
            <a:r>
              <a:rPr lang="en-IN" sz="2300" b="0" i="0" dirty="0">
                <a:solidFill>
                  <a:srgbClr val="0000FF"/>
                </a:solidFill>
                <a:effectLst/>
                <a:latin typeface="Consolas" panose="020B0609020204030204" pitchFamily="49" charset="0"/>
              </a:rPr>
              <a:t>"Data Saved Successfully"</a:t>
            </a:r>
            <a:r>
              <a:rPr lang="en-IN" sz="2300" b="0" i="0" dirty="0">
                <a:solidFill>
                  <a:srgbClr val="000000"/>
                </a:solidFill>
                <a:effectLst/>
                <a:latin typeface="Consolas" panose="020B0609020204030204" pitchFamily="49" charset="0"/>
              </a:rPr>
              <a:t>);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1" i="0" dirty="0">
                <a:solidFill>
                  <a:srgbClr val="006699"/>
                </a:solidFill>
                <a:effectLst/>
                <a:latin typeface="Consolas" panose="020B0609020204030204" pitchFamily="49" charset="0"/>
              </a:rPr>
              <a:t>catch</a:t>
            </a:r>
            <a:r>
              <a:rPr lang="en-IN" sz="2300" b="0" i="0" dirty="0">
                <a:solidFill>
                  <a:srgbClr val="000000"/>
                </a:solidFill>
                <a:effectLst/>
                <a:latin typeface="Consolas" panose="020B0609020204030204" pitchFamily="49" charset="0"/>
              </a:rPr>
              <a:t> (Exception ex)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a:t>
            </a:r>
            <a:r>
              <a:rPr lang="en-IN" sz="2300" b="0" i="0" dirty="0" err="1">
                <a:solidFill>
                  <a:srgbClr val="000000"/>
                </a:solidFill>
                <a:effectLst/>
                <a:latin typeface="Consolas" panose="020B0609020204030204" pitchFamily="49" charset="0"/>
              </a:rPr>
              <a:t>System.out.println</a:t>
            </a:r>
            <a:r>
              <a:rPr lang="en-IN" sz="2300" b="0" i="0" dirty="0">
                <a:solidFill>
                  <a:srgbClr val="000000"/>
                </a:solidFill>
                <a:effectLst/>
                <a:latin typeface="Consolas" panose="020B0609020204030204" pitchFamily="49" charset="0"/>
              </a:rPr>
              <a:t>(ex);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pPr algn="l">
              <a:buFont typeface="+mj-lt"/>
              <a:buAutoNum type="arabicPeriod"/>
            </a:pPr>
            <a:r>
              <a:rPr lang="en-IN" sz="2300" b="0" i="0" dirty="0">
                <a:solidFill>
                  <a:srgbClr val="000000"/>
                </a:solidFill>
                <a:effectLst/>
                <a:latin typeface="Consolas" panose="020B0609020204030204" pitchFamily="49" charset="0"/>
              </a:rPr>
              <a:t>            }  </a:t>
            </a:r>
            <a:endParaRPr lang="en-IN" sz="2300"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20223448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B9636-8EE6-4691-8ACB-B1995A7200AE}"/>
              </a:ext>
            </a:extLst>
          </p:cNvPr>
          <p:cNvSpPr>
            <a:spLocks noGrp="1"/>
          </p:cNvSpPr>
          <p:nvPr>
            <p:ph idx="1"/>
          </p:nvPr>
        </p:nvSpPr>
        <p:spPr>
          <a:xfrm>
            <a:off x="457200" y="450384"/>
            <a:ext cx="8229600" cy="6290984"/>
          </a:xfrm>
        </p:spPr>
        <p:txBody>
          <a:bodyPr>
            <a:normAutofit/>
          </a:bodyPr>
          <a:lstStyle/>
          <a:p>
            <a:pPr algn="l">
              <a:buFont typeface="+mj-lt"/>
              <a:buAutoNum type="arabicPeriod"/>
            </a:pPr>
            <a:r>
              <a:rPr lang="en-IN" sz="1800" b="1" i="0" dirty="0">
                <a:solidFill>
                  <a:srgbClr val="006699"/>
                </a:solidFill>
                <a:effectLst/>
                <a:latin typeface="Consolas" panose="020B0609020204030204" pitchFamily="49" charset="0"/>
              </a:rPr>
              <a:t>else</a:t>
            </a:r>
            <a:r>
              <a:rPr lang="en-IN" sz="1800" b="0" i="0" dirty="0">
                <a:solidFill>
                  <a:srgbClr val="000000"/>
                </a:solidFill>
                <a:effectLst/>
                <a:latin typeface="Consolas" panose="020B0609020204030204" pitchFamily="49" charset="0"/>
              </a:rPr>
              <a:t>  </a:t>
            </a:r>
            <a:endParaRPr lang="en-IN" sz="1800" b="0" i="0" dirty="0">
              <a:solidFill>
                <a:srgbClr val="5C5C5C"/>
              </a:solidFill>
              <a:effectLst/>
              <a:latin typeface="Consolas" panose="020B0609020204030204" pitchFamily="49" charset="0"/>
            </a:endParaRPr>
          </a:p>
          <a:p>
            <a:pPr algn="l">
              <a:buFont typeface="+mj-lt"/>
              <a:buAutoNum type="arabicPeriod"/>
            </a:pPr>
            <a:r>
              <a:rPr lang="en-IN" sz="1800" b="0" i="0" dirty="0">
                <a:solidFill>
                  <a:srgbClr val="000000"/>
                </a:solidFill>
                <a:effectLst/>
                <a:latin typeface="Consolas" panose="020B0609020204030204" pitchFamily="49" charset="0"/>
              </a:rPr>
              <a:t>            {  </a:t>
            </a:r>
            <a:endParaRPr lang="en-IN" sz="1800" b="0" i="0" dirty="0">
              <a:solidFill>
                <a:srgbClr val="5C5C5C"/>
              </a:solidFill>
              <a:effectLst/>
              <a:latin typeface="Consolas" panose="020B0609020204030204" pitchFamily="49" charset="0"/>
            </a:endParaRPr>
          </a:p>
          <a:p>
            <a:pPr algn="l">
              <a:buFont typeface="+mj-lt"/>
              <a:buAutoNum type="arabicPeriod"/>
            </a:pPr>
            <a:r>
              <a:rPr lang="en-IN" sz="1800" b="0" i="0" dirty="0">
                <a:solidFill>
                  <a:srgbClr val="000000"/>
                </a:solidFill>
                <a:effectLst/>
                <a:latin typeface="Consolas" panose="020B0609020204030204" pitchFamily="49" charset="0"/>
              </a:rPr>
              <a:t>                </a:t>
            </a:r>
            <a:r>
              <a:rPr lang="en-IN" sz="1800" b="0" i="0" dirty="0" err="1">
                <a:solidFill>
                  <a:srgbClr val="000000"/>
                </a:solidFill>
                <a:effectLst/>
                <a:latin typeface="Consolas" panose="020B0609020204030204" pitchFamily="49" charset="0"/>
              </a:rPr>
              <a:t>JOptionPane.showMessageDialog</a:t>
            </a:r>
            <a:r>
              <a:rPr lang="en-IN" sz="1800" b="0" i="0" dirty="0">
                <a:solidFill>
                  <a:srgbClr val="000000"/>
                </a:solidFill>
                <a:effectLst/>
                <a:latin typeface="Consolas" panose="020B0609020204030204" pitchFamily="49" charset="0"/>
              </a:rPr>
              <a:t>(btn1, </a:t>
            </a:r>
            <a:r>
              <a:rPr lang="en-IN" sz="1800" b="0" i="0" dirty="0">
                <a:solidFill>
                  <a:srgbClr val="0000FF"/>
                </a:solidFill>
                <a:effectLst/>
                <a:latin typeface="Consolas" panose="020B0609020204030204" pitchFamily="49" charset="0"/>
              </a:rPr>
              <a:t>"Password Does Not Match"</a:t>
            </a:r>
            <a:r>
              <a:rPr lang="en-IN" sz="1800" b="0" i="0" dirty="0">
                <a:solidFill>
                  <a:srgbClr val="000000"/>
                </a:solidFill>
                <a:effectLst/>
                <a:latin typeface="Consolas" panose="020B0609020204030204" pitchFamily="49" charset="0"/>
              </a:rPr>
              <a:t>);  </a:t>
            </a:r>
            <a:endParaRPr lang="en-IN" sz="1800" b="0" i="0" dirty="0">
              <a:solidFill>
                <a:srgbClr val="5C5C5C"/>
              </a:solidFill>
              <a:effectLst/>
              <a:latin typeface="Consolas" panose="020B0609020204030204" pitchFamily="49" charset="0"/>
            </a:endParaRPr>
          </a:p>
          <a:p>
            <a:pPr algn="l">
              <a:buFont typeface="+mj-lt"/>
              <a:buAutoNum type="arabicPeriod"/>
            </a:pPr>
            <a:r>
              <a:rPr lang="en-IN" sz="1800" b="0" i="0" dirty="0">
                <a:solidFill>
                  <a:srgbClr val="000000"/>
                </a:solidFill>
                <a:effectLst/>
                <a:latin typeface="Consolas" panose="020B0609020204030204" pitchFamily="49" charset="0"/>
              </a:rPr>
              <a:t>            }   </a:t>
            </a:r>
            <a:endParaRPr lang="en-IN" sz="1800" b="0" i="0" dirty="0">
              <a:solidFill>
                <a:srgbClr val="5C5C5C"/>
              </a:solidFill>
              <a:effectLst/>
              <a:latin typeface="Consolas" panose="020B0609020204030204" pitchFamily="49" charset="0"/>
            </a:endParaRPr>
          </a:p>
          <a:p>
            <a:pPr algn="l">
              <a:buFont typeface="+mj-lt"/>
              <a:buAutoNum type="arabicPeriod"/>
            </a:pPr>
            <a:r>
              <a:rPr lang="en-IN" sz="1800" b="0" i="0" dirty="0">
                <a:solidFill>
                  <a:srgbClr val="000000"/>
                </a:solidFill>
                <a:effectLst/>
                <a:latin typeface="Consolas" panose="020B0609020204030204" pitchFamily="49" charset="0"/>
              </a:rPr>
              <a:t>          }   </a:t>
            </a:r>
            <a:endParaRPr lang="en-IN" sz="1800" b="0" i="0" dirty="0">
              <a:solidFill>
                <a:srgbClr val="5C5C5C"/>
              </a:solidFill>
              <a:effectLst/>
              <a:latin typeface="Consolas" panose="020B0609020204030204" pitchFamily="49" charset="0"/>
            </a:endParaRPr>
          </a:p>
          <a:p>
            <a:pPr algn="l">
              <a:buFont typeface="+mj-lt"/>
              <a:buAutoNum type="arabicPeriod"/>
            </a:pPr>
            <a:r>
              <a:rPr lang="en-IN" sz="1600" b="1" i="0" dirty="0">
                <a:solidFill>
                  <a:srgbClr val="006699"/>
                </a:solidFill>
                <a:effectLst/>
                <a:latin typeface="Consolas" panose="020B0609020204030204" pitchFamily="49" charset="0"/>
              </a:rPr>
              <a:t>else</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tf1.setText(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tf2.setText(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p1.setText(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p2.setText(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tf5.setText(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tf6.setText(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tf7.setText(</a:t>
            </a:r>
            <a:r>
              <a:rPr lang="en-IN" sz="1600" b="0" i="0" dirty="0">
                <a:solidFill>
                  <a:srgbClr val="0000FF"/>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  </a:t>
            </a:r>
            <a:endParaRPr lang="en-IN" sz="1600" b="0" i="0" dirty="0">
              <a:solidFill>
                <a:srgbClr val="5C5C5C"/>
              </a:solidFill>
              <a:effectLst/>
              <a:latin typeface="Consolas" panose="020B0609020204030204" pitchFamily="49" charset="0"/>
            </a:endParaRPr>
          </a:p>
          <a:p>
            <a:pPr algn="l">
              <a:buFont typeface="+mj-lt"/>
              <a:buAutoNum type="arabicPeriod"/>
            </a:pPr>
            <a:r>
              <a:rPr lang="en-IN" sz="1600" b="0" i="0" dirty="0">
                <a:solidFill>
                  <a:srgbClr val="000000"/>
                </a:solidFill>
                <a:effectLst/>
                <a:latin typeface="Consolas" panose="020B0609020204030204" pitchFamily="49" charset="0"/>
              </a:rPr>
              <a:t>    }  </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8888133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9A7B-FE69-4F7A-9A1F-7468133F68B0}"/>
              </a:ext>
            </a:extLst>
          </p:cNvPr>
          <p:cNvSpPr>
            <a:spLocks noGrp="1"/>
          </p:cNvSpPr>
          <p:nvPr>
            <p:ph type="title"/>
          </p:nvPr>
        </p:nvSpPr>
        <p:spPr>
          <a:xfrm>
            <a:off x="457200" y="274638"/>
            <a:ext cx="8229600" cy="562074"/>
          </a:xfrm>
        </p:spPr>
        <p:txBody>
          <a:bodyPr>
            <a:normAutofit fontScale="90000"/>
          </a:bodyPr>
          <a:lstStyle/>
          <a:p>
            <a:r>
              <a:rPr lang="en-US" dirty="0"/>
              <a:t>Show all Data</a:t>
            </a:r>
            <a:endParaRPr lang="en-IN" dirty="0"/>
          </a:p>
        </p:txBody>
      </p:sp>
      <p:sp>
        <p:nvSpPr>
          <p:cNvPr id="3" name="Content Placeholder 2">
            <a:extLst>
              <a:ext uri="{FF2B5EF4-FFF2-40B4-BE49-F238E27FC236}">
                <a16:creationId xmlns:a16="http://schemas.microsoft.com/office/drawing/2014/main" id="{179B6ECD-F270-4FA6-9EB0-66A689CEA3C8}"/>
              </a:ext>
            </a:extLst>
          </p:cNvPr>
          <p:cNvSpPr>
            <a:spLocks noGrp="1"/>
          </p:cNvSpPr>
          <p:nvPr>
            <p:ph idx="1"/>
          </p:nvPr>
        </p:nvSpPr>
        <p:spPr>
          <a:xfrm>
            <a:off x="457200" y="836712"/>
            <a:ext cx="8229600" cy="5289451"/>
          </a:xfrm>
        </p:spPr>
        <p:txBody>
          <a:bodyPr>
            <a:normAutofit fontScale="62500" lnSpcReduction="20000"/>
          </a:bodyPr>
          <a:lstStyle/>
          <a:p>
            <a:pPr algn="l"/>
            <a:r>
              <a:rPr lang="en-US" sz="1800" dirty="0">
                <a:solidFill>
                  <a:srgbClr val="000000"/>
                </a:solidFill>
                <a:latin typeface="Consolas" panose="020B0609020204030204" pitchFamily="49" charset="0"/>
              </a:rPr>
              <a:t>String[]</a:t>
            </a:r>
            <a:r>
              <a:rPr lang="en-US" sz="1800" dirty="0">
                <a:solidFill>
                  <a:srgbClr val="0000C0"/>
                </a:solidFill>
                <a:latin typeface="Consolas" panose="020B0609020204030204" pitchFamily="49" charset="0"/>
              </a:rPr>
              <a:t>column</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"EMAIL"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"PASSWORD"</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String[][]</a:t>
            </a:r>
            <a:r>
              <a:rPr lang="en-US" sz="1800" b="1" i="1" dirty="0">
                <a:solidFill>
                  <a:srgbClr val="0000C0"/>
                </a:solidFill>
                <a:latin typeface="Consolas" panose="020B0609020204030204" pitchFamily="49" charset="0"/>
              </a:rPr>
              <a:t>data</a:t>
            </a:r>
            <a:r>
              <a:rPr lang="en-US" sz="1800" b="1" i="1" dirty="0">
                <a:solidFill>
                  <a:srgbClr val="000000"/>
                </a:solidFill>
                <a:latin typeface="Consolas" panose="020B0609020204030204" pitchFamily="49" charset="0"/>
              </a:rPr>
              <a:t>=</a:t>
            </a:r>
            <a:r>
              <a:rPr lang="en-US" sz="1800" b="1" i="1" dirty="0">
                <a:solidFill>
                  <a:srgbClr val="7F0055"/>
                </a:solidFill>
                <a:latin typeface="Consolas" panose="020B0609020204030204" pitchFamily="49" charset="0"/>
              </a:rPr>
              <a:t>new</a:t>
            </a:r>
            <a:r>
              <a:rPr lang="en-US" sz="1800" b="1" i="1" dirty="0">
                <a:solidFill>
                  <a:srgbClr val="000000"/>
                </a:solidFill>
                <a:latin typeface="Consolas" panose="020B0609020204030204" pitchFamily="49" charset="0"/>
              </a:rPr>
              <a:t> String[4][4];</a:t>
            </a:r>
          </a:p>
          <a:p>
            <a:pPr algn="l"/>
            <a:r>
              <a:rPr lang="en-IN" sz="1800" dirty="0" err="1">
                <a:solidFill>
                  <a:srgbClr val="0000C0"/>
                </a:solidFill>
                <a:latin typeface="Consolas" panose="020B0609020204030204" pitchFamily="49" charset="0"/>
              </a:rPr>
              <a:t>jt</a:t>
            </a:r>
            <a:r>
              <a:rPr lang="en-IN" sz="1800" dirty="0" err="1">
                <a:solidFill>
                  <a:srgbClr val="000000"/>
                </a:solidFill>
                <a:latin typeface="Consolas" panose="020B0609020204030204" pitchFamily="49" charset="0"/>
              </a:rPr>
              <a:t>.setBounds</a:t>
            </a:r>
            <a:r>
              <a:rPr lang="en-IN" sz="1800" dirty="0">
                <a:solidFill>
                  <a:srgbClr val="000000"/>
                </a:solidFill>
                <a:latin typeface="Consolas" panose="020B0609020204030204" pitchFamily="49" charset="0"/>
              </a:rPr>
              <a:t>(60,400,200,300);</a:t>
            </a:r>
          </a:p>
          <a:p>
            <a:pPr algn="l"/>
            <a:r>
              <a:rPr lang="en-IN" sz="1800" dirty="0" err="1">
                <a:solidFill>
                  <a:srgbClr val="000000"/>
                </a:solidFill>
                <a:latin typeface="Consolas" panose="020B0609020204030204" pitchFamily="49" charset="0"/>
              </a:rPr>
              <a:t>JScrollPane</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sp</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JScrollPane</a:t>
            </a:r>
            <a:r>
              <a:rPr lang="en-IN" sz="1800" b="1" dirty="0">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jt</a:t>
            </a:r>
            <a:r>
              <a:rPr lang="en-IN" sz="1800" b="1" dirty="0">
                <a:solidFill>
                  <a:srgbClr val="000000"/>
                </a:solidFill>
                <a:latin typeface="Consolas" panose="020B0609020204030204" pitchFamily="49" charset="0"/>
              </a:rPr>
              <a:t>);</a:t>
            </a:r>
            <a:endParaRPr lang="en-US" sz="1800" b="1" i="1" dirty="0">
              <a:solidFill>
                <a:srgbClr val="000000"/>
              </a:solidFill>
              <a:latin typeface="Consolas" panose="020B0609020204030204" pitchFamily="49" charset="0"/>
            </a:endParaRPr>
          </a:p>
          <a:p>
            <a:pPr algn="l"/>
            <a:r>
              <a:rPr lang="en-IN" sz="1800" dirty="0" err="1">
                <a:solidFill>
                  <a:srgbClr val="0000C0"/>
                </a:solidFill>
                <a:latin typeface="Consolas" panose="020B0609020204030204" pitchFamily="49" charset="0"/>
              </a:rPr>
              <a:t>f</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sp</a:t>
            </a:r>
            <a:r>
              <a:rPr lang="en-IN" sz="1800" dirty="0">
                <a:solidFill>
                  <a:srgbClr val="000000"/>
                </a:solidFill>
                <a:latin typeface="Consolas" panose="020B0609020204030204" pitchFamily="49" charset="0"/>
              </a:rPr>
              <a:t>);</a:t>
            </a:r>
            <a:endParaRPr lang="en-US" sz="1800" b="1" i="1" dirty="0">
              <a:solidFill>
                <a:srgbClr val="000000"/>
              </a:solidFill>
              <a:latin typeface="Consolas" panose="020B0609020204030204" pitchFamily="49" charset="0"/>
            </a:endParaRPr>
          </a:p>
          <a:p>
            <a:pPr algn="l"/>
            <a:r>
              <a:rPr lang="en-IN" sz="1800" dirty="0" err="1">
                <a:solidFill>
                  <a:srgbClr val="000000"/>
                </a:solidFill>
                <a:latin typeface="Consolas" panose="020B0609020204030204" pitchFamily="49" charset="0"/>
              </a:rPr>
              <a:t>SwingEx</a:t>
            </a:r>
            <a:r>
              <a:rPr lang="en-IN" sz="1800" dirty="0">
                <a:solidFill>
                  <a:srgbClr val="000000"/>
                </a:solidFill>
                <a:latin typeface="Consolas" panose="020B0609020204030204" pitchFamily="49" charset="0"/>
              </a:rPr>
              <a:t> </a:t>
            </a:r>
            <a:r>
              <a:rPr lang="en-IN" sz="1800" u="sng" dirty="0">
                <a:solidFill>
                  <a:srgbClr val="6A3E3E"/>
                </a:solidFill>
                <a:latin typeface="Consolas" panose="020B0609020204030204" pitchFamily="49" charset="0"/>
              </a:rPr>
              <a:t>se</a:t>
            </a:r>
            <a:r>
              <a:rPr lang="en-IN" sz="1800" u="sng" dirty="0">
                <a:solidFill>
                  <a:srgbClr val="000000"/>
                </a:solidFill>
                <a:latin typeface="Consolas" panose="020B0609020204030204" pitchFamily="49" charset="0"/>
              </a:rPr>
              <a:t>=</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a:t>
            </a:r>
            <a:r>
              <a:rPr lang="en-IN" sz="1800" b="1" u="sng" dirty="0" err="1">
                <a:solidFill>
                  <a:srgbClr val="000000"/>
                </a:solidFill>
                <a:latin typeface="Consolas" panose="020B0609020204030204" pitchFamily="49" charset="0"/>
              </a:rPr>
              <a:t>SwingEx</a:t>
            </a:r>
            <a:r>
              <a:rPr lang="en-IN" sz="1800" b="1" u="sng" dirty="0">
                <a:solidFill>
                  <a:srgbClr val="000000"/>
                </a:solidFill>
                <a:latin typeface="Consolas" panose="020B0609020204030204" pitchFamily="49" charset="0"/>
              </a:rPr>
              <a:t>();</a:t>
            </a:r>
          </a:p>
          <a:p>
            <a:pPr algn="l"/>
            <a:r>
              <a:rPr lang="da-DK" sz="1800" dirty="0">
                <a:solidFill>
                  <a:srgbClr val="000000"/>
                </a:solidFill>
                <a:latin typeface="Consolas" panose="020B0609020204030204" pitchFamily="49" charset="0"/>
              </a:rPr>
              <a:t>String </a:t>
            </a:r>
            <a:r>
              <a:rPr lang="da-DK" sz="1800" dirty="0">
                <a:solidFill>
                  <a:srgbClr val="6A3E3E"/>
                </a:solidFill>
                <a:latin typeface="Consolas" panose="020B0609020204030204" pitchFamily="49" charset="0"/>
              </a:rPr>
              <a:t>dbDriver</a:t>
            </a:r>
            <a:r>
              <a:rPr lang="da-DK" sz="1800" dirty="0">
                <a:solidFill>
                  <a:srgbClr val="000000"/>
                </a:solidFill>
                <a:latin typeface="Consolas" panose="020B0609020204030204" pitchFamily="49" charset="0"/>
              </a:rPr>
              <a:t>=</a:t>
            </a:r>
            <a:r>
              <a:rPr lang="da-DK" sz="1800" dirty="0">
                <a:solidFill>
                  <a:srgbClr val="2A00FF"/>
                </a:solidFill>
                <a:latin typeface="Consolas" panose="020B0609020204030204" pitchFamily="49" charset="0"/>
              </a:rPr>
              <a:t>"com.mysql.jdbc.Driver"</a:t>
            </a:r>
            <a:r>
              <a:rPr lang="da-DK"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url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jdbc:mysql</a:t>
            </a:r>
            <a:r>
              <a:rPr lang="en-US" sz="1800" dirty="0">
                <a:solidFill>
                  <a:srgbClr val="2A00FF"/>
                </a:solidFill>
                <a:latin typeface="Consolas" panose="020B0609020204030204" pitchFamily="49" charset="0"/>
              </a:rPr>
              <a:t>://localhost:3306/"</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err="1">
                <a:solidFill>
                  <a:srgbClr val="6A3E3E"/>
                </a:solidFill>
                <a:latin typeface="Consolas" panose="020B0609020204030204" pitchFamily="49" charset="0"/>
              </a:rPr>
              <a:t>dbname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myproject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username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"root"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password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Class.</a:t>
            </a:r>
            <a:r>
              <a:rPr lang="en-IN" sz="1800" i="1" dirty="0" err="1">
                <a:solidFill>
                  <a:srgbClr val="000000"/>
                </a:solidFill>
                <a:latin typeface="Consolas" panose="020B0609020204030204" pitchFamily="49" charset="0"/>
              </a:rPr>
              <a:t>forName</a:t>
            </a:r>
            <a:r>
              <a:rPr lang="en-IN" sz="1800" i="1" dirty="0">
                <a:solidFill>
                  <a:srgbClr val="000000"/>
                </a:solidFill>
                <a:latin typeface="Consolas" panose="020B0609020204030204" pitchFamily="49" charset="0"/>
              </a:rPr>
              <a:t>(</a:t>
            </a:r>
            <a:r>
              <a:rPr lang="en-IN" sz="1800" i="1" dirty="0" err="1">
                <a:solidFill>
                  <a:srgbClr val="6A3E3E"/>
                </a:solidFill>
                <a:latin typeface="Consolas" panose="020B0609020204030204" pitchFamily="49" charset="0"/>
              </a:rPr>
              <a:t>dbDriver</a:t>
            </a:r>
            <a:r>
              <a:rPr lang="en-IN"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Connection </a:t>
            </a:r>
            <a:r>
              <a:rPr lang="en-US" sz="1800" dirty="0">
                <a:solidFill>
                  <a:srgbClr val="6A3E3E"/>
                </a:solidFill>
                <a:latin typeface="Consolas" panose="020B0609020204030204" pitchFamily="49" charset="0"/>
              </a:rPr>
              <a:t>con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DriverManager.</a:t>
            </a:r>
            <a:r>
              <a:rPr lang="en-US" sz="1800" i="1" dirty="0" err="1">
                <a:solidFill>
                  <a:srgbClr val="000000"/>
                </a:solidFill>
                <a:latin typeface="Consolas" panose="020B0609020204030204" pitchFamily="49" charset="0"/>
              </a:rPr>
              <a:t>getConnection</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url</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dbname</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username</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password</a:t>
            </a:r>
            <a:r>
              <a:rPr lang="en-US"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 from </a:t>
            </a:r>
            <a:r>
              <a:rPr lang="en-US" sz="1800" dirty="0" err="1">
                <a:solidFill>
                  <a:srgbClr val="2A00FF"/>
                </a:solidFill>
                <a:latin typeface="Consolas" panose="020B0609020204030204" pitchFamily="49" charset="0"/>
              </a:rPr>
              <a:t>user_data</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ResultSet</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rs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.executeQuery</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=0;</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rs</a:t>
            </a:r>
            <a:r>
              <a:rPr lang="en-IN" sz="1800" b="1" dirty="0" err="1">
                <a:solidFill>
                  <a:srgbClr val="000000"/>
                </a:solidFill>
                <a:latin typeface="Consolas" panose="020B0609020204030204" pitchFamily="49" charset="0"/>
              </a:rPr>
              <a:t>.next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=0;</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&lt;4;</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i="1" dirty="0">
                <a:solidFill>
                  <a:srgbClr val="0000C0"/>
                </a:solidFill>
                <a:latin typeface="Consolas" panose="020B0609020204030204" pitchFamily="49" charset="0"/>
              </a:rPr>
              <a:t>data</a:t>
            </a:r>
            <a:r>
              <a:rPr lang="en-IN" sz="1800" i="1" dirty="0">
                <a:solidFill>
                  <a:srgbClr val="000000"/>
                </a:solidFill>
                <a:latin typeface="Consolas" panose="020B0609020204030204" pitchFamily="49" charset="0"/>
              </a:rPr>
              <a:t>[</a:t>
            </a:r>
            <a:r>
              <a:rPr lang="en-IN" sz="1800" i="1" dirty="0" err="1">
                <a:solidFill>
                  <a:srgbClr val="6A3E3E"/>
                </a:solidFill>
                <a:latin typeface="Consolas" panose="020B0609020204030204" pitchFamily="49" charset="0"/>
              </a:rPr>
              <a:t>i</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j</a:t>
            </a:r>
            <a:r>
              <a:rPr lang="en-IN" sz="1800" i="1" dirty="0">
                <a:solidFill>
                  <a:srgbClr val="000000"/>
                </a:solidFill>
                <a:latin typeface="Consolas" panose="020B0609020204030204" pitchFamily="49" charset="0"/>
              </a:rPr>
              <a:t>]=</a:t>
            </a:r>
            <a:r>
              <a:rPr lang="en-IN" sz="1800" i="1" dirty="0" err="1">
                <a:solidFill>
                  <a:srgbClr val="6A3E3E"/>
                </a:solidFill>
                <a:latin typeface="Consolas" panose="020B0609020204030204" pitchFamily="49" charset="0"/>
              </a:rPr>
              <a:t>rs</a:t>
            </a:r>
            <a:r>
              <a:rPr lang="en-IN" sz="1800" i="1" dirty="0" err="1">
                <a:solidFill>
                  <a:srgbClr val="000000"/>
                </a:solidFill>
                <a:latin typeface="Consolas" panose="020B0609020204030204" pitchFamily="49" charset="0"/>
              </a:rPr>
              <a:t>.getString</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j</a:t>
            </a:r>
            <a:r>
              <a:rPr lang="en-IN" sz="1800" i="1" dirty="0">
                <a:solidFill>
                  <a:srgbClr val="000000"/>
                </a:solidFill>
                <a:latin typeface="Consolas" panose="020B0609020204030204" pitchFamily="49" charset="0"/>
              </a:rPr>
              <a:t>+1);</a:t>
            </a:r>
          </a:p>
          <a:p>
            <a:pPr algn="l"/>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+1;</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06441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8D718-C191-4D35-899D-679A9EA90F36}"/>
              </a:ext>
            </a:extLst>
          </p:cNvPr>
          <p:cNvSpPr>
            <a:spLocks noGrp="1"/>
          </p:cNvSpPr>
          <p:nvPr>
            <p:ph idx="1"/>
          </p:nvPr>
        </p:nvSpPr>
        <p:spPr>
          <a:xfrm>
            <a:off x="457200" y="188640"/>
            <a:ext cx="8229600" cy="6480720"/>
          </a:xfrm>
        </p:spPr>
        <p:txBody>
          <a:bodyPr>
            <a:normAutofit/>
          </a:bodyPr>
          <a:lstStyle/>
          <a:p>
            <a:r>
              <a:rPr lang="en-US" sz="2400" b="0" i="0" dirty="0">
                <a:solidFill>
                  <a:srgbClr val="000000"/>
                </a:solidFill>
                <a:effectLst/>
                <a:latin typeface="arial" panose="020B0604020202020204" pitchFamily="34" charset="0"/>
              </a:rPr>
              <a:t>The logical operators &amp;&amp; and || are used when we want to form compound conditions by combining two or more relations. Logical operators return results indicated in the following table.</a:t>
            </a:r>
          </a:p>
          <a:p>
            <a:endParaRPr lang="en-US" sz="2400" dirty="0">
              <a:solidFill>
                <a:srgbClr val="000000"/>
              </a:solidFill>
              <a:latin typeface="arial" panose="020B0604020202020204" pitchFamily="34" charset="0"/>
            </a:endParaRPr>
          </a:p>
          <a:p>
            <a:r>
              <a:rPr lang="en-US" sz="2400" b="0" i="0" dirty="0">
                <a:solidFill>
                  <a:srgbClr val="000000"/>
                </a:solidFill>
                <a:effectLst/>
                <a:latin typeface="arial" panose="020B0604020202020204" pitchFamily="34" charset="0"/>
              </a:rPr>
              <a:t>The </a:t>
            </a:r>
            <a:r>
              <a:rPr lang="en-US" sz="2400" b="1" i="0" dirty="0">
                <a:solidFill>
                  <a:srgbClr val="000000"/>
                </a:solidFill>
                <a:effectLst/>
                <a:latin typeface="arial" panose="020B0604020202020204" pitchFamily="34" charset="0"/>
              </a:rPr>
              <a:t>logical </a:t>
            </a:r>
            <a:r>
              <a:rPr lang="en-US" sz="2400" b="0" i="0" dirty="0">
                <a:solidFill>
                  <a:srgbClr val="000000"/>
                </a:solidFill>
                <a:effectLst/>
                <a:latin typeface="arial" panose="020B0604020202020204" pitchFamily="34" charset="0"/>
              </a:rPr>
              <a:t>NOT(!) operator takes a single operand and evaluates to true if the operand is false and evaluates to false if the operand is true.</a:t>
            </a:r>
          </a:p>
          <a:p>
            <a:endParaRPr lang="en-IN" sz="2400" dirty="0"/>
          </a:p>
        </p:txBody>
      </p:sp>
      <p:graphicFrame>
        <p:nvGraphicFramePr>
          <p:cNvPr id="4" name="Table 3">
            <a:extLst>
              <a:ext uri="{FF2B5EF4-FFF2-40B4-BE49-F238E27FC236}">
                <a16:creationId xmlns:a16="http://schemas.microsoft.com/office/drawing/2014/main" id="{731DBD4D-DAE1-4D1D-BF14-9A4DD577EFD4}"/>
              </a:ext>
            </a:extLst>
          </p:cNvPr>
          <p:cNvGraphicFramePr>
            <a:graphicFrameLocks noGrp="1"/>
          </p:cNvGraphicFramePr>
          <p:nvPr>
            <p:extLst>
              <p:ext uri="{D42A27DB-BD31-4B8C-83A1-F6EECF244321}">
                <p14:modId xmlns:p14="http://schemas.microsoft.com/office/powerpoint/2010/main" val="2008089227"/>
              </p:ext>
            </p:extLst>
          </p:nvPr>
        </p:nvGraphicFramePr>
        <p:xfrm>
          <a:off x="1835696" y="3501008"/>
          <a:ext cx="5472609" cy="1944216"/>
        </p:xfrm>
        <a:graphic>
          <a:graphicData uri="http://schemas.openxmlformats.org/drawingml/2006/table">
            <a:tbl>
              <a:tblPr/>
              <a:tblGrid>
                <a:gridCol w="1181586">
                  <a:extLst>
                    <a:ext uri="{9D8B030D-6E8A-4147-A177-3AD203B41FA5}">
                      <a16:colId xmlns:a16="http://schemas.microsoft.com/office/drawing/2014/main" val="3852116630"/>
                    </a:ext>
                  </a:extLst>
                </a:gridCol>
                <a:gridCol w="1430341">
                  <a:extLst>
                    <a:ext uri="{9D8B030D-6E8A-4147-A177-3AD203B41FA5}">
                      <a16:colId xmlns:a16="http://schemas.microsoft.com/office/drawing/2014/main" val="2912489587"/>
                    </a:ext>
                  </a:extLst>
                </a:gridCol>
                <a:gridCol w="1430341">
                  <a:extLst>
                    <a:ext uri="{9D8B030D-6E8A-4147-A177-3AD203B41FA5}">
                      <a16:colId xmlns:a16="http://schemas.microsoft.com/office/drawing/2014/main" val="2850695409"/>
                    </a:ext>
                  </a:extLst>
                </a:gridCol>
                <a:gridCol w="1430341">
                  <a:extLst>
                    <a:ext uri="{9D8B030D-6E8A-4147-A177-3AD203B41FA5}">
                      <a16:colId xmlns:a16="http://schemas.microsoft.com/office/drawing/2014/main" val="2784910807"/>
                    </a:ext>
                  </a:extLst>
                </a:gridCol>
              </a:tblGrid>
              <a:tr h="388843">
                <a:tc>
                  <a:txBody>
                    <a:bodyPr/>
                    <a:lstStyle/>
                    <a:p>
                      <a:pPr algn="ctr"/>
                      <a:r>
                        <a:rPr lang="en-IN" sz="1200" b="1">
                          <a:solidFill>
                            <a:srgbClr val="000000"/>
                          </a:solidFill>
                          <a:effectLst/>
                          <a:latin typeface="arial" panose="020B0604020202020204" pitchFamily="34" charset="0"/>
                        </a:rPr>
                        <a:t>x</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Y</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X &amp;&amp; Y</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X || Y</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017814"/>
                  </a:ext>
                </a:extLst>
              </a:tr>
              <a:tr h="1555373">
                <a:tc>
                  <a:txBody>
                    <a:bodyPr/>
                    <a:lstStyle/>
                    <a:p>
                      <a:pPr algn="ctr"/>
                      <a:r>
                        <a:rPr lang="en-IN" sz="1200">
                          <a:solidFill>
                            <a:srgbClr val="000000"/>
                          </a:solidFill>
                          <a:effectLst/>
                          <a:latin typeface="arial" panose="020B0604020202020204" pitchFamily="34" charset="0"/>
                        </a:rPr>
                        <a:t>T</a:t>
                      </a:r>
                      <a:endParaRPr lang="en-IN">
                        <a:solidFill>
                          <a:srgbClr val="000000"/>
                        </a:solidFill>
                        <a:effectLst/>
                      </a:endParaRPr>
                    </a:p>
                    <a:p>
                      <a:pPr algn="ctr"/>
                      <a:r>
                        <a:rPr lang="en-IN" sz="1200">
                          <a:solidFill>
                            <a:srgbClr val="000000"/>
                          </a:solidFill>
                          <a:effectLst/>
                          <a:latin typeface="arial" panose="020B0604020202020204" pitchFamily="34" charset="0"/>
                        </a:rPr>
                        <a:t>T</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IN" sz="1200">
                          <a:solidFill>
                            <a:srgbClr val="000000"/>
                          </a:solidFill>
                          <a:effectLst/>
                          <a:latin typeface="arial" panose="020B0604020202020204" pitchFamily="34" charset="0"/>
                        </a:rPr>
                        <a:t>T</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p>
                      <a:pPr algn="ctr"/>
                      <a:r>
                        <a:rPr lang="en-IN" sz="1200">
                          <a:solidFill>
                            <a:srgbClr val="000000"/>
                          </a:solidFill>
                          <a:effectLst/>
                          <a:latin typeface="arial" panose="020B0604020202020204" pitchFamily="34" charset="0"/>
                        </a:rPr>
                        <a:t>T</a:t>
                      </a:r>
                      <a:endParaRPr lang="en-IN">
                        <a:solidFill>
                          <a:srgbClr val="000000"/>
                        </a:solidFill>
                        <a:effectLst/>
                      </a:endParaRPr>
                    </a:p>
                    <a:p>
                      <a:pPr algn="ctr"/>
                      <a:r>
                        <a:rPr lang="en-IN" sz="1200">
                          <a:solidFill>
                            <a:srgbClr val="000000"/>
                          </a:solidFill>
                          <a:effectLst/>
                          <a:latin typeface="arial" panose="020B0604020202020204" pitchFamily="34" charset="0"/>
                        </a:rPr>
                        <a:t>T</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IN" sz="1200">
                          <a:solidFill>
                            <a:srgbClr val="000000"/>
                          </a:solidFill>
                          <a:effectLst/>
                          <a:latin typeface="arial" panose="020B0604020202020204" pitchFamily="34" charset="0"/>
                        </a:rPr>
                        <a:t>T</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p>
                      <a:pPr algn="ctr"/>
                      <a:r>
                        <a:rPr lang="en-IN" sz="1200">
                          <a:solidFill>
                            <a:srgbClr val="000000"/>
                          </a:solidFill>
                          <a:effectLst/>
                          <a:latin typeface="arial" panose="020B0604020202020204" pitchFamily="34" charset="0"/>
                        </a:rPr>
                        <a:t>F</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IN" sz="1200" dirty="0">
                          <a:solidFill>
                            <a:srgbClr val="000000"/>
                          </a:solidFill>
                          <a:effectLst/>
                          <a:latin typeface="arial" panose="020B0604020202020204" pitchFamily="34" charset="0"/>
                        </a:rPr>
                        <a:t>T</a:t>
                      </a:r>
                      <a:endParaRPr lang="en-IN" dirty="0">
                        <a:solidFill>
                          <a:srgbClr val="000000"/>
                        </a:solidFill>
                        <a:effectLst/>
                      </a:endParaRPr>
                    </a:p>
                    <a:p>
                      <a:pPr algn="ctr"/>
                      <a:r>
                        <a:rPr lang="en-IN" sz="1200" dirty="0">
                          <a:solidFill>
                            <a:srgbClr val="000000"/>
                          </a:solidFill>
                          <a:effectLst/>
                          <a:latin typeface="arial" panose="020B0604020202020204" pitchFamily="34" charset="0"/>
                        </a:rPr>
                        <a:t>T</a:t>
                      </a:r>
                      <a:endParaRPr lang="en-IN" dirty="0">
                        <a:solidFill>
                          <a:srgbClr val="000000"/>
                        </a:solidFill>
                        <a:effectLst/>
                      </a:endParaRPr>
                    </a:p>
                    <a:p>
                      <a:pPr algn="ctr"/>
                      <a:r>
                        <a:rPr lang="en-IN" sz="1200" dirty="0">
                          <a:solidFill>
                            <a:srgbClr val="000000"/>
                          </a:solidFill>
                          <a:effectLst/>
                          <a:latin typeface="arial" panose="020B0604020202020204" pitchFamily="34" charset="0"/>
                        </a:rPr>
                        <a:t>T</a:t>
                      </a:r>
                      <a:endParaRPr lang="en-IN" dirty="0">
                        <a:solidFill>
                          <a:srgbClr val="000000"/>
                        </a:solidFill>
                        <a:effectLst/>
                      </a:endParaRPr>
                    </a:p>
                    <a:p>
                      <a:pPr algn="ctr"/>
                      <a:r>
                        <a:rPr lang="en-IN" sz="1200" dirty="0">
                          <a:solidFill>
                            <a:srgbClr val="000000"/>
                          </a:solidFill>
                          <a:effectLst/>
                          <a:latin typeface="arial" panose="020B0604020202020204" pitchFamily="34" charset="0"/>
                        </a:rPr>
                        <a:t>F</a:t>
                      </a:r>
                      <a:endParaRPr lang="en-IN" dirty="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9094084"/>
                  </a:ext>
                </a:extLst>
              </a:tr>
            </a:tbl>
          </a:graphicData>
        </a:graphic>
      </p:graphicFrame>
    </p:spTree>
    <p:extLst>
      <p:ext uri="{BB962C8B-B14F-4D97-AF65-F5344CB8AC3E}">
        <p14:creationId xmlns:p14="http://schemas.microsoft.com/office/powerpoint/2010/main" val="58661456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AA3C-88DE-448B-B875-807BB7CC08DC}"/>
              </a:ext>
            </a:extLst>
          </p:cNvPr>
          <p:cNvSpPr>
            <a:spLocks noGrp="1"/>
          </p:cNvSpPr>
          <p:nvPr>
            <p:ph type="title"/>
          </p:nvPr>
        </p:nvSpPr>
        <p:spPr>
          <a:xfrm>
            <a:off x="457200" y="274638"/>
            <a:ext cx="8229600" cy="274042"/>
          </a:xfrm>
        </p:spPr>
        <p:txBody>
          <a:bodyPr>
            <a:normAutofit fontScale="90000"/>
          </a:bodyPr>
          <a:lstStyle/>
          <a:p>
            <a:r>
              <a:rPr lang="en-US" dirty="0"/>
              <a:t>Update Data</a:t>
            </a:r>
            <a:endParaRPr lang="en-IN" dirty="0"/>
          </a:p>
        </p:txBody>
      </p:sp>
      <p:sp>
        <p:nvSpPr>
          <p:cNvPr id="3" name="Content Placeholder 2">
            <a:extLst>
              <a:ext uri="{FF2B5EF4-FFF2-40B4-BE49-F238E27FC236}">
                <a16:creationId xmlns:a16="http://schemas.microsoft.com/office/drawing/2014/main" id="{AF46A737-3C9D-405A-8B9E-1A7A6B81F846}"/>
              </a:ext>
            </a:extLst>
          </p:cNvPr>
          <p:cNvSpPr>
            <a:spLocks noGrp="1"/>
          </p:cNvSpPr>
          <p:nvPr>
            <p:ph idx="1"/>
          </p:nvPr>
        </p:nvSpPr>
        <p:spPr>
          <a:xfrm>
            <a:off x="457200" y="764704"/>
            <a:ext cx="8229600" cy="5361459"/>
          </a:xfrm>
        </p:spPr>
        <p:txBody>
          <a:bodyPr>
            <a:normAutofit fontScale="40000" lnSpcReduction="20000"/>
          </a:bodyPr>
          <a:lstStyle/>
          <a:p>
            <a:pPr algn="l"/>
            <a:r>
              <a:rPr lang="en-IN" sz="1800" dirty="0" err="1">
                <a:solidFill>
                  <a:srgbClr val="0000C0"/>
                </a:solidFill>
                <a:latin typeface="Consolas" panose="020B0609020204030204" pitchFamily="49" charset="0"/>
              </a:rPr>
              <a:t>table</a:t>
            </a:r>
            <a:r>
              <a:rPr lang="en-IN" sz="1800" dirty="0" err="1">
                <a:solidFill>
                  <a:srgbClr val="000000"/>
                </a:solidFill>
                <a:latin typeface="Consolas" panose="020B0609020204030204" pitchFamily="49" charset="0"/>
              </a:rPr>
              <a:t>.addMouseListener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MouseListener</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mouseClicked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column</a:t>
            </a:r>
            <a:r>
              <a:rPr lang="en-IN" sz="1800" b="1" dirty="0">
                <a:solidFill>
                  <a:srgbClr val="000000"/>
                </a:solidFill>
                <a:latin typeface="Consolas" panose="020B0609020204030204" pitchFamily="49" charset="0"/>
              </a:rPr>
              <a:t> = 0;</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row</a:t>
            </a:r>
            <a:r>
              <a:rPr lang="en-IN" sz="1800" b="1" dirty="0">
                <a:solidFill>
                  <a:srgbClr val="000000"/>
                </a:solidFill>
                <a:latin typeface="Consolas" panose="020B0609020204030204" pitchFamily="49" charset="0"/>
              </a:rPr>
              <a:t> = </a:t>
            </a:r>
            <a:r>
              <a:rPr lang="en-IN" sz="1800" b="1" dirty="0" err="1">
                <a:solidFill>
                  <a:srgbClr val="0000C0"/>
                </a:solidFill>
                <a:latin typeface="Consolas" panose="020B0609020204030204" pitchFamily="49" charset="0"/>
              </a:rPr>
              <a:t>table</a:t>
            </a:r>
            <a:r>
              <a:rPr lang="en-IN" sz="1800" b="1" dirty="0" err="1">
                <a:solidFill>
                  <a:srgbClr val="000000"/>
                </a:solidFill>
                <a:latin typeface="Consolas" panose="020B0609020204030204" pitchFamily="49" charset="0"/>
              </a:rPr>
              <a:t>.getSelectedRow</a:t>
            </a:r>
            <a:r>
              <a:rPr lang="en-IN"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value1</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table</a:t>
            </a:r>
            <a:r>
              <a:rPr lang="en-US" sz="1800" dirty="0" err="1">
                <a:solidFill>
                  <a:srgbClr val="000000"/>
                </a:solidFill>
                <a:latin typeface="Consolas" panose="020B0609020204030204" pitchFamily="49" charset="0"/>
              </a:rPr>
              <a:t>.getModel</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getValueAt</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row</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column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toString</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value2</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table</a:t>
            </a:r>
            <a:r>
              <a:rPr lang="en-US" sz="1800" dirty="0" err="1">
                <a:solidFill>
                  <a:srgbClr val="000000"/>
                </a:solidFill>
                <a:latin typeface="Consolas" panose="020B0609020204030204" pitchFamily="49" charset="0"/>
              </a:rPr>
              <a:t>.getModel</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getValueAt</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row</a:t>
            </a:r>
            <a:r>
              <a:rPr lang="en-US" sz="1800" dirty="0">
                <a:solidFill>
                  <a:srgbClr val="000000"/>
                </a:solidFill>
                <a:latin typeface="Consolas" panose="020B0609020204030204" pitchFamily="49" charset="0"/>
              </a:rPr>
              <a:t>, 1).</a:t>
            </a:r>
            <a:r>
              <a:rPr lang="en-US" sz="1800" dirty="0" err="1">
                <a:solidFill>
                  <a:srgbClr val="000000"/>
                </a:solidFill>
                <a:latin typeface="Consolas" panose="020B0609020204030204" pitchFamily="49" charset="0"/>
              </a:rPr>
              <a:t>toString</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value3</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table</a:t>
            </a:r>
            <a:r>
              <a:rPr lang="en-US" sz="1800" dirty="0" err="1">
                <a:solidFill>
                  <a:srgbClr val="000000"/>
                </a:solidFill>
                <a:latin typeface="Consolas" panose="020B0609020204030204" pitchFamily="49" charset="0"/>
              </a:rPr>
              <a:t>.getModel</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getValueAt</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row</a:t>
            </a:r>
            <a:r>
              <a:rPr lang="en-US" sz="1800" dirty="0">
                <a:solidFill>
                  <a:srgbClr val="000000"/>
                </a:solidFill>
                <a:latin typeface="Consolas" panose="020B0609020204030204" pitchFamily="49" charset="0"/>
              </a:rPr>
              <a:t>,2).</a:t>
            </a:r>
            <a:r>
              <a:rPr lang="en-US" sz="1800" dirty="0" err="1">
                <a:solidFill>
                  <a:srgbClr val="000000"/>
                </a:solidFill>
                <a:latin typeface="Consolas" panose="020B0609020204030204" pitchFamily="49" charset="0"/>
              </a:rPr>
              <a:t>toString</a:t>
            </a:r>
            <a:r>
              <a:rPr lang="en-US"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value1</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value2</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value3</a:t>
            </a:r>
            <a:r>
              <a:rPr lang="en-US"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mousePressed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mouseReleased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mouseEntered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mouseExited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MouseEvent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method stub</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9188328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2C17-8458-48A1-AE16-A919C47A60A3}"/>
              </a:ext>
            </a:extLst>
          </p:cNvPr>
          <p:cNvSpPr>
            <a:spLocks noGrp="1"/>
          </p:cNvSpPr>
          <p:nvPr>
            <p:ph type="title"/>
          </p:nvPr>
        </p:nvSpPr>
        <p:spPr>
          <a:xfrm>
            <a:off x="457200" y="274638"/>
            <a:ext cx="8229600" cy="274042"/>
          </a:xfrm>
        </p:spPr>
        <p:txBody>
          <a:bodyPr>
            <a:normAutofit fontScale="90000"/>
          </a:bodyPr>
          <a:lstStyle/>
          <a:p>
            <a:r>
              <a:rPr lang="en-IN" dirty="0"/>
              <a:t>GIT</a:t>
            </a:r>
          </a:p>
        </p:txBody>
      </p:sp>
      <p:sp>
        <p:nvSpPr>
          <p:cNvPr id="3" name="Content Placeholder 2">
            <a:extLst>
              <a:ext uri="{FF2B5EF4-FFF2-40B4-BE49-F238E27FC236}">
                <a16:creationId xmlns:a16="http://schemas.microsoft.com/office/drawing/2014/main" id="{FBEF98D8-40DA-4BF6-9E88-55B594687732}"/>
              </a:ext>
            </a:extLst>
          </p:cNvPr>
          <p:cNvSpPr>
            <a:spLocks noGrp="1"/>
          </p:cNvSpPr>
          <p:nvPr>
            <p:ph idx="1"/>
          </p:nvPr>
        </p:nvSpPr>
        <p:spPr>
          <a:xfrm>
            <a:off x="457200" y="620688"/>
            <a:ext cx="8229600" cy="6048672"/>
          </a:xfrm>
        </p:spPr>
        <p:txBody>
          <a:bodyPr/>
          <a:lstStyle/>
          <a:p>
            <a:r>
              <a:rPr lang="en-IN" dirty="0"/>
              <a:t>Git is defined as a distributed version control system(VCS).</a:t>
            </a:r>
          </a:p>
          <a:p>
            <a:r>
              <a:rPr lang="en-IN" dirty="0"/>
              <a:t>It allows us to track changes in an application in a single file over time across different users, different computers.</a:t>
            </a:r>
          </a:p>
        </p:txBody>
      </p:sp>
    </p:spTree>
    <p:extLst>
      <p:ext uri="{BB962C8B-B14F-4D97-AF65-F5344CB8AC3E}">
        <p14:creationId xmlns:p14="http://schemas.microsoft.com/office/powerpoint/2010/main" val="24730147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7F52-F71F-4C0D-AC23-D7E415AA2747}"/>
              </a:ext>
            </a:extLst>
          </p:cNvPr>
          <p:cNvSpPr>
            <a:spLocks noGrp="1"/>
          </p:cNvSpPr>
          <p:nvPr>
            <p:ph type="title"/>
          </p:nvPr>
        </p:nvSpPr>
        <p:spPr>
          <a:xfrm>
            <a:off x="457200" y="274638"/>
            <a:ext cx="8229600" cy="457199"/>
          </a:xfrm>
        </p:spPr>
        <p:txBody>
          <a:bodyPr>
            <a:normAutofit fontScale="90000"/>
          </a:bodyPr>
          <a:lstStyle/>
          <a:p>
            <a:r>
              <a:rPr lang="en-IN" dirty="0"/>
              <a:t>Setup Instructions</a:t>
            </a:r>
          </a:p>
        </p:txBody>
      </p:sp>
      <p:sp>
        <p:nvSpPr>
          <p:cNvPr id="3" name="Content Placeholder 2">
            <a:extLst>
              <a:ext uri="{FF2B5EF4-FFF2-40B4-BE49-F238E27FC236}">
                <a16:creationId xmlns:a16="http://schemas.microsoft.com/office/drawing/2014/main" id="{D62619DC-F2B6-4126-AC2F-C886DFA09DDB}"/>
              </a:ext>
            </a:extLst>
          </p:cNvPr>
          <p:cNvSpPr>
            <a:spLocks noGrp="1"/>
          </p:cNvSpPr>
          <p:nvPr>
            <p:ph idx="1"/>
          </p:nvPr>
        </p:nvSpPr>
        <p:spPr>
          <a:xfrm>
            <a:off x="457200" y="620688"/>
            <a:ext cx="8229600" cy="6237312"/>
          </a:xfrm>
        </p:spPr>
        <p:txBody>
          <a:bodyPr/>
          <a:lstStyle/>
          <a:p>
            <a:r>
              <a:rPr lang="en-IN" dirty="0">
                <a:hlinkClick r:id="rId2"/>
              </a:rPr>
              <a:t>https://git-scm.com/downloads</a:t>
            </a:r>
            <a:endParaRPr lang="en-IN" dirty="0"/>
          </a:p>
          <a:p>
            <a:r>
              <a:rPr lang="en-IN" dirty="0"/>
              <a:t>Configuring Your Name &amp; Email</a:t>
            </a:r>
          </a:p>
          <a:p>
            <a:pPr lvl="1"/>
            <a:r>
              <a:rPr lang="en-US" dirty="0"/>
              <a:t>In your terminal, run the following commands to identify yourself with Git:</a:t>
            </a:r>
          </a:p>
          <a:p>
            <a:pPr lvl="1"/>
            <a:r>
              <a:rPr lang="en-US" dirty="0"/>
              <a:t>git config --global user.name "Your Name“</a:t>
            </a:r>
          </a:p>
          <a:p>
            <a:pPr lvl="1"/>
            <a:r>
              <a:rPr lang="en-US" dirty="0"/>
              <a:t> git config --global </a:t>
            </a:r>
            <a:r>
              <a:rPr lang="en-US" dirty="0" err="1"/>
              <a:t>user.email</a:t>
            </a:r>
            <a:r>
              <a:rPr lang="en-US" dirty="0"/>
              <a:t> </a:t>
            </a:r>
            <a:r>
              <a:rPr lang="en-US" dirty="0">
                <a:hlinkClick r:id="rId3"/>
              </a:rPr>
              <a:t>your@email.com</a:t>
            </a:r>
            <a:endParaRPr lang="en-US" dirty="0"/>
          </a:p>
          <a:p>
            <a:pPr lvl="1"/>
            <a:endParaRPr lang="en-IN" dirty="0"/>
          </a:p>
          <a:p>
            <a:r>
              <a:rPr lang="en-IN" b="1" dirty="0"/>
              <a:t>Repositories- </a:t>
            </a:r>
            <a:r>
              <a:rPr lang="en-IN" dirty="0"/>
              <a:t>A Git repository is a container for project that is tracked by Git.</a:t>
            </a:r>
            <a:endParaRPr lang="en-IN" b="1" dirty="0"/>
          </a:p>
          <a:p>
            <a:endParaRPr lang="en-IN" dirty="0"/>
          </a:p>
        </p:txBody>
      </p:sp>
    </p:spTree>
    <p:extLst>
      <p:ext uri="{BB962C8B-B14F-4D97-AF65-F5344CB8AC3E}">
        <p14:creationId xmlns:p14="http://schemas.microsoft.com/office/powerpoint/2010/main" val="102045681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A8B6-8716-4139-B2FB-FFB9CDE4F206}"/>
              </a:ext>
            </a:extLst>
          </p:cNvPr>
          <p:cNvSpPr>
            <a:spLocks noGrp="1"/>
          </p:cNvSpPr>
          <p:nvPr>
            <p:ph type="title"/>
          </p:nvPr>
        </p:nvSpPr>
        <p:spPr>
          <a:xfrm>
            <a:off x="457200" y="274638"/>
            <a:ext cx="8229600" cy="457199"/>
          </a:xfrm>
        </p:spPr>
        <p:txBody>
          <a:bodyPr>
            <a:normAutofit fontScale="90000"/>
          </a:bodyPr>
          <a:lstStyle/>
          <a:p>
            <a:r>
              <a:rPr lang="en-IN" dirty="0" err="1"/>
              <a:t>Intializing</a:t>
            </a:r>
            <a:r>
              <a:rPr lang="en-IN" dirty="0"/>
              <a:t> Repository</a:t>
            </a:r>
          </a:p>
        </p:txBody>
      </p:sp>
      <p:sp>
        <p:nvSpPr>
          <p:cNvPr id="3" name="Content Placeholder 2">
            <a:extLst>
              <a:ext uri="{FF2B5EF4-FFF2-40B4-BE49-F238E27FC236}">
                <a16:creationId xmlns:a16="http://schemas.microsoft.com/office/drawing/2014/main" id="{95BC64DA-7488-4FD1-9CF1-0C38DCB90352}"/>
              </a:ext>
            </a:extLst>
          </p:cNvPr>
          <p:cNvSpPr>
            <a:spLocks noGrp="1"/>
          </p:cNvSpPr>
          <p:nvPr>
            <p:ph idx="1"/>
          </p:nvPr>
        </p:nvSpPr>
        <p:spPr>
          <a:xfrm>
            <a:off x="457200" y="731838"/>
            <a:ext cx="8229600" cy="5851524"/>
          </a:xfrm>
        </p:spPr>
        <p:txBody>
          <a:bodyPr>
            <a:normAutofit fontScale="70000" lnSpcReduction="20000"/>
          </a:bodyPr>
          <a:lstStyle/>
          <a:p>
            <a:r>
              <a:rPr lang="en-US" sz="3400" dirty="0"/>
              <a:t>To create a new repository and start tracking your project with Git, use your terminal software and navigate to the main folder of your project, then type the following command:</a:t>
            </a:r>
          </a:p>
          <a:p>
            <a:endParaRPr lang="en-IN" sz="3400" dirty="0"/>
          </a:p>
          <a:p>
            <a:endParaRPr lang="en-IN" dirty="0"/>
          </a:p>
          <a:p>
            <a:r>
              <a:rPr lang="en-IN" dirty="0"/>
              <a:t>git </a:t>
            </a:r>
            <a:r>
              <a:rPr lang="en-IN" dirty="0" err="1"/>
              <a:t>init</a:t>
            </a:r>
            <a:endParaRPr lang="en-IN" dirty="0"/>
          </a:p>
          <a:p>
            <a:r>
              <a:rPr lang="en-IN" dirty="0"/>
              <a:t>ls –a </a:t>
            </a:r>
          </a:p>
          <a:p>
            <a:endParaRPr lang="en-IN" dirty="0"/>
          </a:p>
          <a:p>
            <a:r>
              <a:rPr lang="en-IN" b="1" dirty="0"/>
              <a:t>Git Status-&gt; </a:t>
            </a:r>
            <a:r>
              <a:rPr lang="en-IN" dirty="0"/>
              <a:t>Check in the status of your repository. </a:t>
            </a:r>
            <a:r>
              <a:rPr lang="en-US" dirty="0"/>
              <a:t>It shows us which files have been changed, which files are tracked, etc.</a:t>
            </a:r>
          </a:p>
          <a:p>
            <a:pPr lvl="1"/>
            <a:r>
              <a:rPr lang="en-US" sz="3400" dirty="0"/>
              <a:t>We can add the untracked project files to the </a:t>
            </a:r>
            <a:r>
              <a:rPr lang="en-US" sz="3400" b="1" dirty="0">
                <a:effectLst/>
              </a:rPr>
              <a:t>staging area</a:t>
            </a:r>
            <a:r>
              <a:rPr lang="en-US" sz="3400" dirty="0"/>
              <a:t> based on the information from the </a:t>
            </a:r>
            <a:r>
              <a:rPr lang="en-US" sz="3400" dirty="0">
                <a:solidFill>
                  <a:srgbClr val="EB5757"/>
                </a:solidFill>
                <a:effectLst/>
                <a:latin typeface="SFMono-Regular"/>
              </a:rPr>
              <a:t>git status</a:t>
            </a:r>
            <a:r>
              <a:rPr lang="en-US" sz="3400" dirty="0"/>
              <a:t> command.</a:t>
            </a:r>
          </a:p>
          <a:p>
            <a:pPr lvl="1"/>
            <a:r>
              <a:rPr lang="en-US" sz="3400" dirty="0"/>
              <a:t>At a later point, </a:t>
            </a:r>
            <a:r>
              <a:rPr lang="en-US" sz="3400" dirty="0">
                <a:solidFill>
                  <a:srgbClr val="EB5757"/>
                </a:solidFill>
                <a:effectLst/>
                <a:latin typeface="SFMono-Regular"/>
              </a:rPr>
              <a:t>git status</a:t>
            </a:r>
            <a:r>
              <a:rPr lang="en-US" sz="3400" dirty="0"/>
              <a:t> will report any modifications that we made to our tracked files before we decide to add them to the staging area again.</a:t>
            </a:r>
            <a:endParaRPr lang="en-IN" sz="3400" dirty="0"/>
          </a:p>
          <a:p>
            <a:pPr lvl="1"/>
            <a:r>
              <a:rPr lang="en-IN" sz="3400" b="1" dirty="0"/>
              <a:t>git status</a:t>
            </a:r>
          </a:p>
        </p:txBody>
      </p:sp>
    </p:spTree>
    <p:extLst>
      <p:ext uri="{BB962C8B-B14F-4D97-AF65-F5344CB8AC3E}">
        <p14:creationId xmlns:p14="http://schemas.microsoft.com/office/powerpoint/2010/main" val="411080363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0EFF-0F1B-439E-9E1E-C53B72EDFE13}"/>
              </a:ext>
            </a:extLst>
          </p:cNvPr>
          <p:cNvSpPr>
            <a:spLocks noGrp="1"/>
          </p:cNvSpPr>
          <p:nvPr>
            <p:ph type="title"/>
          </p:nvPr>
        </p:nvSpPr>
        <p:spPr>
          <a:xfrm>
            <a:off x="457200" y="274638"/>
            <a:ext cx="8229600" cy="457199"/>
          </a:xfrm>
        </p:spPr>
        <p:txBody>
          <a:bodyPr>
            <a:normAutofit fontScale="90000"/>
          </a:bodyPr>
          <a:lstStyle/>
          <a:p>
            <a:r>
              <a:rPr lang="en-IN" dirty="0"/>
              <a:t>Staging Files</a:t>
            </a:r>
          </a:p>
        </p:txBody>
      </p:sp>
      <p:sp>
        <p:nvSpPr>
          <p:cNvPr id="3" name="Content Placeholder 2">
            <a:extLst>
              <a:ext uri="{FF2B5EF4-FFF2-40B4-BE49-F238E27FC236}">
                <a16:creationId xmlns:a16="http://schemas.microsoft.com/office/drawing/2014/main" id="{648BA243-96DE-4238-A993-060A92E8E760}"/>
              </a:ext>
            </a:extLst>
          </p:cNvPr>
          <p:cNvSpPr>
            <a:spLocks noGrp="1"/>
          </p:cNvSpPr>
          <p:nvPr>
            <p:ph idx="1"/>
          </p:nvPr>
        </p:nvSpPr>
        <p:spPr>
          <a:xfrm>
            <a:off x="457200" y="731838"/>
            <a:ext cx="8229600" cy="6126162"/>
          </a:xfrm>
        </p:spPr>
        <p:txBody>
          <a:bodyPr/>
          <a:lstStyle/>
          <a:p>
            <a:r>
              <a:rPr lang="en-US" dirty="0"/>
              <a:t>we can use the </a:t>
            </a:r>
            <a:r>
              <a:rPr lang="en-US" b="1" dirty="0">
                <a:effectLst/>
              </a:rPr>
              <a:t>git add</a:t>
            </a:r>
            <a:r>
              <a:rPr lang="en-US" dirty="0"/>
              <a:t> command to add our files to the staging area, which allows them to be tracked.</a:t>
            </a:r>
          </a:p>
          <a:p>
            <a:r>
              <a:rPr lang="en-IN" dirty="0"/>
              <a:t>git add file.js</a:t>
            </a:r>
            <a:endParaRPr lang="en-US" dirty="0"/>
          </a:p>
          <a:p>
            <a:r>
              <a:rPr lang="en-US" dirty="0"/>
              <a:t>To add multiple files, we can do this:</a:t>
            </a:r>
          </a:p>
          <a:p>
            <a:pPr lvl="1"/>
            <a:r>
              <a:rPr lang="en-IN" dirty="0"/>
              <a:t>git add file.js file2.js file3.js</a:t>
            </a:r>
            <a:endParaRPr lang="en-US" dirty="0"/>
          </a:p>
          <a:p>
            <a:pPr lvl="1"/>
            <a:endParaRPr lang="en-US" dirty="0"/>
          </a:p>
          <a:p>
            <a:r>
              <a:rPr lang="en-US" dirty="0"/>
              <a:t>Instead of having to add the files individually, we can also add all the files inside the project folder to the staging area:</a:t>
            </a:r>
          </a:p>
          <a:p>
            <a:pPr lvl="1"/>
            <a:r>
              <a:rPr lang="en-IN" dirty="0"/>
              <a:t>git add .</a:t>
            </a:r>
          </a:p>
        </p:txBody>
      </p:sp>
    </p:spTree>
    <p:extLst>
      <p:ext uri="{BB962C8B-B14F-4D97-AF65-F5344CB8AC3E}">
        <p14:creationId xmlns:p14="http://schemas.microsoft.com/office/powerpoint/2010/main" val="60237983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BF3D-28B9-4090-A76C-84BBB202354D}"/>
              </a:ext>
            </a:extLst>
          </p:cNvPr>
          <p:cNvSpPr>
            <a:spLocks noGrp="1"/>
          </p:cNvSpPr>
          <p:nvPr>
            <p:ph type="title"/>
          </p:nvPr>
        </p:nvSpPr>
        <p:spPr>
          <a:xfrm>
            <a:off x="457200" y="274638"/>
            <a:ext cx="8229600" cy="457199"/>
          </a:xfrm>
        </p:spPr>
        <p:txBody>
          <a:bodyPr>
            <a:normAutofit fontScale="90000"/>
          </a:bodyPr>
          <a:lstStyle/>
          <a:p>
            <a:r>
              <a:rPr lang="en-IN" dirty="0"/>
              <a:t>Making commits</a:t>
            </a:r>
          </a:p>
        </p:txBody>
      </p:sp>
      <p:sp>
        <p:nvSpPr>
          <p:cNvPr id="3" name="Content Placeholder 2">
            <a:extLst>
              <a:ext uri="{FF2B5EF4-FFF2-40B4-BE49-F238E27FC236}">
                <a16:creationId xmlns:a16="http://schemas.microsoft.com/office/drawing/2014/main" id="{4A28A52D-31EF-4D2D-96EA-2F8A47215BCE}"/>
              </a:ext>
            </a:extLst>
          </p:cNvPr>
          <p:cNvSpPr>
            <a:spLocks noGrp="1"/>
          </p:cNvSpPr>
          <p:nvPr>
            <p:ph idx="1"/>
          </p:nvPr>
        </p:nvSpPr>
        <p:spPr>
          <a:xfrm>
            <a:off x="457200" y="731838"/>
            <a:ext cx="8229600" cy="6126162"/>
          </a:xfrm>
        </p:spPr>
        <p:txBody>
          <a:bodyPr/>
          <a:lstStyle/>
          <a:p>
            <a:r>
              <a:rPr lang="en-US" dirty="0"/>
              <a:t>By default, this adds </a:t>
            </a:r>
            <a:r>
              <a:rPr lang="en-US" b="1" dirty="0"/>
              <a:t>all the files and folders</a:t>
            </a:r>
            <a:r>
              <a:rPr lang="en-US" dirty="0"/>
              <a:t> inside the project folder to the staging area, from where they are ready to be committed and tracked.</a:t>
            </a:r>
          </a:p>
          <a:p>
            <a:r>
              <a:rPr lang="en-US" dirty="0"/>
              <a:t>To commit the files from the staging area, we use the following command:</a:t>
            </a:r>
          </a:p>
          <a:p>
            <a:pPr lvl="1"/>
            <a:r>
              <a:rPr lang="en-IN" dirty="0"/>
              <a:t>git commit -m "Commit message“</a:t>
            </a:r>
          </a:p>
          <a:p>
            <a:r>
              <a:rPr lang="en-US" dirty="0"/>
              <a:t>The commit message should be a descriptive summary of the changes that you are committing to the repository.</a:t>
            </a:r>
            <a:endParaRPr lang="en-IN" dirty="0"/>
          </a:p>
        </p:txBody>
      </p:sp>
    </p:spTree>
    <p:extLst>
      <p:ext uri="{BB962C8B-B14F-4D97-AF65-F5344CB8AC3E}">
        <p14:creationId xmlns:p14="http://schemas.microsoft.com/office/powerpoint/2010/main" val="245509121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3F25-8079-490E-97DD-ECDB9CF1F549}"/>
              </a:ext>
            </a:extLst>
          </p:cNvPr>
          <p:cNvSpPr>
            <a:spLocks noGrp="1"/>
          </p:cNvSpPr>
          <p:nvPr>
            <p:ph type="title"/>
          </p:nvPr>
        </p:nvSpPr>
        <p:spPr>
          <a:xfrm>
            <a:off x="457200" y="274638"/>
            <a:ext cx="8229600" cy="562074"/>
          </a:xfrm>
        </p:spPr>
        <p:txBody>
          <a:bodyPr>
            <a:normAutofit fontScale="90000"/>
          </a:bodyPr>
          <a:lstStyle/>
          <a:p>
            <a:r>
              <a:rPr lang="en-IN" dirty="0"/>
              <a:t>Commit history</a:t>
            </a:r>
          </a:p>
        </p:txBody>
      </p:sp>
      <p:sp>
        <p:nvSpPr>
          <p:cNvPr id="3" name="Content Placeholder 2">
            <a:extLst>
              <a:ext uri="{FF2B5EF4-FFF2-40B4-BE49-F238E27FC236}">
                <a16:creationId xmlns:a16="http://schemas.microsoft.com/office/drawing/2014/main" id="{4853FF69-EDA5-4181-83E6-6B14D2554BF1}"/>
              </a:ext>
            </a:extLst>
          </p:cNvPr>
          <p:cNvSpPr>
            <a:spLocks noGrp="1"/>
          </p:cNvSpPr>
          <p:nvPr>
            <p:ph idx="1"/>
          </p:nvPr>
        </p:nvSpPr>
        <p:spPr>
          <a:xfrm>
            <a:off x="457200" y="692696"/>
            <a:ext cx="8229600" cy="6165304"/>
          </a:xfrm>
        </p:spPr>
        <p:txBody>
          <a:bodyPr/>
          <a:lstStyle/>
          <a:p>
            <a:r>
              <a:rPr lang="en-US" dirty="0"/>
              <a:t>To see all the commits that were made for our project, you can use the following command:</a:t>
            </a:r>
          </a:p>
          <a:p>
            <a:r>
              <a:rPr lang="en-IN" dirty="0"/>
              <a:t>git log</a:t>
            </a:r>
          </a:p>
          <a:p>
            <a:r>
              <a:rPr lang="en-US" dirty="0"/>
              <a:t>The logs will show details for each commit, like the author name, the generated hash for the commit, date and time of the commit, and the commit message that we provided.</a:t>
            </a:r>
          </a:p>
          <a:p>
            <a:endParaRPr lang="en-IN" dirty="0"/>
          </a:p>
        </p:txBody>
      </p:sp>
    </p:spTree>
    <p:extLst>
      <p:ext uri="{BB962C8B-B14F-4D97-AF65-F5344CB8AC3E}">
        <p14:creationId xmlns:p14="http://schemas.microsoft.com/office/powerpoint/2010/main" val="4083366075"/>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9116-DC83-46EA-BFBB-F4F74FB79BA0}"/>
              </a:ext>
            </a:extLst>
          </p:cNvPr>
          <p:cNvSpPr>
            <a:spLocks noGrp="1"/>
          </p:cNvSpPr>
          <p:nvPr>
            <p:ph type="title"/>
          </p:nvPr>
        </p:nvSpPr>
        <p:spPr>
          <a:xfrm>
            <a:off x="457200" y="274638"/>
            <a:ext cx="8229600" cy="457199"/>
          </a:xfrm>
        </p:spPr>
        <p:txBody>
          <a:bodyPr>
            <a:normAutofit fontScale="90000"/>
          </a:bodyPr>
          <a:lstStyle/>
          <a:p>
            <a:r>
              <a:rPr lang="en-IN" dirty="0"/>
              <a:t>Branches</a:t>
            </a:r>
          </a:p>
        </p:txBody>
      </p:sp>
      <p:sp>
        <p:nvSpPr>
          <p:cNvPr id="3" name="Content Placeholder 2">
            <a:extLst>
              <a:ext uri="{FF2B5EF4-FFF2-40B4-BE49-F238E27FC236}">
                <a16:creationId xmlns:a16="http://schemas.microsoft.com/office/drawing/2014/main" id="{0494DA35-12EC-4CF7-B190-4CF90B0CF1D0}"/>
              </a:ext>
            </a:extLst>
          </p:cNvPr>
          <p:cNvSpPr>
            <a:spLocks noGrp="1"/>
          </p:cNvSpPr>
          <p:nvPr>
            <p:ph idx="1"/>
          </p:nvPr>
        </p:nvSpPr>
        <p:spPr>
          <a:xfrm>
            <a:off x="457200" y="731838"/>
            <a:ext cx="8229600" cy="6126162"/>
          </a:xfrm>
        </p:spPr>
        <p:txBody>
          <a:bodyPr>
            <a:normAutofit lnSpcReduction="10000"/>
          </a:bodyPr>
          <a:lstStyle/>
          <a:p>
            <a:r>
              <a:rPr lang="en-US" dirty="0"/>
              <a:t>A </a:t>
            </a:r>
            <a:r>
              <a:rPr lang="en-US" b="1" dirty="0">
                <a:effectLst/>
              </a:rPr>
              <a:t>branch</a:t>
            </a:r>
            <a:r>
              <a:rPr lang="en-US" dirty="0"/>
              <a:t> could be interpreted as an individual timeline of our project commits.</a:t>
            </a:r>
          </a:p>
          <a:p>
            <a:r>
              <a:rPr lang="en-US" dirty="0"/>
              <a:t>With Git, we can create many of these alternative environments (i.e. we can create different </a:t>
            </a:r>
            <a:r>
              <a:rPr lang="en-US" b="1" dirty="0"/>
              <a:t>branches</a:t>
            </a:r>
            <a:r>
              <a:rPr lang="en-US" dirty="0"/>
              <a:t>) so other versions of our project code can exist and be tracked in parallel.</a:t>
            </a:r>
          </a:p>
          <a:p>
            <a:r>
              <a:rPr lang="en-US" dirty="0"/>
              <a:t>That allows us to add new (experimental, unfinished, and potentially buggy) features in separate branches, without touching the '</a:t>
            </a:r>
            <a:r>
              <a:rPr lang="en-US" i="1" dirty="0"/>
              <a:t>official'</a:t>
            </a:r>
            <a:r>
              <a:rPr lang="en-US" dirty="0"/>
              <a:t> stable version of our project code (which is usually kept on the </a:t>
            </a:r>
            <a:r>
              <a:rPr lang="en-US" b="1" dirty="0"/>
              <a:t>master</a:t>
            </a:r>
            <a:r>
              <a:rPr lang="en-US" dirty="0"/>
              <a:t> branch).</a:t>
            </a:r>
          </a:p>
          <a:p>
            <a:endParaRPr lang="en-IN" dirty="0"/>
          </a:p>
        </p:txBody>
      </p:sp>
    </p:spTree>
    <p:extLst>
      <p:ext uri="{BB962C8B-B14F-4D97-AF65-F5344CB8AC3E}">
        <p14:creationId xmlns:p14="http://schemas.microsoft.com/office/powerpoint/2010/main" val="2865650494"/>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3DB7-1394-4F5B-B3F6-D2BDC9B2DEFB}"/>
              </a:ext>
            </a:extLst>
          </p:cNvPr>
          <p:cNvSpPr>
            <a:spLocks noGrp="1"/>
          </p:cNvSpPr>
          <p:nvPr>
            <p:ph type="title"/>
          </p:nvPr>
        </p:nvSpPr>
        <p:spPr>
          <a:xfrm>
            <a:off x="457200" y="274638"/>
            <a:ext cx="8229600" cy="457199"/>
          </a:xfrm>
        </p:spPr>
        <p:txBody>
          <a:bodyPr>
            <a:normAutofit fontScale="90000"/>
          </a:bodyPr>
          <a:lstStyle/>
          <a:p>
            <a:r>
              <a:rPr lang="en-IN" dirty="0"/>
              <a:t>Creating a new branch</a:t>
            </a:r>
          </a:p>
        </p:txBody>
      </p:sp>
      <p:sp>
        <p:nvSpPr>
          <p:cNvPr id="3" name="Content Placeholder 2">
            <a:extLst>
              <a:ext uri="{FF2B5EF4-FFF2-40B4-BE49-F238E27FC236}">
                <a16:creationId xmlns:a16="http://schemas.microsoft.com/office/drawing/2014/main" id="{E8543093-0DCF-4790-B05F-5E194FF77EBB}"/>
              </a:ext>
            </a:extLst>
          </p:cNvPr>
          <p:cNvSpPr>
            <a:spLocks noGrp="1"/>
          </p:cNvSpPr>
          <p:nvPr>
            <p:ph idx="1"/>
          </p:nvPr>
        </p:nvSpPr>
        <p:spPr>
          <a:xfrm>
            <a:off x="457200" y="731838"/>
            <a:ext cx="8229600" cy="6126162"/>
          </a:xfrm>
        </p:spPr>
        <p:txBody>
          <a:bodyPr/>
          <a:lstStyle/>
          <a:p>
            <a:r>
              <a:rPr lang="en-US" dirty="0"/>
              <a:t>You can create a new branch using the following command:</a:t>
            </a:r>
          </a:p>
          <a:p>
            <a:pPr lvl="1"/>
            <a:r>
              <a:rPr lang="en-IN" dirty="0"/>
              <a:t>git branch &lt;new-branch-name&gt;</a:t>
            </a:r>
          </a:p>
          <a:p>
            <a:r>
              <a:rPr lang="en-IN" dirty="0"/>
              <a:t>Changing branches</a:t>
            </a:r>
          </a:p>
          <a:p>
            <a:pPr lvl="1"/>
            <a:r>
              <a:rPr lang="en-IN" dirty="0"/>
              <a:t>git checkout &lt;branch-name&gt;</a:t>
            </a:r>
          </a:p>
          <a:p>
            <a:r>
              <a:rPr lang="en-IN" dirty="0"/>
              <a:t>To list the branches for your project:</a:t>
            </a:r>
          </a:p>
          <a:p>
            <a:pPr lvl="1"/>
            <a:r>
              <a:rPr lang="en-IN" dirty="0"/>
              <a:t>git branch</a:t>
            </a:r>
          </a:p>
          <a:p>
            <a:r>
              <a:rPr lang="en-US" dirty="0"/>
              <a:t>To create a new branch and change to it at the same time, you can use the </a:t>
            </a:r>
            <a:r>
              <a:rPr lang="en-US" b="1" dirty="0">
                <a:effectLst/>
              </a:rPr>
              <a:t>-b</a:t>
            </a:r>
            <a:r>
              <a:rPr lang="en-US" dirty="0"/>
              <a:t> flag:</a:t>
            </a:r>
          </a:p>
          <a:p>
            <a:pPr lvl="1"/>
            <a:r>
              <a:rPr lang="en-IN" dirty="0"/>
              <a:t>git checkout -b &lt;new-branch-name&gt;</a:t>
            </a:r>
          </a:p>
        </p:txBody>
      </p:sp>
    </p:spTree>
    <p:extLst>
      <p:ext uri="{BB962C8B-B14F-4D97-AF65-F5344CB8AC3E}">
        <p14:creationId xmlns:p14="http://schemas.microsoft.com/office/powerpoint/2010/main" val="2760552981"/>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E94-70C5-4C03-8CE8-E7CBC8C32026}"/>
              </a:ext>
            </a:extLst>
          </p:cNvPr>
          <p:cNvSpPr>
            <a:spLocks noGrp="1"/>
          </p:cNvSpPr>
          <p:nvPr>
            <p:ph type="title"/>
          </p:nvPr>
        </p:nvSpPr>
        <p:spPr>
          <a:xfrm>
            <a:off x="457200" y="274638"/>
            <a:ext cx="8229600" cy="457199"/>
          </a:xfrm>
        </p:spPr>
        <p:txBody>
          <a:bodyPr>
            <a:normAutofit fontScale="90000"/>
          </a:bodyPr>
          <a:lstStyle/>
          <a:p>
            <a:r>
              <a:rPr lang="en-IN" dirty="0"/>
              <a:t>Deleting a branch</a:t>
            </a:r>
          </a:p>
        </p:txBody>
      </p:sp>
      <p:sp>
        <p:nvSpPr>
          <p:cNvPr id="3" name="Content Placeholder 2">
            <a:extLst>
              <a:ext uri="{FF2B5EF4-FFF2-40B4-BE49-F238E27FC236}">
                <a16:creationId xmlns:a16="http://schemas.microsoft.com/office/drawing/2014/main" id="{AFFDDFDC-2A1F-4BF8-AC30-9947D8360160}"/>
              </a:ext>
            </a:extLst>
          </p:cNvPr>
          <p:cNvSpPr>
            <a:spLocks noGrp="1"/>
          </p:cNvSpPr>
          <p:nvPr>
            <p:ph idx="1"/>
          </p:nvPr>
        </p:nvSpPr>
        <p:spPr>
          <a:xfrm>
            <a:off x="457200" y="731838"/>
            <a:ext cx="8229600" cy="5394326"/>
          </a:xfrm>
        </p:spPr>
        <p:txBody>
          <a:bodyPr/>
          <a:lstStyle/>
          <a:p>
            <a:r>
              <a:rPr lang="en-IN" dirty="0"/>
              <a:t>git branch -d &lt;branch-name&gt;</a:t>
            </a:r>
          </a:p>
        </p:txBody>
      </p:sp>
    </p:spTree>
    <p:extLst>
      <p:ext uri="{BB962C8B-B14F-4D97-AF65-F5344CB8AC3E}">
        <p14:creationId xmlns:p14="http://schemas.microsoft.com/office/powerpoint/2010/main" val="4166672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3C2E832-8EB8-46ED-944A-5718AAECDA92}"/>
              </a:ext>
            </a:extLst>
          </p:cNvPr>
          <p:cNvSpPr>
            <a:spLocks noGrp="1" noChangeArrowheads="1"/>
          </p:cNvSpPr>
          <p:nvPr>
            <p:ph idx="1"/>
          </p:nvPr>
        </p:nvSpPr>
        <p:spPr bwMode="auto">
          <a:xfrm>
            <a:off x="457200" y="-84564"/>
            <a:ext cx="6707924"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880000"/>
                </a:solidFill>
                <a:effectLst/>
                <a:latin typeface="Arial" panose="020B0604020202020204" pitchFamily="34" charset="0"/>
                <a:cs typeface="Arial" panose="020B0604020202020204" pitchFamily="34" charset="0"/>
              </a:rPr>
              <a:t>//program Showing Logical Operations</a:t>
            </a:r>
            <a:br>
              <a:rPr kumimoji="0" lang="en-US" altLang="en-US" sz="2800" b="0" i="0" u="none" strike="noStrike" cap="none" normalizeH="0" baseline="0" dirty="0">
                <a:ln>
                  <a:noFill/>
                </a:ln>
                <a:solidFill>
                  <a:srgbClr val="333333"/>
                </a:solidFill>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public class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LogicalOperators</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public static void main (String []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args</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int x=6 ,y=4,z=5;</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(x&gt;y &amp; y&gt;z));</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((x&gt;y | y&gt;z));</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(x&gt;y  ^ y&gt;z));</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(x&gt;y&amp;&amp; y&gt;z));</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(x&gt;y||y&gt;z));</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((!(x&gt;y)));  </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800" b="0" i="0" u="none" strike="noStrike" cap="none" normalizeH="0" baseline="0" dirty="0">
                <a:ln>
                  <a:noFill/>
                </a:ln>
                <a:effectLst/>
                <a:latin typeface="Arial Unicode MS"/>
              </a:rPr>
            </a:br>
            <a:r>
              <a:rPr kumimoji="0" lang="en-US" altLang="en-US"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8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4143962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165A-4510-4BBE-840E-E5BD443F7A37}"/>
              </a:ext>
            </a:extLst>
          </p:cNvPr>
          <p:cNvSpPr>
            <a:spLocks noGrp="1"/>
          </p:cNvSpPr>
          <p:nvPr>
            <p:ph type="title"/>
          </p:nvPr>
        </p:nvSpPr>
        <p:spPr>
          <a:xfrm>
            <a:off x="457200" y="274638"/>
            <a:ext cx="8229600" cy="457199"/>
          </a:xfrm>
        </p:spPr>
        <p:txBody>
          <a:bodyPr>
            <a:normAutofit fontScale="90000"/>
          </a:bodyPr>
          <a:lstStyle/>
          <a:p>
            <a:br>
              <a:rPr lang="en-IN" b="1" i="0" dirty="0">
                <a:solidFill>
                  <a:srgbClr val="4A4A4A"/>
                </a:solidFill>
                <a:effectLst/>
                <a:latin typeface="Open Sans"/>
              </a:rPr>
            </a:br>
            <a:r>
              <a:rPr lang="en-IN" b="1" i="0" dirty="0">
                <a:solidFill>
                  <a:srgbClr val="4A4A4A"/>
                </a:solidFill>
                <a:effectLst/>
                <a:latin typeface="Open Sans"/>
              </a:rPr>
              <a:t>Web &amp; HTTP</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6F6A6E72-B512-41C3-A2B1-DAC5862C1D61}"/>
              </a:ext>
            </a:extLst>
          </p:cNvPr>
          <p:cNvSpPr>
            <a:spLocks noGrp="1"/>
          </p:cNvSpPr>
          <p:nvPr>
            <p:ph idx="1"/>
          </p:nvPr>
        </p:nvSpPr>
        <p:spPr>
          <a:xfrm>
            <a:off x="457200" y="731838"/>
            <a:ext cx="8229600" cy="6126162"/>
          </a:xfrm>
        </p:spPr>
        <p:txBody>
          <a:bodyPr>
            <a:normAutofit/>
          </a:bodyPr>
          <a:lstStyle/>
          <a:p>
            <a:r>
              <a:rPr lang="en-IN" sz="2400" b="0" i="0" dirty="0">
                <a:solidFill>
                  <a:srgbClr val="4A4A4A"/>
                </a:solidFill>
                <a:effectLst/>
                <a:latin typeface="Open Sans"/>
              </a:rPr>
              <a:t>Web is a system of </a:t>
            </a:r>
            <a:r>
              <a:rPr lang="en-IN" sz="2400" b="0" i="1" dirty="0">
                <a:solidFill>
                  <a:srgbClr val="4A4A4A"/>
                </a:solidFill>
                <a:effectLst/>
                <a:latin typeface="Open Sans"/>
              </a:rPr>
              <a:t>Internet </a:t>
            </a:r>
            <a:r>
              <a:rPr lang="en-IN" sz="2400" b="0" i="0" dirty="0">
                <a:solidFill>
                  <a:srgbClr val="4A4A4A"/>
                </a:solidFill>
                <a:effectLst/>
                <a:latin typeface="Open Sans"/>
              </a:rPr>
              <a:t>servers that supports formatted documents. The documents are formatted using a </a:t>
            </a:r>
            <a:r>
              <a:rPr lang="en-IN" sz="2400" b="0" i="0" dirty="0" err="1">
                <a:solidFill>
                  <a:srgbClr val="4A4A4A"/>
                </a:solidFill>
                <a:effectLst/>
                <a:latin typeface="Open Sans"/>
              </a:rPr>
              <a:t>markup</a:t>
            </a:r>
            <a:r>
              <a:rPr lang="en-IN" sz="2400" b="0" i="0" dirty="0">
                <a:solidFill>
                  <a:srgbClr val="4A4A4A"/>
                </a:solidFill>
                <a:effectLst/>
                <a:latin typeface="Open Sans"/>
              </a:rPr>
              <a:t> language called HTML (</a:t>
            </a:r>
            <a:r>
              <a:rPr lang="en-IN" sz="2400" b="0" i="1" dirty="0" err="1">
                <a:solidFill>
                  <a:srgbClr val="4A4A4A"/>
                </a:solidFill>
                <a:effectLst/>
                <a:latin typeface="Open Sans"/>
              </a:rPr>
              <a:t>HyperText</a:t>
            </a:r>
            <a:r>
              <a:rPr lang="en-IN" sz="2400" b="0" i="1" dirty="0">
                <a:solidFill>
                  <a:srgbClr val="4A4A4A"/>
                </a:solidFill>
                <a:effectLst/>
                <a:latin typeface="Open Sans"/>
              </a:rPr>
              <a:t> </a:t>
            </a:r>
            <a:r>
              <a:rPr lang="en-IN" sz="2400" b="0" i="1" dirty="0" err="1">
                <a:solidFill>
                  <a:srgbClr val="4A4A4A"/>
                </a:solidFill>
                <a:effectLst/>
                <a:latin typeface="Open Sans"/>
              </a:rPr>
              <a:t>Markup</a:t>
            </a:r>
            <a:r>
              <a:rPr lang="en-IN" sz="2400" b="0" i="1" dirty="0">
                <a:solidFill>
                  <a:srgbClr val="4A4A4A"/>
                </a:solidFill>
                <a:effectLst/>
                <a:latin typeface="Open Sans"/>
              </a:rPr>
              <a:t> Language</a:t>
            </a:r>
            <a:r>
              <a:rPr lang="en-IN" sz="2400" b="0" i="0" dirty="0">
                <a:solidFill>
                  <a:srgbClr val="4A4A4A"/>
                </a:solidFill>
                <a:effectLst/>
                <a:latin typeface="Open Sans"/>
              </a:rPr>
              <a:t>) that supports links to other documents like graphics, audio, and video files etc.</a:t>
            </a:r>
          </a:p>
          <a:p>
            <a:r>
              <a:rPr lang="en-US" sz="1800" b="0" i="0" dirty="0">
                <a:solidFill>
                  <a:srgbClr val="4A4A4A"/>
                </a:solidFill>
                <a:effectLst/>
                <a:latin typeface="Open Sans"/>
              </a:rPr>
              <a:t>a website is a collection of static files i.e. web pages like HTML pages, images, graphics etc. And, </a:t>
            </a:r>
            <a:r>
              <a:rPr lang="en-US" sz="1800" b="0" i="1" dirty="0">
                <a:solidFill>
                  <a:srgbClr val="4A4A4A"/>
                </a:solidFill>
                <a:effectLst/>
                <a:latin typeface="Open Sans"/>
              </a:rPr>
              <a:t>the Web application</a:t>
            </a:r>
            <a:r>
              <a:rPr lang="en-US" sz="1800" b="0" i="0" dirty="0">
                <a:solidFill>
                  <a:srgbClr val="4A4A4A"/>
                </a:solidFill>
                <a:effectLst/>
                <a:latin typeface="Open Sans"/>
              </a:rPr>
              <a:t> is a website with dynamic functionality on the server.</a:t>
            </a:r>
            <a:r>
              <a:rPr lang="en-US" sz="1800" b="0" i="1" dirty="0">
                <a:solidFill>
                  <a:srgbClr val="4A4A4A"/>
                </a:solidFill>
                <a:effectLst/>
                <a:latin typeface="Open Sans"/>
              </a:rPr>
              <a:t> </a:t>
            </a:r>
            <a:r>
              <a:rPr lang="en-US" sz="1800" b="1" i="1" dirty="0">
                <a:solidFill>
                  <a:srgbClr val="4A4A4A"/>
                </a:solidFill>
                <a:effectLst/>
                <a:latin typeface="Open Sans"/>
              </a:rPr>
              <a:t>Google</a:t>
            </a:r>
            <a:r>
              <a:rPr lang="en-US" sz="1800" b="0" i="1" dirty="0">
                <a:solidFill>
                  <a:srgbClr val="4A4A4A"/>
                </a:solidFill>
                <a:effectLst/>
                <a:latin typeface="Open Sans"/>
              </a:rPr>
              <a:t>, </a:t>
            </a:r>
            <a:r>
              <a:rPr lang="en-US" sz="1800" b="1" i="1" dirty="0">
                <a:solidFill>
                  <a:srgbClr val="4A4A4A"/>
                </a:solidFill>
                <a:effectLst/>
                <a:latin typeface="Open Sans"/>
              </a:rPr>
              <a:t>Facebook</a:t>
            </a:r>
            <a:r>
              <a:rPr lang="en-US" sz="1800" b="0" i="1" dirty="0">
                <a:solidFill>
                  <a:srgbClr val="4A4A4A"/>
                </a:solidFill>
                <a:effectLst/>
                <a:latin typeface="Open Sans"/>
              </a:rPr>
              <a:t>, </a:t>
            </a:r>
            <a:r>
              <a:rPr lang="en-US" sz="1800" b="1" i="1" dirty="0">
                <a:solidFill>
                  <a:srgbClr val="4A4A4A"/>
                </a:solidFill>
                <a:effectLst/>
                <a:latin typeface="Open Sans"/>
              </a:rPr>
              <a:t>Twitter</a:t>
            </a:r>
            <a:r>
              <a:rPr lang="en-US" sz="1800" b="0" i="0" dirty="0">
                <a:solidFill>
                  <a:srgbClr val="4A4A4A"/>
                </a:solidFill>
                <a:effectLst/>
                <a:latin typeface="Open Sans"/>
              </a:rPr>
              <a:t> are examples of web applications.</a:t>
            </a:r>
            <a:endParaRPr lang="en-IN" sz="1800" dirty="0"/>
          </a:p>
        </p:txBody>
      </p:sp>
    </p:spTree>
    <p:extLst>
      <p:ext uri="{BB962C8B-B14F-4D97-AF65-F5344CB8AC3E}">
        <p14:creationId xmlns:p14="http://schemas.microsoft.com/office/powerpoint/2010/main" val="214403004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F1D6-F25D-4E35-B0AF-44314B0221C5}"/>
              </a:ext>
            </a:extLst>
          </p:cNvPr>
          <p:cNvSpPr>
            <a:spLocks noGrp="1"/>
          </p:cNvSpPr>
          <p:nvPr>
            <p:ph type="title"/>
          </p:nvPr>
        </p:nvSpPr>
        <p:spPr>
          <a:xfrm>
            <a:off x="457200" y="274638"/>
            <a:ext cx="8229600" cy="457199"/>
          </a:xfrm>
        </p:spPr>
        <p:txBody>
          <a:bodyPr>
            <a:noAutofit/>
          </a:bodyPr>
          <a:lstStyle/>
          <a:p>
            <a:r>
              <a:rPr lang="en-IN" sz="2800" b="1" i="0" dirty="0">
                <a:solidFill>
                  <a:srgbClr val="4A4A4A"/>
                </a:solidFill>
                <a:effectLst/>
                <a:latin typeface="Open Sans"/>
              </a:rPr>
              <a:t>HTTP (Hypertext Transfer Protocol)</a:t>
            </a:r>
            <a:br>
              <a:rPr lang="en-IN" sz="2800" b="0" i="0" dirty="0">
                <a:solidFill>
                  <a:srgbClr val="4A4A4A"/>
                </a:solidFill>
                <a:effectLst/>
                <a:latin typeface="Open Sans"/>
              </a:rPr>
            </a:br>
            <a:endParaRPr lang="en-IN" sz="2800" dirty="0"/>
          </a:p>
        </p:txBody>
      </p:sp>
      <p:sp>
        <p:nvSpPr>
          <p:cNvPr id="3" name="Content Placeholder 2">
            <a:extLst>
              <a:ext uri="{FF2B5EF4-FFF2-40B4-BE49-F238E27FC236}">
                <a16:creationId xmlns:a16="http://schemas.microsoft.com/office/drawing/2014/main" id="{22D2A151-07A2-427A-A759-091349099D5B}"/>
              </a:ext>
            </a:extLst>
          </p:cNvPr>
          <p:cNvSpPr>
            <a:spLocks noGrp="1"/>
          </p:cNvSpPr>
          <p:nvPr>
            <p:ph idx="1"/>
          </p:nvPr>
        </p:nvSpPr>
        <p:spPr>
          <a:xfrm>
            <a:off x="457200" y="548680"/>
            <a:ext cx="8229600" cy="6309320"/>
          </a:xfrm>
        </p:spPr>
        <p:txBody>
          <a:bodyPr>
            <a:normAutofit lnSpcReduction="10000"/>
          </a:bodyPr>
          <a:lstStyle/>
          <a:p>
            <a:r>
              <a:rPr lang="en-US" b="0" i="0" dirty="0">
                <a:solidFill>
                  <a:srgbClr val="4A4A4A"/>
                </a:solidFill>
                <a:effectLst/>
                <a:latin typeface="Open Sans"/>
              </a:rPr>
              <a:t>HTTP is used by clients and servers to communicate on the web. It is considered as </a:t>
            </a:r>
            <a:r>
              <a:rPr lang="en-US" b="0" i="1" dirty="0">
                <a:solidFill>
                  <a:srgbClr val="4A4A4A"/>
                </a:solidFill>
                <a:effectLst/>
                <a:latin typeface="Open Sans"/>
              </a:rPr>
              <a:t>a stateless protocol </a:t>
            </a:r>
            <a:r>
              <a:rPr lang="en-US" b="0" i="0" dirty="0">
                <a:solidFill>
                  <a:srgbClr val="4A4A4A"/>
                </a:solidFill>
                <a:effectLst/>
                <a:latin typeface="Open Sans"/>
              </a:rPr>
              <a:t>because it supports only one request per connection. </a:t>
            </a:r>
          </a:p>
          <a:p>
            <a:r>
              <a:rPr lang="en-US" b="0" i="0" dirty="0">
                <a:solidFill>
                  <a:srgbClr val="4A4A4A"/>
                </a:solidFill>
                <a:effectLst/>
                <a:latin typeface="Open Sans"/>
              </a:rPr>
              <a:t>With HTTP the clients connect to the server to send one request and then disconnect. And this mechanism allows more users to connect to a given server over a period of time. </a:t>
            </a:r>
          </a:p>
          <a:p>
            <a:r>
              <a:rPr lang="en-US" b="0" i="0" dirty="0">
                <a:solidFill>
                  <a:srgbClr val="4A4A4A"/>
                </a:solidFill>
                <a:effectLst/>
                <a:latin typeface="Open Sans"/>
              </a:rPr>
              <a:t>Here, the client sends an HTTP request and the server answers with an HTML page to the client, using HTTP.</a:t>
            </a:r>
            <a:endParaRPr lang="en-IN" dirty="0"/>
          </a:p>
        </p:txBody>
      </p:sp>
    </p:spTree>
    <p:extLst>
      <p:ext uri="{BB962C8B-B14F-4D97-AF65-F5344CB8AC3E}">
        <p14:creationId xmlns:p14="http://schemas.microsoft.com/office/powerpoint/2010/main" val="135056625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FE6A-E575-4388-98EE-9790727D529E}"/>
              </a:ext>
            </a:extLst>
          </p:cNvPr>
          <p:cNvSpPr>
            <a:spLocks noGrp="1"/>
          </p:cNvSpPr>
          <p:nvPr>
            <p:ph type="title"/>
          </p:nvPr>
        </p:nvSpPr>
        <p:spPr>
          <a:xfrm>
            <a:off x="457200" y="274638"/>
            <a:ext cx="8229600" cy="346050"/>
          </a:xfrm>
        </p:spPr>
        <p:txBody>
          <a:bodyPr>
            <a:normAutofit fontScale="90000"/>
          </a:bodyPr>
          <a:lstStyle/>
          <a:p>
            <a:br>
              <a:rPr lang="en-IN" b="1" i="0" dirty="0">
                <a:solidFill>
                  <a:srgbClr val="4A4A4A"/>
                </a:solidFill>
                <a:effectLst/>
                <a:latin typeface="Open Sans"/>
              </a:rPr>
            </a:br>
            <a:r>
              <a:rPr lang="en-IN" b="1" i="0" dirty="0">
                <a:solidFill>
                  <a:srgbClr val="4A4A4A"/>
                </a:solidFill>
                <a:effectLst/>
                <a:latin typeface="Open Sans"/>
              </a:rPr>
              <a:t>Introduction to Servlets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E4284D6A-CC89-400A-97E8-C231699AAEAF}"/>
              </a:ext>
            </a:extLst>
          </p:cNvPr>
          <p:cNvSpPr>
            <a:spLocks noGrp="1"/>
          </p:cNvSpPr>
          <p:nvPr>
            <p:ph idx="1"/>
          </p:nvPr>
        </p:nvSpPr>
        <p:spPr>
          <a:xfrm>
            <a:off x="457200" y="620688"/>
            <a:ext cx="8229600" cy="6237312"/>
          </a:xfrm>
        </p:spPr>
        <p:txBody>
          <a:bodyPr>
            <a:normAutofit/>
          </a:bodyPr>
          <a:lstStyle/>
          <a:p>
            <a:r>
              <a:rPr lang="en-US" sz="1800" b="0" i="0" dirty="0">
                <a:solidFill>
                  <a:srgbClr val="000000"/>
                </a:solidFill>
                <a:effectLst/>
                <a:latin typeface="inter-regular"/>
              </a:rPr>
              <a:t>Servlet is a technology which is used to create a web application.</a:t>
            </a:r>
          </a:p>
          <a:p>
            <a:r>
              <a:rPr lang="en-US" sz="2000" b="0" i="0" dirty="0">
                <a:solidFill>
                  <a:srgbClr val="000000"/>
                </a:solidFill>
                <a:effectLst/>
                <a:latin typeface="inter-regular"/>
              </a:rPr>
              <a:t>Servlet is an API that provides many interfaces and classes including documentation.</a:t>
            </a:r>
          </a:p>
          <a:p>
            <a:r>
              <a:rPr lang="en-US" sz="2000" b="0" i="0" dirty="0">
                <a:solidFill>
                  <a:srgbClr val="000000"/>
                </a:solidFill>
                <a:effectLst/>
                <a:latin typeface="inter-regular"/>
              </a:rPr>
              <a:t>Servlet is an interface that must be implemented for creating any Servlet.</a:t>
            </a:r>
          </a:p>
          <a:p>
            <a:r>
              <a:rPr lang="en-US" sz="1800" b="0" i="0" dirty="0">
                <a:solidFill>
                  <a:srgbClr val="000000"/>
                </a:solidFill>
                <a:effectLst/>
                <a:latin typeface="inter-regular"/>
              </a:rPr>
              <a:t>Servlet is a class that extends the capabilities of the servers and responds to the incoming requests. It can respond to any requests.</a:t>
            </a:r>
          </a:p>
          <a:p>
            <a:r>
              <a:rPr lang="en-US" sz="2000" b="0" i="0" dirty="0">
                <a:solidFill>
                  <a:srgbClr val="000000"/>
                </a:solidFill>
                <a:effectLst/>
                <a:latin typeface="inter-regular"/>
              </a:rPr>
              <a:t>Servlet is a web component that is deployed on the server to create a dynamic web page.</a:t>
            </a:r>
          </a:p>
          <a:p>
            <a:endParaRPr lang="en-US" sz="2000" b="0" i="0" dirty="0">
              <a:solidFill>
                <a:srgbClr val="000000"/>
              </a:solidFill>
              <a:effectLst/>
              <a:latin typeface="inter-regular"/>
            </a:endParaRPr>
          </a:p>
          <a:p>
            <a:endParaRPr lang="en-US" sz="2000" b="0" i="0" dirty="0">
              <a:solidFill>
                <a:srgbClr val="000000"/>
              </a:solidFill>
              <a:effectLst/>
              <a:latin typeface="inter-regular"/>
            </a:endParaRPr>
          </a:p>
          <a:p>
            <a:endParaRPr lang="en-IN" sz="1800" dirty="0"/>
          </a:p>
        </p:txBody>
      </p:sp>
      <p:pic>
        <p:nvPicPr>
          <p:cNvPr id="4" name="Picture 3">
            <a:extLst>
              <a:ext uri="{FF2B5EF4-FFF2-40B4-BE49-F238E27FC236}">
                <a16:creationId xmlns:a16="http://schemas.microsoft.com/office/drawing/2014/main" id="{062125F6-2EAA-4436-B23B-8E63C7EA9232}"/>
              </a:ext>
            </a:extLst>
          </p:cNvPr>
          <p:cNvPicPr>
            <a:picLocks noChangeAspect="1"/>
          </p:cNvPicPr>
          <p:nvPr/>
        </p:nvPicPr>
        <p:blipFill>
          <a:blip r:embed="rId2"/>
          <a:stretch>
            <a:fillRect/>
          </a:stretch>
        </p:blipFill>
        <p:spPr>
          <a:xfrm>
            <a:off x="1331640" y="3429000"/>
            <a:ext cx="6984776" cy="2808312"/>
          </a:xfrm>
          <a:prstGeom prst="rect">
            <a:avLst/>
          </a:prstGeom>
        </p:spPr>
      </p:pic>
    </p:spTree>
    <p:extLst>
      <p:ext uri="{BB962C8B-B14F-4D97-AF65-F5344CB8AC3E}">
        <p14:creationId xmlns:p14="http://schemas.microsoft.com/office/powerpoint/2010/main" val="311424649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1D11-99D2-4E49-960E-2EE35D65FAF1}"/>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4B"/>
                </a:solidFill>
                <a:effectLst/>
                <a:latin typeface="erdana"/>
              </a:rPr>
              <a:t>What is a web application?</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738E4BC-27E9-4441-AE1A-584864E8ECB1}"/>
              </a:ext>
            </a:extLst>
          </p:cNvPr>
          <p:cNvSpPr>
            <a:spLocks noGrp="1"/>
          </p:cNvSpPr>
          <p:nvPr>
            <p:ph idx="1"/>
          </p:nvPr>
        </p:nvSpPr>
        <p:spPr>
          <a:xfrm>
            <a:off x="457200" y="548680"/>
            <a:ext cx="8229600" cy="5577483"/>
          </a:xfrm>
        </p:spPr>
        <p:txBody>
          <a:bodyPr/>
          <a:lstStyle/>
          <a:p>
            <a:r>
              <a:rPr lang="en-US" b="0" i="0" dirty="0">
                <a:solidFill>
                  <a:srgbClr val="333333"/>
                </a:solidFill>
                <a:effectLst/>
                <a:latin typeface="inter-regular"/>
              </a:rPr>
              <a:t>A web application is an application accessible from the web. A web application is composed of web components like Servlet, JSP, Filter, etc. and other elements such as HTML, CSS, and JavaScript. The web components typically execute in Web Server and respond to the HTTP request.</a:t>
            </a:r>
            <a:endParaRPr lang="en-IN" dirty="0"/>
          </a:p>
        </p:txBody>
      </p:sp>
    </p:spTree>
    <p:extLst>
      <p:ext uri="{BB962C8B-B14F-4D97-AF65-F5344CB8AC3E}">
        <p14:creationId xmlns:p14="http://schemas.microsoft.com/office/powerpoint/2010/main" val="203443640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BBE5-2660-428E-A7D9-AA4B079A77EE}"/>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4B"/>
                </a:solidFill>
                <a:effectLst/>
                <a:latin typeface="erdana"/>
              </a:rPr>
              <a:t>CGI (Common Gateway Interface)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C213C1A-0143-4B15-B7C4-A250A529153E}"/>
              </a:ext>
            </a:extLst>
          </p:cNvPr>
          <p:cNvSpPr>
            <a:spLocks noGrp="1"/>
          </p:cNvSpPr>
          <p:nvPr>
            <p:ph idx="1"/>
          </p:nvPr>
        </p:nvSpPr>
        <p:spPr>
          <a:xfrm>
            <a:off x="457200" y="548680"/>
            <a:ext cx="8229600" cy="5577483"/>
          </a:xfrm>
        </p:spPr>
        <p:txBody>
          <a:bodyPr>
            <a:normAutofit/>
          </a:bodyPr>
          <a:lstStyle/>
          <a:p>
            <a:r>
              <a:rPr lang="en-US" sz="2000" b="0" i="0" dirty="0">
                <a:solidFill>
                  <a:srgbClr val="333333"/>
                </a:solidFill>
                <a:effectLst/>
                <a:latin typeface="inter-regular"/>
              </a:rPr>
              <a:t>CGI technology enables the web server to call an external program and pass HTTP request information to the external program to process the request. For each request, it starts a new process.</a:t>
            </a:r>
          </a:p>
          <a:p>
            <a:endParaRPr lang="en-US" sz="2000" dirty="0">
              <a:solidFill>
                <a:srgbClr val="333333"/>
              </a:solidFill>
              <a:latin typeface="inter-regular"/>
            </a:endParaRPr>
          </a:p>
          <a:p>
            <a:endParaRPr lang="en-US" sz="2000" dirty="0">
              <a:solidFill>
                <a:srgbClr val="333333"/>
              </a:solidFill>
              <a:latin typeface="inter-regular"/>
            </a:endParaRPr>
          </a:p>
          <a:p>
            <a:endParaRPr lang="en-IN" sz="2000" dirty="0"/>
          </a:p>
        </p:txBody>
      </p:sp>
      <p:pic>
        <p:nvPicPr>
          <p:cNvPr id="4" name="Picture 3">
            <a:extLst>
              <a:ext uri="{FF2B5EF4-FFF2-40B4-BE49-F238E27FC236}">
                <a16:creationId xmlns:a16="http://schemas.microsoft.com/office/drawing/2014/main" id="{1E0B4190-D9AA-4869-89F0-0F2B797CCFA2}"/>
              </a:ext>
            </a:extLst>
          </p:cNvPr>
          <p:cNvPicPr>
            <a:picLocks noChangeAspect="1"/>
          </p:cNvPicPr>
          <p:nvPr/>
        </p:nvPicPr>
        <p:blipFill>
          <a:blip r:embed="rId2"/>
          <a:stretch>
            <a:fillRect/>
          </a:stretch>
        </p:blipFill>
        <p:spPr>
          <a:xfrm>
            <a:off x="1633537" y="2114550"/>
            <a:ext cx="5876925" cy="2628900"/>
          </a:xfrm>
          <a:prstGeom prst="rect">
            <a:avLst/>
          </a:prstGeom>
        </p:spPr>
      </p:pic>
    </p:spTree>
    <p:extLst>
      <p:ext uri="{BB962C8B-B14F-4D97-AF65-F5344CB8AC3E}">
        <p14:creationId xmlns:p14="http://schemas.microsoft.com/office/powerpoint/2010/main" val="4412302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0A1C-2182-42B4-9CEE-A0D082C47D3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Disadvantages of CGI</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BCDA97A-30D3-493F-9E35-C74CE9DC489E}"/>
              </a:ext>
            </a:extLst>
          </p:cNvPr>
          <p:cNvSpPr>
            <a:spLocks noGrp="1"/>
          </p:cNvSpPr>
          <p:nvPr>
            <p:ph idx="1"/>
          </p:nvPr>
        </p:nvSpPr>
        <p:spPr>
          <a:xfrm>
            <a:off x="457200" y="404664"/>
            <a:ext cx="8229600" cy="5721499"/>
          </a:xfrm>
        </p:spPr>
        <p:txBody>
          <a:bodyPr/>
          <a:lstStyle/>
          <a:p>
            <a:pPr algn="just"/>
            <a:r>
              <a:rPr lang="en-US" b="0" i="0" dirty="0">
                <a:solidFill>
                  <a:srgbClr val="333333"/>
                </a:solidFill>
                <a:effectLst/>
                <a:latin typeface="inter-regular"/>
              </a:rPr>
              <a:t>There are many problems in CGI technology:</a:t>
            </a:r>
          </a:p>
          <a:p>
            <a:pPr algn="just">
              <a:buFont typeface="+mj-lt"/>
              <a:buAutoNum type="arabicPeriod"/>
            </a:pPr>
            <a:r>
              <a:rPr lang="en-US" b="0" i="0" dirty="0">
                <a:solidFill>
                  <a:srgbClr val="000000"/>
                </a:solidFill>
                <a:effectLst/>
                <a:latin typeface="inter-regular"/>
              </a:rPr>
              <a:t>If the number of clients increases, it takes more time for sending the response.</a:t>
            </a:r>
          </a:p>
          <a:p>
            <a:pPr algn="just">
              <a:buFont typeface="+mj-lt"/>
              <a:buAutoNum type="arabicPeriod"/>
            </a:pPr>
            <a:r>
              <a:rPr lang="en-US" b="0" i="0" dirty="0">
                <a:solidFill>
                  <a:srgbClr val="000000"/>
                </a:solidFill>
                <a:effectLst/>
                <a:latin typeface="inter-regular"/>
              </a:rPr>
              <a:t>For each request, it starts a process, and the web server is limited to start processes.</a:t>
            </a:r>
          </a:p>
          <a:p>
            <a:pPr algn="just">
              <a:buFont typeface="+mj-lt"/>
              <a:buAutoNum type="arabicPeriod"/>
            </a:pPr>
            <a:r>
              <a:rPr lang="en-US" b="0" i="0" dirty="0">
                <a:solidFill>
                  <a:srgbClr val="000000"/>
                </a:solidFill>
                <a:effectLst/>
                <a:latin typeface="inter-regular"/>
              </a:rPr>
              <a:t>It uses platform dependent language e.g. </a:t>
            </a:r>
            <a:r>
              <a:rPr lang="en-US" b="0" i="0" u="none" strike="noStrike" dirty="0">
                <a:solidFill>
                  <a:srgbClr val="008000"/>
                </a:solidFill>
                <a:effectLst/>
                <a:latin typeface="inter-regular"/>
                <a:hlinkClick r:id="rId2"/>
              </a:rPr>
              <a:t>C</a:t>
            </a:r>
            <a:r>
              <a:rPr lang="en-US" b="0" i="0" dirty="0">
                <a:solidFill>
                  <a:srgbClr val="000000"/>
                </a:solidFill>
                <a:effectLst/>
                <a:latin typeface="inter-regular"/>
              </a:rPr>
              <a:t>, </a:t>
            </a:r>
            <a:r>
              <a:rPr lang="en-US" b="0" i="0" u="none" strike="noStrike" dirty="0">
                <a:solidFill>
                  <a:srgbClr val="008000"/>
                </a:solidFill>
                <a:effectLst/>
                <a:latin typeface="inter-regular"/>
                <a:hlinkClick r:id="rId3"/>
              </a:rPr>
              <a:t>C++</a:t>
            </a:r>
            <a:r>
              <a:rPr lang="en-US" b="0" i="0" dirty="0">
                <a:solidFill>
                  <a:srgbClr val="000000"/>
                </a:solidFill>
                <a:effectLst/>
                <a:latin typeface="inter-regular"/>
              </a:rPr>
              <a:t>, </a:t>
            </a:r>
            <a:r>
              <a:rPr lang="en-US" b="0" i="0" u="none" strike="noStrike" dirty="0" err="1">
                <a:solidFill>
                  <a:srgbClr val="008000"/>
                </a:solidFill>
                <a:effectLst/>
                <a:latin typeface="inter-regular"/>
                <a:hlinkClick r:id="rId4"/>
              </a:rPr>
              <a:t>perl</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1287368338"/>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5321-C872-45D7-B6C6-CE7E6EE7F46D}"/>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Advantages of Servlet</a:t>
            </a:r>
            <a:br>
              <a:rPr lang="en-IN" b="0" i="0" dirty="0">
                <a:solidFill>
                  <a:srgbClr val="610B4B"/>
                </a:solidFill>
                <a:effectLst/>
                <a:latin typeface="erdana"/>
              </a:rPr>
            </a:br>
            <a:endParaRPr lang="en-IN" dirty="0"/>
          </a:p>
        </p:txBody>
      </p:sp>
      <p:pic>
        <p:nvPicPr>
          <p:cNvPr id="4" name="Content Placeholder 3">
            <a:extLst>
              <a:ext uri="{FF2B5EF4-FFF2-40B4-BE49-F238E27FC236}">
                <a16:creationId xmlns:a16="http://schemas.microsoft.com/office/drawing/2014/main" id="{7957C398-4FEF-40E1-9BBD-11270AA3A632}"/>
              </a:ext>
            </a:extLst>
          </p:cNvPr>
          <p:cNvPicPr>
            <a:picLocks noGrp="1" noChangeAspect="1"/>
          </p:cNvPicPr>
          <p:nvPr>
            <p:ph idx="1"/>
          </p:nvPr>
        </p:nvPicPr>
        <p:blipFill>
          <a:blip r:embed="rId2"/>
          <a:stretch>
            <a:fillRect/>
          </a:stretch>
        </p:blipFill>
        <p:spPr>
          <a:xfrm>
            <a:off x="1043608" y="908720"/>
            <a:ext cx="5364454" cy="2736304"/>
          </a:xfrm>
          <a:prstGeom prst="rect">
            <a:avLst/>
          </a:prstGeom>
        </p:spPr>
      </p:pic>
      <p:sp>
        <p:nvSpPr>
          <p:cNvPr id="6" name="TextBox 5">
            <a:extLst>
              <a:ext uri="{FF2B5EF4-FFF2-40B4-BE49-F238E27FC236}">
                <a16:creationId xmlns:a16="http://schemas.microsoft.com/office/drawing/2014/main" id="{EDC5973E-A074-4427-B7A4-D918CAA18E8D}"/>
              </a:ext>
            </a:extLst>
          </p:cNvPr>
          <p:cNvSpPr txBox="1"/>
          <p:nvPr/>
        </p:nvSpPr>
        <p:spPr>
          <a:xfrm>
            <a:off x="267991" y="3645024"/>
            <a:ext cx="8856984" cy="3139321"/>
          </a:xfrm>
          <a:prstGeom prst="rect">
            <a:avLst/>
          </a:prstGeom>
          <a:noFill/>
        </p:spPr>
        <p:txBody>
          <a:bodyPr wrap="square">
            <a:spAutoFit/>
          </a:bodyPr>
          <a:lstStyle/>
          <a:p>
            <a:r>
              <a:rPr lang="en-US" b="0" i="0" dirty="0">
                <a:solidFill>
                  <a:srgbClr val="333333"/>
                </a:solidFill>
                <a:effectLst/>
                <a:latin typeface="inter-regular"/>
              </a:rPr>
              <a:t>There are many advantages of Servlet over CGI. The web container creates threads for handling the multiple requests to the Servlet. </a:t>
            </a:r>
          </a:p>
          <a:p>
            <a:r>
              <a:rPr lang="en-US" b="0" i="0" dirty="0">
                <a:solidFill>
                  <a:srgbClr val="333333"/>
                </a:solidFill>
                <a:effectLst/>
                <a:latin typeface="inter-regular"/>
              </a:rPr>
              <a:t>Threads have many benefits over the Processes such as they share a common memory area, lightweight, cost of communication between the threads are low. The advantages of Servlet are as follows:</a:t>
            </a:r>
          </a:p>
          <a:p>
            <a:pPr algn="just">
              <a:buFont typeface="+mj-lt"/>
              <a:buAutoNum type="arabicPeriod"/>
            </a:pPr>
            <a:r>
              <a:rPr lang="en-US" b="1" i="0" dirty="0">
                <a:solidFill>
                  <a:srgbClr val="000000"/>
                </a:solidFill>
                <a:effectLst/>
                <a:latin typeface="inter-bold"/>
              </a:rPr>
              <a:t>Better performance:</a:t>
            </a:r>
            <a:r>
              <a:rPr lang="en-US" b="0" i="0" dirty="0">
                <a:solidFill>
                  <a:srgbClr val="000000"/>
                </a:solidFill>
                <a:effectLst/>
                <a:latin typeface="inter-regular"/>
              </a:rPr>
              <a:t> because it creates a thread for each request, not process.</a:t>
            </a:r>
          </a:p>
          <a:p>
            <a:pPr algn="just">
              <a:buFont typeface="+mj-lt"/>
              <a:buAutoNum type="arabicPeriod"/>
            </a:pPr>
            <a:r>
              <a:rPr lang="en-US" b="1" i="0" dirty="0">
                <a:solidFill>
                  <a:srgbClr val="000000"/>
                </a:solidFill>
                <a:effectLst/>
                <a:latin typeface="inter-bold"/>
              </a:rPr>
              <a:t>Portability:</a:t>
            </a:r>
            <a:r>
              <a:rPr lang="en-US" b="0" i="0" dirty="0">
                <a:solidFill>
                  <a:srgbClr val="000000"/>
                </a:solidFill>
                <a:effectLst/>
                <a:latin typeface="inter-regular"/>
              </a:rPr>
              <a:t> because it uses Java language.</a:t>
            </a:r>
          </a:p>
          <a:p>
            <a:pPr algn="just">
              <a:buFont typeface="+mj-lt"/>
              <a:buAutoNum type="arabicPeriod"/>
            </a:pPr>
            <a:r>
              <a:rPr lang="en-US" b="1" i="0" dirty="0">
                <a:solidFill>
                  <a:srgbClr val="000000"/>
                </a:solidFill>
                <a:effectLst/>
                <a:latin typeface="inter-bold"/>
              </a:rPr>
              <a:t>Robust:</a:t>
            </a:r>
            <a:r>
              <a:rPr lang="en-US" b="0" i="0" dirty="0">
                <a:solidFill>
                  <a:srgbClr val="000000"/>
                </a:solidFill>
                <a:effectLst/>
                <a:latin typeface="inter-regular"/>
              </a:rPr>
              <a:t> </a:t>
            </a:r>
            <a:r>
              <a:rPr lang="en-US" b="0" i="0" u="none" strike="noStrike" dirty="0">
                <a:solidFill>
                  <a:srgbClr val="008000"/>
                </a:solidFill>
                <a:effectLst/>
                <a:latin typeface="inter-regular"/>
                <a:hlinkClick r:id="rId3"/>
              </a:rPr>
              <a:t>JVM</a:t>
            </a:r>
            <a:r>
              <a:rPr lang="en-US" b="0" i="0" dirty="0">
                <a:solidFill>
                  <a:srgbClr val="000000"/>
                </a:solidFill>
                <a:effectLst/>
                <a:latin typeface="inter-regular"/>
              </a:rPr>
              <a:t> manages Servlets, so we don't need to worry about the memory leak, </a:t>
            </a:r>
            <a:r>
              <a:rPr lang="en-US" b="0" i="0" u="none" strike="noStrike" dirty="0">
                <a:solidFill>
                  <a:srgbClr val="008000"/>
                </a:solidFill>
                <a:effectLst/>
                <a:latin typeface="inter-regular"/>
                <a:hlinkClick r:id="rId4"/>
              </a:rPr>
              <a:t>garbage collection</a:t>
            </a:r>
            <a:r>
              <a:rPr lang="en-US" b="0" i="0" dirty="0">
                <a:solidFill>
                  <a:srgbClr val="000000"/>
                </a:solidFill>
                <a:effectLst/>
                <a:latin typeface="inter-regular"/>
              </a:rPr>
              <a:t>, etc.</a:t>
            </a:r>
          </a:p>
          <a:p>
            <a:pPr algn="just">
              <a:buFont typeface="+mj-lt"/>
              <a:buAutoNum type="arabicPeriod"/>
            </a:pPr>
            <a:r>
              <a:rPr lang="en-US" b="1" i="0" dirty="0">
                <a:solidFill>
                  <a:srgbClr val="000000"/>
                </a:solidFill>
                <a:effectLst/>
                <a:latin typeface="inter-bold"/>
              </a:rPr>
              <a:t>Secure:</a:t>
            </a:r>
            <a:r>
              <a:rPr lang="en-US" b="0" i="0" dirty="0">
                <a:solidFill>
                  <a:srgbClr val="000000"/>
                </a:solidFill>
                <a:effectLst/>
                <a:latin typeface="inter-regular"/>
              </a:rPr>
              <a:t> because it uses java language.</a:t>
            </a:r>
          </a:p>
          <a:p>
            <a:endParaRPr lang="en-IN" dirty="0"/>
          </a:p>
        </p:txBody>
      </p:sp>
    </p:spTree>
    <p:extLst>
      <p:ext uri="{BB962C8B-B14F-4D97-AF65-F5344CB8AC3E}">
        <p14:creationId xmlns:p14="http://schemas.microsoft.com/office/powerpoint/2010/main" val="1791520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02C4-A8B8-4D3D-8456-2056D3E771A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HTTP (Hyper Text Transfer Protocol)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DA52346-ABA2-47ED-89EF-F845B072C61C}"/>
              </a:ext>
            </a:extLst>
          </p:cNvPr>
          <p:cNvSpPr>
            <a:spLocks noGrp="1"/>
          </p:cNvSpPr>
          <p:nvPr>
            <p:ph idx="1"/>
          </p:nvPr>
        </p:nvSpPr>
        <p:spPr>
          <a:xfrm>
            <a:off x="457200" y="476672"/>
            <a:ext cx="8229600" cy="5649491"/>
          </a:xfrm>
        </p:spPr>
        <p:txBody>
          <a:bodyPr>
            <a:normAutofit/>
          </a:bodyPr>
          <a:lstStyle/>
          <a:p>
            <a:r>
              <a:rPr lang="en-US" sz="2000" b="0" i="0" dirty="0">
                <a:solidFill>
                  <a:srgbClr val="333333"/>
                </a:solidFill>
                <a:effectLst/>
                <a:latin typeface="inter-regular"/>
              </a:rPr>
              <a:t>The Hypertext Transfer Protocol (HTTP) is application-level protocol for collaborative, distributed, hypermedia information systems. It is the data communication protocol used to establish communication between client and server.</a:t>
            </a:r>
          </a:p>
          <a:p>
            <a:r>
              <a:rPr lang="en-US" sz="1800" b="0" i="0" dirty="0">
                <a:solidFill>
                  <a:srgbClr val="333333"/>
                </a:solidFill>
                <a:effectLst/>
                <a:latin typeface="inter-regular"/>
              </a:rPr>
              <a:t>HTTP is TCP/IP based communication protocol, which is used to deliver the data like image files, query results, HTML files </a:t>
            </a:r>
            <a:r>
              <a:rPr lang="en-US" sz="1800" b="0" i="0" dirty="0" err="1">
                <a:solidFill>
                  <a:srgbClr val="333333"/>
                </a:solidFill>
                <a:effectLst/>
                <a:latin typeface="inter-regular"/>
              </a:rPr>
              <a:t>etc</a:t>
            </a:r>
            <a:r>
              <a:rPr lang="en-US" sz="1800" b="0" i="0" dirty="0">
                <a:solidFill>
                  <a:srgbClr val="333333"/>
                </a:solidFill>
                <a:effectLst/>
                <a:latin typeface="inter-regular"/>
              </a:rPr>
              <a:t> on the World Wide Web (WWW) with the default port is TCP 80. It provides the standardized way for computers to communicate with each other.</a:t>
            </a:r>
          </a:p>
          <a:p>
            <a:endParaRPr lang="en-US" sz="1800" dirty="0">
              <a:solidFill>
                <a:srgbClr val="333333"/>
              </a:solidFill>
              <a:latin typeface="inter-regular"/>
            </a:endParaRPr>
          </a:p>
          <a:p>
            <a:pPr algn="just"/>
            <a:r>
              <a:rPr lang="en-US" sz="2000" b="1" i="0" dirty="0">
                <a:solidFill>
                  <a:srgbClr val="333333"/>
                </a:solidFill>
                <a:effectLst/>
                <a:latin typeface="inter-bold"/>
              </a:rPr>
              <a:t>The Basic Characteristics of HTTP (Hyper Text Transfer Protocol):</a:t>
            </a:r>
            <a:endParaRPr lang="en-US" sz="2000" b="0" i="0" dirty="0">
              <a:solidFill>
                <a:srgbClr val="333333"/>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It is the protocol that allows web servers and browsers to exchange data over the web.</a:t>
            </a:r>
          </a:p>
          <a:p>
            <a:pPr algn="just">
              <a:buFont typeface="Arial" panose="020B0604020202020204" pitchFamily="34" charset="0"/>
              <a:buChar char="•"/>
            </a:pPr>
            <a:r>
              <a:rPr lang="en-US" sz="2000" b="0" i="0" dirty="0">
                <a:solidFill>
                  <a:srgbClr val="000000"/>
                </a:solidFill>
                <a:effectLst/>
                <a:latin typeface="inter-regular"/>
              </a:rPr>
              <a:t>It is a request response protocol.</a:t>
            </a:r>
          </a:p>
          <a:p>
            <a:pPr algn="just">
              <a:buFont typeface="Arial" panose="020B0604020202020204" pitchFamily="34" charset="0"/>
              <a:buChar char="•"/>
            </a:pPr>
            <a:r>
              <a:rPr lang="en-US" sz="2000" b="0" i="0" dirty="0">
                <a:solidFill>
                  <a:srgbClr val="000000"/>
                </a:solidFill>
                <a:effectLst/>
                <a:latin typeface="inter-regular"/>
              </a:rPr>
              <a:t>It uses the reliable TCP connections by default on TCP port 80.</a:t>
            </a:r>
          </a:p>
          <a:p>
            <a:pPr algn="just">
              <a:buFont typeface="Arial" panose="020B0604020202020204" pitchFamily="34" charset="0"/>
              <a:buChar char="•"/>
            </a:pPr>
            <a:r>
              <a:rPr lang="en-US" sz="2000" b="0" i="0" dirty="0">
                <a:solidFill>
                  <a:srgbClr val="000000"/>
                </a:solidFill>
                <a:effectLst/>
                <a:latin typeface="inter-regular"/>
              </a:rPr>
              <a:t>It is stateless means each request is considered as the new request. In other words, server doesn't recognize the user by default.</a:t>
            </a:r>
          </a:p>
          <a:p>
            <a:endParaRPr lang="en-IN" sz="1800" dirty="0"/>
          </a:p>
        </p:txBody>
      </p:sp>
    </p:spTree>
    <p:extLst>
      <p:ext uri="{BB962C8B-B14F-4D97-AF65-F5344CB8AC3E}">
        <p14:creationId xmlns:p14="http://schemas.microsoft.com/office/powerpoint/2010/main" val="385466746"/>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7DF8-1A9A-4965-AB2A-26655D53694B}"/>
              </a:ext>
            </a:extLst>
          </p:cNvPr>
          <p:cNvSpPr>
            <a:spLocks noGrp="1"/>
          </p:cNvSpPr>
          <p:nvPr>
            <p:ph type="title"/>
          </p:nvPr>
        </p:nvSpPr>
        <p:spPr>
          <a:xfrm>
            <a:off x="457200" y="274638"/>
            <a:ext cx="8229600" cy="562074"/>
          </a:xfrm>
        </p:spPr>
        <p:txBody>
          <a:bodyPr>
            <a:noAutofit/>
          </a:bodyPr>
          <a:lstStyle/>
          <a:p>
            <a:r>
              <a:rPr lang="en-US" sz="2800" b="1" i="0" dirty="0">
                <a:solidFill>
                  <a:srgbClr val="333333"/>
                </a:solidFill>
                <a:effectLst/>
                <a:latin typeface="inter-bold"/>
              </a:rPr>
              <a:t>The Basic Architecture of HTTP (Hyper Text Transfer Protocol)</a:t>
            </a:r>
            <a:endParaRPr lang="en-IN" sz="2800" dirty="0"/>
          </a:p>
        </p:txBody>
      </p:sp>
      <p:sp>
        <p:nvSpPr>
          <p:cNvPr id="3" name="Content Placeholder 2">
            <a:extLst>
              <a:ext uri="{FF2B5EF4-FFF2-40B4-BE49-F238E27FC236}">
                <a16:creationId xmlns:a16="http://schemas.microsoft.com/office/drawing/2014/main" id="{BFFAB34D-D8E4-4AED-B142-DA864F465DD3}"/>
              </a:ext>
            </a:extLst>
          </p:cNvPr>
          <p:cNvSpPr>
            <a:spLocks noGrp="1"/>
          </p:cNvSpPr>
          <p:nvPr>
            <p:ph idx="1"/>
          </p:nvPr>
        </p:nvSpPr>
        <p:spPr>
          <a:xfrm>
            <a:off x="457200" y="980728"/>
            <a:ext cx="8229600" cy="5602634"/>
          </a:xfrm>
        </p:spPr>
        <p:txBody>
          <a:bodyPr>
            <a:normAutofit/>
          </a:bodyPr>
          <a:lstStyle/>
          <a:p>
            <a:r>
              <a:rPr lang="en-US" sz="2800" b="0" i="0" dirty="0">
                <a:solidFill>
                  <a:srgbClr val="333333"/>
                </a:solidFill>
                <a:effectLst/>
                <a:latin typeface="inter-regular"/>
              </a:rPr>
              <a:t>The below diagram represents the basic architecture of web application and depicts where HTTP stands:</a:t>
            </a:r>
          </a:p>
          <a:p>
            <a:endParaRPr lang="en-IN" sz="2800" dirty="0"/>
          </a:p>
        </p:txBody>
      </p:sp>
      <p:pic>
        <p:nvPicPr>
          <p:cNvPr id="4" name="Picture 3">
            <a:extLst>
              <a:ext uri="{FF2B5EF4-FFF2-40B4-BE49-F238E27FC236}">
                <a16:creationId xmlns:a16="http://schemas.microsoft.com/office/drawing/2014/main" id="{4E30576B-C075-41DF-A774-600EC5407265}"/>
              </a:ext>
            </a:extLst>
          </p:cNvPr>
          <p:cNvPicPr>
            <a:picLocks noChangeAspect="1"/>
          </p:cNvPicPr>
          <p:nvPr/>
        </p:nvPicPr>
        <p:blipFill>
          <a:blip r:embed="rId2"/>
          <a:stretch>
            <a:fillRect/>
          </a:stretch>
        </p:blipFill>
        <p:spPr>
          <a:xfrm>
            <a:off x="2339752" y="1988840"/>
            <a:ext cx="3952875" cy="4543425"/>
          </a:xfrm>
          <a:prstGeom prst="rect">
            <a:avLst/>
          </a:prstGeom>
        </p:spPr>
      </p:pic>
    </p:spTree>
    <p:extLst>
      <p:ext uri="{BB962C8B-B14F-4D97-AF65-F5344CB8AC3E}">
        <p14:creationId xmlns:p14="http://schemas.microsoft.com/office/powerpoint/2010/main" val="3295965861"/>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D289-1618-42F9-894D-1E5823CAD3D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HTTP Requests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8FBE83D-8A39-4ABB-8C3F-4B8D48EDD05D}"/>
              </a:ext>
            </a:extLst>
          </p:cNvPr>
          <p:cNvSpPr>
            <a:spLocks noGrp="1"/>
          </p:cNvSpPr>
          <p:nvPr>
            <p:ph idx="1"/>
          </p:nvPr>
        </p:nvSpPr>
        <p:spPr>
          <a:xfrm>
            <a:off x="457200" y="548680"/>
            <a:ext cx="8229600" cy="5577483"/>
          </a:xfrm>
        </p:spPr>
        <p:txBody>
          <a:bodyPr>
            <a:normAutofit fontScale="92500" lnSpcReduction="10000"/>
          </a:bodyPr>
          <a:lstStyle/>
          <a:p>
            <a:r>
              <a:rPr lang="en-US" sz="2400" b="0" i="0" dirty="0">
                <a:solidFill>
                  <a:srgbClr val="333333"/>
                </a:solidFill>
                <a:effectLst/>
                <a:latin typeface="inter-regular"/>
              </a:rPr>
              <a:t>The request sent by the computer to a web server, contains all sorts of potentially interesting information; it is known as HTTP requests.</a:t>
            </a:r>
          </a:p>
          <a:p>
            <a:pPr algn="just"/>
            <a:r>
              <a:rPr lang="en-US" sz="2400" b="0" i="0" dirty="0">
                <a:solidFill>
                  <a:srgbClr val="333333"/>
                </a:solidFill>
                <a:effectLst/>
                <a:latin typeface="inter-regular"/>
              </a:rPr>
              <a:t>The HTTP client sends the request to the server in the form of request message which includes following information:</a:t>
            </a:r>
          </a:p>
          <a:p>
            <a:pPr algn="just">
              <a:buFont typeface="Arial" panose="020B0604020202020204" pitchFamily="34" charset="0"/>
              <a:buChar char="•"/>
            </a:pPr>
            <a:r>
              <a:rPr lang="en-US" sz="2400" b="0" i="0" dirty="0">
                <a:solidFill>
                  <a:srgbClr val="000000"/>
                </a:solidFill>
                <a:effectLst/>
                <a:latin typeface="inter-regular"/>
              </a:rPr>
              <a:t>The Request-line</a:t>
            </a:r>
          </a:p>
          <a:p>
            <a:pPr algn="just">
              <a:buFont typeface="Arial" panose="020B0604020202020204" pitchFamily="34" charset="0"/>
              <a:buChar char="•"/>
            </a:pPr>
            <a:r>
              <a:rPr lang="en-US" sz="2400" b="0" i="0" dirty="0">
                <a:solidFill>
                  <a:srgbClr val="000000"/>
                </a:solidFill>
                <a:effectLst/>
                <a:latin typeface="inter-regular"/>
              </a:rPr>
              <a:t>The analysis of source IP address, proxy and port</a:t>
            </a:r>
          </a:p>
          <a:p>
            <a:pPr algn="just">
              <a:buFont typeface="Arial" panose="020B0604020202020204" pitchFamily="34" charset="0"/>
              <a:buChar char="•"/>
            </a:pPr>
            <a:r>
              <a:rPr lang="en-US" sz="2400" b="0" i="0" dirty="0">
                <a:solidFill>
                  <a:srgbClr val="000000"/>
                </a:solidFill>
                <a:effectLst/>
                <a:latin typeface="inter-regular"/>
              </a:rPr>
              <a:t>The analysis of destination IP address, protocol, port and host</a:t>
            </a:r>
          </a:p>
          <a:p>
            <a:pPr algn="just">
              <a:buFont typeface="Arial" panose="020B0604020202020204" pitchFamily="34" charset="0"/>
              <a:buChar char="•"/>
            </a:pPr>
            <a:r>
              <a:rPr lang="en-US" sz="2400" b="0" i="0" dirty="0">
                <a:solidFill>
                  <a:srgbClr val="000000"/>
                </a:solidFill>
                <a:effectLst/>
                <a:latin typeface="inter-regular"/>
              </a:rPr>
              <a:t>The Requested URI (Uniform Resource Identifier)</a:t>
            </a:r>
          </a:p>
          <a:p>
            <a:pPr algn="just">
              <a:buFont typeface="Arial" panose="020B0604020202020204" pitchFamily="34" charset="0"/>
              <a:buChar char="•"/>
            </a:pPr>
            <a:r>
              <a:rPr lang="en-US" sz="2400" b="0" i="0" dirty="0">
                <a:solidFill>
                  <a:srgbClr val="000000"/>
                </a:solidFill>
                <a:effectLst/>
                <a:latin typeface="inter-regular"/>
              </a:rPr>
              <a:t>The Request method and Content</a:t>
            </a:r>
          </a:p>
          <a:p>
            <a:pPr algn="just">
              <a:buFont typeface="Arial" panose="020B0604020202020204" pitchFamily="34" charset="0"/>
              <a:buChar char="•"/>
            </a:pPr>
            <a:r>
              <a:rPr lang="en-US" sz="2400" b="0" i="0" dirty="0">
                <a:solidFill>
                  <a:srgbClr val="000000"/>
                </a:solidFill>
                <a:effectLst/>
                <a:latin typeface="inter-regular"/>
              </a:rPr>
              <a:t>The User-Agent header</a:t>
            </a:r>
          </a:p>
          <a:p>
            <a:pPr algn="just">
              <a:buFont typeface="Arial" panose="020B0604020202020204" pitchFamily="34" charset="0"/>
              <a:buChar char="•"/>
            </a:pPr>
            <a:r>
              <a:rPr lang="en-US" sz="2400" b="0" i="0" dirty="0">
                <a:solidFill>
                  <a:srgbClr val="000000"/>
                </a:solidFill>
                <a:effectLst/>
                <a:latin typeface="inter-regular"/>
              </a:rPr>
              <a:t>The Connection control header</a:t>
            </a:r>
          </a:p>
          <a:p>
            <a:pPr algn="just">
              <a:buFont typeface="Arial" panose="020B0604020202020204" pitchFamily="34" charset="0"/>
              <a:buChar char="•"/>
            </a:pPr>
            <a:r>
              <a:rPr lang="en-US" sz="2400" b="0" i="0" dirty="0">
                <a:solidFill>
                  <a:srgbClr val="000000"/>
                </a:solidFill>
                <a:effectLst/>
                <a:latin typeface="inter-regular"/>
              </a:rPr>
              <a:t>The Cache control header</a:t>
            </a:r>
          </a:p>
          <a:p>
            <a:pPr algn="just">
              <a:buFont typeface="Arial" panose="020B0604020202020204" pitchFamily="34" charset="0"/>
              <a:buChar char="•"/>
            </a:pPr>
            <a:r>
              <a:rPr lang="en-US" sz="2200" b="0" i="0" dirty="0">
                <a:solidFill>
                  <a:srgbClr val="333333"/>
                </a:solidFill>
                <a:effectLst/>
                <a:latin typeface="inter-regular"/>
              </a:rPr>
              <a:t>The HTTP request method indicates the method to be performed on the resource identified by the </a:t>
            </a:r>
            <a:r>
              <a:rPr lang="en-US" sz="2200" b="1" i="0" dirty="0">
                <a:solidFill>
                  <a:srgbClr val="333333"/>
                </a:solidFill>
                <a:effectLst/>
                <a:latin typeface="inter-bold"/>
              </a:rPr>
              <a:t>Requested URI (Uniform Resource Identifier)</a:t>
            </a:r>
            <a:r>
              <a:rPr lang="en-US" sz="2200" b="0" i="0" dirty="0">
                <a:solidFill>
                  <a:srgbClr val="333333"/>
                </a:solidFill>
                <a:effectLst/>
                <a:latin typeface="inter-regular"/>
              </a:rPr>
              <a:t>. This method is case-sensitive and should be used in uppercase.</a:t>
            </a:r>
            <a:endParaRPr lang="en-US" sz="2200" b="0" i="0" dirty="0">
              <a:solidFill>
                <a:srgbClr val="000000"/>
              </a:solidFill>
              <a:effectLst/>
              <a:latin typeface="inter-regular"/>
            </a:endParaRPr>
          </a:p>
          <a:p>
            <a:endParaRPr lang="en-IN" sz="2400" dirty="0"/>
          </a:p>
        </p:txBody>
      </p:sp>
    </p:spTree>
    <p:extLst>
      <p:ext uri="{BB962C8B-B14F-4D97-AF65-F5344CB8AC3E}">
        <p14:creationId xmlns:p14="http://schemas.microsoft.com/office/powerpoint/2010/main" val="374447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31C9-87EA-4F20-9364-048D012C7602}"/>
              </a:ext>
            </a:extLst>
          </p:cNvPr>
          <p:cNvSpPr>
            <a:spLocks noGrp="1"/>
          </p:cNvSpPr>
          <p:nvPr>
            <p:ph type="title"/>
          </p:nvPr>
        </p:nvSpPr>
        <p:spPr>
          <a:xfrm>
            <a:off x="457200" y="274638"/>
            <a:ext cx="8229600" cy="457199"/>
          </a:xfrm>
        </p:spPr>
        <p:txBody>
          <a:bodyPr>
            <a:normAutofit fontScale="90000"/>
          </a:bodyPr>
          <a:lstStyle/>
          <a:p>
            <a:r>
              <a:rPr lang="en-IN" b="1" i="0" dirty="0">
                <a:solidFill>
                  <a:srgbClr val="000000"/>
                </a:solidFill>
                <a:effectLst/>
                <a:latin typeface="oswald" panose="00000500000000000000" pitchFamily="2" charset="0"/>
              </a:rPr>
              <a:t>Assignment Operator</a:t>
            </a:r>
            <a:br>
              <a:rPr lang="en-IN" b="1" i="0" dirty="0">
                <a:solidFill>
                  <a:srgbClr val="000000"/>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74979DD2-40BC-4B11-8387-954C7044A438}"/>
              </a:ext>
            </a:extLst>
          </p:cNvPr>
          <p:cNvSpPr>
            <a:spLocks noGrp="1"/>
          </p:cNvSpPr>
          <p:nvPr>
            <p:ph idx="1"/>
          </p:nvPr>
        </p:nvSpPr>
        <p:spPr>
          <a:xfrm>
            <a:off x="457200" y="476672"/>
            <a:ext cx="8229600" cy="6106690"/>
          </a:xfrm>
        </p:spPr>
        <p:txBody>
          <a:bodyPr/>
          <a:lstStyle/>
          <a:p>
            <a:pPr algn="just"/>
            <a:r>
              <a:rPr lang="en-US" sz="2000" b="0" i="0" dirty="0">
                <a:solidFill>
                  <a:srgbClr val="000000"/>
                </a:solidFill>
                <a:effectLst/>
                <a:latin typeface="arial" panose="020B0604020202020204" pitchFamily="34" charset="0"/>
              </a:rPr>
              <a:t>The assignment operator (=) is the most commonly used binary operator in </a:t>
            </a:r>
            <a:r>
              <a:rPr lang="en-US" sz="2000" b="0" i="0" u="none" strike="noStrike" dirty="0">
                <a:solidFill>
                  <a:srgbClr val="38A8D6"/>
                </a:solidFill>
                <a:effectLst/>
                <a:latin typeface="arial" panose="020B0604020202020204" pitchFamily="34" charset="0"/>
                <a:hlinkClick r:id="rId2"/>
              </a:rPr>
              <a:t>Java</a:t>
            </a:r>
            <a:r>
              <a:rPr lang="en-US" sz="2000" b="0" i="0" dirty="0">
                <a:solidFill>
                  <a:srgbClr val="000000"/>
                </a:solidFill>
                <a:effectLst/>
                <a:latin typeface="arial" panose="020B0604020202020204" pitchFamily="34" charset="0"/>
              </a:rPr>
              <a:t>. It evaluates the operand on the tight hand side and then assigns the resulting value to a variable on the left hand side. </a:t>
            </a:r>
          </a:p>
          <a:p>
            <a:pPr algn="just"/>
            <a:r>
              <a:rPr lang="en-US" sz="2000" b="0" i="0" dirty="0">
                <a:solidFill>
                  <a:srgbClr val="000000"/>
                </a:solidFill>
                <a:effectLst/>
                <a:latin typeface="arial" panose="020B0604020202020204" pitchFamily="34" charset="0"/>
              </a:rPr>
              <a:t>The right operand can be a variable, constant, function call or expression. The type of right operand must be type compatible with the left operand. The general form of representing assignment operator is</a:t>
            </a:r>
          </a:p>
          <a:p>
            <a:pPr algn="just"/>
            <a:r>
              <a:rPr lang="en-US" sz="2000" b="0" i="0" dirty="0">
                <a:solidFill>
                  <a:srgbClr val="000000"/>
                </a:solidFill>
                <a:effectLst/>
                <a:latin typeface="arial" panose="020B0604020202020204" pitchFamily="34" charset="0"/>
              </a:rPr>
              <a:t>                       Variable = expression/constant/function call</a:t>
            </a:r>
          </a:p>
          <a:p>
            <a:pPr algn="just"/>
            <a:r>
              <a:rPr lang="en-US" sz="2000" b="0" i="0" dirty="0">
                <a:solidFill>
                  <a:srgbClr val="000000"/>
                </a:solidFill>
                <a:effectLst/>
                <a:latin typeface="arial" panose="020B0604020202020204" pitchFamily="34" charset="0"/>
              </a:rPr>
              <a:t>                       a = 3; //constant</a:t>
            </a:r>
          </a:p>
          <a:p>
            <a:pPr algn="just"/>
            <a:r>
              <a:rPr lang="en-US" sz="1800" b="0" i="0" dirty="0">
                <a:solidFill>
                  <a:srgbClr val="000000"/>
                </a:solidFill>
                <a:effectLst/>
                <a:latin typeface="arial" panose="020B0604020202020204" pitchFamily="34" charset="0"/>
              </a:rPr>
              <a:t> x = y + 10; //expression</a:t>
            </a:r>
            <a:endParaRPr lang="en-US" sz="1200"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In the first case, a literal value 3 is stored in the </a:t>
            </a:r>
            <a:r>
              <a:rPr lang="en-US" sz="1800" b="0" i="0" u="none" strike="noStrike" dirty="0">
                <a:solidFill>
                  <a:srgbClr val="38A8D6"/>
                </a:solidFill>
                <a:effectLst/>
                <a:latin typeface="arial" panose="020B0604020202020204" pitchFamily="34" charset="0"/>
                <a:hlinkClick r:id="rId3" tooltip="memory"/>
              </a:rPr>
              <a:t>memory</a:t>
            </a:r>
            <a:r>
              <a:rPr lang="en-US" sz="1800" b="0" i="0" dirty="0">
                <a:solidFill>
                  <a:srgbClr val="000000"/>
                </a:solidFill>
                <a:effectLst/>
                <a:latin typeface="arial" panose="020B0604020202020204" pitchFamily="34" charset="0"/>
              </a:rPr>
              <a:t> location allocated to variable a. In the second case, the value of expression y+ 10is evaluated and then stored in </a:t>
            </a:r>
            <a:r>
              <a:rPr lang="en-US" sz="1800" b="0" i="0" u="none" strike="noStrike" dirty="0">
                <a:solidFill>
                  <a:srgbClr val="38A8D6"/>
                </a:solidFill>
                <a:effectLst/>
                <a:latin typeface="arial" panose="020B0604020202020204" pitchFamily="34" charset="0"/>
                <a:hlinkClick r:id="rId3" tooltip="memory"/>
              </a:rPr>
              <a:t>memory</a:t>
            </a:r>
            <a:r>
              <a:rPr lang="en-US" sz="1800" b="0" i="0" dirty="0">
                <a:solidFill>
                  <a:srgbClr val="000000"/>
                </a:solidFill>
                <a:effectLst/>
                <a:latin typeface="arial" panose="020B0604020202020204" pitchFamily="34" charset="0"/>
              </a:rPr>
              <a:t> allocated to</a:t>
            </a:r>
            <a:endParaRPr lang="en-US" sz="1200"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variable x.</a:t>
            </a:r>
            <a:endParaRPr lang="en-US" sz="1200"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Consider a statement x = y = z = 3;</a:t>
            </a:r>
          </a:p>
          <a:p>
            <a:pPr algn="just"/>
            <a:r>
              <a:rPr lang="en-US" sz="2000" b="0" i="0" dirty="0">
                <a:solidFill>
                  <a:srgbClr val="000000"/>
                </a:solidFill>
                <a:effectLst/>
                <a:latin typeface="arial" panose="020B0604020202020204" pitchFamily="34" charset="0"/>
              </a:rPr>
              <a:t>Such type of assignment statement in which a single value is given to a number of variables is called multiple assignment statement i.e. value 3 is assigned to the variables x, y and z.</a:t>
            </a:r>
          </a:p>
          <a:p>
            <a:pPr algn="just"/>
            <a:endParaRPr lang="en-US" sz="2000"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38796638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241B-03E8-463B-B692-4983C7B9E0C5}"/>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Servlet Container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5DE59AD-F4EB-43E8-A755-5779D008C4D5}"/>
              </a:ext>
            </a:extLst>
          </p:cNvPr>
          <p:cNvSpPr>
            <a:spLocks noGrp="1"/>
          </p:cNvSpPr>
          <p:nvPr>
            <p:ph idx="1"/>
          </p:nvPr>
        </p:nvSpPr>
        <p:spPr>
          <a:xfrm>
            <a:off x="457200" y="620688"/>
            <a:ext cx="8229600" cy="5505475"/>
          </a:xfrm>
        </p:spPr>
        <p:txBody>
          <a:bodyPr>
            <a:normAutofit/>
          </a:bodyPr>
          <a:lstStyle/>
          <a:p>
            <a:r>
              <a:rPr lang="en-US" sz="2400" b="0" i="0" dirty="0">
                <a:solidFill>
                  <a:srgbClr val="333333"/>
                </a:solidFill>
                <a:effectLst/>
                <a:latin typeface="inter-regular"/>
              </a:rPr>
              <a:t>It provides the runtime environment for </a:t>
            </a:r>
            <a:r>
              <a:rPr lang="en-US" sz="2400" b="0" i="0" dirty="0" err="1">
                <a:solidFill>
                  <a:srgbClr val="333333"/>
                </a:solidFill>
                <a:effectLst/>
                <a:latin typeface="inter-regular"/>
              </a:rPr>
              <a:t>JavaEE</a:t>
            </a:r>
            <a:r>
              <a:rPr lang="en-US" sz="2400" b="0" i="0" dirty="0">
                <a:solidFill>
                  <a:srgbClr val="333333"/>
                </a:solidFill>
                <a:effectLst/>
                <a:latin typeface="inter-regular"/>
              </a:rPr>
              <a:t> (j2ee) applications.</a:t>
            </a:r>
          </a:p>
          <a:p>
            <a:r>
              <a:rPr lang="en-US" sz="2400" b="0" i="0" dirty="0">
                <a:solidFill>
                  <a:srgbClr val="333333"/>
                </a:solidFill>
                <a:effectLst/>
                <a:latin typeface="inter-regular"/>
              </a:rPr>
              <a:t>The client/user can request only a static </a:t>
            </a:r>
            <a:r>
              <a:rPr lang="en-US" sz="2400" b="0" i="0" dirty="0" err="1">
                <a:solidFill>
                  <a:srgbClr val="333333"/>
                </a:solidFill>
                <a:effectLst/>
                <a:latin typeface="inter-regular"/>
              </a:rPr>
              <a:t>WebPages</a:t>
            </a:r>
            <a:r>
              <a:rPr lang="en-US" sz="2400" b="0" i="0" dirty="0">
                <a:solidFill>
                  <a:srgbClr val="333333"/>
                </a:solidFill>
                <a:effectLst/>
                <a:latin typeface="inter-regular"/>
              </a:rPr>
              <a:t> from the server. If the user wants to read the web pages as per input then the servlet container is used in java.</a:t>
            </a:r>
          </a:p>
          <a:p>
            <a:r>
              <a:rPr lang="en-US" sz="2000" b="0" i="0" dirty="0">
                <a:solidFill>
                  <a:srgbClr val="333333"/>
                </a:solidFill>
                <a:effectLst/>
                <a:latin typeface="inter-regular"/>
              </a:rPr>
              <a:t>The servlet container is the part of web server which can be run in a separate process. We can classify the servlet container states in three types:</a:t>
            </a:r>
          </a:p>
          <a:p>
            <a:endParaRPr lang="en-IN" sz="2000" dirty="0"/>
          </a:p>
        </p:txBody>
      </p:sp>
      <p:pic>
        <p:nvPicPr>
          <p:cNvPr id="4" name="Picture 3">
            <a:extLst>
              <a:ext uri="{FF2B5EF4-FFF2-40B4-BE49-F238E27FC236}">
                <a16:creationId xmlns:a16="http://schemas.microsoft.com/office/drawing/2014/main" id="{FE3F4CF0-AAEA-40CE-927B-C123F5C9BDCE}"/>
              </a:ext>
            </a:extLst>
          </p:cNvPr>
          <p:cNvPicPr>
            <a:picLocks noChangeAspect="1"/>
          </p:cNvPicPr>
          <p:nvPr/>
        </p:nvPicPr>
        <p:blipFill>
          <a:blip r:embed="rId2"/>
          <a:stretch>
            <a:fillRect/>
          </a:stretch>
        </p:blipFill>
        <p:spPr>
          <a:xfrm>
            <a:off x="1619672" y="3789040"/>
            <a:ext cx="5133975" cy="2047875"/>
          </a:xfrm>
          <a:prstGeom prst="rect">
            <a:avLst/>
          </a:prstGeom>
        </p:spPr>
      </p:pic>
    </p:spTree>
    <p:extLst>
      <p:ext uri="{BB962C8B-B14F-4D97-AF65-F5344CB8AC3E}">
        <p14:creationId xmlns:p14="http://schemas.microsoft.com/office/powerpoint/2010/main" val="430410104"/>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EBD7-22A0-4206-AAC3-714DFDCFBA40}"/>
              </a:ext>
            </a:extLst>
          </p:cNvPr>
          <p:cNvSpPr>
            <a:spLocks noGrp="1"/>
          </p:cNvSpPr>
          <p:nvPr>
            <p:ph type="title"/>
          </p:nvPr>
        </p:nvSpPr>
        <p:spPr>
          <a:xfrm>
            <a:off x="457200" y="274638"/>
            <a:ext cx="8229600" cy="457199"/>
          </a:xfrm>
        </p:spPr>
        <p:txBody>
          <a:bodyPr>
            <a:normAutofit fontScale="90000"/>
          </a:bodyPr>
          <a:lstStyle/>
          <a:p>
            <a:r>
              <a:rPr lang="en-IN" b="1" i="0" dirty="0">
                <a:solidFill>
                  <a:srgbClr val="333333"/>
                </a:solidFill>
                <a:effectLst/>
                <a:latin typeface="inter-bold"/>
              </a:rPr>
              <a:t>Servlet Container States</a:t>
            </a:r>
            <a:endParaRPr lang="en-IN" dirty="0"/>
          </a:p>
        </p:txBody>
      </p:sp>
      <p:sp>
        <p:nvSpPr>
          <p:cNvPr id="3" name="Content Placeholder 2">
            <a:extLst>
              <a:ext uri="{FF2B5EF4-FFF2-40B4-BE49-F238E27FC236}">
                <a16:creationId xmlns:a16="http://schemas.microsoft.com/office/drawing/2014/main" id="{E65010CD-377D-4335-8F98-24B63B342572}"/>
              </a:ext>
            </a:extLst>
          </p:cNvPr>
          <p:cNvSpPr>
            <a:spLocks noGrp="1"/>
          </p:cNvSpPr>
          <p:nvPr>
            <p:ph idx="1"/>
          </p:nvPr>
        </p:nvSpPr>
        <p:spPr>
          <a:xfrm>
            <a:off x="457200" y="908720"/>
            <a:ext cx="8229600" cy="5217443"/>
          </a:xfrm>
        </p:spPr>
        <p:txBody>
          <a:bodyPr>
            <a:normAutofit lnSpcReduction="10000"/>
          </a:bodyPr>
          <a:lstStyle/>
          <a:p>
            <a:r>
              <a:rPr lang="en-US" sz="2400" b="0" i="0" dirty="0">
                <a:solidFill>
                  <a:srgbClr val="333333"/>
                </a:solidFill>
                <a:effectLst/>
                <a:latin typeface="inter-regular"/>
              </a:rPr>
              <a:t>The servlet container is the part of web server which can be run in a separate process. We can classify the servlet container states in three types:</a:t>
            </a:r>
          </a:p>
          <a:p>
            <a:r>
              <a:rPr lang="en-US" sz="1800" b="1" i="0" dirty="0">
                <a:solidFill>
                  <a:srgbClr val="000000"/>
                </a:solidFill>
                <a:effectLst/>
                <a:latin typeface="inter-bold"/>
              </a:rPr>
              <a:t>Standalone:</a:t>
            </a:r>
            <a:r>
              <a:rPr lang="en-US" sz="1800" b="0" i="0" dirty="0">
                <a:solidFill>
                  <a:srgbClr val="000000"/>
                </a:solidFill>
                <a:effectLst/>
                <a:latin typeface="inter-regular"/>
              </a:rPr>
              <a:t> It is typical Java-based servers in which the servlet container and the web servers are the integral part of a single program. For example:- Tomcat running by itself</a:t>
            </a:r>
          </a:p>
          <a:p>
            <a:r>
              <a:rPr lang="en-US" sz="1800" b="1" i="0" dirty="0">
                <a:solidFill>
                  <a:srgbClr val="000000"/>
                </a:solidFill>
                <a:effectLst/>
                <a:latin typeface="inter-bold"/>
              </a:rPr>
              <a:t>In-process:</a:t>
            </a:r>
            <a:r>
              <a:rPr lang="en-US" sz="1800" b="0" i="0" dirty="0">
                <a:solidFill>
                  <a:srgbClr val="000000"/>
                </a:solidFill>
                <a:effectLst/>
                <a:latin typeface="inter-regular"/>
              </a:rPr>
              <a:t> It is separated from the web server, because a different program runs within the address space of the main server as a plug-in. For example:- Tomcat running inside the JBoss.</a:t>
            </a:r>
          </a:p>
          <a:p>
            <a:r>
              <a:rPr lang="en-US" sz="1800" b="1" i="0" dirty="0">
                <a:solidFill>
                  <a:srgbClr val="000000"/>
                </a:solidFill>
                <a:effectLst/>
                <a:latin typeface="inter-bold"/>
              </a:rPr>
              <a:t>Out-of-process:</a:t>
            </a:r>
            <a:r>
              <a:rPr lang="en-US" sz="1800" b="0" i="0" dirty="0">
                <a:solidFill>
                  <a:srgbClr val="000000"/>
                </a:solidFill>
                <a:effectLst/>
                <a:latin typeface="inter-regular"/>
              </a:rPr>
              <a:t> The web server and servlet container are different programs which are run in a different process. For performing the communications between them, web server uses the plug-in provided by the servlet container.</a:t>
            </a:r>
          </a:p>
          <a:p>
            <a:pPr algn="just"/>
            <a:r>
              <a:rPr lang="en-US" sz="1800" b="1" i="0" dirty="0">
                <a:solidFill>
                  <a:srgbClr val="333333"/>
                </a:solidFill>
                <a:effectLst/>
                <a:latin typeface="inter-bold"/>
              </a:rPr>
              <a:t>The Servlet Container performs many operations that are given below:</a:t>
            </a:r>
            <a:endParaRPr lang="en-US" sz="1800" b="0" i="0" dirty="0">
              <a:solidFill>
                <a:srgbClr val="333333"/>
              </a:solidFill>
              <a:effectLst/>
              <a:latin typeface="inter-regular"/>
            </a:endParaRPr>
          </a:p>
          <a:p>
            <a:pPr algn="just">
              <a:buFont typeface="Arial" panose="020B0604020202020204" pitchFamily="34" charset="0"/>
              <a:buChar char="•"/>
            </a:pPr>
            <a:r>
              <a:rPr lang="en-US" sz="1800" b="0" i="0" dirty="0">
                <a:solidFill>
                  <a:srgbClr val="000000"/>
                </a:solidFill>
                <a:effectLst/>
                <a:latin typeface="inter-regular"/>
              </a:rPr>
              <a:t>Life Cycle Management</a:t>
            </a:r>
          </a:p>
          <a:p>
            <a:pPr algn="just">
              <a:buFont typeface="Arial" panose="020B0604020202020204" pitchFamily="34" charset="0"/>
              <a:buChar char="•"/>
            </a:pPr>
            <a:r>
              <a:rPr lang="en-US" sz="1800" b="0" i="0" dirty="0">
                <a:solidFill>
                  <a:srgbClr val="000000"/>
                </a:solidFill>
                <a:effectLst/>
                <a:latin typeface="inter-regular"/>
              </a:rPr>
              <a:t>Multithreaded support</a:t>
            </a:r>
          </a:p>
          <a:p>
            <a:pPr algn="just">
              <a:buFont typeface="Arial" panose="020B0604020202020204" pitchFamily="34" charset="0"/>
              <a:buChar char="•"/>
            </a:pPr>
            <a:r>
              <a:rPr lang="en-US" sz="1800" b="0" i="0" dirty="0">
                <a:solidFill>
                  <a:srgbClr val="000000"/>
                </a:solidFill>
                <a:effectLst/>
                <a:latin typeface="inter-regular"/>
              </a:rPr>
              <a:t>Object Pooling</a:t>
            </a:r>
          </a:p>
          <a:p>
            <a:pPr algn="just">
              <a:buFont typeface="Arial" panose="020B0604020202020204" pitchFamily="34" charset="0"/>
              <a:buChar char="•"/>
            </a:pPr>
            <a:r>
              <a:rPr lang="en-US" sz="1800" b="0" i="0" dirty="0">
                <a:solidFill>
                  <a:srgbClr val="000000"/>
                </a:solidFill>
                <a:effectLst/>
                <a:latin typeface="inter-regular"/>
              </a:rPr>
              <a:t>Security etc.</a:t>
            </a:r>
          </a:p>
          <a:p>
            <a:endParaRPr lang="en-US" sz="1800" b="0" i="0" dirty="0">
              <a:solidFill>
                <a:srgbClr val="000000"/>
              </a:solidFill>
              <a:effectLst/>
              <a:latin typeface="inter-regular"/>
            </a:endParaRPr>
          </a:p>
          <a:p>
            <a:endParaRPr lang="en-US" sz="1800" b="0" i="0" dirty="0">
              <a:solidFill>
                <a:srgbClr val="000000"/>
              </a:solidFill>
              <a:effectLst/>
              <a:latin typeface="inter-regular"/>
            </a:endParaRPr>
          </a:p>
          <a:p>
            <a:endParaRPr lang="en-IN" sz="2400" dirty="0"/>
          </a:p>
        </p:txBody>
      </p:sp>
    </p:spTree>
    <p:extLst>
      <p:ext uri="{BB962C8B-B14F-4D97-AF65-F5344CB8AC3E}">
        <p14:creationId xmlns:p14="http://schemas.microsoft.com/office/powerpoint/2010/main" val="307262504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5DCD-9BB8-4F23-866B-68518CCB037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Server: Web vs. Application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AA187C-A576-452B-BF20-F0CDF42166C1}"/>
              </a:ext>
            </a:extLst>
          </p:cNvPr>
          <p:cNvSpPr>
            <a:spLocks noGrp="1"/>
          </p:cNvSpPr>
          <p:nvPr>
            <p:ph idx="1"/>
          </p:nvPr>
        </p:nvSpPr>
        <p:spPr>
          <a:xfrm>
            <a:off x="457200" y="476672"/>
            <a:ext cx="8229600" cy="5649491"/>
          </a:xfrm>
        </p:spPr>
        <p:txBody>
          <a:bodyPr>
            <a:normAutofit/>
          </a:bodyPr>
          <a:lstStyle/>
          <a:p>
            <a:r>
              <a:rPr lang="en-US" sz="2400" b="0" i="0" dirty="0">
                <a:solidFill>
                  <a:srgbClr val="333333"/>
                </a:solidFill>
                <a:effectLst/>
                <a:latin typeface="inter-regular"/>
              </a:rPr>
              <a:t>Server is a device or a computer program that accepts and responds to the request made by other program, known as client.</a:t>
            </a:r>
          </a:p>
          <a:p>
            <a:r>
              <a:rPr lang="en-US" sz="2400" b="0" i="0" dirty="0">
                <a:solidFill>
                  <a:srgbClr val="333333"/>
                </a:solidFill>
                <a:effectLst/>
                <a:latin typeface="inter-regular"/>
              </a:rPr>
              <a:t>It is used to manage the network resources and for running the program or software that provides services.</a:t>
            </a:r>
          </a:p>
          <a:p>
            <a:pPr algn="just"/>
            <a:r>
              <a:rPr lang="en-US" sz="2000" b="0" i="0" dirty="0">
                <a:solidFill>
                  <a:srgbClr val="333333"/>
                </a:solidFill>
                <a:effectLst/>
                <a:latin typeface="inter-regular"/>
              </a:rPr>
              <a:t>There are two types of servers:</a:t>
            </a:r>
          </a:p>
          <a:p>
            <a:pPr algn="just">
              <a:buFont typeface="+mj-lt"/>
              <a:buAutoNum type="arabicPeriod"/>
            </a:pPr>
            <a:r>
              <a:rPr lang="en-US" sz="2000" b="0" i="0" dirty="0">
                <a:solidFill>
                  <a:srgbClr val="000000"/>
                </a:solidFill>
                <a:effectLst/>
                <a:latin typeface="inter-regular"/>
              </a:rPr>
              <a:t>Web Server</a:t>
            </a:r>
          </a:p>
          <a:p>
            <a:pPr algn="just">
              <a:buFont typeface="+mj-lt"/>
              <a:buAutoNum type="arabicPeriod"/>
            </a:pPr>
            <a:r>
              <a:rPr lang="en-US" sz="2000" b="0" i="0" dirty="0">
                <a:solidFill>
                  <a:srgbClr val="000000"/>
                </a:solidFill>
                <a:effectLst/>
                <a:latin typeface="inter-regular"/>
              </a:rPr>
              <a:t>Application Server</a:t>
            </a:r>
          </a:p>
          <a:p>
            <a:pPr lvl="1" algn="just">
              <a:buFont typeface="+mj-lt"/>
              <a:buAutoNum type="arabicPeriod"/>
            </a:pPr>
            <a:r>
              <a:rPr lang="en-IN" sz="2000" b="1" i="0" dirty="0">
                <a:solidFill>
                  <a:srgbClr val="333333"/>
                </a:solidFill>
                <a:effectLst/>
                <a:latin typeface="inter-bold"/>
              </a:rPr>
              <a:t>Web Server</a:t>
            </a:r>
          </a:p>
          <a:p>
            <a:pPr marL="457200" lvl="1" indent="0" algn="just">
              <a:buNone/>
            </a:pPr>
            <a:r>
              <a:rPr lang="en-US" sz="2000" b="0" i="0" dirty="0">
                <a:solidFill>
                  <a:srgbClr val="333333"/>
                </a:solidFill>
                <a:effectLst/>
                <a:latin typeface="inter-regular"/>
              </a:rPr>
              <a:t>Web server contains only web or servlet container. It can be used for servlet, </a:t>
            </a:r>
            <a:r>
              <a:rPr lang="en-US" sz="2000" b="0" i="0" dirty="0" err="1">
                <a:solidFill>
                  <a:srgbClr val="333333"/>
                </a:solidFill>
                <a:effectLst/>
                <a:latin typeface="inter-regular"/>
              </a:rPr>
              <a:t>jsp</a:t>
            </a:r>
            <a:r>
              <a:rPr lang="en-US" sz="2000" b="0" i="0" dirty="0">
                <a:solidFill>
                  <a:srgbClr val="333333"/>
                </a:solidFill>
                <a:effectLst/>
                <a:latin typeface="inter-regular"/>
              </a:rPr>
              <a:t>, struts, </a:t>
            </a:r>
            <a:r>
              <a:rPr lang="en-US" sz="2000" b="0" i="0" dirty="0" err="1">
                <a:solidFill>
                  <a:srgbClr val="333333"/>
                </a:solidFill>
                <a:effectLst/>
                <a:latin typeface="inter-regular"/>
              </a:rPr>
              <a:t>jsf</a:t>
            </a:r>
            <a:r>
              <a:rPr lang="en-US" sz="2000" b="0" i="0" dirty="0">
                <a:solidFill>
                  <a:srgbClr val="333333"/>
                </a:solidFill>
                <a:effectLst/>
                <a:latin typeface="inter-regular"/>
              </a:rPr>
              <a:t> etc. It can't be used for EJB.</a:t>
            </a:r>
          </a:p>
          <a:p>
            <a:pPr algn="just"/>
            <a:r>
              <a:rPr lang="en-US" sz="1800" b="0" i="0" dirty="0">
                <a:solidFill>
                  <a:srgbClr val="333333"/>
                </a:solidFill>
                <a:effectLst/>
                <a:latin typeface="inter-regular"/>
              </a:rPr>
              <a:t>It is a computer where the web content can be stored. In general web server can be used to host the web sites but there also used some other web servers also such as FTP, email, storage, gaming etc.</a:t>
            </a:r>
          </a:p>
          <a:p>
            <a:pPr algn="just"/>
            <a:r>
              <a:rPr lang="en-US" sz="1800" b="0" i="0" dirty="0">
                <a:solidFill>
                  <a:srgbClr val="333333"/>
                </a:solidFill>
                <a:effectLst/>
                <a:latin typeface="inter-regular"/>
              </a:rPr>
              <a:t>Examples of Web Servers are: </a:t>
            </a:r>
            <a:r>
              <a:rPr lang="en-US" sz="1800" b="1" i="0" dirty="0">
                <a:solidFill>
                  <a:srgbClr val="333333"/>
                </a:solidFill>
                <a:effectLst/>
                <a:latin typeface="inter-bold"/>
              </a:rPr>
              <a:t>Apache Tomcat </a:t>
            </a:r>
            <a:r>
              <a:rPr lang="en-US" sz="1800" b="0" i="0" dirty="0">
                <a:solidFill>
                  <a:srgbClr val="333333"/>
                </a:solidFill>
                <a:effectLst/>
                <a:latin typeface="inter-regular"/>
              </a:rPr>
              <a:t>and </a:t>
            </a:r>
            <a:r>
              <a:rPr lang="en-US" sz="1800" b="1" i="0" dirty="0">
                <a:solidFill>
                  <a:srgbClr val="333333"/>
                </a:solidFill>
                <a:effectLst/>
                <a:latin typeface="inter-bold"/>
              </a:rPr>
              <a:t>Resin</a:t>
            </a:r>
            <a:r>
              <a:rPr lang="en-US" sz="1800" b="0" i="0" dirty="0">
                <a:solidFill>
                  <a:srgbClr val="333333"/>
                </a:solidFill>
                <a:effectLst/>
                <a:latin typeface="inter-regular"/>
              </a:rPr>
              <a:t>.</a:t>
            </a:r>
          </a:p>
          <a:p>
            <a:pPr marL="457200" lvl="1" indent="0" algn="just">
              <a:buNone/>
            </a:pPr>
            <a:endParaRPr lang="en-US" sz="2000" b="0" i="0" dirty="0">
              <a:solidFill>
                <a:srgbClr val="000000"/>
              </a:solidFill>
              <a:effectLst/>
              <a:latin typeface="inter-regular"/>
            </a:endParaRPr>
          </a:p>
          <a:p>
            <a:endParaRPr lang="en-IN" sz="2400" dirty="0"/>
          </a:p>
          <a:p>
            <a:endParaRPr lang="en-IN" sz="2400" dirty="0"/>
          </a:p>
        </p:txBody>
      </p:sp>
    </p:spTree>
    <p:extLst>
      <p:ext uri="{BB962C8B-B14F-4D97-AF65-F5344CB8AC3E}">
        <p14:creationId xmlns:p14="http://schemas.microsoft.com/office/powerpoint/2010/main" val="155796004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40F1-9690-48BF-B747-15528D5828A8}"/>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Web Server Working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4745F66-B59E-46F4-BAB9-E3337AF01C18}"/>
              </a:ext>
            </a:extLst>
          </p:cNvPr>
          <p:cNvSpPr>
            <a:spLocks noGrp="1"/>
          </p:cNvSpPr>
          <p:nvPr>
            <p:ph idx="1"/>
          </p:nvPr>
        </p:nvSpPr>
        <p:spPr>
          <a:xfrm>
            <a:off x="457200" y="620688"/>
            <a:ext cx="8229600" cy="5505475"/>
          </a:xfrm>
        </p:spPr>
        <p:txBody>
          <a:bodyPr/>
          <a:lstStyle/>
          <a:p>
            <a:pPr algn="just"/>
            <a:r>
              <a:rPr lang="en-US" sz="2000" b="0" i="0" dirty="0">
                <a:solidFill>
                  <a:srgbClr val="333333"/>
                </a:solidFill>
                <a:effectLst/>
                <a:latin typeface="inter-regular"/>
              </a:rPr>
              <a:t>It can respond to the client request in either of the following two possible ways:</a:t>
            </a:r>
          </a:p>
          <a:p>
            <a:pPr algn="just">
              <a:buFont typeface="Arial" panose="020B0604020202020204" pitchFamily="34" charset="0"/>
              <a:buChar char="•"/>
            </a:pPr>
            <a:r>
              <a:rPr lang="en-US" sz="2000" b="0" i="0" dirty="0">
                <a:solidFill>
                  <a:srgbClr val="000000"/>
                </a:solidFill>
                <a:effectLst/>
                <a:latin typeface="inter-regular"/>
              </a:rPr>
              <a:t>Generating response by using the script and communicating with database.</a:t>
            </a:r>
          </a:p>
          <a:p>
            <a:pPr algn="just">
              <a:buFont typeface="Arial" panose="020B0604020202020204" pitchFamily="34" charset="0"/>
              <a:buChar char="•"/>
            </a:pPr>
            <a:r>
              <a:rPr lang="en-US" sz="2000" b="0" i="0" dirty="0">
                <a:solidFill>
                  <a:srgbClr val="000000"/>
                </a:solidFill>
                <a:effectLst/>
                <a:latin typeface="inter-regular"/>
              </a:rPr>
              <a:t>Sending file to the client associated with the requested URL.</a:t>
            </a:r>
          </a:p>
          <a:p>
            <a:pPr algn="just">
              <a:buFont typeface="Arial" panose="020B0604020202020204" pitchFamily="34" charset="0"/>
              <a:buChar char="•"/>
            </a:pPr>
            <a:endParaRPr lang="en-US" sz="2000" dirty="0">
              <a:solidFill>
                <a:srgbClr val="000000"/>
              </a:solidFill>
              <a:latin typeface="inter-regular"/>
            </a:endParaRPr>
          </a:p>
          <a:p>
            <a:pPr algn="just">
              <a:buFont typeface="Arial" panose="020B0604020202020204" pitchFamily="34" charset="0"/>
              <a:buChar char="•"/>
            </a:pPr>
            <a:endParaRPr lang="en-US" sz="2000" b="0" i="0" dirty="0">
              <a:solidFill>
                <a:srgbClr val="000000"/>
              </a:solidFill>
              <a:effectLst/>
              <a:latin typeface="inter-regular"/>
            </a:endParaRPr>
          </a:p>
          <a:p>
            <a:endParaRPr lang="en-IN" dirty="0"/>
          </a:p>
        </p:txBody>
      </p:sp>
      <p:pic>
        <p:nvPicPr>
          <p:cNvPr id="4" name="Picture 3">
            <a:extLst>
              <a:ext uri="{FF2B5EF4-FFF2-40B4-BE49-F238E27FC236}">
                <a16:creationId xmlns:a16="http://schemas.microsoft.com/office/drawing/2014/main" id="{3ED98B6A-8FCE-49EE-99CB-68CE4D9B4CE4}"/>
              </a:ext>
            </a:extLst>
          </p:cNvPr>
          <p:cNvPicPr>
            <a:picLocks noChangeAspect="1"/>
          </p:cNvPicPr>
          <p:nvPr/>
        </p:nvPicPr>
        <p:blipFill>
          <a:blip r:embed="rId2"/>
          <a:stretch>
            <a:fillRect/>
          </a:stretch>
        </p:blipFill>
        <p:spPr>
          <a:xfrm>
            <a:off x="1115616" y="2564904"/>
            <a:ext cx="6912768" cy="4018457"/>
          </a:xfrm>
          <a:prstGeom prst="rect">
            <a:avLst/>
          </a:prstGeom>
        </p:spPr>
      </p:pic>
    </p:spTree>
    <p:extLst>
      <p:ext uri="{BB962C8B-B14F-4D97-AF65-F5344CB8AC3E}">
        <p14:creationId xmlns:p14="http://schemas.microsoft.com/office/powerpoint/2010/main" val="361021079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B9BE-42BB-414C-B7D4-1CD0B47F6D92}"/>
              </a:ext>
            </a:extLst>
          </p:cNvPr>
          <p:cNvSpPr>
            <a:spLocks noGrp="1"/>
          </p:cNvSpPr>
          <p:nvPr>
            <p:ph type="title"/>
          </p:nvPr>
        </p:nvSpPr>
        <p:spPr>
          <a:xfrm>
            <a:off x="457200" y="274638"/>
            <a:ext cx="8229600" cy="457199"/>
          </a:xfrm>
        </p:spPr>
        <p:txBody>
          <a:bodyPr>
            <a:normAutofit fontScale="90000"/>
          </a:bodyPr>
          <a:lstStyle/>
          <a:p>
            <a:r>
              <a:rPr lang="en-IN" b="1" i="0" dirty="0">
                <a:solidFill>
                  <a:srgbClr val="333333"/>
                </a:solidFill>
                <a:effectLst/>
                <a:latin typeface="inter-bold"/>
              </a:rPr>
              <a:t>Application Server</a:t>
            </a:r>
            <a:endParaRPr lang="en-IN" dirty="0"/>
          </a:p>
        </p:txBody>
      </p:sp>
      <p:sp>
        <p:nvSpPr>
          <p:cNvPr id="3" name="Content Placeholder 2">
            <a:extLst>
              <a:ext uri="{FF2B5EF4-FFF2-40B4-BE49-F238E27FC236}">
                <a16:creationId xmlns:a16="http://schemas.microsoft.com/office/drawing/2014/main" id="{9C460F73-B4C9-4E11-A023-EA948840EE97}"/>
              </a:ext>
            </a:extLst>
          </p:cNvPr>
          <p:cNvSpPr>
            <a:spLocks noGrp="1"/>
          </p:cNvSpPr>
          <p:nvPr>
            <p:ph idx="1"/>
          </p:nvPr>
        </p:nvSpPr>
        <p:spPr>
          <a:xfrm>
            <a:off x="457200" y="731838"/>
            <a:ext cx="8229600" cy="5394326"/>
          </a:xfrm>
        </p:spPr>
        <p:txBody>
          <a:bodyPr>
            <a:normAutofit/>
          </a:bodyPr>
          <a:lstStyle/>
          <a:p>
            <a:r>
              <a:rPr lang="en-US" sz="2000" b="0" i="0" dirty="0">
                <a:solidFill>
                  <a:srgbClr val="333333"/>
                </a:solidFill>
                <a:effectLst/>
                <a:latin typeface="inter-regular"/>
              </a:rPr>
              <a:t>Application server contains Web and EJB containers. It can be used for servlet, </a:t>
            </a:r>
            <a:r>
              <a:rPr lang="en-US" sz="2000" b="0" i="0" dirty="0" err="1">
                <a:solidFill>
                  <a:srgbClr val="333333"/>
                </a:solidFill>
                <a:effectLst/>
                <a:latin typeface="inter-regular"/>
              </a:rPr>
              <a:t>jsp</a:t>
            </a:r>
            <a:r>
              <a:rPr lang="en-US" sz="2000" b="0" i="0" dirty="0">
                <a:solidFill>
                  <a:srgbClr val="333333"/>
                </a:solidFill>
                <a:effectLst/>
                <a:latin typeface="inter-regular"/>
              </a:rPr>
              <a:t>, struts, </a:t>
            </a:r>
            <a:r>
              <a:rPr lang="en-US" sz="2000" b="0" i="0" dirty="0" err="1">
                <a:solidFill>
                  <a:srgbClr val="333333"/>
                </a:solidFill>
                <a:effectLst/>
                <a:latin typeface="inter-regular"/>
              </a:rPr>
              <a:t>jsf</a:t>
            </a:r>
            <a:r>
              <a:rPr lang="en-US" sz="2000" b="0" i="0" dirty="0">
                <a:solidFill>
                  <a:srgbClr val="333333"/>
                </a:solidFill>
                <a:effectLst/>
                <a:latin typeface="inter-regular"/>
              </a:rPr>
              <a:t>, </a:t>
            </a:r>
            <a:r>
              <a:rPr lang="en-US" sz="2000" b="0" i="0" dirty="0" err="1">
                <a:solidFill>
                  <a:srgbClr val="333333"/>
                </a:solidFill>
                <a:effectLst/>
                <a:latin typeface="inter-regular"/>
              </a:rPr>
              <a:t>ejb</a:t>
            </a:r>
            <a:r>
              <a:rPr lang="en-US" sz="2000" b="0" i="0" dirty="0">
                <a:solidFill>
                  <a:srgbClr val="333333"/>
                </a:solidFill>
                <a:effectLst/>
                <a:latin typeface="inter-regular"/>
              </a:rPr>
              <a:t> etc. It is a component based product that lies in the middle-tier of a server centric architecture.</a:t>
            </a:r>
          </a:p>
          <a:p>
            <a:r>
              <a:rPr lang="en-US" sz="1800" b="0" i="0" dirty="0">
                <a:solidFill>
                  <a:srgbClr val="333333"/>
                </a:solidFill>
                <a:effectLst/>
                <a:latin typeface="inter-regular"/>
              </a:rPr>
              <a:t>It provides the middleware services for state maintenance and security, along with persistence and data access</a:t>
            </a:r>
            <a:r>
              <a:rPr lang="en-US" sz="1200" b="0" i="0" dirty="0">
                <a:solidFill>
                  <a:srgbClr val="333333"/>
                </a:solidFill>
                <a:effectLst/>
                <a:latin typeface="inter-regular"/>
              </a:rPr>
              <a:t>. </a:t>
            </a:r>
          </a:p>
          <a:p>
            <a:r>
              <a:rPr lang="en-US" sz="2000" b="0" i="0" dirty="0">
                <a:solidFill>
                  <a:srgbClr val="333333"/>
                </a:solidFill>
                <a:effectLst/>
                <a:latin typeface="inter-regular"/>
              </a:rPr>
              <a:t>It is a type of server designed to install, operate and host associated services and applications for the IT services, end users and organizations.</a:t>
            </a:r>
          </a:p>
          <a:p>
            <a:endParaRPr lang="en-IN" sz="2000" dirty="0"/>
          </a:p>
        </p:txBody>
      </p:sp>
      <p:pic>
        <p:nvPicPr>
          <p:cNvPr id="4" name="Picture 3">
            <a:extLst>
              <a:ext uri="{FF2B5EF4-FFF2-40B4-BE49-F238E27FC236}">
                <a16:creationId xmlns:a16="http://schemas.microsoft.com/office/drawing/2014/main" id="{EDEEA49D-628E-4BFE-962A-651A062A05A5}"/>
              </a:ext>
            </a:extLst>
          </p:cNvPr>
          <p:cNvPicPr>
            <a:picLocks noChangeAspect="1"/>
          </p:cNvPicPr>
          <p:nvPr/>
        </p:nvPicPr>
        <p:blipFill>
          <a:blip r:embed="rId2"/>
          <a:stretch>
            <a:fillRect/>
          </a:stretch>
        </p:blipFill>
        <p:spPr>
          <a:xfrm>
            <a:off x="1331640" y="2996952"/>
            <a:ext cx="6840760" cy="3626743"/>
          </a:xfrm>
          <a:prstGeom prst="rect">
            <a:avLst/>
          </a:prstGeom>
        </p:spPr>
      </p:pic>
    </p:spTree>
    <p:extLst>
      <p:ext uri="{BB962C8B-B14F-4D97-AF65-F5344CB8AC3E}">
        <p14:creationId xmlns:p14="http://schemas.microsoft.com/office/powerpoint/2010/main" val="357105953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40073-B28E-4E8B-9AE2-CAE72C2671AC}"/>
              </a:ext>
            </a:extLst>
          </p:cNvPr>
          <p:cNvSpPr>
            <a:spLocks noGrp="1"/>
          </p:cNvSpPr>
          <p:nvPr>
            <p:ph idx="1"/>
          </p:nvPr>
        </p:nvSpPr>
        <p:spPr>
          <a:xfrm>
            <a:off x="457200" y="908720"/>
            <a:ext cx="8229600" cy="5217443"/>
          </a:xfrm>
        </p:spPr>
        <p:txBody>
          <a:bodyPr/>
          <a:lstStyle/>
          <a:p>
            <a:pPr algn="just"/>
            <a:r>
              <a:rPr lang="en-US" b="0" i="0" dirty="0">
                <a:solidFill>
                  <a:srgbClr val="333333"/>
                </a:solidFill>
                <a:effectLst/>
                <a:latin typeface="inter-regular"/>
              </a:rPr>
              <a:t>The Example of Application Servers are:</a:t>
            </a:r>
          </a:p>
          <a:p>
            <a:pPr algn="just">
              <a:buFont typeface="+mj-lt"/>
              <a:buAutoNum type="arabicPeriod"/>
            </a:pPr>
            <a:r>
              <a:rPr lang="en-US" b="1" i="0" dirty="0">
                <a:solidFill>
                  <a:srgbClr val="000000"/>
                </a:solidFill>
                <a:effectLst/>
                <a:latin typeface="inter-bold"/>
              </a:rPr>
              <a:t>JBoss:</a:t>
            </a:r>
            <a:r>
              <a:rPr lang="en-US" b="0" i="0" dirty="0">
                <a:solidFill>
                  <a:srgbClr val="000000"/>
                </a:solidFill>
                <a:effectLst/>
                <a:latin typeface="inter-regular"/>
              </a:rPr>
              <a:t> Open-source server from JBoss community.</a:t>
            </a:r>
          </a:p>
          <a:p>
            <a:pPr algn="just">
              <a:buFont typeface="+mj-lt"/>
              <a:buAutoNum type="arabicPeriod"/>
            </a:pPr>
            <a:r>
              <a:rPr lang="en-US" b="1" i="0" dirty="0">
                <a:solidFill>
                  <a:srgbClr val="000000"/>
                </a:solidFill>
                <a:effectLst/>
                <a:latin typeface="inter-bold"/>
              </a:rPr>
              <a:t>Glassfish:</a:t>
            </a:r>
            <a:r>
              <a:rPr lang="en-US" b="0" i="0" dirty="0">
                <a:solidFill>
                  <a:srgbClr val="000000"/>
                </a:solidFill>
                <a:effectLst/>
                <a:latin typeface="inter-regular"/>
              </a:rPr>
              <a:t> Provided by Sun Microsystem. Now acquired by Oracle.</a:t>
            </a:r>
          </a:p>
          <a:p>
            <a:pPr algn="just">
              <a:buFont typeface="+mj-lt"/>
              <a:buAutoNum type="arabicPeriod"/>
            </a:pPr>
            <a:r>
              <a:rPr lang="en-US" b="1" i="0" dirty="0" err="1">
                <a:solidFill>
                  <a:srgbClr val="000000"/>
                </a:solidFill>
                <a:effectLst/>
                <a:latin typeface="inter-bold"/>
              </a:rPr>
              <a:t>Weblogic</a:t>
            </a:r>
            <a:r>
              <a:rPr lang="en-US" b="1" i="0" dirty="0">
                <a:solidFill>
                  <a:srgbClr val="000000"/>
                </a:solidFill>
                <a:effectLst/>
                <a:latin typeface="inter-bold"/>
              </a:rPr>
              <a:t>:</a:t>
            </a:r>
            <a:r>
              <a:rPr lang="en-US" b="0" i="0" dirty="0">
                <a:solidFill>
                  <a:srgbClr val="000000"/>
                </a:solidFill>
                <a:effectLst/>
                <a:latin typeface="inter-regular"/>
              </a:rPr>
              <a:t> Provided by Oracle. It more secured.</a:t>
            </a:r>
          </a:p>
          <a:p>
            <a:pPr algn="just">
              <a:buFont typeface="+mj-lt"/>
              <a:buAutoNum type="arabicPeriod"/>
            </a:pPr>
            <a:r>
              <a:rPr lang="en-US" b="1" i="0" dirty="0" err="1">
                <a:solidFill>
                  <a:srgbClr val="000000"/>
                </a:solidFill>
                <a:effectLst/>
                <a:latin typeface="inter-bold"/>
              </a:rPr>
              <a:t>Websphere</a:t>
            </a:r>
            <a:r>
              <a:rPr lang="en-US" b="1" i="0" dirty="0">
                <a:solidFill>
                  <a:srgbClr val="000000"/>
                </a:solidFill>
                <a:effectLst/>
                <a:latin typeface="inter-bold"/>
              </a:rPr>
              <a:t>:</a:t>
            </a:r>
            <a:r>
              <a:rPr lang="en-US" b="0" i="0" dirty="0">
                <a:solidFill>
                  <a:srgbClr val="000000"/>
                </a:solidFill>
                <a:effectLst/>
                <a:latin typeface="inter-regular"/>
              </a:rPr>
              <a:t> Provided by IBM.</a:t>
            </a:r>
          </a:p>
          <a:p>
            <a:endParaRPr lang="en-IN" dirty="0"/>
          </a:p>
        </p:txBody>
      </p:sp>
    </p:spTree>
    <p:extLst>
      <p:ext uri="{BB962C8B-B14F-4D97-AF65-F5344CB8AC3E}">
        <p14:creationId xmlns:p14="http://schemas.microsoft.com/office/powerpoint/2010/main" val="3038541036"/>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7683-8D20-4C59-B3B3-0581E982A6ED}"/>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Content Type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8E0414A-6DFC-4378-A7C3-E9A7BCE25B58}"/>
              </a:ext>
            </a:extLst>
          </p:cNvPr>
          <p:cNvSpPr>
            <a:spLocks noGrp="1"/>
          </p:cNvSpPr>
          <p:nvPr>
            <p:ph idx="1"/>
          </p:nvPr>
        </p:nvSpPr>
        <p:spPr>
          <a:xfrm>
            <a:off x="457200" y="548680"/>
            <a:ext cx="8229600" cy="6192688"/>
          </a:xfrm>
        </p:spPr>
        <p:txBody>
          <a:bodyPr>
            <a:normAutofit/>
          </a:bodyPr>
          <a:lstStyle/>
          <a:p>
            <a:r>
              <a:rPr lang="en-US" sz="2400" b="0" i="0" dirty="0">
                <a:solidFill>
                  <a:srgbClr val="333333"/>
                </a:solidFill>
                <a:effectLst/>
                <a:latin typeface="inter-regular"/>
              </a:rPr>
              <a:t>Content Type is also known as </a:t>
            </a:r>
            <a:r>
              <a:rPr lang="en-US" sz="2400" b="1" i="0" dirty="0">
                <a:solidFill>
                  <a:srgbClr val="333333"/>
                </a:solidFill>
                <a:effectLst/>
                <a:latin typeface="inter-bold"/>
              </a:rPr>
              <a:t>MIME (Multipurpose internet Mail Extension)</a:t>
            </a:r>
            <a:r>
              <a:rPr lang="en-US" sz="2400" b="0" i="0" dirty="0">
                <a:solidFill>
                  <a:srgbClr val="333333"/>
                </a:solidFill>
                <a:effectLst/>
                <a:latin typeface="inter-regular"/>
              </a:rPr>
              <a:t>Type. It is a </a:t>
            </a:r>
            <a:r>
              <a:rPr lang="en-US" sz="2400" b="1" i="0" dirty="0">
                <a:solidFill>
                  <a:srgbClr val="333333"/>
                </a:solidFill>
                <a:effectLst/>
                <a:latin typeface="inter-bold"/>
              </a:rPr>
              <a:t>HTTP header</a:t>
            </a:r>
            <a:r>
              <a:rPr lang="en-US" sz="2400" b="0" i="0" dirty="0">
                <a:solidFill>
                  <a:srgbClr val="333333"/>
                </a:solidFill>
                <a:effectLst/>
                <a:latin typeface="inter-regular"/>
              </a:rPr>
              <a:t> that provides the description about what are you sending to the browser.</a:t>
            </a:r>
          </a:p>
          <a:p>
            <a:r>
              <a:rPr lang="en-US" sz="2000" b="0" i="0" dirty="0">
                <a:solidFill>
                  <a:srgbClr val="333333"/>
                </a:solidFill>
                <a:effectLst/>
                <a:latin typeface="inter-regular"/>
              </a:rPr>
              <a:t>MIME is an internet standard that is used for extending the limited capabilities of email by allowing the insertion of sounds, images and text in a message.</a:t>
            </a:r>
          </a:p>
          <a:p>
            <a:pPr algn="just"/>
            <a:r>
              <a:rPr lang="en-US" sz="2000" b="0" i="0" dirty="0">
                <a:solidFill>
                  <a:srgbClr val="333333"/>
                </a:solidFill>
                <a:effectLst/>
                <a:latin typeface="inter-regular"/>
              </a:rPr>
              <a:t>The features provided by MIME to the email services are as given below:</a:t>
            </a:r>
          </a:p>
          <a:p>
            <a:pPr algn="just">
              <a:buFont typeface="Arial" panose="020B0604020202020204" pitchFamily="34" charset="0"/>
              <a:buChar char="•"/>
            </a:pPr>
            <a:r>
              <a:rPr lang="en-US" sz="2000" b="0" i="0" dirty="0">
                <a:solidFill>
                  <a:srgbClr val="000000"/>
                </a:solidFill>
                <a:effectLst/>
                <a:latin typeface="inter-regular"/>
              </a:rPr>
              <a:t>It supports the non-ASCII characters</a:t>
            </a:r>
          </a:p>
          <a:p>
            <a:pPr algn="just">
              <a:buFont typeface="Arial" panose="020B0604020202020204" pitchFamily="34" charset="0"/>
              <a:buChar char="•"/>
            </a:pPr>
            <a:r>
              <a:rPr lang="en-US" sz="2000" b="0" i="0" dirty="0">
                <a:solidFill>
                  <a:srgbClr val="000000"/>
                </a:solidFill>
                <a:effectLst/>
                <a:latin typeface="inter-regular"/>
              </a:rPr>
              <a:t>It supports the multiple attachments in a single message</a:t>
            </a:r>
          </a:p>
          <a:p>
            <a:pPr algn="just">
              <a:buFont typeface="Arial" panose="020B0604020202020204" pitchFamily="34" charset="0"/>
              <a:buChar char="•"/>
            </a:pPr>
            <a:r>
              <a:rPr lang="en-US" sz="2000" b="0" i="0" dirty="0">
                <a:solidFill>
                  <a:srgbClr val="000000"/>
                </a:solidFill>
                <a:effectLst/>
                <a:latin typeface="inter-regular"/>
              </a:rPr>
              <a:t>It supports the attachment which contains executable audio, images and video files etc.</a:t>
            </a:r>
          </a:p>
          <a:p>
            <a:pPr algn="just">
              <a:buFont typeface="Arial" panose="020B0604020202020204" pitchFamily="34" charset="0"/>
              <a:buChar char="•"/>
            </a:pPr>
            <a:r>
              <a:rPr lang="en-US" sz="2000" b="0" i="0" dirty="0">
                <a:solidFill>
                  <a:srgbClr val="000000"/>
                </a:solidFill>
                <a:effectLst/>
                <a:latin typeface="inter-regular"/>
              </a:rPr>
              <a:t>It supports the unlimited message length</a:t>
            </a:r>
          </a:p>
          <a:p>
            <a:endParaRPr lang="en-IN" sz="2000" dirty="0"/>
          </a:p>
        </p:txBody>
      </p:sp>
    </p:spTree>
    <p:extLst>
      <p:ext uri="{BB962C8B-B14F-4D97-AF65-F5344CB8AC3E}">
        <p14:creationId xmlns:p14="http://schemas.microsoft.com/office/powerpoint/2010/main" val="402619705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68E3-21FF-49B6-B3CA-F2151449907C}"/>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38"/>
                </a:solidFill>
                <a:effectLst/>
                <a:latin typeface="erdana"/>
              </a:rPr>
              <a:t>List of Content Types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857A954-FD5E-4125-8F1D-A49BFBFDBF59}"/>
              </a:ext>
            </a:extLst>
          </p:cNvPr>
          <p:cNvSpPr>
            <a:spLocks noGrp="1"/>
          </p:cNvSpPr>
          <p:nvPr>
            <p:ph idx="1"/>
          </p:nvPr>
        </p:nvSpPr>
        <p:spPr>
          <a:xfrm>
            <a:off x="457200" y="476672"/>
            <a:ext cx="8229600" cy="6381328"/>
          </a:xfrm>
        </p:spPr>
        <p:txBody>
          <a:bodyPr>
            <a:normAutofit fontScale="85000" lnSpcReduction="20000"/>
          </a:bodyPr>
          <a:lstStyle/>
          <a:p>
            <a:r>
              <a:rPr lang="en-US" b="0" i="0" dirty="0">
                <a:solidFill>
                  <a:srgbClr val="333333"/>
                </a:solidFill>
                <a:effectLst/>
                <a:latin typeface="inter-regular"/>
              </a:rPr>
              <a:t>There are many content types. The commonly used content types are given below:</a:t>
            </a:r>
          </a:p>
          <a:p>
            <a:pPr algn="just">
              <a:buFont typeface="Arial" panose="020B0604020202020204" pitchFamily="34" charset="0"/>
              <a:buChar char="•"/>
            </a:pPr>
            <a:r>
              <a:rPr lang="en-IN" b="0" i="0" dirty="0">
                <a:solidFill>
                  <a:srgbClr val="000000"/>
                </a:solidFill>
                <a:effectLst/>
                <a:latin typeface="inter-regular"/>
              </a:rPr>
              <a:t>text/plain</a:t>
            </a:r>
          </a:p>
          <a:p>
            <a:pPr algn="just">
              <a:buFont typeface="Arial" panose="020B0604020202020204" pitchFamily="34" charset="0"/>
              <a:buChar char="•"/>
            </a:pPr>
            <a:r>
              <a:rPr lang="en-IN" b="0" i="0" dirty="0">
                <a:solidFill>
                  <a:srgbClr val="000000"/>
                </a:solidFill>
                <a:effectLst/>
                <a:latin typeface="inter-regular"/>
              </a:rPr>
              <a:t>application/</a:t>
            </a:r>
            <a:r>
              <a:rPr lang="en-IN" b="0" i="0" dirty="0" err="1">
                <a:solidFill>
                  <a:srgbClr val="000000"/>
                </a:solidFill>
                <a:effectLst/>
                <a:latin typeface="inter-regular"/>
              </a:rPr>
              <a:t>msword</a:t>
            </a:r>
            <a:endParaRPr lang="en-IN" b="0" i="0" dirty="0">
              <a:solidFill>
                <a:srgbClr val="000000"/>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application/vnd.ms-excel</a:t>
            </a:r>
          </a:p>
          <a:p>
            <a:pPr algn="just">
              <a:buFont typeface="Arial" panose="020B0604020202020204" pitchFamily="34" charset="0"/>
              <a:buChar char="•"/>
            </a:pPr>
            <a:r>
              <a:rPr lang="en-IN" b="0" i="0" dirty="0">
                <a:solidFill>
                  <a:srgbClr val="000000"/>
                </a:solidFill>
                <a:effectLst/>
                <a:latin typeface="inter-regular"/>
              </a:rPr>
              <a:t>application/jar</a:t>
            </a:r>
          </a:p>
          <a:p>
            <a:pPr algn="just">
              <a:buFont typeface="Arial" panose="020B0604020202020204" pitchFamily="34" charset="0"/>
              <a:buChar char="•"/>
            </a:pPr>
            <a:r>
              <a:rPr lang="en-IN" b="0" i="0" dirty="0">
                <a:solidFill>
                  <a:srgbClr val="000000"/>
                </a:solidFill>
                <a:effectLst/>
                <a:latin typeface="inter-regular"/>
              </a:rPr>
              <a:t>application/pdf</a:t>
            </a:r>
          </a:p>
          <a:p>
            <a:pPr algn="just">
              <a:buFont typeface="Arial" panose="020B0604020202020204" pitchFamily="34" charset="0"/>
              <a:buChar char="•"/>
            </a:pPr>
            <a:r>
              <a:rPr lang="en-IN" b="0" i="0" dirty="0">
                <a:solidFill>
                  <a:srgbClr val="000000"/>
                </a:solidFill>
                <a:effectLst/>
                <a:latin typeface="inter-regular"/>
              </a:rPr>
              <a:t>application/octet-stream</a:t>
            </a:r>
          </a:p>
          <a:p>
            <a:pPr algn="just">
              <a:buFont typeface="Arial" panose="020B0604020202020204" pitchFamily="34" charset="0"/>
              <a:buChar char="•"/>
            </a:pPr>
            <a:r>
              <a:rPr lang="en-IN" b="0" i="0" dirty="0">
                <a:solidFill>
                  <a:srgbClr val="000000"/>
                </a:solidFill>
                <a:effectLst/>
                <a:latin typeface="inter-regular"/>
              </a:rPr>
              <a:t>application/x-zip</a:t>
            </a:r>
          </a:p>
          <a:p>
            <a:pPr algn="just">
              <a:buFont typeface="Arial" panose="020B0604020202020204" pitchFamily="34" charset="0"/>
              <a:buChar char="•"/>
            </a:pPr>
            <a:r>
              <a:rPr lang="en-IN" b="0" i="0" dirty="0">
                <a:solidFill>
                  <a:srgbClr val="000000"/>
                </a:solidFill>
                <a:effectLst/>
                <a:latin typeface="inter-regular"/>
              </a:rPr>
              <a:t>images/jpeg</a:t>
            </a:r>
          </a:p>
          <a:p>
            <a:pPr algn="just">
              <a:buFont typeface="Arial" panose="020B0604020202020204" pitchFamily="34" charset="0"/>
              <a:buChar char="•"/>
            </a:pPr>
            <a:r>
              <a:rPr lang="en-IN" b="0" i="0" dirty="0">
                <a:solidFill>
                  <a:srgbClr val="000000"/>
                </a:solidFill>
                <a:effectLst/>
                <a:latin typeface="inter-regular"/>
              </a:rPr>
              <a:t>images/</a:t>
            </a:r>
            <a:r>
              <a:rPr lang="en-IN" b="0" i="0" dirty="0" err="1">
                <a:solidFill>
                  <a:srgbClr val="000000"/>
                </a:solidFill>
                <a:effectLst/>
                <a:latin typeface="inter-regular"/>
              </a:rPr>
              <a:t>png</a:t>
            </a:r>
            <a:endParaRPr lang="en-IN" b="0" i="0" dirty="0">
              <a:solidFill>
                <a:srgbClr val="000000"/>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images/gif</a:t>
            </a:r>
          </a:p>
          <a:p>
            <a:pPr algn="just">
              <a:buFont typeface="Arial" panose="020B0604020202020204" pitchFamily="34" charset="0"/>
              <a:buChar char="•"/>
            </a:pPr>
            <a:r>
              <a:rPr lang="en-IN" b="0" i="0" dirty="0">
                <a:solidFill>
                  <a:srgbClr val="000000"/>
                </a:solidFill>
                <a:effectLst/>
                <a:latin typeface="inter-regular"/>
              </a:rPr>
              <a:t>audio/mp3</a:t>
            </a:r>
          </a:p>
          <a:p>
            <a:pPr algn="just">
              <a:buFont typeface="Arial" panose="020B0604020202020204" pitchFamily="34" charset="0"/>
              <a:buChar char="•"/>
            </a:pPr>
            <a:r>
              <a:rPr lang="en-IN" b="0" i="0" dirty="0">
                <a:solidFill>
                  <a:srgbClr val="000000"/>
                </a:solidFill>
                <a:effectLst/>
                <a:latin typeface="inter-regular"/>
              </a:rPr>
              <a:t>video/mp4</a:t>
            </a:r>
          </a:p>
          <a:p>
            <a:pPr algn="just">
              <a:buFont typeface="Arial" panose="020B0604020202020204" pitchFamily="34" charset="0"/>
              <a:buChar char="•"/>
            </a:pPr>
            <a:r>
              <a:rPr lang="en-IN" b="0" i="0" dirty="0">
                <a:solidFill>
                  <a:srgbClr val="000000"/>
                </a:solidFill>
                <a:effectLst/>
                <a:latin typeface="inter-regular"/>
              </a:rPr>
              <a:t>video/</a:t>
            </a:r>
            <a:r>
              <a:rPr lang="en-IN" b="0" i="0" dirty="0" err="1">
                <a:solidFill>
                  <a:srgbClr val="000000"/>
                </a:solidFill>
                <a:effectLst/>
                <a:latin typeface="inter-regular"/>
              </a:rPr>
              <a:t>quicktime</a:t>
            </a:r>
            <a:r>
              <a:rPr lang="en-IN" b="0" i="0" dirty="0">
                <a:solidFill>
                  <a:srgbClr val="000000"/>
                </a:solidFill>
                <a:effectLst/>
                <a:latin typeface="inter-regular"/>
              </a:rPr>
              <a:t> etc.</a:t>
            </a:r>
          </a:p>
          <a:p>
            <a:endParaRPr lang="en-IN" dirty="0"/>
          </a:p>
        </p:txBody>
      </p:sp>
    </p:spTree>
    <p:extLst>
      <p:ext uri="{BB962C8B-B14F-4D97-AF65-F5344CB8AC3E}">
        <p14:creationId xmlns:p14="http://schemas.microsoft.com/office/powerpoint/2010/main" val="209292404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3FB-B088-4F0E-BEE9-186D8B95B6C2}"/>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Servlet API</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797EE5A-B7DF-4DA1-97BE-BAF7B26EC602}"/>
              </a:ext>
            </a:extLst>
          </p:cNvPr>
          <p:cNvSpPr>
            <a:spLocks noGrp="1"/>
          </p:cNvSpPr>
          <p:nvPr>
            <p:ph idx="1"/>
          </p:nvPr>
        </p:nvSpPr>
        <p:spPr>
          <a:xfrm>
            <a:off x="457200" y="548680"/>
            <a:ext cx="8229600" cy="6120680"/>
          </a:xfrm>
        </p:spPr>
        <p:txBody>
          <a:bodyPr/>
          <a:lstStyle/>
          <a:p>
            <a:r>
              <a:rPr lang="en-US" b="0" i="0" dirty="0">
                <a:solidFill>
                  <a:srgbClr val="333333"/>
                </a:solidFill>
                <a:effectLst/>
                <a:latin typeface="inter-regular"/>
              </a:rPr>
              <a:t>The </a:t>
            </a:r>
            <a:r>
              <a:rPr lang="en-US" b="0" i="0" dirty="0" err="1">
                <a:solidFill>
                  <a:srgbClr val="333333"/>
                </a:solidFill>
                <a:effectLst/>
                <a:latin typeface="inter-regular"/>
              </a:rPr>
              <a:t>javax.servlet</a:t>
            </a:r>
            <a:r>
              <a:rPr lang="en-US" b="0" i="0" dirty="0">
                <a:solidFill>
                  <a:srgbClr val="333333"/>
                </a:solidFill>
                <a:effectLst/>
                <a:latin typeface="inter-regular"/>
              </a:rPr>
              <a:t> and </a:t>
            </a:r>
            <a:r>
              <a:rPr lang="en-US" b="0" i="0" dirty="0" err="1">
                <a:solidFill>
                  <a:srgbClr val="333333"/>
                </a:solidFill>
                <a:effectLst/>
                <a:latin typeface="inter-regular"/>
              </a:rPr>
              <a:t>javax.servlet.http</a:t>
            </a:r>
            <a:r>
              <a:rPr lang="en-US" b="0" i="0" dirty="0">
                <a:solidFill>
                  <a:srgbClr val="333333"/>
                </a:solidFill>
                <a:effectLst/>
                <a:latin typeface="inter-regular"/>
              </a:rPr>
              <a:t> packages represent interfaces and classes for servlet </a:t>
            </a:r>
            <a:r>
              <a:rPr lang="en-US" b="0" i="0" dirty="0" err="1">
                <a:solidFill>
                  <a:srgbClr val="333333"/>
                </a:solidFill>
                <a:effectLst/>
                <a:latin typeface="inter-regular"/>
              </a:rPr>
              <a:t>api</a:t>
            </a:r>
            <a:r>
              <a:rPr lang="en-US" b="0" i="0" dirty="0">
                <a:solidFill>
                  <a:srgbClr val="333333"/>
                </a:solidFill>
                <a:effectLst/>
                <a:latin typeface="inter-regular"/>
              </a:rPr>
              <a:t>.</a:t>
            </a:r>
          </a:p>
          <a:p>
            <a:r>
              <a:rPr lang="en-US" b="0" i="0" dirty="0">
                <a:solidFill>
                  <a:srgbClr val="333333"/>
                </a:solidFill>
                <a:effectLst/>
                <a:latin typeface="inter-regular"/>
              </a:rPr>
              <a:t>The </a:t>
            </a:r>
            <a:r>
              <a:rPr lang="en-US" b="1" i="0" dirty="0" err="1">
                <a:solidFill>
                  <a:srgbClr val="333333"/>
                </a:solidFill>
                <a:effectLst/>
                <a:latin typeface="inter-bold"/>
              </a:rPr>
              <a:t>javax.servlet</a:t>
            </a:r>
            <a:r>
              <a:rPr lang="en-US" b="0" i="0" dirty="0">
                <a:solidFill>
                  <a:srgbClr val="333333"/>
                </a:solidFill>
                <a:effectLst/>
                <a:latin typeface="inter-regular"/>
              </a:rPr>
              <a:t> package contains many interfaces and classes that are used by the servlet or web container. These are not specific to any protocol.</a:t>
            </a:r>
            <a:endParaRPr lang="en-US" dirty="0">
              <a:solidFill>
                <a:srgbClr val="333333"/>
              </a:solidFill>
              <a:latin typeface="inter-regular"/>
            </a:endParaRPr>
          </a:p>
          <a:p>
            <a:r>
              <a:rPr lang="en-US" b="0" i="0" dirty="0">
                <a:solidFill>
                  <a:srgbClr val="333333"/>
                </a:solidFill>
                <a:effectLst/>
                <a:latin typeface="inter-regular"/>
              </a:rPr>
              <a:t>The </a:t>
            </a:r>
            <a:r>
              <a:rPr lang="en-US" b="1" i="0" dirty="0" err="1">
                <a:solidFill>
                  <a:srgbClr val="333333"/>
                </a:solidFill>
                <a:effectLst/>
                <a:latin typeface="inter-bold"/>
              </a:rPr>
              <a:t>javax.servlet.http</a:t>
            </a:r>
            <a:r>
              <a:rPr lang="en-US" b="0" i="0" dirty="0">
                <a:solidFill>
                  <a:srgbClr val="333333"/>
                </a:solidFill>
                <a:effectLst/>
                <a:latin typeface="inter-regular"/>
              </a:rPr>
              <a:t> package contains interfaces and classes that are responsible for http requests only.</a:t>
            </a:r>
            <a:endParaRPr lang="en-IN" dirty="0"/>
          </a:p>
        </p:txBody>
      </p:sp>
    </p:spTree>
    <p:extLst>
      <p:ext uri="{BB962C8B-B14F-4D97-AF65-F5344CB8AC3E}">
        <p14:creationId xmlns:p14="http://schemas.microsoft.com/office/powerpoint/2010/main" val="528685481"/>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1867-D16D-401D-AAA1-38CB6DD24884}"/>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Interfaces in </a:t>
            </a:r>
            <a:r>
              <a:rPr lang="en-IN" b="0" i="0" dirty="0" err="1">
                <a:solidFill>
                  <a:srgbClr val="610B4B"/>
                </a:solidFill>
                <a:effectLst/>
                <a:latin typeface="erdana"/>
              </a:rPr>
              <a:t>javax.servlet</a:t>
            </a:r>
            <a:r>
              <a:rPr lang="en-IN" b="0" i="0" dirty="0">
                <a:solidFill>
                  <a:srgbClr val="610B4B"/>
                </a:solidFill>
                <a:effectLst/>
                <a:latin typeface="erdana"/>
              </a:rPr>
              <a:t> package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A4B074E-6948-41AD-9D20-CCF2D315533C}"/>
              </a:ext>
            </a:extLst>
          </p:cNvPr>
          <p:cNvSpPr>
            <a:spLocks noGrp="1"/>
          </p:cNvSpPr>
          <p:nvPr>
            <p:ph idx="1"/>
          </p:nvPr>
        </p:nvSpPr>
        <p:spPr>
          <a:xfrm>
            <a:off x="457200" y="548680"/>
            <a:ext cx="8229600" cy="5577483"/>
          </a:xfrm>
        </p:spPr>
        <p:txBody>
          <a:bodyPr>
            <a:normAutofit fontScale="77500" lnSpcReduction="20000"/>
          </a:bodyPr>
          <a:lstStyle/>
          <a:p>
            <a:pPr algn="just">
              <a:buFont typeface="+mj-lt"/>
              <a:buAutoNum type="arabicPeriod"/>
            </a:pPr>
            <a:r>
              <a:rPr lang="en-IN" b="0" i="0" dirty="0">
                <a:solidFill>
                  <a:srgbClr val="000000"/>
                </a:solidFill>
                <a:effectLst/>
                <a:latin typeface="inter-regular"/>
              </a:rPr>
              <a:t>Servlet</a:t>
            </a:r>
          </a:p>
          <a:p>
            <a:pPr algn="just">
              <a:buFont typeface="+mj-lt"/>
              <a:buAutoNum type="arabicPeriod"/>
            </a:pPr>
            <a:r>
              <a:rPr lang="en-IN" b="0" i="0" dirty="0" err="1">
                <a:solidFill>
                  <a:srgbClr val="000000"/>
                </a:solidFill>
                <a:effectLst/>
                <a:latin typeface="inter-regular"/>
              </a:rPr>
              <a:t>ServletRequest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ServletResponse</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RequestDispatcher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ServletConfig</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ServletContext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SingleThreadModel</a:t>
            </a:r>
            <a:endParaRPr lang="en-IN" b="0" i="0" dirty="0">
              <a:solidFill>
                <a:srgbClr val="000000"/>
              </a:solidFill>
              <a:effectLst/>
              <a:latin typeface="inter-regular"/>
            </a:endParaRPr>
          </a:p>
          <a:p>
            <a:pPr algn="just">
              <a:buFont typeface="+mj-lt"/>
              <a:buAutoNum type="arabicPeriod"/>
            </a:pPr>
            <a:r>
              <a:rPr lang="en-IN" b="0" i="0" dirty="0">
                <a:solidFill>
                  <a:srgbClr val="000000"/>
                </a:solidFill>
                <a:effectLst/>
                <a:latin typeface="inter-regular"/>
              </a:rPr>
              <a:t>Filter</a:t>
            </a:r>
          </a:p>
          <a:p>
            <a:pPr algn="just">
              <a:buFont typeface="+mj-lt"/>
              <a:buAutoNum type="arabicPeriod"/>
            </a:pPr>
            <a:r>
              <a:rPr lang="en-IN" b="0" i="0" dirty="0" err="1">
                <a:solidFill>
                  <a:srgbClr val="000000"/>
                </a:solidFill>
                <a:effectLst/>
                <a:latin typeface="inter-regular"/>
              </a:rPr>
              <a:t>FilterConfig</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FilterChain</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ServletRequestListener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ServletRequestAttributeListener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ServletContextListener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ServletContextAttributeListener</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30863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E0F1-BE03-42CD-A00F-D093213A6905}"/>
              </a:ext>
            </a:extLst>
          </p:cNvPr>
          <p:cNvSpPr>
            <a:spLocks noGrp="1"/>
          </p:cNvSpPr>
          <p:nvPr>
            <p:ph type="title"/>
          </p:nvPr>
        </p:nvSpPr>
        <p:spPr>
          <a:xfrm>
            <a:off x="457200" y="274638"/>
            <a:ext cx="8229600" cy="457199"/>
          </a:xfrm>
        </p:spPr>
        <p:txBody>
          <a:bodyPr>
            <a:normAutofit fontScale="90000"/>
          </a:bodyPr>
          <a:lstStyle/>
          <a:p>
            <a:r>
              <a:rPr lang="en-US" dirty="0"/>
              <a:t>Types of Assignment Operators</a:t>
            </a:r>
            <a:endParaRPr lang="en-IN" dirty="0"/>
          </a:p>
        </p:txBody>
      </p:sp>
      <p:graphicFrame>
        <p:nvGraphicFramePr>
          <p:cNvPr id="4" name="Content Placeholder 3">
            <a:extLst>
              <a:ext uri="{FF2B5EF4-FFF2-40B4-BE49-F238E27FC236}">
                <a16:creationId xmlns:a16="http://schemas.microsoft.com/office/drawing/2014/main" id="{63FA1551-CD97-4FBD-84AB-DAAE681B33D3}"/>
              </a:ext>
            </a:extLst>
          </p:cNvPr>
          <p:cNvGraphicFramePr>
            <a:graphicFrameLocks noGrp="1"/>
          </p:cNvGraphicFramePr>
          <p:nvPr>
            <p:ph idx="1"/>
            <p:extLst>
              <p:ext uri="{D42A27DB-BD31-4B8C-83A1-F6EECF244321}">
                <p14:modId xmlns:p14="http://schemas.microsoft.com/office/powerpoint/2010/main" val="3053258359"/>
              </p:ext>
            </p:extLst>
          </p:nvPr>
        </p:nvGraphicFramePr>
        <p:xfrm>
          <a:off x="1907704" y="1556792"/>
          <a:ext cx="6336705" cy="4287389"/>
        </p:xfrm>
        <a:graphic>
          <a:graphicData uri="http://schemas.openxmlformats.org/drawingml/2006/table">
            <a:tbl>
              <a:tblPr/>
              <a:tblGrid>
                <a:gridCol w="2112235">
                  <a:extLst>
                    <a:ext uri="{9D8B030D-6E8A-4147-A177-3AD203B41FA5}">
                      <a16:colId xmlns:a16="http://schemas.microsoft.com/office/drawing/2014/main" val="2589324367"/>
                    </a:ext>
                  </a:extLst>
                </a:gridCol>
                <a:gridCol w="2112235">
                  <a:extLst>
                    <a:ext uri="{9D8B030D-6E8A-4147-A177-3AD203B41FA5}">
                      <a16:colId xmlns:a16="http://schemas.microsoft.com/office/drawing/2014/main" val="3365115266"/>
                    </a:ext>
                  </a:extLst>
                </a:gridCol>
                <a:gridCol w="2112235">
                  <a:extLst>
                    <a:ext uri="{9D8B030D-6E8A-4147-A177-3AD203B41FA5}">
                      <a16:colId xmlns:a16="http://schemas.microsoft.com/office/drawing/2014/main" val="3039738222"/>
                    </a:ext>
                  </a:extLst>
                </a:gridCol>
              </a:tblGrid>
              <a:tr h="264029">
                <a:tc>
                  <a:txBody>
                    <a:bodyPr/>
                    <a:lstStyle/>
                    <a:p>
                      <a:pPr algn="ctr"/>
                      <a:r>
                        <a:rPr lang="en-IN" sz="1200" b="1">
                          <a:solidFill>
                            <a:srgbClr val="000000"/>
                          </a:solidFill>
                          <a:effectLst/>
                          <a:latin typeface="arial" panose="020B0604020202020204" pitchFamily="34" charset="0"/>
                        </a:rPr>
                        <a:t>Operator</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Usage</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1200" b="1">
                          <a:solidFill>
                            <a:srgbClr val="000000"/>
                          </a:solidFill>
                          <a:effectLst/>
                          <a:latin typeface="arial" panose="020B0604020202020204" pitchFamily="34" charset="0"/>
                        </a:rPr>
                        <a:t>Effect</a:t>
                      </a:r>
                      <a:endParaRPr lang="en-IN">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61320350"/>
                  </a:ext>
                </a:extLst>
              </a:tr>
              <a:tr h="2904323">
                <a:tc>
                  <a:txBody>
                    <a:bodyPr/>
                    <a:lstStyle/>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&amp;=</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&lt;&lt;=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&gt;&gt;=</a:t>
                      </a:r>
                      <a:endParaRPr lang="en-IN" sz="2400" dirty="0">
                        <a:solidFill>
                          <a:srgbClr val="000000"/>
                        </a:solidFill>
                        <a:effectLst/>
                      </a:endParaRPr>
                    </a:p>
                    <a:p>
                      <a:pPr algn="ctr"/>
                      <a:r>
                        <a:rPr lang="en-IN" sz="2400" dirty="0">
                          <a:solidFill>
                            <a:srgbClr val="000000"/>
                          </a:solidFill>
                          <a:effectLst/>
                          <a:latin typeface="arial" panose="020B0604020202020204" pitchFamily="34" charset="0"/>
                        </a:rPr>
                        <a:t>&gt;&gt;&gt;=</a:t>
                      </a:r>
                      <a:endParaRPr lang="en-IN" sz="2400" dirty="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a&amp;=b;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a&lt;&lt;=b;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a&gt;&gt;=b;</a:t>
                      </a:r>
                      <a:endParaRPr lang="pt-BR" sz="2400" dirty="0">
                        <a:solidFill>
                          <a:srgbClr val="000000"/>
                        </a:solidFill>
                        <a:effectLst/>
                      </a:endParaRPr>
                    </a:p>
                    <a:p>
                      <a:pPr algn="ctr"/>
                      <a:r>
                        <a:rPr lang="pt-BR" sz="2400" dirty="0">
                          <a:solidFill>
                            <a:srgbClr val="000000"/>
                          </a:solidFill>
                          <a:effectLst/>
                          <a:latin typeface="arial" panose="020B0604020202020204" pitchFamily="34" charset="0"/>
                        </a:rPr>
                        <a:t>a&gt;&gt;&gt;=b;</a:t>
                      </a:r>
                      <a:endParaRPr lang="pt-BR" sz="2400" dirty="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 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a=a&amp;b;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a=a^b;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 a=a&lt;&lt;b;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 a=a&gt;&gt;b;</a:t>
                      </a:r>
                      <a:endParaRPr lang="pt-BR" sz="2400" dirty="0">
                        <a:solidFill>
                          <a:srgbClr val="000000"/>
                        </a:solidFill>
                        <a:effectLst/>
                      </a:endParaRPr>
                    </a:p>
                    <a:p>
                      <a:pPr algn="just"/>
                      <a:r>
                        <a:rPr lang="pt-BR" sz="2400" dirty="0">
                          <a:solidFill>
                            <a:srgbClr val="000000"/>
                          </a:solidFill>
                          <a:effectLst/>
                          <a:latin typeface="arial" panose="020B0604020202020204" pitchFamily="34" charset="0"/>
                        </a:rPr>
                        <a:t>    a=a&gt;&gt;&gt;b;</a:t>
                      </a:r>
                      <a:endParaRPr lang="pt-BR" sz="2400" dirty="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52693074"/>
                  </a:ext>
                </a:extLst>
              </a:tr>
            </a:tbl>
          </a:graphicData>
        </a:graphic>
      </p:graphicFrame>
    </p:spTree>
    <p:extLst>
      <p:ext uri="{BB962C8B-B14F-4D97-AF65-F5344CB8AC3E}">
        <p14:creationId xmlns:p14="http://schemas.microsoft.com/office/powerpoint/2010/main" val="1905051919"/>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09EA-5E82-41E3-A8B0-5FD969577082}"/>
              </a:ext>
            </a:extLst>
          </p:cNvPr>
          <p:cNvSpPr>
            <a:spLocks noGrp="1"/>
          </p:cNvSpPr>
          <p:nvPr>
            <p:ph type="title"/>
          </p:nvPr>
        </p:nvSpPr>
        <p:spPr>
          <a:xfrm>
            <a:off x="457200" y="274638"/>
            <a:ext cx="8229600" cy="457199"/>
          </a:xfrm>
        </p:spPr>
        <p:txBody>
          <a:bodyPr>
            <a:normAutofit fontScale="90000"/>
          </a:bodyPr>
          <a:lstStyle/>
          <a:p>
            <a:r>
              <a:rPr lang="fr-FR" b="0" i="0" dirty="0">
                <a:solidFill>
                  <a:srgbClr val="610B4B"/>
                </a:solidFill>
                <a:effectLst/>
                <a:latin typeface="erdana"/>
              </a:rPr>
              <a:t>Classes in </a:t>
            </a:r>
            <a:r>
              <a:rPr lang="fr-FR" b="0" i="0" dirty="0" err="1">
                <a:solidFill>
                  <a:srgbClr val="610B4B"/>
                </a:solidFill>
                <a:effectLst/>
                <a:latin typeface="erdana"/>
              </a:rPr>
              <a:t>javax.servlet</a:t>
            </a:r>
            <a:r>
              <a:rPr lang="fr-FR" b="0" i="0" dirty="0">
                <a:solidFill>
                  <a:srgbClr val="610B4B"/>
                </a:solidFill>
                <a:effectLst/>
                <a:latin typeface="erdana"/>
              </a:rPr>
              <a:t> package</a:t>
            </a:r>
            <a:br>
              <a:rPr lang="fr-FR"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03CE05C-A13C-4EB1-B9CB-47BF9227F8CA}"/>
              </a:ext>
            </a:extLst>
          </p:cNvPr>
          <p:cNvSpPr>
            <a:spLocks noGrp="1"/>
          </p:cNvSpPr>
          <p:nvPr>
            <p:ph idx="1"/>
          </p:nvPr>
        </p:nvSpPr>
        <p:spPr>
          <a:xfrm>
            <a:off x="457200" y="548680"/>
            <a:ext cx="8229600" cy="5577483"/>
          </a:xfrm>
        </p:spPr>
        <p:txBody>
          <a:bodyPr>
            <a:normAutofit fontScale="92500" lnSpcReduction="10000"/>
          </a:bodyPr>
          <a:lstStyle/>
          <a:p>
            <a:pPr algn="just">
              <a:buFont typeface="+mj-lt"/>
              <a:buAutoNum type="arabicPeriod"/>
            </a:pPr>
            <a:r>
              <a:rPr lang="en-IN" b="0" i="0" dirty="0" err="1">
                <a:solidFill>
                  <a:srgbClr val="000000"/>
                </a:solidFill>
                <a:effectLst/>
                <a:latin typeface="inter-regular"/>
              </a:rPr>
              <a:t>GenericServlet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ServletInputStream</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ServletOutputStream</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ServletRequestWrapper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ServletResponseWrapper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ServletRequestEvent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ServletContextEvent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ServletRequestAttributeEvent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ServletContextAttributeEvent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ServletException</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UnavailableException</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47277162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CBE9-9254-42DD-891A-8DDD29A3664B}"/>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Interfaces in </a:t>
            </a:r>
            <a:r>
              <a:rPr lang="en-IN" b="0" i="0" dirty="0" err="1">
                <a:solidFill>
                  <a:srgbClr val="610B4B"/>
                </a:solidFill>
                <a:effectLst/>
                <a:latin typeface="erdana"/>
              </a:rPr>
              <a:t>javax.servlet.http</a:t>
            </a:r>
            <a:r>
              <a:rPr lang="en-IN" b="0" i="0" dirty="0">
                <a:solidFill>
                  <a:srgbClr val="610B4B"/>
                </a:solidFill>
                <a:effectLst/>
                <a:latin typeface="erdana"/>
              </a:rPr>
              <a:t> package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DF460B8-793D-4405-9F0E-462400F40E01}"/>
              </a:ext>
            </a:extLst>
          </p:cNvPr>
          <p:cNvSpPr>
            <a:spLocks noGrp="1"/>
          </p:cNvSpPr>
          <p:nvPr>
            <p:ph idx="1"/>
          </p:nvPr>
        </p:nvSpPr>
        <p:spPr>
          <a:xfrm>
            <a:off x="457200" y="476672"/>
            <a:ext cx="8229600" cy="5649491"/>
          </a:xfrm>
        </p:spPr>
        <p:txBody>
          <a:bodyPr/>
          <a:lstStyle/>
          <a:p>
            <a:pPr algn="just">
              <a:buFont typeface="+mj-lt"/>
              <a:buAutoNum type="arabicPeriod"/>
            </a:pPr>
            <a:r>
              <a:rPr lang="en-US" b="0" i="0" dirty="0" err="1">
                <a:solidFill>
                  <a:srgbClr val="000000"/>
                </a:solidFill>
                <a:effectLst/>
                <a:latin typeface="inter-regular"/>
              </a:rPr>
              <a:t>HttpServletRequest</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HttpServletResponse</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HttpSessionListener</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HttpSessionAttributeListener</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HttpSessionBindingListener</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HttpSessionActivationListener</a:t>
            </a:r>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HttpSessionContext</a:t>
            </a:r>
            <a:r>
              <a:rPr lang="en-US" b="0" i="0" dirty="0">
                <a:solidFill>
                  <a:srgbClr val="000000"/>
                </a:solidFill>
                <a:effectLst/>
                <a:latin typeface="inter-regular"/>
              </a:rPr>
              <a:t> (deprecated now)</a:t>
            </a:r>
          </a:p>
          <a:p>
            <a:endParaRPr lang="en-IN" dirty="0"/>
          </a:p>
        </p:txBody>
      </p:sp>
    </p:spTree>
    <p:extLst>
      <p:ext uri="{BB962C8B-B14F-4D97-AF65-F5344CB8AC3E}">
        <p14:creationId xmlns:p14="http://schemas.microsoft.com/office/powerpoint/2010/main" val="323904980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E16C-458B-49B9-AD07-E29CE9B31810}"/>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4B"/>
                </a:solidFill>
                <a:effectLst/>
                <a:latin typeface="erdana"/>
              </a:rPr>
              <a:t>Classes in </a:t>
            </a:r>
            <a:r>
              <a:rPr lang="en-IN" b="0" i="0" dirty="0" err="1">
                <a:solidFill>
                  <a:srgbClr val="610B4B"/>
                </a:solidFill>
                <a:effectLst/>
                <a:latin typeface="erdana"/>
              </a:rPr>
              <a:t>javax.servlet.http</a:t>
            </a:r>
            <a:r>
              <a:rPr lang="en-IN" b="0" i="0" dirty="0">
                <a:solidFill>
                  <a:srgbClr val="610B4B"/>
                </a:solidFill>
                <a:effectLst/>
                <a:latin typeface="erdana"/>
              </a:rPr>
              <a:t> package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C9BDDBC-3DD2-4FE4-AD1D-77C46ACBD22F}"/>
              </a:ext>
            </a:extLst>
          </p:cNvPr>
          <p:cNvSpPr>
            <a:spLocks noGrp="1"/>
          </p:cNvSpPr>
          <p:nvPr>
            <p:ph idx="1"/>
          </p:nvPr>
        </p:nvSpPr>
        <p:spPr>
          <a:xfrm>
            <a:off x="457200" y="476672"/>
            <a:ext cx="8229600" cy="5649491"/>
          </a:xfrm>
        </p:spPr>
        <p:txBody>
          <a:bodyPr/>
          <a:lstStyle/>
          <a:p>
            <a:pPr algn="just">
              <a:buFont typeface="+mj-lt"/>
              <a:buAutoNum type="arabicPeriod"/>
            </a:pPr>
            <a:r>
              <a:rPr lang="en-IN" b="0" i="0" dirty="0" err="1">
                <a:solidFill>
                  <a:srgbClr val="000000"/>
                </a:solidFill>
                <a:effectLst/>
                <a:latin typeface="inter-regular"/>
              </a:rPr>
              <a:t>HttpServlet</a:t>
            </a:r>
            <a:endParaRPr lang="en-IN" b="0" i="0" dirty="0">
              <a:solidFill>
                <a:srgbClr val="000000"/>
              </a:solidFill>
              <a:effectLst/>
              <a:latin typeface="inter-regular"/>
            </a:endParaRPr>
          </a:p>
          <a:p>
            <a:pPr algn="just">
              <a:buFont typeface="+mj-lt"/>
              <a:buAutoNum type="arabicPeriod"/>
            </a:pPr>
            <a:r>
              <a:rPr lang="en-IN" b="0" i="0" dirty="0">
                <a:solidFill>
                  <a:srgbClr val="000000"/>
                </a:solidFill>
                <a:effectLst/>
                <a:latin typeface="inter-regular"/>
              </a:rPr>
              <a:t>Cookie</a:t>
            </a:r>
          </a:p>
          <a:p>
            <a:pPr algn="just">
              <a:buFont typeface="+mj-lt"/>
              <a:buAutoNum type="arabicPeriod"/>
            </a:pPr>
            <a:r>
              <a:rPr lang="en-IN" b="0" i="0" dirty="0" err="1">
                <a:solidFill>
                  <a:srgbClr val="000000"/>
                </a:solidFill>
                <a:effectLst/>
                <a:latin typeface="inter-regular"/>
              </a:rPr>
              <a:t>HttpServletRequestWrapper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HttpServletResponseWrapper</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HttpSessionEvent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HttpSessionBindingEvent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HttpUtils</a:t>
            </a:r>
            <a:r>
              <a:rPr lang="en-IN" b="0" i="0" dirty="0">
                <a:solidFill>
                  <a:srgbClr val="000000"/>
                </a:solidFill>
                <a:effectLst/>
                <a:latin typeface="inter-regular"/>
              </a:rPr>
              <a:t> (deprecated now)</a:t>
            </a:r>
          </a:p>
          <a:p>
            <a:endParaRPr lang="en-IN" dirty="0"/>
          </a:p>
        </p:txBody>
      </p:sp>
    </p:spTree>
    <p:extLst>
      <p:ext uri="{BB962C8B-B14F-4D97-AF65-F5344CB8AC3E}">
        <p14:creationId xmlns:p14="http://schemas.microsoft.com/office/powerpoint/2010/main" val="211831772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B1BC-3405-4646-9EB4-7DB3D34A10F6}"/>
              </a:ext>
            </a:extLst>
          </p:cNvPr>
          <p:cNvSpPr>
            <a:spLocks noGrp="1"/>
          </p:cNvSpPr>
          <p:nvPr>
            <p:ph type="title"/>
          </p:nvPr>
        </p:nvSpPr>
        <p:spPr>
          <a:xfrm>
            <a:off x="457200" y="274638"/>
            <a:ext cx="8229600" cy="457199"/>
          </a:xfrm>
        </p:spPr>
        <p:txBody>
          <a:bodyPr>
            <a:normAutofit fontScale="90000"/>
          </a:bodyPr>
          <a:lstStyle/>
          <a:p>
            <a:r>
              <a:rPr lang="en-IN" b="0" i="0">
                <a:solidFill>
                  <a:srgbClr val="610B38"/>
                </a:solidFill>
                <a:effectLst/>
                <a:latin typeface="erdana"/>
              </a:rPr>
              <a:t>Servlet Interface</a:t>
            </a:r>
          </a:p>
        </p:txBody>
      </p:sp>
      <p:sp>
        <p:nvSpPr>
          <p:cNvPr id="3" name="Content Placeholder 2">
            <a:extLst>
              <a:ext uri="{FF2B5EF4-FFF2-40B4-BE49-F238E27FC236}">
                <a16:creationId xmlns:a16="http://schemas.microsoft.com/office/drawing/2014/main" id="{3C1423E7-CFCA-4978-90AC-88971EF1A6AE}"/>
              </a:ext>
            </a:extLst>
          </p:cNvPr>
          <p:cNvSpPr>
            <a:spLocks noGrp="1"/>
          </p:cNvSpPr>
          <p:nvPr>
            <p:ph idx="1"/>
          </p:nvPr>
        </p:nvSpPr>
        <p:spPr>
          <a:xfrm>
            <a:off x="457200" y="731838"/>
            <a:ext cx="8229600" cy="5394326"/>
          </a:xfrm>
        </p:spPr>
        <p:txBody>
          <a:bodyPr/>
          <a:lstStyle/>
          <a:p>
            <a:r>
              <a:rPr lang="en-US" b="1" i="0" dirty="0">
                <a:solidFill>
                  <a:srgbClr val="333333"/>
                </a:solidFill>
                <a:effectLst/>
                <a:latin typeface="inter-bold"/>
              </a:rPr>
              <a:t>Servlet interface provides</a:t>
            </a:r>
            <a:r>
              <a:rPr lang="en-US" b="0" i="0" dirty="0">
                <a:solidFill>
                  <a:srgbClr val="333333"/>
                </a:solidFill>
                <a:effectLst/>
                <a:latin typeface="inter-regular"/>
              </a:rPr>
              <a:t> </a:t>
            </a:r>
            <a:r>
              <a:rPr lang="en-US" b="0" i="0" dirty="0" err="1">
                <a:solidFill>
                  <a:srgbClr val="333333"/>
                </a:solidFill>
                <a:effectLst/>
                <a:latin typeface="inter-regular"/>
              </a:rPr>
              <a:t>commonbehaviorto</a:t>
            </a:r>
            <a:r>
              <a:rPr lang="en-US" b="0" i="0" dirty="0">
                <a:solidFill>
                  <a:srgbClr val="333333"/>
                </a:solidFill>
                <a:effectLst/>
                <a:latin typeface="inter-regular"/>
              </a:rPr>
              <a:t> all the </a:t>
            </a:r>
            <a:r>
              <a:rPr lang="en-US" b="0" i="0" dirty="0" err="1">
                <a:solidFill>
                  <a:srgbClr val="333333"/>
                </a:solidFill>
                <a:effectLst/>
                <a:latin typeface="inter-regular"/>
              </a:rPr>
              <a:t>servlets.Servlet</a:t>
            </a:r>
            <a:r>
              <a:rPr lang="en-US" b="0" i="0" dirty="0">
                <a:solidFill>
                  <a:srgbClr val="333333"/>
                </a:solidFill>
                <a:effectLst/>
                <a:latin typeface="inter-regular"/>
              </a:rPr>
              <a:t> interface defines methods that all servlets must implement.</a:t>
            </a:r>
          </a:p>
          <a:p>
            <a:r>
              <a:rPr lang="en-US" b="0" i="0" dirty="0">
                <a:solidFill>
                  <a:srgbClr val="333333"/>
                </a:solidFill>
                <a:effectLst/>
                <a:latin typeface="inter-regular"/>
              </a:rPr>
              <a:t>Servlet interface needs to be implemented for creating any servlet (either directly or indirectly). It provides 3 life cycle methods that are used to initialize the servlet, to service the requests, and to destroy the servlet and 2 non-life cycle methods.</a:t>
            </a:r>
            <a:endParaRPr lang="en-IN" dirty="0"/>
          </a:p>
        </p:txBody>
      </p:sp>
    </p:spTree>
    <p:extLst>
      <p:ext uri="{BB962C8B-B14F-4D97-AF65-F5344CB8AC3E}">
        <p14:creationId xmlns:p14="http://schemas.microsoft.com/office/powerpoint/2010/main" val="169366819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3F87-15ED-489D-AF8D-62FFA89435C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Methods of Servlet interface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A5CFC2-7B07-4032-9F61-ED761DEA5CB2}"/>
              </a:ext>
            </a:extLst>
          </p:cNvPr>
          <p:cNvSpPr>
            <a:spLocks noGrp="1"/>
          </p:cNvSpPr>
          <p:nvPr>
            <p:ph idx="1"/>
          </p:nvPr>
        </p:nvSpPr>
        <p:spPr>
          <a:xfrm>
            <a:off x="457200" y="476672"/>
            <a:ext cx="8229600" cy="6264696"/>
          </a:xfrm>
        </p:spPr>
        <p:txBody>
          <a:bodyPr>
            <a:normAutofit fontScale="92500" lnSpcReduction="10000"/>
          </a:bodyPr>
          <a:lstStyle/>
          <a:p>
            <a:r>
              <a:rPr lang="en-US" b="1" dirty="0"/>
              <a:t>public void </a:t>
            </a:r>
            <a:r>
              <a:rPr lang="en-US" b="1" dirty="0" err="1"/>
              <a:t>init</a:t>
            </a:r>
            <a:r>
              <a:rPr lang="en-US" b="1" dirty="0"/>
              <a:t>(</a:t>
            </a:r>
            <a:r>
              <a:rPr lang="en-US" b="1" dirty="0" err="1"/>
              <a:t>ServletConfig</a:t>
            </a:r>
            <a:r>
              <a:rPr lang="en-US" b="1" dirty="0"/>
              <a:t> config)</a:t>
            </a:r>
            <a:r>
              <a:rPr lang="en-US" dirty="0"/>
              <a:t>	initializes the servlet. It is the life cycle method of servlet and invoked by the web container only once.</a:t>
            </a:r>
          </a:p>
          <a:p>
            <a:r>
              <a:rPr lang="en-US" b="1" dirty="0"/>
              <a:t>public void service(</a:t>
            </a:r>
            <a:r>
              <a:rPr lang="en-US" b="1" dirty="0" err="1"/>
              <a:t>ServletRequest</a:t>
            </a:r>
            <a:r>
              <a:rPr lang="en-US" b="1" dirty="0"/>
              <a:t> </a:t>
            </a:r>
            <a:r>
              <a:rPr lang="en-US" b="1" dirty="0" err="1"/>
              <a:t>request,ServletResponse</a:t>
            </a:r>
            <a:r>
              <a:rPr lang="en-US" b="1" dirty="0"/>
              <a:t> response)</a:t>
            </a:r>
            <a:r>
              <a:rPr lang="en-US" dirty="0"/>
              <a:t>	provides response for the incoming request. It is invoked at each request by the web container.</a:t>
            </a:r>
          </a:p>
          <a:p>
            <a:r>
              <a:rPr lang="en-US" b="1" dirty="0"/>
              <a:t>public void destroy()</a:t>
            </a:r>
            <a:r>
              <a:rPr lang="en-US" dirty="0"/>
              <a:t>	is invoked only once and indicates that servlet is being destroyed.</a:t>
            </a:r>
          </a:p>
          <a:p>
            <a:r>
              <a:rPr lang="en-US" b="1" dirty="0"/>
              <a:t>public </a:t>
            </a:r>
            <a:r>
              <a:rPr lang="en-US" b="1" dirty="0" err="1"/>
              <a:t>ServletConfig</a:t>
            </a:r>
            <a:r>
              <a:rPr lang="en-US" b="1" dirty="0"/>
              <a:t> </a:t>
            </a:r>
            <a:r>
              <a:rPr lang="en-US" b="1" dirty="0" err="1"/>
              <a:t>getServletConfig</a:t>
            </a:r>
            <a:r>
              <a:rPr lang="en-US" b="1" dirty="0"/>
              <a:t>()	</a:t>
            </a:r>
            <a:r>
              <a:rPr lang="en-US" dirty="0"/>
              <a:t>returns the object of </a:t>
            </a:r>
            <a:r>
              <a:rPr lang="en-US" dirty="0" err="1"/>
              <a:t>ServletConfig</a:t>
            </a:r>
            <a:r>
              <a:rPr lang="en-US" dirty="0"/>
              <a:t>.</a:t>
            </a:r>
          </a:p>
          <a:p>
            <a:r>
              <a:rPr lang="en-US" b="1" dirty="0"/>
              <a:t>public String </a:t>
            </a:r>
            <a:r>
              <a:rPr lang="en-US" b="1" dirty="0" err="1"/>
              <a:t>getServletInfo</a:t>
            </a:r>
            <a:r>
              <a:rPr lang="en-US" b="1" dirty="0"/>
              <a:t>()</a:t>
            </a:r>
            <a:r>
              <a:rPr lang="en-US" dirty="0"/>
              <a:t>	returns information about servlet such as writer, copyright, version etc.</a:t>
            </a:r>
            <a:endParaRPr lang="en-IN" dirty="0"/>
          </a:p>
        </p:txBody>
      </p:sp>
    </p:spTree>
    <p:extLst>
      <p:ext uri="{BB962C8B-B14F-4D97-AF65-F5344CB8AC3E}">
        <p14:creationId xmlns:p14="http://schemas.microsoft.com/office/powerpoint/2010/main" val="32715227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4D74-B063-4342-9898-693F12A28CF4}"/>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Steps to create a servlet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54BFA4E-49F2-473F-89FE-92D86D8A99EF}"/>
              </a:ext>
            </a:extLst>
          </p:cNvPr>
          <p:cNvSpPr>
            <a:spLocks noGrp="1"/>
          </p:cNvSpPr>
          <p:nvPr>
            <p:ph idx="1"/>
          </p:nvPr>
        </p:nvSpPr>
        <p:spPr>
          <a:xfrm>
            <a:off x="457200" y="476672"/>
            <a:ext cx="8229600" cy="5649491"/>
          </a:xfrm>
        </p:spPr>
        <p:txBody>
          <a:bodyPr/>
          <a:lstStyle/>
          <a:p>
            <a:pPr algn="just"/>
            <a:r>
              <a:rPr lang="en-US" sz="2000" b="0" i="0" dirty="0">
                <a:solidFill>
                  <a:srgbClr val="333333"/>
                </a:solidFill>
                <a:effectLst/>
                <a:latin typeface="inter-regular"/>
              </a:rPr>
              <a:t>There are given 6 steps to create a </a:t>
            </a:r>
            <a:r>
              <a:rPr lang="en-US" sz="2000" b="1" i="0" dirty="0">
                <a:solidFill>
                  <a:srgbClr val="333333"/>
                </a:solidFill>
                <a:effectLst/>
                <a:latin typeface="inter-bold"/>
              </a:rPr>
              <a:t>servlet example</a:t>
            </a:r>
            <a:r>
              <a:rPr lang="en-US" sz="2000" b="0" i="0" dirty="0">
                <a:solidFill>
                  <a:srgbClr val="333333"/>
                </a:solidFill>
                <a:effectLst/>
                <a:latin typeface="inter-regular"/>
              </a:rPr>
              <a:t>. These steps are required for all the servers.</a:t>
            </a:r>
          </a:p>
          <a:p>
            <a:pPr algn="just"/>
            <a:r>
              <a:rPr lang="en-US" sz="2000" b="0" i="0" dirty="0">
                <a:solidFill>
                  <a:srgbClr val="333333"/>
                </a:solidFill>
                <a:effectLst/>
                <a:latin typeface="inter-regular"/>
              </a:rPr>
              <a:t>The servlet example can be created by three ways:</a:t>
            </a:r>
          </a:p>
          <a:p>
            <a:pPr algn="just">
              <a:buFont typeface="+mj-lt"/>
              <a:buAutoNum type="arabicPeriod"/>
            </a:pPr>
            <a:r>
              <a:rPr lang="en-US" sz="2000" b="0" i="0" dirty="0">
                <a:solidFill>
                  <a:srgbClr val="000000"/>
                </a:solidFill>
                <a:effectLst/>
                <a:latin typeface="inter-regular"/>
              </a:rPr>
              <a:t>By implementing Servlet interface,</a:t>
            </a:r>
          </a:p>
          <a:p>
            <a:pPr algn="just">
              <a:buFont typeface="+mj-lt"/>
              <a:buAutoNum type="arabicPeriod"/>
            </a:pPr>
            <a:r>
              <a:rPr lang="en-US" sz="2000" b="0" i="0" dirty="0">
                <a:solidFill>
                  <a:srgbClr val="000000"/>
                </a:solidFill>
                <a:effectLst/>
                <a:latin typeface="inter-regular"/>
              </a:rPr>
              <a:t>By inheriting </a:t>
            </a:r>
            <a:r>
              <a:rPr lang="en-US" sz="2000" b="0" i="0" dirty="0" err="1">
                <a:solidFill>
                  <a:srgbClr val="000000"/>
                </a:solidFill>
                <a:effectLst/>
                <a:latin typeface="inter-regular"/>
              </a:rPr>
              <a:t>GenericServlet</a:t>
            </a:r>
            <a:r>
              <a:rPr lang="en-US" sz="2000" b="0" i="0" dirty="0">
                <a:solidFill>
                  <a:srgbClr val="000000"/>
                </a:solidFill>
                <a:effectLst/>
                <a:latin typeface="inter-regular"/>
              </a:rPr>
              <a:t> class, (or)</a:t>
            </a:r>
          </a:p>
          <a:p>
            <a:pPr algn="just">
              <a:buFont typeface="+mj-lt"/>
              <a:buAutoNum type="arabicPeriod"/>
            </a:pPr>
            <a:r>
              <a:rPr lang="en-US" sz="2000" b="0" i="0" dirty="0">
                <a:solidFill>
                  <a:srgbClr val="000000"/>
                </a:solidFill>
                <a:effectLst/>
                <a:latin typeface="inter-regular"/>
              </a:rPr>
              <a:t>By inheriting </a:t>
            </a:r>
            <a:r>
              <a:rPr lang="en-US" sz="2000" b="0" i="0" dirty="0" err="1">
                <a:solidFill>
                  <a:srgbClr val="000000"/>
                </a:solidFill>
                <a:effectLst/>
                <a:latin typeface="inter-regular"/>
              </a:rPr>
              <a:t>HttpServlet</a:t>
            </a:r>
            <a:r>
              <a:rPr lang="en-US" sz="2000" b="0" i="0" dirty="0">
                <a:solidFill>
                  <a:srgbClr val="000000"/>
                </a:solidFill>
                <a:effectLst/>
                <a:latin typeface="inter-regular"/>
              </a:rPr>
              <a:t> class</a:t>
            </a:r>
          </a:p>
          <a:p>
            <a:pPr marL="0" indent="0" algn="just">
              <a:buNone/>
            </a:pPr>
            <a:r>
              <a:rPr lang="en-US" sz="2000" b="0" i="0" dirty="0">
                <a:solidFill>
                  <a:srgbClr val="333333"/>
                </a:solidFill>
                <a:effectLst/>
                <a:latin typeface="inter-regular"/>
              </a:rPr>
              <a:t>The mostly used approach is by extending </a:t>
            </a:r>
            <a:r>
              <a:rPr lang="en-US" sz="2000" b="0" i="0" dirty="0" err="1">
                <a:solidFill>
                  <a:srgbClr val="333333"/>
                </a:solidFill>
                <a:effectLst/>
                <a:latin typeface="inter-regular"/>
              </a:rPr>
              <a:t>HttpServlet</a:t>
            </a:r>
            <a:r>
              <a:rPr lang="en-US" sz="2000" b="0" i="0" dirty="0">
                <a:solidFill>
                  <a:srgbClr val="333333"/>
                </a:solidFill>
                <a:effectLst/>
                <a:latin typeface="inter-regular"/>
              </a:rPr>
              <a:t> because it provides http request specific method such as </a:t>
            </a:r>
            <a:r>
              <a:rPr lang="en-US" sz="2000" b="0" i="0" dirty="0" err="1">
                <a:solidFill>
                  <a:srgbClr val="333333"/>
                </a:solidFill>
                <a:effectLst/>
                <a:latin typeface="inter-regular"/>
              </a:rPr>
              <a:t>doGet</a:t>
            </a:r>
            <a:r>
              <a:rPr lang="en-US" sz="2000" b="0" i="0" dirty="0">
                <a:solidFill>
                  <a:srgbClr val="333333"/>
                </a:solidFill>
                <a:effectLst/>
                <a:latin typeface="inter-regular"/>
              </a:rPr>
              <a:t>(), </a:t>
            </a:r>
            <a:r>
              <a:rPr lang="en-US" sz="2000" b="0" i="0" dirty="0" err="1">
                <a:solidFill>
                  <a:srgbClr val="333333"/>
                </a:solidFill>
                <a:effectLst/>
                <a:latin typeface="inter-regular"/>
              </a:rPr>
              <a:t>doPost</a:t>
            </a:r>
            <a:r>
              <a:rPr lang="en-US" sz="2000" b="0" i="0" dirty="0">
                <a:solidFill>
                  <a:srgbClr val="333333"/>
                </a:solidFill>
                <a:effectLst/>
                <a:latin typeface="inter-regular"/>
              </a:rPr>
              <a:t>(), </a:t>
            </a:r>
            <a:r>
              <a:rPr lang="en-US" sz="2000" b="0" i="0" dirty="0" err="1">
                <a:solidFill>
                  <a:srgbClr val="333333"/>
                </a:solidFill>
                <a:effectLst/>
                <a:latin typeface="inter-regular"/>
              </a:rPr>
              <a:t>doHead</a:t>
            </a:r>
            <a:r>
              <a:rPr lang="en-US" sz="2000" b="0" i="0" dirty="0">
                <a:solidFill>
                  <a:srgbClr val="333333"/>
                </a:solidFill>
                <a:effectLst/>
                <a:latin typeface="inter-regular"/>
              </a:rPr>
              <a:t>() </a:t>
            </a:r>
            <a:r>
              <a:rPr lang="en-US" sz="2000" b="0" i="0" dirty="0" err="1">
                <a:solidFill>
                  <a:srgbClr val="333333"/>
                </a:solidFill>
                <a:effectLst/>
                <a:latin typeface="inter-regular"/>
              </a:rPr>
              <a:t>etc</a:t>
            </a:r>
            <a:endParaRPr lang="en-US" sz="2000" b="0" i="0" dirty="0">
              <a:solidFill>
                <a:srgbClr val="333333"/>
              </a:solidFill>
              <a:effectLst/>
              <a:latin typeface="inter-regular"/>
            </a:endParaRPr>
          </a:p>
          <a:p>
            <a:pPr algn="just">
              <a:buFont typeface="+mj-lt"/>
              <a:buAutoNum type="arabicPeriod"/>
            </a:pPr>
            <a:r>
              <a:rPr lang="en-US" sz="1800" b="0" i="0" dirty="0">
                <a:solidFill>
                  <a:srgbClr val="000000"/>
                </a:solidFill>
                <a:effectLst/>
                <a:latin typeface="inter-regular"/>
              </a:rPr>
              <a:t>Create a directory structure</a:t>
            </a:r>
          </a:p>
          <a:p>
            <a:pPr algn="just">
              <a:buFont typeface="+mj-lt"/>
              <a:buAutoNum type="arabicPeriod"/>
            </a:pPr>
            <a:r>
              <a:rPr lang="en-US" sz="1800" b="0" i="0" dirty="0">
                <a:solidFill>
                  <a:srgbClr val="000000"/>
                </a:solidFill>
                <a:effectLst/>
                <a:latin typeface="inter-regular"/>
              </a:rPr>
              <a:t>Create a Servlet</a:t>
            </a:r>
          </a:p>
          <a:p>
            <a:pPr algn="just">
              <a:buFont typeface="+mj-lt"/>
              <a:buAutoNum type="arabicPeriod"/>
            </a:pPr>
            <a:r>
              <a:rPr lang="en-US" sz="1800" b="0" i="0" dirty="0">
                <a:solidFill>
                  <a:srgbClr val="000000"/>
                </a:solidFill>
                <a:effectLst/>
                <a:latin typeface="inter-regular"/>
              </a:rPr>
              <a:t>Compile the Servlet</a:t>
            </a:r>
          </a:p>
          <a:p>
            <a:pPr algn="just">
              <a:buFont typeface="+mj-lt"/>
              <a:buAutoNum type="arabicPeriod"/>
            </a:pPr>
            <a:r>
              <a:rPr lang="en-US" sz="1800" b="0" i="0" dirty="0">
                <a:solidFill>
                  <a:srgbClr val="000000"/>
                </a:solidFill>
                <a:effectLst/>
                <a:latin typeface="inter-regular"/>
              </a:rPr>
              <a:t>Create a deployment descriptor</a:t>
            </a:r>
          </a:p>
          <a:p>
            <a:pPr algn="just">
              <a:buFont typeface="+mj-lt"/>
              <a:buAutoNum type="arabicPeriod"/>
            </a:pPr>
            <a:r>
              <a:rPr lang="en-US" sz="1800" b="0" i="0" dirty="0">
                <a:solidFill>
                  <a:srgbClr val="000000"/>
                </a:solidFill>
                <a:effectLst/>
                <a:latin typeface="inter-regular"/>
              </a:rPr>
              <a:t>Start the server and deploy the project</a:t>
            </a:r>
          </a:p>
          <a:p>
            <a:pPr algn="just">
              <a:buFont typeface="+mj-lt"/>
              <a:buAutoNum type="arabicPeriod"/>
            </a:pPr>
            <a:r>
              <a:rPr lang="en-US" sz="1800" b="0" i="0" dirty="0">
                <a:solidFill>
                  <a:srgbClr val="000000"/>
                </a:solidFill>
                <a:effectLst/>
                <a:latin typeface="inter-regular"/>
              </a:rPr>
              <a:t>Access the servlet</a:t>
            </a:r>
          </a:p>
          <a:p>
            <a:pPr marL="0" indent="0" algn="just">
              <a:buNone/>
            </a:pPr>
            <a:r>
              <a:rPr lang="en-US" sz="2000" b="0" i="0" dirty="0">
                <a:solidFill>
                  <a:srgbClr val="333333"/>
                </a:solidFill>
                <a:effectLst/>
                <a:latin typeface="inter-regular"/>
              </a:rPr>
              <a:t>.</a:t>
            </a:r>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96656858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23FE-A508-4833-A846-6CFA3C52A44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Create a directory structures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BFBA762-FD25-429E-99E2-3A4643858A2F}"/>
              </a:ext>
            </a:extLst>
          </p:cNvPr>
          <p:cNvSpPr>
            <a:spLocks noGrp="1"/>
          </p:cNvSpPr>
          <p:nvPr>
            <p:ph idx="1"/>
          </p:nvPr>
        </p:nvSpPr>
        <p:spPr>
          <a:xfrm>
            <a:off x="457200" y="548680"/>
            <a:ext cx="8229600" cy="5577483"/>
          </a:xfrm>
        </p:spPr>
        <p:txBody>
          <a:bodyPr>
            <a:normAutofit/>
          </a:bodyPr>
          <a:lstStyle/>
          <a:p>
            <a:r>
              <a:rPr lang="en-US" sz="1800" b="0" i="0" dirty="0">
                <a:solidFill>
                  <a:srgbClr val="333333"/>
                </a:solidFill>
                <a:effectLst/>
                <a:latin typeface="inter-regular"/>
              </a:rPr>
              <a:t>The </a:t>
            </a:r>
            <a:r>
              <a:rPr lang="en-US" sz="1800" b="1" i="0" dirty="0">
                <a:solidFill>
                  <a:srgbClr val="333333"/>
                </a:solidFill>
                <a:effectLst/>
                <a:latin typeface="inter-bold"/>
              </a:rPr>
              <a:t>directory structure</a:t>
            </a:r>
            <a:r>
              <a:rPr lang="en-US" sz="1800" b="0" i="0" dirty="0">
                <a:solidFill>
                  <a:srgbClr val="333333"/>
                </a:solidFill>
                <a:effectLst/>
                <a:latin typeface="inter-regular"/>
              </a:rPr>
              <a:t> defines that where to put the different types of files so that web container may get the information and respond to the client.</a:t>
            </a:r>
          </a:p>
          <a:p>
            <a:r>
              <a:rPr lang="en-US" sz="1800" b="0" i="0" dirty="0">
                <a:solidFill>
                  <a:srgbClr val="333333"/>
                </a:solidFill>
                <a:effectLst/>
                <a:latin typeface="inter-regular"/>
              </a:rPr>
              <a:t>The Sun Microsystem defines a unique standard to be followed by all the server vendors. Let's see the directory structure that must be followed to create the servlet.</a:t>
            </a:r>
          </a:p>
          <a:p>
            <a:endParaRPr lang="en-IN" sz="1800" dirty="0"/>
          </a:p>
        </p:txBody>
      </p:sp>
      <p:pic>
        <p:nvPicPr>
          <p:cNvPr id="4" name="Picture 3">
            <a:extLst>
              <a:ext uri="{FF2B5EF4-FFF2-40B4-BE49-F238E27FC236}">
                <a16:creationId xmlns:a16="http://schemas.microsoft.com/office/drawing/2014/main" id="{BC23BC0B-5395-4483-A519-87A5A8972CF8}"/>
              </a:ext>
            </a:extLst>
          </p:cNvPr>
          <p:cNvPicPr>
            <a:picLocks noChangeAspect="1"/>
          </p:cNvPicPr>
          <p:nvPr/>
        </p:nvPicPr>
        <p:blipFill>
          <a:blip r:embed="rId2"/>
          <a:stretch>
            <a:fillRect/>
          </a:stretch>
        </p:blipFill>
        <p:spPr>
          <a:xfrm>
            <a:off x="1331640" y="2276872"/>
            <a:ext cx="6552728" cy="4536504"/>
          </a:xfrm>
          <a:prstGeom prst="rect">
            <a:avLst/>
          </a:prstGeom>
        </p:spPr>
      </p:pic>
    </p:spTree>
    <p:extLst>
      <p:ext uri="{BB962C8B-B14F-4D97-AF65-F5344CB8AC3E}">
        <p14:creationId xmlns:p14="http://schemas.microsoft.com/office/powerpoint/2010/main" val="109240621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8AE5-0F9D-455F-82B6-FB6494F460D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Create a Servlet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EF1F1AC-A1A5-4A97-B3AA-6D16AC904342}"/>
              </a:ext>
            </a:extLst>
          </p:cNvPr>
          <p:cNvSpPr>
            <a:spLocks noGrp="1"/>
          </p:cNvSpPr>
          <p:nvPr>
            <p:ph idx="1"/>
          </p:nvPr>
        </p:nvSpPr>
        <p:spPr>
          <a:xfrm>
            <a:off x="457200" y="548680"/>
            <a:ext cx="8229600" cy="5577483"/>
          </a:xfrm>
        </p:spPr>
        <p:txBody>
          <a:bodyPr>
            <a:normAutofit fontScale="70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DemoServlet</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a:t>
            </a:r>
            <a:r>
              <a:rPr lang="en-IN" b="0" i="0" dirty="0" err="1">
                <a:solidFill>
                  <a:srgbClr val="000000"/>
                </a:solidFill>
                <a:effectLst/>
                <a:latin typeface="inter-regular"/>
              </a:rPr>
              <a:t>req,HttpServletResponse</a:t>
            </a:r>
            <a:r>
              <a:rPr lang="en-IN" b="0" i="0" dirty="0">
                <a:solidFill>
                  <a:srgbClr val="000000"/>
                </a:solidFill>
                <a:effectLst/>
                <a:latin typeface="inter-regular"/>
              </a:rPr>
              <a:t> res)  </a:t>
            </a:r>
          </a:p>
          <a:p>
            <a:pPr algn="just">
              <a:buFont typeface="+mj-lt"/>
              <a:buAutoNum type="arabicPeriod"/>
            </a:pP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ServletException,IOException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a:t>
            </a:r>
            <a:r>
              <a:rPr lang="en-IN" b="0" i="0" dirty="0">
                <a:solidFill>
                  <a:srgbClr val="008200"/>
                </a:solidFill>
                <a:effectLst/>
                <a:latin typeface="inter-regular"/>
              </a:rPr>
              <a:t>//setting the content type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PrintWriter</a:t>
            </a:r>
            <a:r>
              <a:rPr lang="en-IN" b="0" i="0" dirty="0">
                <a:solidFill>
                  <a:srgbClr val="000000"/>
                </a:solidFill>
                <a:effectLst/>
                <a:latin typeface="inter-regular"/>
              </a:rPr>
              <a:t> pw=</a:t>
            </a:r>
            <a:r>
              <a:rPr lang="en-IN" b="0" i="0" dirty="0" err="1">
                <a:solidFill>
                  <a:srgbClr val="000000"/>
                </a:solidFill>
                <a:effectLst/>
                <a:latin typeface="inter-regular"/>
              </a:rPr>
              <a:t>res.getWriter</a:t>
            </a:r>
            <a:r>
              <a:rPr lang="en-IN" b="0" i="0" dirty="0">
                <a:solidFill>
                  <a:srgbClr val="000000"/>
                </a:solidFill>
                <a:effectLst/>
                <a:latin typeface="inter-regular"/>
              </a:rPr>
              <a:t>();</a:t>
            </a:r>
            <a:r>
              <a:rPr lang="en-IN" b="0" i="0" dirty="0">
                <a:solidFill>
                  <a:srgbClr val="008200"/>
                </a:solidFill>
                <a:effectLst/>
                <a:latin typeface="inter-regular"/>
              </a:rPr>
              <a:t>//get the stream to write the 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//writing html in the stream</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pw.println</a:t>
            </a:r>
            <a:r>
              <a:rPr lang="en-IN" b="0" i="0" dirty="0">
                <a:solidFill>
                  <a:srgbClr val="000000"/>
                </a:solidFill>
                <a:effectLst/>
                <a:latin typeface="inter-regular"/>
              </a:rPr>
              <a:t>(</a:t>
            </a:r>
            <a:r>
              <a:rPr lang="en-IN" b="0" i="0" dirty="0">
                <a:solidFill>
                  <a:srgbClr val="0000FF"/>
                </a:solidFill>
                <a:effectLst/>
                <a:latin typeface="inter-regular"/>
              </a:rPr>
              <a:t>"&lt;html&gt;&lt;body&gt;"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pw.println</a:t>
            </a:r>
            <a:r>
              <a:rPr lang="en-IN" b="0" i="0" dirty="0">
                <a:solidFill>
                  <a:srgbClr val="000000"/>
                </a:solidFill>
                <a:effectLst/>
                <a:latin typeface="inter-regular"/>
              </a:rPr>
              <a:t>(</a:t>
            </a:r>
            <a:r>
              <a:rPr lang="en-IN" b="0" i="0" dirty="0">
                <a:solidFill>
                  <a:srgbClr val="0000FF"/>
                </a:solidFill>
                <a:effectLst/>
                <a:latin typeface="inter-regular"/>
              </a:rPr>
              <a:t>"Welcome to servlet"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pw.println</a:t>
            </a:r>
            <a:r>
              <a:rPr lang="en-IN" b="0" i="0" dirty="0">
                <a:solidFill>
                  <a:srgbClr val="000000"/>
                </a:solidFill>
                <a:effectLst/>
                <a:latin typeface="inter-regular"/>
              </a:rPr>
              <a:t>(</a:t>
            </a:r>
            <a:r>
              <a:rPr lang="en-IN" b="0" i="0" dirty="0">
                <a:solidFill>
                  <a:srgbClr val="0000FF"/>
                </a:solidFill>
                <a:effectLst/>
                <a:latin typeface="inter-regular"/>
              </a:rPr>
              <a:t>"&lt;/body&gt;&lt;/html&gt;"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pw.close</a:t>
            </a:r>
            <a:r>
              <a:rPr lang="en-IN" b="0" i="0" dirty="0">
                <a:solidFill>
                  <a:srgbClr val="000000"/>
                </a:solidFill>
                <a:effectLst/>
                <a:latin typeface="inter-regular"/>
              </a:rPr>
              <a:t>();</a:t>
            </a:r>
            <a:r>
              <a:rPr lang="en-IN" b="0" i="0" dirty="0">
                <a:solidFill>
                  <a:srgbClr val="008200"/>
                </a:solidFill>
                <a:effectLst/>
                <a:latin typeface="inter-regular"/>
              </a:rPr>
              <a:t>//closing the stream</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25942699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DE1F-D251-4F9C-9832-D7183E0953B6}"/>
              </a:ext>
            </a:extLst>
          </p:cNvPr>
          <p:cNvSpPr>
            <a:spLocks noGrp="1"/>
          </p:cNvSpPr>
          <p:nvPr>
            <p:ph type="title"/>
          </p:nvPr>
        </p:nvSpPr>
        <p:spPr>
          <a:xfrm>
            <a:off x="457200" y="274638"/>
            <a:ext cx="8229600" cy="490066"/>
          </a:xfrm>
        </p:spPr>
        <p:txBody>
          <a:bodyPr>
            <a:normAutofit fontScale="90000"/>
          </a:bodyPr>
          <a:lstStyle/>
          <a:p>
            <a:r>
              <a:rPr lang="en-US" sz="3100" b="0" i="0" dirty="0">
                <a:solidFill>
                  <a:srgbClr val="610B38"/>
                </a:solidFill>
                <a:effectLst/>
                <a:latin typeface="erdana"/>
              </a:rPr>
              <a:t>Create the deployment descriptor (web.xml file)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1F0D186-9359-4497-AB04-53677058A658}"/>
              </a:ext>
            </a:extLst>
          </p:cNvPr>
          <p:cNvSpPr>
            <a:spLocks noGrp="1"/>
          </p:cNvSpPr>
          <p:nvPr>
            <p:ph idx="1"/>
          </p:nvPr>
        </p:nvSpPr>
        <p:spPr>
          <a:xfrm>
            <a:off x="457200" y="476672"/>
            <a:ext cx="8229600" cy="5649491"/>
          </a:xfrm>
        </p:spPr>
        <p:txBody>
          <a:bodyPr>
            <a:normAutofit fontScale="92500" lnSpcReduction="10000"/>
          </a:bodyPr>
          <a:lstStyle/>
          <a:p>
            <a:r>
              <a:rPr lang="en-US" sz="2400" b="0" i="0" dirty="0">
                <a:solidFill>
                  <a:srgbClr val="333333"/>
                </a:solidFill>
                <a:effectLst/>
                <a:latin typeface="inter-regular"/>
              </a:rPr>
              <a:t>The </a:t>
            </a:r>
            <a:r>
              <a:rPr lang="en-US" sz="2400" b="1" i="0" dirty="0">
                <a:solidFill>
                  <a:srgbClr val="333333"/>
                </a:solidFill>
                <a:effectLst/>
                <a:latin typeface="inter-bold"/>
              </a:rPr>
              <a:t>deployment descriptor</a:t>
            </a:r>
            <a:r>
              <a:rPr lang="en-US" sz="2400" b="0" i="0" dirty="0">
                <a:solidFill>
                  <a:srgbClr val="333333"/>
                </a:solidFill>
                <a:effectLst/>
                <a:latin typeface="inter-regular"/>
              </a:rPr>
              <a:t> is an xml file, from which Web Container gets the information about the </a:t>
            </a:r>
            <a:r>
              <a:rPr lang="en-US" sz="2400" b="0" i="0" dirty="0" err="1">
                <a:solidFill>
                  <a:srgbClr val="333333"/>
                </a:solidFill>
                <a:effectLst/>
                <a:latin typeface="inter-regular"/>
              </a:rPr>
              <a:t>servet</a:t>
            </a:r>
            <a:r>
              <a:rPr lang="en-US" sz="2400" b="0" i="0" dirty="0">
                <a:solidFill>
                  <a:srgbClr val="333333"/>
                </a:solidFill>
                <a:effectLst/>
                <a:latin typeface="inter-regular"/>
              </a:rPr>
              <a:t> to be invoked.</a:t>
            </a:r>
          </a:p>
          <a:p>
            <a:r>
              <a:rPr lang="en-US" sz="2400" b="0" i="0" dirty="0">
                <a:solidFill>
                  <a:srgbClr val="333333"/>
                </a:solidFill>
                <a:effectLst/>
                <a:latin typeface="inter-regular"/>
              </a:rPr>
              <a:t>The web container uses the Parser to get the information from the web.xml file. There are many xml parsers such as SAX, DOM and Pull.</a:t>
            </a:r>
          </a:p>
          <a:p>
            <a:r>
              <a:rPr lang="en-US" sz="1800" b="0" i="0" dirty="0">
                <a:solidFill>
                  <a:srgbClr val="333333"/>
                </a:solidFill>
                <a:effectLst/>
                <a:latin typeface="inter-regular"/>
              </a:rPr>
              <a:t>There are many elements in the web.xml file. Here is given some necessary elements to run the simple servlet program.</a:t>
            </a:r>
          </a:p>
          <a:p>
            <a:endParaRPr lang="en-US" sz="1800" dirty="0">
              <a:solidFill>
                <a:srgbClr val="333333"/>
              </a:solidFill>
              <a:latin typeface="inter-regular"/>
            </a:endParaRPr>
          </a:p>
          <a:p>
            <a:r>
              <a:rPr lang="en-IN" sz="2000" b="1" i="0" dirty="0">
                <a:solidFill>
                  <a:srgbClr val="333333"/>
                </a:solidFill>
                <a:effectLst/>
                <a:latin typeface="inter-bold"/>
              </a:rPr>
              <a:t>web.xml file</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servlet-name</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MyServlet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servlet-name</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servlet-class</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com.myorg.Servlet.MyServlet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servlet-class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servlet-mapping</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servlet-name</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MyServlet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servlet-name</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url</a:t>
            </a:r>
            <a:r>
              <a:rPr lang="en-IN" sz="1800" dirty="0">
                <a:solidFill>
                  <a:srgbClr val="3F7F7F"/>
                </a:solidFill>
                <a:latin typeface="Consolas" panose="020B0609020204030204" pitchFamily="49" charset="0"/>
              </a:rPr>
              <a:t>-pattern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MyServlet</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url</a:t>
            </a:r>
            <a:r>
              <a:rPr lang="en-IN" sz="1800" dirty="0">
                <a:solidFill>
                  <a:srgbClr val="3F7F7F"/>
                </a:solidFill>
                <a:latin typeface="Consolas" panose="020B0609020204030204" pitchFamily="49" charset="0"/>
              </a:rPr>
              <a:t>-pattern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servlet-mapping</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web-app</a:t>
            </a:r>
            <a:r>
              <a:rPr lang="en-IN" sz="1800" dirty="0">
                <a:solidFill>
                  <a:srgbClr val="008080"/>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382444818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5B34-43FE-40C6-B273-94DFD80A0CAD}"/>
              </a:ext>
            </a:extLst>
          </p:cNvPr>
          <p:cNvSpPr>
            <a:spLocks noGrp="1"/>
          </p:cNvSpPr>
          <p:nvPr>
            <p:ph type="title"/>
          </p:nvPr>
        </p:nvSpPr>
        <p:spPr>
          <a:xfrm>
            <a:off x="457200" y="274638"/>
            <a:ext cx="8229600" cy="346050"/>
          </a:xfrm>
        </p:spPr>
        <p:txBody>
          <a:bodyPr>
            <a:normAutofit fontScale="90000"/>
          </a:bodyPr>
          <a:lstStyle/>
          <a:p>
            <a:r>
              <a:rPr lang="en-IN" b="0" i="0" dirty="0" err="1">
                <a:solidFill>
                  <a:srgbClr val="610B38"/>
                </a:solidFill>
                <a:effectLst/>
                <a:latin typeface="erdana"/>
              </a:rPr>
              <a:t>ServletRequest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86B009F-DBAE-4B99-9D49-106F29544353}"/>
              </a:ext>
            </a:extLst>
          </p:cNvPr>
          <p:cNvSpPr>
            <a:spLocks noGrp="1"/>
          </p:cNvSpPr>
          <p:nvPr>
            <p:ph idx="1"/>
          </p:nvPr>
        </p:nvSpPr>
        <p:spPr>
          <a:xfrm>
            <a:off x="457200" y="476672"/>
            <a:ext cx="8229600" cy="6264696"/>
          </a:xfrm>
        </p:spPr>
        <p:txBody>
          <a:bodyPr>
            <a:normAutofit/>
          </a:bodyPr>
          <a:lstStyle/>
          <a:p>
            <a:r>
              <a:rPr lang="en-US" sz="2400" b="0" i="0" dirty="0">
                <a:solidFill>
                  <a:srgbClr val="333333"/>
                </a:solidFill>
                <a:effectLst/>
                <a:latin typeface="inter-regular"/>
              </a:rPr>
              <a:t>An object of </a:t>
            </a:r>
            <a:r>
              <a:rPr lang="en-US" sz="2400" b="0" i="0" dirty="0" err="1">
                <a:solidFill>
                  <a:srgbClr val="333333"/>
                </a:solidFill>
                <a:effectLst/>
                <a:latin typeface="inter-regular"/>
              </a:rPr>
              <a:t>ServletRequest</a:t>
            </a:r>
            <a:r>
              <a:rPr lang="en-US" sz="2400" b="0" i="0" dirty="0">
                <a:solidFill>
                  <a:srgbClr val="333333"/>
                </a:solidFill>
                <a:effectLst/>
                <a:latin typeface="inter-regular"/>
              </a:rPr>
              <a:t> is used to provide the client request information to a servlet such as content type, content length, parameter names and values, header </a:t>
            </a:r>
            <a:r>
              <a:rPr lang="en-US" sz="2400" b="0" i="0" dirty="0" err="1">
                <a:solidFill>
                  <a:srgbClr val="333333"/>
                </a:solidFill>
                <a:effectLst/>
                <a:latin typeface="inter-regular"/>
              </a:rPr>
              <a:t>informations</a:t>
            </a:r>
            <a:r>
              <a:rPr lang="en-US" sz="2400" b="0" i="0" dirty="0">
                <a:solidFill>
                  <a:srgbClr val="333333"/>
                </a:solidFill>
                <a:effectLst/>
                <a:latin typeface="inter-regular"/>
              </a:rPr>
              <a:t>, attributes etc.</a:t>
            </a:r>
          </a:p>
          <a:p>
            <a:r>
              <a:rPr lang="en-US" sz="1400" b="0" dirty="0">
                <a:solidFill>
                  <a:srgbClr val="610B4B"/>
                </a:solidFill>
                <a:effectLst/>
                <a:latin typeface="tahoma" panose="020B0604030504040204" pitchFamily="34" charset="0"/>
              </a:rPr>
              <a:t>Example of </a:t>
            </a:r>
            <a:r>
              <a:rPr lang="en-US" sz="1400" b="0" dirty="0" err="1">
                <a:solidFill>
                  <a:srgbClr val="610B4B"/>
                </a:solidFill>
                <a:effectLst/>
                <a:latin typeface="tahoma" panose="020B0604030504040204" pitchFamily="34" charset="0"/>
              </a:rPr>
              <a:t>ServletRequest</a:t>
            </a:r>
            <a:r>
              <a:rPr lang="en-US" sz="1400" b="0" dirty="0">
                <a:solidFill>
                  <a:srgbClr val="610B4B"/>
                </a:solidFill>
                <a:effectLst/>
                <a:latin typeface="tahoma" panose="020B0604030504040204" pitchFamily="34" charset="0"/>
              </a:rPr>
              <a:t> to display the name of the user</a:t>
            </a:r>
          </a:p>
          <a:p>
            <a:pPr algn="just"/>
            <a:r>
              <a:rPr lang="en-US" sz="1400" b="0" i="0" dirty="0">
                <a:solidFill>
                  <a:srgbClr val="333333"/>
                </a:solidFill>
                <a:effectLst/>
                <a:latin typeface="inter-regular"/>
              </a:rPr>
              <a:t>In this example, we are displaying the name of the user in the servlet. For this purpose, we have used the </a:t>
            </a:r>
            <a:r>
              <a:rPr lang="en-US" sz="1400" b="0" i="0" dirty="0" err="1">
                <a:solidFill>
                  <a:srgbClr val="333333"/>
                </a:solidFill>
                <a:effectLst/>
                <a:latin typeface="inter-regular"/>
              </a:rPr>
              <a:t>getParameter</a:t>
            </a:r>
            <a:r>
              <a:rPr lang="en-US" sz="1400" b="0" i="0" dirty="0">
                <a:solidFill>
                  <a:srgbClr val="333333"/>
                </a:solidFill>
                <a:effectLst/>
                <a:latin typeface="inter-regular"/>
              </a:rPr>
              <a:t> method that returns the value for the given request parameter name.</a:t>
            </a:r>
          </a:p>
          <a:p>
            <a:endParaRPr lang="en-US" sz="1400" dirty="0"/>
          </a:p>
          <a:p>
            <a:endParaRPr lang="en-US" sz="1400" dirty="0"/>
          </a:p>
          <a:p>
            <a:pPr algn="just">
              <a:buFont typeface="+mj-lt"/>
              <a:buAutoNum type="arabicPeriod"/>
            </a:pPr>
            <a:r>
              <a:rPr lang="en-US" sz="1800" b="0" i="0" dirty="0">
                <a:solidFill>
                  <a:srgbClr val="000000"/>
                </a:solidFill>
                <a:effectLst/>
                <a:latin typeface="inter-regular"/>
              </a:rPr>
              <a:t>&lt;form action=</a:t>
            </a:r>
            <a:r>
              <a:rPr lang="en-US" sz="1800" b="0" i="0" dirty="0">
                <a:solidFill>
                  <a:srgbClr val="0000FF"/>
                </a:solidFill>
                <a:effectLst/>
                <a:latin typeface="inter-regular"/>
              </a:rPr>
              <a:t>"welcome"</a:t>
            </a:r>
            <a:r>
              <a:rPr lang="en-US" sz="1800" b="0" i="0" dirty="0">
                <a:solidFill>
                  <a:srgbClr val="000000"/>
                </a:solidFill>
                <a:effectLst/>
                <a:latin typeface="inter-regular"/>
              </a:rPr>
              <a:t> method=</a:t>
            </a:r>
            <a:r>
              <a:rPr lang="en-US" sz="1800" b="0" i="0" dirty="0">
                <a:solidFill>
                  <a:srgbClr val="0000FF"/>
                </a:solidFill>
                <a:effectLst/>
                <a:latin typeface="inter-regular"/>
              </a:rPr>
              <a:t>"get"</a:t>
            </a:r>
            <a:r>
              <a:rPr lang="en-US" sz="1800" b="0" i="0" dirty="0">
                <a:solidFill>
                  <a:srgbClr val="000000"/>
                </a:solidFill>
                <a:effectLst/>
                <a:latin typeface="inter-regular"/>
              </a:rPr>
              <a:t>&gt;  </a:t>
            </a:r>
          </a:p>
          <a:p>
            <a:pPr algn="just">
              <a:buFont typeface="+mj-lt"/>
              <a:buAutoNum type="arabicPeriod"/>
            </a:pPr>
            <a:r>
              <a:rPr lang="en-US" sz="1800" b="0" i="0" dirty="0">
                <a:solidFill>
                  <a:srgbClr val="000000"/>
                </a:solidFill>
                <a:effectLst/>
                <a:latin typeface="inter-regular"/>
              </a:rPr>
              <a:t>Enter your name&lt;input type=</a:t>
            </a:r>
            <a:r>
              <a:rPr lang="en-US" sz="1800" b="0" i="0" dirty="0">
                <a:solidFill>
                  <a:srgbClr val="0000FF"/>
                </a:solidFill>
                <a:effectLst/>
                <a:latin typeface="inter-regular"/>
              </a:rPr>
              <a:t>"text"</a:t>
            </a:r>
            <a:r>
              <a:rPr lang="en-US" sz="1800" b="0" i="0" dirty="0">
                <a:solidFill>
                  <a:srgbClr val="000000"/>
                </a:solidFill>
                <a:effectLst/>
                <a:latin typeface="inter-regular"/>
              </a:rPr>
              <a:t> name=</a:t>
            </a:r>
            <a:r>
              <a:rPr lang="en-US" sz="1800" b="0" i="0" dirty="0">
                <a:solidFill>
                  <a:srgbClr val="0000FF"/>
                </a:solidFill>
                <a:effectLst/>
                <a:latin typeface="inter-regular"/>
              </a:rPr>
              <a:t>"name"</a:t>
            </a:r>
            <a:r>
              <a:rPr lang="en-US" sz="1800" b="0" i="0" dirty="0">
                <a:solidFill>
                  <a:srgbClr val="000000"/>
                </a:solidFill>
                <a:effectLst/>
                <a:latin typeface="inter-regular"/>
              </a:rPr>
              <a:t>&gt;&lt;</a:t>
            </a:r>
            <a:r>
              <a:rPr lang="en-US" sz="1800" b="0" i="0" dirty="0" err="1">
                <a:solidFill>
                  <a:srgbClr val="000000"/>
                </a:solidFill>
                <a:effectLst/>
                <a:latin typeface="inter-regular"/>
              </a:rPr>
              <a:t>br</a:t>
            </a:r>
            <a:r>
              <a:rPr lang="en-US" sz="1800" b="0" i="0" dirty="0">
                <a:solidFill>
                  <a:srgbClr val="000000"/>
                </a:solidFill>
                <a:effectLst/>
                <a:latin typeface="inter-regular"/>
              </a:rPr>
              <a:t>&gt;  </a:t>
            </a:r>
          </a:p>
          <a:p>
            <a:pPr algn="just">
              <a:buFont typeface="+mj-lt"/>
              <a:buAutoNum type="arabicPeriod"/>
            </a:pPr>
            <a:r>
              <a:rPr lang="en-US" sz="1800" b="0" i="0" dirty="0">
                <a:solidFill>
                  <a:srgbClr val="000000"/>
                </a:solidFill>
                <a:effectLst/>
                <a:latin typeface="inter-regular"/>
              </a:rPr>
              <a:t>&lt;input type=</a:t>
            </a:r>
            <a:r>
              <a:rPr lang="en-US" sz="1800" b="0" i="0" dirty="0">
                <a:solidFill>
                  <a:srgbClr val="0000FF"/>
                </a:solidFill>
                <a:effectLst/>
                <a:latin typeface="inter-regular"/>
              </a:rPr>
              <a:t>"submit"</a:t>
            </a:r>
            <a:r>
              <a:rPr lang="en-US" sz="1800" b="0" i="0" dirty="0">
                <a:solidFill>
                  <a:srgbClr val="000000"/>
                </a:solidFill>
                <a:effectLst/>
                <a:latin typeface="inter-regular"/>
              </a:rPr>
              <a:t> value=</a:t>
            </a:r>
            <a:r>
              <a:rPr lang="en-US" sz="1800" b="0" i="0" dirty="0">
                <a:solidFill>
                  <a:srgbClr val="0000FF"/>
                </a:solidFill>
                <a:effectLst/>
                <a:latin typeface="inter-regular"/>
              </a:rPr>
              <a:t>"login"</a:t>
            </a:r>
            <a:r>
              <a:rPr lang="en-US" sz="1800" b="0" i="0" dirty="0">
                <a:solidFill>
                  <a:srgbClr val="000000"/>
                </a:solidFill>
                <a:effectLst/>
                <a:latin typeface="inter-regular"/>
              </a:rPr>
              <a:t>&gt;  </a:t>
            </a:r>
          </a:p>
          <a:p>
            <a:pPr algn="just">
              <a:buFont typeface="+mj-lt"/>
              <a:buAutoNum type="arabicPeriod"/>
            </a:pPr>
            <a:r>
              <a:rPr lang="en-US" sz="1800" b="0" i="0" dirty="0">
                <a:solidFill>
                  <a:srgbClr val="000000"/>
                </a:solidFill>
                <a:effectLst/>
                <a:latin typeface="inter-regular"/>
              </a:rPr>
              <a:t>&lt;/form&gt;  </a:t>
            </a:r>
          </a:p>
          <a:p>
            <a:br>
              <a:rPr lang="en-US" sz="1400" dirty="0"/>
            </a:br>
            <a:endParaRPr lang="en-IN" sz="2400" dirty="0"/>
          </a:p>
        </p:txBody>
      </p:sp>
    </p:spTree>
    <p:extLst>
      <p:ext uri="{BB962C8B-B14F-4D97-AF65-F5344CB8AC3E}">
        <p14:creationId xmlns:p14="http://schemas.microsoft.com/office/powerpoint/2010/main" val="2942663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7661-4A8B-4943-B894-67A9E43E1B91}"/>
              </a:ext>
            </a:extLst>
          </p:cNvPr>
          <p:cNvSpPr>
            <a:spLocks noGrp="1"/>
          </p:cNvSpPr>
          <p:nvPr>
            <p:ph type="title"/>
          </p:nvPr>
        </p:nvSpPr>
        <p:spPr>
          <a:xfrm>
            <a:off x="457200" y="227013"/>
            <a:ext cx="8229600" cy="346050"/>
          </a:xfrm>
        </p:spPr>
        <p:txBody>
          <a:bodyPr>
            <a:normAutofit fontScale="90000"/>
          </a:bodyPr>
          <a:lstStyle/>
          <a:p>
            <a:r>
              <a:rPr lang="en-US" dirty="0"/>
              <a:t>More about Assignment Operators</a:t>
            </a:r>
            <a:endParaRPr lang="en-IN" dirty="0"/>
          </a:p>
        </p:txBody>
      </p:sp>
      <p:sp>
        <p:nvSpPr>
          <p:cNvPr id="3" name="Content Placeholder 2">
            <a:extLst>
              <a:ext uri="{FF2B5EF4-FFF2-40B4-BE49-F238E27FC236}">
                <a16:creationId xmlns:a16="http://schemas.microsoft.com/office/drawing/2014/main" id="{66769D58-FA5D-4113-94FD-ACE67CF766B5}"/>
              </a:ext>
            </a:extLst>
          </p:cNvPr>
          <p:cNvSpPr>
            <a:spLocks noGrp="1"/>
          </p:cNvSpPr>
          <p:nvPr>
            <p:ph idx="1"/>
          </p:nvPr>
        </p:nvSpPr>
        <p:spPr>
          <a:xfrm>
            <a:off x="457200" y="836712"/>
            <a:ext cx="8229600" cy="5289451"/>
          </a:xfrm>
        </p:spPr>
        <p:txBody>
          <a:bodyPr>
            <a:normAutofit fontScale="77500" lnSpcReduction="20000"/>
          </a:bodyPr>
          <a:lstStyle/>
          <a:p>
            <a:r>
              <a:rPr lang="en-US" sz="1900" b="0" i="0" dirty="0">
                <a:solidFill>
                  <a:srgbClr val="000000"/>
                </a:solidFill>
                <a:effectLst/>
                <a:latin typeface="arial" panose="020B0604020202020204" pitchFamily="34" charset="0"/>
              </a:rPr>
              <a:t>The expression a = </a:t>
            </a:r>
            <a:r>
              <a:rPr lang="en-US" sz="1900" b="0" i="0" dirty="0" err="1">
                <a:solidFill>
                  <a:srgbClr val="000000"/>
                </a:solidFill>
                <a:effectLst/>
                <a:latin typeface="arial" panose="020B0604020202020204" pitchFamily="34" charset="0"/>
              </a:rPr>
              <a:t>a+b</a:t>
            </a:r>
            <a:r>
              <a:rPr lang="en-US" sz="1900" b="0" i="0" dirty="0">
                <a:solidFill>
                  <a:srgbClr val="000000"/>
                </a:solidFill>
                <a:effectLst/>
                <a:latin typeface="arial" panose="020B0604020202020204" pitchFamily="34" charset="0"/>
              </a:rPr>
              <a:t> is almost same as that of a += b but the </a:t>
            </a:r>
            <a:r>
              <a:rPr lang="en-US" sz="1900" b="0" i="0" dirty="0" err="1">
                <a:solidFill>
                  <a:srgbClr val="000000"/>
                </a:solidFill>
                <a:effectLst/>
                <a:latin typeface="arial" panose="020B0604020202020204" pitchFamily="34" charset="0"/>
              </a:rPr>
              <a:t>mainadvantage</a:t>
            </a:r>
            <a:r>
              <a:rPr lang="en-US" sz="1900" b="0" i="0" dirty="0">
                <a:solidFill>
                  <a:srgbClr val="000000"/>
                </a:solidFill>
                <a:effectLst/>
                <a:latin typeface="arial" panose="020B0604020202020204" pitchFamily="34" charset="0"/>
              </a:rPr>
              <a:t> of shorthand assignment operator is that the operand is that the operand on the left </a:t>
            </a:r>
            <a:r>
              <a:rPr lang="en-US" sz="1900" b="0" i="0" dirty="0" err="1">
                <a:solidFill>
                  <a:srgbClr val="000000"/>
                </a:solidFill>
                <a:effectLst/>
                <a:latin typeface="arial" panose="020B0604020202020204" pitchFamily="34" charset="0"/>
              </a:rPr>
              <a:t>handside</a:t>
            </a:r>
            <a:r>
              <a:rPr lang="en-US" sz="1900" b="0" i="0" dirty="0">
                <a:solidFill>
                  <a:srgbClr val="000000"/>
                </a:solidFill>
                <a:effectLst/>
                <a:latin typeface="arial" panose="020B0604020202020204" pitchFamily="34" charset="0"/>
              </a:rPr>
              <a:t> of the assignment is evaluated only once. </a:t>
            </a:r>
          </a:p>
          <a:p>
            <a:endParaRPr lang="en-US" sz="1900" b="0" i="0" dirty="0">
              <a:solidFill>
                <a:srgbClr val="000000"/>
              </a:solidFill>
              <a:effectLst/>
              <a:latin typeface="arial" panose="020B0604020202020204" pitchFamily="34" charset="0"/>
            </a:endParaRPr>
          </a:p>
          <a:p>
            <a:r>
              <a:rPr lang="en-US" sz="1900" b="0" i="0" dirty="0">
                <a:solidFill>
                  <a:srgbClr val="000000"/>
                </a:solidFill>
                <a:effectLst/>
                <a:latin typeface="arial" panose="020B0604020202020204" pitchFamily="34" charset="0"/>
              </a:rPr>
              <a:t>The assignment operators have the </a:t>
            </a:r>
            <a:r>
              <a:rPr lang="en-US" sz="1900" b="0" i="0" dirty="0" err="1">
                <a:solidFill>
                  <a:srgbClr val="000000"/>
                </a:solidFill>
                <a:effectLst/>
                <a:latin typeface="arial" panose="020B0604020202020204" pitchFamily="34" charset="0"/>
              </a:rPr>
              <a:t>lowestprecedence</a:t>
            </a:r>
            <a:r>
              <a:rPr lang="en-US" sz="1900" b="0" i="0" dirty="0">
                <a:solidFill>
                  <a:srgbClr val="000000"/>
                </a:solidFill>
                <a:effectLst/>
                <a:latin typeface="arial" panose="020B0604020202020204" pitchFamily="34" charset="0"/>
              </a:rPr>
              <a:t> as compared to other operators.</a:t>
            </a:r>
          </a:p>
          <a:p>
            <a:r>
              <a:rPr lang="en-US" sz="1900" b="0" i="0" dirty="0">
                <a:solidFill>
                  <a:srgbClr val="000000"/>
                </a:solidFill>
                <a:effectLst/>
                <a:latin typeface="arial" panose="020B0604020202020204" pitchFamily="34" charset="0"/>
              </a:rPr>
              <a:t> Only one variable is allowed on the left hand </a:t>
            </a:r>
            <a:r>
              <a:rPr lang="en-US" sz="1900" b="0" i="0" dirty="0" err="1">
                <a:solidFill>
                  <a:srgbClr val="000000"/>
                </a:solidFill>
                <a:effectLst/>
                <a:latin typeface="arial" panose="020B0604020202020204" pitchFamily="34" charset="0"/>
              </a:rPr>
              <a:t>sideof</a:t>
            </a:r>
            <a:r>
              <a:rPr lang="en-US" sz="1900" b="0" i="0" dirty="0">
                <a:solidFill>
                  <a:srgbClr val="000000"/>
                </a:solidFill>
                <a:effectLst/>
                <a:latin typeface="arial" panose="020B0604020202020204" pitchFamily="34" charset="0"/>
              </a:rPr>
              <a:t> the expression. Therefore a=x*y is valid and m*n=l is invalid.</a:t>
            </a:r>
          </a:p>
          <a:p>
            <a:endParaRPr lang="en-US" sz="1600" dirty="0">
              <a:solidFill>
                <a:srgbClr val="000000"/>
              </a:solidFill>
              <a:latin typeface="arial" panose="020B0604020202020204" pitchFamily="34" charset="0"/>
            </a:endParaRPr>
          </a:p>
          <a:p>
            <a:endParaRPr lang="en-US" sz="1600" b="0" i="0" dirty="0">
              <a:solidFill>
                <a:srgbClr val="000000"/>
              </a:solidFill>
              <a:effectLst/>
              <a:latin typeface="arial" panose="020B0604020202020204" pitchFamily="34" charset="0"/>
            </a:endParaRPr>
          </a:p>
          <a:p>
            <a:endParaRPr lang="en-US" sz="1600" dirty="0">
              <a:solidFill>
                <a:srgbClr val="000000"/>
              </a:solidFill>
              <a:latin typeface="arial" panose="020B0604020202020204" pitchFamily="34" charset="0"/>
            </a:endParaRPr>
          </a:p>
          <a:p>
            <a:pPr marL="0" indent="0">
              <a:buNone/>
            </a:pPr>
            <a:r>
              <a:rPr lang="en-US" sz="1600" b="0" i="0" dirty="0">
                <a:solidFill>
                  <a:srgbClr val="000000"/>
                </a:solidFill>
                <a:effectLst/>
                <a:latin typeface="arial" panose="020B0604020202020204" pitchFamily="34" charset="0"/>
              </a:rPr>
              <a:t>class </a:t>
            </a:r>
            <a:r>
              <a:rPr lang="en-US" sz="1600" b="0" i="0" dirty="0" err="1">
                <a:solidFill>
                  <a:srgbClr val="000000"/>
                </a:solidFill>
                <a:effectLst/>
                <a:latin typeface="arial" panose="020B0604020202020204" pitchFamily="34" charset="0"/>
              </a:rPr>
              <a:t>AssignmentOperator</a:t>
            </a:r>
            <a:r>
              <a:rPr lang="en-US" sz="1600" b="0" i="0" dirty="0">
                <a:solidFill>
                  <a:srgbClr val="000000"/>
                </a:solidFill>
                <a:effectLst/>
                <a:latin typeface="arial" panose="020B0604020202020204" pitchFamily="34" charset="0"/>
              </a:rPr>
              <a:t> </a:t>
            </a:r>
          </a:p>
          <a:p>
            <a:pPr marL="0" indent="0">
              <a:buNone/>
            </a:pPr>
            <a:r>
              <a:rPr lang="en-US" sz="1600" b="0" i="0" dirty="0">
                <a:solidFill>
                  <a:srgbClr val="000000"/>
                </a:solidFill>
                <a:effectLst/>
                <a:latin typeface="arial" panose="020B0604020202020204" pitchFamily="34" charset="0"/>
              </a:rPr>
              <a:t>{</a:t>
            </a:r>
          </a:p>
          <a:p>
            <a:pPr marL="0" indent="0">
              <a:buNone/>
            </a:pPr>
            <a:r>
              <a:rPr lang="en-US" sz="1600" b="0" i="0" dirty="0">
                <a:solidFill>
                  <a:srgbClr val="000000"/>
                </a:solidFill>
                <a:effectLst/>
                <a:latin typeface="arial" panose="020B0604020202020204" pitchFamily="34" charset="0"/>
              </a:rPr>
              <a:t>                  public static void main(String </a:t>
            </a:r>
            <a:r>
              <a:rPr lang="en-US" sz="1600" b="0" i="0" dirty="0" err="1">
                <a:solidFill>
                  <a:srgbClr val="000000"/>
                </a:solidFill>
                <a:effectLst/>
                <a:latin typeface="arial" panose="020B0604020202020204" pitchFamily="34" charset="0"/>
              </a:rPr>
              <a:t>args</a:t>
            </a:r>
            <a:r>
              <a:rPr lang="en-US" sz="1600" b="0" i="0" dirty="0">
                <a:solidFill>
                  <a:srgbClr val="000000"/>
                </a:solidFill>
                <a:effectLst/>
                <a:latin typeface="arial" panose="020B0604020202020204" pitchFamily="34" charset="0"/>
              </a:rPr>
              <a:t>[])</a:t>
            </a:r>
          </a:p>
          <a:p>
            <a:pPr marL="0" indent="0">
              <a:buNone/>
            </a:pPr>
            <a:r>
              <a:rPr lang="en-US" sz="1600" b="0" i="0" dirty="0">
                <a:solidFill>
                  <a:srgbClr val="000000"/>
                </a:solidFill>
                <a:effectLst/>
                <a:latin typeface="arial" panose="020B0604020202020204" pitchFamily="34" charset="0"/>
              </a:rPr>
              <a:t>         {</a:t>
            </a:r>
          </a:p>
          <a:p>
            <a:pPr marL="0" indent="0">
              <a:buNone/>
            </a:pPr>
            <a:r>
              <a:rPr lang="en-US" sz="1600" b="0" i="0" dirty="0">
                <a:solidFill>
                  <a:srgbClr val="000000"/>
                </a:solidFill>
                <a:effectLst/>
                <a:latin typeface="arial" panose="020B0604020202020204" pitchFamily="34" charset="0"/>
              </a:rPr>
              <a:t>                    int X=12, Y=13, Z=16;</a:t>
            </a:r>
          </a:p>
          <a:p>
            <a:pPr marL="0" indent="0">
              <a:buNone/>
            </a:pPr>
            <a:r>
              <a:rPr lang="en-US" sz="1600" b="0" i="0" dirty="0">
                <a:solidFill>
                  <a:srgbClr val="000000"/>
                </a:solidFill>
                <a:effectLst/>
                <a:latin typeface="arial" panose="020B0604020202020204" pitchFamily="34" charset="0"/>
              </a:rPr>
              <a:t>                    </a:t>
            </a:r>
            <a:r>
              <a:rPr lang="en-US" sz="1600" b="0" i="0" dirty="0" err="1">
                <a:solidFill>
                  <a:srgbClr val="000000"/>
                </a:solidFill>
                <a:effectLst/>
                <a:latin typeface="arial" panose="020B0604020202020204" pitchFamily="34" charset="0"/>
              </a:rPr>
              <a:t>System.out.println</a:t>
            </a:r>
            <a:r>
              <a:rPr lang="en-US" sz="1600" b="0" i="0" dirty="0">
                <a:solidFill>
                  <a:srgbClr val="000000"/>
                </a:solidFill>
                <a:effectLst/>
                <a:latin typeface="arial" panose="020B0604020202020204" pitchFamily="34" charset="0"/>
              </a:rPr>
              <a:t>("The Assignment Value is : ");</a:t>
            </a:r>
          </a:p>
          <a:p>
            <a:pPr marL="0" indent="0">
              <a:buNone/>
            </a:pPr>
            <a:r>
              <a:rPr lang="en-US" sz="1600" b="0" i="0" dirty="0">
                <a:solidFill>
                  <a:srgbClr val="000000"/>
                </a:solidFill>
                <a:effectLst/>
                <a:latin typeface="arial" panose="020B0604020202020204" pitchFamily="34" charset="0"/>
              </a:rPr>
              <a:t>                    X+=2;</a:t>
            </a:r>
          </a:p>
          <a:p>
            <a:pPr marL="0" indent="0">
              <a:buNone/>
            </a:pPr>
            <a:r>
              <a:rPr lang="en-US" sz="1600" b="0" i="0" dirty="0">
                <a:solidFill>
                  <a:srgbClr val="000000"/>
                </a:solidFill>
                <a:effectLst/>
                <a:latin typeface="arial" panose="020B0604020202020204" pitchFamily="34" charset="0"/>
              </a:rPr>
              <a:t>                    Y-=2;</a:t>
            </a:r>
          </a:p>
          <a:p>
            <a:pPr marL="0" indent="0">
              <a:buNone/>
            </a:pPr>
            <a:r>
              <a:rPr lang="en-US" sz="1600" b="0" i="0" dirty="0">
                <a:solidFill>
                  <a:srgbClr val="000000"/>
                </a:solidFill>
                <a:effectLst/>
                <a:latin typeface="arial" panose="020B0604020202020204" pitchFamily="34" charset="0"/>
              </a:rPr>
              <a:t>                    Z*=2;</a:t>
            </a:r>
          </a:p>
          <a:p>
            <a:pPr marL="0" indent="0">
              <a:buNone/>
            </a:pPr>
            <a:r>
              <a:rPr lang="en-US" sz="1600" b="0" i="0" dirty="0">
                <a:solidFill>
                  <a:srgbClr val="000000"/>
                </a:solidFill>
                <a:effectLst/>
                <a:latin typeface="arial" panose="020B0604020202020204" pitchFamily="34" charset="0"/>
              </a:rPr>
              <a:t>                    </a:t>
            </a:r>
            <a:r>
              <a:rPr lang="en-US" sz="1600" b="0" i="0" dirty="0" err="1">
                <a:solidFill>
                  <a:srgbClr val="000000"/>
                </a:solidFill>
                <a:effectLst/>
                <a:latin typeface="arial" panose="020B0604020202020204" pitchFamily="34" charset="0"/>
              </a:rPr>
              <a:t>System.out.println</a:t>
            </a:r>
            <a:r>
              <a:rPr lang="en-US" sz="1600" b="0" i="0" dirty="0">
                <a:solidFill>
                  <a:srgbClr val="000000"/>
                </a:solidFill>
                <a:effectLst/>
                <a:latin typeface="arial" panose="020B0604020202020204" pitchFamily="34" charset="0"/>
              </a:rPr>
              <a:t>("The Value of X is : " +X);</a:t>
            </a:r>
          </a:p>
          <a:p>
            <a:pPr marL="0" indent="0">
              <a:buNone/>
            </a:pPr>
            <a:r>
              <a:rPr lang="en-US" sz="1600" b="0" i="0" dirty="0">
                <a:solidFill>
                  <a:srgbClr val="000000"/>
                </a:solidFill>
                <a:effectLst/>
                <a:latin typeface="arial" panose="020B0604020202020204" pitchFamily="34" charset="0"/>
              </a:rPr>
              <a:t>                    </a:t>
            </a:r>
            <a:r>
              <a:rPr lang="en-US" sz="1600" b="0" i="0" dirty="0" err="1">
                <a:solidFill>
                  <a:srgbClr val="000000"/>
                </a:solidFill>
                <a:effectLst/>
                <a:latin typeface="arial" panose="020B0604020202020204" pitchFamily="34" charset="0"/>
              </a:rPr>
              <a:t>System.out.println</a:t>
            </a:r>
            <a:r>
              <a:rPr lang="en-US" sz="1600" b="0" i="0" dirty="0">
                <a:solidFill>
                  <a:srgbClr val="000000"/>
                </a:solidFill>
                <a:effectLst/>
                <a:latin typeface="arial" panose="020B0604020202020204" pitchFamily="34" charset="0"/>
              </a:rPr>
              <a:t>("The Value of Y is : " +Y);</a:t>
            </a:r>
          </a:p>
          <a:p>
            <a:pPr marL="0" indent="0">
              <a:buNone/>
            </a:pPr>
            <a:r>
              <a:rPr lang="en-US" sz="1600" b="0" i="0" dirty="0">
                <a:solidFill>
                  <a:srgbClr val="000000"/>
                </a:solidFill>
                <a:effectLst/>
                <a:latin typeface="arial" panose="020B0604020202020204" pitchFamily="34" charset="0"/>
              </a:rPr>
              <a:t>                    </a:t>
            </a:r>
            <a:r>
              <a:rPr lang="en-US" sz="1600" b="0" i="0" dirty="0" err="1">
                <a:solidFill>
                  <a:srgbClr val="000000"/>
                </a:solidFill>
                <a:effectLst/>
                <a:latin typeface="arial" panose="020B0604020202020204" pitchFamily="34" charset="0"/>
              </a:rPr>
              <a:t>System.out.println</a:t>
            </a:r>
            <a:r>
              <a:rPr lang="en-US" sz="1600" b="0" i="0" dirty="0">
                <a:solidFill>
                  <a:srgbClr val="000000"/>
                </a:solidFill>
                <a:effectLst/>
                <a:latin typeface="arial" panose="020B0604020202020204" pitchFamily="34" charset="0"/>
              </a:rPr>
              <a:t>("The Value of Z is : " +Z);</a:t>
            </a:r>
          </a:p>
          <a:p>
            <a:pPr marL="0" indent="0">
              <a:buNone/>
            </a:pPr>
            <a:r>
              <a:rPr lang="en-US" sz="1600" b="0" i="0" dirty="0">
                <a:solidFill>
                  <a:srgbClr val="000000"/>
                </a:solidFill>
                <a:effectLst/>
                <a:latin typeface="arial" panose="020B0604020202020204" pitchFamily="34" charset="0"/>
              </a:rPr>
              <a:t>          }</a:t>
            </a:r>
          </a:p>
          <a:p>
            <a:pPr marL="0" indent="0">
              <a:buNone/>
            </a:pPr>
            <a:r>
              <a:rPr lang="en-US" sz="1600" b="0" i="0" dirty="0">
                <a:solidFill>
                  <a:srgbClr val="000000"/>
                </a:solidFill>
                <a:effectLst/>
                <a:latin typeface="arial" panose="020B0604020202020204" pitchFamily="34" charset="0"/>
              </a:rPr>
              <a:t>}</a:t>
            </a:r>
          </a:p>
          <a:p>
            <a:endParaRPr lang="en-US" sz="2000" dirty="0">
              <a:solidFill>
                <a:srgbClr val="000000"/>
              </a:solidFill>
              <a:latin typeface="arial" panose="020B0604020202020204" pitchFamily="34" charset="0"/>
            </a:endParaRPr>
          </a:p>
          <a:p>
            <a:endParaRPr lang="en-IN" sz="2000" dirty="0"/>
          </a:p>
        </p:txBody>
      </p:sp>
    </p:spTree>
    <p:extLst>
      <p:ext uri="{BB962C8B-B14F-4D97-AF65-F5344CB8AC3E}">
        <p14:creationId xmlns:p14="http://schemas.microsoft.com/office/powerpoint/2010/main" val="186477909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E05A-1F3C-454D-AA12-2967D6AACECA}"/>
              </a:ext>
            </a:extLst>
          </p:cNvPr>
          <p:cNvSpPr>
            <a:spLocks noGrp="1"/>
          </p:cNvSpPr>
          <p:nvPr>
            <p:ph type="title"/>
          </p:nvPr>
        </p:nvSpPr>
        <p:spPr>
          <a:xfrm>
            <a:off x="457200" y="274638"/>
            <a:ext cx="8229600" cy="457199"/>
          </a:xfrm>
        </p:spPr>
        <p:txBody>
          <a:bodyPr>
            <a:normAutofit fontScale="90000"/>
          </a:bodyPr>
          <a:lstStyle/>
          <a:p>
            <a:r>
              <a:rPr lang="en-US" dirty="0"/>
              <a:t>MyServlet.java</a:t>
            </a:r>
            <a:endParaRPr lang="en-IN" dirty="0"/>
          </a:p>
        </p:txBody>
      </p:sp>
      <p:sp>
        <p:nvSpPr>
          <p:cNvPr id="3" name="Content Placeholder 2">
            <a:extLst>
              <a:ext uri="{FF2B5EF4-FFF2-40B4-BE49-F238E27FC236}">
                <a16:creationId xmlns:a16="http://schemas.microsoft.com/office/drawing/2014/main" id="{78E2400D-16F9-4E79-A5B7-DE342EE84E63}"/>
              </a:ext>
            </a:extLst>
          </p:cNvPr>
          <p:cNvSpPr>
            <a:spLocks noGrp="1"/>
          </p:cNvSpPr>
          <p:nvPr>
            <p:ph idx="1"/>
          </p:nvPr>
        </p:nvSpPr>
        <p:spPr>
          <a:xfrm>
            <a:off x="457200" y="731838"/>
            <a:ext cx="8229600" cy="5394326"/>
          </a:xfrm>
        </p:spPr>
        <p:txBody>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.println</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Welcome"</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name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2887072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4C22-8DD1-472B-8EB7-B7971F83EDFD}"/>
              </a:ext>
            </a:extLst>
          </p:cNvPr>
          <p:cNvSpPr>
            <a:spLocks noGrp="1"/>
          </p:cNvSpPr>
          <p:nvPr>
            <p:ph type="title"/>
          </p:nvPr>
        </p:nvSpPr>
        <p:spPr>
          <a:xfrm>
            <a:off x="457200" y="274638"/>
            <a:ext cx="8229600" cy="457199"/>
          </a:xfrm>
        </p:spPr>
        <p:txBody>
          <a:bodyPr>
            <a:normAutofit fontScale="90000"/>
          </a:bodyPr>
          <a:lstStyle/>
          <a:p>
            <a:r>
              <a:rPr lang="en-IN" dirty="0"/>
              <a:t>Web.xml</a:t>
            </a:r>
          </a:p>
        </p:txBody>
      </p:sp>
      <p:sp>
        <p:nvSpPr>
          <p:cNvPr id="3" name="Content Placeholder 2">
            <a:extLst>
              <a:ext uri="{FF2B5EF4-FFF2-40B4-BE49-F238E27FC236}">
                <a16:creationId xmlns:a16="http://schemas.microsoft.com/office/drawing/2014/main" id="{0B92E93B-AC2D-4D8E-A0F3-BC7A1E53F16A}"/>
              </a:ext>
            </a:extLst>
          </p:cNvPr>
          <p:cNvSpPr>
            <a:spLocks noGrp="1"/>
          </p:cNvSpPr>
          <p:nvPr>
            <p:ph idx="1"/>
          </p:nvPr>
        </p:nvSpPr>
        <p:spPr>
          <a:xfrm>
            <a:off x="457200" y="731838"/>
            <a:ext cx="8229600" cy="6009530"/>
          </a:xfrm>
        </p:spPr>
        <p:txBody>
          <a:bodyPr>
            <a:normAutofit/>
          </a:bodyPr>
          <a:lstStyle/>
          <a:p>
            <a:pPr algn="l"/>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a:t>
            </a:r>
            <a:r>
              <a:rPr lang="en-IN"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servlet-name</a:t>
            </a:r>
            <a:r>
              <a:rPr lang="en-IN" sz="2400" dirty="0">
                <a:solidFill>
                  <a:srgbClr val="008080"/>
                </a:solidFill>
                <a:latin typeface="Consolas" panose="020B0609020204030204" pitchFamily="49" charset="0"/>
              </a:rPr>
              <a:t>&gt;</a:t>
            </a:r>
            <a:r>
              <a:rPr lang="en-IN" sz="2400" dirty="0">
                <a:solidFill>
                  <a:srgbClr val="000000"/>
                </a:solidFill>
                <a:latin typeface="Consolas" panose="020B0609020204030204" pitchFamily="49" charset="0"/>
              </a:rPr>
              <a:t>Hello</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servlet-name</a:t>
            </a:r>
            <a:r>
              <a:rPr lang="en-IN" sz="2400" dirty="0">
                <a:solidFill>
                  <a:srgbClr val="008080"/>
                </a:solidFill>
                <a:latin typeface="Consolas" panose="020B0609020204030204" pitchFamily="49" charset="0"/>
              </a:rPr>
              <a:t>&gt;</a:t>
            </a:r>
          </a:p>
          <a:p>
            <a:pPr algn="l"/>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a:t>
            </a:r>
            <a:r>
              <a:rPr lang="en-US" sz="2400" dirty="0">
                <a:solidFill>
                  <a:srgbClr val="3F7F7F"/>
                </a:solidFill>
                <a:latin typeface="Consolas" panose="020B0609020204030204" pitchFamily="49" charset="0"/>
              </a:rPr>
              <a:t>servlet-class</a:t>
            </a:r>
            <a:r>
              <a:rPr lang="en-US" sz="2400" dirty="0">
                <a:solidFill>
                  <a:srgbClr val="008080"/>
                </a:solidFill>
                <a:latin typeface="Consolas" panose="020B0609020204030204" pitchFamily="49" charset="0"/>
              </a:rPr>
              <a:t>&gt;</a:t>
            </a:r>
            <a:r>
              <a:rPr lang="en-US" sz="2400" dirty="0" err="1">
                <a:solidFill>
                  <a:srgbClr val="000000"/>
                </a:solidFill>
                <a:latin typeface="Consolas" panose="020B0609020204030204" pitchFamily="49" charset="0"/>
              </a:rPr>
              <a:t>com.example.Hello</a:t>
            </a:r>
            <a:r>
              <a:rPr lang="en-US" sz="2400" dirty="0">
                <a:solidFill>
                  <a:srgbClr val="008080"/>
                </a:solidFill>
                <a:latin typeface="Consolas" panose="020B0609020204030204" pitchFamily="49" charset="0"/>
              </a:rPr>
              <a:t>&lt;/</a:t>
            </a:r>
            <a:r>
              <a:rPr lang="en-US" sz="2400" dirty="0">
                <a:solidFill>
                  <a:srgbClr val="3F7F7F"/>
                </a:solidFill>
                <a:latin typeface="Consolas" panose="020B0609020204030204" pitchFamily="49" charset="0"/>
              </a:rPr>
              <a:t>servlet-class</a:t>
            </a:r>
            <a:r>
              <a:rPr lang="en-US"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a:t>
            </a:r>
            <a:r>
              <a:rPr lang="en-IN"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p>
          <a:p>
            <a:pPr algn="l"/>
            <a:r>
              <a:rPr lang="en-IN" sz="2400" dirty="0">
                <a:solidFill>
                  <a:srgbClr val="000000"/>
                </a:solidFill>
                <a:latin typeface="Consolas" panose="020B0609020204030204" pitchFamily="49" charset="0"/>
              </a:rPr>
              <a:t> </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servlet-mapping</a:t>
            </a:r>
            <a:r>
              <a:rPr lang="en-IN"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servlet-name</a:t>
            </a:r>
            <a:r>
              <a:rPr lang="en-IN" sz="2400" dirty="0">
                <a:solidFill>
                  <a:srgbClr val="008080"/>
                </a:solidFill>
                <a:latin typeface="Consolas" panose="020B0609020204030204" pitchFamily="49" charset="0"/>
              </a:rPr>
              <a:t>&gt;</a:t>
            </a:r>
            <a:r>
              <a:rPr lang="en-IN" sz="2400" dirty="0">
                <a:solidFill>
                  <a:srgbClr val="000000"/>
                </a:solidFill>
                <a:latin typeface="Consolas" panose="020B0609020204030204" pitchFamily="49" charset="0"/>
              </a:rPr>
              <a:t>Hello</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servlet-name</a:t>
            </a:r>
            <a:r>
              <a:rPr lang="en-IN"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err="1">
                <a:solidFill>
                  <a:srgbClr val="3F7F7F"/>
                </a:solidFill>
                <a:latin typeface="Consolas" panose="020B0609020204030204" pitchFamily="49" charset="0"/>
              </a:rPr>
              <a:t>url</a:t>
            </a:r>
            <a:r>
              <a:rPr lang="en-IN" sz="2400" dirty="0">
                <a:solidFill>
                  <a:srgbClr val="3F7F7F"/>
                </a:solidFill>
                <a:latin typeface="Consolas" panose="020B0609020204030204" pitchFamily="49" charset="0"/>
              </a:rPr>
              <a:t>-pattern</a:t>
            </a:r>
            <a:r>
              <a:rPr lang="en-IN" sz="2400" dirty="0">
                <a:solidFill>
                  <a:srgbClr val="008080"/>
                </a:solidFill>
                <a:latin typeface="Consolas" panose="020B0609020204030204" pitchFamily="49" charset="0"/>
              </a:rPr>
              <a:t>&gt;</a:t>
            </a:r>
            <a:r>
              <a:rPr lang="en-IN" sz="2400" dirty="0">
                <a:solidFill>
                  <a:srgbClr val="000000"/>
                </a:solidFill>
                <a:latin typeface="Consolas" panose="020B0609020204030204" pitchFamily="49" charset="0"/>
              </a:rPr>
              <a:t>/</a:t>
            </a:r>
            <a:r>
              <a:rPr lang="en-IN" sz="2400" dirty="0">
                <a:solidFill>
                  <a:srgbClr val="008080"/>
                </a:solidFill>
                <a:latin typeface="Consolas" panose="020B0609020204030204" pitchFamily="49" charset="0"/>
              </a:rPr>
              <a:t>&lt;/</a:t>
            </a:r>
            <a:r>
              <a:rPr lang="en-IN" sz="2400" dirty="0" err="1">
                <a:solidFill>
                  <a:srgbClr val="3F7F7F"/>
                </a:solidFill>
                <a:latin typeface="Consolas" panose="020B0609020204030204" pitchFamily="49" charset="0"/>
              </a:rPr>
              <a:t>url</a:t>
            </a:r>
            <a:r>
              <a:rPr lang="en-IN" sz="2400" dirty="0">
                <a:solidFill>
                  <a:srgbClr val="3F7F7F"/>
                </a:solidFill>
                <a:latin typeface="Consolas" panose="020B0609020204030204" pitchFamily="49" charset="0"/>
              </a:rPr>
              <a:t>-pattern</a:t>
            </a:r>
            <a:r>
              <a:rPr lang="en-IN" sz="2400" dirty="0">
                <a:solidFill>
                  <a:srgbClr val="008080"/>
                </a:solidFill>
                <a:latin typeface="Consolas" panose="020B0609020204030204" pitchFamily="49" charset="0"/>
              </a:rPr>
              <a:t>&gt;</a:t>
            </a:r>
          </a:p>
          <a:p>
            <a:pPr algn="l"/>
            <a:r>
              <a:rPr lang="en-IN" sz="2400" dirty="0">
                <a:solidFill>
                  <a:srgbClr val="000000"/>
                </a:solidFill>
                <a:latin typeface="Consolas" panose="020B0609020204030204" pitchFamily="49" charset="0"/>
              </a:rPr>
              <a:t> </a:t>
            </a:r>
            <a:r>
              <a:rPr lang="en-IN" sz="2400" dirty="0">
                <a:solidFill>
                  <a:srgbClr val="008080"/>
                </a:solidFill>
                <a:latin typeface="Consolas" panose="020B0609020204030204" pitchFamily="49" charset="0"/>
              </a:rPr>
              <a:t>&lt;/</a:t>
            </a:r>
            <a:r>
              <a:rPr lang="en-IN" sz="2400" dirty="0">
                <a:solidFill>
                  <a:srgbClr val="3F7F7F"/>
                </a:solidFill>
                <a:latin typeface="Consolas" panose="020B0609020204030204" pitchFamily="49" charset="0"/>
              </a:rPr>
              <a:t>servlet-mapping</a:t>
            </a:r>
            <a:r>
              <a:rPr lang="en-IN" sz="2400" dirty="0">
                <a:solidFill>
                  <a:srgbClr val="008080"/>
                </a:solidFill>
                <a:latin typeface="Consolas" panose="020B0609020204030204" pitchFamily="49" charset="0"/>
              </a:rPr>
              <a:t>&gt;</a:t>
            </a:r>
            <a:endParaRPr lang="en-IN" sz="2400" dirty="0"/>
          </a:p>
        </p:txBody>
      </p:sp>
    </p:spTree>
    <p:extLst>
      <p:ext uri="{BB962C8B-B14F-4D97-AF65-F5344CB8AC3E}">
        <p14:creationId xmlns:p14="http://schemas.microsoft.com/office/powerpoint/2010/main" val="1691134505"/>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49FE-1457-41E1-A56D-96E723645859}"/>
              </a:ext>
            </a:extLst>
          </p:cNvPr>
          <p:cNvSpPr>
            <a:spLocks noGrp="1"/>
          </p:cNvSpPr>
          <p:nvPr>
            <p:ph type="title"/>
          </p:nvPr>
        </p:nvSpPr>
        <p:spPr>
          <a:xfrm>
            <a:off x="457200" y="274638"/>
            <a:ext cx="8229600" cy="418058"/>
          </a:xfrm>
        </p:spPr>
        <p:txBody>
          <a:bodyPr>
            <a:normAutofit fontScale="90000"/>
          </a:bodyPr>
          <a:lstStyle/>
          <a:p>
            <a:r>
              <a:rPr lang="en-IN" dirty="0"/>
              <a:t>Hello.java</a:t>
            </a:r>
          </a:p>
        </p:txBody>
      </p:sp>
      <p:sp>
        <p:nvSpPr>
          <p:cNvPr id="3" name="Content Placeholder 2">
            <a:extLst>
              <a:ext uri="{FF2B5EF4-FFF2-40B4-BE49-F238E27FC236}">
                <a16:creationId xmlns:a16="http://schemas.microsoft.com/office/drawing/2014/main" id="{CB3C19EA-0775-46B1-9515-2CD4B9A65E7F}"/>
              </a:ext>
            </a:extLst>
          </p:cNvPr>
          <p:cNvSpPr>
            <a:spLocks noGrp="1"/>
          </p:cNvSpPr>
          <p:nvPr>
            <p:ph idx="1"/>
          </p:nvPr>
        </p:nvSpPr>
        <p:spPr>
          <a:xfrm>
            <a:off x="457200" y="692696"/>
            <a:ext cx="8229600" cy="6048672"/>
          </a:xfrm>
        </p:spPr>
        <p:txBody>
          <a:bodyPr>
            <a:normAutofit/>
          </a:bodyPr>
          <a:lstStyle/>
          <a:p>
            <a:pPr algn="l"/>
            <a:r>
              <a:rPr lang="en-IN" sz="2800" dirty="0" err="1">
                <a:solidFill>
                  <a:srgbClr val="6A3E3E"/>
                </a:solidFill>
                <a:latin typeface="Consolas" panose="020B0609020204030204" pitchFamily="49" charset="0"/>
              </a:rPr>
              <a:t>response</a:t>
            </a:r>
            <a:r>
              <a:rPr lang="en-IN" sz="2800" dirty="0" err="1">
                <a:solidFill>
                  <a:srgbClr val="000000"/>
                </a:solidFill>
                <a:latin typeface="Consolas" panose="020B0609020204030204" pitchFamily="49" charset="0"/>
              </a:rPr>
              <a:t>.setContentType</a:t>
            </a:r>
            <a:r>
              <a:rPr lang="en-IN" sz="2800" dirty="0">
                <a:solidFill>
                  <a:srgbClr val="000000"/>
                </a:solidFill>
                <a:latin typeface="Consolas" panose="020B0609020204030204" pitchFamily="49" charset="0"/>
              </a:rPr>
              <a:t>(</a:t>
            </a:r>
            <a:r>
              <a:rPr lang="en-IN" sz="2800" dirty="0">
                <a:solidFill>
                  <a:srgbClr val="2A00FF"/>
                </a:solidFill>
                <a:latin typeface="Consolas" panose="020B0609020204030204" pitchFamily="49" charset="0"/>
              </a:rPr>
              <a:t>"text/html"</a:t>
            </a:r>
            <a:r>
              <a:rPr lang="en-IN" sz="2800" dirty="0">
                <a:solidFill>
                  <a:srgbClr val="000000"/>
                </a:solidFill>
                <a:latin typeface="Consolas" panose="020B0609020204030204" pitchFamily="49" charset="0"/>
              </a:rPr>
              <a:t>);</a:t>
            </a:r>
          </a:p>
          <a:p>
            <a:pPr algn="l"/>
            <a:r>
              <a:rPr lang="en-IN" sz="2800" dirty="0" err="1">
                <a:solidFill>
                  <a:srgbClr val="000000"/>
                </a:solidFill>
                <a:latin typeface="Consolas" panose="020B0609020204030204" pitchFamily="49" charset="0"/>
              </a:rPr>
              <a:t>PrintWriter</a:t>
            </a:r>
            <a:r>
              <a:rPr lang="en-IN" sz="2800" dirty="0">
                <a:solidFill>
                  <a:srgbClr val="000000"/>
                </a:solidFill>
                <a:latin typeface="Consolas" panose="020B0609020204030204" pitchFamily="49" charset="0"/>
              </a:rPr>
              <a:t> </a:t>
            </a:r>
            <a:r>
              <a:rPr lang="en-IN" sz="2800" dirty="0">
                <a:solidFill>
                  <a:srgbClr val="6A3E3E"/>
                </a:solidFill>
                <a:latin typeface="Consolas" panose="020B0609020204030204" pitchFamily="49" charset="0"/>
              </a:rPr>
              <a:t>out</a:t>
            </a:r>
            <a:r>
              <a:rPr lang="en-IN" sz="2800" dirty="0">
                <a:solidFill>
                  <a:srgbClr val="000000"/>
                </a:solidFill>
                <a:latin typeface="Consolas" panose="020B0609020204030204" pitchFamily="49" charset="0"/>
              </a:rPr>
              <a:t>=</a:t>
            </a:r>
            <a:r>
              <a:rPr lang="en-IN" sz="2800" dirty="0" err="1">
                <a:solidFill>
                  <a:srgbClr val="6A3E3E"/>
                </a:solidFill>
                <a:latin typeface="Consolas" panose="020B0609020204030204" pitchFamily="49" charset="0"/>
              </a:rPr>
              <a:t>response</a:t>
            </a:r>
            <a:r>
              <a:rPr lang="en-IN" sz="2800" dirty="0" err="1">
                <a:solidFill>
                  <a:srgbClr val="000000"/>
                </a:solidFill>
                <a:latin typeface="Consolas" panose="020B0609020204030204" pitchFamily="49" charset="0"/>
              </a:rPr>
              <a:t>.getWriter</a:t>
            </a:r>
            <a:r>
              <a:rPr lang="en-IN" sz="2800" dirty="0">
                <a:solidFill>
                  <a:srgbClr val="000000"/>
                </a:solidFill>
                <a:latin typeface="Consolas" panose="020B0609020204030204" pitchFamily="49" charset="0"/>
              </a:rPr>
              <a:t>();</a:t>
            </a:r>
          </a:p>
          <a:p>
            <a:pPr algn="l"/>
            <a:endParaRPr lang="en-IN" sz="2800" dirty="0">
              <a:latin typeface="Consolas" panose="020B0609020204030204" pitchFamily="49" charset="0"/>
            </a:endParaRPr>
          </a:p>
          <a:p>
            <a:pPr algn="l"/>
            <a:r>
              <a:rPr lang="en-IN" sz="2800" dirty="0" err="1">
                <a:solidFill>
                  <a:srgbClr val="6A3E3E"/>
                </a:solidFill>
                <a:latin typeface="Consolas" panose="020B0609020204030204" pitchFamily="49" charset="0"/>
              </a:rPr>
              <a:t>out</a:t>
            </a:r>
            <a:r>
              <a:rPr lang="en-IN" sz="2800" dirty="0" err="1">
                <a:solidFill>
                  <a:srgbClr val="000000"/>
                </a:solidFill>
                <a:latin typeface="Consolas" panose="020B0609020204030204" pitchFamily="49" charset="0"/>
              </a:rPr>
              <a:t>.print</a:t>
            </a:r>
            <a:r>
              <a:rPr lang="en-IN" sz="2800" dirty="0">
                <a:solidFill>
                  <a:srgbClr val="000000"/>
                </a:solidFill>
                <a:latin typeface="Consolas" panose="020B0609020204030204" pitchFamily="49" charset="0"/>
              </a:rPr>
              <a:t>(</a:t>
            </a:r>
            <a:r>
              <a:rPr lang="en-IN" sz="2800" dirty="0">
                <a:solidFill>
                  <a:srgbClr val="2A00FF"/>
                </a:solidFill>
                <a:latin typeface="Consolas" panose="020B0609020204030204" pitchFamily="49" charset="0"/>
              </a:rPr>
              <a:t>"&lt;html&gt;&lt;body&gt;"</a:t>
            </a:r>
            <a:r>
              <a:rPr lang="en-IN" sz="2800" dirty="0">
                <a:solidFill>
                  <a:srgbClr val="000000"/>
                </a:solidFill>
                <a:latin typeface="Consolas" panose="020B0609020204030204" pitchFamily="49" charset="0"/>
              </a:rPr>
              <a:t>);</a:t>
            </a:r>
          </a:p>
          <a:p>
            <a:pPr algn="l"/>
            <a:r>
              <a:rPr lang="pt-BR" sz="2800" dirty="0">
                <a:solidFill>
                  <a:srgbClr val="6A3E3E"/>
                </a:solidFill>
                <a:latin typeface="Consolas" panose="020B0609020204030204" pitchFamily="49" charset="0"/>
              </a:rPr>
              <a:t>out</a:t>
            </a:r>
            <a:r>
              <a:rPr lang="pt-BR" sz="2800" dirty="0">
                <a:solidFill>
                  <a:srgbClr val="000000"/>
                </a:solidFill>
                <a:latin typeface="Consolas" panose="020B0609020204030204" pitchFamily="49" charset="0"/>
              </a:rPr>
              <a:t>.print(</a:t>
            </a:r>
            <a:r>
              <a:rPr lang="pt-BR" sz="2800" dirty="0">
                <a:solidFill>
                  <a:srgbClr val="2A00FF"/>
                </a:solidFill>
                <a:latin typeface="Consolas" panose="020B0609020204030204" pitchFamily="49" charset="0"/>
              </a:rPr>
              <a:t>"&lt;h3&gt;Hello Servlet&lt;/h1&gt;"</a:t>
            </a:r>
            <a:r>
              <a:rPr lang="pt-BR" sz="2800" dirty="0">
                <a:solidFill>
                  <a:srgbClr val="000000"/>
                </a:solidFill>
                <a:latin typeface="Consolas" panose="020B0609020204030204" pitchFamily="49" charset="0"/>
              </a:rPr>
              <a:t>);</a:t>
            </a:r>
          </a:p>
          <a:p>
            <a:pPr algn="l"/>
            <a:r>
              <a:rPr lang="en-IN" sz="2800" dirty="0" err="1">
                <a:solidFill>
                  <a:srgbClr val="6A3E3E"/>
                </a:solidFill>
                <a:latin typeface="Consolas" panose="020B0609020204030204" pitchFamily="49" charset="0"/>
              </a:rPr>
              <a:t>out</a:t>
            </a:r>
            <a:r>
              <a:rPr lang="en-IN" sz="2800" dirty="0" err="1">
                <a:solidFill>
                  <a:srgbClr val="000000"/>
                </a:solidFill>
                <a:latin typeface="Consolas" panose="020B0609020204030204" pitchFamily="49" charset="0"/>
              </a:rPr>
              <a:t>.print</a:t>
            </a:r>
            <a:r>
              <a:rPr lang="en-IN" sz="2800" dirty="0">
                <a:solidFill>
                  <a:srgbClr val="000000"/>
                </a:solidFill>
                <a:latin typeface="Consolas" panose="020B0609020204030204" pitchFamily="49" charset="0"/>
              </a:rPr>
              <a:t>(</a:t>
            </a:r>
            <a:r>
              <a:rPr lang="en-IN" sz="2800" dirty="0">
                <a:solidFill>
                  <a:srgbClr val="2A00FF"/>
                </a:solidFill>
                <a:latin typeface="Consolas" panose="020B0609020204030204" pitchFamily="49" charset="0"/>
              </a:rPr>
              <a:t>"&lt;/body&gt;&lt;/html&gt;"</a:t>
            </a:r>
            <a:r>
              <a:rPr lang="en-IN" sz="2800" dirty="0">
                <a:solidFill>
                  <a:srgbClr val="000000"/>
                </a:solidFill>
                <a:latin typeface="Consolas" panose="020B0609020204030204" pitchFamily="49" charset="0"/>
              </a:rPr>
              <a:t>);</a:t>
            </a:r>
            <a:endParaRPr lang="en-IN" sz="2800" dirty="0"/>
          </a:p>
        </p:txBody>
      </p:sp>
    </p:spTree>
    <p:extLst>
      <p:ext uri="{BB962C8B-B14F-4D97-AF65-F5344CB8AC3E}">
        <p14:creationId xmlns:p14="http://schemas.microsoft.com/office/powerpoint/2010/main" val="344167630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CD14-DFB2-440B-BC6C-EE7DD99DE566}"/>
              </a:ext>
            </a:extLst>
          </p:cNvPr>
          <p:cNvSpPr>
            <a:spLocks noGrp="1"/>
          </p:cNvSpPr>
          <p:nvPr>
            <p:ph type="title"/>
          </p:nvPr>
        </p:nvSpPr>
        <p:spPr>
          <a:xfrm>
            <a:off x="457200" y="274638"/>
            <a:ext cx="8229600" cy="457199"/>
          </a:xfrm>
        </p:spPr>
        <p:txBody>
          <a:bodyPr>
            <a:normAutofit fontScale="90000"/>
          </a:bodyPr>
          <a:lstStyle/>
          <a:p>
            <a:r>
              <a:rPr lang="en-US" dirty="0"/>
              <a:t>Index.html</a:t>
            </a:r>
            <a:endParaRPr lang="en-IN" dirty="0"/>
          </a:p>
        </p:txBody>
      </p:sp>
      <p:sp>
        <p:nvSpPr>
          <p:cNvPr id="3" name="Content Placeholder 2">
            <a:extLst>
              <a:ext uri="{FF2B5EF4-FFF2-40B4-BE49-F238E27FC236}">
                <a16:creationId xmlns:a16="http://schemas.microsoft.com/office/drawing/2014/main" id="{6F4668A6-4835-402F-8195-202E1DE1F919}"/>
              </a:ext>
            </a:extLst>
          </p:cNvPr>
          <p:cNvSpPr>
            <a:spLocks noGrp="1"/>
          </p:cNvSpPr>
          <p:nvPr>
            <p:ph idx="1"/>
          </p:nvPr>
        </p:nvSpPr>
        <p:spPr>
          <a:xfrm>
            <a:off x="457200" y="764704"/>
            <a:ext cx="8229600" cy="5361459"/>
          </a:xfrm>
        </p:spPr>
        <p:txBody>
          <a:bodyPr/>
          <a:lstStyle/>
          <a:p>
            <a:r>
              <a:rPr lang="en-US" dirty="0"/>
              <a:t>Create a file inside web contents folder called index.html</a:t>
            </a:r>
          </a:p>
          <a:p>
            <a:pPr algn="l"/>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form </a:t>
            </a:r>
            <a:r>
              <a:rPr lang="en-IN" dirty="0">
                <a:solidFill>
                  <a:srgbClr val="7F007F"/>
                </a:solidFill>
                <a:latin typeface="Consolas" panose="020B0609020204030204" pitchFamily="49" charset="0"/>
              </a:rPr>
              <a:t>action</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a:t>
            </a:r>
            <a:r>
              <a:rPr lang="en-IN" i="1" dirty="0" err="1">
                <a:solidFill>
                  <a:srgbClr val="2A00FF"/>
                </a:solidFill>
                <a:latin typeface="Consolas" panose="020B0609020204030204" pitchFamily="49" charset="0"/>
              </a:rPr>
              <a:t>RegisterServlet</a:t>
            </a:r>
            <a:r>
              <a:rPr lang="en-IN" i="1" dirty="0">
                <a:solidFill>
                  <a:srgbClr val="2A00FF"/>
                </a:solidFill>
                <a:latin typeface="Consolas" panose="020B0609020204030204" pitchFamily="49" charset="0"/>
              </a:rPr>
              <a:t>" </a:t>
            </a:r>
            <a:r>
              <a:rPr lang="en-IN" i="1" dirty="0">
                <a:solidFill>
                  <a:srgbClr val="7F007F"/>
                </a:solidFill>
                <a:latin typeface="Consolas" panose="020B0609020204030204" pitchFamily="49" charset="0"/>
              </a:rPr>
              <a:t>method</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"post"</a:t>
            </a:r>
            <a:r>
              <a:rPr lang="en-IN" i="1" dirty="0">
                <a:solidFill>
                  <a:srgbClr val="008080"/>
                </a:solidFill>
                <a:latin typeface="Consolas" panose="020B0609020204030204" pitchFamily="49" charset="0"/>
              </a:rPr>
              <a:t>&gt;</a:t>
            </a:r>
          </a:p>
          <a:p>
            <a:pPr algn="l"/>
            <a:r>
              <a:rPr lang="en-US" dirty="0">
                <a:solidFill>
                  <a:srgbClr val="000000"/>
                </a:solidFill>
                <a:latin typeface="Consolas" panose="020B0609020204030204" pitchFamily="49" charset="0"/>
              </a:rPr>
              <a:t>Name:</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input </a:t>
            </a:r>
            <a:r>
              <a:rPr lang="en-US" dirty="0">
                <a:solidFill>
                  <a:srgbClr val="7F007F"/>
                </a:solidFill>
                <a:latin typeface="Consolas" panose="020B0609020204030204" pitchFamily="49" charset="0"/>
              </a:rPr>
              <a:t>type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"text" </a:t>
            </a:r>
            <a:r>
              <a:rPr lang="en-US" i="1" dirty="0">
                <a:solidFill>
                  <a:srgbClr val="7F007F"/>
                </a:solidFill>
                <a:latin typeface="Consolas" panose="020B0609020204030204" pitchFamily="49" charset="0"/>
              </a:rPr>
              <a:t>name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"name"</a:t>
            </a:r>
            <a:r>
              <a:rPr lang="en-US" i="1" dirty="0">
                <a:solidFill>
                  <a:srgbClr val="008080"/>
                </a:solidFill>
                <a:latin typeface="Consolas" panose="020B0609020204030204" pitchFamily="49" charset="0"/>
              </a:rPr>
              <a:t>&gt;&lt;</a:t>
            </a:r>
            <a:r>
              <a:rPr lang="en-US" i="1" dirty="0" err="1">
                <a:solidFill>
                  <a:srgbClr val="3F7F7F"/>
                </a:solidFill>
                <a:latin typeface="Consolas" panose="020B0609020204030204" pitchFamily="49" charset="0"/>
              </a:rPr>
              <a:t>br</a:t>
            </a:r>
            <a:r>
              <a:rPr lang="en-US" i="1" dirty="0">
                <a:solidFill>
                  <a:srgbClr val="008080"/>
                </a:solidFill>
                <a:latin typeface="Consolas" panose="020B0609020204030204" pitchFamily="49" charset="0"/>
              </a:rPr>
              <a:t>&gt;</a:t>
            </a:r>
          </a:p>
          <a:p>
            <a:pPr algn="l"/>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input </a:t>
            </a:r>
            <a:r>
              <a:rPr lang="en-US" dirty="0">
                <a:solidFill>
                  <a:srgbClr val="7F007F"/>
                </a:solidFill>
                <a:latin typeface="Consolas" panose="020B0609020204030204" pitchFamily="49" charset="0"/>
              </a:rPr>
              <a:t>type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"submit" </a:t>
            </a:r>
            <a:r>
              <a:rPr lang="en-US" i="1" dirty="0">
                <a:solidFill>
                  <a:srgbClr val="7F007F"/>
                </a:solidFill>
                <a:latin typeface="Consolas" panose="020B0609020204030204" pitchFamily="49" charset="0"/>
              </a:rPr>
              <a:t>value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"Login"</a:t>
            </a:r>
            <a:r>
              <a:rPr lang="en-US" i="1"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88384628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52D7-1220-4A17-886F-4A26BD44E957}"/>
              </a:ext>
            </a:extLst>
          </p:cNvPr>
          <p:cNvSpPr>
            <a:spLocks noGrp="1"/>
          </p:cNvSpPr>
          <p:nvPr>
            <p:ph type="title"/>
          </p:nvPr>
        </p:nvSpPr>
        <p:spPr>
          <a:xfrm>
            <a:off x="457200" y="274638"/>
            <a:ext cx="8229600" cy="457199"/>
          </a:xfrm>
        </p:spPr>
        <p:txBody>
          <a:bodyPr>
            <a:normAutofit fontScale="90000"/>
          </a:bodyPr>
          <a:lstStyle/>
          <a:p>
            <a:r>
              <a:rPr lang="en-US" dirty="0"/>
              <a:t>RegisterServlet.java</a:t>
            </a:r>
            <a:endParaRPr lang="en-IN" dirty="0"/>
          </a:p>
        </p:txBody>
      </p:sp>
      <p:sp>
        <p:nvSpPr>
          <p:cNvPr id="3" name="Content Placeholder 2">
            <a:extLst>
              <a:ext uri="{FF2B5EF4-FFF2-40B4-BE49-F238E27FC236}">
                <a16:creationId xmlns:a16="http://schemas.microsoft.com/office/drawing/2014/main" id="{B5775ABE-3789-46FE-BE54-0F4477E869E0}"/>
              </a:ext>
            </a:extLst>
          </p:cNvPr>
          <p:cNvSpPr>
            <a:spLocks noGrp="1"/>
          </p:cNvSpPr>
          <p:nvPr>
            <p:ph idx="1"/>
          </p:nvPr>
        </p:nvSpPr>
        <p:spPr>
          <a:xfrm>
            <a:off x="457200" y="731838"/>
            <a:ext cx="8229600" cy="6009530"/>
          </a:xfrm>
        </p:spPr>
        <p:txBody>
          <a:bodyPr>
            <a:normAutofit/>
          </a:bodyPr>
          <a:lstStyle/>
          <a:p>
            <a:pPr algn="l"/>
            <a:r>
              <a:rPr lang="en-IN" dirty="0" err="1">
                <a:solidFill>
                  <a:srgbClr val="6A3E3E"/>
                </a:solidFill>
                <a:latin typeface="Consolas" panose="020B0609020204030204" pitchFamily="49" charset="0"/>
              </a:rPr>
              <a:t>response</a:t>
            </a:r>
            <a:r>
              <a:rPr lang="en-IN" dirty="0" err="1">
                <a:solidFill>
                  <a:srgbClr val="000000"/>
                </a:solidFill>
                <a:latin typeface="Consolas" panose="020B0609020204030204" pitchFamily="49" charset="0"/>
              </a:rPr>
              <a:t>.setContentType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"text/html"</a:t>
            </a:r>
            <a:r>
              <a:rPr lang="en-IN" dirty="0">
                <a:solidFill>
                  <a:srgbClr val="000000"/>
                </a:solidFill>
                <a:latin typeface="Consolas" panose="020B0609020204030204" pitchFamily="49" charset="0"/>
              </a:rPr>
              <a:t>);</a:t>
            </a:r>
          </a:p>
          <a:p>
            <a:pPr algn="l"/>
            <a:r>
              <a:rPr lang="en-IN" dirty="0" err="1">
                <a:solidFill>
                  <a:srgbClr val="000000"/>
                </a:solidFill>
                <a:latin typeface="Consolas" panose="020B0609020204030204" pitchFamily="49" charset="0"/>
              </a:rPr>
              <a:t>PrintWriter</a:t>
            </a:r>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pw</a:t>
            </a:r>
            <a:r>
              <a:rPr lang="en-IN" dirty="0">
                <a:solidFill>
                  <a:srgbClr val="000000"/>
                </a:solidFill>
                <a:latin typeface="Consolas" panose="020B0609020204030204" pitchFamily="49" charset="0"/>
              </a:rPr>
              <a:t>=</a:t>
            </a:r>
            <a:r>
              <a:rPr lang="en-IN" dirty="0" err="1">
                <a:solidFill>
                  <a:srgbClr val="6A3E3E"/>
                </a:solidFill>
                <a:latin typeface="Consolas" panose="020B0609020204030204" pitchFamily="49" charset="0"/>
              </a:rPr>
              <a:t>response</a:t>
            </a:r>
            <a:r>
              <a:rPr lang="en-IN" dirty="0" err="1">
                <a:solidFill>
                  <a:srgbClr val="000000"/>
                </a:solidFill>
                <a:latin typeface="Consolas" panose="020B0609020204030204" pitchFamily="49" charset="0"/>
              </a:rPr>
              <a:t>.getWriter</a:t>
            </a:r>
            <a:r>
              <a:rPr lang="en-IN"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name</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request</a:t>
            </a:r>
            <a:r>
              <a:rPr lang="en-US" dirty="0" err="1">
                <a:solidFill>
                  <a:srgbClr val="000000"/>
                </a:solidFill>
                <a:latin typeface="Consolas" panose="020B0609020204030204" pitchFamily="49" charset="0"/>
              </a:rPr>
              <a:t>.getParameter</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"name"</a:t>
            </a:r>
            <a:r>
              <a:rPr lang="en-US" dirty="0">
                <a:solidFill>
                  <a:srgbClr val="000000"/>
                </a:solidFill>
                <a:latin typeface="Consolas" panose="020B0609020204030204" pitchFamily="49" charset="0"/>
              </a:rPr>
              <a:t>);</a:t>
            </a:r>
          </a:p>
          <a:p>
            <a:pPr algn="l"/>
            <a:r>
              <a:rPr lang="en-IN" dirty="0" err="1">
                <a:solidFill>
                  <a:srgbClr val="6A3E3E"/>
                </a:solidFill>
                <a:latin typeface="Consolas" panose="020B0609020204030204" pitchFamily="49" charset="0"/>
              </a:rPr>
              <a:t>pw</a:t>
            </a:r>
            <a:r>
              <a:rPr lang="en-IN" dirty="0" err="1">
                <a:solidFill>
                  <a:srgbClr val="000000"/>
                </a:solidFill>
                <a:latin typeface="Consolas" panose="020B0609020204030204" pitchFamily="49" charset="0"/>
              </a:rPr>
              <a:t>.println</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Welcome"</a:t>
            </a:r>
            <a:r>
              <a:rPr lang="en-IN" dirty="0" err="1">
                <a:solidFill>
                  <a:srgbClr val="000000"/>
                </a:solidFill>
                <a:latin typeface="Consolas" panose="020B0609020204030204" pitchFamily="49" charset="0"/>
              </a:rPr>
              <a:t>+</a:t>
            </a:r>
            <a:r>
              <a:rPr lang="en-IN" dirty="0" err="1">
                <a:solidFill>
                  <a:srgbClr val="6A3E3E"/>
                </a:solidFill>
                <a:latin typeface="Consolas" panose="020B0609020204030204" pitchFamily="49" charset="0"/>
              </a:rPr>
              <a:t>name</a:t>
            </a:r>
            <a:r>
              <a:rPr lang="en-IN" dirty="0">
                <a:solidFill>
                  <a:srgbClr val="000000"/>
                </a:solidFill>
                <a:latin typeface="Consolas" panose="020B0609020204030204" pitchFamily="49" charset="0"/>
              </a:rPr>
              <a:t>);</a:t>
            </a:r>
          </a:p>
          <a:p>
            <a:pPr algn="l"/>
            <a:endParaRPr lang="en-IN" dirty="0">
              <a:latin typeface="Consolas" panose="020B0609020204030204" pitchFamily="49" charset="0"/>
            </a:endParaRPr>
          </a:p>
          <a:p>
            <a:pPr algn="l"/>
            <a:r>
              <a:rPr lang="en-IN" dirty="0" err="1">
                <a:solidFill>
                  <a:srgbClr val="6A3E3E"/>
                </a:solidFill>
                <a:latin typeface="Consolas" panose="020B0609020204030204" pitchFamily="49" charset="0"/>
              </a:rPr>
              <a:t>pw</a:t>
            </a:r>
            <a:r>
              <a:rPr lang="en-IN" dirty="0" err="1">
                <a:solidFill>
                  <a:srgbClr val="000000"/>
                </a:solidFill>
                <a:latin typeface="Consolas" panose="020B0609020204030204" pitchFamily="49" charset="0"/>
              </a:rPr>
              <a:t>.close</a:t>
            </a:r>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02464735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EB4E-9D5F-42C1-9A8B-7C5FC08E6995}"/>
              </a:ext>
            </a:extLst>
          </p:cNvPr>
          <p:cNvSpPr>
            <a:spLocks noGrp="1"/>
          </p:cNvSpPr>
          <p:nvPr>
            <p:ph type="title"/>
          </p:nvPr>
        </p:nvSpPr>
        <p:spPr>
          <a:xfrm>
            <a:off x="457200" y="274638"/>
            <a:ext cx="8229600" cy="457199"/>
          </a:xfrm>
        </p:spPr>
        <p:txBody>
          <a:bodyPr>
            <a:normAutofit fontScale="90000"/>
          </a:bodyPr>
          <a:lstStyle/>
          <a:p>
            <a:r>
              <a:rPr lang="en-US" dirty="0"/>
              <a:t>Request Dispatcher</a:t>
            </a:r>
            <a:endParaRPr lang="en-IN" dirty="0"/>
          </a:p>
        </p:txBody>
      </p:sp>
      <p:sp>
        <p:nvSpPr>
          <p:cNvPr id="6" name="Content Placeholder 5">
            <a:extLst>
              <a:ext uri="{FF2B5EF4-FFF2-40B4-BE49-F238E27FC236}">
                <a16:creationId xmlns:a16="http://schemas.microsoft.com/office/drawing/2014/main" id="{B91732C5-A334-4DEB-8958-CB1B6FDC9DC0}"/>
              </a:ext>
            </a:extLst>
          </p:cNvPr>
          <p:cNvSpPr>
            <a:spLocks noGrp="1"/>
          </p:cNvSpPr>
          <p:nvPr>
            <p:ph idx="1"/>
          </p:nvPr>
        </p:nvSpPr>
        <p:spPr>
          <a:xfrm>
            <a:off x="457200" y="731838"/>
            <a:ext cx="8229600" cy="6126162"/>
          </a:xfrm>
        </p:spPr>
        <p:txBody>
          <a:bodyPr>
            <a:normAutofit/>
          </a:bodyPr>
          <a:lstStyle/>
          <a:p>
            <a:r>
              <a:rPr lang="en-US" sz="1600" b="0" i="0" dirty="0">
                <a:solidFill>
                  <a:srgbClr val="000000"/>
                </a:solidFill>
                <a:effectLst/>
                <a:latin typeface="verdana" panose="020B0604030504040204" pitchFamily="34" charset="0"/>
              </a:rPr>
              <a:t>The </a:t>
            </a:r>
            <a:r>
              <a:rPr lang="en-US" sz="1600" b="0" i="0" dirty="0" err="1">
                <a:solidFill>
                  <a:srgbClr val="000000"/>
                </a:solidFill>
                <a:effectLst/>
                <a:latin typeface="verdana" panose="020B0604030504040204" pitchFamily="34" charset="0"/>
              </a:rPr>
              <a:t>RequestDispatcher</a:t>
            </a:r>
            <a:r>
              <a:rPr lang="en-US" sz="1600" b="0" i="0" dirty="0">
                <a:solidFill>
                  <a:srgbClr val="000000"/>
                </a:solidFill>
                <a:effectLst/>
                <a:latin typeface="verdana" panose="020B0604030504040204" pitchFamily="34" charset="0"/>
              </a:rPr>
              <a:t> interface provides the facility of dispatching the request to another resource it may be html, servlet or </a:t>
            </a:r>
            <a:r>
              <a:rPr lang="en-US" sz="1600" b="0" i="0" dirty="0" err="1">
                <a:solidFill>
                  <a:srgbClr val="000000"/>
                </a:solidFill>
                <a:effectLst/>
                <a:latin typeface="verdana" panose="020B0604030504040204" pitchFamily="34" charset="0"/>
              </a:rPr>
              <a:t>jsp</a:t>
            </a:r>
            <a:r>
              <a:rPr lang="en-US" sz="1600" b="0" i="0" dirty="0">
                <a:solidFill>
                  <a:srgbClr val="000000"/>
                </a:solidFill>
                <a:effectLst/>
                <a:latin typeface="verdana" panose="020B0604030504040204" pitchFamily="34" charset="0"/>
              </a:rPr>
              <a:t>. </a:t>
            </a:r>
          </a:p>
          <a:p>
            <a:r>
              <a:rPr lang="en-US" sz="1600" b="0" i="0" dirty="0">
                <a:solidFill>
                  <a:srgbClr val="000000"/>
                </a:solidFill>
                <a:effectLst/>
                <a:latin typeface="verdana" panose="020B0604030504040204" pitchFamily="34" charset="0"/>
              </a:rPr>
              <a:t>This interface can also be used to include the content of another resource also. It is one of the way of servlet collaboration.</a:t>
            </a:r>
          </a:p>
          <a:p>
            <a:r>
              <a:rPr lang="en-US" sz="1400" b="0" i="0" dirty="0">
                <a:solidFill>
                  <a:srgbClr val="000000"/>
                </a:solidFill>
                <a:effectLst/>
                <a:latin typeface="verdana" panose="020B0604030504040204" pitchFamily="34" charset="0"/>
              </a:rPr>
              <a:t>There are two methods defined in the </a:t>
            </a:r>
            <a:r>
              <a:rPr lang="en-US" sz="1400" b="0" i="0" dirty="0" err="1">
                <a:solidFill>
                  <a:srgbClr val="000000"/>
                </a:solidFill>
                <a:effectLst/>
                <a:latin typeface="verdana" panose="020B0604030504040204" pitchFamily="34" charset="0"/>
              </a:rPr>
              <a:t>RequestDispatcher</a:t>
            </a:r>
            <a:r>
              <a:rPr lang="en-US" sz="1400" b="0" i="0" dirty="0">
                <a:solidFill>
                  <a:srgbClr val="000000"/>
                </a:solidFill>
                <a:effectLst/>
                <a:latin typeface="verdana" panose="020B0604030504040204" pitchFamily="34" charset="0"/>
              </a:rPr>
              <a:t> interface.</a:t>
            </a:r>
          </a:p>
          <a:p>
            <a:endParaRPr lang="en-US" sz="1400" dirty="0">
              <a:solidFill>
                <a:srgbClr val="000000"/>
              </a:solidFill>
              <a:latin typeface="verdana" panose="020B0604030504040204" pitchFamily="34" charset="0"/>
            </a:endParaRPr>
          </a:p>
          <a:p>
            <a:pPr algn="l"/>
            <a:r>
              <a:rPr lang="en-US" sz="1600" b="0" i="0" dirty="0">
                <a:solidFill>
                  <a:srgbClr val="610B4B"/>
                </a:solidFill>
                <a:effectLst/>
                <a:latin typeface="erdana"/>
              </a:rPr>
              <a:t>Methods of </a:t>
            </a:r>
            <a:r>
              <a:rPr lang="en-US" sz="1600" b="0" i="0" dirty="0" err="1">
                <a:solidFill>
                  <a:srgbClr val="610B4B"/>
                </a:solidFill>
                <a:effectLst/>
                <a:latin typeface="erdana"/>
              </a:rPr>
              <a:t>RequestDispatcher</a:t>
            </a:r>
            <a:r>
              <a:rPr lang="en-US" sz="1600" b="0" i="0" dirty="0">
                <a:solidFill>
                  <a:srgbClr val="610B4B"/>
                </a:solidFill>
                <a:effectLst/>
                <a:latin typeface="erdana"/>
              </a:rPr>
              <a:t> interface</a:t>
            </a:r>
          </a:p>
          <a:p>
            <a:pPr algn="l"/>
            <a:r>
              <a:rPr lang="en-US" sz="1600" b="0" i="0" dirty="0">
                <a:solidFill>
                  <a:srgbClr val="000000"/>
                </a:solidFill>
                <a:effectLst/>
                <a:latin typeface="verdana" panose="020B0604030504040204" pitchFamily="34" charset="0"/>
              </a:rPr>
              <a:t>The </a:t>
            </a:r>
            <a:r>
              <a:rPr lang="en-US" sz="1600" b="0" i="0" dirty="0" err="1">
                <a:solidFill>
                  <a:srgbClr val="000000"/>
                </a:solidFill>
                <a:effectLst/>
                <a:latin typeface="verdana" panose="020B0604030504040204" pitchFamily="34" charset="0"/>
              </a:rPr>
              <a:t>RequestDispatcher</a:t>
            </a:r>
            <a:r>
              <a:rPr lang="en-US" sz="1600" b="0" i="0" dirty="0">
                <a:solidFill>
                  <a:srgbClr val="000000"/>
                </a:solidFill>
                <a:effectLst/>
                <a:latin typeface="verdana" panose="020B0604030504040204" pitchFamily="34" charset="0"/>
              </a:rPr>
              <a:t> interface provides two methods. They are:</a:t>
            </a:r>
          </a:p>
          <a:p>
            <a:pPr algn="l">
              <a:buFont typeface="+mj-lt"/>
              <a:buAutoNum type="arabicPeriod"/>
            </a:pPr>
            <a:r>
              <a:rPr lang="en-IN" sz="1400" b="1" i="0" dirty="0">
                <a:solidFill>
                  <a:srgbClr val="000000"/>
                </a:solidFill>
                <a:effectLst/>
                <a:latin typeface="verdana" panose="020B0604030504040204" pitchFamily="34" charset="0"/>
              </a:rPr>
              <a:t>public void forward(</a:t>
            </a:r>
            <a:r>
              <a:rPr lang="en-IN" sz="1400" b="1" i="0" dirty="0" err="1">
                <a:solidFill>
                  <a:srgbClr val="000000"/>
                </a:solidFill>
                <a:effectLst/>
                <a:latin typeface="verdana" panose="020B0604030504040204" pitchFamily="34" charset="0"/>
              </a:rPr>
              <a:t>ServletRequest</a:t>
            </a:r>
            <a:r>
              <a:rPr lang="en-IN" sz="1400" b="1" i="0" dirty="0">
                <a:solidFill>
                  <a:srgbClr val="000000"/>
                </a:solidFill>
                <a:effectLst/>
                <a:latin typeface="verdana" panose="020B0604030504040204" pitchFamily="34" charset="0"/>
              </a:rPr>
              <a:t> </a:t>
            </a:r>
            <a:r>
              <a:rPr lang="en-IN" sz="1400" b="1" i="0" dirty="0" err="1">
                <a:solidFill>
                  <a:srgbClr val="000000"/>
                </a:solidFill>
                <a:effectLst/>
                <a:latin typeface="verdana" panose="020B0604030504040204" pitchFamily="34" charset="0"/>
              </a:rPr>
              <a:t>request,ServletResponse</a:t>
            </a:r>
            <a:r>
              <a:rPr lang="en-IN" sz="1400" b="1" i="0" dirty="0">
                <a:solidFill>
                  <a:srgbClr val="000000"/>
                </a:solidFill>
                <a:effectLst/>
                <a:latin typeface="verdana" panose="020B0604030504040204" pitchFamily="34" charset="0"/>
              </a:rPr>
              <a:t> response)throws </a:t>
            </a:r>
            <a:r>
              <a:rPr lang="en-IN" sz="1400" b="1" i="0" dirty="0" err="1">
                <a:solidFill>
                  <a:srgbClr val="000000"/>
                </a:solidFill>
                <a:effectLst/>
                <a:latin typeface="verdana" panose="020B0604030504040204" pitchFamily="34" charset="0"/>
              </a:rPr>
              <a:t>ServletException,java.io.IOException:</a:t>
            </a:r>
            <a:r>
              <a:rPr lang="en-IN" sz="1400" b="0" i="0" dirty="0" err="1">
                <a:solidFill>
                  <a:srgbClr val="000000"/>
                </a:solidFill>
                <a:effectLst/>
                <a:latin typeface="verdana" panose="020B0604030504040204" pitchFamily="34" charset="0"/>
              </a:rPr>
              <a:t>Forwards</a:t>
            </a:r>
            <a:r>
              <a:rPr lang="en-IN" sz="1400" b="0" i="0" dirty="0">
                <a:solidFill>
                  <a:srgbClr val="000000"/>
                </a:solidFill>
                <a:effectLst/>
                <a:latin typeface="verdana" panose="020B0604030504040204" pitchFamily="34" charset="0"/>
              </a:rPr>
              <a:t> a request from a servlet to another resource (servlet, JSP file, or HTML file) on the server.</a:t>
            </a:r>
          </a:p>
          <a:p>
            <a:pPr algn="l">
              <a:buFont typeface="+mj-lt"/>
              <a:buAutoNum type="arabicPeriod"/>
            </a:pPr>
            <a:r>
              <a:rPr lang="en-IN" sz="1400" b="1" i="0" dirty="0">
                <a:solidFill>
                  <a:srgbClr val="000000"/>
                </a:solidFill>
                <a:effectLst/>
                <a:latin typeface="verdana" panose="020B0604030504040204" pitchFamily="34" charset="0"/>
              </a:rPr>
              <a:t>public void include(</a:t>
            </a:r>
            <a:r>
              <a:rPr lang="en-IN" sz="1400" b="1" i="0" dirty="0" err="1">
                <a:solidFill>
                  <a:srgbClr val="000000"/>
                </a:solidFill>
                <a:effectLst/>
                <a:latin typeface="verdana" panose="020B0604030504040204" pitchFamily="34" charset="0"/>
              </a:rPr>
              <a:t>ServletRequest</a:t>
            </a:r>
            <a:r>
              <a:rPr lang="en-IN" sz="1400" b="1" i="0" dirty="0">
                <a:solidFill>
                  <a:srgbClr val="000000"/>
                </a:solidFill>
                <a:effectLst/>
                <a:latin typeface="verdana" panose="020B0604030504040204" pitchFamily="34" charset="0"/>
              </a:rPr>
              <a:t> </a:t>
            </a:r>
            <a:r>
              <a:rPr lang="en-IN" sz="1400" b="1" i="0" dirty="0" err="1">
                <a:solidFill>
                  <a:srgbClr val="000000"/>
                </a:solidFill>
                <a:effectLst/>
                <a:latin typeface="verdana" panose="020B0604030504040204" pitchFamily="34" charset="0"/>
              </a:rPr>
              <a:t>request,ServletResponse</a:t>
            </a:r>
            <a:r>
              <a:rPr lang="en-IN" sz="1400" b="1" i="0" dirty="0">
                <a:solidFill>
                  <a:srgbClr val="000000"/>
                </a:solidFill>
                <a:effectLst/>
                <a:latin typeface="verdana" panose="020B0604030504040204" pitchFamily="34" charset="0"/>
              </a:rPr>
              <a:t> response)throws </a:t>
            </a:r>
            <a:r>
              <a:rPr lang="en-IN" sz="1400" b="1" i="0" dirty="0" err="1">
                <a:solidFill>
                  <a:srgbClr val="000000"/>
                </a:solidFill>
                <a:effectLst/>
                <a:latin typeface="verdana" panose="020B0604030504040204" pitchFamily="34" charset="0"/>
              </a:rPr>
              <a:t>ServletException,java.io.IOException:</a:t>
            </a:r>
            <a:r>
              <a:rPr lang="en-IN" sz="1400" b="0" i="0" dirty="0" err="1">
                <a:solidFill>
                  <a:srgbClr val="000000"/>
                </a:solidFill>
                <a:effectLst/>
                <a:latin typeface="verdana" panose="020B0604030504040204" pitchFamily="34" charset="0"/>
              </a:rPr>
              <a:t>Includes</a:t>
            </a:r>
            <a:r>
              <a:rPr lang="en-IN" sz="1400" b="0" i="0" dirty="0">
                <a:solidFill>
                  <a:srgbClr val="000000"/>
                </a:solidFill>
                <a:effectLst/>
                <a:latin typeface="verdana" panose="020B0604030504040204" pitchFamily="34" charset="0"/>
              </a:rPr>
              <a:t> the content of a resource (servlet, JSP page, or HTML file) in the response.</a:t>
            </a:r>
          </a:p>
          <a:p>
            <a:pPr algn="l"/>
            <a:endParaRPr lang="en-US" sz="1600" b="0" i="0" dirty="0">
              <a:solidFill>
                <a:srgbClr val="000000"/>
              </a:solidFill>
              <a:effectLst/>
              <a:latin typeface="verdana" panose="020B0604030504040204" pitchFamily="34" charset="0"/>
            </a:endParaRPr>
          </a:p>
          <a:p>
            <a:endParaRPr lang="en-IN" sz="1400" dirty="0"/>
          </a:p>
        </p:txBody>
      </p:sp>
    </p:spTree>
    <p:extLst>
      <p:ext uri="{BB962C8B-B14F-4D97-AF65-F5344CB8AC3E}">
        <p14:creationId xmlns:p14="http://schemas.microsoft.com/office/powerpoint/2010/main" val="60783114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ward() method of RequestDispatcher interface">
            <a:extLst>
              <a:ext uri="{FF2B5EF4-FFF2-40B4-BE49-F238E27FC236}">
                <a16:creationId xmlns:a16="http://schemas.microsoft.com/office/drawing/2014/main" id="{69D6533F-B85A-4E39-912D-48271194B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312" y="2034381"/>
            <a:ext cx="6429375"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F595F3-32D9-463F-8C4B-8B3310AD8B77}"/>
              </a:ext>
            </a:extLst>
          </p:cNvPr>
          <p:cNvSpPr txBox="1"/>
          <p:nvPr/>
        </p:nvSpPr>
        <p:spPr>
          <a:xfrm>
            <a:off x="755576" y="5230316"/>
            <a:ext cx="7128792"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response of second servlet is sent to the client. Response of the first servlet is not displayed to the user.</a:t>
            </a:r>
            <a:endParaRPr lang="en-IN" dirty="0"/>
          </a:p>
        </p:txBody>
      </p:sp>
    </p:spTree>
    <p:extLst>
      <p:ext uri="{BB962C8B-B14F-4D97-AF65-F5344CB8AC3E}">
        <p14:creationId xmlns:p14="http://schemas.microsoft.com/office/powerpoint/2010/main" val="1937625358"/>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clude() method of RequestDispatcher interface">
            <a:extLst>
              <a:ext uri="{FF2B5EF4-FFF2-40B4-BE49-F238E27FC236}">
                <a16:creationId xmlns:a16="http://schemas.microsoft.com/office/drawing/2014/main" id="{21777EFF-A78C-4AD9-B1D7-A5FCFBC2F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629400" cy="3657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8626E2D-DE27-4B38-A002-8CEA1D7E9812}"/>
              </a:ext>
            </a:extLst>
          </p:cNvPr>
          <p:cNvGraphicFramePr>
            <a:graphicFrameLocks noGrp="1"/>
          </p:cNvGraphicFramePr>
          <p:nvPr>
            <p:extLst>
              <p:ext uri="{D42A27DB-BD31-4B8C-83A1-F6EECF244321}">
                <p14:modId xmlns:p14="http://schemas.microsoft.com/office/powerpoint/2010/main" val="2364283805"/>
              </p:ext>
            </p:extLst>
          </p:nvPr>
        </p:nvGraphicFramePr>
        <p:xfrm>
          <a:off x="467544" y="4541168"/>
          <a:ext cx="8280920" cy="1408112"/>
        </p:xfrm>
        <a:graphic>
          <a:graphicData uri="http://schemas.openxmlformats.org/drawingml/2006/table">
            <a:tbl>
              <a:tblPr/>
              <a:tblGrid>
                <a:gridCol w="8280920">
                  <a:extLst>
                    <a:ext uri="{9D8B030D-6E8A-4147-A177-3AD203B41FA5}">
                      <a16:colId xmlns:a16="http://schemas.microsoft.com/office/drawing/2014/main" val="3297964323"/>
                    </a:ext>
                  </a:extLst>
                </a:gridCol>
              </a:tblGrid>
              <a:tr h="1408112">
                <a:tc>
                  <a:txBody>
                    <a:bodyPr/>
                    <a:lstStyle/>
                    <a:p>
                      <a:r>
                        <a:rPr lang="en-US" dirty="0">
                          <a:solidFill>
                            <a:srgbClr val="000000"/>
                          </a:solidFill>
                          <a:effectLst/>
                          <a:latin typeface="verdana" panose="020B0604030504040204" pitchFamily="34" charset="0"/>
                        </a:rPr>
                        <a:t> response of second servlet is included in the response of the first servlet that is being sent to the client.</a:t>
                      </a:r>
                    </a:p>
                  </a:txBody>
                  <a:tcPr anchor="ctr">
                    <a:lnL>
                      <a:noFill/>
                    </a:lnL>
                    <a:lnR>
                      <a:noFill/>
                    </a:lnR>
                    <a:lnT>
                      <a:noFill/>
                    </a:lnT>
                    <a:lnB>
                      <a:noFill/>
                    </a:lnB>
                    <a:solidFill>
                      <a:srgbClr val="FFFFFF"/>
                    </a:solidFill>
                  </a:tcPr>
                </a:tc>
                <a:extLst>
                  <a:ext uri="{0D108BD9-81ED-4DB2-BD59-A6C34878D82A}">
                    <a16:rowId xmlns:a16="http://schemas.microsoft.com/office/drawing/2014/main" val="4262368743"/>
                  </a:ext>
                </a:extLst>
              </a:tr>
            </a:tbl>
          </a:graphicData>
        </a:graphic>
      </p:graphicFrame>
      <p:sp>
        <p:nvSpPr>
          <p:cNvPr id="5" name="Rectangle 3">
            <a:extLst>
              <a:ext uri="{FF2B5EF4-FFF2-40B4-BE49-F238E27FC236}">
                <a16:creationId xmlns:a16="http://schemas.microsoft.com/office/drawing/2014/main" id="{A0AD43BC-B015-4E3C-9E8B-EB91629DBD41}"/>
              </a:ext>
            </a:extLst>
          </p:cNvPr>
          <p:cNvSpPr>
            <a:spLocks noChangeArrowheads="1"/>
          </p:cNvSpPr>
          <p:nvPr/>
        </p:nvSpPr>
        <p:spPr bwMode="auto">
          <a:xfrm>
            <a:off x="467543" y="4240068"/>
            <a:ext cx="116907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5970359"/>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967ED-1675-40E1-BDC4-DCA958BB72DA}"/>
              </a:ext>
            </a:extLst>
          </p:cNvPr>
          <p:cNvSpPr>
            <a:spLocks noGrp="1"/>
          </p:cNvSpPr>
          <p:nvPr>
            <p:ph idx="1"/>
          </p:nvPr>
        </p:nvSpPr>
        <p:spPr>
          <a:xfrm>
            <a:off x="457200" y="731838"/>
            <a:ext cx="8229600" cy="6009530"/>
          </a:xfrm>
        </p:spPr>
        <p:txBody>
          <a:bodyPr>
            <a:normAutofit/>
          </a:bodyPr>
          <a:lstStyle/>
          <a:p>
            <a:r>
              <a:rPr lang="en-US" sz="1600" b="0" i="0" dirty="0">
                <a:solidFill>
                  <a:srgbClr val="000000"/>
                </a:solidFill>
                <a:effectLst/>
                <a:latin typeface="verdana" panose="020B0604030504040204" pitchFamily="34" charset="0"/>
              </a:rPr>
              <a:t>The </a:t>
            </a:r>
            <a:r>
              <a:rPr lang="en-US" sz="1600" b="0" i="0" dirty="0" err="1">
                <a:solidFill>
                  <a:srgbClr val="000000"/>
                </a:solidFill>
                <a:effectLst/>
                <a:latin typeface="verdana" panose="020B0604030504040204" pitchFamily="34" charset="0"/>
              </a:rPr>
              <a:t>getRequestDispatcher</a:t>
            </a:r>
            <a:r>
              <a:rPr lang="en-US" sz="1600" b="0" i="0" dirty="0">
                <a:solidFill>
                  <a:srgbClr val="000000"/>
                </a:solidFill>
                <a:effectLst/>
                <a:latin typeface="verdana" panose="020B0604030504040204" pitchFamily="34" charset="0"/>
              </a:rPr>
              <a:t>() method of </a:t>
            </a:r>
            <a:r>
              <a:rPr lang="en-US" sz="1600" b="0" i="0" dirty="0" err="1">
                <a:solidFill>
                  <a:srgbClr val="000000"/>
                </a:solidFill>
                <a:effectLst/>
                <a:latin typeface="verdana" panose="020B0604030504040204" pitchFamily="34" charset="0"/>
              </a:rPr>
              <a:t>ServletRequest</a:t>
            </a:r>
            <a:r>
              <a:rPr lang="en-US" sz="1600" b="0" i="0" dirty="0">
                <a:solidFill>
                  <a:srgbClr val="000000"/>
                </a:solidFill>
                <a:effectLst/>
                <a:latin typeface="verdana" panose="020B0604030504040204" pitchFamily="34" charset="0"/>
              </a:rPr>
              <a:t> interface returns the object of </a:t>
            </a:r>
            <a:r>
              <a:rPr lang="en-US" sz="1600" b="0" i="0" dirty="0" err="1">
                <a:solidFill>
                  <a:srgbClr val="000000"/>
                </a:solidFill>
                <a:effectLst/>
                <a:latin typeface="verdana" panose="020B0604030504040204" pitchFamily="34" charset="0"/>
              </a:rPr>
              <a:t>RequestDispatcher</a:t>
            </a:r>
            <a:r>
              <a:rPr lang="en-US" sz="1600" b="0" i="0" dirty="0">
                <a:solidFill>
                  <a:srgbClr val="000000"/>
                </a:solidFill>
                <a:effectLst/>
                <a:latin typeface="verdana" panose="020B0604030504040204" pitchFamily="34" charset="0"/>
              </a:rPr>
              <a:t>. </a:t>
            </a:r>
          </a:p>
          <a:p>
            <a:r>
              <a:rPr lang="en-US" sz="1600" b="0" i="0" dirty="0">
                <a:solidFill>
                  <a:srgbClr val="000000"/>
                </a:solidFill>
                <a:effectLst/>
                <a:latin typeface="verdana" panose="020B0604030504040204" pitchFamily="34" charset="0"/>
              </a:rPr>
              <a:t>Syntax:</a:t>
            </a:r>
          </a:p>
          <a:p>
            <a:r>
              <a:rPr lang="en-US" sz="1600" b="1" i="0" dirty="0">
                <a:solidFill>
                  <a:srgbClr val="006699"/>
                </a:solidFill>
                <a:effectLst/>
                <a:latin typeface="verdana" panose="020B0604030504040204" pitchFamily="34" charset="0"/>
              </a:rPr>
              <a:t>public</a:t>
            </a: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RequestDispatcher</a:t>
            </a: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getRequestDispatcher</a:t>
            </a:r>
            <a:r>
              <a:rPr lang="en-US" sz="1600" b="0" i="0" dirty="0">
                <a:solidFill>
                  <a:srgbClr val="000000"/>
                </a:solidFill>
                <a:effectLst/>
                <a:latin typeface="verdana" panose="020B0604030504040204" pitchFamily="34" charset="0"/>
              </a:rPr>
              <a:t>(String resource); </a:t>
            </a:r>
          </a:p>
          <a:p>
            <a:pPr algn="l">
              <a:buFont typeface="+mj-lt"/>
              <a:buAutoNum type="arabicPeriod"/>
            </a:pPr>
            <a:r>
              <a:rPr lang="en-US" sz="1400" b="0" i="0" dirty="0" err="1">
                <a:solidFill>
                  <a:srgbClr val="000000"/>
                </a:solidFill>
                <a:effectLst/>
                <a:latin typeface="verdana" panose="020B0604030504040204" pitchFamily="34" charset="0"/>
              </a:rPr>
              <a:t>RequestDispatcher</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rd</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request.getRequestDispatcher</a:t>
            </a:r>
            <a:r>
              <a:rPr lang="en-US" sz="1400" b="0" i="0" dirty="0">
                <a:solidFill>
                  <a:srgbClr val="000000"/>
                </a:solidFill>
                <a:effectLst/>
                <a:latin typeface="verdana" panose="020B0604030504040204" pitchFamily="34" charset="0"/>
              </a:rPr>
              <a:t>(</a:t>
            </a:r>
            <a:r>
              <a:rPr lang="en-US" sz="1400" b="0" i="0" dirty="0">
                <a:solidFill>
                  <a:srgbClr val="0000FF"/>
                </a:solidFill>
                <a:effectLst/>
                <a:latin typeface="verdana" panose="020B0604030504040204" pitchFamily="34" charset="0"/>
              </a:rPr>
              <a:t>"servlet2"</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8200"/>
                </a:solidFill>
                <a:effectLst/>
                <a:latin typeface="verdana" panose="020B0604030504040204" pitchFamily="34" charset="0"/>
              </a:rPr>
              <a:t>//servlet2 is the </a:t>
            </a:r>
            <a:r>
              <a:rPr lang="en-US" sz="1400" b="0" i="0" dirty="0" err="1">
                <a:solidFill>
                  <a:srgbClr val="008200"/>
                </a:solidFill>
                <a:effectLst/>
                <a:latin typeface="verdana" panose="020B0604030504040204" pitchFamily="34" charset="0"/>
              </a:rPr>
              <a:t>url</a:t>
            </a:r>
            <a:r>
              <a:rPr lang="en-US" sz="1400" b="0" i="0" dirty="0">
                <a:solidFill>
                  <a:srgbClr val="008200"/>
                </a:solidFill>
                <a:effectLst/>
                <a:latin typeface="verdana" panose="020B0604030504040204" pitchFamily="34" charset="0"/>
              </a:rPr>
              <a:t>-pattern of the second servlet</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err="1">
                <a:solidFill>
                  <a:srgbClr val="000000"/>
                </a:solidFill>
                <a:effectLst/>
                <a:latin typeface="verdana" panose="020B0604030504040204" pitchFamily="34" charset="0"/>
              </a:rPr>
              <a:t>rd.forward</a:t>
            </a:r>
            <a:r>
              <a:rPr lang="en-US" sz="1400" b="0" i="0" dirty="0">
                <a:solidFill>
                  <a:srgbClr val="000000"/>
                </a:solidFill>
                <a:effectLst/>
                <a:latin typeface="verdana" panose="020B0604030504040204" pitchFamily="34" charset="0"/>
              </a:rPr>
              <a:t>(request, response);</a:t>
            </a:r>
            <a:r>
              <a:rPr lang="en-US" sz="1400" b="0" i="0" dirty="0">
                <a:solidFill>
                  <a:srgbClr val="008200"/>
                </a:solidFill>
                <a:effectLst/>
                <a:latin typeface="verdana" panose="020B0604030504040204" pitchFamily="34" charset="0"/>
              </a:rPr>
              <a:t>//method may be include or forward</a:t>
            </a:r>
            <a:r>
              <a:rPr lang="en-US" sz="1400" b="0" i="0" dirty="0">
                <a:solidFill>
                  <a:srgbClr val="000000"/>
                </a:solidFill>
                <a:effectLst/>
                <a:latin typeface="verdana" panose="020B0604030504040204" pitchFamily="34" charset="0"/>
              </a:rPr>
              <a:t>  </a:t>
            </a:r>
          </a:p>
          <a:p>
            <a:endParaRPr lang="en-IN" sz="1600" dirty="0"/>
          </a:p>
        </p:txBody>
      </p:sp>
    </p:spTree>
    <p:extLst>
      <p:ext uri="{BB962C8B-B14F-4D97-AF65-F5344CB8AC3E}">
        <p14:creationId xmlns:p14="http://schemas.microsoft.com/office/powerpoint/2010/main" val="114605240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701D-03F5-4F0B-9A10-04EABFD3CC7C}"/>
              </a:ext>
            </a:extLst>
          </p:cNvPr>
          <p:cNvSpPr>
            <a:spLocks noGrp="1"/>
          </p:cNvSpPr>
          <p:nvPr>
            <p:ph type="title"/>
          </p:nvPr>
        </p:nvSpPr>
        <p:spPr>
          <a:xfrm>
            <a:off x="457200" y="274638"/>
            <a:ext cx="8229600" cy="457199"/>
          </a:xfrm>
        </p:spPr>
        <p:txBody>
          <a:bodyPr>
            <a:normAutofit fontScale="90000"/>
          </a:bodyPr>
          <a:lstStyle/>
          <a:p>
            <a:r>
              <a:rPr lang="en-IN" sz="2700" b="0" dirty="0">
                <a:solidFill>
                  <a:srgbClr val="610B4B"/>
                </a:solidFill>
                <a:effectLst/>
                <a:latin typeface="tahoma" panose="020B0604030504040204" pitchFamily="34" charset="0"/>
              </a:rPr>
              <a:t>Example of </a:t>
            </a:r>
            <a:r>
              <a:rPr lang="en-IN" sz="2700" b="0" dirty="0" err="1">
                <a:solidFill>
                  <a:srgbClr val="610B4B"/>
                </a:solidFill>
                <a:effectLst/>
                <a:latin typeface="tahoma" panose="020B0604030504040204" pitchFamily="34" charset="0"/>
              </a:rPr>
              <a:t>RequestDispatcher</a:t>
            </a:r>
            <a:r>
              <a:rPr lang="en-IN" sz="2700" b="0" dirty="0">
                <a:solidFill>
                  <a:srgbClr val="610B4B"/>
                </a:solidFill>
                <a:effectLst/>
                <a:latin typeface="tahoma" panose="020B0604030504040204" pitchFamily="34" charset="0"/>
              </a:rPr>
              <a:t> interface</a:t>
            </a:r>
            <a:br>
              <a:rPr lang="en-IN"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967F99DD-F50C-4E45-BF53-0DBD13E09A3F}"/>
              </a:ext>
            </a:extLst>
          </p:cNvPr>
          <p:cNvSpPr>
            <a:spLocks noGrp="1"/>
          </p:cNvSpPr>
          <p:nvPr>
            <p:ph idx="1"/>
          </p:nvPr>
        </p:nvSpPr>
        <p:spPr>
          <a:xfrm>
            <a:off x="457200" y="731838"/>
            <a:ext cx="8229600" cy="6009530"/>
          </a:xfrm>
        </p:spPr>
        <p:txBody>
          <a:bodyPr>
            <a:normAutofit/>
          </a:bodyPr>
          <a:lstStyle/>
          <a:p>
            <a:r>
              <a:rPr lang="en-US" sz="2400" b="0" i="0" dirty="0">
                <a:solidFill>
                  <a:srgbClr val="333333"/>
                </a:solidFill>
                <a:effectLst/>
                <a:latin typeface="inter-regular"/>
              </a:rPr>
              <a:t>In this example, we are validating the password entered by the user. If password is servlet, it will forward the request to the </a:t>
            </a:r>
            <a:r>
              <a:rPr lang="en-US" sz="2400" b="0" i="0" dirty="0" err="1">
                <a:solidFill>
                  <a:srgbClr val="333333"/>
                </a:solidFill>
                <a:effectLst/>
                <a:latin typeface="inter-regular"/>
              </a:rPr>
              <a:t>WelcomeServlet</a:t>
            </a:r>
            <a:r>
              <a:rPr lang="en-US" sz="2400" b="0" i="0" dirty="0">
                <a:solidFill>
                  <a:srgbClr val="333333"/>
                </a:solidFill>
                <a:effectLst/>
                <a:latin typeface="inter-regular"/>
              </a:rPr>
              <a:t>, otherwise will show an error message: sorry username or password error!.</a:t>
            </a:r>
          </a:p>
          <a:p>
            <a:r>
              <a:rPr lang="en-US" sz="2000" b="1" i="0" dirty="0">
                <a:solidFill>
                  <a:srgbClr val="000000"/>
                </a:solidFill>
                <a:effectLst/>
                <a:latin typeface="inter-bold"/>
              </a:rPr>
              <a:t>index.html file:</a:t>
            </a:r>
            <a:r>
              <a:rPr lang="en-US" sz="2000" b="0" i="0" dirty="0">
                <a:solidFill>
                  <a:srgbClr val="000000"/>
                </a:solidFill>
                <a:effectLst/>
                <a:latin typeface="inter-regular"/>
              </a:rPr>
              <a:t> for getting input from the user.</a:t>
            </a:r>
          </a:p>
          <a:p>
            <a:r>
              <a:rPr lang="en-US" sz="2000" b="1" i="0" dirty="0">
                <a:solidFill>
                  <a:srgbClr val="000000"/>
                </a:solidFill>
                <a:effectLst/>
                <a:latin typeface="inter-bold"/>
              </a:rPr>
              <a:t>Login.java file:</a:t>
            </a:r>
            <a:r>
              <a:rPr lang="en-US" sz="2000" b="0" i="0" dirty="0">
                <a:solidFill>
                  <a:srgbClr val="000000"/>
                </a:solidFill>
                <a:effectLst/>
                <a:latin typeface="inter-regular"/>
              </a:rPr>
              <a:t> a servlet class for processing the response. If password is </a:t>
            </a:r>
            <a:r>
              <a:rPr lang="en-US" sz="2000" b="0" i="0" dirty="0" err="1">
                <a:solidFill>
                  <a:srgbClr val="000000"/>
                </a:solidFill>
                <a:effectLst/>
                <a:latin typeface="inter-regular"/>
              </a:rPr>
              <a:t>servet</a:t>
            </a:r>
            <a:r>
              <a:rPr lang="en-US" sz="2000" b="0" i="0" dirty="0">
                <a:solidFill>
                  <a:srgbClr val="000000"/>
                </a:solidFill>
                <a:effectLst/>
                <a:latin typeface="inter-regular"/>
              </a:rPr>
              <a:t>, it will forward the request to the welcome servlet.</a:t>
            </a:r>
          </a:p>
          <a:p>
            <a:r>
              <a:rPr lang="en-US" sz="2000" b="1" i="0" dirty="0">
                <a:solidFill>
                  <a:srgbClr val="000000"/>
                </a:solidFill>
                <a:effectLst/>
                <a:latin typeface="inter-bold"/>
              </a:rPr>
              <a:t>WelcomeServlet.java file:</a:t>
            </a:r>
            <a:r>
              <a:rPr lang="en-US" sz="2000" b="0" i="0" dirty="0">
                <a:solidFill>
                  <a:srgbClr val="000000"/>
                </a:solidFill>
                <a:effectLst/>
                <a:latin typeface="inter-regular"/>
              </a:rPr>
              <a:t> a servlet class for displaying the welcome message.</a:t>
            </a:r>
          </a:p>
          <a:p>
            <a:r>
              <a:rPr lang="en-US" sz="1800" b="1" i="0" dirty="0">
                <a:solidFill>
                  <a:srgbClr val="000000"/>
                </a:solidFill>
                <a:effectLst/>
                <a:latin typeface="inter-bold"/>
              </a:rPr>
              <a:t>web.xml file:</a:t>
            </a:r>
            <a:r>
              <a:rPr lang="en-US" sz="1800" b="0" i="0" dirty="0">
                <a:solidFill>
                  <a:srgbClr val="000000"/>
                </a:solidFill>
                <a:effectLst/>
                <a:latin typeface="inter-regular"/>
              </a:rPr>
              <a:t> a deployment descriptor file that contains the information about the servlet.</a:t>
            </a:r>
          </a:p>
          <a:p>
            <a:endParaRPr lang="en-US" sz="2000" b="0" i="0" dirty="0">
              <a:solidFill>
                <a:srgbClr val="000000"/>
              </a:solidFill>
              <a:effectLst/>
              <a:latin typeface="inter-regular"/>
            </a:endParaRPr>
          </a:p>
          <a:p>
            <a:endParaRPr lang="en-US" sz="2000" b="0" i="0" dirty="0">
              <a:solidFill>
                <a:srgbClr val="000000"/>
              </a:solidFill>
              <a:effectLst/>
              <a:latin typeface="inter-regular"/>
            </a:endParaRPr>
          </a:p>
          <a:p>
            <a:endParaRPr lang="en-IN" sz="2400" dirty="0"/>
          </a:p>
        </p:txBody>
      </p:sp>
    </p:spTree>
    <p:extLst>
      <p:ext uri="{BB962C8B-B14F-4D97-AF65-F5344CB8AC3E}">
        <p14:creationId xmlns:p14="http://schemas.microsoft.com/office/powerpoint/2010/main" val="1264594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1F6F-3A49-4F92-9A27-155D8AF5840D}"/>
              </a:ext>
            </a:extLst>
          </p:cNvPr>
          <p:cNvSpPr>
            <a:spLocks noGrp="1"/>
          </p:cNvSpPr>
          <p:nvPr>
            <p:ph type="title"/>
          </p:nvPr>
        </p:nvSpPr>
        <p:spPr>
          <a:xfrm>
            <a:off x="457200" y="274638"/>
            <a:ext cx="8229600" cy="457199"/>
          </a:xfrm>
        </p:spPr>
        <p:txBody>
          <a:bodyPr>
            <a:normAutofit fontScale="90000"/>
          </a:bodyPr>
          <a:lstStyle/>
          <a:p>
            <a:r>
              <a:rPr lang="en-IN" b="1" i="0" dirty="0">
                <a:solidFill>
                  <a:srgbClr val="000000"/>
                </a:solidFill>
                <a:effectLst/>
                <a:latin typeface="oswald" panose="00000500000000000000" pitchFamily="2" charset="0"/>
              </a:rPr>
              <a:t>Shift Operators</a:t>
            </a:r>
            <a:br>
              <a:rPr lang="en-IN" b="1" i="0" dirty="0">
                <a:solidFill>
                  <a:srgbClr val="000000"/>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7B3C3C2D-AE1B-4451-A724-A3BA2B1219D3}"/>
              </a:ext>
            </a:extLst>
          </p:cNvPr>
          <p:cNvSpPr>
            <a:spLocks noGrp="1"/>
          </p:cNvSpPr>
          <p:nvPr>
            <p:ph idx="1"/>
          </p:nvPr>
        </p:nvSpPr>
        <p:spPr>
          <a:xfrm>
            <a:off x="457200" y="476672"/>
            <a:ext cx="8229600" cy="6264696"/>
          </a:xfrm>
        </p:spPr>
        <p:txBody>
          <a:bodyPr>
            <a:normAutofit/>
          </a:bodyPr>
          <a:lstStyle/>
          <a:p>
            <a:r>
              <a:rPr lang="en-US" sz="2000" b="0" i="0" dirty="0">
                <a:solidFill>
                  <a:srgbClr val="000000"/>
                </a:solidFill>
                <a:effectLst/>
                <a:latin typeface="arial" panose="020B0604020202020204" pitchFamily="34" charset="0"/>
              </a:rPr>
              <a:t>The left-shift, right-shift, and zero-fill-right-shift operators &lt;&lt;, &gt;&gt;, and &gt;&gt;&gt; shift the individual bits of an integer by a specified integer amount.</a:t>
            </a:r>
          </a:p>
          <a:p>
            <a:endParaRPr lang="en-US" sz="2000" dirty="0">
              <a:solidFill>
                <a:srgbClr val="000000"/>
              </a:solidFill>
              <a:latin typeface="arial" panose="020B0604020202020204" pitchFamily="34" charset="0"/>
            </a:endParaRPr>
          </a:p>
          <a:p>
            <a:r>
              <a:rPr lang="en-US" sz="2000" b="1" i="0" u="sng" dirty="0">
                <a:solidFill>
                  <a:srgbClr val="000000"/>
                </a:solidFill>
                <a:effectLst/>
                <a:latin typeface="arial" panose="020B0604020202020204" pitchFamily="34" charset="0"/>
              </a:rPr>
              <a:t>Example</a:t>
            </a:r>
          </a:p>
          <a:p>
            <a:pPr marL="0" indent="0" algn="just">
              <a:buNone/>
            </a:pPr>
            <a:r>
              <a:rPr lang="pl-PL" sz="1800" b="0" i="0" dirty="0">
                <a:solidFill>
                  <a:srgbClr val="000000"/>
                </a:solidFill>
                <a:effectLst/>
                <a:latin typeface="arial" panose="020B0604020202020204" pitchFamily="34" charset="0"/>
              </a:rPr>
              <a:t>x &lt;&lt; 3;</a:t>
            </a:r>
            <a:endParaRPr lang="pl-PL" sz="1200" b="0" i="0" dirty="0">
              <a:solidFill>
                <a:srgbClr val="000000"/>
              </a:solidFill>
              <a:effectLst/>
              <a:latin typeface="arial" panose="020B0604020202020204" pitchFamily="34" charset="0"/>
            </a:endParaRPr>
          </a:p>
          <a:p>
            <a:pPr marL="0" indent="0" algn="just">
              <a:buNone/>
            </a:pPr>
            <a:r>
              <a:rPr lang="pl-PL" sz="1800" b="0" i="0" dirty="0">
                <a:solidFill>
                  <a:srgbClr val="000000"/>
                </a:solidFill>
                <a:effectLst/>
                <a:latin typeface="arial" panose="020B0604020202020204" pitchFamily="34" charset="0"/>
              </a:rPr>
              <a:t>y &gt;&gt; 1;</a:t>
            </a:r>
            <a:endParaRPr lang="pl-PL" sz="1200" b="0" i="0" dirty="0">
              <a:solidFill>
                <a:srgbClr val="000000"/>
              </a:solidFill>
              <a:effectLst/>
              <a:latin typeface="arial" panose="020B0604020202020204" pitchFamily="34" charset="0"/>
            </a:endParaRPr>
          </a:p>
          <a:p>
            <a:pPr marL="0" indent="0" algn="just">
              <a:buNone/>
            </a:pPr>
            <a:r>
              <a:rPr lang="pl-PL" sz="1800" b="0" i="0" dirty="0">
                <a:solidFill>
                  <a:srgbClr val="000000"/>
                </a:solidFill>
                <a:effectLst/>
                <a:latin typeface="arial" panose="020B0604020202020204" pitchFamily="34" charset="0"/>
              </a:rPr>
              <a:t>z &gt;&gt;&gt; 2;</a:t>
            </a:r>
            <a:endParaRPr lang="en-US" sz="1800" b="0" i="0" dirty="0">
              <a:solidFill>
                <a:srgbClr val="000000"/>
              </a:solidFill>
              <a:effectLst/>
              <a:latin typeface="arial" panose="020B0604020202020204" pitchFamily="34" charset="0"/>
            </a:endParaRPr>
          </a:p>
          <a:p>
            <a:pPr marL="0" indent="0" algn="just">
              <a:buNone/>
            </a:pPr>
            <a:endParaRPr lang="en-US" sz="1800" dirty="0">
              <a:solidFill>
                <a:srgbClr val="000000"/>
              </a:solidFill>
              <a:latin typeface="arial" panose="020B0604020202020204" pitchFamily="34" charset="0"/>
            </a:endParaRPr>
          </a:p>
          <a:p>
            <a:pPr marL="0" indent="0" algn="just">
              <a:buNone/>
            </a:pPr>
            <a:r>
              <a:rPr lang="en-US" sz="1800" b="0" i="0" dirty="0">
                <a:solidFill>
                  <a:srgbClr val="000000"/>
                </a:solidFill>
                <a:effectLst/>
                <a:latin typeface="arial" panose="020B0604020202020204" pitchFamily="34" charset="0"/>
              </a:rPr>
              <a:t>In the first example, the individual bits of the integer variable x are shifted to the left three places (so it is multiplied by 2</a:t>
            </a:r>
            <a:r>
              <a:rPr lang="en-US" sz="1800" b="0" i="0" baseline="30000" dirty="0">
                <a:solidFill>
                  <a:srgbClr val="000000"/>
                </a:solidFill>
                <a:effectLst/>
                <a:latin typeface="arial" panose="020B0604020202020204" pitchFamily="34" charset="0"/>
              </a:rPr>
              <a:t>3 </a:t>
            </a:r>
            <a:r>
              <a:rPr lang="en-US" sz="1800" b="0" i="0" dirty="0">
                <a:solidFill>
                  <a:srgbClr val="000000"/>
                </a:solidFill>
                <a:effectLst/>
                <a:latin typeface="arial" panose="020B0604020202020204" pitchFamily="34" charset="0"/>
              </a:rPr>
              <a:t>i.e. 8).</a:t>
            </a:r>
          </a:p>
          <a:p>
            <a:pPr marL="0" indent="0" algn="just">
              <a:buNone/>
            </a:pPr>
            <a:r>
              <a:rPr lang="en-US" sz="1800" b="0" i="0" dirty="0">
                <a:solidFill>
                  <a:srgbClr val="000000"/>
                </a:solidFill>
                <a:effectLst/>
                <a:latin typeface="arial" panose="020B0604020202020204" pitchFamily="34" charset="0"/>
              </a:rPr>
              <a:t> In the second example, the bits of yare shifted 1 place to the right, so it is divided by 2.</a:t>
            </a:r>
          </a:p>
          <a:p>
            <a:pPr marL="0" indent="0" algn="just">
              <a:buNone/>
            </a:pPr>
            <a:r>
              <a:rPr lang="en-US" sz="1800" b="0" i="0" dirty="0">
                <a:solidFill>
                  <a:srgbClr val="000000"/>
                </a:solidFill>
                <a:effectLst/>
                <a:latin typeface="arial" panose="020B0604020202020204" pitchFamily="34" charset="0"/>
              </a:rPr>
              <a:t> Finally, the third example shows z being shifted to the right two places, with zeros shifted into the two leftmost places (it is divided by 4 and its sign is converted to positive value if it was negative earlier) .</a:t>
            </a:r>
            <a:endParaRPr lang="pl-PL" sz="1800" b="0" i="0" dirty="0">
              <a:solidFill>
                <a:srgbClr val="000000"/>
              </a:solidFill>
              <a:effectLst/>
              <a:latin typeface="arial" panose="020B0604020202020204" pitchFamily="34" charset="0"/>
            </a:endParaRPr>
          </a:p>
          <a:p>
            <a:endParaRPr lang="en-US" sz="2000" dirty="0">
              <a:solidFill>
                <a:srgbClr val="000000"/>
              </a:solidFill>
              <a:latin typeface="arial" panose="020B0604020202020204" pitchFamily="34" charset="0"/>
            </a:endParaRPr>
          </a:p>
          <a:p>
            <a:endParaRPr lang="en-US" sz="2000" dirty="0">
              <a:solidFill>
                <a:srgbClr val="000000"/>
              </a:solidFill>
              <a:latin typeface="arial" panose="020B0604020202020204" pitchFamily="34" charset="0"/>
            </a:endParaRPr>
          </a:p>
          <a:p>
            <a:endParaRPr lang="en-IN" sz="2000" dirty="0"/>
          </a:p>
        </p:txBody>
      </p:sp>
    </p:spTree>
    <p:extLst>
      <p:ext uri="{BB962C8B-B14F-4D97-AF65-F5344CB8AC3E}">
        <p14:creationId xmlns:p14="http://schemas.microsoft.com/office/powerpoint/2010/main" val="184701631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3E8A-9913-4988-A890-266EE5A2294B}"/>
              </a:ext>
            </a:extLst>
          </p:cNvPr>
          <p:cNvSpPr>
            <a:spLocks noGrp="1"/>
          </p:cNvSpPr>
          <p:nvPr>
            <p:ph type="title"/>
          </p:nvPr>
        </p:nvSpPr>
        <p:spPr>
          <a:xfrm>
            <a:off x="457200" y="274638"/>
            <a:ext cx="8229600" cy="346050"/>
          </a:xfrm>
        </p:spPr>
        <p:txBody>
          <a:bodyPr>
            <a:normAutofit fontScale="90000"/>
          </a:bodyPr>
          <a:lstStyle/>
          <a:p>
            <a:r>
              <a:rPr lang="en-IN" b="1" i="0" dirty="0">
                <a:solidFill>
                  <a:srgbClr val="333333"/>
                </a:solidFill>
                <a:effectLst/>
                <a:latin typeface="inter-bold"/>
              </a:rPr>
              <a:t>index.html</a:t>
            </a:r>
            <a:endParaRPr lang="en-IN" dirty="0"/>
          </a:p>
        </p:txBody>
      </p:sp>
      <p:sp>
        <p:nvSpPr>
          <p:cNvPr id="3" name="Content Placeholder 2">
            <a:extLst>
              <a:ext uri="{FF2B5EF4-FFF2-40B4-BE49-F238E27FC236}">
                <a16:creationId xmlns:a16="http://schemas.microsoft.com/office/drawing/2014/main" id="{9B08335F-5B41-4238-9439-059E86429AC3}"/>
              </a:ext>
            </a:extLst>
          </p:cNvPr>
          <p:cNvSpPr>
            <a:spLocks noGrp="1"/>
          </p:cNvSpPr>
          <p:nvPr>
            <p:ph idx="1"/>
          </p:nvPr>
        </p:nvSpPr>
        <p:spPr>
          <a:xfrm>
            <a:off x="457200" y="836712"/>
            <a:ext cx="8229600" cy="5616624"/>
          </a:xfrm>
        </p:spPr>
        <p:txBody>
          <a:bodyPr/>
          <a:lstStyle/>
          <a:p>
            <a:pPr algn="just">
              <a:buFont typeface="+mj-lt"/>
              <a:buAutoNum type="arabicPeriod"/>
            </a:pPr>
            <a:r>
              <a:rPr lang="en-IN" sz="2800" b="0" i="0" dirty="0">
                <a:solidFill>
                  <a:srgbClr val="000000"/>
                </a:solidFill>
                <a:effectLst/>
                <a:latin typeface="inter-regular"/>
              </a:rPr>
              <a:t>&lt;form action=</a:t>
            </a:r>
            <a:r>
              <a:rPr lang="en-IN" sz="2800" b="0" i="0" dirty="0">
                <a:solidFill>
                  <a:srgbClr val="0000FF"/>
                </a:solidFill>
                <a:effectLst/>
                <a:latin typeface="inter-regular"/>
              </a:rPr>
              <a:t>"servlet1"</a:t>
            </a:r>
            <a:r>
              <a:rPr lang="en-IN" sz="2800" b="0" i="0" dirty="0">
                <a:solidFill>
                  <a:srgbClr val="000000"/>
                </a:solidFill>
                <a:effectLst/>
                <a:latin typeface="inter-regular"/>
              </a:rPr>
              <a:t> method=</a:t>
            </a:r>
            <a:r>
              <a:rPr lang="en-IN" sz="2800" b="0" i="0" dirty="0">
                <a:solidFill>
                  <a:srgbClr val="0000FF"/>
                </a:solidFill>
                <a:effectLst/>
                <a:latin typeface="inter-regular"/>
              </a:rPr>
              <a:t>"post"</a:t>
            </a:r>
            <a:r>
              <a:rPr lang="en-IN" sz="2800" b="0" i="0" dirty="0">
                <a:solidFill>
                  <a:srgbClr val="000000"/>
                </a:solidFill>
                <a:effectLst/>
                <a:latin typeface="inter-regular"/>
              </a:rPr>
              <a:t>&gt;  </a:t>
            </a:r>
          </a:p>
          <a:p>
            <a:pPr algn="just">
              <a:buFont typeface="+mj-lt"/>
              <a:buAutoNum type="arabicPeriod"/>
            </a:pPr>
            <a:r>
              <a:rPr lang="en-IN" sz="2800" b="0" i="0" dirty="0">
                <a:solidFill>
                  <a:srgbClr val="000000"/>
                </a:solidFill>
                <a:effectLst/>
                <a:latin typeface="inter-regular"/>
              </a:rPr>
              <a:t>Name:&lt;input type=</a:t>
            </a:r>
            <a:r>
              <a:rPr lang="en-IN" sz="2800" b="0" i="0" dirty="0">
                <a:solidFill>
                  <a:srgbClr val="0000FF"/>
                </a:solidFill>
                <a:effectLst/>
                <a:latin typeface="inter-regular"/>
              </a:rPr>
              <a:t>"text"</a:t>
            </a:r>
            <a:r>
              <a:rPr lang="en-IN" sz="2800" b="0" i="0" dirty="0">
                <a:solidFill>
                  <a:srgbClr val="000000"/>
                </a:solidFill>
                <a:effectLst/>
                <a:latin typeface="inter-regular"/>
              </a:rPr>
              <a:t> name=</a:t>
            </a:r>
            <a:r>
              <a:rPr lang="en-IN" sz="2800" b="0" i="0" dirty="0">
                <a:solidFill>
                  <a:srgbClr val="0000FF"/>
                </a:solidFill>
                <a:effectLst/>
                <a:latin typeface="inter-regular"/>
              </a:rPr>
              <a:t>"</a:t>
            </a:r>
            <a:r>
              <a:rPr lang="en-IN" sz="2800" b="0" i="0" dirty="0" err="1">
                <a:solidFill>
                  <a:srgbClr val="0000FF"/>
                </a:solidFill>
                <a:effectLst/>
                <a:latin typeface="inter-regular"/>
              </a:rPr>
              <a:t>userName</a:t>
            </a:r>
            <a:r>
              <a:rPr lang="en-IN" sz="2800" b="0" i="0" dirty="0">
                <a:solidFill>
                  <a:srgbClr val="0000FF"/>
                </a:solidFill>
                <a:effectLst/>
                <a:latin typeface="inter-regular"/>
              </a:rPr>
              <a:t>"</a:t>
            </a:r>
            <a:r>
              <a:rPr lang="en-IN" sz="2800" b="0" i="0" dirty="0">
                <a:solidFill>
                  <a:srgbClr val="000000"/>
                </a:solidFill>
                <a:effectLst/>
                <a:latin typeface="inter-regular"/>
              </a:rPr>
              <a:t>/&gt;&lt;</a:t>
            </a:r>
            <a:r>
              <a:rPr lang="en-IN" sz="2800" b="0" i="0" dirty="0" err="1">
                <a:solidFill>
                  <a:srgbClr val="000000"/>
                </a:solidFill>
                <a:effectLst/>
                <a:latin typeface="inter-regular"/>
              </a:rPr>
              <a:t>br</a:t>
            </a:r>
            <a:r>
              <a:rPr lang="en-IN" sz="2800" b="0" i="0" dirty="0">
                <a:solidFill>
                  <a:srgbClr val="000000"/>
                </a:solidFill>
                <a:effectLst/>
                <a:latin typeface="inter-regular"/>
              </a:rPr>
              <a:t>/&gt;  </a:t>
            </a:r>
          </a:p>
          <a:p>
            <a:pPr algn="just">
              <a:buFont typeface="+mj-lt"/>
              <a:buAutoNum type="arabicPeriod"/>
            </a:pPr>
            <a:r>
              <a:rPr lang="en-IN" sz="2800" b="0" i="0" dirty="0">
                <a:solidFill>
                  <a:srgbClr val="000000"/>
                </a:solidFill>
                <a:effectLst/>
                <a:latin typeface="inter-regular"/>
              </a:rPr>
              <a:t>Password:&lt;input type=</a:t>
            </a:r>
            <a:r>
              <a:rPr lang="en-IN" sz="2800" b="0" i="0" dirty="0">
                <a:solidFill>
                  <a:srgbClr val="0000FF"/>
                </a:solidFill>
                <a:effectLst/>
                <a:latin typeface="inter-regular"/>
              </a:rPr>
              <a:t>"password"</a:t>
            </a:r>
            <a:r>
              <a:rPr lang="en-IN" sz="2800" b="0" i="0" dirty="0">
                <a:solidFill>
                  <a:srgbClr val="000000"/>
                </a:solidFill>
                <a:effectLst/>
                <a:latin typeface="inter-regular"/>
              </a:rPr>
              <a:t> name=</a:t>
            </a:r>
            <a:r>
              <a:rPr lang="en-IN" sz="2800" b="0" i="0" dirty="0">
                <a:solidFill>
                  <a:srgbClr val="0000FF"/>
                </a:solidFill>
                <a:effectLst/>
                <a:latin typeface="inter-regular"/>
              </a:rPr>
              <a:t>"</a:t>
            </a:r>
            <a:r>
              <a:rPr lang="en-IN" sz="2800" b="0" i="0" dirty="0" err="1">
                <a:solidFill>
                  <a:srgbClr val="0000FF"/>
                </a:solidFill>
                <a:effectLst/>
                <a:latin typeface="inter-regular"/>
              </a:rPr>
              <a:t>userPass</a:t>
            </a:r>
            <a:r>
              <a:rPr lang="en-IN" sz="2800" b="0" i="0" dirty="0">
                <a:solidFill>
                  <a:srgbClr val="0000FF"/>
                </a:solidFill>
                <a:effectLst/>
                <a:latin typeface="inter-regular"/>
              </a:rPr>
              <a:t>"</a:t>
            </a:r>
            <a:r>
              <a:rPr lang="en-IN" sz="2800" b="0" i="0" dirty="0">
                <a:solidFill>
                  <a:srgbClr val="000000"/>
                </a:solidFill>
                <a:effectLst/>
                <a:latin typeface="inter-regular"/>
              </a:rPr>
              <a:t>/&gt;&lt;</a:t>
            </a:r>
            <a:r>
              <a:rPr lang="en-IN" sz="2800" b="0" i="0" dirty="0" err="1">
                <a:solidFill>
                  <a:srgbClr val="000000"/>
                </a:solidFill>
                <a:effectLst/>
                <a:latin typeface="inter-regular"/>
              </a:rPr>
              <a:t>br</a:t>
            </a:r>
            <a:r>
              <a:rPr lang="en-IN" sz="2800" b="0" i="0" dirty="0">
                <a:solidFill>
                  <a:srgbClr val="000000"/>
                </a:solidFill>
                <a:effectLst/>
                <a:latin typeface="inter-regular"/>
              </a:rPr>
              <a:t>/&gt;  </a:t>
            </a:r>
          </a:p>
          <a:p>
            <a:pPr algn="just">
              <a:buFont typeface="+mj-lt"/>
              <a:buAutoNum type="arabicPeriod"/>
            </a:pPr>
            <a:r>
              <a:rPr lang="en-IN" sz="2800" b="0" i="0" dirty="0">
                <a:solidFill>
                  <a:srgbClr val="000000"/>
                </a:solidFill>
                <a:effectLst/>
                <a:latin typeface="inter-regular"/>
              </a:rPr>
              <a:t>&lt;input type=</a:t>
            </a:r>
            <a:r>
              <a:rPr lang="en-IN" sz="2800" b="0" i="0" dirty="0">
                <a:solidFill>
                  <a:srgbClr val="0000FF"/>
                </a:solidFill>
                <a:effectLst/>
                <a:latin typeface="inter-regular"/>
              </a:rPr>
              <a:t>"submit"</a:t>
            </a:r>
            <a:r>
              <a:rPr lang="en-IN" sz="2800" b="0" i="0" dirty="0">
                <a:solidFill>
                  <a:srgbClr val="000000"/>
                </a:solidFill>
                <a:effectLst/>
                <a:latin typeface="inter-regular"/>
              </a:rPr>
              <a:t> value=</a:t>
            </a:r>
            <a:r>
              <a:rPr lang="en-IN" sz="2800" b="0" i="0" dirty="0">
                <a:solidFill>
                  <a:srgbClr val="0000FF"/>
                </a:solidFill>
                <a:effectLst/>
                <a:latin typeface="inter-regular"/>
              </a:rPr>
              <a:t>"login"</a:t>
            </a:r>
            <a:r>
              <a:rPr lang="en-IN" sz="2800" b="0" i="0" dirty="0">
                <a:solidFill>
                  <a:srgbClr val="000000"/>
                </a:solidFill>
                <a:effectLst/>
                <a:latin typeface="inter-regular"/>
              </a:rPr>
              <a:t>/&gt;  </a:t>
            </a:r>
          </a:p>
          <a:p>
            <a:pPr algn="just">
              <a:buFont typeface="+mj-lt"/>
              <a:buAutoNum type="arabicPeriod"/>
            </a:pPr>
            <a:r>
              <a:rPr lang="en-IN" sz="2800" b="0" i="0" dirty="0">
                <a:solidFill>
                  <a:srgbClr val="000000"/>
                </a:solidFill>
                <a:effectLst/>
                <a:latin typeface="inter-regular"/>
              </a:rPr>
              <a:t>&lt;/form&gt;  </a:t>
            </a:r>
          </a:p>
          <a:p>
            <a:endParaRPr lang="en-IN" dirty="0"/>
          </a:p>
        </p:txBody>
      </p:sp>
    </p:spTree>
    <p:extLst>
      <p:ext uri="{BB962C8B-B14F-4D97-AF65-F5344CB8AC3E}">
        <p14:creationId xmlns:p14="http://schemas.microsoft.com/office/powerpoint/2010/main" val="2253991135"/>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4667-1FD4-4FE1-8D14-D5DDED424720}"/>
              </a:ext>
            </a:extLst>
          </p:cNvPr>
          <p:cNvSpPr>
            <a:spLocks noGrp="1"/>
          </p:cNvSpPr>
          <p:nvPr>
            <p:ph type="title"/>
          </p:nvPr>
        </p:nvSpPr>
        <p:spPr>
          <a:xfrm>
            <a:off x="457200" y="274638"/>
            <a:ext cx="8229600" cy="457199"/>
          </a:xfrm>
        </p:spPr>
        <p:txBody>
          <a:bodyPr>
            <a:normAutofit fontScale="90000"/>
          </a:bodyPr>
          <a:lstStyle/>
          <a:p>
            <a:r>
              <a:rPr lang="en-IN" b="1" i="0" dirty="0">
                <a:solidFill>
                  <a:srgbClr val="333333"/>
                </a:solidFill>
                <a:effectLst/>
                <a:latin typeface="inter-bold"/>
              </a:rPr>
              <a:t>Login.java</a:t>
            </a:r>
            <a:endParaRPr lang="en-IN" dirty="0"/>
          </a:p>
        </p:txBody>
      </p:sp>
      <p:sp>
        <p:nvSpPr>
          <p:cNvPr id="3" name="Content Placeholder 2">
            <a:extLst>
              <a:ext uri="{FF2B5EF4-FFF2-40B4-BE49-F238E27FC236}">
                <a16:creationId xmlns:a16="http://schemas.microsoft.com/office/drawing/2014/main" id="{5033F703-C6DD-4E89-B0C4-58EA67DBFC18}"/>
              </a:ext>
            </a:extLst>
          </p:cNvPr>
          <p:cNvSpPr>
            <a:spLocks noGrp="1"/>
          </p:cNvSpPr>
          <p:nvPr>
            <p:ph idx="1"/>
          </p:nvPr>
        </p:nvSpPr>
        <p:spPr>
          <a:xfrm>
            <a:off x="457200" y="836712"/>
            <a:ext cx="8229600" cy="5746650"/>
          </a:xfrm>
        </p:spPr>
        <p:txBody>
          <a:bodyPr/>
          <a:lstStyle/>
          <a:p>
            <a:pPr algn="just">
              <a:buFont typeface="+mj-lt"/>
              <a:buAutoNum type="arabicPeriod"/>
            </a:pPr>
            <a:r>
              <a:rPr lang="en-IN" sz="1400" b="0" i="0" dirty="0" err="1">
                <a:solidFill>
                  <a:srgbClr val="000000"/>
                </a:solidFill>
                <a:effectLst/>
                <a:latin typeface="inter-regular"/>
              </a:rPr>
              <a:t>response.setContentType</a:t>
            </a:r>
            <a:r>
              <a:rPr lang="en-IN" sz="1400" b="0" i="0" dirty="0">
                <a:solidFill>
                  <a:srgbClr val="000000"/>
                </a:solidFill>
                <a:effectLst/>
                <a:latin typeface="inter-regular"/>
              </a:rPr>
              <a:t>(</a:t>
            </a:r>
            <a:r>
              <a:rPr lang="en-IN" sz="1400" b="0" i="0" dirty="0">
                <a:solidFill>
                  <a:srgbClr val="0000FF"/>
                </a:solidFill>
                <a:effectLst/>
                <a:latin typeface="inter-regular"/>
              </a:rPr>
              <a:t>"text/html"</a:t>
            </a: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a:t>
            </a:r>
            <a:r>
              <a:rPr lang="en-IN" sz="1400" b="0" i="0" dirty="0" err="1">
                <a:solidFill>
                  <a:srgbClr val="000000"/>
                </a:solidFill>
                <a:effectLst/>
                <a:latin typeface="inter-regular"/>
              </a:rPr>
              <a:t>PrintWriter</a:t>
            </a:r>
            <a:r>
              <a:rPr lang="en-IN" sz="1400" b="0" i="0" dirty="0">
                <a:solidFill>
                  <a:srgbClr val="000000"/>
                </a:solidFill>
                <a:effectLst/>
                <a:latin typeface="inter-regular"/>
              </a:rPr>
              <a:t> out = </a:t>
            </a:r>
            <a:r>
              <a:rPr lang="en-IN" sz="1400" b="0" i="0" dirty="0" err="1">
                <a:solidFill>
                  <a:srgbClr val="000000"/>
                </a:solidFill>
                <a:effectLst/>
                <a:latin typeface="inter-regular"/>
              </a:rPr>
              <a:t>response.getWriter</a:t>
            </a: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String n=</a:t>
            </a:r>
            <a:r>
              <a:rPr lang="en-IN" sz="1400" b="0" i="0" dirty="0" err="1">
                <a:solidFill>
                  <a:srgbClr val="000000"/>
                </a:solidFill>
                <a:effectLst/>
                <a:latin typeface="inter-regular"/>
              </a:rPr>
              <a:t>request.getParameter</a:t>
            </a:r>
            <a:r>
              <a:rPr lang="en-IN" sz="1400" b="0" i="0" dirty="0">
                <a:solidFill>
                  <a:srgbClr val="000000"/>
                </a:solidFill>
                <a:effectLst/>
                <a:latin typeface="inter-regular"/>
              </a:rPr>
              <a:t>(</a:t>
            </a:r>
            <a:r>
              <a:rPr lang="en-IN" sz="1400" b="0" i="0" dirty="0">
                <a:solidFill>
                  <a:srgbClr val="0000FF"/>
                </a:solidFill>
                <a:effectLst/>
                <a:latin typeface="inter-regular"/>
              </a:rPr>
              <a:t>"</a:t>
            </a:r>
            <a:r>
              <a:rPr lang="en-IN" sz="1400" b="0" i="0" dirty="0" err="1">
                <a:solidFill>
                  <a:srgbClr val="0000FF"/>
                </a:solidFill>
                <a:effectLst/>
                <a:latin typeface="inter-regular"/>
              </a:rPr>
              <a:t>userName</a:t>
            </a:r>
            <a:r>
              <a:rPr lang="en-IN" sz="1400" b="0" i="0" dirty="0">
                <a:solidFill>
                  <a:srgbClr val="0000FF"/>
                </a:solidFill>
                <a:effectLst/>
                <a:latin typeface="inter-regular"/>
              </a:rPr>
              <a:t>"</a:t>
            </a:r>
            <a:r>
              <a:rPr lang="en-IN" sz="1400" b="0" i="0" dirty="0">
                <a:solidFill>
                  <a:srgbClr val="000000"/>
                </a:solidFill>
                <a:effectLst/>
                <a:latin typeface="inter-regular"/>
              </a:rPr>
              <a:t>);  </a:t>
            </a:r>
          </a:p>
          <a:p>
            <a:pPr algn="just">
              <a:buFont typeface="+mj-lt"/>
              <a:buAutoNum type="arabicPeriod"/>
            </a:pPr>
            <a:r>
              <a:rPr lang="en-IN" sz="1400" b="0" i="0" dirty="0">
                <a:solidFill>
                  <a:srgbClr val="000000"/>
                </a:solidFill>
                <a:effectLst/>
                <a:latin typeface="inter-regular"/>
              </a:rPr>
              <a:t>    String p=</a:t>
            </a:r>
            <a:r>
              <a:rPr lang="en-IN" sz="1400" b="0" i="0" dirty="0" err="1">
                <a:solidFill>
                  <a:srgbClr val="000000"/>
                </a:solidFill>
                <a:effectLst/>
                <a:latin typeface="inter-regular"/>
              </a:rPr>
              <a:t>request.getParameter</a:t>
            </a:r>
            <a:r>
              <a:rPr lang="en-IN" sz="1400" b="0" i="0" dirty="0">
                <a:solidFill>
                  <a:srgbClr val="000000"/>
                </a:solidFill>
                <a:effectLst/>
                <a:latin typeface="inter-regular"/>
              </a:rPr>
              <a:t>(</a:t>
            </a:r>
            <a:r>
              <a:rPr lang="en-IN" sz="1400" b="0" i="0" dirty="0">
                <a:solidFill>
                  <a:srgbClr val="0000FF"/>
                </a:solidFill>
                <a:effectLst/>
                <a:latin typeface="inter-regular"/>
              </a:rPr>
              <a:t>"</a:t>
            </a:r>
            <a:r>
              <a:rPr lang="en-IN" sz="1400" b="0" i="0" dirty="0" err="1">
                <a:solidFill>
                  <a:srgbClr val="0000FF"/>
                </a:solidFill>
                <a:effectLst/>
                <a:latin typeface="inter-regular"/>
              </a:rPr>
              <a:t>userPass</a:t>
            </a:r>
            <a:r>
              <a:rPr lang="en-IN" sz="1400" b="0" i="0" dirty="0">
                <a:solidFill>
                  <a:srgbClr val="0000FF"/>
                </a:solidFill>
                <a:effectLst/>
                <a:latin typeface="inter-regular"/>
              </a:rPr>
              <a:t>"</a:t>
            </a:r>
            <a:r>
              <a:rPr lang="en-IN" sz="14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1" i="0" dirty="0">
                <a:solidFill>
                  <a:srgbClr val="006699"/>
                </a:solidFill>
                <a:effectLst/>
                <a:latin typeface="inter-regular"/>
              </a:rPr>
              <a:t>if</a:t>
            </a:r>
            <a:r>
              <a:rPr lang="en-IN" sz="1800" b="0" i="0" dirty="0">
                <a:solidFill>
                  <a:srgbClr val="000000"/>
                </a:solidFill>
                <a:effectLst/>
                <a:latin typeface="inter-regular"/>
              </a:rPr>
              <a:t>(</a:t>
            </a:r>
            <a:r>
              <a:rPr lang="en-IN" sz="1800" b="0" i="0" dirty="0" err="1">
                <a:solidFill>
                  <a:srgbClr val="000000"/>
                </a:solidFill>
                <a:effectLst/>
                <a:latin typeface="inter-regular"/>
              </a:rPr>
              <a:t>p.equals</a:t>
            </a:r>
            <a:r>
              <a:rPr lang="en-IN" sz="1800" b="0" i="0" dirty="0">
                <a:solidFill>
                  <a:srgbClr val="000000"/>
                </a:solidFill>
                <a:effectLst/>
                <a:latin typeface="inter-regular"/>
              </a:rPr>
              <a:t>(</a:t>
            </a:r>
            <a:r>
              <a:rPr lang="en-IN" sz="1800" b="0" i="0" dirty="0">
                <a:solidFill>
                  <a:srgbClr val="0000FF"/>
                </a:solidFill>
                <a:effectLst/>
                <a:latin typeface="inter-regular"/>
              </a:rPr>
              <a:t>"servlet"</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RequestDispatcher</a:t>
            </a:r>
            <a:r>
              <a:rPr lang="en-IN" sz="1800" b="0" i="0" dirty="0">
                <a:solidFill>
                  <a:srgbClr val="000000"/>
                </a:solidFill>
                <a:effectLst/>
                <a:latin typeface="inter-regular"/>
              </a:rPr>
              <a:t> </a:t>
            </a:r>
            <a:r>
              <a:rPr lang="en-IN" sz="1800" b="0" i="0" dirty="0" err="1">
                <a:solidFill>
                  <a:srgbClr val="000000"/>
                </a:solidFill>
                <a:effectLst/>
                <a:latin typeface="inter-regular"/>
              </a:rPr>
              <a:t>rd</a:t>
            </a:r>
            <a:r>
              <a:rPr lang="en-IN" sz="1800" b="0" i="0" dirty="0">
                <a:solidFill>
                  <a:srgbClr val="000000"/>
                </a:solidFill>
                <a:effectLst/>
                <a:latin typeface="inter-regular"/>
              </a:rPr>
              <a:t>=</a:t>
            </a:r>
            <a:r>
              <a:rPr lang="en-IN" sz="1800" b="0" i="0" dirty="0" err="1">
                <a:solidFill>
                  <a:srgbClr val="000000"/>
                </a:solidFill>
                <a:effectLst/>
                <a:latin typeface="inter-regular"/>
              </a:rPr>
              <a:t>request.getRequestDispatcher</a:t>
            </a:r>
            <a:r>
              <a:rPr lang="en-IN" sz="1800" b="0" i="0" dirty="0">
                <a:solidFill>
                  <a:srgbClr val="000000"/>
                </a:solidFill>
                <a:effectLst/>
                <a:latin typeface="inter-regular"/>
              </a:rPr>
              <a:t>(</a:t>
            </a:r>
            <a:r>
              <a:rPr lang="en-IN" sz="1800" b="0" i="0" dirty="0">
                <a:solidFill>
                  <a:srgbClr val="0000FF"/>
                </a:solidFill>
                <a:effectLst/>
                <a:latin typeface="inter-regular"/>
              </a:rPr>
              <a:t>"servlet2"</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rd.forward</a:t>
            </a:r>
            <a:r>
              <a:rPr lang="en-IN" sz="1800" b="0" i="0" dirty="0">
                <a:solidFill>
                  <a:srgbClr val="000000"/>
                </a:solidFill>
                <a:effectLst/>
                <a:latin typeface="inter-regular"/>
              </a:rPr>
              <a:t>(request, response);  </a:t>
            </a:r>
          </a:p>
          <a:p>
            <a:pPr algn="just">
              <a:buFont typeface="+mj-lt"/>
              <a:buAutoNum type="arabicPeriod"/>
            </a:pPr>
            <a:r>
              <a:rPr lang="en-IN" sz="1800" b="0" i="0" dirty="0">
                <a:solidFill>
                  <a:srgbClr val="000000"/>
                </a:solidFill>
                <a:effectLst/>
                <a:latin typeface="inter-regular"/>
              </a:rPr>
              <a:t>    }  </a:t>
            </a:r>
          </a:p>
          <a:p>
            <a:pPr algn="just">
              <a:buFont typeface="+mj-lt"/>
              <a:buAutoNum type="arabicPeriod"/>
            </a:pPr>
            <a:r>
              <a:rPr lang="en-IN" sz="1800" b="0" i="0" dirty="0">
                <a:solidFill>
                  <a:srgbClr val="000000"/>
                </a:solidFill>
                <a:effectLst/>
                <a:latin typeface="inter-regular"/>
              </a:rPr>
              <a:t>    </a:t>
            </a:r>
            <a:r>
              <a:rPr lang="en-IN" sz="1800" b="1" i="0" dirty="0">
                <a:solidFill>
                  <a:srgbClr val="006699"/>
                </a:solidFill>
                <a:effectLst/>
                <a:latin typeface="inter-regular"/>
              </a:rPr>
              <a:t>else</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out.print</a:t>
            </a:r>
            <a:r>
              <a:rPr lang="en-IN" sz="1800" b="0" i="0" dirty="0">
                <a:solidFill>
                  <a:srgbClr val="000000"/>
                </a:solidFill>
                <a:effectLst/>
                <a:latin typeface="inter-regular"/>
              </a:rPr>
              <a:t>(</a:t>
            </a:r>
            <a:r>
              <a:rPr lang="en-IN" sz="1800" b="0" i="0" dirty="0">
                <a:solidFill>
                  <a:srgbClr val="0000FF"/>
                </a:solidFill>
                <a:effectLst/>
                <a:latin typeface="inter-regular"/>
              </a:rPr>
              <a:t>"Sorry </a:t>
            </a:r>
            <a:r>
              <a:rPr lang="en-IN" sz="1800" b="0" i="0" dirty="0" err="1">
                <a:solidFill>
                  <a:srgbClr val="0000FF"/>
                </a:solidFill>
                <a:effectLst/>
                <a:latin typeface="inter-regular"/>
              </a:rPr>
              <a:t>UserName</a:t>
            </a:r>
            <a:r>
              <a:rPr lang="en-IN" sz="1800" b="0" i="0" dirty="0">
                <a:solidFill>
                  <a:srgbClr val="0000FF"/>
                </a:solidFill>
                <a:effectLst/>
                <a:latin typeface="inter-regular"/>
              </a:rPr>
              <a:t> or Password Error!"</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RequestDispatcher</a:t>
            </a:r>
            <a:r>
              <a:rPr lang="en-IN" sz="1800" b="0" i="0" dirty="0">
                <a:solidFill>
                  <a:srgbClr val="000000"/>
                </a:solidFill>
                <a:effectLst/>
                <a:latin typeface="inter-regular"/>
              </a:rPr>
              <a:t> </a:t>
            </a:r>
            <a:r>
              <a:rPr lang="en-IN" sz="1800" b="0" i="0" dirty="0" err="1">
                <a:solidFill>
                  <a:srgbClr val="000000"/>
                </a:solidFill>
                <a:effectLst/>
                <a:latin typeface="inter-regular"/>
              </a:rPr>
              <a:t>rd</a:t>
            </a:r>
            <a:r>
              <a:rPr lang="en-IN" sz="1800" b="0" i="0" dirty="0">
                <a:solidFill>
                  <a:srgbClr val="000000"/>
                </a:solidFill>
                <a:effectLst/>
                <a:latin typeface="inter-regular"/>
              </a:rPr>
              <a:t>=</a:t>
            </a:r>
            <a:r>
              <a:rPr lang="en-IN" sz="1800" b="0" i="0" dirty="0" err="1">
                <a:solidFill>
                  <a:srgbClr val="000000"/>
                </a:solidFill>
                <a:effectLst/>
                <a:latin typeface="inter-regular"/>
              </a:rPr>
              <a:t>request.getRequestDispatcher</a:t>
            </a:r>
            <a:r>
              <a:rPr lang="en-IN" sz="1800" b="0" i="0" dirty="0">
                <a:solidFill>
                  <a:srgbClr val="000000"/>
                </a:solidFill>
                <a:effectLst/>
                <a:latin typeface="inter-regular"/>
              </a:rPr>
              <a:t>(</a:t>
            </a:r>
            <a:r>
              <a:rPr lang="en-IN" sz="1800" b="0" i="0" dirty="0">
                <a:solidFill>
                  <a:srgbClr val="0000FF"/>
                </a:solidFill>
                <a:effectLst/>
                <a:latin typeface="inter-regular"/>
              </a:rPr>
              <a:t>"/index.html"</a:t>
            </a: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rd.include</a:t>
            </a:r>
            <a:r>
              <a:rPr lang="en-IN" sz="1800" b="0" i="0" dirty="0">
                <a:solidFill>
                  <a:srgbClr val="000000"/>
                </a:solidFill>
                <a:effectLst/>
                <a:latin typeface="inter-regular"/>
              </a:rPr>
              <a:t>(request, response);  </a:t>
            </a:r>
          </a:p>
          <a:p>
            <a:pPr algn="just">
              <a:buFont typeface="+mj-lt"/>
              <a:buAutoNum type="arabicPeriod"/>
            </a:pPr>
            <a:r>
              <a:rPr lang="en-IN" sz="1800" b="0" i="0" dirty="0">
                <a:solidFill>
                  <a:srgbClr val="000000"/>
                </a:solidFill>
                <a:effectLst/>
                <a:latin typeface="inter-regular"/>
              </a:rPr>
              <a:t>                      </a:t>
            </a:r>
          </a:p>
          <a:p>
            <a:pPr algn="just">
              <a:buFont typeface="+mj-lt"/>
              <a:buAutoNum type="arabicPeriod"/>
            </a:pPr>
            <a:r>
              <a:rPr lang="en-IN" sz="1800" b="0" i="0" dirty="0">
                <a:solidFill>
                  <a:srgbClr val="000000"/>
                </a:solidFill>
                <a:effectLst/>
                <a:latin typeface="inter-regular"/>
              </a:rPr>
              <a:t>        }  </a:t>
            </a:r>
          </a:p>
          <a:p>
            <a:pPr algn="just">
              <a:buFont typeface="+mj-lt"/>
              <a:buAutoNum type="arabicPeriod"/>
            </a:pPr>
            <a:r>
              <a:rPr lang="en-IN" sz="1800" b="0" i="0" dirty="0">
                <a:solidFill>
                  <a:srgbClr val="000000"/>
                </a:solidFill>
                <a:effectLst/>
                <a:latin typeface="inter-regular"/>
              </a:rPr>
              <a:t>    }  </a:t>
            </a:r>
          </a:p>
          <a:p>
            <a:pPr algn="just">
              <a:buFont typeface="+mj-lt"/>
              <a:buAutoNum type="arabicPeriod"/>
            </a:pPr>
            <a:endParaRPr lang="en-IN" sz="1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9518107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3DF3-5E44-4121-A9DD-FAEE332E38C0}"/>
              </a:ext>
            </a:extLst>
          </p:cNvPr>
          <p:cNvSpPr>
            <a:spLocks noGrp="1"/>
          </p:cNvSpPr>
          <p:nvPr>
            <p:ph type="title"/>
          </p:nvPr>
        </p:nvSpPr>
        <p:spPr>
          <a:xfrm>
            <a:off x="457200" y="274638"/>
            <a:ext cx="8229600" cy="457199"/>
          </a:xfrm>
        </p:spPr>
        <p:txBody>
          <a:bodyPr>
            <a:normAutofit fontScale="90000"/>
          </a:bodyPr>
          <a:lstStyle/>
          <a:p>
            <a:r>
              <a:rPr lang="en-IN" b="1" i="0" dirty="0">
                <a:solidFill>
                  <a:srgbClr val="333333"/>
                </a:solidFill>
                <a:effectLst/>
                <a:latin typeface="inter-bold"/>
              </a:rPr>
              <a:t>WelcomeServlet.java</a:t>
            </a:r>
            <a:endParaRPr lang="en-IN" dirty="0"/>
          </a:p>
        </p:txBody>
      </p:sp>
      <p:sp>
        <p:nvSpPr>
          <p:cNvPr id="3" name="Content Placeholder 2">
            <a:extLst>
              <a:ext uri="{FF2B5EF4-FFF2-40B4-BE49-F238E27FC236}">
                <a16:creationId xmlns:a16="http://schemas.microsoft.com/office/drawing/2014/main" id="{987F2F72-F27C-42D5-8B65-18F5AFAF50BC}"/>
              </a:ext>
            </a:extLst>
          </p:cNvPr>
          <p:cNvSpPr>
            <a:spLocks noGrp="1"/>
          </p:cNvSpPr>
          <p:nvPr>
            <p:ph idx="1"/>
          </p:nvPr>
        </p:nvSpPr>
        <p:spPr>
          <a:xfrm>
            <a:off x="457200" y="836712"/>
            <a:ext cx="8229600" cy="5832648"/>
          </a:xfrm>
        </p:spPr>
        <p:txBody>
          <a:bodyPr>
            <a:normAutofit fontScale="85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WelcomeServlet</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doPost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ServletException</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09575054"/>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4541-D151-41A1-9E04-5ADF206908D3}"/>
              </a:ext>
            </a:extLst>
          </p:cNvPr>
          <p:cNvSpPr>
            <a:spLocks noGrp="1"/>
          </p:cNvSpPr>
          <p:nvPr>
            <p:ph type="title"/>
          </p:nvPr>
        </p:nvSpPr>
        <p:spPr>
          <a:xfrm>
            <a:off x="457200" y="274638"/>
            <a:ext cx="8229600" cy="418058"/>
          </a:xfrm>
        </p:spPr>
        <p:txBody>
          <a:bodyPr>
            <a:normAutofit fontScale="90000"/>
          </a:bodyPr>
          <a:lstStyle/>
          <a:p>
            <a:r>
              <a:rPr lang="en-IN" b="1" i="0" dirty="0">
                <a:solidFill>
                  <a:srgbClr val="333333"/>
                </a:solidFill>
                <a:effectLst/>
                <a:latin typeface="inter-bold"/>
              </a:rPr>
              <a:t>web.xml</a:t>
            </a:r>
            <a:endParaRPr lang="en-IN" dirty="0"/>
          </a:p>
        </p:txBody>
      </p:sp>
      <p:sp>
        <p:nvSpPr>
          <p:cNvPr id="3" name="Content Placeholder 2">
            <a:extLst>
              <a:ext uri="{FF2B5EF4-FFF2-40B4-BE49-F238E27FC236}">
                <a16:creationId xmlns:a16="http://schemas.microsoft.com/office/drawing/2014/main" id="{6FC3EA81-5C69-42A1-AFF3-3B1F3FB156C4}"/>
              </a:ext>
            </a:extLst>
          </p:cNvPr>
          <p:cNvSpPr>
            <a:spLocks noGrp="1"/>
          </p:cNvSpPr>
          <p:nvPr>
            <p:ph idx="1"/>
          </p:nvPr>
        </p:nvSpPr>
        <p:spPr>
          <a:xfrm>
            <a:off x="457200" y="692696"/>
            <a:ext cx="8229600" cy="6048672"/>
          </a:xfrm>
        </p:spPr>
        <p:txBody>
          <a:bodyPr>
            <a:normAutofit fontScale="47500" lnSpcReduction="20000"/>
          </a:bodyPr>
          <a:lstStyle/>
          <a:p>
            <a:pPr algn="just">
              <a:buFont typeface="+mj-lt"/>
              <a:buAutoNum type="arabicPeriod"/>
            </a:pPr>
            <a:r>
              <a:rPr lang="en-IN" b="0" i="0" dirty="0">
                <a:solidFill>
                  <a:srgbClr val="000000"/>
                </a:solidFill>
                <a:effectLst/>
                <a:latin typeface="inter-regular"/>
              </a:rPr>
              <a:t>&lt;web-app&gt;  </a:t>
            </a:r>
          </a:p>
          <a:p>
            <a:pPr algn="just">
              <a:buFont typeface="+mj-lt"/>
              <a:buAutoNum type="arabicPeriod"/>
            </a:pPr>
            <a:r>
              <a:rPr lang="en-IN" b="0" i="0" dirty="0">
                <a:solidFill>
                  <a:srgbClr val="000000"/>
                </a:solidFill>
                <a:effectLst/>
                <a:latin typeface="inter-regular"/>
              </a:rPr>
              <a:t> &lt;servlet&gt;  </a:t>
            </a:r>
          </a:p>
          <a:p>
            <a:pPr algn="just">
              <a:buFont typeface="+mj-lt"/>
              <a:buAutoNum type="arabicPeriod"/>
            </a:pPr>
            <a:r>
              <a:rPr lang="en-IN" b="0" i="0" dirty="0">
                <a:solidFill>
                  <a:srgbClr val="000000"/>
                </a:solidFill>
                <a:effectLst/>
                <a:latin typeface="inter-regular"/>
              </a:rPr>
              <a:t>    &lt;servlet-name&gt;Login&lt;/servlet-name&gt;  </a:t>
            </a:r>
          </a:p>
          <a:p>
            <a:pPr algn="just">
              <a:buFont typeface="+mj-lt"/>
              <a:buAutoNum type="arabicPeriod"/>
            </a:pPr>
            <a:r>
              <a:rPr lang="en-IN" b="0" i="0" dirty="0">
                <a:solidFill>
                  <a:srgbClr val="000000"/>
                </a:solidFill>
                <a:effectLst/>
                <a:latin typeface="inter-regular"/>
              </a:rPr>
              <a:t>    &lt;servlet-</a:t>
            </a:r>
            <a:r>
              <a:rPr lang="en-IN" b="1" i="0" dirty="0">
                <a:solidFill>
                  <a:srgbClr val="006699"/>
                </a:solidFill>
                <a:effectLst/>
                <a:latin typeface="inter-regular"/>
              </a:rPr>
              <a:t>class</a:t>
            </a:r>
            <a:r>
              <a:rPr lang="en-IN" b="0" i="0" dirty="0">
                <a:solidFill>
                  <a:srgbClr val="000000"/>
                </a:solidFill>
                <a:effectLst/>
                <a:latin typeface="inter-regular"/>
              </a:rPr>
              <a:t>&gt;Login&lt;/servlet-</a:t>
            </a:r>
            <a:r>
              <a:rPr lang="en-IN" b="1" i="0" dirty="0">
                <a:solidFill>
                  <a:srgbClr val="006699"/>
                </a:solidFill>
                <a:effectLst/>
                <a:latin typeface="inter-regular"/>
              </a:rPr>
              <a:t>class</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  &lt;/servlet&gt;  </a:t>
            </a:r>
          </a:p>
          <a:p>
            <a:pPr algn="just">
              <a:buFont typeface="+mj-lt"/>
              <a:buAutoNum type="arabicPeriod"/>
            </a:pPr>
            <a:r>
              <a:rPr lang="en-IN" b="0" i="0" dirty="0">
                <a:solidFill>
                  <a:srgbClr val="000000"/>
                </a:solidFill>
                <a:effectLst/>
                <a:latin typeface="inter-regular"/>
              </a:rPr>
              <a:t>  &lt;servlet&gt;  </a:t>
            </a:r>
          </a:p>
          <a:p>
            <a:pPr algn="just">
              <a:buFont typeface="+mj-lt"/>
              <a:buAutoNum type="arabicPeriod"/>
            </a:pPr>
            <a:r>
              <a:rPr lang="en-IN" b="0" i="0" dirty="0">
                <a:solidFill>
                  <a:srgbClr val="000000"/>
                </a:solidFill>
                <a:effectLst/>
                <a:latin typeface="inter-regular"/>
              </a:rPr>
              <a:t>    &lt;servlet-name&gt;</a:t>
            </a:r>
            <a:r>
              <a:rPr lang="en-IN" b="0" i="0" dirty="0" err="1">
                <a:solidFill>
                  <a:srgbClr val="000000"/>
                </a:solidFill>
                <a:effectLst/>
                <a:latin typeface="inter-regular"/>
              </a:rPr>
              <a:t>WelcomeServlet</a:t>
            </a:r>
            <a:r>
              <a:rPr lang="en-IN" b="0" i="0" dirty="0">
                <a:solidFill>
                  <a:srgbClr val="000000"/>
                </a:solidFill>
                <a:effectLst/>
                <a:latin typeface="inter-regular"/>
              </a:rPr>
              <a:t>&lt;/servlet-name&gt;  </a:t>
            </a:r>
          </a:p>
          <a:p>
            <a:pPr algn="just">
              <a:buFont typeface="+mj-lt"/>
              <a:buAutoNum type="arabicPeriod"/>
            </a:pPr>
            <a:r>
              <a:rPr lang="en-IN" b="0" i="0" dirty="0">
                <a:solidFill>
                  <a:srgbClr val="000000"/>
                </a:solidFill>
                <a:effectLst/>
                <a:latin typeface="inter-regular"/>
              </a:rPr>
              <a:t>    &lt;servlet-</a:t>
            </a:r>
            <a:r>
              <a:rPr lang="en-IN" b="1" i="0" dirty="0">
                <a:solidFill>
                  <a:srgbClr val="006699"/>
                </a:solidFill>
                <a:effectLst/>
                <a:latin typeface="inter-regular"/>
              </a:rPr>
              <a:t>class</a:t>
            </a:r>
            <a:r>
              <a:rPr lang="en-IN" b="0" i="0" dirty="0">
                <a:solidFill>
                  <a:srgbClr val="000000"/>
                </a:solidFill>
                <a:effectLst/>
                <a:latin typeface="inter-regular"/>
              </a:rPr>
              <a:t>&gt;</a:t>
            </a:r>
            <a:r>
              <a:rPr lang="en-IN" b="0" i="0" dirty="0" err="1">
                <a:solidFill>
                  <a:srgbClr val="000000"/>
                </a:solidFill>
                <a:effectLst/>
                <a:latin typeface="inter-regular"/>
              </a:rPr>
              <a:t>WelcomeServlet</a:t>
            </a:r>
            <a:r>
              <a:rPr lang="en-IN" b="0" i="0" dirty="0">
                <a:solidFill>
                  <a:srgbClr val="000000"/>
                </a:solidFill>
                <a:effectLst/>
                <a:latin typeface="inter-regular"/>
              </a:rPr>
              <a:t>&lt;/servlet-</a:t>
            </a:r>
            <a:r>
              <a:rPr lang="en-IN" b="1" i="0" dirty="0">
                <a:solidFill>
                  <a:srgbClr val="006699"/>
                </a:solidFill>
                <a:effectLst/>
                <a:latin typeface="inter-regular"/>
              </a:rPr>
              <a:t>class</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  &lt;/servlet&gt;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&lt;servlet-mapping&gt;  </a:t>
            </a:r>
          </a:p>
          <a:p>
            <a:pPr algn="just">
              <a:buFont typeface="+mj-lt"/>
              <a:buAutoNum type="arabicPeriod"/>
            </a:pPr>
            <a:r>
              <a:rPr lang="en-IN" b="0" i="0" dirty="0">
                <a:solidFill>
                  <a:srgbClr val="000000"/>
                </a:solidFill>
                <a:effectLst/>
                <a:latin typeface="inter-regular"/>
              </a:rPr>
              <a:t>    &lt;servlet-name&gt;Login&lt;/servlet-name&gt;  </a:t>
            </a:r>
          </a:p>
          <a:p>
            <a:pPr algn="just">
              <a:buFont typeface="+mj-lt"/>
              <a:buAutoNum type="arabicPeriod"/>
            </a:pPr>
            <a:r>
              <a:rPr lang="en-IN" b="0" i="0" dirty="0">
                <a:solidFill>
                  <a:srgbClr val="000000"/>
                </a:solidFill>
                <a:effectLst/>
                <a:latin typeface="inter-regular"/>
              </a:rPr>
              <a:t>    &lt;</a:t>
            </a:r>
            <a:r>
              <a:rPr lang="en-IN" b="0" i="0" dirty="0" err="1">
                <a:solidFill>
                  <a:srgbClr val="000000"/>
                </a:solidFill>
                <a:effectLst/>
                <a:latin typeface="inter-regular"/>
              </a:rPr>
              <a:t>url</a:t>
            </a:r>
            <a:r>
              <a:rPr lang="en-IN" b="0" i="0" dirty="0">
                <a:solidFill>
                  <a:srgbClr val="000000"/>
                </a:solidFill>
                <a:effectLst/>
                <a:latin typeface="inter-regular"/>
              </a:rPr>
              <a:t>-pattern&gt;/servlet1&lt;/</a:t>
            </a:r>
            <a:r>
              <a:rPr lang="en-IN" b="0" i="0" dirty="0" err="1">
                <a:solidFill>
                  <a:srgbClr val="000000"/>
                </a:solidFill>
                <a:effectLst/>
                <a:latin typeface="inter-regular"/>
              </a:rPr>
              <a:t>url</a:t>
            </a:r>
            <a:r>
              <a:rPr lang="en-IN" b="0" i="0" dirty="0">
                <a:solidFill>
                  <a:srgbClr val="000000"/>
                </a:solidFill>
                <a:effectLst/>
                <a:latin typeface="inter-regular"/>
              </a:rPr>
              <a:t>-pattern&gt;  </a:t>
            </a:r>
          </a:p>
          <a:p>
            <a:pPr algn="just">
              <a:buFont typeface="+mj-lt"/>
              <a:buAutoNum type="arabicPeriod"/>
            </a:pPr>
            <a:r>
              <a:rPr lang="en-IN" b="0" i="0" dirty="0">
                <a:solidFill>
                  <a:srgbClr val="000000"/>
                </a:solidFill>
                <a:effectLst/>
                <a:latin typeface="inter-regular"/>
              </a:rPr>
              <a:t>  &lt;/servlet-mapping&gt;  </a:t>
            </a:r>
          </a:p>
          <a:p>
            <a:pPr algn="just">
              <a:buFont typeface="+mj-lt"/>
              <a:buAutoNum type="arabicPeriod"/>
            </a:pPr>
            <a:r>
              <a:rPr lang="en-IN" b="0" i="0" dirty="0">
                <a:solidFill>
                  <a:srgbClr val="000000"/>
                </a:solidFill>
                <a:effectLst/>
                <a:latin typeface="inter-regular"/>
              </a:rPr>
              <a:t>  &lt;servlet-mapping&gt;  </a:t>
            </a:r>
          </a:p>
          <a:p>
            <a:pPr algn="just">
              <a:buFont typeface="+mj-lt"/>
              <a:buAutoNum type="arabicPeriod"/>
            </a:pPr>
            <a:r>
              <a:rPr lang="en-IN" b="0" i="0" dirty="0">
                <a:solidFill>
                  <a:srgbClr val="000000"/>
                </a:solidFill>
                <a:effectLst/>
                <a:latin typeface="inter-regular"/>
              </a:rPr>
              <a:t>    &lt;servlet-name&gt;</a:t>
            </a:r>
            <a:r>
              <a:rPr lang="en-IN" b="0" i="0" dirty="0" err="1">
                <a:solidFill>
                  <a:srgbClr val="000000"/>
                </a:solidFill>
                <a:effectLst/>
                <a:latin typeface="inter-regular"/>
              </a:rPr>
              <a:t>WelcomeServlet</a:t>
            </a:r>
            <a:r>
              <a:rPr lang="en-IN" b="0" i="0" dirty="0">
                <a:solidFill>
                  <a:srgbClr val="000000"/>
                </a:solidFill>
                <a:effectLst/>
                <a:latin typeface="inter-regular"/>
              </a:rPr>
              <a:t>&lt;/servlet-name&gt;  </a:t>
            </a:r>
          </a:p>
          <a:p>
            <a:pPr algn="just">
              <a:buFont typeface="+mj-lt"/>
              <a:buAutoNum type="arabicPeriod"/>
            </a:pPr>
            <a:r>
              <a:rPr lang="en-IN" b="0" i="0" dirty="0">
                <a:solidFill>
                  <a:srgbClr val="000000"/>
                </a:solidFill>
                <a:effectLst/>
                <a:latin typeface="inter-regular"/>
              </a:rPr>
              <a:t>    &lt;</a:t>
            </a:r>
            <a:r>
              <a:rPr lang="en-IN" b="0" i="0" dirty="0" err="1">
                <a:solidFill>
                  <a:srgbClr val="000000"/>
                </a:solidFill>
                <a:effectLst/>
                <a:latin typeface="inter-regular"/>
              </a:rPr>
              <a:t>url</a:t>
            </a:r>
            <a:r>
              <a:rPr lang="en-IN" b="0" i="0" dirty="0">
                <a:solidFill>
                  <a:srgbClr val="000000"/>
                </a:solidFill>
                <a:effectLst/>
                <a:latin typeface="inter-regular"/>
              </a:rPr>
              <a:t>-pattern&gt;/servlet2&lt;/</a:t>
            </a:r>
            <a:r>
              <a:rPr lang="en-IN" b="0" i="0" dirty="0" err="1">
                <a:solidFill>
                  <a:srgbClr val="000000"/>
                </a:solidFill>
                <a:effectLst/>
                <a:latin typeface="inter-regular"/>
              </a:rPr>
              <a:t>url</a:t>
            </a:r>
            <a:r>
              <a:rPr lang="en-IN" b="0" i="0" dirty="0">
                <a:solidFill>
                  <a:srgbClr val="000000"/>
                </a:solidFill>
                <a:effectLst/>
                <a:latin typeface="inter-regular"/>
              </a:rPr>
              <a:t>-pattern&gt;  </a:t>
            </a:r>
          </a:p>
          <a:p>
            <a:pPr algn="just">
              <a:buFont typeface="+mj-lt"/>
              <a:buAutoNum type="arabicPeriod"/>
            </a:pPr>
            <a:r>
              <a:rPr lang="en-IN" b="0" i="0" dirty="0">
                <a:solidFill>
                  <a:srgbClr val="000000"/>
                </a:solidFill>
                <a:effectLst/>
                <a:latin typeface="inter-regular"/>
              </a:rPr>
              <a:t>  &lt;/servlet-mapping&gt;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&lt;welcome-file-list&gt;  </a:t>
            </a:r>
          </a:p>
          <a:p>
            <a:pPr algn="just">
              <a:buFont typeface="+mj-lt"/>
              <a:buAutoNum type="arabicPeriod"/>
            </a:pPr>
            <a:r>
              <a:rPr lang="en-IN" b="0" i="0" dirty="0">
                <a:solidFill>
                  <a:srgbClr val="000000"/>
                </a:solidFill>
                <a:effectLst/>
                <a:latin typeface="inter-regular"/>
              </a:rPr>
              <a:t>   &lt;welcome-file&gt;index.html&lt;/welcome-file&gt;  </a:t>
            </a:r>
          </a:p>
          <a:p>
            <a:pPr algn="just">
              <a:buFont typeface="+mj-lt"/>
              <a:buAutoNum type="arabicPeriod"/>
            </a:pPr>
            <a:r>
              <a:rPr lang="en-IN" b="0" i="0" dirty="0">
                <a:solidFill>
                  <a:srgbClr val="000000"/>
                </a:solidFill>
                <a:effectLst/>
                <a:latin typeface="inter-regular"/>
              </a:rPr>
              <a:t>  &lt;/welcome-file-list&gt;  </a:t>
            </a:r>
          </a:p>
          <a:p>
            <a:pPr algn="just">
              <a:buFont typeface="+mj-lt"/>
              <a:buAutoNum type="arabicPeriod"/>
            </a:pPr>
            <a:r>
              <a:rPr lang="en-IN" b="0" i="0" dirty="0">
                <a:solidFill>
                  <a:srgbClr val="000000"/>
                </a:solidFill>
                <a:effectLst/>
                <a:latin typeface="inter-regular"/>
              </a:rPr>
              <a:t>&lt;/web-app&gt;  </a:t>
            </a:r>
          </a:p>
          <a:p>
            <a:endParaRPr lang="en-IN" dirty="0"/>
          </a:p>
        </p:txBody>
      </p:sp>
    </p:spTree>
    <p:extLst>
      <p:ext uri="{BB962C8B-B14F-4D97-AF65-F5344CB8AC3E}">
        <p14:creationId xmlns:p14="http://schemas.microsoft.com/office/powerpoint/2010/main" val="361978168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D026-4827-410C-B111-772644ED4BAD}"/>
              </a:ext>
            </a:extLst>
          </p:cNvPr>
          <p:cNvSpPr>
            <a:spLocks noGrp="1"/>
          </p:cNvSpPr>
          <p:nvPr>
            <p:ph type="title"/>
          </p:nvPr>
        </p:nvSpPr>
        <p:spPr>
          <a:xfrm>
            <a:off x="457200" y="274638"/>
            <a:ext cx="8229600" cy="457199"/>
          </a:xfrm>
        </p:spPr>
        <p:txBody>
          <a:bodyPr>
            <a:normAutofit fontScale="90000"/>
          </a:bodyPr>
          <a:lstStyle/>
          <a:p>
            <a:r>
              <a:rPr lang="en-IN" b="0" i="0" dirty="0" err="1">
                <a:solidFill>
                  <a:srgbClr val="610B38"/>
                </a:solidFill>
                <a:effectLst/>
                <a:latin typeface="erdana"/>
              </a:rPr>
              <a:t>SendRedirect</a:t>
            </a:r>
            <a:r>
              <a:rPr lang="en-IN" b="0" i="0" dirty="0">
                <a:solidFill>
                  <a:srgbClr val="610B38"/>
                </a:solidFill>
                <a:effectLst/>
                <a:latin typeface="erdana"/>
              </a:rPr>
              <a:t> in servlet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96D62CE-B7FC-4F4C-9AC2-94F30E39F314}"/>
              </a:ext>
            </a:extLst>
          </p:cNvPr>
          <p:cNvSpPr>
            <a:spLocks noGrp="1"/>
          </p:cNvSpPr>
          <p:nvPr>
            <p:ph idx="1"/>
          </p:nvPr>
        </p:nvSpPr>
        <p:spPr>
          <a:xfrm>
            <a:off x="457200" y="548680"/>
            <a:ext cx="8229600" cy="6120680"/>
          </a:xfrm>
        </p:spPr>
        <p:txBody>
          <a:bodyPr>
            <a:normAutofit/>
          </a:bodyPr>
          <a:lstStyle/>
          <a:p>
            <a:r>
              <a:rPr lang="en-US" sz="2000" b="0" i="0" dirty="0">
                <a:solidFill>
                  <a:srgbClr val="333333"/>
                </a:solidFill>
                <a:effectLst/>
                <a:latin typeface="inter-regular"/>
              </a:rPr>
              <a:t>The </a:t>
            </a:r>
            <a:r>
              <a:rPr lang="en-US" sz="2000" b="1" i="0" dirty="0" err="1">
                <a:solidFill>
                  <a:srgbClr val="333333"/>
                </a:solidFill>
                <a:effectLst/>
                <a:latin typeface="inter-bold"/>
              </a:rPr>
              <a:t>sendRedirect</a:t>
            </a:r>
            <a:r>
              <a:rPr lang="en-US" sz="2000" b="1" i="0" dirty="0">
                <a:solidFill>
                  <a:srgbClr val="333333"/>
                </a:solidFill>
                <a:effectLst/>
                <a:latin typeface="inter-bold"/>
              </a:rPr>
              <a:t>()</a:t>
            </a:r>
            <a:r>
              <a:rPr lang="en-US" sz="2000" b="0" i="0" dirty="0">
                <a:solidFill>
                  <a:srgbClr val="333333"/>
                </a:solidFill>
                <a:effectLst/>
                <a:latin typeface="inter-regular"/>
              </a:rPr>
              <a:t> method of </a:t>
            </a:r>
            <a:r>
              <a:rPr lang="en-US" sz="2000" b="1" i="0" dirty="0" err="1">
                <a:solidFill>
                  <a:srgbClr val="333333"/>
                </a:solidFill>
                <a:effectLst/>
                <a:latin typeface="inter-bold"/>
              </a:rPr>
              <a:t>HttpServletResponse</a:t>
            </a:r>
            <a:r>
              <a:rPr lang="en-US" sz="2000" b="0" i="0" dirty="0">
                <a:solidFill>
                  <a:srgbClr val="333333"/>
                </a:solidFill>
                <a:effectLst/>
                <a:latin typeface="inter-regular"/>
              </a:rPr>
              <a:t> interface can be used to redirect response to another resource, it may be servlet, </a:t>
            </a:r>
            <a:r>
              <a:rPr lang="en-US" sz="2000" b="0" i="0" dirty="0" err="1">
                <a:solidFill>
                  <a:srgbClr val="333333"/>
                </a:solidFill>
                <a:effectLst/>
                <a:latin typeface="inter-regular"/>
              </a:rPr>
              <a:t>jsp</a:t>
            </a:r>
            <a:r>
              <a:rPr lang="en-US" sz="2000" b="0" i="0" dirty="0">
                <a:solidFill>
                  <a:srgbClr val="333333"/>
                </a:solidFill>
                <a:effectLst/>
                <a:latin typeface="inter-regular"/>
              </a:rPr>
              <a:t> or html file.</a:t>
            </a:r>
          </a:p>
          <a:p>
            <a:r>
              <a:rPr lang="en-US" sz="2000" b="0" i="0" dirty="0">
                <a:solidFill>
                  <a:srgbClr val="333333"/>
                </a:solidFill>
                <a:effectLst/>
                <a:latin typeface="inter-regular"/>
              </a:rPr>
              <a:t>It works at client side because it uses the </a:t>
            </a:r>
            <a:r>
              <a:rPr lang="en-US" sz="2000" b="0" i="0" dirty="0" err="1">
                <a:solidFill>
                  <a:srgbClr val="333333"/>
                </a:solidFill>
                <a:effectLst/>
                <a:latin typeface="inter-regular"/>
              </a:rPr>
              <a:t>url</a:t>
            </a:r>
            <a:r>
              <a:rPr lang="en-US" sz="2000" b="0" i="0" dirty="0">
                <a:solidFill>
                  <a:srgbClr val="333333"/>
                </a:solidFill>
                <a:effectLst/>
                <a:latin typeface="inter-regular"/>
              </a:rPr>
              <a:t> bar of the browser to make another request. So, it can work inside and outside the server.</a:t>
            </a:r>
          </a:p>
          <a:p>
            <a:endParaRPr lang="en-IN" sz="2000" dirty="0"/>
          </a:p>
        </p:txBody>
      </p:sp>
      <p:graphicFrame>
        <p:nvGraphicFramePr>
          <p:cNvPr id="4" name="Table 3">
            <a:extLst>
              <a:ext uri="{FF2B5EF4-FFF2-40B4-BE49-F238E27FC236}">
                <a16:creationId xmlns:a16="http://schemas.microsoft.com/office/drawing/2014/main" id="{A4B9BCED-C172-4AF3-9D79-E9F7F62175E1}"/>
              </a:ext>
            </a:extLst>
          </p:cNvPr>
          <p:cNvGraphicFramePr>
            <a:graphicFrameLocks noGrp="1"/>
          </p:cNvGraphicFramePr>
          <p:nvPr>
            <p:extLst>
              <p:ext uri="{D42A27DB-BD31-4B8C-83A1-F6EECF244321}">
                <p14:modId xmlns:p14="http://schemas.microsoft.com/office/powerpoint/2010/main" val="4155923016"/>
              </p:ext>
            </p:extLst>
          </p:nvPr>
        </p:nvGraphicFramePr>
        <p:xfrm>
          <a:off x="1331640" y="2120739"/>
          <a:ext cx="6552728" cy="4068481"/>
        </p:xfrm>
        <a:graphic>
          <a:graphicData uri="http://schemas.openxmlformats.org/drawingml/2006/table">
            <a:tbl>
              <a:tblPr/>
              <a:tblGrid>
                <a:gridCol w="3276364">
                  <a:extLst>
                    <a:ext uri="{9D8B030D-6E8A-4147-A177-3AD203B41FA5}">
                      <a16:colId xmlns:a16="http://schemas.microsoft.com/office/drawing/2014/main" val="1261723508"/>
                    </a:ext>
                  </a:extLst>
                </a:gridCol>
                <a:gridCol w="3276364">
                  <a:extLst>
                    <a:ext uri="{9D8B030D-6E8A-4147-A177-3AD203B41FA5}">
                      <a16:colId xmlns:a16="http://schemas.microsoft.com/office/drawing/2014/main" val="3333687283"/>
                    </a:ext>
                  </a:extLst>
                </a:gridCol>
              </a:tblGrid>
              <a:tr h="360244">
                <a:tc>
                  <a:txBody>
                    <a:bodyPr/>
                    <a:lstStyle/>
                    <a:p>
                      <a:pPr algn="l" fontAlgn="t"/>
                      <a:r>
                        <a:rPr lang="en-IN">
                          <a:solidFill>
                            <a:srgbClr val="000000"/>
                          </a:solidFill>
                          <a:effectLst/>
                          <a:latin typeface="times new roman" panose="02020603050405020304" pitchFamily="18" charset="0"/>
                        </a:rPr>
                        <a:t>forward() method</a:t>
                      </a:r>
                    </a:p>
                  </a:txBody>
                  <a:tcPr marL="76200" marR="76200" marT="76200" marB="76200">
                    <a:lnL w="6350" cap="flat" cmpd="sng" algn="ctr">
                      <a:solidFill>
                        <a:srgbClr val="208D60"/>
                      </a:solidFill>
                      <a:prstDash val="solid"/>
                      <a:round/>
                      <a:headEnd type="none" w="med" len="med"/>
                      <a:tailEnd type="none" w="med" len="med"/>
                    </a:lnL>
                    <a:lnR w="6350" cap="flat" cmpd="sng" algn="ctr">
                      <a:solidFill>
                        <a:srgbClr val="208D60"/>
                      </a:solidFill>
                      <a:prstDash val="solid"/>
                      <a:round/>
                      <a:headEnd type="none" w="med" len="med"/>
                      <a:tailEnd type="none" w="med" len="med"/>
                    </a:lnR>
                    <a:lnT w="6350" cap="flat" cmpd="sng" algn="ctr">
                      <a:solidFill>
                        <a:srgbClr val="208D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sendRedirect() method</a:t>
                      </a:r>
                    </a:p>
                  </a:txBody>
                  <a:tcPr marL="76200" marR="76200" marT="76200" marB="76200">
                    <a:lnL w="6350" cap="flat" cmpd="sng" algn="ctr">
                      <a:solidFill>
                        <a:srgbClr val="208D60"/>
                      </a:solidFill>
                      <a:prstDash val="solid"/>
                      <a:round/>
                      <a:headEnd type="none" w="med" len="med"/>
                      <a:tailEnd type="none" w="med" len="med"/>
                    </a:lnL>
                    <a:lnR w="6350" cap="flat" cmpd="sng" algn="ctr">
                      <a:solidFill>
                        <a:srgbClr val="208D60"/>
                      </a:solidFill>
                      <a:prstDash val="solid"/>
                      <a:round/>
                      <a:headEnd type="none" w="med" len="med"/>
                      <a:tailEnd type="none" w="med" len="med"/>
                    </a:lnR>
                    <a:lnT w="6350" cap="flat" cmpd="sng" algn="ctr">
                      <a:solidFill>
                        <a:srgbClr val="208D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12408262"/>
                  </a:ext>
                </a:extLst>
              </a:tr>
              <a:tr h="780528">
                <a:tc>
                  <a:txBody>
                    <a:bodyPr/>
                    <a:lstStyle/>
                    <a:p>
                      <a:pPr algn="just" fontAlgn="t"/>
                      <a:r>
                        <a:rPr lang="en-US">
                          <a:solidFill>
                            <a:srgbClr val="333333"/>
                          </a:solidFill>
                          <a:effectLst/>
                          <a:latin typeface="inter-regular"/>
                        </a:rPr>
                        <a:t>The forward() method works at server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The sendRedirect() method works at client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3471259"/>
                  </a:ext>
                </a:extLst>
              </a:tr>
              <a:tr h="1012113">
                <a:tc>
                  <a:txBody>
                    <a:bodyPr/>
                    <a:lstStyle/>
                    <a:p>
                      <a:pPr algn="just" fontAlgn="t"/>
                      <a:r>
                        <a:rPr lang="en-US">
                          <a:solidFill>
                            <a:srgbClr val="333333"/>
                          </a:solidFill>
                          <a:effectLst/>
                          <a:latin typeface="inter-regular"/>
                        </a:rPr>
                        <a:t>It sends the same request and response objects to another servlet.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always sends a new request.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8285372"/>
                  </a:ext>
                </a:extLst>
              </a:tr>
              <a:tr h="548943">
                <a:tc>
                  <a:txBody>
                    <a:bodyPr/>
                    <a:lstStyle/>
                    <a:p>
                      <a:pPr algn="just" fontAlgn="t"/>
                      <a:r>
                        <a:rPr lang="en-US">
                          <a:solidFill>
                            <a:srgbClr val="333333"/>
                          </a:solidFill>
                          <a:effectLst/>
                          <a:latin typeface="inter-regular"/>
                        </a:rPr>
                        <a:t>It can work within the server only.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can be used within and outside the server.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7776941"/>
                  </a:ext>
                </a:extLst>
              </a:tr>
              <a:tr h="1012113">
                <a:tc>
                  <a:txBody>
                    <a:bodyPr/>
                    <a:lstStyle/>
                    <a:p>
                      <a:pPr algn="just" fontAlgn="t"/>
                      <a:r>
                        <a:rPr lang="en-IN">
                          <a:solidFill>
                            <a:srgbClr val="333333"/>
                          </a:solidFill>
                          <a:effectLst/>
                          <a:latin typeface="inter-regular"/>
                        </a:rPr>
                        <a:t>Example: request.getRequestDispacher("servlet2").forward(request,response);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Example:</a:t>
                      </a:r>
                    </a:p>
                    <a:p>
                      <a:pPr algn="just" fontAlgn="t"/>
                      <a:r>
                        <a:rPr lang="en-IN" sz="1800" b="0" i="0" kern="1200" dirty="0" err="1">
                          <a:solidFill>
                            <a:schemeClr val="tx1"/>
                          </a:solidFill>
                          <a:effectLst/>
                          <a:latin typeface="+mn-lt"/>
                          <a:ea typeface="+mn-ea"/>
                          <a:cs typeface="+mn-cs"/>
                        </a:rPr>
                        <a:t>response.sendRedirect</a:t>
                      </a:r>
                      <a:r>
                        <a:rPr lang="en-IN" sz="1800" b="0" i="0" kern="1200" dirty="0">
                          <a:solidFill>
                            <a:schemeClr val="tx1"/>
                          </a:solidFill>
                          <a:effectLst/>
                          <a:latin typeface="+mn-lt"/>
                          <a:ea typeface="+mn-ea"/>
                          <a:cs typeface="+mn-cs"/>
                        </a:rPr>
                        <a:t>(“servlet2”);</a:t>
                      </a:r>
                      <a:endParaRPr lang="en-IN" dirty="0">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7361281"/>
                  </a:ext>
                </a:extLst>
              </a:tr>
            </a:tbl>
          </a:graphicData>
        </a:graphic>
      </p:graphicFrame>
    </p:spTree>
    <p:extLst>
      <p:ext uri="{BB962C8B-B14F-4D97-AF65-F5344CB8AC3E}">
        <p14:creationId xmlns:p14="http://schemas.microsoft.com/office/powerpoint/2010/main" val="362568664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78B1-86B7-41FA-8210-FB6F0F336A7E}"/>
              </a:ext>
            </a:extLst>
          </p:cNvPr>
          <p:cNvSpPr>
            <a:spLocks noGrp="1"/>
          </p:cNvSpPr>
          <p:nvPr>
            <p:ph type="title"/>
          </p:nvPr>
        </p:nvSpPr>
        <p:spPr>
          <a:xfrm>
            <a:off x="457200" y="274638"/>
            <a:ext cx="8229600" cy="130026"/>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8BEA09B-CCD1-424C-A185-DA0AC4DB4FE3}"/>
              </a:ext>
            </a:extLst>
          </p:cNvPr>
          <p:cNvSpPr>
            <a:spLocks noGrp="1"/>
          </p:cNvSpPr>
          <p:nvPr>
            <p:ph idx="1"/>
          </p:nvPr>
        </p:nvSpPr>
        <p:spPr>
          <a:xfrm>
            <a:off x="457200" y="548680"/>
            <a:ext cx="8229600" cy="5577483"/>
          </a:xfrm>
        </p:spPr>
        <p:txBody>
          <a:bodyPr>
            <a:normAutofit fontScale="85000" lnSpcReduction="1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DemoServlet</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a:t>
            </a:r>
            <a:r>
              <a:rPr lang="en-IN" b="0" i="0" dirty="0" err="1">
                <a:solidFill>
                  <a:srgbClr val="000000"/>
                </a:solidFill>
                <a:effectLst/>
                <a:latin typeface="inter-regular"/>
              </a:rPr>
              <a:t>req,HttpServletResponse</a:t>
            </a:r>
            <a:r>
              <a:rPr lang="en-IN" b="0" i="0" dirty="0">
                <a:solidFill>
                  <a:srgbClr val="000000"/>
                </a:solidFill>
                <a:effectLst/>
                <a:latin typeface="inter-regular"/>
              </a:rPr>
              <a:t> res)  </a:t>
            </a:r>
          </a:p>
          <a:p>
            <a:pPr algn="just">
              <a:buFont typeface="+mj-lt"/>
              <a:buAutoNum type="arabicPeriod"/>
            </a:pP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ServletException,IOException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PrintWriter</a:t>
            </a:r>
            <a:r>
              <a:rPr lang="en-IN" b="0" i="0" dirty="0">
                <a:solidFill>
                  <a:srgbClr val="000000"/>
                </a:solidFill>
                <a:effectLst/>
                <a:latin typeface="inter-regular"/>
              </a:rPr>
              <a:t> pw=</a:t>
            </a:r>
            <a:r>
              <a:rPr lang="en-IN" b="0" i="0" dirty="0" err="1">
                <a:solidFill>
                  <a:srgbClr val="000000"/>
                </a:solidFill>
                <a:effectLst/>
                <a:latin typeface="inter-regular"/>
              </a:rPr>
              <a:t>res.getWriter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response.sendRedirect</a:t>
            </a:r>
            <a:r>
              <a:rPr lang="en-IN" b="0" i="0" dirty="0">
                <a:solidFill>
                  <a:srgbClr val="000000"/>
                </a:solidFill>
                <a:effectLst/>
                <a:latin typeface="inter-regular"/>
              </a:rPr>
              <a:t>(</a:t>
            </a:r>
            <a:r>
              <a:rPr lang="en-IN" b="0" i="0" dirty="0">
                <a:solidFill>
                  <a:srgbClr val="0000FF"/>
                </a:solidFill>
                <a:effectLst/>
                <a:latin typeface="inter-regular"/>
              </a:rPr>
              <a:t>"http://www.google.com"</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pw.close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9736815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5274-0BC8-4454-8F90-D4913BA402C8}"/>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Attribute in Servlet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877006D-71F7-40E5-B265-1DAF6959DAC7}"/>
              </a:ext>
            </a:extLst>
          </p:cNvPr>
          <p:cNvSpPr>
            <a:spLocks noGrp="1"/>
          </p:cNvSpPr>
          <p:nvPr>
            <p:ph idx="1"/>
          </p:nvPr>
        </p:nvSpPr>
        <p:spPr>
          <a:xfrm>
            <a:off x="457200" y="476672"/>
            <a:ext cx="8229600" cy="6106690"/>
          </a:xfrm>
        </p:spPr>
        <p:txBody>
          <a:bodyPr/>
          <a:lstStyle/>
          <a:p>
            <a:r>
              <a:rPr lang="en-US" sz="1800" b="0" i="0" dirty="0">
                <a:solidFill>
                  <a:srgbClr val="333333"/>
                </a:solidFill>
                <a:effectLst/>
                <a:latin typeface="inter-regular"/>
              </a:rPr>
              <a:t>An </a:t>
            </a:r>
            <a:r>
              <a:rPr lang="en-US" sz="1800" b="1" i="0" dirty="0">
                <a:solidFill>
                  <a:srgbClr val="333333"/>
                </a:solidFill>
                <a:effectLst/>
                <a:latin typeface="inter-bold"/>
              </a:rPr>
              <a:t>attribute in servlet</a:t>
            </a:r>
            <a:r>
              <a:rPr lang="en-US" sz="1800" b="0" i="0" dirty="0">
                <a:solidFill>
                  <a:srgbClr val="333333"/>
                </a:solidFill>
                <a:effectLst/>
                <a:latin typeface="inter-regular"/>
              </a:rPr>
              <a:t> is an object that can be set, get or removed from one of the following scopes:</a:t>
            </a:r>
          </a:p>
          <a:p>
            <a:pPr algn="just">
              <a:buFont typeface="+mj-lt"/>
              <a:buAutoNum type="arabicPeriod"/>
            </a:pPr>
            <a:r>
              <a:rPr lang="en-IN" sz="1800" b="0" i="0" dirty="0">
                <a:solidFill>
                  <a:srgbClr val="000000"/>
                </a:solidFill>
                <a:effectLst/>
                <a:latin typeface="inter-regular"/>
              </a:rPr>
              <a:t>request scope</a:t>
            </a:r>
          </a:p>
          <a:p>
            <a:pPr algn="just">
              <a:buFont typeface="+mj-lt"/>
              <a:buAutoNum type="arabicPeriod"/>
            </a:pPr>
            <a:r>
              <a:rPr lang="en-IN" sz="1800" b="0" i="0" dirty="0">
                <a:solidFill>
                  <a:srgbClr val="000000"/>
                </a:solidFill>
                <a:effectLst/>
                <a:latin typeface="inter-regular"/>
              </a:rPr>
              <a:t>session scope</a:t>
            </a:r>
          </a:p>
          <a:p>
            <a:pPr algn="just">
              <a:buFont typeface="+mj-lt"/>
              <a:buAutoNum type="arabicPeriod"/>
            </a:pPr>
            <a:r>
              <a:rPr lang="en-IN" sz="1800" b="0" i="0" dirty="0">
                <a:solidFill>
                  <a:srgbClr val="000000"/>
                </a:solidFill>
                <a:effectLst/>
                <a:latin typeface="inter-regular"/>
              </a:rPr>
              <a:t>application scope</a:t>
            </a:r>
          </a:p>
          <a:p>
            <a:pPr lvl="1"/>
            <a:endParaRPr lang="en-IN" dirty="0"/>
          </a:p>
          <a:p>
            <a:r>
              <a:rPr lang="en-US" sz="1800" b="0" i="0" dirty="0">
                <a:solidFill>
                  <a:srgbClr val="333333"/>
                </a:solidFill>
                <a:effectLst/>
                <a:latin typeface="inter-regular"/>
              </a:rPr>
              <a:t>The servlet programmer can pass </a:t>
            </a:r>
            <a:r>
              <a:rPr lang="en-US" sz="1800" b="0" i="0" dirty="0" err="1">
                <a:solidFill>
                  <a:srgbClr val="333333"/>
                </a:solidFill>
                <a:effectLst/>
                <a:latin typeface="inter-regular"/>
              </a:rPr>
              <a:t>informations</a:t>
            </a:r>
            <a:r>
              <a:rPr lang="en-US" sz="1800" b="0" i="0" dirty="0">
                <a:solidFill>
                  <a:srgbClr val="333333"/>
                </a:solidFill>
                <a:effectLst/>
                <a:latin typeface="inter-regular"/>
              </a:rPr>
              <a:t> from one servlet to another using attributes. It is just like passing object from one class to another so that we can reuse the same object again and again.</a:t>
            </a:r>
          </a:p>
          <a:p>
            <a:endParaRPr lang="en-IN" sz="1800" dirty="0"/>
          </a:p>
        </p:txBody>
      </p:sp>
    </p:spTree>
    <p:extLst>
      <p:ext uri="{BB962C8B-B14F-4D97-AF65-F5344CB8AC3E}">
        <p14:creationId xmlns:p14="http://schemas.microsoft.com/office/powerpoint/2010/main" val="190890314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C114-4AD3-4CAA-B6DC-6E3638D201BD}"/>
              </a:ext>
            </a:extLst>
          </p:cNvPr>
          <p:cNvSpPr>
            <a:spLocks noGrp="1"/>
          </p:cNvSpPr>
          <p:nvPr>
            <p:ph type="title"/>
          </p:nvPr>
        </p:nvSpPr>
        <p:spPr>
          <a:xfrm>
            <a:off x="457200" y="274638"/>
            <a:ext cx="8229600" cy="418058"/>
          </a:xfrm>
        </p:spPr>
        <p:txBody>
          <a:bodyPr>
            <a:normAutofit fontScale="90000"/>
          </a:bodyPr>
          <a:lstStyle/>
          <a:p>
            <a:r>
              <a:rPr lang="en-US" sz="3100" b="0" i="0" dirty="0">
                <a:solidFill>
                  <a:srgbClr val="610B4B"/>
                </a:solidFill>
                <a:effectLst/>
                <a:latin typeface="erdana"/>
              </a:rPr>
              <a:t>Attribute specific methods of </a:t>
            </a:r>
            <a:r>
              <a:rPr lang="en-US" sz="3100" b="0" i="0" dirty="0" err="1">
                <a:solidFill>
                  <a:srgbClr val="610B4B"/>
                </a:solidFill>
                <a:effectLst/>
                <a:latin typeface="erdana"/>
              </a:rPr>
              <a:t>ServletRequest</a:t>
            </a:r>
            <a:r>
              <a:rPr lang="en-US" sz="3100" b="0" i="0" dirty="0">
                <a:solidFill>
                  <a:srgbClr val="610B4B"/>
                </a:solidFill>
                <a:effectLst/>
                <a:latin typeface="erdana"/>
              </a:rPr>
              <a:t>, </a:t>
            </a:r>
            <a:r>
              <a:rPr lang="en-US" sz="3100" b="0" i="0" dirty="0" err="1">
                <a:solidFill>
                  <a:srgbClr val="610B4B"/>
                </a:solidFill>
                <a:effectLst/>
                <a:latin typeface="erdana"/>
              </a:rPr>
              <a:t>HttpSession</a:t>
            </a:r>
            <a:r>
              <a:rPr lang="en-US" sz="3100" b="0" i="0" dirty="0">
                <a:solidFill>
                  <a:srgbClr val="610B4B"/>
                </a:solidFill>
                <a:effectLst/>
                <a:latin typeface="erdana"/>
              </a:rPr>
              <a:t> and </a:t>
            </a:r>
            <a:r>
              <a:rPr lang="en-US" sz="3100" b="0" i="0" dirty="0" err="1">
                <a:solidFill>
                  <a:srgbClr val="610B4B"/>
                </a:solidFill>
                <a:effectLst/>
                <a:latin typeface="erdana"/>
              </a:rPr>
              <a:t>ServletContext</a:t>
            </a:r>
            <a:r>
              <a:rPr lang="en-US" sz="3100" b="0" i="0" dirty="0">
                <a:solidFill>
                  <a:srgbClr val="610B4B"/>
                </a:solidFill>
                <a:effectLst/>
                <a:latin typeface="erdana"/>
              </a:rPr>
              <a:t> interface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9DCE501-0729-41C9-B038-103CE0F11FFD}"/>
              </a:ext>
            </a:extLst>
          </p:cNvPr>
          <p:cNvSpPr>
            <a:spLocks noGrp="1"/>
          </p:cNvSpPr>
          <p:nvPr>
            <p:ph idx="1"/>
          </p:nvPr>
        </p:nvSpPr>
        <p:spPr>
          <a:xfrm>
            <a:off x="457200" y="692696"/>
            <a:ext cx="8229600" cy="6048672"/>
          </a:xfrm>
        </p:spPr>
        <p:txBody>
          <a:bodyPr>
            <a:normAutofit fontScale="92500"/>
          </a:bodyPr>
          <a:lstStyle/>
          <a:p>
            <a:pPr marL="0" indent="0" algn="just">
              <a:buNone/>
            </a:pPr>
            <a:r>
              <a:rPr lang="en-US" b="0" i="0" dirty="0">
                <a:solidFill>
                  <a:srgbClr val="333333"/>
                </a:solidFill>
                <a:effectLst/>
                <a:latin typeface="inter-regular"/>
              </a:rPr>
              <a:t>There are following 4 attribute specific methods. They are as follows:</a:t>
            </a:r>
          </a:p>
          <a:p>
            <a:pPr marL="0" indent="0" algn="just">
              <a:buNone/>
            </a:pPr>
            <a:r>
              <a:rPr lang="en-US" sz="3000" b="1" i="0" dirty="0">
                <a:solidFill>
                  <a:srgbClr val="000000"/>
                </a:solidFill>
                <a:effectLst/>
                <a:latin typeface="inter-bold"/>
              </a:rPr>
              <a:t>public void </a:t>
            </a:r>
            <a:r>
              <a:rPr lang="en-US" sz="3000" b="1" i="0" dirty="0" err="1">
                <a:solidFill>
                  <a:srgbClr val="000000"/>
                </a:solidFill>
                <a:effectLst/>
                <a:latin typeface="inter-bold"/>
              </a:rPr>
              <a:t>setAttribute</a:t>
            </a:r>
            <a:r>
              <a:rPr lang="en-US" sz="3000" b="1" i="0" dirty="0">
                <a:solidFill>
                  <a:srgbClr val="000000"/>
                </a:solidFill>
                <a:effectLst/>
                <a:latin typeface="inter-bold"/>
              </a:rPr>
              <a:t>(String </a:t>
            </a:r>
            <a:r>
              <a:rPr lang="en-US" sz="3000" b="1" i="0" dirty="0" err="1">
                <a:solidFill>
                  <a:srgbClr val="000000"/>
                </a:solidFill>
                <a:effectLst/>
                <a:latin typeface="inter-bold"/>
              </a:rPr>
              <a:t>name,Object</a:t>
            </a:r>
            <a:r>
              <a:rPr lang="en-US" sz="3000" b="1" i="0" dirty="0">
                <a:solidFill>
                  <a:srgbClr val="000000"/>
                </a:solidFill>
                <a:effectLst/>
                <a:latin typeface="inter-bold"/>
              </a:rPr>
              <a:t> object):</a:t>
            </a:r>
            <a:r>
              <a:rPr lang="en-US" sz="3000" b="0" i="0" dirty="0">
                <a:solidFill>
                  <a:srgbClr val="000000"/>
                </a:solidFill>
                <a:effectLst/>
                <a:latin typeface="inter-regular"/>
              </a:rPr>
              <a:t>sets the given object in the application scope.</a:t>
            </a:r>
          </a:p>
          <a:p>
            <a:pPr algn="just">
              <a:buFont typeface="+mj-lt"/>
              <a:buAutoNum type="arabicPeriod"/>
            </a:pPr>
            <a:r>
              <a:rPr lang="en-US" sz="3000" b="1" i="0" dirty="0">
                <a:solidFill>
                  <a:srgbClr val="000000"/>
                </a:solidFill>
                <a:effectLst/>
                <a:latin typeface="inter-bold"/>
              </a:rPr>
              <a:t>public Object </a:t>
            </a:r>
            <a:r>
              <a:rPr lang="en-US" sz="3000" b="1" i="0" dirty="0" err="1">
                <a:solidFill>
                  <a:srgbClr val="000000"/>
                </a:solidFill>
                <a:effectLst/>
                <a:latin typeface="inter-bold"/>
              </a:rPr>
              <a:t>getAttribute</a:t>
            </a:r>
            <a:r>
              <a:rPr lang="en-US" sz="3000" b="1" i="0" dirty="0">
                <a:solidFill>
                  <a:srgbClr val="000000"/>
                </a:solidFill>
                <a:effectLst/>
                <a:latin typeface="inter-bold"/>
              </a:rPr>
              <a:t>(String name):</a:t>
            </a:r>
            <a:r>
              <a:rPr lang="en-US" sz="3000" b="0" i="0" dirty="0">
                <a:solidFill>
                  <a:srgbClr val="000000"/>
                </a:solidFill>
                <a:effectLst/>
                <a:latin typeface="inter-regular"/>
              </a:rPr>
              <a:t>Returns the attribute for the specified name.</a:t>
            </a:r>
          </a:p>
          <a:p>
            <a:pPr algn="just">
              <a:buFont typeface="+mj-lt"/>
              <a:buAutoNum type="arabicPeriod"/>
            </a:pPr>
            <a:r>
              <a:rPr lang="en-US" sz="3000" b="1" i="0" dirty="0">
                <a:solidFill>
                  <a:srgbClr val="000000"/>
                </a:solidFill>
                <a:effectLst/>
                <a:latin typeface="inter-bold"/>
              </a:rPr>
              <a:t>Public Enumeration </a:t>
            </a:r>
            <a:r>
              <a:rPr lang="en-US" sz="3000" b="1" i="0" dirty="0" err="1">
                <a:solidFill>
                  <a:srgbClr val="000000"/>
                </a:solidFill>
                <a:effectLst/>
                <a:latin typeface="inter-bold"/>
              </a:rPr>
              <a:t>getInitParameterNames</a:t>
            </a:r>
            <a:r>
              <a:rPr lang="en-US" sz="3000" b="1" i="0" dirty="0">
                <a:solidFill>
                  <a:srgbClr val="000000"/>
                </a:solidFill>
                <a:effectLst/>
                <a:latin typeface="inter-bold"/>
              </a:rPr>
              <a:t>():</a:t>
            </a:r>
            <a:r>
              <a:rPr lang="en-US" sz="3000" b="0" i="0" dirty="0">
                <a:solidFill>
                  <a:srgbClr val="000000"/>
                </a:solidFill>
                <a:effectLst/>
                <a:latin typeface="inter-regular"/>
              </a:rPr>
              <a:t>Returns the names of the context's initialization parameters as an Enumeration of String objects.</a:t>
            </a:r>
          </a:p>
          <a:p>
            <a:pPr algn="just">
              <a:buFont typeface="+mj-lt"/>
              <a:buAutoNum type="arabicPeriod"/>
            </a:pPr>
            <a:r>
              <a:rPr lang="en-US" sz="3000" b="1" i="0" dirty="0">
                <a:solidFill>
                  <a:srgbClr val="000000"/>
                </a:solidFill>
                <a:effectLst/>
                <a:latin typeface="inter-bold"/>
              </a:rPr>
              <a:t>public void </a:t>
            </a:r>
            <a:r>
              <a:rPr lang="en-US" sz="3000" b="1" i="0" dirty="0" err="1">
                <a:solidFill>
                  <a:srgbClr val="000000"/>
                </a:solidFill>
                <a:effectLst/>
                <a:latin typeface="inter-bold"/>
              </a:rPr>
              <a:t>removeAttribute</a:t>
            </a:r>
            <a:r>
              <a:rPr lang="en-US" sz="3000" b="1" i="0" dirty="0">
                <a:solidFill>
                  <a:srgbClr val="000000"/>
                </a:solidFill>
                <a:effectLst/>
                <a:latin typeface="inter-bold"/>
              </a:rPr>
              <a:t>(String name):</a:t>
            </a:r>
            <a:r>
              <a:rPr lang="en-US" sz="3000" b="0" i="0" dirty="0">
                <a:solidFill>
                  <a:srgbClr val="000000"/>
                </a:solidFill>
                <a:effectLst/>
                <a:latin typeface="inter-regular"/>
              </a:rPr>
              <a:t>Removes the attribute with the given name from the servlet context.</a:t>
            </a:r>
          </a:p>
          <a:p>
            <a:endParaRPr lang="en-IN" dirty="0"/>
          </a:p>
        </p:txBody>
      </p:sp>
    </p:spTree>
    <p:extLst>
      <p:ext uri="{BB962C8B-B14F-4D97-AF65-F5344CB8AC3E}">
        <p14:creationId xmlns:p14="http://schemas.microsoft.com/office/powerpoint/2010/main" val="152296270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11A4-5FEB-45CE-8292-A9322308B321}"/>
              </a:ext>
            </a:extLst>
          </p:cNvPr>
          <p:cNvSpPr>
            <a:spLocks noGrp="1"/>
          </p:cNvSpPr>
          <p:nvPr>
            <p:ph type="title"/>
          </p:nvPr>
        </p:nvSpPr>
        <p:spPr>
          <a:xfrm>
            <a:off x="457200" y="274638"/>
            <a:ext cx="8229600" cy="457199"/>
          </a:xfrm>
        </p:spPr>
        <p:txBody>
          <a:bodyPr>
            <a:normAutofit fontScale="90000"/>
          </a:bodyPr>
          <a:lstStyle/>
          <a:p>
            <a:r>
              <a:rPr lang="en-US" sz="3100" b="0" dirty="0">
                <a:solidFill>
                  <a:srgbClr val="610B4B"/>
                </a:solidFill>
                <a:effectLst/>
                <a:latin typeface="tahoma" panose="020B0604030504040204" pitchFamily="34" charset="0"/>
              </a:rPr>
              <a:t>Example of </a:t>
            </a:r>
            <a:r>
              <a:rPr lang="en-US" sz="3100" b="0" dirty="0" err="1">
                <a:solidFill>
                  <a:srgbClr val="610B4B"/>
                </a:solidFill>
                <a:effectLst/>
                <a:latin typeface="tahoma" panose="020B0604030504040204" pitchFamily="34" charset="0"/>
              </a:rPr>
              <a:t>ServletContext</a:t>
            </a:r>
            <a:r>
              <a:rPr lang="en-US" sz="3100" b="0" dirty="0">
                <a:solidFill>
                  <a:srgbClr val="610B4B"/>
                </a:solidFill>
                <a:effectLst/>
                <a:latin typeface="tahoma" panose="020B0604030504040204" pitchFamily="34" charset="0"/>
              </a:rPr>
              <a:t> to set and get attribute</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3CFA2704-B576-4481-BC34-CF89B82A23B7}"/>
              </a:ext>
            </a:extLst>
          </p:cNvPr>
          <p:cNvSpPr>
            <a:spLocks noGrp="1"/>
          </p:cNvSpPr>
          <p:nvPr>
            <p:ph idx="1"/>
          </p:nvPr>
        </p:nvSpPr>
        <p:spPr>
          <a:xfrm>
            <a:off x="457200" y="476672"/>
            <a:ext cx="8229600" cy="6192688"/>
          </a:xfrm>
        </p:spPr>
        <p:txBody>
          <a:bodyPr>
            <a:normAutofit fontScale="70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a:t>
            </a:r>
            <a:r>
              <a:rPr lang="en-IN" b="0" i="0" dirty="0" err="1">
                <a:solidFill>
                  <a:srgbClr val="000000"/>
                </a:solidFill>
                <a:effectLst/>
                <a:latin typeface="inter-regular"/>
              </a:rPr>
              <a:t>req,HttpServletResponse</a:t>
            </a:r>
            <a:r>
              <a:rPr lang="en-IN" b="0" i="0" dirty="0">
                <a:solidFill>
                  <a:srgbClr val="000000"/>
                </a:solidFill>
                <a:effectLst/>
                <a:latin typeface="inter-regular"/>
              </a:rPr>
              <a:t> res)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PrintWriter</a:t>
            </a:r>
            <a:r>
              <a:rPr lang="en-IN" b="0" i="0" dirty="0">
                <a:solidFill>
                  <a:srgbClr val="000000"/>
                </a:solidFill>
                <a:effectLst/>
                <a:latin typeface="inter-regular"/>
              </a:rPr>
              <a:t> out=</a:t>
            </a:r>
            <a:r>
              <a:rPr lang="en-IN" b="0" i="0" dirty="0" err="1">
                <a:solidFill>
                  <a:srgbClr val="000000"/>
                </a:solidFill>
                <a:effectLst/>
                <a:latin typeface="inter-regular"/>
              </a:rPr>
              <a:t>res.getWriter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ServletContext</a:t>
            </a:r>
            <a:r>
              <a:rPr lang="en-IN" b="0" i="0" dirty="0">
                <a:solidFill>
                  <a:srgbClr val="000000"/>
                </a:solidFill>
                <a:effectLst/>
                <a:latin typeface="inter-regular"/>
              </a:rPr>
              <a:t> context=</a:t>
            </a:r>
            <a:r>
              <a:rPr lang="en-IN" b="0" i="0" dirty="0" err="1">
                <a:solidFill>
                  <a:srgbClr val="000000"/>
                </a:solidFill>
                <a:effectLst/>
                <a:latin typeface="inter-regular"/>
              </a:rPr>
              <a:t>getServletContext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context.setAttribute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company"</a:t>
            </a:r>
            <a:r>
              <a:rPr lang="en-IN" b="0" i="0" dirty="0" err="1">
                <a:solidFill>
                  <a:srgbClr val="000000"/>
                </a:solidFill>
                <a:effectLst/>
                <a:latin typeface="inter-regular"/>
              </a:rPr>
              <a:t>,</a:t>
            </a:r>
            <a:r>
              <a:rPr lang="en-IN" b="0" i="0" dirty="0" err="1">
                <a:solidFill>
                  <a:srgbClr val="0000FF"/>
                </a:solidFill>
                <a:effectLst/>
                <a:latin typeface="inter-regular"/>
              </a:rPr>
              <a:t>"IBM</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out.println</a:t>
            </a:r>
            <a:r>
              <a:rPr lang="en-IN" b="0" i="0" dirty="0">
                <a:solidFill>
                  <a:srgbClr val="000000"/>
                </a:solidFill>
                <a:effectLst/>
                <a:latin typeface="inter-regular"/>
              </a:rPr>
              <a:t>(</a:t>
            </a:r>
            <a:r>
              <a:rPr lang="en-IN" b="0" i="0" dirty="0">
                <a:solidFill>
                  <a:srgbClr val="0000FF"/>
                </a:solidFill>
                <a:effectLst/>
                <a:latin typeface="inter-regular"/>
              </a:rPr>
              <a:t>"Welcome to first servlet"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out.println</a:t>
            </a:r>
            <a:r>
              <a:rPr lang="en-IN" b="0" i="0" dirty="0">
                <a:solidFill>
                  <a:srgbClr val="000000"/>
                </a:solidFill>
                <a:effectLst/>
                <a:latin typeface="inter-regular"/>
              </a:rPr>
              <a:t>(</a:t>
            </a:r>
            <a:r>
              <a:rPr lang="en-IN" b="0" i="0" dirty="0">
                <a:solidFill>
                  <a:srgbClr val="0000FF"/>
                </a:solidFill>
                <a:effectLst/>
                <a:latin typeface="inter-regular"/>
              </a:rPr>
              <a:t>"&lt;a </a:t>
            </a:r>
            <a:r>
              <a:rPr lang="en-IN" b="0" i="0" dirty="0" err="1">
                <a:solidFill>
                  <a:srgbClr val="0000FF"/>
                </a:solidFill>
                <a:effectLst/>
                <a:latin typeface="inter-regular"/>
              </a:rPr>
              <a:t>href</a:t>
            </a:r>
            <a:r>
              <a:rPr lang="en-IN" b="0" i="0" dirty="0">
                <a:solidFill>
                  <a:srgbClr val="0000FF"/>
                </a:solidFill>
                <a:effectLst/>
                <a:latin typeface="inter-regular"/>
              </a:rPr>
              <a:t>='servlet2'&gt;visit&lt;/a&gt;"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173300703"/>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3666-9C20-414D-9F80-1DAD0DD081BA}"/>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DemoServlet2.java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60CCC29-B40A-4BEE-85A8-EFA2BF8BD5B9}"/>
              </a:ext>
            </a:extLst>
          </p:cNvPr>
          <p:cNvSpPr>
            <a:spLocks noGrp="1"/>
          </p:cNvSpPr>
          <p:nvPr>
            <p:ph idx="1"/>
          </p:nvPr>
        </p:nvSpPr>
        <p:spPr>
          <a:xfrm>
            <a:off x="457200" y="332656"/>
            <a:ext cx="8229600" cy="6250706"/>
          </a:xfrm>
        </p:spPr>
        <p:txBody>
          <a:bodyPr>
            <a:normAutofit fontScale="70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DemoServlet2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a:t>
            </a:r>
            <a:r>
              <a:rPr lang="en-IN" b="0" i="0" dirty="0" err="1">
                <a:solidFill>
                  <a:srgbClr val="000000"/>
                </a:solidFill>
                <a:effectLst/>
                <a:latin typeface="inter-regular"/>
              </a:rPr>
              <a:t>req,HttpServletResponse</a:t>
            </a:r>
            <a:r>
              <a:rPr lang="en-IN" b="0" i="0" dirty="0">
                <a:solidFill>
                  <a:srgbClr val="000000"/>
                </a:solidFill>
                <a:effectLst/>
                <a:latin typeface="inter-regular"/>
              </a:rPr>
              <a:t> res)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PrintWriter</a:t>
            </a:r>
            <a:r>
              <a:rPr lang="en-IN" b="0" i="0" dirty="0">
                <a:solidFill>
                  <a:srgbClr val="000000"/>
                </a:solidFill>
                <a:effectLst/>
                <a:latin typeface="inter-regular"/>
              </a:rPr>
              <a:t> out=</a:t>
            </a:r>
            <a:r>
              <a:rPr lang="en-IN" b="0" i="0" dirty="0" err="1">
                <a:solidFill>
                  <a:srgbClr val="000000"/>
                </a:solidFill>
                <a:effectLst/>
                <a:latin typeface="inter-regular"/>
              </a:rPr>
              <a:t>res.getWriter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ServletContext</a:t>
            </a:r>
            <a:r>
              <a:rPr lang="en-IN" b="0" i="0" dirty="0">
                <a:solidFill>
                  <a:srgbClr val="000000"/>
                </a:solidFill>
                <a:effectLst/>
                <a:latin typeface="inter-regular"/>
              </a:rPr>
              <a:t> context=</a:t>
            </a:r>
            <a:r>
              <a:rPr lang="en-IN" b="0" i="0" dirty="0" err="1">
                <a:solidFill>
                  <a:srgbClr val="000000"/>
                </a:solidFill>
                <a:effectLst/>
                <a:latin typeface="inter-regular"/>
              </a:rPr>
              <a:t>getServletContext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String n=(String)</a:t>
            </a:r>
            <a:r>
              <a:rPr lang="en-IN" b="0" i="0" dirty="0" err="1">
                <a:solidFill>
                  <a:srgbClr val="000000"/>
                </a:solidFill>
                <a:effectLst/>
                <a:latin typeface="inter-regular"/>
              </a:rPr>
              <a:t>context.getAttribute</a:t>
            </a:r>
            <a:r>
              <a:rPr lang="en-IN" b="0" i="0" dirty="0">
                <a:solidFill>
                  <a:srgbClr val="000000"/>
                </a:solidFill>
                <a:effectLst/>
                <a:latin typeface="inter-regular"/>
              </a:rPr>
              <a:t>(</a:t>
            </a:r>
            <a:r>
              <a:rPr lang="en-IN" b="0" i="0" dirty="0">
                <a:solidFill>
                  <a:srgbClr val="0000FF"/>
                </a:solidFill>
                <a:effectLst/>
                <a:latin typeface="inter-regular"/>
              </a:rPr>
              <a:t>"company"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out.println</a:t>
            </a:r>
            <a:r>
              <a:rPr lang="en-IN" b="0" i="0" dirty="0">
                <a:solidFill>
                  <a:srgbClr val="000000"/>
                </a:solidFill>
                <a:effectLst/>
                <a:latin typeface="inter-regular"/>
              </a:rPr>
              <a:t>(</a:t>
            </a:r>
            <a:r>
              <a:rPr lang="en-IN" b="0" i="0" dirty="0">
                <a:solidFill>
                  <a:srgbClr val="0000FF"/>
                </a:solidFill>
                <a:effectLst/>
                <a:latin typeface="inter-regular"/>
              </a:rPr>
              <a:t>"Welcome to "</a:t>
            </a:r>
            <a:r>
              <a:rPr lang="en-IN" b="0" i="0" dirty="0">
                <a:solidFill>
                  <a:srgbClr val="000000"/>
                </a:solidFill>
                <a:effectLst/>
                <a:latin typeface="inter-regular"/>
              </a:rPr>
              <a:t>+n);  </a:t>
            </a:r>
          </a:p>
          <a:p>
            <a:pPr algn="just">
              <a:buFont typeface="+mj-lt"/>
              <a:buAutoNum type="arabicPeriod"/>
            </a:pP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7363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749-4F37-4CFE-B915-FD86EA25E234}"/>
              </a:ext>
            </a:extLst>
          </p:cNvPr>
          <p:cNvSpPr>
            <a:spLocks noGrp="1"/>
          </p:cNvSpPr>
          <p:nvPr>
            <p:ph type="title"/>
          </p:nvPr>
        </p:nvSpPr>
        <p:spPr>
          <a:xfrm>
            <a:off x="457200" y="274638"/>
            <a:ext cx="8229600" cy="562074"/>
          </a:xfrm>
        </p:spPr>
        <p:txBody>
          <a:bodyPr>
            <a:normAutofit fontScale="90000"/>
          </a:bodyPr>
          <a:lstStyle/>
          <a:p>
            <a:r>
              <a:rPr lang="en-US" dirty="0"/>
              <a:t>Development Environment Setup</a:t>
            </a:r>
            <a:endParaRPr lang="en-IN" dirty="0"/>
          </a:p>
        </p:txBody>
      </p:sp>
      <p:sp>
        <p:nvSpPr>
          <p:cNvPr id="3" name="Content Placeholder 2">
            <a:extLst>
              <a:ext uri="{FF2B5EF4-FFF2-40B4-BE49-F238E27FC236}">
                <a16:creationId xmlns:a16="http://schemas.microsoft.com/office/drawing/2014/main" id="{769C0AA9-46B0-4AA4-90AE-F902B24B6D92}"/>
              </a:ext>
            </a:extLst>
          </p:cNvPr>
          <p:cNvSpPr>
            <a:spLocks noGrp="1"/>
          </p:cNvSpPr>
          <p:nvPr>
            <p:ph idx="1"/>
          </p:nvPr>
        </p:nvSpPr>
        <p:spPr>
          <a:xfrm>
            <a:off x="457200" y="836712"/>
            <a:ext cx="8229600" cy="5904656"/>
          </a:xfrm>
        </p:spPr>
        <p:txBody>
          <a:bodyPr/>
          <a:lstStyle/>
          <a:p>
            <a:r>
              <a:rPr lang="en-US" sz="2400" b="0" i="0" dirty="0">
                <a:solidFill>
                  <a:srgbClr val="273239"/>
                </a:solidFill>
                <a:effectLst/>
                <a:latin typeface="urw-din"/>
              </a:rPr>
              <a:t>Steps for setting the environment in Windows operation system are as follows: </a:t>
            </a:r>
          </a:p>
          <a:p>
            <a:r>
              <a:rPr lang="en-US" sz="1400" b="1" i="0" dirty="0">
                <a:solidFill>
                  <a:srgbClr val="273239"/>
                </a:solidFill>
                <a:effectLst/>
                <a:latin typeface="urw-din"/>
              </a:rPr>
              <a:t>Step 1: </a:t>
            </a:r>
            <a:r>
              <a:rPr lang="en-US" sz="1400" b="0" i="0" dirty="0">
                <a:solidFill>
                  <a:srgbClr val="273239"/>
                </a:solidFill>
                <a:effectLst/>
                <a:latin typeface="urw-din"/>
              </a:rPr>
              <a:t>Java8 JDK is available at </a:t>
            </a:r>
            <a:r>
              <a:rPr lang="en-US" sz="1400" b="0" i="0" u="sng" dirty="0">
                <a:effectLst/>
                <a:latin typeface="urw-din"/>
                <a:hlinkClick r:id="rId2"/>
              </a:rPr>
              <a:t>Download Java 8</a:t>
            </a:r>
            <a:r>
              <a:rPr lang="en-US" sz="1400" b="0" i="0" dirty="0">
                <a:solidFill>
                  <a:srgbClr val="273239"/>
                </a:solidFill>
                <a:effectLst/>
                <a:latin typeface="urw-din"/>
              </a:rPr>
              <a:t>. Click the second last link for Windows(32 bit) and the last link for Windows(64 bit) as highlighted below. </a:t>
            </a:r>
            <a:endParaRPr lang="en-US" sz="2400" dirty="0">
              <a:solidFill>
                <a:srgbClr val="273239"/>
              </a:solidFill>
              <a:latin typeface="urw-din"/>
            </a:endParaRPr>
          </a:p>
          <a:p>
            <a:endParaRPr lang="en-US" sz="2400" b="0" i="0" dirty="0">
              <a:solidFill>
                <a:srgbClr val="273239"/>
              </a:solidFill>
              <a:effectLst/>
              <a:latin typeface="urw-din"/>
            </a:endParaRPr>
          </a:p>
          <a:p>
            <a:endParaRPr lang="en-IN" dirty="0"/>
          </a:p>
        </p:txBody>
      </p:sp>
      <p:pic>
        <p:nvPicPr>
          <p:cNvPr id="4" name="Picture 3">
            <a:extLst>
              <a:ext uri="{FF2B5EF4-FFF2-40B4-BE49-F238E27FC236}">
                <a16:creationId xmlns:a16="http://schemas.microsoft.com/office/drawing/2014/main" id="{DB8140BC-32AD-4CD6-BA7D-25FEC4A9284B}"/>
              </a:ext>
            </a:extLst>
          </p:cNvPr>
          <p:cNvPicPr>
            <a:picLocks noChangeAspect="1"/>
          </p:cNvPicPr>
          <p:nvPr/>
        </p:nvPicPr>
        <p:blipFill>
          <a:blip r:embed="rId3"/>
          <a:stretch>
            <a:fillRect/>
          </a:stretch>
        </p:blipFill>
        <p:spPr>
          <a:xfrm>
            <a:off x="1187624" y="2708920"/>
            <a:ext cx="6324600" cy="2790825"/>
          </a:xfrm>
          <a:prstGeom prst="rect">
            <a:avLst/>
          </a:prstGeom>
        </p:spPr>
      </p:pic>
    </p:spTree>
    <p:extLst>
      <p:ext uri="{BB962C8B-B14F-4D97-AF65-F5344CB8AC3E}">
        <p14:creationId xmlns:p14="http://schemas.microsoft.com/office/powerpoint/2010/main" val="3437498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242D38-B429-4B1F-BBFA-9CA44EF634C5}"/>
              </a:ext>
            </a:extLst>
          </p:cNvPr>
          <p:cNvSpPr>
            <a:spLocks noGrp="1" noChangeArrowheads="1"/>
          </p:cNvSpPr>
          <p:nvPr>
            <p:ph idx="1"/>
          </p:nvPr>
        </p:nvSpPr>
        <p:spPr bwMode="auto">
          <a:xfrm>
            <a:off x="457200" y="1670219"/>
            <a:ext cx="8097727"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class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ShiftOperators</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public  static  void  main  (String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args</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int  x  =  7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("x  =  "  +  x)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("x  &gt;&gt;  2  =  "  +   (x  &gt;&gt;  2) )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("x  &lt;&lt;  1  =  "  +  (x  &lt;&lt;  1) ) ;</a:t>
            </a:r>
            <a:r>
              <a:rPr kumimoji="0" lang="en-US" altLang="en-US" sz="2000" i="0" u="none" strike="noStrike" cap="none" normalizeH="0" baseline="0" dirty="0">
                <a:ln>
                  <a:noFill/>
                </a:ln>
                <a:effectLst/>
                <a:latin typeface="Arial Unicode MS"/>
              </a:rPr>
              <a:t>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("x  &gt;&gt;&gt;  1  =  "  +  (x  &gt;&gt;&gt;  1) ) ;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                }                  </a:t>
            </a:r>
            <a:br>
              <a:rPr kumimoji="0" lang="en-US" altLang="en-US" sz="2000" i="0" u="none" strike="noStrike" cap="none" normalizeH="0" baseline="0" dirty="0">
                <a:ln>
                  <a:noFill/>
                </a:ln>
                <a:effectLst/>
                <a:latin typeface="Arial Unicode MS"/>
              </a:rPr>
            </a:br>
            <a:r>
              <a:rPr kumimoji="0" lang="en-US" altLang="en-US" sz="200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000" i="0" u="none" strike="noStrike" cap="none" normalizeH="0" baseline="0" dirty="0">
                <a:ln>
                  <a:noFill/>
                </a:ln>
                <a:effectLst/>
                <a:latin typeface="Arial Unicode MS"/>
              </a:rPr>
              <a:t> </a:t>
            </a:r>
            <a:endParaRPr kumimoji="0" lang="en-US" altLang="en-US" sz="20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9713059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2473-CDA5-4FA5-9AAB-53DEC8D6ED34}"/>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web.xml</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CCBBFBC-66FB-46B4-A4AF-E6D4C9FDE48B}"/>
              </a:ext>
            </a:extLst>
          </p:cNvPr>
          <p:cNvSpPr>
            <a:spLocks noGrp="1"/>
          </p:cNvSpPr>
          <p:nvPr>
            <p:ph idx="1"/>
          </p:nvPr>
        </p:nvSpPr>
        <p:spPr>
          <a:xfrm>
            <a:off x="457200" y="476672"/>
            <a:ext cx="8229600" cy="6336704"/>
          </a:xfrm>
        </p:spPr>
        <p:txBody>
          <a:bodyPr>
            <a:normAutofit fontScale="47500" lnSpcReduction="20000"/>
          </a:bodyPr>
          <a:lstStyle/>
          <a:p>
            <a:pPr algn="just">
              <a:buFont typeface="+mj-lt"/>
              <a:buAutoNum type="arabicPeriod"/>
            </a:pPr>
            <a:r>
              <a:rPr lang="en-IN" b="0" i="0" dirty="0">
                <a:solidFill>
                  <a:srgbClr val="000000"/>
                </a:solidFill>
                <a:effectLst/>
                <a:latin typeface="inter-regular"/>
              </a:rPr>
              <a:t>&lt;web-app&gt;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&lt;servlet&gt;  </a:t>
            </a:r>
          </a:p>
          <a:p>
            <a:pPr algn="just">
              <a:buFont typeface="+mj-lt"/>
              <a:buAutoNum type="arabicPeriod"/>
            </a:pPr>
            <a:r>
              <a:rPr lang="en-IN" b="0" i="0" dirty="0">
                <a:solidFill>
                  <a:srgbClr val="000000"/>
                </a:solidFill>
                <a:effectLst/>
                <a:latin typeface="inter-regular"/>
              </a:rPr>
              <a:t>&lt;servlet-name&gt;s1&lt;/servlet-name&gt;  </a:t>
            </a:r>
          </a:p>
          <a:p>
            <a:pPr algn="just">
              <a:buFont typeface="+mj-lt"/>
              <a:buAutoNum type="arabicPeriod"/>
            </a:pPr>
            <a:r>
              <a:rPr lang="en-IN" b="0" i="0" dirty="0">
                <a:solidFill>
                  <a:srgbClr val="000000"/>
                </a:solidFill>
                <a:effectLst/>
                <a:latin typeface="inter-regular"/>
              </a:rPr>
              <a:t>&lt;servlet-</a:t>
            </a:r>
            <a:r>
              <a:rPr lang="en-IN" b="1" i="0" dirty="0">
                <a:solidFill>
                  <a:srgbClr val="006699"/>
                </a:solidFill>
                <a:effectLst/>
                <a:latin typeface="inter-regular"/>
              </a:rPr>
              <a:t>class</a:t>
            </a:r>
            <a:r>
              <a:rPr lang="en-IN" b="0" i="0" dirty="0">
                <a:solidFill>
                  <a:srgbClr val="000000"/>
                </a:solidFill>
                <a:effectLst/>
                <a:latin typeface="inter-regular"/>
              </a:rPr>
              <a:t>&gt;DemoServlet1&lt;/servlet-</a:t>
            </a:r>
            <a:r>
              <a:rPr lang="en-IN" b="1" i="0" dirty="0">
                <a:solidFill>
                  <a:srgbClr val="006699"/>
                </a:solidFill>
                <a:effectLst/>
                <a:latin typeface="inter-regular"/>
              </a:rPr>
              <a:t>class</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&lt;/servlet&gt;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&lt;servlet-mapping&gt;  </a:t>
            </a:r>
          </a:p>
          <a:p>
            <a:pPr algn="just">
              <a:buFont typeface="+mj-lt"/>
              <a:buAutoNum type="arabicPeriod"/>
            </a:pPr>
            <a:r>
              <a:rPr lang="en-IN" b="0" i="0" dirty="0">
                <a:solidFill>
                  <a:srgbClr val="000000"/>
                </a:solidFill>
                <a:effectLst/>
                <a:latin typeface="inter-regular"/>
              </a:rPr>
              <a:t>&lt;servlet-name&gt;s1&lt;/servlet-name&gt;  </a:t>
            </a:r>
          </a:p>
          <a:p>
            <a:pPr algn="just">
              <a:buFont typeface="+mj-lt"/>
              <a:buAutoNum type="arabicPeriod"/>
            </a:pPr>
            <a:r>
              <a:rPr lang="en-IN" b="0" i="0" dirty="0">
                <a:solidFill>
                  <a:srgbClr val="000000"/>
                </a:solidFill>
                <a:effectLst/>
                <a:latin typeface="inter-regular"/>
              </a:rPr>
              <a:t>&lt;</a:t>
            </a:r>
            <a:r>
              <a:rPr lang="en-IN" b="0" i="0" dirty="0" err="1">
                <a:solidFill>
                  <a:srgbClr val="000000"/>
                </a:solidFill>
                <a:effectLst/>
                <a:latin typeface="inter-regular"/>
              </a:rPr>
              <a:t>url</a:t>
            </a:r>
            <a:r>
              <a:rPr lang="en-IN" b="0" i="0" dirty="0">
                <a:solidFill>
                  <a:srgbClr val="000000"/>
                </a:solidFill>
                <a:effectLst/>
                <a:latin typeface="inter-regular"/>
              </a:rPr>
              <a:t>-pattern&gt;/servlet1&lt;/</a:t>
            </a:r>
            <a:r>
              <a:rPr lang="en-IN" b="0" i="0" dirty="0" err="1">
                <a:solidFill>
                  <a:srgbClr val="000000"/>
                </a:solidFill>
                <a:effectLst/>
                <a:latin typeface="inter-regular"/>
              </a:rPr>
              <a:t>url</a:t>
            </a:r>
            <a:r>
              <a:rPr lang="en-IN" b="0" i="0" dirty="0">
                <a:solidFill>
                  <a:srgbClr val="000000"/>
                </a:solidFill>
                <a:effectLst/>
                <a:latin typeface="inter-regular"/>
              </a:rPr>
              <a:t>-pattern&gt;  </a:t>
            </a:r>
          </a:p>
          <a:p>
            <a:pPr algn="just">
              <a:buFont typeface="+mj-lt"/>
              <a:buAutoNum type="arabicPeriod"/>
            </a:pPr>
            <a:r>
              <a:rPr lang="en-IN" b="0" i="0" dirty="0">
                <a:solidFill>
                  <a:srgbClr val="000000"/>
                </a:solidFill>
                <a:effectLst/>
                <a:latin typeface="inter-regular"/>
              </a:rPr>
              <a:t>&lt;/servlet-mapping&gt;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&lt;servlet&gt;  </a:t>
            </a:r>
          </a:p>
          <a:p>
            <a:pPr algn="just">
              <a:buFont typeface="+mj-lt"/>
              <a:buAutoNum type="arabicPeriod"/>
            </a:pPr>
            <a:r>
              <a:rPr lang="en-IN" b="0" i="0" dirty="0">
                <a:solidFill>
                  <a:srgbClr val="000000"/>
                </a:solidFill>
                <a:effectLst/>
                <a:latin typeface="inter-regular"/>
              </a:rPr>
              <a:t>&lt;servlet-name&gt;s2&lt;/servlet-name&gt;  </a:t>
            </a:r>
          </a:p>
          <a:p>
            <a:pPr algn="just">
              <a:buFont typeface="+mj-lt"/>
              <a:buAutoNum type="arabicPeriod"/>
            </a:pPr>
            <a:r>
              <a:rPr lang="en-IN" b="0" i="0" dirty="0">
                <a:solidFill>
                  <a:srgbClr val="000000"/>
                </a:solidFill>
                <a:effectLst/>
                <a:latin typeface="inter-regular"/>
              </a:rPr>
              <a:t>&lt;servlet-</a:t>
            </a:r>
            <a:r>
              <a:rPr lang="en-IN" b="1" i="0" dirty="0">
                <a:solidFill>
                  <a:srgbClr val="006699"/>
                </a:solidFill>
                <a:effectLst/>
                <a:latin typeface="inter-regular"/>
              </a:rPr>
              <a:t>class</a:t>
            </a:r>
            <a:r>
              <a:rPr lang="en-IN" b="0" i="0" dirty="0">
                <a:solidFill>
                  <a:srgbClr val="000000"/>
                </a:solidFill>
                <a:effectLst/>
                <a:latin typeface="inter-regular"/>
              </a:rPr>
              <a:t>&gt;DemoServlet2&lt;/servlet-</a:t>
            </a:r>
            <a:r>
              <a:rPr lang="en-IN" b="1" i="0" dirty="0">
                <a:solidFill>
                  <a:srgbClr val="006699"/>
                </a:solidFill>
                <a:effectLst/>
                <a:latin typeface="inter-regular"/>
              </a:rPr>
              <a:t>class</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&lt;/servlet&gt;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&lt;servlet-mapping&gt;  </a:t>
            </a:r>
          </a:p>
          <a:p>
            <a:pPr algn="just">
              <a:buFont typeface="+mj-lt"/>
              <a:buAutoNum type="arabicPeriod"/>
            </a:pPr>
            <a:r>
              <a:rPr lang="en-IN" b="0" i="0" dirty="0">
                <a:solidFill>
                  <a:srgbClr val="000000"/>
                </a:solidFill>
                <a:effectLst/>
                <a:latin typeface="inter-regular"/>
              </a:rPr>
              <a:t>&lt;servlet-name&gt;s2&lt;/servlet-name&gt;  </a:t>
            </a:r>
          </a:p>
          <a:p>
            <a:pPr algn="just">
              <a:buFont typeface="+mj-lt"/>
              <a:buAutoNum type="arabicPeriod"/>
            </a:pPr>
            <a:r>
              <a:rPr lang="en-IN" b="0" i="0" dirty="0">
                <a:solidFill>
                  <a:srgbClr val="000000"/>
                </a:solidFill>
                <a:effectLst/>
                <a:latin typeface="inter-regular"/>
              </a:rPr>
              <a:t>&lt;</a:t>
            </a:r>
            <a:r>
              <a:rPr lang="en-IN" b="0" i="0" dirty="0" err="1">
                <a:solidFill>
                  <a:srgbClr val="000000"/>
                </a:solidFill>
                <a:effectLst/>
                <a:latin typeface="inter-regular"/>
              </a:rPr>
              <a:t>url</a:t>
            </a:r>
            <a:r>
              <a:rPr lang="en-IN" b="0" i="0" dirty="0">
                <a:solidFill>
                  <a:srgbClr val="000000"/>
                </a:solidFill>
                <a:effectLst/>
                <a:latin typeface="inter-regular"/>
              </a:rPr>
              <a:t>-pattern&gt;/servlet2&lt;/</a:t>
            </a:r>
            <a:r>
              <a:rPr lang="en-IN" b="0" i="0" dirty="0" err="1">
                <a:solidFill>
                  <a:srgbClr val="000000"/>
                </a:solidFill>
                <a:effectLst/>
                <a:latin typeface="inter-regular"/>
              </a:rPr>
              <a:t>url</a:t>
            </a:r>
            <a:r>
              <a:rPr lang="en-IN" b="0" i="0" dirty="0">
                <a:solidFill>
                  <a:srgbClr val="000000"/>
                </a:solidFill>
                <a:effectLst/>
                <a:latin typeface="inter-regular"/>
              </a:rPr>
              <a:t>-pattern&gt;  </a:t>
            </a:r>
          </a:p>
          <a:p>
            <a:pPr algn="just">
              <a:buFont typeface="+mj-lt"/>
              <a:buAutoNum type="arabicPeriod"/>
            </a:pPr>
            <a:r>
              <a:rPr lang="en-IN" b="0" i="0" dirty="0">
                <a:solidFill>
                  <a:srgbClr val="000000"/>
                </a:solidFill>
                <a:effectLst/>
                <a:latin typeface="inter-regular"/>
              </a:rPr>
              <a:t>&lt;/servlet-mapping&gt;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&lt;/web-app&gt;  </a:t>
            </a:r>
          </a:p>
          <a:p>
            <a:endParaRPr lang="en-IN" dirty="0"/>
          </a:p>
        </p:txBody>
      </p:sp>
    </p:spTree>
    <p:extLst>
      <p:ext uri="{BB962C8B-B14F-4D97-AF65-F5344CB8AC3E}">
        <p14:creationId xmlns:p14="http://schemas.microsoft.com/office/powerpoint/2010/main" val="122565754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5854-BA04-4651-9264-936C49628C56}"/>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Session Tracking in Servlets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A78649E-12AC-4048-9B45-5322FF3C31C0}"/>
              </a:ext>
            </a:extLst>
          </p:cNvPr>
          <p:cNvSpPr>
            <a:spLocks noGrp="1"/>
          </p:cNvSpPr>
          <p:nvPr>
            <p:ph idx="1"/>
          </p:nvPr>
        </p:nvSpPr>
        <p:spPr>
          <a:xfrm>
            <a:off x="457200" y="404664"/>
            <a:ext cx="8229600" cy="6264696"/>
          </a:xfrm>
        </p:spPr>
        <p:txBody>
          <a:bodyPr>
            <a:normAutofit/>
          </a:bodyPr>
          <a:lstStyle/>
          <a:p>
            <a:r>
              <a:rPr lang="en-US" sz="2400" b="1" i="0" dirty="0">
                <a:solidFill>
                  <a:srgbClr val="333333"/>
                </a:solidFill>
                <a:effectLst/>
                <a:latin typeface="inter-bold"/>
              </a:rPr>
              <a:t>Session</a:t>
            </a:r>
            <a:r>
              <a:rPr lang="en-US" sz="2400" b="0" i="0" dirty="0">
                <a:solidFill>
                  <a:srgbClr val="333333"/>
                </a:solidFill>
                <a:effectLst/>
                <a:latin typeface="inter-regular"/>
              </a:rPr>
              <a:t> simply means a particular interval of time.</a:t>
            </a:r>
          </a:p>
          <a:p>
            <a:r>
              <a:rPr lang="en-US" sz="2400" b="1" i="0" dirty="0">
                <a:solidFill>
                  <a:srgbClr val="333333"/>
                </a:solidFill>
                <a:effectLst/>
                <a:latin typeface="inter-bold"/>
              </a:rPr>
              <a:t>Session Tracking</a:t>
            </a:r>
            <a:r>
              <a:rPr lang="en-US" sz="2400" b="0" i="0" dirty="0">
                <a:solidFill>
                  <a:srgbClr val="333333"/>
                </a:solidFill>
                <a:effectLst/>
                <a:latin typeface="inter-regular"/>
              </a:rPr>
              <a:t> is a way to maintain state (data) of an user. It is also known as </a:t>
            </a:r>
            <a:r>
              <a:rPr lang="en-US" sz="2400" b="1" i="0" dirty="0">
                <a:solidFill>
                  <a:srgbClr val="333333"/>
                </a:solidFill>
                <a:effectLst/>
                <a:latin typeface="inter-bold"/>
              </a:rPr>
              <a:t>session management</a:t>
            </a:r>
            <a:r>
              <a:rPr lang="en-US" sz="2400" b="0" i="0" dirty="0">
                <a:solidFill>
                  <a:srgbClr val="333333"/>
                </a:solidFill>
                <a:effectLst/>
                <a:latin typeface="inter-regular"/>
              </a:rPr>
              <a:t> in servlet.</a:t>
            </a:r>
          </a:p>
          <a:p>
            <a:r>
              <a:rPr lang="en-US" sz="2000" b="0" i="0" dirty="0">
                <a:solidFill>
                  <a:srgbClr val="333333"/>
                </a:solidFill>
                <a:effectLst/>
                <a:latin typeface="inter-regular"/>
              </a:rPr>
              <a:t>Http protocol is a stateless so we need to maintain state using session tracking techniques. Each time user requests to the server, server treats the request as the new request. So we need to maintain the state of an user to recognize to particular user.</a:t>
            </a:r>
          </a:p>
          <a:p>
            <a:r>
              <a:rPr lang="en-US" sz="1800" b="0" i="0" dirty="0">
                <a:solidFill>
                  <a:srgbClr val="333333"/>
                </a:solidFill>
                <a:effectLst/>
                <a:latin typeface="inter-regular"/>
              </a:rPr>
              <a:t>HTTP is stateless that means each request is considered as the new request. It is shown in the figure given below:</a:t>
            </a:r>
          </a:p>
          <a:p>
            <a:endParaRPr lang="en-US" sz="1800" dirty="0">
              <a:solidFill>
                <a:srgbClr val="333333"/>
              </a:solidFill>
              <a:latin typeface="inter-regular"/>
            </a:endParaRPr>
          </a:p>
          <a:p>
            <a:endParaRPr lang="en-US" sz="1800" dirty="0">
              <a:solidFill>
                <a:srgbClr val="333333"/>
              </a:solidFill>
              <a:latin typeface="inter-regular"/>
            </a:endParaRPr>
          </a:p>
          <a:p>
            <a:endParaRPr lang="en-IN" sz="1800" dirty="0"/>
          </a:p>
        </p:txBody>
      </p:sp>
      <p:pic>
        <p:nvPicPr>
          <p:cNvPr id="4" name="Picture 3">
            <a:extLst>
              <a:ext uri="{FF2B5EF4-FFF2-40B4-BE49-F238E27FC236}">
                <a16:creationId xmlns:a16="http://schemas.microsoft.com/office/drawing/2014/main" id="{906BDEE0-6C63-4775-A267-DB941B841A06}"/>
              </a:ext>
            </a:extLst>
          </p:cNvPr>
          <p:cNvPicPr>
            <a:picLocks noChangeAspect="1"/>
          </p:cNvPicPr>
          <p:nvPr/>
        </p:nvPicPr>
        <p:blipFill>
          <a:blip r:embed="rId2"/>
          <a:stretch>
            <a:fillRect/>
          </a:stretch>
        </p:blipFill>
        <p:spPr>
          <a:xfrm>
            <a:off x="1907704" y="3717032"/>
            <a:ext cx="4968552" cy="2736304"/>
          </a:xfrm>
          <a:prstGeom prst="rect">
            <a:avLst/>
          </a:prstGeom>
        </p:spPr>
      </p:pic>
    </p:spTree>
    <p:extLst>
      <p:ext uri="{BB962C8B-B14F-4D97-AF65-F5344CB8AC3E}">
        <p14:creationId xmlns:p14="http://schemas.microsoft.com/office/powerpoint/2010/main" val="242777933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460D-09EC-4387-90A1-4304CBCA9A1A}"/>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Why use Session Tracking?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31A7FDC-CCAB-41BD-8B7D-6635B60F2B1A}"/>
              </a:ext>
            </a:extLst>
          </p:cNvPr>
          <p:cNvSpPr>
            <a:spLocks noGrp="1"/>
          </p:cNvSpPr>
          <p:nvPr>
            <p:ph idx="1"/>
          </p:nvPr>
        </p:nvSpPr>
        <p:spPr>
          <a:xfrm>
            <a:off x="457200" y="404664"/>
            <a:ext cx="8229600" cy="6336704"/>
          </a:xfrm>
        </p:spPr>
        <p:txBody>
          <a:bodyPr>
            <a:normAutofit/>
          </a:bodyPr>
          <a:lstStyle/>
          <a:p>
            <a:r>
              <a:rPr lang="en-US" sz="2400" b="1" i="0" dirty="0">
                <a:solidFill>
                  <a:srgbClr val="333333"/>
                </a:solidFill>
                <a:effectLst/>
                <a:latin typeface="inter-bold"/>
              </a:rPr>
              <a:t>To recognize the user</a:t>
            </a:r>
            <a:r>
              <a:rPr lang="en-US" sz="2400" b="0" i="0" dirty="0">
                <a:solidFill>
                  <a:srgbClr val="333333"/>
                </a:solidFill>
                <a:effectLst/>
                <a:latin typeface="inter-regular"/>
              </a:rPr>
              <a:t> It is used to recognize the particular user.</a:t>
            </a:r>
          </a:p>
          <a:p>
            <a:endParaRPr lang="en-US" sz="2400" dirty="0">
              <a:solidFill>
                <a:srgbClr val="333333"/>
              </a:solidFill>
              <a:latin typeface="inter-regular"/>
            </a:endParaRPr>
          </a:p>
          <a:p>
            <a:r>
              <a:rPr lang="en-IN" sz="2000" b="0" i="0" dirty="0">
                <a:solidFill>
                  <a:srgbClr val="610B4B"/>
                </a:solidFill>
                <a:effectLst/>
                <a:latin typeface="erdana"/>
              </a:rPr>
              <a:t>Session Tracking Techniques</a:t>
            </a:r>
          </a:p>
          <a:p>
            <a:pPr algn="just">
              <a:buFont typeface="+mj-lt"/>
              <a:buAutoNum type="arabicPeriod"/>
            </a:pPr>
            <a:r>
              <a:rPr lang="en-US" sz="1800" b="1" i="0" dirty="0">
                <a:solidFill>
                  <a:srgbClr val="000000"/>
                </a:solidFill>
                <a:effectLst/>
                <a:latin typeface="inter-bold"/>
              </a:rPr>
              <a:t>Cookies</a:t>
            </a:r>
            <a:endParaRPr lang="en-US" sz="1800" b="0" i="0" dirty="0">
              <a:solidFill>
                <a:srgbClr val="000000"/>
              </a:solidFill>
              <a:effectLst/>
              <a:latin typeface="inter-regular"/>
            </a:endParaRPr>
          </a:p>
          <a:p>
            <a:pPr algn="just">
              <a:buFont typeface="+mj-lt"/>
              <a:buAutoNum type="arabicPeriod"/>
            </a:pPr>
            <a:r>
              <a:rPr lang="en-US" sz="1800" b="1" i="0" dirty="0">
                <a:solidFill>
                  <a:srgbClr val="000000"/>
                </a:solidFill>
                <a:effectLst/>
                <a:latin typeface="inter-bold"/>
              </a:rPr>
              <a:t>Hidden Form Field</a:t>
            </a:r>
            <a:endParaRPr lang="en-US" sz="1800" b="0" i="0" dirty="0">
              <a:solidFill>
                <a:srgbClr val="000000"/>
              </a:solidFill>
              <a:effectLst/>
              <a:latin typeface="inter-regular"/>
            </a:endParaRPr>
          </a:p>
          <a:p>
            <a:pPr algn="just">
              <a:buFont typeface="+mj-lt"/>
              <a:buAutoNum type="arabicPeriod"/>
            </a:pPr>
            <a:r>
              <a:rPr lang="en-US" sz="1800" b="1" i="0" dirty="0">
                <a:solidFill>
                  <a:srgbClr val="000000"/>
                </a:solidFill>
                <a:effectLst/>
                <a:latin typeface="inter-bold"/>
              </a:rPr>
              <a:t>URL Rewriting</a:t>
            </a:r>
            <a:endParaRPr lang="en-US" sz="1800" b="0" i="0" dirty="0">
              <a:solidFill>
                <a:srgbClr val="000000"/>
              </a:solidFill>
              <a:effectLst/>
              <a:latin typeface="inter-regular"/>
            </a:endParaRPr>
          </a:p>
          <a:p>
            <a:pPr algn="just">
              <a:buFont typeface="+mj-lt"/>
              <a:buAutoNum type="arabicPeriod"/>
            </a:pPr>
            <a:r>
              <a:rPr lang="en-US" sz="1800" b="1" i="0" dirty="0" err="1">
                <a:solidFill>
                  <a:srgbClr val="000000"/>
                </a:solidFill>
                <a:effectLst/>
                <a:latin typeface="inter-bold"/>
              </a:rPr>
              <a:t>HttpSession</a:t>
            </a:r>
            <a:endParaRPr lang="en-US" sz="1800" b="0" i="0" dirty="0">
              <a:solidFill>
                <a:srgbClr val="000000"/>
              </a:solidFill>
              <a:effectLst/>
              <a:latin typeface="inter-regular"/>
            </a:endParaRPr>
          </a:p>
          <a:p>
            <a:endParaRPr lang="en-IN" sz="2000" b="0" i="0" dirty="0">
              <a:solidFill>
                <a:srgbClr val="610B4B"/>
              </a:solidFill>
              <a:effectLst/>
              <a:latin typeface="erdana"/>
            </a:endParaRPr>
          </a:p>
          <a:p>
            <a:endParaRPr lang="en-IN" sz="2400" dirty="0"/>
          </a:p>
        </p:txBody>
      </p:sp>
    </p:spTree>
    <p:extLst>
      <p:ext uri="{BB962C8B-B14F-4D97-AF65-F5344CB8AC3E}">
        <p14:creationId xmlns:p14="http://schemas.microsoft.com/office/powerpoint/2010/main" val="378269592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5413-BD94-4C05-8CE6-9478336D7C62}"/>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38"/>
                </a:solidFill>
                <a:effectLst/>
                <a:latin typeface="erdana"/>
              </a:rPr>
              <a:t>Cookies in Servlet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D5C5500-45E6-4828-9832-38FA9DF4F38E}"/>
              </a:ext>
            </a:extLst>
          </p:cNvPr>
          <p:cNvSpPr>
            <a:spLocks noGrp="1"/>
          </p:cNvSpPr>
          <p:nvPr>
            <p:ph idx="1"/>
          </p:nvPr>
        </p:nvSpPr>
        <p:spPr>
          <a:xfrm>
            <a:off x="457200" y="548680"/>
            <a:ext cx="8229600" cy="6120680"/>
          </a:xfrm>
        </p:spPr>
        <p:txBody>
          <a:bodyPr>
            <a:normAutofit/>
          </a:bodyPr>
          <a:lstStyle/>
          <a:p>
            <a:r>
              <a:rPr lang="en-US" sz="2400" b="0" i="0" dirty="0">
                <a:solidFill>
                  <a:srgbClr val="333333"/>
                </a:solidFill>
                <a:effectLst/>
                <a:latin typeface="inter-regular"/>
              </a:rPr>
              <a:t>A </a:t>
            </a:r>
            <a:r>
              <a:rPr lang="en-US" sz="2400" b="1" i="0" dirty="0">
                <a:solidFill>
                  <a:srgbClr val="333333"/>
                </a:solidFill>
                <a:effectLst/>
                <a:latin typeface="inter-bold"/>
              </a:rPr>
              <a:t>cookie</a:t>
            </a:r>
            <a:r>
              <a:rPr lang="en-US" sz="2400" b="0" i="0" dirty="0">
                <a:solidFill>
                  <a:srgbClr val="333333"/>
                </a:solidFill>
                <a:effectLst/>
                <a:latin typeface="inter-regular"/>
              </a:rPr>
              <a:t> is a small piece of information that is persisted between the multiple client requests.</a:t>
            </a:r>
          </a:p>
          <a:p>
            <a:r>
              <a:rPr lang="en-US" sz="2400" b="0" i="0" dirty="0">
                <a:solidFill>
                  <a:srgbClr val="333333"/>
                </a:solidFill>
                <a:effectLst/>
                <a:latin typeface="inter-regular"/>
              </a:rPr>
              <a:t>A cookie has a name, a single value, and optional attributes such as a comment, path and domain qualifiers, a maximum age, and a version number.</a:t>
            </a:r>
          </a:p>
          <a:p>
            <a:r>
              <a:rPr lang="en-IN" sz="2000" b="0" i="0" dirty="0">
                <a:solidFill>
                  <a:srgbClr val="610B38"/>
                </a:solidFill>
                <a:effectLst/>
                <a:latin typeface="erdana"/>
              </a:rPr>
              <a:t>How Cookie works</a:t>
            </a:r>
          </a:p>
          <a:p>
            <a:r>
              <a:rPr lang="en-US" sz="2000" b="0" i="0" dirty="0">
                <a:solidFill>
                  <a:srgbClr val="333333"/>
                </a:solidFill>
                <a:effectLst/>
                <a:latin typeface="inter-regular"/>
              </a:rPr>
              <a:t>By default, each request is considered as a new request.</a:t>
            </a:r>
          </a:p>
          <a:p>
            <a:r>
              <a:rPr lang="en-US" sz="1800" b="0" i="0" dirty="0">
                <a:solidFill>
                  <a:srgbClr val="333333"/>
                </a:solidFill>
                <a:effectLst/>
                <a:latin typeface="inter-regular"/>
              </a:rPr>
              <a:t>In cookies technique, we add cookie with response from the servlet.</a:t>
            </a:r>
          </a:p>
          <a:p>
            <a:r>
              <a:rPr lang="en-US" sz="2000" b="0" i="0" dirty="0">
                <a:solidFill>
                  <a:srgbClr val="333333"/>
                </a:solidFill>
                <a:effectLst/>
                <a:latin typeface="inter-regular"/>
              </a:rPr>
              <a:t>So cookie is stored in the cache of the browser.</a:t>
            </a:r>
          </a:p>
          <a:p>
            <a:r>
              <a:rPr lang="en-US" sz="1800" b="0" i="0" dirty="0">
                <a:solidFill>
                  <a:srgbClr val="333333"/>
                </a:solidFill>
                <a:effectLst/>
                <a:latin typeface="inter-regular"/>
              </a:rPr>
              <a:t>After that if request is sent by the user, cookie is added with request by default. Thus, we recognize the user as the old user.</a:t>
            </a:r>
          </a:p>
          <a:p>
            <a:endParaRPr lang="en-IN" sz="1800" b="0" i="0" dirty="0">
              <a:solidFill>
                <a:srgbClr val="610B38"/>
              </a:solidFill>
              <a:effectLst/>
              <a:latin typeface="erdana"/>
            </a:endParaRPr>
          </a:p>
          <a:p>
            <a:endParaRPr lang="en-IN" sz="2400" dirty="0"/>
          </a:p>
        </p:txBody>
      </p:sp>
      <p:pic>
        <p:nvPicPr>
          <p:cNvPr id="4" name="Picture 3">
            <a:extLst>
              <a:ext uri="{FF2B5EF4-FFF2-40B4-BE49-F238E27FC236}">
                <a16:creationId xmlns:a16="http://schemas.microsoft.com/office/drawing/2014/main" id="{685D16B3-78BD-4109-8F32-F0C41C1052C1}"/>
              </a:ext>
            </a:extLst>
          </p:cNvPr>
          <p:cNvPicPr>
            <a:picLocks noChangeAspect="1"/>
          </p:cNvPicPr>
          <p:nvPr/>
        </p:nvPicPr>
        <p:blipFill>
          <a:blip r:embed="rId2"/>
          <a:stretch>
            <a:fillRect/>
          </a:stretch>
        </p:blipFill>
        <p:spPr>
          <a:xfrm>
            <a:off x="2051720" y="4941168"/>
            <a:ext cx="4591050" cy="1466850"/>
          </a:xfrm>
          <a:prstGeom prst="rect">
            <a:avLst/>
          </a:prstGeom>
        </p:spPr>
      </p:pic>
    </p:spTree>
    <p:extLst>
      <p:ext uri="{BB962C8B-B14F-4D97-AF65-F5344CB8AC3E}">
        <p14:creationId xmlns:p14="http://schemas.microsoft.com/office/powerpoint/2010/main" val="172092669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0020-38FF-48BA-80D9-F0AD158D0992}"/>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Advantage of Cookies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D5C242F-1628-49DE-8F96-0EB567F030FD}"/>
              </a:ext>
            </a:extLst>
          </p:cNvPr>
          <p:cNvSpPr>
            <a:spLocks noGrp="1"/>
          </p:cNvSpPr>
          <p:nvPr>
            <p:ph idx="1"/>
          </p:nvPr>
        </p:nvSpPr>
        <p:spPr>
          <a:xfrm>
            <a:off x="457200" y="476672"/>
            <a:ext cx="8229600" cy="6192688"/>
          </a:xfrm>
        </p:spPr>
        <p:txBody>
          <a:bodyPr/>
          <a:lstStyle/>
          <a:p>
            <a:pPr algn="just">
              <a:buFont typeface="+mj-lt"/>
              <a:buAutoNum type="arabicPeriod"/>
            </a:pPr>
            <a:r>
              <a:rPr lang="en-US" sz="2400" b="0" i="0" dirty="0">
                <a:solidFill>
                  <a:srgbClr val="000000"/>
                </a:solidFill>
                <a:effectLst/>
                <a:latin typeface="inter-regular"/>
              </a:rPr>
              <a:t>Simplest technique of maintaining the state.</a:t>
            </a:r>
          </a:p>
          <a:p>
            <a:pPr algn="just">
              <a:buFont typeface="+mj-lt"/>
              <a:buAutoNum type="arabicPeriod"/>
            </a:pPr>
            <a:r>
              <a:rPr lang="en-US" sz="2400" b="0" i="0" dirty="0">
                <a:solidFill>
                  <a:srgbClr val="000000"/>
                </a:solidFill>
                <a:effectLst/>
                <a:latin typeface="inter-regular"/>
              </a:rPr>
              <a:t>Cookies are maintained at client side.</a:t>
            </a:r>
          </a:p>
          <a:p>
            <a:pPr algn="just">
              <a:buFont typeface="+mj-lt"/>
              <a:buAutoNum type="arabicPeriod"/>
            </a:pPr>
            <a:endParaRPr lang="en-US" sz="2400" dirty="0">
              <a:solidFill>
                <a:srgbClr val="000000"/>
              </a:solidFill>
              <a:latin typeface="inter-regular"/>
            </a:endParaRPr>
          </a:p>
          <a:p>
            <a:pPr marL="0" indent="0" algn="just">
              <a:buNone/>
            </a:pPr>
            <a:r>
              <a:rPr lang="en-IN" sz="2400" b="0" i="0" dirty="0">
                <a:solidFill>
                  <a:srgbClr val="610B38"/>
                </a:solidFill>
                <a:effectLst/>
                <a:latin typeface="erdana"/>
              </a:rPr>
              <a:t>Disadvantage of Cookies</a:t>
            </a:r>
          </a:p>
          <a:p>
            <a:pPr algn="just">
              <a:buFont typeface="+mj-lt"/>
              <a:buAutoNum type="arabicPeriod"/>
            </a:pPr>
            <a:r>
              <a:rPr lang="en-US" sz="2400" b="0" i="0" dirty="0">
                <a:solidFill>
                  <a:srgbClr val="000000"/>
                </a:solidFill>
                <a:effectLst/>
                <a:latin typeface="inter-regular"/>
              </a:rPr>
              <a:t>It will not work if cookie is disabled from the browser.</a:t>
            </a:r>
          </a:p>
          <a:p>
            <a:pPr algn="just">
              <a:buFont typeface="+mj-lt"/>
              <a:buAutoNum type="arabicPeriod"/>
            </a:pPr>
            <a:r>
              <a:rPr lang="en-US" sz="2400" b="0" i="0" dirty="0">
                <a:solidFill>
                  <a:srgbClr val="000000"/>
                </a:solidFill>
                <a:effectLst/>
                <a:latin typeface="inter-regular"/>
              </a:rPr>
              <a:t>Only textual information can be set in Cookie object.</a:t>
            </a:r>
          </a:p>
          <a:p>
            <a:pPr marL="0" indent="0" algn="just">
              <a:buNone/>
            </a:pPr>
            <a:endParaRPr lang="en-IN" sz="2400" b="0" i="0" dirty="0">
              <a:solidFill>
                <a:srgbClr val="610B38"/>
              </a:solidFill>
              <a:effectLst/>
              <a:latin typeface="erdana"/>
            </a:endParaRPr>
          </a:p>
          <a:p>
            <a:pPr algn="just">
              <a:buFont typeface="+mj-lt"/>
              <a:buAutoNum type="arabicPeriod"/>
            </a:pPr>
            <a:endParaRPr lang="en-US"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16412191"/>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CADA-8678-4C36-B9D3-1BE5010161B3}"/>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Cookie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4DF72BC-AD24-4A99-BBF1-1A2D939C975B}"/>
              </a:ext>
            </a:extLst>
          </p:cNvPr>
          <p:cNvSpPr>
            <a:spLocks noGrp="1"/>
          </p:cNvSpPr>
          <p:nvPr>
            <p:ph idx="1"/>
          </p:nvPr>
        </p:nvSpPr>
        <p:spPr>
          <a:xfrm>
            <a:off x="457200" y="476672"/>
            <a:ext cx="8229600" cy="6192688"/>
          </a:xfrm>
        </p:spPr>
        <p:txBody>
          <a:bodyPr>
            <a:normAutofit/>
          </a:bodyPr>
          <a:lstStyle/>
          <a:p>
            <a:r>
              <a:rPr lang="en-US" sz="2400" b="1" i="0" dirty="0" err="1">
                <a:solidFill>
                  <a:srgbClr val="333333"/>
                </a:solidFill>
                <a:effectLst/>
                <a:latin typeface="inter-bold"/>
              </a:rPr>
              <a:t>javax.servlet.http.Cookie</a:t>
            </a:r>
            <a:r>
              <a:rPr lang="en-US" sz="2400" b="0" i="0" dirty="0">
                <a:solidFill>
                  <a:srgbClr val="333333"/>
                </a:solidFill>
                <a:effectLst/>
                <a:latin typeface="inter-regular"/>
              </a:rPr>
              <a:t> class provides the functionality of using cookies. It provides a lot of useful methods for cookies.</a:t>
            </a:r>
          </a:p>
          <a:p>
            <a:r>
              <a:rPr lang="en-IN" sz="2800" b="0" i="0" dirty="0">
                <a:solidFill>
                  <a:srgbClr val="610B4B"/>
                </a:solidFill>
                <a:effectLst/>
                <a:latin typeface="erdana"/>
              </a:rPr>
              <a:t>Constructor of Cookie class</a:t>
            </a:r>
          </a:p>
          <a:p>
            <a:endParaRPr lang="en-IN" sz="2800" b="0" i="0" dirty="0">
              <a:solidFill>
                <a:srgbClr val="610B4B"/>
              </a:solidFill>
              <a:effectLst/>
              <a:latin typeface="erdana"/>
            </a:endParaRPr>
          </a:p>
          <a:p>
            <a:r>
              <a:rPr lang="en-US" sz="2400" dirty="0"/>
              <a:t>Constructor				Description</a:t>
            </a:r>
          </a:p>
          <a:p>
            <a:r>
              <a:rPr lang="en-US" sz="2400" dirty="0"/>
              <a:t>Cookie()				constructs a cookie.</a:t>
            </a:r>
          </a:p>
          <a:p>
            <a:r>
              <a:rPr lang="en-US" sz="2400" dirty="0"/>
              <a:t>Cookie(String name, String value)	constructs a cookie with a specified name and value.</a:t>
            </a:r>
            <a:endParaRPr lang="en-IN" sz="2400" dirty="0"/>
          </a:p>
        </p:txBody>
      </p:sp>
    </p:spTree>
    <p:extLst>
      <p:ext uri="{BB962C8B-B14F-4D97-AF65-F5344CB8AC3E}">
        <p14:creationId xmlns:p14="http://schemas.microsoft.com/office/powerpoint/2010/main" val="4083490968"/>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CEF8-0283-49EF-8A14-6A5334D3F1AE}"/>
              </a:ext>
            </a:extLst>
          </p:cNvPr>
          <p:cNvSpPr>
            <a:spLocks noGrp="1"/>
          </p:cNvSpPr>
          <p:nvPr>
            <p:ph type="title"/>
          </p:nvPr>
        </p:nvSpPr>
        <p:spPr>
          <a:xfrm>
            <a:off x="457200" y="274638"/>
            <a:ext cx="8229600" cy="346050"/>
          </a:xfrm>
        </p:spPr>
        <p:txBody>
          <a:bodyPr>
            <a:normAutofit fontScale="90000"/>
          </a:bodyPr>
          <a:lstStyle/>
          <a:p>
            <a:r>
              <a:rPr lang="en-US" b="0" i="0" dirty="0">
                <a:solidFill>
                  <a:srgbClr val="610B4B"/>
                </a:solidFill>
                <a:effectLst/>
                <a:latin typeface="erdana"/>
              </a:rPr>
              <a:t>Useful Methods of Cookie class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A0DB46C-1BE7-4C5E-913C-B69EB944A45F}"/>
              </a:ext>
            </a:extLst>
          </p:cNvPr>
          <p:cNvSpPr>
            <a:spLocks noGrp="1"/>
          </p:cNvSpPr>
          <p:nvPr>
            <p:ph idx="1"/>
          </p:nvPr>
        </p:nvSpPr>
        <p:spPr>
          <a:xfrm>
            <a:off x="457200" y="476672"/>
            <a:ext cx="8229600" cy="6264696"/>
          </a:xfrm>
        </p:spPr>
        <p:txBody>
          <a:bodyPr>
            <a:normAutofit/>
          </a:bodyPr>
          <a:lstStyle/>
          <a:p>
            <a:r>
              <a:rPr lang="en-US" sz="2400" b="1" dirty="0"/>
              <a:t>Method	</a:t>
            </a:r>
            <a:r>
              <a:rPr lang="en-US" sz="2400" dirty="0"/>
              <a:t>				</a:t>
            </a:r>
            <a:r>
              <a:rPr lang="en-US" sz="2400" b="1" dirty="0"/>
              <a:t>Description</a:t>
            </a:r>
          </a:p>
          <a:p>
            <a:r>
              <a:rPr lang="en-US" sz="2400" b="1" dirty="0"/>
              <a:t>public void </a:t>
            </a:r>
            <a:r>
              <a:rPr lang="en-US" sz="2400" b="1" dirty="0" err="1"/>
              <a:t>setMaxAge</a:t>
            </a:r>
            <a:r>
              <a:rPr lang="en-US" sz="2400" b="1" dirty="0"/>
              <a:t>(int expiry)-&gt; </a:t>
            </a:r>
            <a:r>
              <a:rPr lang="en-US" sz="2400" dirty="0"/>
              <a:t>Sets the maximum age of the cookie in seconds.</a:t>
            </a:r>
          </a:p>
          <a:p>
            <a:r>
              <a:rPr lang="en-US" sz="2400" b="1" dirty="0"/>
              <a:t>public String </a:t>
            </a:r>
            <a:r>
              <a:rPr lang="en-US" sz="2400" b="1" dirty="0" err="1"/>
              <a:t>getName</a:t>
            </a:r>
            <a:r>
              <a:rPr lang="en-US" sz="2400" b="1" dirty="0"/>
              <a:t>()-&gt;</a:t>
            </a:r>
            <a:r>
              <a:rPr lang="en-US" sz="2400" dirty="0"/>
              <a:t>	Returns the name of the cookie. The name cannot be changed after creation.</a:t>
            </a:r>
          </a:p>
          <a:p>
            <a:r>
              <a:rPr lang="en-US" sz="2400" b="1" dirty="0"/>
              <a:t>public String </a:t>
            </a:r>
            <a:r>
              <a:rPr lang="en-US" sz="2400" b="1" dirty="0" err="1"/>
              <a:t>getValue</a:t>
            </a:r>
            <a:r>
              <a:rPr lang="en-US" sz="2400" b="1" dirty="0"/>
              <a:t>()-&gt;</a:t>
            </a:r>
            <a:r>
              <a:rPr lang="en-US" sz="2400" dirty="0"/>
              <a:t>	Returns the value of the cookie.</a:t>
            </a:r>
          </a:p>
          <a:p>
            <a:r>
              <a:rPr lang="en-US" sz="2400" b="1" dirty="0"/>
              <a:t>public void </a:t>
            </a:r>
            <a:r>
              <a:rPr lang="en-US" sz="2400" b="1" dirty="0" err="1"/>
              <a:t>setName</a:t>
            </a:r>
            <a:r>
              <a:rPr lang="en-US" sz="2400" b="1" dirty="0"/>
              <a:t>(String name)-&gt;</a:t>
            </a:r>
            <a:r>
              <a:rPr lang="en-US" sz="2400" dirty="0"/>
              <a:t>	changes the name of the cookie.</a:t>
            </a:r>
          </a:p>
          <a:p>
            <a:r>
              <a:rPr lang="en-US" sz="2400" b="1" dirty="0"/>
              <a:t>public void </a:t>
            </a:r>
            <a:r>
              <a:rPr lang="en-US" sz="2400" b="1" dirty="0" err="1"/>
              <a:t>setValue</a:t>
            </a:r>
            <a:r>
              <a:rPr lang="en-US" sz="2400" b="1" dirty="0"/>
              <a:t>(String value)-&gt;</a:t>
            </a:r>
            <a:r>
              <a:rPr lang="en-US" sz="2400" dirty="0"/>
              <a:t>	changes the value of the cookie.</a:t>
            </a:r>
          </a:p>
          <a:p>
            <a:r>
              <a:rPr lang="en-US" sz="2000" b="1" i="0" dirty="0">
                <a:solidFill>
                  <a:srgbClr val="000000"/>
                </a:solidFill>
                <a:effectLst/>
                <a:latin typeface="inter-bold"/>
              </a:rPr>
              <a:t>public void </a:t>
            </a:r>
            <a:r>
              <a:rPr lang="en-US" sz="2000" b="1" i="0" dirty="0" err="1">
                <a:solidFill>
                  <a:srgbClr val="000000"/>
                </a:solidFill>
                <a:effectLst/>
                <a:latin typeface="inter-bold"/>
              </a:rPr>
              <a:t>addCookie</a:t>
            </a:r>
            <a:r>
              <a:rPr lang="en-US" sz="2000" b="1" i="0" dirty="0">
                <a:solidFill>
                  <a:srgbClr val="000000"/>
                </a:solidFill>
                <a:effectLst/>
                <a:latin typeface="inter-bold"/>
              </a:rPr>
              <a:t>(Cookie ck):</a:t>
            </a:r>
            <a:r>
              <a:rPr lang="en-US" sz="2000" b="0" i="0" dirty="0">
                <a:solidFill>
                  <a:srgbClr val="000000"/>
                </a:solidFill>
                <a:effectLst/>
                <a:latin typeface="inter-regular"/>
              </a:rPr>
              <a:t>method of </a:t>
            </a:r>
            <a:r>
              <a:rPr lang="en-US" sz="2000" b="0" i="0" dirty="0" err="1">
                <a:solidFill>
                  <a:srgbClr val="000000"/>
                </a:solidFill>
                <a:effectLst/>
                <a:latin typeface="inter-regular"/>
              </a:rPr>
              <a:t>HttpServletResponse</a:t>
            </a:r>
            <a:r>
              <a:rPr lang="en-US" sz="2000" b="0" i="0" dirty="0">
                <a:solidFill>
                  <a:srgbClr val="000000"/>
                </a:solidFill>
                <a:effectLst/>
                <a:latin typeface="inter-regular"/>
              </a:rPr>
              <a:t> interface is used to add cookie in response object.</a:t>
            </a:r>
          </a:p>
          <a:p>
            <a:r>
              <a:rPr lang="en-US" sz="2000" b="1" i="0" dirty="0">
                <a:solidFill>
                  <a:srgbClr val="000000"/>
                </a:solidFill>
                <a:effectLst/>
                <a:latin typeface="inter-bold"/>
              </a:rPr>
              <a:t>public Cookie[] </a:t>
            </a:r>
            <a:r>
              <a:rPr lang="en-US" sz="2000" b="1" i="0" dirty="0" err="1">
                <a:solidFill>
                  <a:srgbClr val="000000"/>
                </a:solidFill>
                <a:effectLst/>
                <a:latin typeface="inter-bold"/>
              </a:rPr>
              <a:t>getCookies</a:t>
            </a:r>
            <a:r>
              <a:rPr lang="en-US" sz="2000" b="1" i="0" dirty="0">
                <a:solidFill>
                  <a:srgbClr val="000000"/>
                </a:solidFill>
                <a:effectLst/>
                <a:latin typeface="inter-bold"/>
              </a:rPr>
              <a:t>():</a:t>
            </a:r>
            <a:r>
              <a:rPr lang="en-US" sz="2000" b="0" i="0" dirty="0">
                <a:solidFill>
                  <a:srgbClr val="000000"/>
                </a:solidFill>
                <a:effectLst/>
                <a:latin typeface="inter-regular"/>
              </a:rPr>
              <a:t>method of </a:t>
            </a:r>
            <a:r>
              <a:rPr lang="en-US" sz="2000" b="0" i="0" dirty="0" err="1">
                <a:solidFill>
                  <a:srgbClr val="000000"/>
                </a:solidFill>
                <a:effectLst/>
                <a:latin typeface="inter-regular"/>
              </a:rPr>
              <a:t>HttpServletRequest</a:t>
            </a:r>
            <a:r>
              <a:rPr lang="en-US" sz="2000" b="0" i="0" dirty="0">
                <a:solidFill>
                  <a:srgbClr val="000000"/>
                </a:solidFill>
                <a:effectLst/>
                <a:latin typeface="inter-regular"/>
              </a:rPr>
              <a:t> interface is used to return all the cookies from the browser.</a:t>
            </a:r>
          </a:p>
          <a:p>
            <a:endParaRPr lang="en-US" sz="2000" b="0" i="0" dirty="0">
              <a:solidFill>
                <a:srgbClr val="000000"/>
              </a:solidFill>
              <a:effectLst/>
              <a:latin typeface="inter-regular"/>
            </a:endParaRPr>
          </a:p>
          <a:p>
            <a:endParaRPr lang="en-IN" sz="2400" dirty="0"/>
          </a:p>
        </p:txBody>
      </p:sp>
    </p:spTree>
    <p:extLst>
      <p:ext uri="{BB962C8B-B14F-4D97-AF65-F5344CB8AC3E}">
        <p14:creationId xmlns:p14="http://schemas.microsoft.com/office/powerpoint/2010/main" val="2967193209"/>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E259-8DF7-4DA0-AB02-B8F48769203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How to create Cookie?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318AF6-402A-4B6C-B8D2-9D55736C5F85}"/>
              </a:ext>
            </a:extLst>
          </p:cNvPr>
          <p:cNvSpPr>
            <a:spLocks noGrp="1"/>
          </p:cNvSpPr>
          <p:nvPr>
            <p:ph idx="1"/>
          </p:nvPr>
        </p:nvSpPr>
        <p:spPr>
          <a:xfrm>
            <a:off x="457200" y="476672"/>
            <a:ext cx="8229600" cy="6264696"/>
          </a:xfrm>
        </p:spPr>
        <p:txBody>
          <a:bodyPr/>
          <a:lstStyle/>
          <a:p>
            <a:pPr marL="0" indent="0" algn="just">
              <a:buNone/>
            </a:pPr>
            <a:r>
              <a:rPr lang="en-US" sz="2000" b="0" i="0" dirty="0">
                <a:solidFill>
                  <a:srgbClr val="000000"/>
                </a:solidFill>
                <a:effectLst/>
                <a:latin typeface="inter-regular"/>
              </a:rPr>
              <a:t>Cookie ck=</a:t>
            </a:r>
            <a:r>
              <a:rPr lang="en-US" sz="2000" b="1" i="0" dirty="0">
                <a:solidFill>
                  <a:srgbClr val="006699"/>
                </a:solidFill>
                <a:effectLst/>
                <a:latin typeface="inter-regular"/>
              </a:rPr>
              <a:t>new</a:t>
            </a:r>
            <a:r>
              <a:rPr lang="en-US" sz="2000" b="0" i="0" dirty="0">
                <a:solidFill>
                  <a:srgbClr val="000000"/>
                </a:solidFill>
                <a:effectLst/>
                <a:latin typeface="inter-regular"/>
              </a:rPr>
              <a:t> Cookie(</a:t>
            </a:r>
            <a:r>
              <a:rPr lang="en-US" sz="2000" b="0" i="0" dirty="0">
                <a:solidFill>
                  <a:srgbClr val="0000FF"/>
                </a:solidFill>
                <a:effectLst/>
                <a:latin typeface="inter-regular"/>
              </a:rPr>
              <a:t>"user"</a:t>
            </a:r>
            <a:r>
              <a:rPr lang="en-US" sz="2000" b="0" i="0" dirty="0">
                <a:solidFill>
                  <a:srgbClr val="000000"/>
                </a:solidFill>
                <a:effectLst/>
                <a:latin typeface="inter-regular"/>
              </a:rPr>
              <a:t>,</a:t>
            </a:r>
            <a:r>
              <a:rPr lang="en-US" sz="2000" b="0" i="0" dirty="0">
                <a:solidFill>
                  <a:srgbClr val="0000FF"/>
                </a:solidFill>
                <a:effectLst/>
                <a:latin typeface="inter-regular"/>
              </a:rPr>
              <a:t>"</a:t>
            </a:r>
            <a:r>
              <a:rPr lang="en-US" sz="2000" b="0" i="0" dirty="0" err="1">
                <a:solidFill>
                  <a:srgbClr val="0000FF"/>
                </a:solidFill>
                <a:effectLst/>
                <a:latin typeface="inter-regular"/>
              </a:rPr>
              <a:t>sonoo</a:t>
            </a:r>
            <a:r>
              <a:rPr lang="en-US" sz="2000" b="0" i="0" dirty="0">
                <a:solidFill>
                  <a:srgbClr val="0000FF"/>
                </a:solidFill>
                <a:effectLst/>
                <a:latin typeface="inter-regular"/>
              </a:rPr>
              <a:t> </a:t>
            </a:r>
            <a:r>
              <a:rPr lang="en-US" sz="2000" b="0" i="0" dirty="0" err="1">
                <a:solidFill>
                  <a:srgbClr val="0000FF"/>
                </a:solidFill>
                <a:effectLst/>
                <a:latin typeface="inter-regular"/>
              </a:rPr>
              <a:t>jaiswal</a:t>
            </a:r>
            <a:r>
              <a:rPr lang="en-US" sz="2000" b="0" i="0" dirty="0">
                <a:solidFill>
                  <a:srgbClr val="0000FF"/>
                </a:solidFill>
                <a:effectLst/>
                <a:latin typeface="inter-regular"/>
              </a:rPr>
              <a:t>"</a:t>
            </a:r>
            <a:r>
              <a:rPr lang="en-US" sz="2000" b="0" i="0" dirty="0">
                <a:solidFill>
                  <a:srgbClr val="000000"/>
                </a:solidFill>
                <a:effectLst/>
                <a:latin typeface="inter-regular"/>
              </a:rPr>
              <a:t>);</a:t>
            </a:r>
            <a:r>
              <a:rPr lang="en-US" sz="2000" b="0" i="0" dirty="0">
                <a:solidFill>
                  <a:srgbClr val="008200"/>
                </a:solidFill>
                <a:effectLst/>
                <a:latin typeface="inter-regular"/>
              </a:rPr>
              <a:t>//creating cookie object</a:t>
            </a:r>
            <a:r>
              <a:rPr lang="en-US" sz="2000" b="0" i="0" dirty="0">
                <a:solidFill>
                  <a:srgbClr val="000000"/>
                </a:solidFill>
                <a:effectLst/>
                <a:latin typeface="inter-regular"/>
              </a:rPr>
              <a:t>  </a:t>
            </a:r>
          </a:p>
          <a:p>
            <a:pPr marL="0" indent="0" algn="just">
              <a:buNone/>
            </a:pPr>
            <a:r>
              <a:rPr lang="en-US" sz="2000" b="0" i="0" dirty="0" err="1">
                <a:solidFill>
                  <a:srgbClr val="000000"/>
                </a:solidFill>
                <a:effectLst/>
                <a:latin typeface="inter-regular"/>
              </a:rPr>
              <a:t>response.addCookie</a:t>
            </a:r>
            <a:r>
              <a:rPr lang="en-US" sz="2000" b="0" i="0" dirty="0">
                <a:solidFill>
                  <a:srgbClr val="000000"/>
                </a:solidFill>
                <a:effectLst/>
                <a:latin typeface="inter-regular"/>
              </a:rPr>
              <a:t>(ck);</a:t>
            </a:r>
            <a:r>
              <a:rPr lang="en-US" sz="2000" b="0" i="0" dirty="0">
                <a:solidFill>
                  <a:srgbClr val="008200"/>
                </a:solidFill>
                <a:effectLst/>
                <a:latin typeface="inter-regular"/>
              </a:rPr>
              <a:t>//adding cookie in the response</a:t>
            </a:r>
            <a:r>
              <a:rPr lang="en-US" sz="2000" b="0" i="0" dirty="0">
                <a:solidFill>
                  <a:srgbClr val="000000"/>
                </a:solidFill>
                <a:effectLst/>
                <a:latin typeface="inter-regular"/>
              </a:rPr>
              <a:t> </a:t>
            </a:r>
          </a:p>
          <a:p>
            <a:pPr marL="0" indent="0" algn="just">
              <a:buNone/>
            </a:pPr>
            <a:endParaRPr lang="en-US" sz="2000" dirty="0">
              <a:solidFill>
                <a:srgbClr val="000000"/>
              </a:solidFill>
              <a:latin typeface="inter-regular"/>
            </a:endParaRPr>
          </a:p>
          <a:p>
            <a:pPr marL="0" indent="0" algn="just">
              <a:buNone/>
            </a:pPr>
            <a:r>
              <a:rPr lang="en-IN" sz="2000" b="0" i="0" dirty="0">
                <a:solidFill>
                  <a:srgbClr val="610B38"/>
                </a:solidFill>
                <a:effectLst/>
                <a:latin typeface="erdana"/>
              </a:rPr>
              <a:t>How to delete Cookie?</a:t>
            </a:r>
          </a:p>
          <a:p>
            <a:pPr marL="0" indent="0" algn="just">
              <a:buNone/>
            </a:pPr>
            <a:r>
              <a:rPr lang="en-US" sz="2000" b="0" i="0" dirty="0">
                <a:solidFill>
                  <a:srgbClr val="333333"/>
                </a:solidFill>
                <a:effectLst/>
                <a:latin typeface="inter-regular"/>
              </a:rPr>
              <a:t>Let's see the simple code to delete cookie. It is mainly used to logout or </a:t>
            </a:r>
            <a:r>
              <a:rPr lang="en-US" sz="2000" b="0" i="0" dirty="0" err="1">
                <a:solidFill>
                  <a:srgbClr val="333333"/>
                </a:solidFill>
                <a:effectLst/>
                <a:latin typeface="inter-regular"/>
              </a:rPr>
              <a:t>signout</a:t>
            </a:r>
            <a:r>
              <a:rPr lang="en-US" sz="2000" b="0" i="0" dirty="0">
                <a:solidFill>
                  <a:srgbClr val="333333"/>
                </a:solidFill>
                <a:effectLst/>
                <a:latin typeface="inter-regular"/>
              </a:rPr>
              <a:t> the user.</a:t>
            </a:r>
            <a:endParaRPr lang="en-US" sz="2000" b="0" i="0" dirty="0">
              <a:solidFill>
                <a:srgbClr val="000000"/>
              </a:solidFill>
              <a:effectLst/>
              <a:latin typeface="inter-regular"/>
            </a:endParaRPr>
          </a:p>
          <a:p>
            <a:r>
              <a:rPr lang="en-US" sz="2000" b="0" i="0" dirty="0">
                <a:solidFill>
                  <a:srgbClr val="000000"/>
                </a:solidFill>
                <a:effectLst/>
                <a:latin typeface="inter-regular"/>
              </a:rPr>
              <a:t>Cookie ck=</a:t>
            </a:r>
            <a:r>
              <a:rPr lang="en-US" sz="2000" b="1" i="0" dirty="0">
                <a:solidFill>
                  <a:srgbClr val="006699"/>
                </a:solidFill>
                <a:effectLst/>
                <a:latin typeface="inter-regular"/>
              </a:rPr>
              <a:t>new</a:t>
            </a:r>
            <a:r>
              <a:rPr lang="en-US" sz="2000" b="0" i="0" dirty="0">
                <a:solidFill>
                  <a:srgbClr val="000000"/>
                </a:solidFill>
                <a:effectLst/>
                <a:latin typeface="inter-regular"/>
              </a:rPr>
              <a:t> Cookie(</a:t>
            </a:r>
            <a:r>
              <a:rPr lang="en-US" sz="2000" b="0" i="0" dirty="0">
                <a:solidFill>
                  <a:srgbClr val="0000FF"/>
                </a:solidFill>
                <a:effectLst/>
                <a:latin typeface="inter-regular"/>
              </a:rPr>
              <a:t>"user"</a:t>
            </a:r>
            <a:r>
              <a:rPr lang="en-US" sz="2000" b="0" i="0" dirty="0">
                <a:solidFill>
                  <a:srgbClr val="000000"/>
                </a:solidFill>
                <a:effectLst/>
                <a:latin typeface="inter-regular"/>
              </a:rPr>
              <a:t>,</a:t>
            </a:r>
            <a:r>
              <a:rPr lang="en-US" sz="2000" b="0" i="0" dirty="0">
                <a:solidFill>
                  <a:srgbClr val="0000FF"/>
                </a:solidFill>
                <a:effectLst/>
                <a:latin typeface="inter-regular"/>
              </a:rPr>
              <a:t>""</a:t>
            </a:r>
            <a:r>
              <a:rPr lang="en-US" sz="2000" b="0" i="0" dirty="0">
                <a:solidFill>
                  <a:srgbClr val="000000"/>
                </a:solidFill>
                <a:effectLst/>
                <a:latin typeface="inter-regular"/>
              </a:rPr>
              <a:t>);</a:t>
            </a:r>
            <a:r>
              <a:rPr lang="en-US" sz="2000" b="0" i="0" dirty="0">
                <a:solidFill>
                  <a:srgbClr val="008200"/>
                </a:solidFill>
                <a:effectLst/>
                <a:latin typeface="inter-regular"/>
              </a:rPr>
              <a:t>//deleting value of cookie</a:t>
            </a:r>
            <a:r>
              <a:rPr lang="en-US" sz="2000" b="0" i="0" dirty="0">
                <a:solidFill>
                  <a:srgbClr val="000000"/>
                </a:solidFill>
                <a:effectLst/>
                <a:latin typeface="inter-regular"/>
              </a:rPr>
              <a:t> </a:t>
            </a:r>
          </a:p>
          <a:p>
            <a:r>
              <a:rPr lang="en-US" sz="2000" b="0" i="0" dirty="0" err="1">
                <a:solidFill>
                  <a:srgbClr val="000000"/>
                </a:solidFill>
                <a:effectLst/>
                <a:latin typeface="inter-regular"/>
              </a:rPr>
              <a:t>ck.setMaxAge</a:t>
            </a:r>
            <a:r>
              <a:rPr lang="en-US" sz="2000" b="0" i="0" dirty="0">
                <a:solidFill>
                  <a:srgbClr val="000000"/>
                </a:solidFill>
                <a:effectLst/>
                <a:latin typeface="inter-regular"/>
              </a:rPr>
              <a:t>(</a:t>
            </a:r>
            <a:r>
              <a:rPr lang="en-US" sz="2000" b="0" i="0" dirty="0">
                <a:solidFill>
                  <a:srgbClr val="C00000"/>
                </a:solidFill>
                <a:effectLst/>
                <a:latin typeface="inter-regular"/>
              </a:rPr>
              <a:t>0</a:t>
            </a:r>
            <a:r>
              <a:rPr lang="en-US" sz="2000" b="0" i="0" dirty="0">
                <a:solidFill>
                  <a:srgbClr val="000000"/>
                </a:solidFill>
                <a:effectLst/>
                <a:latin typeface="inter-regular"/>
              </a:rPr>
              <a:t>);</a:t>
            </a:r>
            <a:r>
              <a:rPr lang="en-US" sz="2000" b="0" i="0" dirty="0">
                <a:solidFill>
                  <a:srgbClr val="008200"/>
                </a:solidFill>
                <a:effectLst/>
                <a:latin typeface="inter-regular"/>
              </a:rPr>
              <a:t>//changing the maximum age to 0 seconds</a:t>
            </a:r>
            <a:r>
              <a:rPr lang="en-US" sz="2000" b="0" i="0" dirty="0">
                <a:solidFill>
                  <a:srgbClr val="000000"/>
                </a:solidFill>
                <a:effectLst/>
                <a:latin typeface="inter-regular"/>
              </a:rPr>
              <a:t>  </a:t>
            </a:r>
          </a:p>
          <a:p>
            <a:r>
              <a:rPr lang="en-US" sz="2000" b="0" i="0" dirty="0" err="1">
                <a:solidFill>
                  <a:srgbClr val="000000"/>
                </a:solidFill>
                <a:effectLst/>
                <a:latin typeface="inter-regular"/>
              </a:rPr>
              <a:t>response.addCookie</a:t>
            </a:r>
            <a:r>
              <a:rPr lang="en-US" sz="2000" b="0" i="0" dirty="0">
                <a:solidFill>
                  <a:srgbClr val="000000"/>
                </a:solidFill>
                <a:effectLst/>
                <a:latin typeface="inter-regular"/>
              </a:rPr>
              <a:t>(ck);</a:t>
            </a:r>
            <a:r>
              <a:rPr lang="en-US" sz="2000" b="0" i="0" dirty="0">
                <a:solidFill>
                  <a:srgbClr val="008200"/>
                </a:solidFill>
                <a:effectLst/>
                <a:latin typeface="inter-regular"/>
              </a:rPr>
              <a:t>//adding cookie in the response</a:t>
            </a:r>
            <a:r>
              <a:rPr lang="en-US" sz="2000" b="0" i="0" dirty="0">
                <a:solidFill>
                  <a:srgbClr val="000000"/>
                </a:solidFill>
                <a:effectLst/>
                <a:latin typeface="inter-regular"/>
              </a:rPr>
              <a:t> </a:t>
            </a:r>
          </a:p>
          <a:p>
            <a:endParaRPr lang="en-IN" sz="2000" dirty="0"/>
          </a:p>
          <a:p>
            <a:r>
              <a:rPr lang="en-IN" sz="2000" b="0" i="0" dirty="0">
                <a:solidFill>
                  <a:srgbClr val="610B38"/>
                </a:solidFill>
                <a:effectLst/>
                <a:latin typeface="erdana"/>
              </a:rPr>
              <a:t>How to get Cookies?</a:t>
            </a:r>
          </a:p>
          <a:p>
            <a:r>
              <a:rPr lang="en-IN" sz="2400" b="0" i="0" dirty="0">
                <a:solidFill>
                  <a:srgbClr val="000000"/>
                </a:solidFill>
                <a:effectLst/>
                <a:latin typeface="inter-regular"/>
              </a:rPr>
              <a:t>Cookie ck[]=</a:t>
            </a:r>
            <a:r>
              <a:rPr lang="en-IN" sz="2400" b="0" i="0" dirty="0" err="1">
                <a:solidFill>
                  <a:srgbClr val="000000"/>
                </a:solidFill>
                <a:effectLst/>
                <a:latin typeface="inter-regular"/>
              </a:rPr>
              <a:t>request.getCookies</a:t>
            </a:r>
            <a:r>
              <a:rPr lang="en-IN"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for</a:t>
            </a:r>
            <a:r>
              <a:rPr lang="en-US" sz="2400" b="0" i="0" dirty="0">
                <a:solidFill>
                  <a:srgbClr val="000000"/>
                </a:solidFill>
                <a:effectLst/>
                <a:latin typeface="inter-regular"/>
              </a:rPr>
              <a:t>(</a:t>
            </a:r>
            <a:r>
              <a:rPr lang="en-US" sz="2400" b="1" i="0" dirty="0">
                <a:solidFill>
                  <a:srgbClr val="006699"/>
                </a:solidFill>
                <a:effectLst/>
                <a:latin typeface="inter-regular"/>
              </a:rPr>
              <a:t>int</a:t>
            </a:r>
            <a:r>
              <a:rPr lang="en-US" sz="2400" b="0" i="0" dirty="0">
                <a:solidFill>
                  <a:srgbClr val="000000"/>
                </a:solidFill>
                <a:effectLst/>
                <a:latin typeface="inter-regular"/>
              </a:rPr>
              <a:t> </a:t>
            </a:r>
            <a:r>
              <a:rPr lang="en-US" sz="2400" b="0" i="0" dirty="0" err="1">
                <a:solidFill>
                  <a:srgbClr val="000000"/>
                </a:solidFill>
                <a:effectLst/>
                <a:latin typeface="inter-regular"/>
              </a:rPr>
              <a:t>i</a:t>
            </a:r>
            <a:r>
              <a:rPr lang="en-US" sz="2400" b="0" i="0" dirty="0">
                <a:solidFill>
                  <a:srgbClr val="000000"/>
                </a:solidFill>
                <a:effectLst/>
                <a:latin typeface="inter-regular"/>
              </a:rPr>
              <a:t>=</a:t>
            </a:r>
            <a:r>
              <a:rPr lang="en-US" sz="2400" b="0" i="0" dirty="0">
                <a:solidFill>
                  <a:srgbClr val="C00000"/>
                </a:solidFill>
                <a:effectLst/>
                <a:latin typeface="inter-regular"/>
              </a:rPr>
              <a:t>0</a:t>
            </a:r>
            <a:r>
              <a:rPr lang="en-US" sz="2400" b="0" i="0" dirty="0">
                <a:solidFill>
                  <a:srgbClr val="000000"/>
                </a:solidFill>
                <a:effectLst/>
                <a:latin typeface="inter-regular"/>
              </a:rPr>
              <a:t>;i&lt;</a:t>
            </a:r>
            <a:r>
              <a:rPr lang="en-US" sz="2400" b="0" i="0" dirty="0" err="1">
                <a:solidFill>
                  <a:srgbClr val="000000"/>
                </a:solidFill>
                <a:effectLst/>
                <a:latin typeface="inter-regular"/>
              </a:rPr>
              <a:t>ck.length;i</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r>
              <a:rPr lang="en-US" sz="2400" b="0" i="0" dirty="0" err="1">
                <a:solidFill>
                  <a:srgbClr val="000000"/>
                </a:solidFill>
                <a:effectLst/>
                <a:latin typeface="inter-regular"/>
              </a:rPr>
              <a:t>out.print</a:t>
            </a:r>
            <a:r>
              <a:rPr lang="en-US" sz="2400" b="0" i="0" dirty="0">
                <a:solidFill>
                  <a:srgbClr val="000000"/>
                </a:solidFill>
                <a:effectLst/>
                <a:latin typeface="inter-regular"/>
              </a:rPr>
              <a:t>(</a:t>
            </a:r>
            <a:r>
              <a:rPr lang="en-US" sz="2400" b="0" i="0" dirty="0">
                <a:solidFill>
                  <a:srgbClr val="0000FF"/>
                </a:solidFill>
                <a:effectLst/>
                <a:latin typeface="inter-regular"/>
              </a:rPr>
              <a:t>"&lt;</a:t>
            </a:r>
            <a:r>
              <a:rPr lang="en-US" sz="2400" b="0" i="0" dirty="0" err="1">
                <a:solidFill>
                  <a:srgbClr val="0000FF"/>
                </a:solidFill>
                <a:effectLst/>
                <a:latin typeface="inter-regular"/>
              </a:rPr>
              <a:t>br</a:t>
            </a:r>
            <a:r>
              <a:rPr lang="en-US" sz="2400" b="0" i="0" dirty="0">
                <a:solidFill>
                  <a:srgbClr val="0000FF"/>
                </a:solidFill>
                <a:effectLst/>
                <a:latin typeface="inter-regular"/>
              </a:rPr>
              <a:t>&gt;"</a:t>
            </a:r>
            <a:r>
              <a:rPr lang="en-US" sz="2400" b="0" i="0" dirty="0">
                <a:solidFill>
                  <a:srgbClr val="000000"/>
                </a:solidFill>
                <a:effectLst/>
                <a:latin typeface="inter-regular"/>
              </a:rPr>
              <a:t>+ck[</a:t>
            </a:r>
            <a:r>
              <a:rPr lang="en-US" sz="2400" b="0" i="0" dirty="0" err="1">
                <a:solidFill>
                  <a:srgbClr val="000000"/>
                </a:solidFill>
                <a:effectLst/>
                <a:latin typeface="inter-regular"/>
              </a:rPr>
              <a:t>i</a:t>
            </a:r>
            <a:r>
              <a:rPr lang="en-US" sz="2400" b="0" i="0" dirty="0">
                <a:solidFill>
                  <a:srgbClr val="000000"/>
                </a:solidFill>
                <a:effectLst/>
                <a:latin typeface="inter-regular"/>
              </a:rPr>
              <a:t>].</a:t>
            </a:r>
            <a:r>
              <a:rPr lang="en-US" sz="2400" b="0" i="0" dirty="0" err="1">
                <a:solidFill>
                  <a:srgbClr val="000000"/>
                </a:solidFill>
                <a:effectLst/>
                <a:latin typeface="inter-regular"/>
              </a:rPr>
              <a:t>getName</a:t>
            </a:r>
            <a:r>
              <a:rPr lang="en-US" sz="2400" b="0" i="0" dirty="0">
                <a:solidFill>
                  <a:srgbClr val="000000"/>
                </a:solidFill>
                <a:effectLst/>
                <a:latin typeface="inter-regular"/>
              </a:rPr>
              <a:t>()+</a:t>
            </a:r>
            <a:r>
              <a:rPr lang="en-US" sz="2400" b="0" i="0" dirty="0">
                <a:solidFill>
                  <a:srgbClr val="0000FF"/>
                </a:solidFill>
                <a:effectLst/>
                <a:latin typeface="inter-regular"/>
              </a:rPr>
              <a:t>" "</a:t>
            </a:r>
            <a:r>
              <a:rPr lang="en-US" sz="2400" b="0" i="0" dirty="0">
                <a:solidFill>
                  <a:srgbClr val="000000"/>
                </a:solidFill>
                <a:effectLst/>
                <a:latin typeface="inter-regular"/>
              </a:rPr>
              <a:t>+ck[</a:t>
            </a:r>
            <a:r>
              <a:rPr lang="en-US" sz="2400" b="0" i="0" dirty="0" err="1">
                <a:solidFill>
                  <a:srgbClr val="000000"/>
                </a:solidFill>
                <a:effectLst/>
                <a:latin typeface="inter-regular"/>
              </a:rPr>
              <a:t>i</a:t>
            </a:r>
            <a:r>
              <a:rPr lang="en-US" sz="2400" b="0" i="0" dirty="0">
                <a:solidFill>
                  <a:srgbClr val="000000"/>
                </a:solidFill>
                <a:effectLst/>
                <a:latin typeface="inter-regular"/>
              </a:rPr>
              <a:t>].</a:t>
            </a:r>
            <a:r>
              <a:rPr lang="en-US" sz="2400" b="0" i="0" dirty="0" err="1">
                <a:solidFill>
                  <a:srgbClr val="000000"/>
                </a:solidFill>
                <a:effectLst/>
                <a:latin typeface="inter-regular"/>
              </a:rPr>
              <a:t>getValue</a:t>
            </a:r>
            <a:r>
              <a:rPr lang="en-US" sz="2400" b="0" i="0" dirty="0">
                <a:solidFill>
                  <a:srgbClr val="000000"/>
                </a:solidFill>
                <a:effectLst/>
                <a:latin typeface="inter-regular"/>
              </a:rPr>
              <a:t>());</a:t>
            </a:r>
            <a:r>
              <a:rPr lang="en-US" sz="2400" b="0" i="0" dirty="0">
                <a:solidFill>
                  <a:srgbClr val="008200"/>
                </a:solidFill>
                <a:effectLst/>
                <a:latin typeface="inter-regular"/>
              </a:rPr>
              <a:t>//printing name and value of cookie</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p>
          <a:p>
            <a:endParaRPr lang="en-IN" sz="2400" b="0" i="0" dirty="0">
              <a:solidFill>
                <a:srgbClr val="000000"/>
              </a:solidFill>
              <a:effectLst/>
              <a:latin typeface="inter-regular"/>
            </a:endParaRPr>
          </a:p>
          <a:p>
            <a:endParaRPr lang="en-IN" sz="2000" b="0" i="0" dirty="0">
              <a:solidFill>
                <a:srgbClr val="610B38"/>
              </a:solidFill>
              <a:effectLst/>
              <a:latin typeface="erdana"/>
            </a:endParaRPr>
          </a:p>
          <a:p>
            <a:endParaRPr lang="en-IN" sz="2000" dirty="0"/>
          </a:p>
        </p:txBody>
      </p:sp>
    </p:spTree>
    <p:extLst>
      <p:ext uri="{BB962C8B-B14F-4D97-AF65-F5344CB8AC3E}">
        <p14:creationId xmlns:p14="http://schemas.microsoft.com/office/powerpoint/2010/main" val="8800401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595F-72DF-4F2B-A924-FB9159C757C7}"/>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index.html</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B74FA31-46BE-408A-9F7D-E4E37ABC4D00}"/>
              </a:ext>
            </a:extLst>
          </p:cNvPr>
          <p:cNvSpPr>
            <a:spLocks noGrp="1"/>
          </p:cNvSpPr>
          <p:nvPr>
            <p:ph idx="1"/>
          </p:nvPr>
        </p:nvSpPr>
        <p:spPr>
          <a:xfrm>
            <a:off x="457200" y="548680"/>
            <a:ext cx="8229600" cy="6309320"/>
          </a:xfrm>
        </p:spPr>
        <p:txBody>
          <a:bodyPr/>
          <a:lstStyle/>
          <a:p>
            <a:pPr algn="just">
              <a:buFont typeface="+mj-lt"/>
              <a:buAutoNum type="arabicPeriod"/>
            </a:pPr>
            <a:r>
              <a:rPr lang="en-US" sz="2000" b="0" i="0" dirty="0">
                <a:solidFill>
                  <a:srgbClr val="000000"/>
                </a:solidFill>
                <a:effectLst/>
                <a:latin typeface="inter-regular"/>
              </a:rPr>
              <a:t>&lt;form action=</a:t>
            </a:r>
            <a:r>
              <a:rPr lang="en-US" sz="2000" b="0" i="0" dirty="0">
                <a:solidFill>
                  <a:srgbClr val="0000FF"/>
                </a:solidFill>
                <a:effectLst/>
                <a:latin typeface="inter-regular"/>
              </a:rPr>
              <a:t>"servlet1"</a:t>
            </a:r>
            <a:r>
              <a:rPr lang="en-US" sz="2000" b="0" i="0" dirty="0">
                <a:solidFill>
                  <a:srgbClr val="000000"/>
                </a:solidFill>
                <a:effectLst/>
                <a:latin typeface="inter-regular"/>
              </a:rPr>
              <a:t> method=</a:t>
            </a:r>
            <a:r>
              <a:rPr lang="en-US" sz="2000" b="0" i="0" dirty="0">
                <a:solidFill>
                  <a:srgbClr val="0000FF"/>
                </a:solidFill>
                <a:effectLst/>
                <a:latin typeface="inter-regular"/>
              </a:rPr>
              <a:t>"post"</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Name:&lt;input type=</a:t>
            </a:r>
            <a:r>
              <a:rPr lang="en-US" sz="2000" b="0" i="0" dirty="0">
                <a:solidFill>
                  <a:srgbClr val="0000FF"/>
                </a:solidFill>
                <a:effectLst/>
                <a:latin typeface="inter-regular"/>
              </a:rPr>
              <a:t>"text"</a:t>
            </a:r>
            <a:r>
              <a:rPr lang="en-US" sz="2000" b="0" i="0" dirty="0">
                <a:solidFill>
                  <a:srgbClr val="000000"/>
                </a:solidFill>
                <a:effectLst/>
                <a:latin typeface="inter-regular"/>
              </a:rPr>
              <a:t> name=</a:t>
            </a:r>
            <a:r>
              <a:rPr lang="en-US" sz="2000" b="0" i="0" dirty="0">
                <a:solidFill>
                  <a:srgbClr val="0000FF"/>
                </a:solidFill>
                <a:effectLst/>
                <a:latin typeface="inter-regular"/>
              </a:rPr>
              <a:t>"</a:t>
            </a:r>
            <a:r>
              <a:rPr lang="en-US" sz="2000" b="0" i="0" dirty="0" err="1">
                <a:solidFill>
                  <a:srgbClr val="0000FF"/>
                </a:solidFill>
                <a:effectLst/>
                <a:latin typeface="inter-regular"/>
              </a:rPr>
              <a:t>userName</a:t>
            </a:r>
            <a:r>
              <a:rPr lang="en-US" sz="2000" b="0" i="0" dirty="0">
                <a:solidFill>
                  <a:srgbClr val="0000FF"/>
                </a:solidFill>
                <a:effectLst/>
                <a:latin typeface="inter-regular"/>
              </a:rPr>
              <a:t>"</a:t>
            </a:r>
            <a:r>
              <a:rPr lang="en-US" sz="2000" b="0" i="0" dirty="0">
                <a:solidFill>
                  <a:srgbClr val="000000"/>
                </a:solidFill>
                <a:effectLst/>
                <a:latin typeface="inter-regular"/>
              </a:rPr>
              <a:t>/&gt;&lt;</a:t>
            </a:r>
            <a:r>
              <a:rPr lang="en-US" sz="2000" b="0" i="0" dirty="0" err="1">
                <a:solidFill>
                  <a:srgbClr val="000000"/>
                </a:solidFill>
                <a:effectLst/>
                <a:latin typeface="inter-regular"/>
              </a:rPr>
              <a:t>br</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&lt;input type=</a:t>
            </a:r>
            <a:r>
              <a:rPr lang="en-US" sz="2000" b="0" i="0" dirty="0">
                <a:solidFill>
                  <a:srgbClr val="0000FF"/>
                </a:solidFill>
                <a:effectLst/>
                <a:latin typeface="inter-regular"/>
              </a:rPr>
              <a:t>"submit"</a:t>
            </a:r>
            <a:r>
              <a:rPr lang="en-US" sz="2000" b="0" i="0" dirty="0">
                <a:solidFill>
                  <a:srgbClr val="000000"/>
                </a:solidFill>
                <a:effectLst/>
                <a:latin typeface="inter-regular"/>
              </a:rPr>
              <a:t> value=</a:t>
            </a:r>
            <a:r>
              <a:rPr lang="en-US" sz="2000" b="0" i="0" dirty="0">
                <a:solidFill>
                  <a:srgbClr val="0000FF"/>
                </a:solidFill>
                <a:effectLst/>
                <a:latin typeface="inter-regular"/>
              </a:rPr>
              <a:t>"go"</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&lt;/form&gt;  </a:t>
            </a:r>
          </a:p>
          <a:p>
            <a:pPr algn="just">
              <a:buFont typeface="+mj-lt"/>
              <a:buAutoNum type="arabicPeriod"/>
            </a:pPr>
            <a:endParaRPr lang="en-US" sz="2000" dirty="0">
              <a:solidFill>
                <a:srgbClr val="000000"/>
              </a:solidFill>
              <a:latin typeface="inter-regular"/>
            </a:endParaRPr>
          </a:p>
          <a:p>
            <a:pPr algn="just">
              <a:buFont typeface="+mj-lt"/>
              <a:buAutoNum type="arabicPeriod"/>
            </a:pPr>
            <a:r>
              <a:rPr lang="en-US" sz="20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80934263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229D-C87B-4335-AE97-A8AA1585AAAF}"/>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FirstServlet.java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CA65E26-C662-41BF-AEBB-2E25A5DD9918}"/>
              </a:ext>
            </a:extLst>
          </p:cNvPr>
          <p:cNvSpPr>
            <a:spLocks noGrp="1"/>
          </p:cNvSpPr>
          <p:nvPr>
            <p:ph idx="1"/>
          </p:nvPr>
        </p:nvSpPr>
        <p:spPr>
          <a:xfrm>
            <a:off x="457200" y="548680"/>
            <a:ext cx="8229600" cy="6192688"/>
          </a:xfrm>
        </p:spPr>
        <p:txBody>
          <a:bodyPr>
            <a:normAutofit fontScale="475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FirstServlet</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doPost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Cookie ck=</a:t>
            </a:r>
            <a:r>
              <a:rPr lang="en-IN" b="1" i="0" dirty="0">
                <a:solidFill>
                  <a:srgbClr val="006699"/>
                </a:solidFill>
                <a:effectLst/>
                <a:latin typeface="inter-regular"/>
              </a:rPr>
              <a:t>new</a:t>
            </a:r>
            <a:r>
              <a:rPr lang="en-IN" b="0" i="0" dirty="0">
                <a:solidFill>
                  <a:srgbClr val="000000"/>
                </a:solidFill>
                <a:effectLst/>
                <a:latin typeface="inter-regular"/>
              </a:rPr>
              <a:t> Cookie(</a:t>
            </a:r>
            <a:r>
              <a:rPr lang="en-IN" b="0" i="0" dirty="0">
                <a:solidFill>
                  <a:srgbClr val="0000FF"/>
                </a:solidFill>
                <a:effectLst/>
                <a:latin typeface="inter-regular"/>
              </a:rPr>
              <a:t>"</a:t>
            </a:r>
            <a:r>
              <a:rPr lang="en-IN" b="0" i="0" dirty="0" err="1">
                <a:solidFill>
                  <a:srgbClr val="0000FF"/>
                </a:solidFill>
                <a:effectLst/>
                <a:latin typeface="inter-regular"/>
              </a:rPr>
              <a:t>uname</a:t>
            </a:r>
            <a:r>
              <a:rPr lang="en-IN" b="0" i="0" dirty="0">
                <a:solidFill>
                  <a:srgbClr val="0000FF"/>
                </a:solidFill>
                <a:effectLst/>
                <a:latin typeface="inter-regular"/>
              </a:rPr>
              <a:t>"</a:t>
            </a:r>
            <a:r>
              <a:rPr lang="en-IN" b="0" i="0" dirty="0">
                <a:solidFill>
                  <a:srgbClr val="000000"/>
                </a:solidFill>
                <a:effectLst/>
                <a:latin typeface="inter-regular"/>
              </a:rPr>
              <a:t>,n);</a:t>
            </a:r>
            <a:r>
              <a:rPr lang="en-IN" b="0" i="0" dirty="0">
                <a:solidFill>
                  <a:srgbClr val="008200"/>
                </a:solidFill>
                <a:effectLst/>
                <a:latin typeface="inter-regular"/>
              </a:rPr>
              <a:t>//creating cookie object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response.addCookie</a:t>
            </a:r>
            <a:r>
              <a:rPr lang="en-IN" b="0" i="0" dirty="0">
                <a:solidFill>
                  <a:srgbClr val="000000"/>
                </a:solidFill>
                <a:effectLst/>
                <a:latin typeface="inter-regular"/>
              </a:rPr>
              <a:t>(ck);</a:t>
            </a:r>
            <a:r>
              <a:rPr lang="en-IN" b="0" i="0" dirty="0">
                <a:solidFill>
                  <a:srgbClr val="008200"/>
                </a:solidFill>
                <a:effectLst/>
                <a:latin typeface="inter-regular"/>
              </a:rPr>
              <a:t>//adding cookie in the response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//creating submit button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"&lt;form action='servlet2'&gt;"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"&lt;input type='submit' value='go'&gt;"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"&lt;/form&gt;"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617227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851D-6241-493D-ACEA-A22C5F9816E8}"/>
              </a:ext>
            </a:extLst>
          </p:cNvPr>
          <p:cNvSpPr>
            <a:spLocks noGrp="1"/>
          </p:cNvSpPr>
          <p:nvPr>
            <p:ph type="title"/>
          </p:nvPr>
        </p:nvSpPr>
        <p:spPr>
          <a:xfrm>
            <a:off x="457200" y="274638"/>
            <a:ext cx="8229600" cy="346050"/>
          </a:xfrm>
        </p:spPr>
        <p:txBody>
          <a:bodyPr>
            <a:normAutofit fontScale="90000"/>
          </a:bodyPr>
          <a:lstStyle/>
          <a:p>
            <a:r>
              <a:rPr lang="en-IN" b="1" i="0" dirty="0">
                <a:solidFill>
                  <a:srgbClr val="000000"/>
                </a:solidFill>
                <a:effectLst/>
                <a:latin typeface="oswald" panose="00000500000000000000" pitchFamily="2" charset="0"/>
              </a:rPr>
              <a:t>Bitwise Complement Operator</a:t>
            </a:r>
            <a:br>
              <a:rPr lang="en-IN" b="1" i="0" dirty="0">
                <a:solidFill>
                  <a:srgbClr val="000000"/>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166707B1-8247-4C04-A31E-A9890B2B0DE7}"/>
              </a:ext>
            </a:extLst>
          </p:cNvPr>
          <p:cNvSpPr>
            <a:spLocks noGrp="1"/>
          </p:cNvSpPr>
          <p:nvPr>
            <p:ph idx="1"/>
          </p:nvPr>
        </p:nvSpPr>
        <p:spPr>
          <a:xfrm>
            <a:off x="457200" y="404664"/>
            <a:ext cx="8229600" cy="6264696"/>
          </a:xfrm>
        </p:spPr>
        <p:txBody>
          <a:bodyPr>
            <a:normAutofit/>
          </a:bodyPr>
          <a:lstStyle/>
          <a:p>
            <a:r>
              <a:rPr lang="en-US" sz="2400" b="0" i="0" dirty="0">
                <a:solidFill>
                  <a:srgbClr val="000000"/>
                </a:solidFill>
                <a:effectLst/>
                <a:latin typeface="arial" panose="020B0604020202020204" pitchFamily="34" charset="0"/>
              </a:rPr>
              <a:t>The </a:t>
            </a:r>
            <a:r>
              <a:rPr lang="en-US" sz="2400" b="1" i="0" dirty="0">
                <a:solidFill>
                  <a:srgbClr val="000000"/>
                </a:solidFill>
                <a:effectLst/>
                <a:latin typeface="arial" panose="020B0604020202020204" pitchFamily="34" charset="0"/>
              </a:rPr>
              <a:t>bitwise complement operator</a:t>
            </a:r>
            <a:r>
              <a:rPr lang="en-US" sz="2400" b="0" i="0" dirty="0">
                <a:solidFill>
                  <a:srgbClr val="000000"/>
                </a:solidFill>
                <a:effectLst/>
                <a:latin typeface="arial" panose="020B0604020202020204" pitchFamily="34" charset="0"/>
              </a:rPr>
              <a:t> (~), which perform a bitwise negation of an integer value. Bitwise negation means that each bit in the number is toggled. In other words, all the binary 0s become 1s and all the binary 1s become 0s.</a:t>
            </a:r>
          </a:p>
          <a:p>
            <a:pPr marL="0" indent="0" algn="just">
              <a:buNone/>
            </a:pPr>
            <a:r>
              <a:rPr lang="en-IN" sz="1800" b="0" i="0" dirty="0">
                <a:solidFill>
                  <a:srgbClr val="000000"/>
                </a:solidFill>
                <a:effectLst/>
                <a:latin typeface="arial" panose="020B0604020202020204" pitchFamily="34" charset="0"/>
              </a:rPr>
              <a:t>x = 8;</a:t>
            </a:r>
          </a:p>
          <a:p>
            <a:pPr marL="0" indent="0" algn="just">
              <a:buNone/>
            </a:pPr>
            <a:r>
              <a:rPr lang="en-IN" sz="1800" b="0" i="0" dirty="0">
                <a:solidFill>
                  <a:srgbClr val="000000"/>
                </a:solidFill>
                <a:effectLst/>
                <a:latin typeface="arial" panose="020B0604020202020204" pitchFamily="34" charset="0"/>
              </a:rPr>
              <a:t>Y = ~x;</a:t>
            </a:r>
          </a:p>
          <a:p>
            <a:pPr marL="0" indent="0" algn="just">
              <a:buNone/>
            </a:pPr>
            <a:endParaRPr lang="en-IN" sz="1800" dirty="0">
              <a:solidFill>
                <a:srgbClr val="000000"/>
              </a:solidFill>
              <a:latin typeface="arial" panose="020B0604020202020204" pitchFamily="34" charset="0"/>
            </a:endParaRPr>
          </a:p>
          <a:p>
            <a:pPr marL="0" indent="0" algn="just">
              <a:buNone/>
            </a:pPr>
            <a:r>
              <a:rPr lang="en-US" sz="2000" b="0" i="0" dirty="0">
                <a:solidFill>
                  <a:srgbClr val="000000"/>
                </a:solidFill>
                <a:effectLst/>
                <a:latin typeface="arial" panose="020B0604020202020204" pitchFamily="34" charset="0"/>
              </a:rPr>
              <a:t>Integer numbers are stored in </a:t>
            </a:r>
            <a:r>
              <a:rPr lang="en-US" sz="2000" b="0" i="0" u="none" strike="noStrike" dirty="0">
                <a:solidFill>
                  <a:srgbClr val="38A8D6"/>
                </a:solidFill>
                <a:effectLst/>
                <a:latin typeface="arial" panose="020B0604020202020204" pitchFamily="34" charset="0"/>
                <a:hlinkClick r:id="rId2" tooltip="memory"/>
              </a:rPr>
              <a:t>memory</a:t>
            </a:r>
            <a:r>
              <a:rPr lang="en-US" sz="2000" b="0" i="0" dirty="0">
                <a:solidFill>
                  <a:srgbClr val="000000"/>
                </a:solidFill>
                <a:effectLst/>
                <a:latin typeface="arial" panose="020B0604020202020204" pitchFamily="34" charset="0"/>
              </a:rPr>
              <a:t> as a series of binary which can be either 0 or 1. A number is considered negative if the highest order bit in the number is set to 1. </a:t>
            </a:r>
          </a:p>
          <a:p>
            <a:pPr marL="0" indent="0" algn="just">
              <a:buNone/>
            </a:pPr>
            <a:r>
              <a:rPr lang="en-US" sz="2000" b="0" i="0" dirty="0">
                <a:solidFill>
                  <a:srgbClr val="000000"/>
                </a:solidFill>
                <a:effectLst/>
                <a:latin typeface="arial" panose="020B0604020202020204" pitchFamily="34" charset="0"/>
              </a:rPr>
              <a:t>Because a bitwise complement converts all the bits in a number including the high order bit (sign bit). </a:t>
            </a:r>
          </a:p>
          <a:p>
            <a:pPr marL="0" indent="0" algn="just">
              <a:buNone/>
            </a:pPr>
            <a:r>
              <a:rPr lang="en-US" sz="2000" b="0" i="0" dirty="0">
                <a:solidFill>
                  <a:srgbClr val="000000"/>
                </a:solidFill>
                <a:effectLst/>
                <a:latin typeface="arial" panose="020B0604020202020204" pitchFamily="34" charset="0"/>
              </a:rPr>
              <a:t>Since the number becomes negative, it is in 2’s compliment form. To know its decimal value, first we will subtract 1 from the number and then perform l’s compliment onto it (i.e. convert 1 to 0 and 0 into 1).</a:t>
            </a:r>
            <a:endParaRPr lang="en-IN" sz="2000" b="0" i="0" dirty="0">
              <a:solidFill>
                <a:srgbClr val="000000"/>
              </a:solidFill>
              <a:effectLst/>
              <a:latin typeface="arial" panose="020B0604020202020204" pitchFamily="34" charset="0"/>
            </a:endParaRPr>
          </a:p>
          <a:p>
            <a:endParaRPr lang="en-IN" sz="2400" dirty="0"/>
          </a:p>
        </p:txBody>
      </p:sp>
    </p:spTree>
    <p:extLst>
      <p:ext uri="{BB962C8B-B14F-4D97-AF65-F5344CB8AC3E}">
        <p14:creationId xmlns:p14="http://schemas.microsoft.com/office/powerpoint/2010/main" val="322007620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18BD-08EA-4099-8C03-54CFBFC2BB15}"/>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SecondServlet.java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7C79E6B-795B-4C49-BF2E-5B9F83B69ECE}"/>
              </a:ext>
            </a:extLst>
          </p:cNvPr>
          <p:cNvSpPr>
            <a:spLocks noGrp="1"/>
          </p:cNvSpPr>
          <p:nvPr>
            <p:ph idx="1"/>
          </p:nvPr>
        </p:nvSpPr>
        <p:spPr>
          <a:xfrm>
            <a:off x="457200" y="404664"/>
            <a:ext cx="8229600" cy="6178698"/>
          </a:xfrm>
        </p:spPr>
        <p:txBody>
          <a:bodyPr>
            <a:normAutofit fontScale="85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doPost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Cookie ck[]=</a:t>
            </a:r>
            <a:r>
              <a:rPr lang="en-IN" b="0" i="0" dirty="0" err="1">
                <a:solidFill>
                  <a:srgbClr val="000000"/>
                </a:solidFill>
                <a:effectLst/>
                <a:latin typeface="inter-regular"/>
              </a:rPr>
              <a:t>request.getCookies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"Hello "</a:t>
            </a:r>
            <a:r>
              <a:rPr lang="en-IN" b="0" i="0" dirty="0">
                <a:solidFill>
                  <a:srgbClr val="000000"/>
                </a:solidFill>
                <a:effectLst/>
                <a:latin typeface="inter-regular"/>
              </a:rPr>
              <a:t>+ck[</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err="1">
                <a:solidFill>
                  <a:srgbClr val="000000"/>
                </a:solidFill>
                <a:effectLst/>
                <a:latin typeface="inter-regular"/>
              </a:rPr>
              <a:t>getValue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1569395652"/>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D15D-0F01-473A-A482-998760C96C40}"/>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Hidden Form Field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1D4BCF4-F25E-478C-AF61-CAAD6560AC9B}"/>
              </a:ext>
            </a:extLst>
          </p:cNvPr>
          <p:cNvSpPr>
            <a:spLocks noGrp="1"/>
          </p:cNvSpPr>
          <p:nvPr>
            <p:ph idx="1"/>
          </p:nvPr>
        </p:nvSpPr>
        <p:spPr>
          <a:xfrm>
            <a:off x="457200" y="548680"/>
            <a:ext cx="8229600" cy="6192688"/>
          </a:xfrm>
        </p:spPr>
        <p:txBody>
          <a:bodyPr>
            <a:normAutofit/>
          </a:bodyPr>
          <a:lstStyle/>
          <a:p>
            <a:r>
              <a:rPr lang="en-US" sz="2000" b="0" i="0" dirty="0">
                <a:solidFill>
                  <a:srgbClr val="333333"/>
                </a:solidFill>
                <a:effectLst/>
                <a:latin typeface="inter-regular"/>
              </a:rPr>
              <a:t>In case of Hidden Form Field </a:t>
            </a:r>
            <a:r>
              <a:rPr lang="en-US" sz="2000" b="1" i="0" dirty="0">
                <a:solidFill>
                  <a:srgbClr val="333333"/>
                </a:solidFill>
                <a:effectLst/>
                <a:latin typeface="inter-bold"/>
              </a:rPr>
              <a:t>a hidden (invisible) </a:t>
            </a:r>
            <a:r>
              <a:rPr lang="en-US" sz="2000" b="1" i="0" dirty="0" err="1">
                <a:solidFill>
                  <a:srgbClr val="333333"/>
                </a:solidFill>
                <a:effectLst/>
                <a:latin typeface="inter-bold"/>
              </a:rPr>
              <a:t>textfield</a:t>
            </a:r>
            <a:r>
              <a:rPr lang="en-US" sz="2000" b="0" i="0" dirty="0">
                <a:solidFill>
                  <a:srgbClr val="333333"/>
                </a:solidFill>
                <a:effectLst/>
                <a:latin typeface="inter-regular"/>
              </a:rPr>
              <a:t> is used for maintaining the state of an user.</a:t>
            </a:r>
          </a:p>
          <a:p>
            <a:r>
              <a:rPr lang="en-US" sz="1800" b="0" i="0" dirty="0">
                <a:solidFill>
                  <a:srgbClr val="333333"/>
                </a:solidFill>
                <a:effectLst/>
                <a:latin typeface="inter-regular"/>
              </a:rPr>
              <a:t>In such case, we store the information in the hidden field and get it from another servlet.</a:t>
            </a:r>
          </a:p>
          <a:p>
            <a:r>
              <a:rPr lang="en-US" sz="1800" b="0" i="0" dirty="0">
                <a:solidFill>
                  <a:srgbClr val="333333"/>
                </a:solidFill>
                <a:effectLst/>
                <a:latin typeface="inter-regular"/>
              </a:rPr>
              <a:t>This approach is better if we have to submit form in all the pages and we don't want to depend on the browser.</a:t>
            </a:r>
          </a:p>
          <a:p>
            <a:endParaRPr lang="en-US" sz="1800" dirty="0">
              <a:solidFill>
                <a:srgbClr val="333333"/>
              </a:solidFill>
              <a:latin typeface="inter-regular"/>
            </a:endParaRPr>
          </a:p>
          <a:p>
            <a:r>
              <a:rPr lang="en-US" sz="1600" b="0" i="0" dirty="0">
                <a:solidFill>
                  <a:srgbClr val="000000"/>
                </a:solidFill>
                <a:effectLst/>
                <a:latin typeface="inter-regular"/>
              </a:rPr>
              <a:t>&lt;input type=</a:t>
            </a:r>
            <a:r>
              <a:rPr lang="en-US" sz="1600" b="0" i="0" dirty="0">
                <a:solidFill>
                  <a:srgbClr val="0000FF"/>
                </a:solidFill>
                <a:effectLst/>
                <a:latin typeface="inter-regular"/>
              </a:rPr>
              <a:t>"hidden"</a:t>
            </a:r>
            <a:r>
              <a:rPr lang="en-US" sz="1600" b="0" i="0" dirty="0">
                <a:solidFill>
                  <a:srgbClr val="000000"/>
                </a:solidFill>
                <a:effectLst/>
                <a:latin typeface="inter-regular"/>
              </a:rPr>
              <a:t> name=</a:t>
            </a:r>
            <a:r>
              <a:rPr lang="en-US" sz="1600" b="0" i="0" dirty="0">
                <a:solidFill>
                  <a:srgbClr val="0000FF"/>
                </a:solidFill>
                <a:effectLst/>
                <a:latin typeface="inter-regular"/>
              </a:rPr>
              <a:t>"</a:t>
            </a:r>
            <a:r>
              <a:rPr lang="en-US" sz="1600" b="0" i="0" dirty="0" err="1">
                <a:solidFill>
                  <a:srgbClr val="0000FF"/>
                </a:solidFill>
                <a:effectLst/>
                <a:latin typeface="inter-regular"/>
              </a:rPr>
              <a:t>uname</a:t>
            </a:r>
            <a:r>
              <a:rPr lang="en-US" sz="1600" b="0" i="0" dirty="0">
                <a:solidFill>
                  <a:srgbClr val="0000FF"/>
                </a:solidFill>
                <a:effectLst/>
                <a:latin typeface="inter-regular"/>
              </a:rPr>
              <a:t>"</a:t>
            </a:r>
            <a:r>
              <a:rPr lang="en-US" sz="1600" b="0" i="0" dirty="0">
                <a:solidFill>
                  <a:srgbClr val="000000"/>
                </a:solidFill>
                <a:effectLst/>
                <a:latin typeface="inter-regular"/>
              </a:rPr>
              <a:t> value=</a:t>
            </a:r>
            <a:r>
              <a:rPr lang="en-US" sz="1600" b="0" i="0" dirty="0">
                <a:solidFill>
                  <a:srgbClr val="0000FF"/>
                </a:solidFill>
                <a:effectLst/>
                <a:latin typeface="inter-regular"/>
              </a:rPr>
              <a:t>"Vimal Jaiswal"</a:t>
            </a:r>
            <a:r>
              <a:rPr lang="en-US" sz="1600" b="0" i="0" dirty="0">
                <a:solidFill>
                  <a:srgbClr val="000000"/>
                </a:solidFill>
                <a:effectLst/>
                <a:latin typeface="inter-regular"/>
              </a:rPr>
              <a:t>&gt;  </a:t>
            </a:r>
          </a:p>
          <a:p>
            <a:r>
              <a:rPr lang="en-US" sz="1800" b="0" i="0" dirty="0">
                <a:solidFill>
                  <a:srgbClr val="610B4B"/>
                </a:solidFill>
                <a:effectLst/>
                <a:latin typeface="erdana"/>
              </a:rPr>
              <a:t>Real application of hidden form field</a:t>
            </a:r>
          </a:p>
          <a:p>
            <a:r>
              <a:rPr lang="en-US" sz="1800" b="0" i="0" dirty="0">
                <a:solidFill>
                  <a:srgbClr val="333333"/>
                </a:solidFill>
                <a:effectLst/>
                <a:latin typeface="inter-regular"/>
              </a:rPr>
              <a:t>It is widely used in comment form of a website. In such case, we store page id or page name in the hidden field so that each page can be uniquely identified.</a:t>
            </a:r>
          </a:p>
          <a:p>
            <a:endParaRPr lang="en-US" sz="1800" dirty="0">
              <a:solidFill>
                <a:srgbClr val="333333"/>
              </a:solidFill>
              <a:latin typeface="inter-regular"/>
            </a:endParaRPr>
          </a:p>
          <a:p>
            <a:r>
              <a:rPr lang="en-US" sz="2000" b="0" i="0" dirty="0">
                <a:solidFill>
                  <a:srgbClr val="610B4B"/>
                </a:solidFill>
                <a:effectLst/>
                <a:latin typeface="erdana"/>
              </a:rPr>
              <a:t>Advantage of Hidden Form Field</a:t>
            </a:r>
          </a:p>
          <a:p>
            <a:r>
              <a:rPr lang="en-US" sz="2000" b="0" i="0" dirty="0">
                <a:solidFill>
                  <a:srgbClr val="000000"/>
                </a:solidFill>
                <a:effectLst/>
                <a:latin typeface="inter-regular"/>
              </a:rPr>
              <a:t>It will always work whether cookie is disabled or not.</a:t>
            </a:r>
          </a:p>
          <a:p>
            <a:pPr algn="just"/>
            <a:r>
              <a:rPr lang="en-US" sz="1800" b="0" i="0" dirty="0">
                <a:solidFill>
                  <a:srgbClr val="610B4B"/>
                </a:solidFill>
                <a:effectLst/>
                <a:latin typeface="erdana"/>
              </a:rPr>
              <a:t>Disadvantage of Hidden Form Field:</a:t>
            </a:r>
          </a:p>
          <a:p>
            <a:pPr algn="just">
              <a:buFont typeface="+mj-lt"/>
              <a:buAutoNum type="arabicPeriod"/>
            </a:pPr>
            <a:r>
              <a:rPr lang="en-US" sz="2000" b="0" i="0" dirty="0">
                <a:solidFill>
                  <a:srgbClr val="000000"/>
                </a:solidFill>
                <a:effectLst/>
                <a:latin typeface="inter-regular"/>
              </a:rPr>
              <a:t>It is maintained at server side.</a:t>
            </a:r>
          </a:p>
          <a:p>
            <a:pPr algn="just">
              <a:buFont typeface="+mj-lt"/>
              <a:buAutoNum type="arabicPeriod"/>
            </a:pPr>
            <a:r>
              <a:rPr lang="en-US" sz="2000" b="0" i="0" dirty="0">
                <a:solidFill>
                  <a:srgbClr val="000000"/>
                </a:solidFill>
                <a:effectLst/>
                <a:latin typeface="inter-regular"/>
              </a:rPr>
              <a:t>Extra form submission is required on each pages.</a:t>
            </a:r>
          </a:p>
          <a:p>
            <a:pPr algn="just">
              <a:buFont typeface="+mj-lt"/>
              <a:buAutoNum type="arabicPeriod"/>
            </a:pPr>
            <a:r>
              <a:rPr lang="en-US" sz="2000" b="0" i="0" dirty="0">
                <a:solidFill>
                  <a:srgbClr val="000000"/>
                </a:solidFill>
                <a:effectLst/>
                <a:latin typeface="inter-regular"/>
              </a:rPr>
              <a:t>Only textual information can be used.</a:t>
            </a:r>
          </a:p>
          <a:p>
            <a:endParaRPr lang="en-US" sz="2000" b="0" i="0" dirty="0">
              <a:solidFill>
                <a:srgbClr val="000000"/>
              </a:solidFill>
              <a:effectLst/>
              <a:latin typeface="inter-regular"/>
            </a:endParaRPr>
          </a:p>
          <a:p>
            <a:endParaRPr lang="en-US" sz="2000" b="0" i="0" dirty="0">
              <a:solidFill>
                <a:srgbClr val="610B4B"/>
              </a:solidFill>
              <a:effectLst/>
              <a:latin typeface="erdana"/>
            </a:endParaRPr>
          </a:p>
          <a:p>
            <a:endParaRPr lang="en-US" sz="1800" b="0" i="0" dirty="0">
              <a:solidFill>
                <a:srgbClr val="610B4B"/>
              </a:solidFill>
              <a:effectLst/>
              <a:latin typeface="erdana"/>
            </a:endParaRPr>
          </a:p>
          <a:p>
            <a:endParaRPr lang="en-IN" sz="1800" dirty="0"/>
          </a:p>
        </p:txBody>
      </p:sp>
    </p:spTree>
    <p:extLst>
      <p:ext uri="{BB962C8B-B14F-4D97-AF65-F5344CB8AC3E}">
        <p14:creationId xmlns:p14="http://schemas.microsoft.com/office/powerpoint/2010/main" val="149409321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237E-0194-42B5-ACD5-AE701026D363}"/>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index.html</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F904123-5F50-4B6C-ADD6-D3E3A7935D48}"/>
              </a:ext>
            </a:extLst>
          </p:cNvPr>
          <p:cNvSpPr>
            <a:spLocks noGrp="1"/>
          </p:cNvSpPr>
          <p:nvPr>
            <p:ph idx="1"/>
          </p:nvPr>
        </p:nvSpPr>
        <p:spPr>
          <a:xfrm>
            <a:off x="457200" y="476672"/>
            <a:ext cx="8229600" cy="6264696"/>
          </a:xfrm>
        </p:spPr>
        <p:txBody>
          <a:bodyPr/>
          <a:lstStyle/>
          <a:p>
            <a:pPr marL="0" indent="0" algn="just">
              <a:buNone/>
            </a:pPr>
            <a:r>
              <a:rPr lang="en-US" sz="2400" b="0" i="0" dirty="0">
                <a:solidFill>
                  <a:srgbClr val="000000"/>
                </a:solidFill>
                <a:effectLst/>
                <a:latin typeface="inter-regular"/>
              </a:rPr>
              <a:t>&lt;form action=</a:t>
            </a:r>
            <a:r>
              <a:rPr lang="en-US" sz="2400" b="0" i="0" dirty="0">
                <a:solidFill>
                  <a:srgbClr val="0000FF"/>
                </a:solidFill>
                <a:effectLst/>
                <a:latin typeface="inter-regular"/>
              </a:rPr>
              <a:t>"servlet1"</a:t>
            </a:r>
            <a:r>
              <a:rPr lang="en-US" sz="2400" b="0" i="0" dirty="0">
                <a:solidFill>
                  <a:srgbClr val="000000"/>
                </a:solidFill>
                <a:effectLst/>
                <a:latin typeface="inter-regular"/>
              </a:rPr>
              <a:t>&gt;  </a:t>
            </a:r>
          </a:p>
          <a:p>
            <a:pPr marL="0" indent="0" algn="just">
              <a:buNone/>
            </a:pPr>
            <a:r>
              <a:rPr lang="en-US" sz="2400" b="0" i="0" dirty="0">
                <a:solidFill>
                  <a:srgbClr val="000000"/>
                </a:solidFill>
                <a:effectLst/>
                <a:latin typeface="inter-regular"/>
              </a:rPr>
              <a:t>Name:&lt;input type=</a:t>
            </a:r>
            <a:r>
              <a:rPr lang="en-US" sz="2400" b="0" i="0" dirty="0">
                <a:solidFill>
                  <a:srgbClr val="0000FF"/>
                </a:solidFill>
                <a:effectLst/>
                <a:latin typeface="inter-regular"/>
              </a:rPr>
              <a:t>"text"</a:t>
            </a:r>
            <a:r>
              <a:rPr lang="en-US" sz="2400" b="0" i="0" dirty="0">
                <a:solidFill>
                  <a:srgbClr val="000000"/>
                </a:solidFill>
                <a:effectLst/>
                <a:latin typeface="inter-regular"/>
              </a:rPr>
              <a:t> name=</a:t>
            </a:r>
            <a:r>
              <a:rPr lang="en-US" sz="2400" b="0" i="0" dirty="0">
                <a:solidFill>
                  <a:srgbClr val="0000FF"/>
                </a:solidFill>
                <a:effectLst/>
                <a:latin typeface="inter-regular"/>
              </a:rPr>
              <a:t>"</a:t>
            </a:r>
            <a:r>
              <a:rPr lang="en-US" sz="2400" b="0" i="0" dirty="0" err="1">
                <a:solidFill>
                  <a:srgbClr val="0000FF"/>
                </a:solidFill>
                <a:effectLst/>
                <a:latin typeface="inter-regular"/>
              </a:rPr>
              <a:t>userName</a:t>
            </a:r>
            <a:r>
              <a:rPr lang="en-US" sz="2400" b="0" i="0" dirty="0">
                <a:solidFill>
                  <a:srgbClr val="0000FF"/>
                </a:solidFill>
                <a:effectLst/>
                <a:latin typeface="inter-regular"/>
              </a:rPr>
              <a:t>"</a:t>
            </a:r>
            <a:r>
              <a:rPr lang="en-US" sz="2400" b="0" i="0" dirty="0">
                <a:solidFill>
                  <a:srgbClr val="000000"/>
                </a:solidFill>
                <a:effectLst/>
                <a:latin typeface="inter-regular"/>
              </a:rPr>
              <a:t>/&gt;&lt;</a:t>
            </a:r>
            <a:r>
              <a:rPr lang="en-US" sz="2400" b="0" i="0" dirty="0" err="1">
                <a:solidFill>
                  <a:srgbClr val="000000"/>
                </a:solidFill>
                <a:effectLst/>
                <a:latin typeface="inter-regular"/>
              </a:rPr>
              <a:t>br</a:t>
            </a:r>
            <a:r>
              <a:rPr lang="en-US" sz="2400" b="0" i="0" dirty="0">
                <a:solidFill>
                  <a:srgbClr val="000000"/>
                </a:solidFill>
                <a:effectLst/>
                <a:latin typeface="inter-regular"/>
              </a:rPr>
              <a:t>/&gt;  </a:t>
            </a:r>
          </a:p>
          <a:p>
            <a:pPr marL="0" indent="0" algn="just">
              <a:buNone/>
            </a:pPr>
            <a:r>
              <a:rPr lang="en-US" sz="2400" b="0" i="0" dirty="0">
                <a:solidFill>
                  <a:srgbClr val="000000"/>
                </a:solidFill>
                <a:effectLst/>
                <a:latin typeface="inter-regular"/>
              </a:rPr>
              <a:t>&lt;input type=</a:t>
            </a:r>
            <a:r>
              <a:rPr lang="en-US" sz="2400" b="0" i="0" dirty="0">
                <a:solidFill>
                  <a:srgbClr val="0000FF"/>
                </a:solidFill>
                <a:effectLst/>
                <a:latin typeface="inter-regular"/>
              </a:rPr>
              <a:t>"submit"</a:t>
            </a:r>
            <a:r>
              <a:rPr lang="en-US" sz="2400" b="0" i="0" dirty="0">
                <a:solidFill>
                  <a:srgbClr val="000000"/>
                </a:solidFill>
                <a:effectLst/>
                <a:latin typeface="inter-regular"/>
              </a:rPr>
              <a:t> value=</a:t>
            </a:r>
            <a:r>
              <a:rPr lang="en-US" sz="2400" b="0" i="0" dirty="0">
                <a:solidFill>
                  <a:srgbClr val="0000FF"/>
                </a:solidFill>
                <a:effectLst/>
                <a:latin typeface="inter-regular"/>
              </a:rPr>
              <a:t>"go"</a:t>
            </a:r>
            <a:r>
              <a:rPr lang="en-US" sz="2400" b="0" i="0" dirty="0">
                <a:solidFill>
                  <a:srgbClr val="000000"/>
                </a:solidFill>
                <a:effectLst/>
                <a:latin typeface="inter-regular"/>
              </a:rPr>
              <a:t>/&gt;  </a:t>
            </a:r>
          </a:p>
          <a:p>
            <a:pPr marL="0" indent="0" algn="just">
              <a:buNone/>
            </a:pPr>
            <a:r>
              <a:rPr lang="en-US" sz="2400" b="0" i="0" dirty="0">
                <a:solidFill>
                  <a:srgbClr val="000000"/>
                </a:solidFill>
                <a:effectLst/>
                <a:latin typeface="inter-regular"/>
              </a:rPr>
              <a:t>&lt;/form&gt;  </a:t>
            </a:r>
          </a:p>
          <a:p>
            <a:endParaRPr lang="en-IN" dirty="0"/>
          </a:p>
        </p:txBody>
      </p:sp>
    </p:spTree>
    <p:extLst>
      <p:ext uri="{BB962C8B-B14F-4D97-AF65-F5344CB8AC3E}">
        <p14:creationId xmlns:p14="http://schemas.microsoft.com/office/powerpoint/2010/main" val="264638219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5513-6CD6-4789-B725-B9E2204EE4DB}"/>
              </a:ext>
            </a:extLst>
          </p:cNvPr>
          <p:cNvSpPr>
            <a:spLocks noGrp="1"/>
          </p:cNvSpPr>
          <p:nvPr>
            <p:ph type="title"/>
          </p:nvPr>
        </p:nvSpPr>
        <p:spPr>
          <a:xfrm>
            <a:off x="457200" y="274638"/>
            <a:ext cx="8229600" cy="457199"/>
          </a:xfrm>
        </p:spPr>
        <p:txBody>
          <a:bodyPr>
            <a:normAutofit fontScale="90000"/>
          </a:bodyPr>
          <a:lstStyle/>
          <a:p>
            <a:r>
              <a:rPr lang="en-IN" sz="2200" b="0" dirty="0">
                <a:solidFill>
                  <a:srgbClr val="610B4B"/>
                </a:solidFill>
                <a:effectLst/>
                <a:latin typeface="erdana"/>
              </a:rPr>
              <a:t>FirstServlet.java</a:t>
            </a:r>
            <a:br>
              <a:rPr lang="en-IN" b="0" dirty="0">
                <a:solidFill>
                  <a:srgbClr val="610B4B"/>
                </a:solidFill>
                <a:effectLst/>
                <a:latin typeface="erdana"/>
              </a:rPr>
            </a:br>
            <a:br>
              <a:rPr lang="en-IN"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44DBC2C2-9CB7-4645-B2F7-D098BB1AEB88}"/>
              </a:ext>
            </a:extLst>
          </p:cNvPr>
          <p:cNvSpPr>
            <a:spLocks noGrp="1"/>
          </p:cNvSpPr>
          <p:nvPr>
            <p:ph idx="1"/>
          </p:nvPr>
        </p:nvSpPr>
        <p:spPr>
          <a:xfrm>
            <a:off x="457200" y="188640"/>
            <a:ext cx="8229600" cy="6394722"/>
          </a:xfrm>
        </p:spPr>
        <p:txBody>
          <a:bodyPr>
            <a:normAutofit fontScale="625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//creating form that have invisible </a:t>
            </a:r>
            <a:r>
              <a:rPr lang="en-IN" b="0" i="0" dirty="0" err="1">
                <a:solidFill>
                  <a:srgbClr val="008200"/>
                </a:solidFill>
                <a:effectLst/>
                <a:latin typeface="inter-regular"/>
              </a:rPr>
              <a:t>textfield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"&lt;form action='servlet2'&gt;"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"&lt;input type='hidden' name='</a:t>
            </a:r>
            <a:r>
              <a:rPr lang="en-IN" b="0" i="0" dirty="0" err="1">
                <a:solidFill>
                  <a:srgbClr val="0000FF"/>
                </a:solidFill>
                <a:effectLst/>
                <a:latin typeface="inter-regular"/>
              </a:rPr>
              <a:t>uname</a:t>
            </a:r>
            <a:r>
              <a:rPr lang="en-IN" b="0" i="0" dirty="0">
                <a:solidFill>
                  <a:srgbClr val="0000FF"/>
                </a:solidFill>
                <a:effectLst/>
                <a:latin typeface="inter-regular"/>
              </a:rPr>
              <a:t>' value='"</a:t>
            </a:r>
            <a:r>
              <a:rPr lang="en-IN" b="0" i="0" dirty="0">
                <a:solidFill>
                  <a:srgbClr val="000000"/>
                </a:solidFill>
                <a:effectLst/>
                <a:latin typeface="inter-regular"/>
              </a:rPr>
              <a:t>+n+</a:t>
            </a:r>
            <a:r>
              <a:rPr lang="en-IN" b="0" i="0" dirty="0">
                <a:solidFill>
                  <a:srgbClr val="0000FF"/>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"&lt;input type='submit' value='go'&gt;"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"&lt;/form&gt;"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2355935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D869-DC2A-46F6-AB37-EB4F7BF10520}"/>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SecondServlet.java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0DD2828-AE40-4BAC-9805-02486AE16325}"/>
              </a:ext>
            </a:extLst>
          </p:cNvPr>
          <p:cNvSpPr>
            <a:spLocks noGrp="1"/>
          </p:cNvSpPr>
          <p:nvPr>
            <p:ph idx="1"/>
          </p:nvPr>
        </p:nvSpPr>
        <p:spPr>
          <a:xfrm>
            <a:off x="457200" y="476672"/>
            <a:ext cx="8229600" cy="6264696"/>
          </a:xfrm>
        </p:spPr>
        <p:txBody>
          <a:bodyPr>
            <a:normAutofit fontScale="85000" lnSpcReduction="1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//Getting the value from the hidden field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"Hello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70850829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6958-5D7C-4C62-96A3-D3F7BCFB879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URL Rewriting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FF30334-1AF7-46DB-9686-105C5EBA9A78}"/>
              </a:ext>
            </a:extLst>
          </p:cNvPr>
          <p:cNvSpPr>
            <a:spLocks noGrp="1"/>
          </p:cNvSpPr>
          <p:nvPr>
            <p:ph idx="1"/>
          </p:nvPr>
        </p:nvSpPr>
        <p:spPr>
          <a:xfrm>
            <a:off x="457200" y="731838"/>
            <a:ext cx="8229600" cy="5851524"/>
          </a:xfrm>
        </p:spPr>
        <p:txBody>
          <a:bodyPr>
            <a:normAutofit/>
          </a:bodyPr>
          <a:lstStyle/>
          <a:p>
            <a:r>
              <a:rPr lang="en-US" sz="2400" b="0" i="0" dirty="0">
                <a:solidFill>
                  <a:srgbClr val="333333"/>
                </a:solidFill>
                <a:effectLst/>
                <a:latin typeface="inter-regular"/>
              </a:rPr>
              <a:t>In URL rewriting, we append a token or identifier to the URL of the next Servlet or the next resource.</a:t>
            </a:r>
          </a:p>
          <a:p>
            <a:r>
              <a:rPr lang="en-US" sz="2400" b="0" i="0" dirty="0">
                <a:solidFill>
                  <a:srgbClr val="333333"/>
                </a:solidFill>
                <a:effectLst/>
                <a:latin typeface="inter-regular"/>
              </a:rPr>
              <a:t>We can send parameter name/value pairs using the following format:</a:t>
            </a:r>
            <a:endParaRPr lang="en-US" sz="2400" dirty="0">
              <a:solidFill>
                <a:srgbClr val="333333"/>
              </a:solidFill>
              <a:latin typeface="inter-regular"/>
            </a:endParaRPr>
          </a:p>
          <a:p>
            <a:r>
              <a:rPr lang="en-US" sz="2400" b="0" i="0" dirty="0">
                <a:solidFill>
                  <a:srgbClr val="333333"/>
                </a:solidFill>
                <a:effectLst/>
                <a:latin typeface="inter-regular"/>
              </a:rPr>
              <a:t>url?name1=value1&amp;name2=value2&amp;??</a:t>
            </a:r>
          </a:p>
          <a:p>
            <a:r>
              <a:rPr lang="en-US" sz="2000" b="0" i="0" dirty="0">
                <a:solidFill>
                  <a:srgbClr val="333333"/>
                </a:solidFill>
                <a:effectLst/>
                <a:latin typeface="inter-regular"/>
              </a:rPr>
              <a:t>A name and a value is separated using an equal = sign, a parameter name/value pair is separated from another parameter using the ampersand(&amp;).</a:t>
            </a:r>
          </a:p>
          <a:p>
            <a:r>
              <a:rPr lang="en-US" sz="2000" b="0" i="0" dirty="0">
                <a:solidFill>
                  <a:srgbClr val="333333"/>
                </a:solidFill>
                <a:effectLst/>
                <a:latin typeface="inter-regular"/>
              </a:rPr>
              <a:t>When the user clicks the hyperlink, the parameter name/value pairs will be passed to the server.</a:t>
            </a:r>
          </a:p>
          <a:p>
            <a:r>
              <a:rPr lang="en-US" sz="1800" b="0" i="0" dirty="0">
                <a:solidFill>
                  <a:srgbClr val="333333"/>
                </a:solidFill>
                <a:effectLst/>
                <a:latin typeface="inter-regular"/>
              </a:rPr>
              <a:t>From a Servlet, we can use </a:t>
            </a:r>
            <a:r>
              <a:rPr lang="en-US" sz="1800" b="0" i="0" dirty="0" err="1">
                <a:solidFill>
                  <a:srgbClr val="333333"/>
                </a:solidFill>
                <a:effectLst/>
                <a:latin typeface="inter-regular"/>
              </a:rPr>
              <a:t>getParameter</a:t>
            </a:r>
            <a:r>
              <a:rPr lang="en-US" sz="1800" b="0" i="0" dirty="0">
                <a:solidFill>
                  <a:srgbClr val="333333"/>
                </a:solidFill>
                <a:effectLst/>
                <a:latin typeface="inter-regular"/>
              </a:rPr>
              <a:t>() method to obtain a parameter value.</a:t>
            </a:r>
            <a:endParaRPr lang="en-IN" sz="1800" dirty="0"/>
          </a:p>
        </p:txBody>
      </p:sp>
    </p:spTree>
    <p:extLst>
      <p:ext uri="{BB962C8B-B14F-4D97-AF65-F5344CB8AC3E}">
        <p14:creationId xmlns:p14="http://schemas.microsoft.com/office/powerpoint/2010/main" val="3639247234"/>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D4EF-8089-4A37-82A3-EB0A8267CA9E}"/>
              </a:ext>
            </a:extLst>
          </p:cNvPr>
          <p:cNvSpPr>
            <a:spLocks noGrp="1"/>
          </p:cNvSpPr>
          <p:nvPr>
            <p:ph type="title"/>
          </p:nvPr>
        </p:nvSpPr>
        <p:spPr>
          <a:xfrm>
            <a:off x="457200" y="274638"/>
            <a:ext cx="8229600" cy="562074"/>
          </a:xfrm>
        </p:spPr>
        <p:txBody>
          <a:bodyPr>
            <a:normAutofit fontScale="90000"/>
          </a:bodyPr>
          <a:lstStyle/>
          <a:p>
            <a:r>
              <a:rPr lang="en-US" b="0" dirty="0">
                <a:solidFill>
                  <a:srgbClr val="610B4B"/>
                </a:solidFill>
                <a:effectLst/>
                <a:latin typeface="tahoma" panose="020B0604030504040204" pitchFamily="34" charset="0"/>
              </a:rPr>
              <a:t>Example of using URL Rewriting</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57EDF548-4D69-43A8-B736-F4DE994E198E}"/>
              </a:ext>
            </a:extLst>
          </p:cNvPr>
          <p:cNvSpPr>
            <a:spLocks noGrp="1"/>
          </p:cNvSpPr>
          <p:nvPr>
            <p:ph idx="1"/>
          </p:nvPr>
        </p:nvSpPr>
        <p:spPr>
          <a:xfrm>
            <a:off x="457200" y="620688"/>
            <a:ext cx="8229600" cy="5962674"/>
          </a:xfrm>
        </p:spPr>
        <p:txBody>
          <a:bodyPr>
            <a:normAutofit/>
          </a:bodyPr>
          <a:lstStyle/>
          <a:p>
            <a:r>
              <a:rPr lang="en-US" sz="2800" b="0" i="0" dirty="0">
                <a:solidFill>
                  <a:srgbClr val="333333"/>
                </a:solidFill>
                <a:effectLst/>
                <a:latin typeface="inter-regular"/>
              </a:rPr>
              <a:t>In this example, we are </a:t>
            </a:r>
            <a:r>
              <a:rPr lang="en-US" sz="2800" b="0" i="0" dirty="0" err="1">
                <a:solidFill>
                  <a:srgbClr val="333333"/>
                </a:solidFill>
                <a:effectLst/>
                <a:latin typeface="inter-regular"/>
              </a:rPr>
              <a:t>maintaning</a:t>
            </a:r>
            <a:r>
              <a:rPr lang="en-US" sz="2800" b="0" i="0" dirty="0">
                <a:solidFill>
                  <a:srgbClr val="333333"/>
                </a:solidFill>
                <a:effectLst/>
                <a:latin typeface="inter-regular"/>
              </a:rPr>
              <a:t> the state of the user using link.</a:t>
            </a:r>
          </a:p>
          <a:p>
            <a:r>
              <a:rPr lang="en-US" sz="2800" b="0" i="0" dirty="0">
                <a:solidFill>
                  <a:srgbClr val="333333"/>
                </a:solidFill>
                <a:effectLst/>
                <a:latin typeface="inter-regular"/>
              </a:rPr>
              <a:t>For this purpose, we are appending the name of the user in the query string and getting the value from the query string in another page.</a:t>
            </a:r>
          </a:p>
          <a:p>
            <a:endParaRPr lang="en-US" sz="2800" dirty="0">
              <a:solidFill>
                <a:srgbClr val="333333"/>
              </a:solidFill>
              <a:latin typeface="inter-regular"/>
            </a:endParaRPr>
          </a:p>
          <a:p>
            <a:r>
              <a:rPr lang="en-IN" sz="1600" b="0" i="0" dirty="0">
                <a:solidFill>
                  <a:srgbClr val="610B4B"/>
                </a:solidFill>
                <a:effectLst/>
                <a:latin typeface="erdana"/>
              </a:rPr>
              <a:t>index.html</a:t>
            </a:r>
          </a:p>
          <a:p>
            <a:pPr algn="just">
              <a:buFont typeface="+mj-lt"/>
              <a:buAutoNum type="arabicPeriod"/>
            </a:pPr>
            <a:r>
              <a:rPr lang="en-US" sz="2000" b="0" i="0" dirty="0">
                <a:solidFill>
                  <a:srgbClr val="000000"/>
                </a:solidFill>
                <a:effectLst/>
                <a:latin typeface="inter-regular"/>
              </a:rPr>
              <a:t>&lt;form action=</a:t>
            </a:r>
            <a:r>
              <a:rPr lang="en-US" sz="2000" b="0" i="0" dirty="0">
                <a:solidFill>
                  <a:srgbClr val="0000FF"/>
                </a:solidFill>
                <a:effectLst/>
                <a:latin typeface="inter-regular"/>
              </a:rPr>
              <a:t>"servlet1"</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Name:&lt;input type=</a:t>
            </a:r>
            <a:r>
              <a:rPr lang="en-US" sz="2000" b="0" i="0" dirty="0">
                <a:solidFill>
                  <a:srgbClr val="0000FF"/>
                </a:solidFill>
                <a:effectLst/>
                <a:latin typeface="inter-regular"/>
              </a:rPr>
              <a:t>"text"</a:t>
            </a:r>
            <a:r>
              <a:rPr lang="en-US" sz="2000" b="0" i="0" dirty="0">
                <a:solidFill>
                  <a:srgbClr val="000000"/>
                </a:solidFill>
                <a:effectLst/>
                <a:latin typeface="inter-regular"/>
              </a:rPr>
              <a:t> name=</a:t>
            </a:r>
            <a:r>
              <a:rPr lang="en-US" sz="2000" b="0" i="0" dirty="0">
                <a:solidFill>
                  <a:srgbClr val="0000FF"/>
                </a:solidFill>
                <a:effectLst/>
                <a:latin typeface="inter-regular"/>
              </a:rPr>
              <a:t>"</a:t>
            </a:r>
            <a:r>
              <a:rPr lang="en-US" sz="2000" b="0" i="0" dirty="0" err="1">
                <a:solidFill>
                  <a:srgbClr val="0000FF"/>
                </a:solidFill>
                <a:effectLst/>
                <a:latin typeface="inter-regular"/>
              </a:rPr>
              <a:t>userName</a:t>
            </a:r>
            <a:r>
              <a:rPr lang="en-US" sz="2000" b="0" i="0" dirty="0">
                <a:solidFill>
                  <a:srgbClr val="0000FF"/>
                </a:solidFill>
                <a:effectLst/>
                <a:latin typeface="inter-regular"/>
              </a:rPr>
              <a:t>"</a:t>
            </a:r>
            <a:r>
              <a:rPr lang="en-US" sz="2000" b="0" i="0" dirty="0">
                <a:solidFill>
                  <a:srgbClr val="000000"/>
                </a:solidFill>
                <a:effectLst/>
                <a:latin typeface="inter-regular"/>
              </a:rPr>
              <a:t>/&gt;&lt;</a:t>
            </a:r>
            <a:r>
              <a:rPr lang="en-US" sz="2000" b="0" i="0" dirty="0" err="1">
                <a:solidFill>
                  <a:srgbClr val="000000"/>
                </a:solidFill>
                <a:effectLst/>
                <a:latin typeface="inter-regular"/>
              </a:rPr>
              <a:t>br</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&lt;input type=</a:t>
            </a:r>
            <a:r>
              <a:rPr lang="en-US" sz="2000" b="0" i="0" dirty="0">
                <a:solidFill>
                  <a:srgbClr val="0000FF"/>
                </a:solidFill>
                <a:effectLst/>
                <a:latin typeface="inter-regular"/>
              </a:rPr>
              <a:t>"submit"</a:t>
            </a:r>
            <a:r>
              <a:rPr lang="en-US" sz="2000" b="0" i="0" dirty="0">
                <a:solidFill>
                  <a:srgbClr val="000000"/>
                </a:solidFill>
                <a:effectLst/>
                <a:latin typeface="inter-regular"/>
              </a:rPr>
              <a:t> value=</a:t>
            </a:r>
            <a:r>
              <a:rPr lang="en-US" sz="2000" b="0" i="0" dirty="0">
                <a:solidFill>
                  <a:srgbClr val="0000FF"/>
                </a:solidFill>
                <a:effectLst/>
                <a:latin typeface="inter-regular"/>
              </a:rPr>
              <a:t>"go"</a:t>
            </a:r>
            <a:r>
              <a:rPr lang="en-US" sz="2000" b="0" i="0" dirty="0">
                <a:solidFill>
                  <a:srgbClr val="000000"/>
                </a:solidFill>
                <a:effectLst/>
                <a:latin typeface="inter-regular"/>
              </a:rPr>
              <a:t>/&gt;  </a:t>
            </a:r>
          </a:p>
          <a:p>
            <a:pPr algn="just">
              <a:buFont typeface="+mj-lt"/>
              <a:buAutoNum type="arabicPeriod"/>
            </a:pPr>
            <a:r>
              <a:rPr lang="en-US" sz="2000" b="0" i="0" dirty="0">
                <a:solidFill>
                  <a:srgbClr val="000000"/>
                </a:solidFill>
                <a:effectLst/>
                <a:latin typeface="inter-regular"/>
              </a:rPr>
              <a:t>&lt;/form&gt;</a:t>
            </a:r>
          </a:p>
          <a:p>
            <a:endParaRPr lang="en-IN" sz="2800" dirty="0"/>
          </a:p>
        </p:txBody>
      </p:sp>
    </p:spTree>
    <p:extLst>
      <p:ext uri="{BB962C8B-B14F-4D97-AF65-F5344CB8AC3E}">
        <p14:creationId xmlns:p14="http://schemas.microsoft.com/office/powerpoint/2010/main" val="219195657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A106-4E66-4CA0-B95E-71A78E3C4AF1}"/>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4B"/>
                </a:solidFill>
                <a:effectLst/>
                <a:latin typeface="erdana"/>
              </a:rPr>
              <a:t>FirstServlet.java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0C2C997-575E-4C20-8567-9D26828DE2BE}"/>
              </a:ext>
            </a:extLst>
          </p:cNvPr>
          <p:cNvSpPr>
            <a:spLocks noGrp="1"/>
          </p:cNvSpPr>
          <p:nvPr>
            <p:ph idx="1"/>
          </p:nvPr>
        </p:nvSpPr>
        <p:spPr>
          <a:xfrm>
            <a:off x="457200" y="620688"/>
            <a:ext cx="8229600" cy="5962674"/>
          </a:xfrm>
        </p:spPr>
        <p:txBody>
          <a:bodyPr>
            <a:normAutofit fontScale="55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FirstServlet</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HttpServlet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//appending the username in the query string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"&lt;a </a:t>
            </a:r>
            <a:r>
              <a:rPr lang="en-IN" b="0" i="0" dirty="0" err="1">
                <a:solidFill>
                  <a:srgbClr val="0000FF"/>
                </a:solidFill>
                <a:effectLst/>
                <a:latin typeface="inter-regular"/>
              </a:rPr>
              <a:t>href</a:t>
            </a:r>
            <a:r>
              <a:rPr lang="en-IN" b="0" i="0" dirty="0">
                <a:solidFill>
                  <a:srgbClr val="0000FF"/>
                </a:solidFill>
                <a:effectLst/>
                <a:latin typeface="inter-regular"/>
              </a:rPr>
              <a:t>='servlet2?uname="</a:t>
            </a:r>
            <a:r>
              <a:rPr lang="en-IN" b="0" i="0" dirty="0">
                <a:solidFill>
                  <a:srgbClr val="000000"/>
                </a:solidFill>
                <a:effectLst/>
                <a:latin typeface="inter-regular"/>
              </a:rPr>
              <a:t>+n+</a:t>
            </a:r>
            <a:r>
              <a:rPr lang="en-IN" b="0" i="0" dirty="0">
                <a:solidFill>
                  <a:srgbClr val="0000FF"/>
                </a:solidFill>
                <a:effectLst/>
                <a:latin typeface="inter-regular"/>
              </a:rPr>
              <a:t>"'&gt;visit&lt;/a&gt;"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76056769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A451-7601-42E1-A538-E1D035199C79}"/>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SecondServlet.java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3C2CBCF-B97F-4CCA-AA0A-428C0D578DB6}"/>
              </a:ext>
            </a:extLst>
          </p:cNvPr>
          <p:cNvSpPr>
            <a:spLocks noGrp="1"/>
          </p:cNvSpPr>
          <p:nvPr>
            <p:ph idx="1"/>
          </p:nvPr>
        </p:nvSpPr>
        <p:spPr>
          <a:xfrm>
            <a:off x="457200" y="476672"/>
            <a:ext cx="8229600" cy="6106690"/>
          </a:xfrm>
        </p:spPr>
        <p:txBody>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.setContentType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"text/html"</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uname</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Hello"</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e</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88483455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D3BE-497C-40D8-B07F-D12DE6775C48}"/>
              </a:ext>
            </a:extLst>
          </p:cNvPr>
          <p:cNvSpPr>
            <a:spLocks noGrp="1"/>
          </p:cNvSpPr>
          <p:nvPr>
            <p:ph type="title"/>
          </p:nvPr>
        </p:nvSpPr>
        <p:spPr>
          <a:xfrm>
            <a:off x="457200" y="274638"/>
            <a:ext cx="8229600" cy="706090"/>
          </a:xfrm>
        </p:spPr>
        <p:txBody>
          <a:bodyPr>
            <a:normAutofit fontScale="90000"/>
          </a:bodyPr>
          <a:lstStyle/>
          <a:p>
            <a:r>
              <a:rPr lang="en-IN" b="0" i="0" dirty="0" err="1">
                <a:solidFill>
                  <a:srgbClr val="610B38"/>
                </a:solidFill>
                <a:effectLst/>
                <a:latin typeface="erdana"/>
              </a:rPr>
              <a:t>HttpSession</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761B20E-1A8A-49EE-9DB4-C8B749BC1A7C}"/>
              </a:ext>
            </a:extLst>
          </p:cNvPr>
          <p:cNvSpPr>
            <a:spLocks noGrp="1"/>
          </p:cNvSpPr>
          <p:nvPr>
            <p:ph idx="1"/>
          </p:nvPr>
        </p:nvSpPr>
        <p:spPr>
          <a:xfrm>
            <a:off x="457200" y="620688"/>
            <a:ext cx="8229600" cy="6237312"/>
          </a:xfrm>
        </p:spPr>
        <p:txBody>
          <a:bodyPr>
            <a:normAutofit/>
          </a:bodyPr>
          <a:lstStyle/>
          <a:p>
            <a:r>
              <a:rPr lang="en-US" sz="2800" b="0" i="0" dirty="0">
                <a:solidFill>
                  <a:srgbClr val="333333"/>
                </a:solidFill>
                <a:effectLst/>
                <a:latin typeface="inter-regular"/>
              </a:rPr>
              <a:t>In such case, container creates a session id for each user.</a:t>
            </a:r>
          </a:p>
          <a:p>
            <a:r>
              <a:rPr lang="en-US" sz="2800" b="0" i="0" dirty="0">
                <a:solidFill>
                  <a:srgbClr val="333333"/>
                </a:solidFill>
                <a:effectLst/>
                <a:latin typeface="inter-regular"/>
              </a:rPr>
              <a:t>The container uses this id to identify the particular user.</a:t>
            </a:r>
          </a:p>
          <a:p>
            <a:r>
              <a:rPr lang="en-US" sz="2800" b="0" i="0" dirty="0">
                <a:solidFill>
                  <a:srgbClr val="333333"/>
                </a:solidFill>
                <a:effectLst/>
                <a:latin typeface="inter-regular"/>
              </a:rPr>
              <a:t>An object of </a:t>
            </a:r>
            <a:r>
              <a:rPr lang="en-US" sz="2800" b="0" i="0" dirty="0" err="1">
                <a:solidFill>
                  <a:srgbClr val="333333"/>
                </a:solidFill>
                <a:effectLst/>
                <a:latin typeface="inter-regular"/>
              </a:rPr>
              <a:t>HttpSession</a:t>
            </a:r>
            <a:r>
              <a:rPr lang="en-US" sz="2800" b="0" i="0" dirty="0">
                <a:solidFill>
                  <a:srgbClr val="333333"/>
                </a:solidFill>
                <a:effectLst/>
                <a:latin typeface="inter-regular"/>
              </a:rPr>
              <a:t> can be used to perform two tasks:</a:t>
            </a:r>
          </a:p>
          <a:p>
            <a:pPr algn="just">
              <a:buFont typeface="+mj-lt"/>
              <a:buAutoNum type="arabicPeriod"/>
            </a:pPr>
            <a:r>
              <a:rPr lang="en-US" sz="2000" b="0" i="0" dirty="0">
                <a:solidFill>
                  <a:srgbClr val="000000"/>
                </a:solidFill>
                <a:effectLst/>
                <a:latin typeface="inter-regular"/>
              </a:rPr>
              <a:t>bind objects</a:t>
            </a:r>
          </a:p>
          <a:p>
            <a:pPr algn="just">
              <a:buFont typeface="+mj-lt"/>
              <a:buAutoNum type="arabicPeriod"/>
            </a:pPr>
            <a:r>
              <a:rPr lang="en-US" sz="2000" b="0" i="0" dirty="0">
                <a:solidFill>
                  <a:srgbClr val="000000"/>
                </a:solidFill>
                <a:effectLst/>
                <a:latin typeface="inter-regular"/>
              </a:rPr>
              <a:t>view and manipulate information about a session, such as the session identifier, creation time, and last accessed time.</a:t>
            </a:r>
          </a:p>
          <a:p>
            <a:pPr lvl="1"/>
            <a:endParaRPr lang="en-IN" sz="2400" dirty="0"/>
          </a:p>
        </p:txBody>
      </p:sp>
    </p:spTree>
    <p:extLst>
      <p:ext uri="{BB962C8B-B14F-4D97-AF65-F5344CB8AC3E}">
        <p14:creationId xmlns:p14="http://schemas.microsoft.com/office/powerpoint/2010/main" val="3254069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27F3E71-E4FC-4175-9B65-68DEB9FE8758}"/>
              </a:ext>
            </a:extLst>
          </p:cNvPr>
          <p:cNvSpPr>
            <a:spLocks noGrp="1" noChangeArrowheads="1"/>
          </p:cNvSpPr>
          <p:nvPr>
            <p:ph idx="1"/>
          </p:nvPr>
        </p:nvSpPr>
        <p:spPr bwMode="auto">
          <a:xfrm>
            <a:off x="457200" y="2203554"/>
            <a:ext cx="742716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class </a:t>
            </a:r>
            <a:r>
              <a:rPr kumimoji="0" lang="en-US" altLang="en-US" sz="2000" b="0" i="0" u="none" strike="noStrike" cap="none" normalizeH="0" baseline="0" dirty="0" err="1">
                <a:ln>
                  <a:noFill/>
                </a:ln>
                <a:effectLst/>
                <a:latin typeface="Arial" panose="020B0604020202020204" pitchFamily="34" charset="0"/>
                <a:cs typeface="Arial" panose="020B0604020202020204" pitchFamily="34" charset="0"/>
              </a:rPr>
              <a:t>BitwiseComplementOperator</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public  static  void  main  (String  </a:t>
            </a:r>
            <a:r>
              <a:rPr kumimoji="0" lang="en-US" altLang="en-US" sz="2000" b="0" i="0" u="none" strike="noStrike" cap="none" normalizeH="0" baseline="0" dirty="0" err="1">
                <a:ln>
                  <a:noFill/>
                </a:ln>
                <a:effectLst/>
                <a:latin typeface="Arial" panose="020B0604020202020204" pitchFamily="34" charset="0"/>
                <a:cs typeface="Arial" panose="020B0604020202020204" pitchFamily="34" charset="0"/>
              </a:rPr>
              <a:t>args</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int  x  =  8 ;</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("x  =  "  +  x);</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int  y  =  ~x;</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cs typeface="Arial" panose="020B0604020202020204" pitchFamily="34" charset="0"/>
              </a:rPr>
              <a:t>System.out.println</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("y  =  "  +  y);</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effectLst/>
                <a:latin typeface="Arial Unicode MS"/>
              </a:rPr>
              <a:t> </a:t>
            </a: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effectLst/>
                <a:latin typeface="Arial Unicode MS"/>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Rectangle 1">
            <a:extLst>
              <a:ext uri="{FF2B5EF4-FFF2-40B4-BE49-F238E27FC236}">
                <a16:creationId xmlns:a16="http://schemas.microsoft.com/office/drawing/2014/main" id="{8E961499-981D-4171-B2C9-4DEF10BB5246}"/>
              </a:ext>
            </a:extLst>
          </p:cNvPr>
          <p:cNvSpPr txBox="1">
            <a:spLocks noChangeArrowheads="1"/>
          </p:cNvSpPr>
          <p:nvPr/>
        </p:nvSpPr>
        <p:spPr bwMode="auto">
          <a:xfrm>
            <a:off x="467544" y="1897088"/>
            <a:ext cx="742716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altLang="en-US" sz="2400" dirty="0">
                <a:latin typeface="Arial" panose="020B0604020202020204" pitchFamily="34" charset="0"/>
                <a:cs typeface="Arial" panose="020B0604020202020204" pitchFamily="34" charset="0"/>
              </a:rPr>
              <a:t>class </a:t>
            </a:r>
            <a:r>
              <a:rPr lang="en-US" altLang="en-US" sz="2400" dirty="0" err="1">
                <a:latin typeface="Arial" panose="020B0604020202020204" pitchFamily="34" charset="0"/>
                <a:cs typeface="Arial" panose="020B0604020202020204" pitchFamily="34" charset="0"/>
              </a:rPr>
              <a:t>BitwiseComplementOperator</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public  static  void  main  (String  </a:t>
            </a:r>
            <a:r>
              <a:rPr lang="en-US" altLang="en-US" sz="2400" dirty="0" err="1">
                <a:latin typeface="Arial" panose="020B0604020202020204" pitchFamily="34" charset="0"/>
                <a:cs typeface="Arial" panose="020B0604020202020204" pitchFamily="34" charset="0"/>
              </a:rPr>
              <a:t>args</a:t>
            </a:r>
            <a:r>
              <a:rPr lang="en-US" altLang="en-US" sz="2400" dirty="0">
                <a:latin typeface="Arial" panose="020B0604020202020204" pitchFamily="34" charset="0"/>
                <a:cs typeface="Arial" panose="020B0604020202020204" pitchFamily="34" charset="0"/>
              </a:rPr>
              <a:t>[ ] )</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int  x  =  8 ;</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System.out.println</a:t>
            </a:r>
            <a:r>
              <a:rPr lang="en-US" altLang="en-US" sz="2400" dirty="0">
                <a:latin typeface="Arial" panose="020B0604020202020204" pitchFamily="34" charset="0"/>
                <a:cs typeface="Arial" panose="020B0604020202020204" pitchFamily="34" charset="0"/>
              </a:rPr>
              <a:t>("x  =  "  +  x);</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int  y  =  ~x;</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System.out.println</a:t>
            </a:r>
            <a:r>
              <a:rPr lang="en-US" altLang="en-US" sz="2400" dirty="0">
                <a:latin typeface="Arial" panose="020B0604020202020204" pitchFamily="34" charset="0"/>
                <a:cs typeface="Arial" panose="020B0604020202020204" pitchFamily="34" charset="0"/>
              </a:rPr>
              <a:t> ("y  =  "  +  y);</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            }</a:t>
            </a:r>
            <a:r>
              <a:rPr lang="en-US" altLang="en-US" sz="2400" dirty="0">
                <a:latin typeface="Arial Unicode MS"/>
              </a:rPr>
              <a:t> </a:t>
            </a:r>
            <a:br>
              <a:rPr lang="en-US" altLang="en-US" sz="2400" dirty="0">
                <a:latin typeface="Arial Unicode MS"/>
              </a:rPr>
            </a:br>
            <a:r>
              <a:rPr lang="en-US" altLang="en-US" sz="2400" dirty="0">
                <a:latin typeface="Arial" panose="020B0604020202020204" pitchFamily="34" charset="0"/>
                <a:cs typeface="Arial" panose="020B0604020202020204" pitchFamily="34" charset="0"/>
              </a:rPr>
              <a:t>}</a:t>
            </a:r>
            <a:r>
              <a:rPr lang="en-US" altLang="en-US" sz="2400" dirty="0">
                <a:latin typeface="Arial Unicode MS"/>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079133410"/>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F790FC-5112-49D6-8CE4-7191287FE98A}"/>
              </a:ext>
            </a:extLst>
          </p:cNvPr>
          <p:cNvPicPr>
            <a:picLocks noGrp="1" noChangeAspect="1"/>
          </p:cNvPicPr>
          <p:nvPr>
            <p:ph idx="1"/>
          </p:nvPr>
        </p:nvPicPr>
        <p:blipFill>
          <a:blip r:embed="rId2"/>
          <a:stretch>
            <a:fillRect/>
          </a:stretch>
        </p:blipFill>
        <p:spPr>
          <a:xfrm>
            <a:off x="611560" y="1268760"/>
            <a:ext cx="8136904" cy="4536504"/>
          </a:xfrm>
          <a:prstGeom prst="rect">
            <a:avLst/>
          </a:prstGeom>
        </p:spPr>
      </p:pic>
    </p:spTree>
    <p:extLst>
      <p:ext uri="{BB962C8B-B14F-4D97-AF65-F5344CB8AC3E}">
        <p14:creationId xmlns:p14="http://schemas.microsoft.com/office/powerpoint/2010/main" val="386968210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3897-041F-4A4B-8C16-9219C44080CE}"/>
              </a:ext>
            </a:extLst>
          </p:cNvPr>
          <p:cNvSpPr>
            <a:spLocks noGrp="1"/>
          </p:cNvSpPr>
          <p:nvPr>
            <p:ph type="title"/>
          </p:nvPr>
        </p:nvSpPr>
        <p:spPr>
          <a:xfrm>
            <a:off x="457200" y="274638"/>
            <a:ext cx="8229600" cy="634082"/>
          </a:xfrm>
        </p:spPr>
        <p:txBody>
          <a:bodyPr>
            <a:normAutofit fontScale="90000"/>
          </a:bodyPr>
          <a:lstStyle/>
          <a:p>
            <a:r>
              <a:rPr lang="en-US" b="0" i="0" dirty="0">
                <a:solidFill>
                  <a:srgbClr val="610B4B"/>
                </a:solidFill>
                <a:effectLst/>
                <a:latin typeface="erdana"/>
              </a:rPr>
              <a:t>How to get the </a:t>
            </a:r>
            <a:r>
              <a:rPr lang="en-US" b="0" i="0" dirty="0" err="1">
                <a:solidFill>
                  <a:srgbClr val="610B4B"/>
                </a:solidFill>
                <a:effectLst/>
                <a:latin typeface="erdana"/>
              </a:rPr>
              <a:t>HttpSession</a:t>
            </a:r>
            <a:r>
              <a:rPr lang="en-US" b="0" i="0" dirty="0">
                <a:solidFill>
                  <a:srgbClr val="610B4B"/>
                </a:solidFill>
                <a:effectLst/>
                <a:latin typeface="erdana"/>
              </a:rPr>
              <a:t> object ?</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0D5B109-1E11-42BE-85AF-1B9026C42D07}"/>
              </a:ext>
            </a:extLst>
          </p:cNvPr>
          <p:cNvSpPr>
            <a:spLocks noGrp="1"/>
          </p:cNvSpPr>
          <p:nvPr>
            <p:ph idx="1"/>
          </p:nvPr>
        </p:nvSpPr>
        <p:spPr>
          <a:xfrm>
            <a:off x="457200" y="548680"/>
            <a:ext cx="8229600" cy="6034682"/>
          </a:xfrm>
        </p:spPr>
        <p:txBody>
          <a:bodyPr/>
          <a:lstStyle/>
          <a:p>
            <a:pPr algn="just"/>
            <a:r>
              <a:rPr lang="en-US" b="0" i="0" dirty="0">
                <a:solidFill>
                  <a:srgbClr val="333333"/>
                </a:solidFill>
                <a:effectLst/>
                <a:latin typeface="inter-regular"/>
              </a:rPr>
              <a:t>The </a:t>
            </a:r>
            <a:r>
              <a:rPr lang="en-US" b="0" i="0" dirty="0" err="1">
                <a:solidFill>
                  <a:srgbClr val="333333"/>
                </a:solidFill>
                <a:effectLst/>
                <a:latin typeface="inter-regular"/>
              </a:rPr>
              <a:t>HttpServletRequest</a:t>
            </a:r>
            <a:r>
              <a:rPr lang="en-US" b="0" i="0" dirty="0">
                <a:solidFill>
                  <a:srgbClr val="333333"/>
                </a:solidFill>
                <a:effectLst/>
                <a:latin typeface="inter-regular"/>
              </a:rPr>
              <a:t> interface provides two methods to get the object of </a:t>
            </a:r>
            <a:r>
              <a:rPr lang="en-US" b="0" i="0" dirty="0" err="1">
                <a:solidFill>
                  <a:srgbClr val="333333"/>
                </a:solidFill>
                <a:effectLst/>
                <a:latin typeface="inter-regular"/>
              </a:rPr>
              <a:t>HttpSession</a:t>
            </a:r>
            <a:r>
              <a:rPr lang="en-US" b="0" i="0" dirty="0">
                <a:solidFill>
                  <a:srgbClr val="333333"/>
                </a:solidFill>
                <a:effectLst/>
                <a:latin typeface="inter-regular"/>
              </a:rPr>
              <a:t>:</a:t>
            </a:r>
          </a:p>
          <a:p>
            <a:pPr algn="just">
              <a:buFont typeface="+mj-lt"/>
              <a:buAutoNum type="arabicPeriod"/>
            </a:pPr>
            <a:r>
              <a:rPr lang="en-US" b="1" i="0" dirty="0">
                <a:solidFill>
                  <a:srgbClr val="000000"/>
                </a:solidFill>
                <a:effectLst/>
                <a:latin typeface="inter-bold"/>
              </a:rPr>
              <a:t>public </a:t>
            </a:r>
            <a:r>
              <a:rPr lang="en-US" b="1" i="0" dirty="0" err="1">
                <a:solidFill>
                  <a:srgbClr val="000000"/>
                </a:solidFill>
                <a:effectLst/>
                <a:latin typeface="inter-bold"/>
              </a:rPr>
              <a:t>HttpSession</a:t>
            </a:r>
            <a:r>
              <a:rPr lang="en-US" b="1" i="0" dirty="0">
                <a:solidFill>
                  <a:srgbClr val="000000"/>
                </a:solidFill>
                <a:effectLst/>
                <a:latin typeface="inter-bold"/>
              </a:rPr>
              <a:t> </a:t>
            </a:r>
            <a:r>
              <a:rPr lang="en-US" b="1" i="0" dirty="0" err="1">
                <a:solidFill>
                  <a:srgbClr val="000000"/>
                </a:solidFill>
                <a:effectLst/>
                <a:latin typeface="inter-bold"/>
              </a:rPr>
              <a:t>getSession</a:t>
            </a:r>
            <a:r>
              <a:rPr lang="en-US" b="1" i="0" dirty="0">
                <a:solidFill>
                  <a:srgbClr val="000000"/>
                </a:solidFill>
                <a:effectLst/>
                <a:latin typeface="inter-bold"/>
              </a:rPr>
              <a:t>():</a:t>
            </a:r>
            <a:r>
              <a:rPr lang="en-US" b="0" i="0" dirty="0">
                <a:solidFill>
                  <a:srgbClr val="000000"/>
                </a:solidFill>
                <a:effectLst/>
                <a:latin typeface="inter-regular"/>
              </a:rPr>
              <a:t>Returns the current session associated with this request, or if the request does not have a session, creates one.</a:t>
            </a:r>
          </a:p>
          <a:p>
            <a:pPr algn="just">
              <a:buFont typeface="+mj-lt"/>
              <a:buAutoNum type="arabicPeriod"/>
            </a:pPr>
            <a:r>
              <a:rPr lang="en-US" b="1" i="0" dirty="0">
                <a:solidFill>
                  <a:srgbClr val="000000"/>
                </a:solidFill>
                <a:effectLst/>
                <a:latin typeface="inter-bold"/>
              </a:rPr>
              <a:t>public </a:t>
            </a:r>
            <a:r>
              <a:rPr lang="en-US" b="1" i="0" dirty="0" err="1">
                <a:solidFill>
                  <a:srgbClr val="000000"/>
                </a:solidFill>
                <a:effectLst/>
                <a:latin typeface="inter-bold"/>
              </a:rPr>
              <a:t>HttpSession</a:t>
            </a:r>
            <a:r>
              <a:rPr lang="en-US" b="1" i="0" dirty="0">
                <a:solidFill>
                  <a:srgbClr val="000000"/>
                </a:solidFill>
                <a:effectLst/>
                <a:latin typeface="inter-bold"/>
              </a:rPr>
              <a:t> </a:t>
            </a:r>
            <a:r>
              <a:rPr lang="en-US" b="1" i="0" dirty="0" err="1">
                <a:solidFill>
                  <a:srgbClr val="000000"/>
                </a:solidFill>
                <a:effectLst/>
                <a:latin typeface="inter-bold"/>
              </a:rPr>
              <a:t>getSession</a:t>
            </a:r>
            <a:r>
              <a:rPr lang="en-US" b="1" i="0" dirty="0">
                <a:solidFill>
                  <a:srgbClr val="000000"/>
                </a:solidFill>
                <a:effectLst/>
                <a:latin typeface="inter-bold"/>
              </a:rPr>
              <a:t>(</a:t>
            </a:r>
            <a:r>
              <a:rPr lang="en-US" b="1" i="0" dirty="0" err="1">
                <a:solidFill>
                  <a:srgbClr val="000000"/>
                </a:solidFill>
                <a:effectLst/>
                <a:latin typeface="inter-bold"/>
              </a:rPr>
              <a:t>boolean</a:t>
            </a:r>
            <a:r>
              <a:rPr lang="en-US" b="1" i="0" dirty="0">
                <a:solidFill>
                  <a:srgbClr val="000000"/>
                </a:solidFill>
                <a:effectLst/>
                <a:latin typeface="inter-bold"/>
              </a:rPr>
              <a:t> create):</a:t>
            </a:r>
            <a:r>
              <a:rPr lang="en-US" b="0" i="0" dirty="0">
                <a:solidFill>
                  <a:srgbClr val="000000"/>
                </a:solidFill>
                <a:effectLst/>
                <a:latin typeface="inter-regular"/>
              </a:rPr>
              <a:t>Returns the current </a:t>
            </a:r>
            <a:r>
              <a:rPr lang="en-US" b="0" i="0" dirty="0" err="1">
                <a:solidFill>
                  <a:srgbClr val="000000"/>
                </a:solidFill>
                <a:effectLst/>
                <a:latin typeface="inter-regular"/>
              </a:rPr>
              <a:t>HttpSession</a:t>
            </a:r>
            <a:r>
              <a:rPr lang="en-US" b="0" i="0" dirty="0">
                <a:solidFill>
                  <a:srgbClr val="000000"/>
                </a:solidFill>
                <a:effectLst/>
                <a:latin typeface="inter-regular"/>
              </a:rPr>
              <a:t> associated with this request or, if there is no current session and create is true, returns a new session.</a:t>
            </a:r>
          </a:p>
          <a:p>
            <a:endParaRPr lang="en-IN" dirty="0"/>
          </a:p>
        </p:txBody>
      </p:sp>
    </p:spTree>
    <p:extLst>
      <p:ext uri="{BB962C8B-B14F-4D97-AF65-F5344CB8AC3E}">
        <p14:creationId xmlns:p14="http://schemas.microsoft.com/office/powerpoint/2010/main" val="382181969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77AD-1B06-470F-81E4-1A43E0B2CA80}"/>
              </a:ext>
            </a:extLst>
          </p:cNvPr>
          <p:cNvSpPr>
            <a:spLocks noGrp="1"/>
          </p:cNvSpPr>
          <p:nvPr>
            <p:ph type="title"/>
          </p:nvPr>
        </p:nvSpPr>
        <p:spPr>
          <a:xfrm>
            <a:off x="457200" y="274638"/>
            <a:ext cx="8229600" cy="634082"/>
          </a:xfrm>
        </p:spPr>
        <p:txBody>
          <a:bodyPr>
            <a:normAutofit fontScale="90000"/>
          </a:bodyPr>
          <a:lstStyle/>
          <a:p>
            <a:r>
              <a:rPr lang="en-US" sz="3600" b="0" i="0" dirty="0">
                <a:solidFill>
                  <a:srgbClr val="610B4B"/>
                </a:solidFill>
                <a:effectLst/>
                <a:latin typeface="erdana"/>
              </a:rPr>
              <a:t>Commonly used methods of </a:t>
            </a:r>
            <a:r>
              <a:rPr lang="en-US" sz="3600" b="0" i="0" dirty="0" err="1">
                <a:solidFill>
                  <a:srgbClr val="610B4B"/>
                </a:solidFill>
                <a:effectLst/>
                <a:latin typeface="erdana"/>
              </a:rPr>
              <a:t>HttpSession</a:t>
            </a:r>
            <a:r>
              <a:rPr lang="en-US" sz="3600" b="0" i="0" dirty="0">
                <a:solidFill>
                  <a:srgbClr val="610B4B"/>
                </a:solidFill>
                <a:effectLst/>
                <a:latin typeface="erdana"/>
              </a:rPr>
              <a:t> interface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2B6E307-2967-4C31-BD9A-537C96D2A380}"/>
              </a:ext>
            </a:extLst>
          </p:cNvPr>
          <p:cNvSpPr>
            <a:spLocks noGrp="1"/>
          </p:cNvSpPr>
          <p:nvPr>
            <p:ph idx="1"/>
          </p:nvPr>
        </p:nvSpPr>
        <p:spPr>
          <a:xfrm>
            <a:off x="457200" y="764704"/>
            <a:ext cx="8229600" cy="6093296"/>
          </a:xfrm>
        </p:spPr>
        <p:txBody>
          <a:bodyPr>
            <a:normAutofit lnSpcReduction="10000"/>
          </a:bodyPr>
          <a:lstStyle/>
          <a:p>
            <a:pPr algn="just">
              <a:buFont typeface="+mj-lt"/>
              <a:buAutoNum type="arabicPeriod"/>
            </a:pPr>
            <a:r>
              <a:rPr lang="en-US" b="1" i="0" dirty="0">
                <a:solidFill>
                  <a:srgbClr val="000000"/>
                </a:solidFill>
                <a:effectLst/>
                <a:latin typeface="inter-bold"/>
              </a:rPr>
              <a:t>public String </a:t>
            </a:r>
            <a:r>
              <a:rPr lang="en-US" b="1" i="0" dirty="0" err="1">
                <a:solidFill>
                  <a:srgbClr val="000000"/>
                </a:solidFill>
                <a:effectLst/>
                <a:latin typeface="inter-bold"/>
              </a:rPr>
              <a:t>getId</a:t>
            </a:r>
            <a:r>
              <a:rPr lang="en-US" b="1" i="0" dirty="0">
                <a:solidFill>
                  <a:srgbClr val="000000"/>
                </a:solidFill>
                <a:effectLst/>
                <a:latin typeface="inter-bold"/>
              </a:rPr>
              <a:t>():</a:t>
            </a:r>
            <a:r>
              <a:rPr lang="en-US" b="0" i="0" dirty="0">
                <a:solidFill>
                  <a:srgbClr val="000000"/>
                </a:solidFill>
                <a:effectLst/>
                <a:latin typeface="inter-regular"/>
              </a:rPr>
              <a:t>Returns a string containing the unique identifier value.</a:t>
            </a:r>
          </a:p>
          <a:p>
            <a:pPr algn="just">
              <a:buFont typeface="+mj-lt"/>
              <a:buAutoNum type="arabicPeriod"/>
            </a:pPr>
            <a:r>
              <a:rPr lang="en-US" b="1" i="0" dirty="0">
                <a:solidFill>
                  <a:srgbClr val="000000"/>
                </a:solidFill>
                <a:effectLst/>
                <a:latin typeface="inter-bold"/>
              </a:rPr>
              <a:t>public long </a:t>
            </a:r>
            <a:r>
              <a:rPr lang="en-US" b="1" i="0" dirty="0" err="1">
                <a:solidFill>
                  <a:srgbClr val="000000"/>
                </a:solidFill>
                <a:effectLst/>
                <a:latin typeface="inter-bold"/>
              </a:rPr>
              <a:t>getCreationTime</a:t>
            </a:r>
            <a:r>
              <a:rPr lang="en-US" b="1" i="0" dirty="0">
                <a:solidFill>
                  <a:srgbClr val="000000"/>
                </a:solidFill>
                <a:effectLst/>
                <a:latin typeface="inter-bold"/>
              </a:rPr>
              <a:t>():</a:t>
            </a:r>
            <a:r>
              <a:rPr lang="en-US" b="0" i="0" dirty="0">
                <a:solidFill>
                  <a:srgbClr val="000000"/>
                </a:solidFill>
                <a:effectLst/>
                <a:latin typeface="inter-regular"/>
              </a:rPr>
              <a:t>Returns the time when this session was created, measured in milliseconds since midnight January 1, 1970 GMT.</a:t>
            </a:r>
          </a:p>
          <a:p>
            <a:pPr algn="just">
              <a:buFont typeface="+mj-lt"/>
              <a:buAutoNum type="arabicPeriod"/>
            </a:pPr>
            <a:r>
              <a:rPr lang="en-US" b="1" i="0" dirty="0">
                <a:solidFill>
                  <a:srgbClr val="000000"/>
                </a:solidFill>
                <a:effectLst/>
                <a:latin typeface="inter-bold"/>
              </a:rPr>
              <a:t>public long </a:t>
            </a:r>
            <a:r>
              <a:rPr lang="en-US" b="1" i="0" dirty="0" err="1">
                <a:solidFill>
                  <a:srgbClr val="000000"/>
                </a:solidFill>
                <a:effectLst/>
                <a:latin typeface="inter-bold"/>
              </a:rPr>
              <a:t>getLastAccessedTime</a:t>
            </a:r>
            <a:r>
              <a:rPr lang="en-US" b="1" i="0" dirty="0">
                <a:solidFill>
                  <a:srgbClr val="000000"/>
                </a:solidFill>
                <a:effectLst/>
                <a:latin typeface="inter-bold"/>
              </a:rPr>
              <a:t>():</a:t>
            </a:r>
            <a:r>
              <a:rPr lang="en-US" b="0" i="0" dirty="0">
                <a:solidFill>
                  <a:srgbClr val="000000"/>
                </a:solidFill>
                <a:effectLst/>
                <a:latin typeface="inter-regular"/>
              </a:rPr>
              <a:t>Returns the last time the client sent a request associated with this session, as the number of milliseconds since midnight January 1, 1970 GMT.</a:t>
            </a:r>
          </a:p>
          <a:p>
            <a:pPr algn="just">
              <a:buFont typeface="+mj-lt"/>
              <a:buAutoNum type="arabicPeriod"/>
            </a:pPr>
            <a:r>
              <a:rPr lang="en-US" b="1" i="0" dirty="0">
                <a:solidFill>
                  <a:srgbClr val="000000"/>
                </a:solidFill>
                <a:effectLst/>
                <a:latin typeface="inter-bold"/>
              </a:rPr>
              <a:t>public void invalidate():</a:t>
            </a:r>
            <a:r>
              <a:rPr lang="en-US" b="0" i="0" dirty="0">
                <a:solidFill>
                  <a:srgbClr val="000000"/>
                </a:solidFill>
                <a:effectLst/>
                <a:latin typeface="inter-regular"/>
              </a:rPr>
              <a:t>Invalidates this session then unbinds any objects bound to it.</a:t>
            </a:r>
          </a:p>
          <a:p>
            <a:endParaRPr lang="en-IN" dirty="0"/>
          </a:p>
        </p:txBody>
      </p:sp>
    </p:spTree>
    <p:extLst>
      <p:ext uri="{BB962C8B-B14F-4D97-AF65-F5344CB8AC3E}">
        <p14:creationId xmlns:p14="http://schemas.microsoft.com/office/powerpoint/2010/main" val="265600031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2096-122A-4CBE-98D9-3A7F1F542EB7}"/>
              </a:ext>
            </a:extLst>
          </p:cNvPr>
          <p:cNvSpPr>
            <a:spLocks noGrp="1"/>
          </p:cNvSpPr>
          <p:nvPr>
            <p:ph type="title"/>
          </p:nvPr>
        </p:nvSpPr>
        <p:spPr>
          <a:xfrm>
            <a:off x="457200" y="209324"/>
            <a:ext cx="8229600" cy="522513"/>
          </a:xfrm>
        </p:spPr>
        <p:txBody>
          <a:bodyPr>
            <a:normAutofit fontScale="90000"/>
          </a:bodyPr>
          <a:lstStyle/>
          <a:p>
            <a:r>
              <a:rPr lang="en-IN" b="0" dirty="0">
                <a:solidFill>
                  <a:srgbClr val="610B4B"/>
                </a:solidFill>
                <a:effectLst/>
                <a:latin typeface="tahoma" panose="020B0604030504040204" pitchFamily="34" charset="0"/>
              </a:rPr>
              <a:t>Example of using </a:t>
            </a:r>
            <a:r>
              <a:rPr lang="en-IN" b="0" dirty="0" err="1">
                <a:solidFill>
                  <a:srgbClr val="610B4B"/>
                </a:solidFill>
                <a:effectLst/>
                <a:latin typeface="tahoma" panose="020B0604030504040204" pitchFamily="34" charset="0"/>
              </a:rPr>
              <a:t>HttpSession</a:t>
            </a:r>
            <a:br>
              <a:rPr lang="en-IN"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0463B82F-D526-41D7-8934-DB3C0C866197}"/>
              </a:ext>
            </a:extLst>
          </p:cNvPr>
          <p:cNvSpPr>
            <a:spLocks noGrp="1"/>
          </p:cNvSpPr>
          <p:nvPr>
            <p:ph idx="1"/>
          </p:nvPr>
        </p:nvSpPr>
        <p:spPr>
          <a:xfrm>
            <a:off x="457200" y="476672"/>
            <a:ext cx="8229600" cy="6172004"/>
          </a:xfrm>
        </p:spPr>
        <p:txBody>
          <a:bodyPr>
            <a:normAutofit/>
          </a:bodyPr>
          <a:lstStyle/>
          <a:p>
            <a:r>
              <a:rPr lang="en-US" sz="2400" b="0" i="0" dirty="0">
                <a:solidFill>
                  <a:srgbClr val="333333"/>
                </a:solidFill>
                <a:effectLst/>
                <a:latin typeface="inter-regular"/>
              </a:rPr>
              <a:t>In this example, we are setting the attribute in the session scope in one servlet and getting that value from the session scope in another servlet.</a:t>
            </a:r>
          </a:p>
          <a:p>
            <a:r>
              <a:rPr lang="en-US" sz="2400" b="0" i="0" dirty="0">
                <a:solidFill>
                  <a:srgbClr val="333333"/>
                </a:solidFill>
                <a:effectLst/>
                <a:latin typeface="inter-regular"/>
              </a:rPr>
              <a:t> To set the attribute in the session scope, we have used the </a:t>
            </a:r>
            <a:r>
              <a:rPr lang="en-US" sz="2400" b="0" i="0" dirty="0" err="1">
                <a:solidFill>
                  <a:srgbClr val="333333"/>
                </a:solidFill>
                <a:effectLst/>
                <a:latin typeface="inter-regular"/>
              </a:rPr>
              <a:t>setAttribute</a:t>
            </a:r>
            <a:r>
              <a:rPr lang="en-US" sz="2400" b="0" i="0" dirty="0">
                <a:solidFill>
                  <a:srgbClr val="333333"/>
                </a:solidFill>
                <a:effectLst/>
                <a:latin typeface="inter-regular"/>
              </a:rPr>
              <a:t>() method of </a:t>
            </a:r>
            <a:r>
              <a:rPr lang="en-US" sz="2400" b="0" i="0" dirty="0" err="1">
                <a:solidFill>
                  <a:srgbClr val="333333"/>
                </a:solidFill>
                <a:effectLst/>
                <a:latin typeface="inter-regular"/>
              </a:rPr>
              <a:t>HttpSession</a:t>
            </a:r>
            <a:r>
              <a:rPr lang="en-US" sz="2400" b="0" i="0" dirty="0">
                <a:solidFill>
                  <a:srgbClr val="333333"/>
                </a:solidFill>
                <a:effectLst/>
                <a:latin typeface="inter-regular"/>
              </a:rPr>
              <a:t> interface and to get the attribute, we have used the </a:t>
            </a:r>
            <a:r>
              <a:rPr lang="en-US" sz="2400" b="0" i="0" dirty="0" err="1">
                <a:solidFill>
                  <a:srgbClr val="333333"/>
                </a:solidFill>
                <a:effectLst/>
                <a:latin typeface="inter-regular"/>
              </a:rPr>
              <a:t>getAttribute</a:t>
            </a:r>
            <a:r>
              <a:rPr lang="en-US" sz="2400" b="0" i="0" dirty="0">
                <a:solidFill>
                  <a:srgbClr val="333333"/>
                </a:solidFill>
                <a:effectLst/>
                <a:latin typeface="inter-regular"/>
              </a:rPr>
              <a:t> method.</a:t>
            </a:r>
          </a:p>
          <a:p>
            <a:endParaRPr lang="en-IN" sz="2400" dirty="0"/>
          </a:p>
        </p:txBody>
      </p:sp>
    </p:spTree>
    <p:extLst>
      <p:ext uri="{BB962C8B-B14F-4D97-AF65-F5344CB8AC3E}">
        <p14:creationId xmlns:p14="http://schemas.microsoft.com/office/powerpoint/2010/main" val="425786815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C5D9-4CA6-4850-91C6-D6A45AD3BA92}"/>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4B"/>
                </a:solidFill>
                <a:effectLst/>
                <a:latin typeface="erdana"/>
              </a:rPr>
              <a:t>index.html</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DB733F5-2BE9-4F03-BC9D-11A4F27570EA}"/>
              </a:ext>
            </a:extLst>
          </p:cNvPr>
          <p:cNvSpPr>
            <a:spLocks noGrp="1"/>
          </p:cNvSpPr>
          <p:nvPr>
            <p:ph idx="1"/>
          </p:nvPr>
        </p:nvSpPr>
        <p:spPr>
          <a:xfrm>
            <a:off x="457200" y="476672"/>
            <a:ext cx="8229600" cy="6106690"/>
          </a:xfrm>
        </p:spPr>
        <p:txBody>
          <a:bodyPr/>
          <a:lstStyle/>
          <a:p>
            <a:pPr algn="just">
              <a:buFont typeface="+mj-lt"/>
              <a:buAutoNum type="arabicPeriod"/>
            </a:pPr>
            <a:r>
              <a:rPr lang="en-US" b="0" i="0" dirty="0">
                <a:solidFill>
                  <a:srgbClr val="000000"/>
                </a:solidFill>
                <a:effectLst/>
                <a:latin typeface="inter-regular"/>
              </a:rPr>
              <a:t>&lt;form action=</a:t>
            </a:r>
            <a:r>
              <a:rPr lang="en-US" b="0" i="0" dirty="0">
                <a:solidFill>
                  <a:srgbClr val="0000FF"/>
                </a:solidFill>
                <a:effectLst/>
                <a:latin typeface="inter-regular"/>
              </a:rPr>
              <a:t>"servlet1"</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Name:&lt;input type=</a:t>
            </a:r>
            <a:r>
              <a:rPr lang="en-US" b="0" i="0" dirty="0">
                <a:solidFill>
                  <a:srgbClr val="0000FF"/>
                </a:solidFill>
                <a:effectLst/>
                <a:latin typeface="inter-regular"/>
              </a:rPr>
              <a:t>"text"</a:t>
            </a:r>
            <a:r>
              <a:rPr lang="en-US" b="0" i="0" dirty="0">
                <a:solidFill>
                  <a:srgbClr val="000000"/>
                </a:solidFill>
                <a:effectLst/>
                <a:latin typeface="inter-regular"/>
              </a:rPr>
              <a:t> name=</a:t>
            </a:r>
            <a:r>
              <a:rPr lang="en-US" b="0" i="0" dirty="0">
                <a:solidFill>
                  <a:srgbClr val="0000FF"/>
                </a:solidFill>
                <a:effectLst/>
                <a:latin typeface="inter-regular"/>
              </a:rPr>
              <a:t>"</a:t>
            </a:r>
            <a:r>
              <a:rPr lang="en-US" b="0" i="0" dirty="0" err="1">
                <a:solidFill>
                  <a:srgbClr val="0000FF"/>
                </a:solidFill>
                <a:effectLst/>
                <a:latin typeface="inter-regular"/>
              </a:rPr>
              <a:t>userName</a:t>
            </a:r>
            <a:r>
              <a:rPr lang="en-US" b="0" i="0" dirty="0">
                <a:solidFill>
                  <a:srgbClr val="0000FF"/>
                </a:solidFill>
                <a:effectLst/>
                <a:latin typeface="inter-regular"/>
              </a:rPr>
              <a:t>"</a:t>
            </a:r>
            <a:r>
              <a:rPr lang="en-US" b="0" i="0" dirty="0">
                <a:solidFill>
                  <a:srgbClr val="000000"/>
                </a:solidFill>
                <a:effectLst/>
                <a:latin typeface="inter-regular"/>
              </a:rPr>
              <a:t>/&gt;&lt;</a:t>
            </a:r>
            <a:r>
              <a:rPr lang="en-US" b="0" i="0" dirty="0" err="1">
                <a:solidFill>
                  <a:srgbClr val="000000"/>
                </a:solidFill>
                <a:effectLst/>
                <a:latin typeface="inter-regular"/>
              </a:rPr>
              <a:t>br</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&lt;input type=</a:t>
            </a:r>
            <a:r>
              <a:rPr lang="en-US" b="0" i="0" dirty="0">
                <a:solidFill>
                  <a:srgbClr val="0000FF"/>
                </a:solidFill>
                <a:effectLst/>
                <a:latin typeface="inter-regular"/>
              </a:rPr>
              <a:t>"submit"</a:t>
            </a:r>
            <a:r>
              <a:rPr lang="en-US" b="0" i="0" dirty="0">
                <a:solidFill>
                  <a:srgbClr val="000000"/>
                </a:solidFill>
                <a:effectLst/>
                <a:latin typeface="inter-regular"/>
              </a:rPr>
              <a:t> value=</a:t>
            </a:r>
            <a:r>
              <a:rPr lang="en-US" b="0" i="0" dirty="0">
                <a:solidFill>
                  <a:srgbClr val="0000FF"/>
                </a:solidFill>
                <a:effectLst/>
                <a:latin typeface="inter-regular"/>
              </a:rPr>
              <a:t>"go"</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&lt;/form&gt;  </a:t>
            </a:r>
          </a:p>
          <a:p>
            <a:endParaRPr lang="en-IN" dirty="0"/>
          </a:p>
        </p:txBody>
      </p:sp>
    </p:spTree>
    <p:extLst>
      <p:ext uri="{BB962C8B-B14F-4D97-AF65-F5344CB8AC3E}">
        <p14:creationId xmlns:p14="http://schemas.microsoft.com/office/powerpoint/2010/main" val="23056633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E6F7-E5C1-4F50-B038-129253272EA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FirstServlet.java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3E0F8CF-13EE-4D71-BE6F-9119597949C1}"/>
              </a:ext>
            </a:extLst>
          </p:cNvPr>
          <p:cNvSpPr>
            <a:spLocks noGrp="1"/>
          </p:cNvSpPr>
          <p:nvPr>
            <p:ph idx="1"/>
          </p:nvPr>
        </p:nvSpPr>
        <p:spPr>
          <a:xfrm>
            <a:off x="457200" y="476672"/>
            <a:ext cx="8229600" cy="6106690"/>
          </a:xfrm>
        </p:spPr>
        <p:txBody>
          <a:bodyPr>
            <a:normAutofit fontScale="625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HttpSession</a:t>
            </a:r>
            <a:r>
              <a:rPr lang="en-IN" b="0" i="0" dirty="0">
                <a:solidFill>
                  <a:srgbClr val="000000"/>
                </a:solidFill>
                <a:effectLst/>
                <a:latin typeface="inter-regular"/>
              </a:rPr>
              <a:t> session=</a:t>
            </a:r>
            <a:r>
              <a:rPr lang="en-IN" b="0" i="0" dirty="0" err="1">
                <a:solidFill>
                  <a:srgbClr val="000000"/>
                </a:solidFill>
                <a:effectLst/>
                <a:latin typeface="inter-regular"/>
              </a:rPr>
              <a:t>request.getSession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session.setAttribute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uname</a:t>
            </a:r>
            <a:r>
              <a:rPr lang="en-IN" b="0" i="0" dirty="0">
                <a:solidFill>
                  <a:srgbClr val="0000FF"/>
                </a:solidFill>
                <a:effectLst/>
                <a:latin typeface="inter-regular"/>
              </a:rPr>
              <a:t>"</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"&lt;a </a:t>
            </a:r>
            <a:r>
              <a:rPr lang="en-IN" b="0" i="0" dirty="0" err="1">
                <a:solidFill>
                  <a:srgbClr val="0000FF"/>
                </a:solidFill>
                <a:effectLst/>
                <a:latin typeface="inter-regular"/>
              </a:rPr>
              <a:t>href</a:t>
            </a:r>
            <a:r>
              <a:rPr lang="en-IN" b="0" i="0" dirty="0">
                <a:solidFill>
                  <a:srgbClr val="0000FF"/>
                </a:solidFill>
                <a:effectLst/>
                <a:latin typeface="inter-regular"/>
              </a:rPr>
              <a:t>='servlet2'&gt;visit&lt;/a&gt;"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385724516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DB8E-1649-49A5-89BD-95631A059500}"/>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SecondServlet.java</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CD250D8-DB3E-448B-BD29-6E392D0955AB}"/>
              </a:ext>
            </a:extLst>
          </p:cNvPr>
          <p:cNvSpPr>
            <a:spLocks noGrp="1"/>
          </p:cNvSpPr>
          <p:nvPr>
            <p:ph idx="1"/>
          </p:nvPr>
        </p:nvSpPr>
        <p:spPr>
          <a:xfrm>
            <a:off x="457200" y="476672"/>
            <a:ext cx="8229600" cy="6106690"/>
          </a:xfrm>
        </p:spPr>
        <p:txBody>
          <a:bodyPr>
            <a:normAutofit fontScale="85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doGet</a:t>
            </a:r>
            <a:r>
              <a:rPr lang="en-IN" b="0" i="0" dirty="0">
                <a:solidFill>
                  <a:srgbClr val="000000"/>
                </a:solidFill>
                <a:effectLst/>
                <a:latin typeface="inter-regular"/>
              </a:rPr>
              <a:t>(</a:t>
            </a:r>
            <a:r>
              <a:rPr lang="en-IN" b="0" i="0" dirty="0" err="1">
                <a:solidFill>
                  <a:srgbClr val="000000"/>
                </a:solidFill>
                <a:effectLst/>
                <a:latin typeface="inter-regular"/>
              </a:rPr>
              <a:t>HttpServletRequest</a:t>
            </a:r>
            <a:r>
              <a:rPr lang="en-IN" b="0" i="0" dirty="0">
                <a:solidFill>
                  <a:srgbClr val="000000"/>
                </a:solidFill>
                <a:effectLst/>
                <a:latin typeface="inter-regular"/>
              </a:rPr>
              <a:t> request, </a:t>
            </a:r>
            <a:r>
              <a:rPr lang="en-IN" b="0" i="0" dirty="0" err="1">
                <a:solidFill>
                  <a:srgbClr val="000000"/>
                </a:solidFill>
                <a:effectLst/>
                <a:latin typeface="inter-regular"/>
              </a:rPr>
              <a:t>HttpServletResponse</a:t>
            </a:r>
            <a:r>
              <a:rPr lang="en-IN" b="0" i="0" dirty="0">
                <a:solidFill>
                  <a:srgbClr val="000000"/>
                </a:solidFill>
                <a:effectLst/>
                <a:latin typeface="inter-regular"/>
              </a:rPr>
              <a:t> response)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response.setContentType</a:t>
            </a:r>
            <a:r>
              <a:rPr lang="en-IN" b="0" i="0" dirty="0">
                <a:solidFill>
                  <a:srgbClr val="000000"/>
                </a:solidFill>
                <a:effectLst/>
                <a:latin typeface="inter-regular"/>
              </a:rPr>
              <a:t>(</a:t>
            </a:r>
            <a:r>
              <a:rPr lang="en-IN" b="0" i="0" dirty="0">
                <a:solidFill>
                  <a:srgbClr val="0000FF"/>
                </a:solidFill>
                <a:effectLst/>
                <a:latin typeface="inter-regular"/>
              </a:rPr>
              <a:t>"text/html"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PrintWriter</a:t>
            </a:r>
            <a:r>
              <a:rPr lang="en-IN" b="0" i="0" dirty="0">
                <a:solidFill>
                  <a:srgbClr val="000000"/>
                </a:solidFill>
                <a:effectLst/>
                <a:latin typeface="inter-regular"/>
              </a:rPr>
              <a:t> out = </a:t>
            </a:r>
            <a:r>
              <a:rPr lang="en-IN" b="0" i="0" dirty="0" err="1">
                <a:solidFill>
                  <a:srgbClr val="000000"/>
                </a:solidFill>
                <a:effectLst/>
                <a:latin typeface="inter-regular"/>
              </a:rPr>
              <a:t>response.getWriter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HttpSession</a:t>
            </a:r>
            <a:r>
              <a:rPr lang="en-IN" b="0" i="0" dirty="0">
                <a:solidFill>
                  <a:srgbClr val="000000"/>
                </a:solidFill>
                <a:effectLst/>
                <a:latin typeface="inter-regular"/>
              </a:rPr>
              <a:t> session=</a:t>
            </a:r>
            <a:r>
              <a:rPr lang="en-IN" b="0" i="0" dirty="0" err="1">
                <a:solidFill>
                  <a:srgbClr val="000000"/>
                </a:solidFill>
                <a:effectLst/>
                <a:latin typeface="inter-regular"/>
              </a:rPr>
              <a:t>request.getSession</a:t>
            </a:r>
            <a:r>
              <a:rPr lang="en-IN" b="0" i="0" dirty="0">
                <a:solidFill>
                  <a:srgbClr val="000000"/>
                </a:solidFill>
                <a:effectLst/>
                <a:latin typeface="inter-regular"/>
              </a:rPr>
              <a:t>(</a:t>
            </a:r>
            <a:r>
              <a:rPr lang="en-IN" b="1" i="0" dirty="0">
                <a:solidFill>
                  <a:srgbClr val="006699"/>
                </a:solidFill>
                <a:effectLst/>
                <a:latin typeface="inter-regular"/>
              </a:rPr>
              <a:t>false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n=(String)</a:t>
            </a:r>
            <a:r>
              <a:rPr lang="en-IN" b="0" i="0" dirty="0" err="1">
                <a:solidFill>
                  <a:srgbClr val="000000"/>
                </a:solidFill>
                <a:effectLst/>
                <a:latin typeface="inter-regular"/>
              </a:rPr>
              <a:t>session.getAttribute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"Hello "</a:t>
            </a:r>
            <a:r>
              <a:rPr lang="en-IN" b="0" i="0" dirty="0">
                <a:solidFill>
                  <a:srgbClr val="000000"/>
                </a:solidFill>
                <a:effectLst/>
                <a:latin typeface="inter-regular"/>
              </a:rPr>
              <a:t>+n);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buFont typeface="+mj-lt"/>
              <a:buAutoNum type="arabicPeriod"/>
            </a:pPr>
            <a:r>
              <a:rPr lang="en-IN"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3367827174"/>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CF3F-F2FF-4293-BF28-7824E239684A}"/>
              </a:ext>
            </a:extLst>
          </p:cNvPr>
          <p:cNvSpPr>
            <a:spLocks noGrp="1"/>
          </p:cNvSpPr>
          <p:nvPr>
            <p:ph type="title"/>
          </p:nvPr>
        </p:nvSpPr>
        <p:spPr>
          <a:xfrm>
            <a:off x="457200" y="274638"/>
            <a:ext cx="8229600" cy="315912"/>
          </a:xfrm>
        </p:spPr>
        <p:txBody>
          <a:bodyPr>
            <a:normAutofit fontScale="90000"/>
          </a:bodyPr>
          <a:lstStyle/>
          <a:p>
            <a:r>
              <a:rPr lang="en-IN" b="1" i="0" dirty="0">
                <a:solidFill>
                  <a:srgbClr val="273239"/>
                </a:solidFill>
                <a:effectLst/>
                <a:latin typeface="sofia-pro"/>
              </a:rPr>
              <a:t>Data Access Object Pattern</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C9CC89E2-F946-44FE-B5B8-C26EE87D2CCF}"/>
              </a:ext>
            </a:extLst>
          </p:cNvPr>
          <p:cNvSpPr>
            <a:spLocks noGrp="1"/>
          </p:cNvSpPr>
          <p:nvPr>
            <p:ph idx="1"/>
          </p:nvPr>
        </p:nvSpPr>
        <p:spPr>
          <a:xfrm>
            <a:off x="457200" y="476672"/>
            <a:ext cx="8229600" cy="6192688"/>
          </a:xfrm>
        </p:spPr>
        <p:txBody>
          <a:bodyPr>
            <a:normAutofit/>
          </a:bodyPr>
          <a:lstStyle/>
          <a:p>
            <a:r>
              <a:rPr lang="en-US" sz="1800" b="0" i="0" dirty="0">
                <a:solidFill>
                  <a:srgbClr val="273239"/>
                </a:solidFill>
                <a:effectLst/>
                <a:latin typeface="urw-din"/>
              </a:rPr>
              <a:t>Data Access Object Pattern or DAO pattern is used to separate low level data accessing API or operations from high level business services. Following are the participants in Data Access Object Pattern.</a:t>
            </a:r>
          </a:p>
          <a:p>
            <a:endParaRPr lang="en-US" sz="1800" dirty="0">
              <a:solidFill>
                <a:srgbClr val="273239"/>
              </a:solidFill>
              <a:latin typeface="urw-din"/>
            </a:endParaRPr>
          </a:p>
          <a:p>
            <a:endParaRPr lang="en-US" sz="1800" dirty="0">
              <a:solidFill>
                <a:srgbClr val="273239"/>
              </a:solidFill>
              <a:latin typeface="urw-din"/>
            </a:endParaRPr>
          </a:p>
          <a:p>
            <a:endParaRPr lang="en-US" sz="1800" dirty="0">
              <a:solidFill>
                <a:srgbClr val="273239"/>
              </a:solidFill>
              <a:latin typeface="urw-din"/>
            </a:endParaRPr>
          </a:p>
          <a:p>
            <a:endParaRPr lang="en-IN" sz="1800" dirty="0"/>
          </a:p>
        </p:txBody>
      </p:sp>
      <p:pic>
        <p:nvPicPr>
          <p:cNvPr id="4" name="Picture 3">
            <a:extLst>
              <a:ext uri="{FF2B5EF4-FFF2-40B4-BE49-F238E27FC236}">
                <a16:creationId xmlns:a16="http://schemas.microsoft.com/office/drawing/2014/main" id="{AD6DDF8C-31E5-416B-8E13-F144B6EB129F}"/>
              </a:ext>
            </a:extLst>
          </p:cNvPr>
          <p:cNvPicPr>
            <a:picLocks noChangeAspect="1"/>
          </p:cNvPicPr>
          <p:nvPr/>
        </p:nvPicPr>
        <p:blipFill>
          <a:blip r:embed="rId2"/>
          <a:stretch>
            <a:fillRect/>
          </a:stretch>
        </p:blipFill>
        <p:spPr>
          <a:xfrm>
            <a:off x="1187624" y="1628800"/>
            <a:ext cx="6019800" cy="2790825"/>
          </a:xfrm>
          <a:prstGeom prst="rect">
            <a:avLst/>
          </a:prstGeom>
        </p:spPr>
      </p:pic>
    </p:spTree>
    <p:extLst>
      <p:ext uri="{BB962C8B-B14F-4D97-AF65-F5344CB8AC3E}">
        <p14:creationId xmlns:p14="http://schemas.microsoft.com/office/powerpoint/2010/main" val="2364367313"/>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74C1F-7850-45A3-815B-4484AD877D61}"/>
              </a:ext>
            </a:extLst>
          </p:cNvPr>
          <p:cNvSpPr>
            <a:spLocks noGrp="1"/>
          </p:cNvSpPr>
          <p:nvPr>
            <p:ph idx="1"/>
          </p:nvPr>
        </p:nvSpPr>
        <p:spPr>
          <a:xfrm>
            <a:off x="457200" y="260648"/>
            <a:ext cx="8229600" cy="5865515"/>
          </a:xfrm>
        </p:spPr>
        <p:txBody>
          <a:bodyPr>
            <a:normAutofit fontScale="62500" lnSpcReduction="20000"/>
          </a:bodyPr>
          <a:lstStyle/>
          <a:p>
            <a:pPr algn="l" fontAlgn="base">
              <a:buFont typeface="Arial" panose="020B0604020202020204" pitchFamily="34" charset="0"/>
              <a:buChar char="•"/>
            </a:pPr>
            <a:r>
              <a:rPr lang="en-US" b="1" i="0" dirty="0" err="1">
                <a:solidFill>
                  <a:srgbClr val="273239"/>
                </a:solidFill>
                <a:effectLst/>
                <a:latin typeface="urw-din"/>
              </a:rPr>
              <a:t>BusinessObject</a:t>
            </a:r>
            <a:r>
              <a:rPr lang="en-US" b="1" i="0" dirty="0">
                <a:solidFill>
                  <a:srgbClr val="273239"/>
                </a:solidFill>
                <a:effectLst/>
                <a:latin typeface="urw-din"/>
              </a:rPr>
              <a:t> :</a:t>
            </a:r>
            <a:r>
              <a:rPr lang="en-US" b="0" i="0" dirty="0">
                <a:solidFill>
                  <a:srgbClr val="273239"/>
                </a:solidFill>
                <a:effectLst/>
                <a:latin typeface="urw-din"/>
              </a:rPr>
              <a:t> The </a:t>
            </a:r>
            <a:r>
              <a:rPr lang="en-US" b="0" i="0" dirty="0" err="1">
                <a:solidFill>
                  <a:srgbClr val="273239"/>
                </a:solidFill>
                <a:effectLst/>
                <a:latin typeface="urw-din"/>
              </a:rPr>
              <a:t>BusinessObject</a:t>
            </a:r>
            <a:r>
              <a:rPr lang="en-US" b="0" i="0" dirty="0">
                <a:solidFill>
                  <a:srgbClr val="273239"/>
                </a:solidFill>
                <a:effectLst/>
                <a:latin typeface="urw-din"/>
              </a:rPr>
              <a:t> represents the data client. It is the object that requires access to the data source to obtain and store data. A </a:t>
            </a:r>
            <a:r>
              <a:rPr lang="en-US" b="0" i="0" dirty="0" err="1">
                <a:solidFill>
                  <a:srgbClr val="273239"/>
                </a:solidFill>
                <a:effectLst/>
                <a:latin typeface="urw-din"/>
              </a:rPr>
              <a:t>BusinessObject</a:t>
            </a:r>
            <a:r>
              <a:rPr lang="en-US" b="0" i="0" dirty="0">
                <a:solidFill>
                  <a:srgbClr val="273239"/>
                </a:solidFill>
                <a:effectLst/>
                <a:latin typeface="urw-din"/>
              </a:rPr>
              <a:t> may be implemented as a session bean, entity bean or some other Java object in addition to a servlet or helper bean that accesses the data source.</a:t>
            </a: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r>
              <a:rPr lang="en-US" b="1" i="0" dirty="0" err="1">
                <a:solidFill>
                  <a:srgbClr val="273239"/>
                </a:solidFill>
                <a:effectLst/>
                <a:latin typeface="urw-din"/>
              </a:rPr>
              <a:t>DataAccessObject</a:t>
            </a:r>
            <a:r>
              <a:rPr lang="en-US" b="1" i="0" dirty="0">
                <a:solidFill>
                  <a:srgbClr val="273239"/>
                </a:solidFill>
                <a:effectLst/>
                <a:latin typeface="urw-din"/>
              </a:rPr>
              <a:t> :</a:t>
            </a:r>
            <a:r>
              <a:rPr lang="en-US" b="0" i="0" dirty="0">
                <a:solidFill>
                  <a:srgbClr val="273239"/>
                </a:solidFill>
                <a:effectLst/>
                <a:latin typeface="urw-din"/>
              </a:rPr>
              <a:t> The </a:t>
            </a:r>
            <a:r>
              <a:rPr lang="en-US" b="0" i="0" dirty="0" err="1">
                <a:solidFill>
                  <a:srgbClr val="273239"/>
                </a:solidFill>
                <a:effectLst/>
                <a:latin typeface="urw-din"/>
              </a:rPr>
              <a:t>DataAccessObject</a:t>
            </a:r>
            <a:r>
              <a:rPr lang="en-US" b="0" i="0" dirty="0">
                <a:solidFill>
                  <a:srgbClr val="273239"/>
                </a:solidFill>
                <a:effectLst/>
                <a:latin typeface="urw-din"/>
              </a:rPr>
              <a:t> is the primary object of this pattern. The </a:t>
            </a:r>
            <a:r>
              <a:rPr lang="en-US" b="0" i="0" dirty="0" err="1">
                <a:solidFill>
                  <a:srgbClr val="273239"/>
                </a:solidFill>
                <a:effectLst/>
                <a:latin typeface="urw-din"/>
              </a:rPr>
              <a:t>DataAccessObject</a:t>
            </a:r>
            <a:r>
              <a:rPr lang="en-US" b="0" i="0" dirty="0">
                <a:solidFill>
                  <a:srgbClr val="273239"/>
                </a:solidFill>
                <a:effectLst/>
                <a:latin typeface="urw-din"/>
              </a:rPr>
              <a:t> abstracts the underlying data access implementation for the </a:t>
            </a:r>
            <a:r>
              <a:rPr lang="en-US" b="0" i="0" dirty="0" err="1">
                <a:solidFill>
                  <a:srgbClr val="273239"/>
                </a:solidFill>
                <a:effectLst/>
                <a:latin typeface="urw-din"/>
              </a:rPr>
              <a:t>BusinessObject</a:t>
            </a:r>
            <a:r>
              <a:rPr lang="en-US" b="0" i="0" dirty="0">
                <a:solidFill>
                  <a:srgbClr val="273239"/>
                </a:solidFill>
                <a:effectLst/>
                <a:latin typeface="urw-din"/>
              </a:rPr>
              <a:t> to enable transparent access to the data source.</a:t>
            </a: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r>
              <a:rPr lang="en-US" b="1" i="0" dirty="0" err="1">
                <a:solidFill>
                  <a:srgbClr val="273239"/>
                </a:solidFill>
                <a:effectLst/>
                <a:latin typeface="urw-din"/>
              </a:rPr>
              <a:t>DataSource</a:t>
            </a:r>
            <a:r>
              <a:rPr lang="en-US" b="1" i="0" dirty="0">
                <a:solidFill>
                  <a:srgbClr val="273239"/>
                </a:solidFill>
                <a:effectLst/>
                <a:latin typeface="urw-din"/>
              </a:rPr>
              <a:t> :</a:t>
            </a:r>
            <a:r>
              <a:rPr lang="en-US" b="0" i="0" dirty="0">
                <a:solidFill>
                  <a:srgbClr val="273239"/>
                </a:solidFill>
                <a:effectLst/>
                <a:latin typeface="urw-din"/>
              </a:rPr>
              <a:t> This represents a data source implementation. A data source could be a database such as an RDBMS, OODBMS, XML repository, flat file system, and so forth. A data source can also be another system service or some kind of repository.</a:t>
            </a: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r>
              <a:rPr lang="en-US" b="1" i="0" dirty="0" err="1">
                <a:solidFill>
                  <a:srgbClr val="273239"/>
                </a:solidFill>
                <a:effectLst/>
                <a:latin typeface="urw-din"/>
              </a:rPr>
              <a:t>TransferObject</a:t>
            </a:r>
            <a:r>
              <a:rPr lang="en-US" b="1" i="0" dirty="0">
                <a:solidFill>
                  <a:srgbClr val="273239"/>
                </a:solidFill>
                <a:effectLst/>
                <a:latin typeface="urw-din"/>
              </a:rPr>
              <a:t> :</a:t>
            </a:r>
            <a:r>
              <a:rPr lang="en-US" b="0" i="0" dirty="0">
                <a:solidFill>
                  <a:srgbClr val="273239"/>
                </a:solidFill>
                <a:effectLst/>
                <a:latin typeface="urw-din"/>
              </a:rPr>
              <a:t> This represents a Transfer Object used as a data carrier. The </a:t>
            </a:r>
            <a:r>
              <a:rPr lang="en-US" b="0" i="0" dirty="0" err="1">
                <a:solidFill>
                  <a:srgbClr val="273239"/>
                </a:solidFill>
                <a:effectLst/>
                <a:latin typeface="urw-din"/>
              </a:rPr>
              <a:t>DataAccessObject</a:t>
            </a:r>
            <a:r>
              <a:rPr lang="en-US" b="0" i="0" dirty="0">
                <a:solidFill>
                  <a:srgbClr val="273239"/>
                </a:solidFill>
                <a:effectLst/>
                <a:latin typeface="urw-din"/>
              </a:rPr>
              <a:t> may use a Transfer Object to return data to the client. The </a:t>
            </a:r>
            <a:r>
              <a:rPr lang="en-US" b="0" i="0" dirty="0" err="1">
                <a:solidFill>
                  <a:srgbClr val="273239"/>
                </a:solidFill>
                <a:effectLst/>
                <a:latin typeface="urw-din"/>
              </a:rPr>
              <a:t>DataAccessObject</a:t>
            </a:r>
            <a:r>
              <a:rPr lang="en-US" b="0" i="0" dirty="0">
                <a:solidFill>
                  <a:srgbClr val="273239"/>
                </a:solidFill>
                <a:effectLst/>
                <a:latin typeface="urw-din"/>
              </a:rPr>
              <a:t> may also receive the data from the client in a Transfer Object to update the data in the data source.</a:t>
            </a:r>
          </a:p>
          <a:p>
            <a:endParaRPr lang="en-IN" dirty="0"/>
          </a:p>
        </p:txBody>
      </p:sp>
    </p:spTree>
    <p:extLst>
      <p:ext uri="{BB962C8B-B14F-4D97-AF65-F5344CB8AC3E}">
        <p14:creationId xmlns:p14="http://schemas.microsoft.com/office/powerpoint/2010/main" val="1238828895"/>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FFB2D-AED0-4F45-A209-E695B3596601}"/>
              </a:ext>
            </a:extLst>
          </p:cNvPr>
          <p:cNvSpPr>
            <a:spLocks noGrp="1"/>
          </p:cNvSpPr>
          <p:nvPr>
            <p:ph idx="1"/>
          </p:nvPr>
        </p:nvSpPr>
        <p:spPr>
          <a:xfrm>
            <a:off x="457200" y="260648"/>
            <a:ext cx="8229600" cy="5865515"/>
          </a:xfrm>
        </p:spPr>
        <p:txBody>
          <a:bodyPr>
            <a:normAutofit/>
          </a:bodyPr>
          <a:lstStyle/>
          <a:p>
            <a:endParaRPr lang="en-US" sz="4800" dirty="0"/>
          </a:p>
          <a:p>
            <a:endParaRPr lang="en-IN" sz="4800" dirty="0"/>
          </a:p>
          <a:p>
            <a:pPr marL="0" indent="0">
              <a:buNone/>
            </a:pPr>
            <a:r>
              <a:rPr lang="en-IN" sz="4800" dirty="0"/>
              <a:t>		Crud in servlet</a:t>
            </a:r>
          </a:p>
          <a:p>
            <a:endParaRPr lang="en-IN" sz="4800" dirty="0"/>
          </a:p>
        </p:txBody>
      </p:sp>
    </p:spTree>
    <p:extLst>
      <p:ext uri="{BB962C8B-B14F-4D97-AF65-F5344CB8AC3E}">
        <p14:creationId xmlns:p14="http://schemas.microsoft.com/office/powerpoint/2010/main" val="3403534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01AB-3D64-4AA1-8769-D4D73366FFE2}"/>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Keywords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791F0FE-795A-43A2-B1A3-1EEC1D1FDE96}"/>
              </a:ext>
            </a:extLst>
          </p:cNvPr>
          <p:cNvSpPr>
            <a:spLocks noGrp="1"/>
          </p:cNvSpPr>
          <p:nvPr>
            <p:ph idx="1"/>
          </p:nvPr>
        </p:nvSpPr>
        <p:spPr>
          <a:xfrm>
            <a:off x="457200" y="476672"/>
            <a:ext cx="8229600" cy="6106690"/>
          </a:xfrm>
        </p:spPr>
        <p:txBody>
          <a:bodyPr>
            <a:normAutofit/>
          </a:bodyPr>
          <a:lstStyle/>
          <a:p>
            <a:r>
              <a:rPr lang="en-US" sz="2000" b="0" i="0" dirty="0">
                <a:solidFill>
                  <a:srgbClr val="333333"/>
                </a:solidFill>
                <a:effectLst/>
                <a:latin typeface="inter-regular"/>
              </a:rPr>
              <a:t>Java keywords are also known as reserved words. Keywords are particular words that act as a key to a code. These are predefined words by Java so they cannot be used as a variable or object name or class name.</a:t>
            </a:r>
          </a:p>
          <a:p>
            <a:r>
              <a:rPr lang="en-IN" sz="2400" b="0" i="0" dirty="0">
                <a:solidFill>
                  <a:srgbClr val="610B38"/>
                </a:solidFill>
                <a:effectLst/>
                <a:latin typeface="erdana"/>
              </a:rPr>
              <a:t>List of Java Keywords</a:t>
            </a:r>
          </a:p>
          <a:p>
            <a:pPr marL="0" indent="0" algn="just">
              <a:buNone/>
            </a:pPr>
            <a:r>
              <a:rPr lang="en-US" sz="1800" b="1" i="0" u="none" strike="noStrike" dirty="0">
                <a:solidFill>
                  <a:srgbClr val="008000"/>
                </a:solidFill>
                <a:effectLst/>
                <a:latin typeface="inter-bold"/>
                <a:hlinkClick r:id="rId2"/>
              </a:rPr>
              <a:t>abstract</a:t>
            </a:r>
            <a:r>
              <a:rPr lang="en-US" sz="1800" b="1" i="0" dirty="0">
                <a:solidFill>
                  <a:srgbClr val="000000"/>
                </a:solidFill>
                <a:effectLst/>
                <a:latin typeface="inter-bold"/>
              </a:rPr>
              <a:t>:</a:t>
            </a:r>
            <a:r>
              <a:rPr lang="en-US" sz="1800" b="0" i="0" dirty="0">
                <a:solidFill>
                  <a:srgbClr val="000000"/>
                </a:solidFill>
                <a:effectLst/>
                <a:latin typeface="inter-regular"/>
              </a:rPr>
              <a:t> Java abstract keyword is used to declare an abstract class. An abstract class can provide the implementation of the interface. It can have abstract and non-abstract methods.</a:t>
            </a:r>
          </a:p>
          <a:p>
            <a:pPr marL="0" indent="0" algn="just">
              <a:buNone/>
            </a:pPr>
            <a:r>
              <a:rPr lang="en-US" sz="1800" b="1" i="0" u="none" strike="noStrike" dirty="0" err="1">
                <a:solidFill>
                  <a:srgbClr val="008000"/>
                </a:solidFill>
                <a:effectLst/>
                <a:latin typeface="inter-bold"/>
                <a:hlinkClick r:id="rId3"/>
              </a:rPr>
              <a:t>boolean</a:t>
            </a:r>
            <a:r>
              <a:rPr lang="en-US" sz="1800" b="1" i="0" u="none" strike="noStrike" dirty="0">
                <a:solidFill>
                  <a:srgbClr val="008000"/>
                </a:solidFill>
                <a:effectLst/>
                <a:latin typeface="inter-bold"/>
                <a:hlinkClick r:id="rId3"/>
              </a:rPr>
              <a:t>:</a:t>
            </a:r>
            <a:r>
              <a:rPr lang="en-US" sz="1800" b="0" i="0" dirty="0">
                <a:solidFill>
                  <a:srgbClr val="000000"/>
                </a:solidFill>
                <a:effectLst/>
                <a:latin typeface="inter-regular"/>
              </a:rPr>
              <a:t> Java </a:t>
            </a:r>
            <a:r>
              <a:rPr lang="en-US" sz="1800" b="0" i="0" dirty="0" err="1">
                <a:solidFill>
                  <a:srgbClr val="000000"/>
                </a:solidFill>
                <a:effectLst/>
                <a:latin typeface="inter-regular"/>
              </a:rPr>
              <a:t>boolean</a:t>
            </a:r>
            <a:r>
              <a:rPr lang="en-US" sz="1800" b="0" i="0" dirty="0">
                <a:solidFill>
                  <a:srgbClr val="000000"/>
                </a:solidFill>
                <a:effectLst/>
                <a:latin typeface="inter-regular"/>
              </a:rPr>
              <a:t> keyword is used to declare a variable as a </a:t>
            </a:r>
            <a:r>
              <a:rPr lang="en-US" sz="1800" b="0" i="0" dirty="0" err="1">
                <a:solidFill>
                  <a:srgbClr val="000000"/>
                </a:solidFill>
                <a:effectLst/>
                <a:latin typeface="inter-regular"/>
              </a:rPr>
              <a:t>boolean</a:t>
            </a:r>
            <a:r>
              <a:rPr lang="en-US" sz="1800" b="0" i="0" dirty="0">
                <a:solidFill>
                  <a:srgbClr val="000000"/>
                </a:solidFill>
                <a:effectLst/>
                <a:latin typeface="inter-regular"/>
              </a:rPr>
              <a:t> type. It can hold True and False values only.</a:t>
            </a:r>
          </a:p>
          <a:p>
            <a:pPr marL="0" indent="0" algn="just">
              <a:buNone/>
            </a:pPr>
            <a:r>
              <a:rPr lang="en-US" sz="1800" b="1" i="0" u="none" strike="noStrike" dirty="0">
                <a:solidFill>
                  <a:srgbClr val="008000"/>
                </a:solidFill>
                <a:effectLst/>
                <a:latin typeface="inter-bold"/>
                <a:hlinkClick r:id="rId4"/>
              </a:rPr>
              <a:t>break</a:t>
            </a:r>
            <a:r>
              <a:rPr lang="en-US" sz="1800" b="1" i="0" dirty="0">
                <a:solidFill>
                  <a:srgbClr val="000000"/>
                </a:solidFill>
                <a:effectLst/>
                <a:latin typeface="inter-bold"/>
              </a:rPr>
              <a:t>:</a:t>
            </a:r>
            <a:r>
              <a:rPr lang="en-US" sz="1800" b="0" i="0" dirty="0">
                <a:solidFill>
                  <a:srgbClr val="000000"/>
                </a:solidFill>
                <a:effectLst/>
                <a:latin typeface="inter-regular"/>
              </a:rPr>
              <a:t> Java break keyword is used to break the loop or switch statement. It breaks the current flow of the program at specified conditions.</a:t>
            </a:r>
          </a:p>
          <a:p>
            <a:pPr marL="0" indent="0" algn="just">
              <a:buNone/>
            </a:pPr>
            <a:r>
              <a:rPr lang="en-US" sz="1800" b="1" i="0" u="none" strike="noStrike" dirty="0">
                <a:solidFill>
                  <a:srgbClr val="008000"/>
                </a:solidFill>
                <a:effectLst/>
                <a:latin typeface="inter-bold"/>
                <a:hlinkClick r:id="rId5"/>
              </a:rPr>
              <a:t>byte</a:t>
            </a:r>
            <a:r>
              <a:rPr lang="en-US" sz="1800" b="1" i="0" dirty="0">
                <a:solidFill>
                  <a:srgbClr val="000000"/>
                </a:solidFill>
                <a:effectLst/>
                <a:latin typeface="inter-bold"/>
              </a:rPr>
              <a:t>:</a:t>
            </a:r>
            <a:r>
              <a:rPr lang="en-US" sz="1800" b="0" i="0" dirty="0">
                <a:solidFill>
                  <a:srgbClr val="000000"/>
                </a:solidFill>
                <a:effectLst/>
                <a:latin typeface="inter-regular"/>
              </a:rPr>
              <a:t> Java byte keyword is used to declare a variable that can hold 8-bit data values.</a:t>
            </a:r>
          </a:p>
          <a:p>
            <a:pPr marL="0" indent="0" algn="just">
              <a:buNone/>
            </a:pPr>
            <a:r>
              <a:rPr lang="en-US" sz="1800" b="1" i="0" u="none" strike="noStrike" dirty="0">
                <a:solidFill>
                  <a:srgbClr val="008000"/>
                </a:solidFill>
                <a:effectLst/>
                <a:latin typeface="inter-bold"/>
                <a:hlinkClick r:id="rId6"/>
              </a:rPr>
              <a:t>case</a:t>
            </a:r>
            <a:r>
              <a:rPr lang="en-US" sz="1800" b="1" i="0" dirty="0">
                <a:solidFill>
                  <a:srgbClr val="000000"/>
                </a:solidFill>
                <a:effectLst/>
                <a:latin typeface="inter-bold"/>
              </a:rPr>
              <a:t>:</a:t>
            </a:r>
            <a:r>
              <a:rPr lang="en-US" sz="1800" b="0" i="0" dirty="0">
                <a:solidFill>
                  <a:srgbClr val="000000"/>
                </a:solidFill>
                <a:effectLst/>
                <a:latin typeface="inter-regular"/>
              </a:rPr>
              <a:t> Java case keyword is used with the switch statements to mark blocks of text.</a:t>
            </a:r>
          </a:p>
          <a:p>
            <a:pPr marL="0" indent="0" algn="just">
              <a:buNone/>
            </a:pPr>
            <a:r>
              <a:rPr lang="en-US" sz="1800" b="1" i="0" u="none" strike="noStrike" dirty="0">
                <a:solidFill>
                  <a:srgbClr val="008000"/>
                </a:solidFill>
                <a:effectLst/>
                <a:latin typeface="inter-bold"/>
                <a:hlinkClick r:id="rId7"/>
              </a:rPr>
              <a:t>catch</a:t>
            </a:r>
            <a:r>
              <a:rPr lang="en-US" sz="1800" b="1" i="0" dirty="0">
                <a:solidFill>
                  <a:srgbClr val="000000"/>
                </a:solidFill>
                <a:effectLst/>
                <a:latin typeface="inter-bold"/>
              </a:rPr>
              <a:t>:</a:t>
            </a:r>
            <a:r>
              <a:rPr lang="en-US" sz="1800" b="0" i="0" dirty="0">
                <a:solidFill>
                  <a:srgbClr val="000000"/>
                </a:solidFill>
                <a:effectLst/>
                <a:latin typeface="inter-regular"/>
              </a:rPr>
              <a:t> Java catch keyword is used to catch the exceptions generated by try statements. It must be used after the try block only.</a:t>
            </a:r>
          </a:p>
          <a:p>
            <a:pPr marL="0" indent="0" algn="just">
              <a:buNone/>
            </a:pPr>
            <a:r>
              <a:rPr lang="en-US" sz="1800" b="1" i="0" u="none" strike="noStrike" dirty="0">
                <a:solidFill>
                  <a:srgbClr val="008000"/>
                </a:solidFill>
                <a:effectLst/>
                <a:latin typeface="inter-bold"/>
                <a:hlinkClick r:id="rId8"/>
              </a:rPr>
              <a:t>char</a:t>
            </a:r>
            <a:r>
              <a:rPr lang="en-US" sz="1800" b="1" i="0" dirty="0">
                <a:solidFill>
                  <a:srgbClr val="000000"/>
                </a:solidFill>
                <a:effectLst/>
                <a:latin typeface="inter-bold"/>
              </a:rPr>
              <a:t>:</a:t>
            </a:r>
            <a:r>
              <a:rPr lang="en-US" sz="1800" b="0" i="0" dirty="0">
                <a:solidFill>
                  <a:srgbClr val="000000"/>
                </a:solidFill>
                <a:effectLst/>
                <a:latin typeface="inter-regular"/>
              </a:rPr>
              <a:t> Java char keyword is used to declare a variable that can hold unsigned 16-bit Unicode characters</a:t>
            </a:r>
          </a:p>
          <a:p>
            <a:pPr marL="0" indent="0" algn="just">
              <a:buNone/>
            </a:pPr>
            <a:r>
              <a:rPr lang="en-US" sz="1800" b="1" i="0" u="none" strike="noStrike" dirty="0">
                <a:solidFill>
                  <a:srgbClr val="008000"/>
                </a:solidFill>
                <a:effectLst/>
                <a:latin typeface="inter-bold"/>
                <a:hlinkClick r:id="rId9"/>
              </a:rPr>
              <a:t>class</a:t>
            </a:r>
            <a:r>
              <a:rPr lang="en-US" sz="1800" b="1" i="0" dirty="0">
                <a:solidFill>
                  <a:srgbClr val="000000"/>
                </a:solidFill>
                <a:effectLst/>
                <a:latin typeface="inter-bold"/>
              </a:rPr>
              <a:t>:</a:t>
            </a:r>
            <a:r>
              <a:rPr lang="en-US" sz="1800" b="0" i="0" dirty="0">
                <a:solidFill>
                  <a:srgbClr val="000000"/>
                </a:solidFill>
                <a:effectLst/>
                <a:latin typeface="inter-regular"/>
              </a:rPr>
              <a:t> Java class keyword is used to declare a class.</a:t>
            </a:r>
          </a:p>
          <a:p>
            <a:endParaRPr lang="en-IN" sz="2400" b="0" i="0" dirty="0">
              <a:solidFill>
                <a:srgbClr val="610B38"/>
              </a:solidFill>
              <a:effectLst/>
              <a:latin typeface="erdana"/>
            </a:endParaRPr>
          </a:p>
          <a:p>
            <a:endParaRPr lang="en-IN" sz="2000" dirty="0"/>
          </a:p>
        </p:txBody>
      </p:sp>
    </p:spTree>
    <p:extLst>
      <p:ext uri="{BB962C8B-B14F-4D97-AF65-F5344CB8AC3E}">
        <p14:creationId xmlns:p14="http://schemas.microsoft.com/office/powerpoint/2010/main" val="3175082253"/>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D0C3-DB17-405E-A342-78519BC003B8}"/>
              </a:ext>
            </a:extLst>
          </p:cNvPr>
          <p:cNvSpPr>
            <a:spLocks noGrp="1"/>
          </p:cNvSpPr>
          <p:nvPr>
            <p:ph type="title"/>
          </p:nvPr>
        </p:nvSpPr>
        <p:spPr>
          <a:xfrm>
            <a:off x="457200" y="274638"/>
            <a:ext cx="8229600" cy="457199"/>
          </a:xfrm>
        </p:spPr>
        <p:txBody>
          <a:bodyPr>
            <a:normAutofit fontScale="90000"/>
          </a:bodyPr>
          <a:lstStyle/>
          <a:p>
            <a:r>
              <a:rPr lang="en-US" dirty="0"/>
              <a:t>Index.html</a:t>
            </a:r>
            <a:endParaRPr lang="en-IN" dirty="0"/>
          </a:p>
        </p:txBody>
      </p:sp>
      <p:sp>
        <p:nvSpPr>
          <p:cNvPr id="3" name="Content Placeholder 2">
            <a:extLst>
              <a:ext uri="{FF2B5EF4-FFF2-40B4-BE49-F238E27FC236}">
                <a16:creationId xmlns:a16="http://schemas.microsoft.com/office/drawing/2014/main" id="{BB84903B-6EA2-43F5-8503-60C088CDE50A}"/>
              </a:ext>
            </a:extLst>
          </p:cNvPr>
          <p:cNvSpPr>
            <a:spLocks noGrp="1"/>
          </p:cNvSpPr>
          <p:nvPr>
            <p:ph idx="1"/>
          </p:nvPr>
        </p:nvSpPr>
        <p:spPr>
          <a:xfrm>
            <a:off x="457200" y="731838"/>
            <a:ext cx="8229600" cy="5851524"/>
          </a:xfrm>
        </p:spPr>
        <p:txBody>
          <a:bodyPr/>
          <a:lstStyle/>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form </a:t>
            </a:r>
            <a:r>
              <a:rPr lang="en-US" sz="1800" dirty="0">
                <a:solidFill>
                  <a:srgbClr val="7F007F"/>
                </a:solidFill>
                <a:latin typeface="Consolas" panose="020B0609020204030204" pitchFamily="49" charset="0"/>
              </a:rPr>
              <a:t>action</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SaveServlet</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method</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"post"</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Name: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"text"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"name"</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Password:</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input </a:t>
            </a:r>
            <a:r>
              <a:rPr lang="en-IN" sz="1800" dirty="0">
                <a:solidFill>
                  <a:srgbClr val="7F007F"/>
                </a:solidFill>
                <a:latin typeface="Consolas" panose="020B0609020204030204" pitchFamily="49" charset="0"/>
              </a:rPr>
              <a:t>type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"password" </a:t>
            </a:r>
            <a:r>
              <a:rPr lang="en-IN" sz="1800" i="1" dirty="0">
                <a:solidFill>
                  <a:srgbClr val="7F007F"/>
                </a:solidFill>
                <a:latin typeface="Consolas" panose="020B0609020204030204" pitchFamily="49" charset="0"/>
              </a:rPr>
              <a:t>name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"password"</a:t>
            </a:r>
            <a:r>
              <a:rPr lang="en-IN" sz="1800" i="1" dirty="0">
                <a:solidFill>
                  <a:srgbClr val="008080"/>
                </a:solidFill>
                <a:latin typeface="Consolas" panose="020B0609020204030204" pitchFamily="49" charset="0"/>
              </a:rPr>
              <a:t>/&gt;&lt;</a:t>
            </a:r>
            <a:r>
              <a:rPr lang="en-IN" sz="1800" i="1" dirty="0" err="1">
                <a:solidFill>
                  <a:srgbClr val="3F7F7F"/>
                </a:solidFill>
                <a:latin typeface="Consolas" panose="020B0609020204030204" pitchFamily="49" charset="0"/>
              </a:rPr>
              <a:t>br</a:t>
            </a:r>
            <a:r>
              <a:rPr lang="en-IN" sz="1800" i="1" dirty="0">
                <a:solidFill>
                  <a:srgbClr val="008080"/>
                </a:solidFill>
                <a:latin typeface="Consolas" panose="020B0609020204030204" pitchFamily="49" charset="0"/>
              </a:rPr>
              <a:t>&gt;</a:t>
            </a:r>
          </a:p>
          <a:p>
            <a:pPr algn="l"/>
            <a:r>
              <a:rPr lang="en-US" sz="1800" dirty="0">
                <a:solidFill>
                  <a:srgbClr val="000000"/>
                </a:solidFill>
                <a:latin typeface="Consolas" panose="020B0609020204030204" pitchFamily="49" charset="0"/>
              </a:rPr>
              <a:t>Email:</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"email"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"email"</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Country:</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select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"country"</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India</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USA</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UK</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option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select</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"submit"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"Save Employee"</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form</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a </a:t>
            </a:r>
            <a:r>
              <a:rPr lang="en-US" sz="1800" dirty="0" err="1">
                <a:solidFill>
                  <a:srgbClr val="7F007F"/>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ViewServlet</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view employees</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a</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html</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531872825"/>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B8D4-65F8-4CC5-8D23-A0315FE9D8DD}"/>
              </a:ext>
            </a:extLst>
          </p:cNvPr>
          <p:cNvSpPr>
            <a:spLocks noGrp="1"/>
          </p:cNvSpPr>
          <p:nvPr>
            <p:ph type="title"/>
          </p:nvPr>
        </p:nvSpPr>
        <p:spPr>
          <a:xfrm>
            <a:off x="457200" y="274638"/>
            <a:ext cx="8229600" cy="562074"/>
          </a:xfrm>
        </p:spPr>
        <p:txBody>
          <a:bodyPr>
            <a:normAutofit fontScale="90000"/>
          </a:bodyPr>
          <a:lstStyle/>
          <a:p>
            <a:r>
              <a:rPr lang="en-US" dirty="0"/>
              <a:t>Emp.java</a:t>
            </a:r>
            <a:endParaRPr lang="en-IN" dirty="0"/>
          </a:p>
        </p:txBody>
      </p:sp>
      <p:sp>
        <p:nvSpPr>
          <p:cNvPr id="3" name="Content Placeholder 2">
            <a:extLst>
              <a:ext uri="{FF2B5EF4-FFF2-40B4-BE49-F238E27FC236}">
                <a16:creationId xmlns:a16="http://schemas.microsoft.com/office/drawing/2014/main" id="{3BFACFAC-A0B1-4076-89B6-7201C39139A3}"/>
              </a:ext>
            </a:extLst>
          </p:cNvPr>
          <p:cNvSpPr>
            <a:spLocks noGrp="1"/>
          </p:cNvSpPr>
          <p:nvPr>
            <p:ph idx="1"/>
          </p:nvPr>
        </p:nvSpPr>
        <p:spPr>
          <a:xfrm>
            <a:off x="457200" y="836712"/>
            <a:ext cx="8229600" cy="5746650"/>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 {</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err="1">
                <a:solidFill>
                  <a:srgbClr val="0000C0"/>
                </a:solidFill>
                <a:latin typeface="Consolas" panose="020B0609020204030204" pitchFamily="49" charset="0"/>
              </a:rPr>
              <a:t>name</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password</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email</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country</a:t>
            </a:r>
            <a:r>
              <a:rPr lang="en-US" sz="1800" b="1"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88199745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4681-1B8D-4856-8A0B-E97C1A873170}"/>
              </a:ext>
            </a:extLst>
          </p:cNvPr>
          <p:cNvSpPr>
            <a:spLocks noGrp="1"/>
          </p:cNvSpPr>
          <p:nvPr>
            <p:ph type="title"/>
          </p:nvPr>
        </p:nvSpPr>
        <p:spPr>
          <a:xfrm>
            <a:off x="457200" y="274638"/>
            <a:ext cx="8229600" cy="562074"/>
          </a:xfrm>
        </p:spPr>
        <p:txBody>
          <a:bodyPr>
            <a:normAutofit fontScale="90000"/>
          </a:bodyPr>
          <a:lstStyle/>
          <a:p>
            <a:r>
              <a:rPr lang="en-US" dirty="0"/>
              <a:t>EmpDao.java</a:t>
            </a:r>
            <a:endParaRPr lang="en-IN" dirty="0"/>
          </a:p>
        </p:txBody>
      </p:sp>
      <p:sp>
        <p:nvSpPr>
          <p:cNvPr id="3" name="Content Placeholder 2">
            <a:extLst>
              <a:ext uri="{FF2B5EF4-FFF2-40B4-BE49-F238E27FC236}">
                <a16:creationId xmlns:a16="http://schemas.microsoft.com/office/drawing/2014/main" id="{F99E6BC3-C5EC-4E62-8C80-ADA01C074C1A}"/>
              </a:ext>
            </a:extLst>
          </p:cNvPr>
          <p:cNvSpPr>
            <a:spLocks noGrp="1"/>
          </p:cNvSpPr>
          <p:nvPr>
            <p:ph idx="1"/>
          </p:nvPr>
        </p:nvSpPr>
        <p:spPr>
          <a:xfrm>
            <a:off x="457200" y="836712"/>
            <a:ext cx="8229600" cy="5746650"/>
          </a:xfrm>
        </p:spPr>
        <p:txBody>
          <a:bodyPr>
            <a:normAutofit fontScale="92500" lnSpcReduction="1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EmpDao</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String </a:t>
            </a:r>
            <a:r>
              <a:rPr lang="en-US" sz="1800" b="1" i="1" dirty="0" err="1">
                <a:solidFill>
                  <a:srgbClr val="0000C0"/>
                </a:solidFill>
                <a:latin typeface="Consolas" panose="020B0609020204030204" pitchFamily="49" charset="0"/>
              </a:rPr>
              <a:t>url</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err="1">
                <a:solidFill>
                  <a:srgbClr val="2A00FF"/>
                </a:solidFill>
                <a:latin typeface="Consolas" panose="020B0609020204030204" pitchFamily="49" charset="0"/>
              </a:rPr>
              <a:t>jdbc:mysql</a:t>
            </a:r>
            <a:r>
              <a:rPr lang="en-US" sz="1800" b="1" i="1" dirty="0">
                <a:solidFill>
                  <a:srgbClr val="2A00FF"/>
                </a:solidFill>
                <a:latin typeface="Consolas" panose="020B0609020204030204" pitchFamily="49" charset="0"/>
              </a:rPr>
              <a:t>://localhost/demo"</a:t>
            </a:r>
            <a:r>
              <a:rPr lang="en-US"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user</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"root"</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pass</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"root"</a:t>
            </a:r>
            <a:r>
              <a:rPr lang="en-IN"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Connection </a:t>
            </a:r>
            <a:r>
              <a:rPr lang="en-US" sz="1800" b="1" dirty="0" err="1">
                <a:solidFill>
                  <a:srgbClr val="000000"/>
                </a:solidFill>
                <a:latin typeface="Consolas" panose="020B0609020204030204" pitchFamily="49" charset="0"/>
              </a:rPr>
              <a:t>getConnection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ClassNotFoundException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SQLException</a:t>
            </a:r>
            <a:r>
              <a:rPr lang="en-US" sz="1800" b="1" dirty="0">
                <a:solidFill>
                  <a:srgbClr val="000000"/>
                </a:solidFill>
                <a:latin typeface="Consolas" panose="020B0609020204030204" pitchFamily="49" charset="0"/>
              </a:rPr>
              <a:t> {</a:t>
            </a:r>
          </a:p>
          <a:p>
            <a:pPr algn="l"/>
            <a:r>
              <a:rPr lang="da-DK" sz="1800" dirty="0">
                <a:solidFill>
                  <a:srgbClr val="000000"/>
                </a:solidFill>
                <a:latin typeface="Consolas" panose="020B0609020204030204" pitchFamily="49" charset="0"/>
              </a:rPr>
              <a:t>String </a:t>
            </a:r>
            <a:r>
              <a:rPr lang="da-DK" sz="1800" dirty="0">
                <a:solidFill>
                  <a:srgbClr val="6A3E3E"/>
                </a:solidFill>
                <a:latin typeface="Consolas" panose="020B0609020204030204" pitchFamily="49" charset="0"/>
              </a:rPr>
              <a:t>dbDriver</a:t>
            </a:r>
            <a:r>
              <a:rPr lang="da-DK" sz="1800" dirty="0">
                <a:solidFill>
                  <a:srgbClr val="000000"/>
                </a:solidFill>
                <a:latin typeface="Consolas" panose="020B0609020204030204" pitchFamily="49" charset="0"/>
              </a:rPr>
              <a:t>=</a:t>
            </a:r>
            <a:r>
              <a:rPr lang="da-DK" sz="1800" dirty="0">
                <a:solidFill>
                  <a:srgbClr val="2A00FF"/>
                </a:solidFill>
                <a:latin typeface="Consolas" panose="020B0609020204030204" pitchFamily="49" charset="0"/>
              </a:rPr>
              <a:t>"com.mysql.jdbc.Driver"</a:t>
            </a:r>
            <a:r>
              <a:rPr lang="da-DK"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url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jdbc:mysql</a:t>
            </a:r>
            <a:r>
              <a:rPr lang="en-US" sz="1800" dirty="0">
                <a:solidFill>
                  <a:srgbClr val="2A00FF"/>
                </a:solidFill>
                <a:latin typeface="Consolas" panose="020B0609020204030204" pitchFamily="49" charset="0"/>
              </a:rPr>
              <a:t>://localhost:3306/"</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err="1">
                <a:solidFill>
                  <a:srgbClr val="6A3E3E"/>
                </a:solidFill>
                <a:latin typeface="Consolas" panose="020B0609020204030204" pitchFamily="49" charset="0"/>
              </a:rPr>
              <a:t>dbname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"demo"</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username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"root"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password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"root"</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Class.</a:t>
            </a:r>
            <a:r>
              <a:rPr lang="en-IN" sz="1800" i="1" dirty="0" err="1">
                <a:solidFill>
                  <a:srgbClr val="000000"/>
                </a:solidFill>
                <a:latin typeface="Consolas" panose="020B0609020204030204" pitchFamily="49" charset="0"/>
              </a:rPr>
              <a:t>forName</a:t>
            </a:r>
            <a:r>
              <a:rPr lang="en-IN" sz="1800" i="1" dirty="0">
                <a:solidFill>
                  <a:srgbClr val="000000"/>
                </a:solidFill>
                <a:latin typeface="Consolas" panose="020B0609020204030204" pitchFamily="49" charset="0"/>
              </a:rPr>
              <a:t>(</a:t>
            </a:r>
            <a:r>
              <a:rPr lang="en-IN" sz="1800" i="1" dirty="0" err="1">
                <a:solidFill>
                  <a:srgbClr val="6A3E3E"/>
                </a:solidFill>
                <a:latin typeface="Consolas" panose="020B0609020204030204" pitchFamily="49" charset="0"/>
              </a:rPr>
              <a:t>dbDriver</a:t>
            </a:r>
            <a:r>
              <a:rPr lang="en-IN"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Connection </a:t>
            </a:r>
            <a:r>
              <a:rPr lang="en-US" sz="1800" dirty="0">
                <a:solidFill>
                  <a:srgbClr val="6A3E3E"/>
                </a:solidFill>
                <a:latin typeface="Consolas" panose="020B0609020204030204" pitchFamily="49" charset="0"/>
              </a:rPr>
              <a:t>con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DriverManager.</a:t>
            </a:r>
            <a:r>
              <a:rPr lang="en-US" sz="1800" i="1" dirty="0" err="1">
                <a:solidFill>
                  <a:srgbClr val="000000"/>
                </a:solidFill>
                <a:latin typeface="Consolas" panose="020B0609020204030204" pitchFamily="49" charset="0"/>
              </a:rPr>
              <a:t>getConnection</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url</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dbname</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username</a:t>
            </a:r>
            <a:r>
              <a:rPr lang="en-US" sz="1800" i="1" dirty="0" err="1">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password</a:t>
            </a:r>
            <a:r>
              <a:rPr lang="en-US" sz="1800"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con</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552502303"/>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55B10-592B-4BD8-8A2A-E2C0DE463513}"/>
              </a:ext>
            </a:extLst>
          </p:cNvPr>
          <p:cNvSpPr>
            <a:spLocks noGrp="1"/>
          </p:cNvSpPr>
          <p:nvPr>
            <p:ph idx="1"/>
          </p:nvPr>
        </p:nvSpPr>
        <p:spPr>
          <a:xfrm>
            <a:off x="457200" y="188640"/>
            <a:ext cx="8229600" cy="6408712"/>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save(Emp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=0;</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"insert into user905(</a:t>
            </a:r>
            <a:r>
              <a:rPr lang="en-US" sz="1800" dirty="0" err="1">
                <a:solidFill>
                  <a:srgbClr val="2A00FF"/>
                </a:solidFill>
                <a:latin typeface="Consolas" panose="020B0609020204030204" pitchFamily="49" charset="0"/>
              </a:rPr>
              <a:t>name,password,email,country</a:t>
            </a:r>
            <a:r>
              <a:rPr lang="en-US" sz="1800" dirty="0">
                <a:solidFill>
                  <a:srgbClr val="2A00FF"/>
                </a:solidFill>
                <a:latin typeface="Consolas" panose="020B0609020204030204" pitchFamily="49" charset="0"/>
              </a:rPr>
              <a:t>)values(?,?,?,?)"</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(1,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(2,</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.getPassword());</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(3,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.getEmail</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ps</a:t>
            </a:r>
            <a:r>
              <a:rPr lang="en-US" sz="1800" dirty="0" err="1">
                <a:solidFill>
                  <a:srgbClr val="000000"/>
                </a:solidFill>
                <a:latin typeface="Consolas" panose="020B0609020204030204" pitchFamily="49" charset="0"/>
              </a:rPr>
              <a:t>.setString</a:t>
            </a:r>
            <a:r>
              <a:rPr lang="en-US" sz="1800" dirty="0">
                <a:solidFill>
                  <a:srgbClr val="000000"/>
                </a:solidFill>
                <a:latin typeface="Consolas" panose="020B0609020204030204" pitchFamily="49" charset="0"/>
              </a:rPr>
              <a:t>(4, </a:t>
            </a:r>
            <a:r>
              <a:rPr lang="en-US" sz="1800" dirty="0" err="1">
                <a:solidFill>
                  <a:srgbClr val="6A3E3E"/>
                </a:solidFill>
                <a:latin typeface="Consolas" panose="020B0609020204030204" pitchFamily="49" charset="0"/>
              </a:rPr>
              <a:t>e</a:t>
            </a:r>
            <a:r>
              <a:rPr lang="en-US" sz="1800" dirty="0" err="1">
                <a:solidFill>
                  <a:srgbClr val="000000"/>
                </a:solidFill>
                <a:latin typeface="Consolas" panose="020B0609020204030204" pitchFamily="49" charset="0"/>
              </a:rPr>
              <a:t>.getCountry</a:t>
            </a:r>
            <a:r>
              <a:rPr lang="en-US"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A3E3E"/>
                </a:solidFill>
                <a:latin typeface="Consolas" panose="020B0609020204030204" pitchFamily="49" charset="0"/>
              </a:rPr>
              <a:t>status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endParaRPr lang="en-IN" dirty="0"/>
          </a:p>
        </p:txBody>
      </p:sp>
    </p:spTree>
    <p:extLst>
      <p:ext uri="{BB962C8B-B14F-4D97-AF65-F5344CB8AC3E}">
        <p14:creationId xmlns:p14="http://schemas.microsoft.com/office/powerpoint/2010/main" val="191063743"/>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BF0A-82A6-4D64-9FEA-485844AED9F2}"/>
              </a:ext>
            </a:extLst>
          </p:cNvPr>
          <p:cNvSpPr>
            <a:spLocks noGrp="1"/>
          </p:cNvSpPr>
          <p:nvPr>
            <p:ph type="title"/>
          </p:nvPr>
        </p:nvSpPr>
        <p:spPr>
          <a:xfrm>
            <a:off x="457200" y="274638"/>
            <a:ext cx="8229600" cy="634082"/>
          </a:xfrm>
        </p:spPr>
        <p:txBody>
          <a:bodyPr>
            <a:normAutofit fontScale="90000"/>
          </a:bodyPr>
          <a:lstStyle/>
          <a:p>
            <a:r>
              <a:rPr lang="en-US" dirty="0"/>
              <a:t>SaveServlet.java</a:t>
            </a:r>
            <a:endParaRPr lang="en-IN" dirty="0"/>
          </a:p>
        </p:txBody>
      </p:sp>
      <p:sp>
        <p:nvSpPr>
          <p:cNvPr id="3" name="Content Placeholder 2">
            <a:extLst>
              <a:ext uri="{FF2B5EF4-FFF2-40B4-BE49-F238E27FC236}">
                <a16:creationId xmlns:a16="http://schemas.microsoft.com/office/drawing/2014/main" id="{7C272995-609B-4477-87DB-3D11744AB1C0}"/>
              </a:ext>
            </a:extLst>
          </p:cNvPr>
          <p:cNvSpPr>
            <a:spLocks noGrp="1"/>
          </p:cNvSpPr>
          <p:nvPr>
            <p:ph idx="1"/>
          </p:nvPr>
        </p:nvSpPr>
        <p:spPr>
          <a:xfrm>
            <a:off x="457200" y="908720"/>
            <a:ext cx="8229600" cy="5674642"/>
          </a:xfrm>
        </p:spPr>
        <p:txBody>
          <a:bodyPr>
            <a:normAutofit fontScale="40000" lnSpcReduction="20000"/>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doPost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2900" b="1" dirty="0" err="1">
                <a:solidFill>
                  <a:srgbClr val="000000"/>
                </a:solidFill>
                <a:latin typeface="Consolas" panose="020B0609020204030204" pitchFamily="49" charset="0"/>
              </a:rPr>
              <a:t>ServletException</a:t>
            </a:r>
            <a:r>
              <a:rPr lang="en-IN" sz="2900" b="1" dirty="0">
                <a:solidFill>
                  <a:srgbClr val="000000"/>
                </a:solidFill>
                <a:latin typeface="Consolas" panose="020B0609020204030204" pitchFamily="49" charset="0"/>
              </a:rPr>
              <a:t>, </a:t>
            </a:r>
            <a:r>
              <a:rPr lang="en-IN" sz="2900" b="1" dirty="0" err="1">
                <a:solidFill>
                  <a:srgbClr val="000000"/>
                </a:solidFill>
                <a:latin typeface="Consolas" panose="020B0609020204030204" pitchFamily="49" charset="0"/>
              </a:rPr>
              <a:t>IOException</a:t>
            </a:r>
            <a:r>
              <a:rPr lang="en-IN" sz="2900" b="1" dirty="0">
                <a:solidFill>
                  <a:srgbClr val="000000"/>
                </a:solidFill>
                <a:latin typeface="Consolas" panose="020B0609020204030204" pitchFamily="49" charset="0"/>
              </a:rPr>
              <a:t> {</a:t>
            </a:r>
          </a:p>
          <a:p>
            <a:pPr algn="l"/>
            <a:r>
              <a:rPr lang="en-IN" sz="2900" dirty="0" err="1">
                <a:solidFill>
                  <a:srgbClr val="6A3E3E"/>
                </a:solidFill>
                <a:latin typeface="Consolas" panose="020B0609020204030204" pitchFamily="49" charset="0"/>
              </a:rPr>
              <a:t>response</a:t>
            </a:r>
            <a:r>
              <a:rPr lang="en-IN" sz="2900" dirty="0" err="1">
                <a:solidFill>
                  <a:srgbClr val="000000"/>
                </a:solidFill>
                <a:latin typeface="Consolas" panose="020B0609020204030204" pitchFamily="49" charset="0"/>
              </a:rPr>
              <a:t>.setContentType</a:t>
            </a:r>
            <a:r>
              <a:rPr lang="en-IN" sz="2900" dirty="0">
                <a:solidFill>
                  <a:srgbClr val="000000"/>
                </a:solidFill>
                <a:latin typeface="Consolas" panose="020B0609020204030204" pitchFamily="49" charset="0"/>
              </a:rPr>
              <a:t>(</a:t>
            </a:r>
            <a:r>
              <a:rPr lang="en-IN" sz="2900" dirty="0">
                <a:solidFill>
                  <a:srgbClr val="2A00FF"/>
                </a:solidFill>
                <a:latin typeface="Consolas" panose="020B0609020204030204" pitchFamily="49" charset="0"/>
              </a:rPr>
              <a:t>"text/html"</a:t>
            </a:r>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r>
              <a:rPr lang="en-IN" sz="2900" dirty="0" err="1">
                <a:solidFill>
                  <a:srgbClr val="000000"/>
                </a:solidFill>
                <a:latin typeface="Consolas" panose="020B0609020204030204" pitchFamily="49" charset="0"/>
              </a:rPr>
              <a:t>PrintWriter</a:t>
            </a:r>
            <a:r>
              <a:rPr lang="en-IN" sz="2900" dirty="0">
                <a:solidFill>
                  <a:srgbClr val="000000"/>
                </a:solidFill>
                <a:latin typeface="Consolas" panose="020B0609020204030204" pitchFamily="49" charset="0"/>
              </a:rPr>
              <a:t> </a:t>
            </a:r>
            <a:r>
              <a:rPr lang="en-IN" sz="2900" dirty="0">
                <a:solidFill>
                  <a:srgbClr val="6A3E3E"/>
                </a:solidFill>
                <a:latin typeface="Consolas" panose="020B0609020204030204" pitchFamily="49" charset="0"/>
              </a:rPr>
              <a:t>out</a:t>
            </a:r>
            <a:r>
              <a:rPr lang="en-IN" sz="2900" dirty="0">
                <a:solidFill>
                  <a:srgbClr val="000000"/>
                </a:solidFill>
                <a:latin typeface="Consolas" panose="020B0609020204030204" pitchFamily="49" charset="0"/>
              </a:rPr>
              <a:t>=</a:t>
            </a:r>
            <a:r>
              <a:rPr lang="en-IN" sz="2900" dirty="0" err="1">
                <a:solidFill>
                  <a:srgbClr val="6A3E3E"/>
                </a:solidFill>
                <a:latin typeface="Consolas" panose="020B0609020204030204" pitchFamily="49" charset="0"/>
              </a:rPr>
              <a:t>response</a:t>
            </a:r>
            <a:r>
              <a:rPr lang="en-IN" sz="2900" dirty="0" err="1">
                <a:solidFill>
                  <a:srgbClr val="000000"/>
                </a:solidFill>
                <a:latin typeface="Consolas" panose="020B0609020204030204" pitchFamily="49" charset="0"/>
              </a:rPr>
              <a:t>.getWriter</a:t>
            </a:r>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        String </a:t>
            </a:r>
            <a:r>
              <a:rPr lang="en-US" sz="2900" dirty="0">
                <a:solidFill>
                  <a:srgbClr val="6A3E3E"/>
                </a:solidFill>
                <a:latin typeface="Consolas" panose="020B0609020204030204" pitchFamily="49" charset="0"/>
              </a:rPr>
              <a:t>name</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"name"</a:t>
            </a:r>
            <a:r>
              <a:rPr lang="en-US"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String </a:t>
            </a:r>
            <a:r>
              <a:rPr lang="en-IN" sz="2900" dirty="0">
                <a:solidFill>
                  <a:srgbClr val="6A3E3E"/>
                </a:solidFill>
                <a:latin typeface="Consolas" panose="020B0609020204030204" pitchFamily="49" charset="0"/>
              </a:rPr>
              <a:t>password</a:t>
            </a:r>
            <a:r>
              <a:rPr lang="en-IN" sz="2900" dirty="0">
                <a:solidFill>
                  <a:srgbClr val="000000"/>
                </a:solidFill>
                <a:latin typeface="Consolas" panose="020B0609020204030204" pitchFamily="49" charset="0"/>
              </a:rPr>
              <a:t>=</a:t>
            </a:r>
            <a:r>
              <a:rPr lang="en-IN" sz="2900" dirty="0" err="1">
                <a:solidFill>
                  <a:srgbClr val="6A3E3E"/>
                </a:solidFill>
                <a:latin typeface="Consolas" panose="020B0609020204030204" pitchFamily="49" charset="0"/>
              </a:rPr>
              <a:t>request</a:t>
            </a:r>
            <a:r>
              <a:rPr lang="en-IN" sz="2900" dirty="0" err="1">
                <a:solidFill>
                  <a:srgbClr val="000000"/>
                </a:solidFill>
                <a:latin typeface="Consolas" panose="020B0609020204030204" pitchFamily="49" charset="0"/>
              </a:rPr>
              <a:t>.getParameter</a:t>
            </a:r>
            <a:r>
              <a:rPr lang="en-IN" sz="2900" dirty="0">
                <a:solidFill>
                  <a:srgbClr val="000000"/>
                </a:solidFill>
                <a:latin typeface="Consolas" panose="020B0609020204030204" pitchFamily="49" charset="0"/>
              </a:rPr>
              <a:t>(</a:t>
            </a:r>
            <a:r>
              <a:rPr lang="en-IN" sz="2900" dirty="0">
                <a:solidFill>
                  <a:srgbClr val="2A00FF"/>
                </a:solidFill>
                <a:latin typeface="Consolas" panose="020B0609020204030204" pitchFamily="49" charset="0"/>
              </a:rPr>
              <a:t>"password"</a:t>
            </a:r>
            <a:r>
              <a:rPr lang="en-IN" sz="2900"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        String </a:t>
            </a:r>
            <a:r>
              <a:rPr lang="en-US" sz="2900" dirty="0">
                <a:solidFill>
                  <a:srgbClr val="6A3E3E"/>
                </a:solidFill>
                <a:latin typeface="Consolas" panose="020B0609020204030204" pitchFamily="49" charset="0"/>
              </a:rPr>
              <a:t>email</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"email"</a:t>
            </a:r>
            <a:r>
              <a:rPr lang="en-US" sz="2900"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        String </a:t>
            </a:r>
            <a:r>
              <a:rPr lang="en-US" sz="2900" dirty="0">
                <a:solidFill>
                  <a:srgbClr val="6A3E3E"/>
                </a:solidFill>
                <a:latin typeface="Consolas" panose="020B0609020204030204" pitchFamily="49" charset="0"/>
              </a:rPr>
              <a:t>country</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"country"</a:t>
            </a:r>
            <a:r>
              <a:rPr lang="en-US"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Emp </a:t>
            </a:r>
            <a:r>
              <a:rPr lang="en-IN" sz="2900" dirty="0">
                <a:solidFill>
                  <a:srgbClr val="6A3E3E"/>
                </a:solidFill>
                <a:latin typeface="Consolas" panose="020B0609020204030204" pitchFamily="49" charset="0"/>
              </a:rPr>
              <a:t>e</a:t>
            </a:r>
            <a:r>
              <a:rPr lang="en-IN" sz="2900" dirty="0">
                <a:solidFill>
                  <a:srgbClr val="000000"/>
                </a:solidFill>
                <a:latin typeface="Consolas" panose="020B0609020204030204" pitchFamily="49" charset="0"/>
              </a:rPr>
              <a:t>=</a:t>
            </a:r>
            <a:r>
              <a:rPr lang="en-IN" sz="2900" b="1" dirty="0">
                <a:solidFill>
                  <a:srgbClr val="7F0055"/>
                </a:solidFill>
                <a:latin typeface="Consolas" panose="020B0609020204030204" pitchFamily="49" charset="0"/>
              </a:rPr>
              <a:t>new</a:t>
            </a:r>
            <a:r>
              <a:rPr lang="en-IN" sz="2900" b="1" dirty="0">
                <a:solidFill>
                  <a:srgbClr val="000000"/>
                </a:solidFill>
                <a:latin typeface="Consolas" panose="020B0609020204030204" pitchFamily="49" charset="0"/>
              </a:rPr>
              <a:t> Emp();</a:t>
            </a:r>
          </a:p>
          <a:p>
            <a:pPr algn="l"/>
            <a:r>
              <a:rPr lang="en-IN" sz="2900" dirty="0">
                <a:solidFill>
                  <a:srgbClr val="000000"/>
                </a:solidFill>
                <a:latin typeface="Consolas" panose="020B0609020204030204" pitchFamily="49" charset="0"/>
              </a:rPr>
              <a:t>        </a:t>
            </a:r>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.setName</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name</a:t>
            </a:r>
            <a:r>
              <a:rPr lang="en-IN"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.setPassword</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password</a:t>
            </a:r>
            <a:r>
              <a:rPr lang="en-IN"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.setEmail</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email</a:t>
            </a:r>
            <a:r>
              <a:rPr lang="en-IN"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.setCountry</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country</a:t>
            </a:r>
            <a:r>
              <a:rPr lang="en-IN"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        </a:t>
            </a:r>
            <a:r>
              <a:rPr lang="en-US" sz="2900" b="1" dirty="0">
                <a:solidFill>
                  <a:srgbClr val="7F0055"/>
                </a:solidFill>
                <a:latin typeface="Consolas" panose="020B0609020204030204" pitchFamily="49" charset="0"/>
              </a:rPr>
              <a:t>int</a:t>
            </a:r>
            <a:r>
              <a:rPr lang="en-US" sz="2900" b="1" dirty="0">
                <a:solidFill>
                  <a:srgbClr val="000000"/>
                </a:solidFill>
                <a:latin typeface="Consolas" panose="020B0609020204030204" pitchFamily="49" charset="0"/>
              </a:rPr>
              <a:t> </a:t>
            </a:r>
            <a:r>
              <a:rPr lang="en-US" sz="2900" b="1" dirty="0">
                <a:solidFill>
                  <a:srgbClr val="6A3E3E"/>
                </a:solidFill>
                <a:latin typeface="Consolas" panose="020B0609020204030204" pitchFamily="49" charset="0"/>
              </a:rPr>
              <a:t>status</a:t>
            </a:r>
            <a:r>
              <a:rPr lang="en-US" sz="2900" b="1" dirty="0">
                <a:solidFill>
                  <a:srgbClr val="000000"/>
                </a:solidFill>
                <a:latin typeface="Consolas" panose="020B0609020204030204" pitchFamily="49" charset="0"/>
              </a:rPr>
              <a:t>=</a:t>
            </a:r>
            <a:r>
              <a:rPr lang="en-US" sz="2900" b="1" dirty="0" err="1">
                <a:solidFill>
                  <a:srgbClr val="000000"/>
                </a:solidFill>
                <a:latin typeface="Consolas" panose="020B0609020204030204" pitchFamily="49" charset="0"/>
              </a:rPr>
              <a:t>EmpDao.</a:t>
            </a:r>
            <a:r>
              <a:rPr lang="en-US" sz="2900" b="1" i="1" dirty="0" err="1">
                <a:solidFill>
                  <a:srgbClr val="000000"/>
                </a:solidFill>
                <a:latin typeface="Consolas" panose="020B0609020204030204" pitchFamily="49" charset="0"/>
              </a:rPr>
              <a:t>save</a:t>
            </a:r>
            <a:r>
              <a:rPr lang="en-US" sz="2900" b="1" i="1" dirty="0">
                <a:solidFill>
                  <a:srgbClr val="000000"/>
                </a:solidFill>
                <a:latin typeface="Consolas" panose="020B0609020204030204" pitchFamily="49" charset="0"/>
              </a:rPr>
              <a:t>(</a:t>
            </a:r>
            <a:r>
              <a:rPr lang="en-US" sz="2900" b="1" i="1" dirty="0">
                <a:solidFill>
                  <a:srgbClr val="6A3E3E"/>
                </a:solidFill>
                <a:latin typeface="Consolas" panose="020B0609020204030204" pitchFamily="49" charset="0"/>
              </a:rPr>
              <a:t>e</a:t>
            </a:r>
            <a:r>
              <a:rPr lang="en-US" sz="2900" b="1" i="1"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r>
              <a:rPr lang="en-IN" sz="2900" b="1" dirty="0">
                <a:solidFill>
                  <a:srgbClr val="7F0055"/>
                </a:solidFill>
                <a:latin typeface="Consolas" panose="020B0609020204030204" pitchFamily="49" charset="0"/>
              </a:rPr>
              <a:t>if</a:t>
            </a:r>
            <a:r>
              <a:rPr lang="en-IN" sz="2900" b="1" dirty="0">
                <a:solidFill>
                  <a:srgbClr val="000000"/>
                </a:solidFill>
                <a:latin typeface="Consolas" panose="020B0609020204030204" pitchFamily="49" charset="0"/>
              </a:rPr>
              <a:t>(</a:t>
            </a:r>
            <a:r>
              <a:rPr lang="en-IN" sz="2900" b="1" dirty="0">
                <a:solidFill>
                  <a:srgbClr val="6A3E3E"/>
                </a:solidFill>
                <a:latin typeface="Consolas" panose="020B0609020204030204" pitchFamily="49" charset="0"/>
              </a:rPr>
              <a:t>status</a:t>
            </a:r>
            <a:r>
              <a:rPr lang="en-IN" sz="2900" b="1" dirty="0">
                <a:solidFill>
                  <a:srgbClr val="000000"/>
                </a:solidFill>
                <a:latin typeface="Consolas" panose="020B0609020204030204" pitchFamily="49" charset="0"/>
              </a:rPr>
              <a:t>&gt;0) {</a:t>
            </a:r>
          </a:p>
          <a:p>
            <a:pPr algn="l"/>
            <a:r>
              <a:rPr lang="en-US" sz="2900" dirty="0">
                <a:solidFill>
                  <a:srgbClr val="000000"/>
                </a:solidFill>
                <a:latin typeface="Consolas" panose="020B0609020204030204" pitchFamily="49" charset="0"/>
              </a:rPr>
              <a:t>        </a:t>
            </a:r>
            <a:r>
              <a:rPr lang="en-US" sz="2900" dirty="0" err="1">
                <a:solidFill>
                  <a:srgbClr val="6A3E3E"/>
                </a:solidFill>
                <a:latin typeface="Consolas" panose="020B0609020204030204" pitchFamily="49" charset="0"/>
              </a:rPr>
              <a:t>out</a:t>
            </a:r>
            <a:r>
              <a:rPr lang="en-US" sz="2900" dirty="0" err="1">
                <a:solidFill>
                  <a:srgbClr val="000000"/>
                </a:solidFill>
                <a:latin typeface="Consolas" panose="020B0609020204030204" pitchFamily="49" charset="0"/>
              </a:rPr>
              <a:t>.print</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"&lt;p&gt;Record saved successfully!&lt;/p&gt;"</a:t>
            </a:r>
            <a:r>
              <a:rPr lang="en-US" sz="2900" dirty="0">
                <a:solidFill>
                  <a:srgbClr val="000000"/>
                </a:solidFill>
                <a:latin typeface="Consolas" panose="020B0609020204030204" pitchFamily="49" charset="0"/>
              </a:rPr>
              <a:t>);</a:t>
            </a:r>
          </a:p>
          <a:p>
            <a:pPr algn="l"/>
            <a:r>
              <a:rPr lang="en-US" sz="2900" dirty="0">
                <a:solidFill>
                  <a:srgbClr val="000000"/>
                </a:solidFill>
                <a:latin typeface="Consolas" panose="020B0609020204030204" pitchFamily="49" charset="0"/>
              </a:rPr>
              <a:t>        </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.getRequestDispatcher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"index.html"</a:t>
            </a:r>
            <a:r>
              <a:rPr lang="en-US" sz="2900" dirty="0">
                <a:solidFill>
                  <a:srgbClr val="000000"/>
                </a:solidFill>
                <a:latin typeface="Consolas" panose="020B0609020204030204" pitchFamily="49" charset="0"/>
              </a:rPr>
              <a:t>).include(</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response</a:t>
            </a:r>
            <a:r>
              <a:rPr lang="en-US"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r>
              <a:rPr lang="en-IN" sz="2900" b="1" dirty="0">
                <a:solidFill>
                  <a:srgbClr val="7F0055"/>
                </a:solidFill>
                <a:latin typeface="Consolas" panose="020B0609020204030204" pitchFamily="49" charset="0"/>
              </a:rPr>
              <a:t>else</a:t>
            </a:r>
            <a:r>
              <a:rPr lang="en-IN" sz="2900" b="1"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        </a:t>
            </a:r>
            <a:r>
              <a:rPr lang="en-US" sz="2900" dirty="0" err="1">
                <a:solidFill>
                  <a:srgbClr val="6A3E3E"/>
                </a:solidFill>
                <a:latin typeface="Consolas" panose="020B0609020204030204" pitchFamily="49" charset="0"/>
              </a:rPr>
              <a:t>out</a:t>
            </a:r>
            <a:r>
              <a:rPr lang="en-US" sz="2900" dirty="0" err="1">
                <a:solidFill>
                  <a:srgbClr val="000000"/>
                </a:solidFill>
                <a:latin typeface="Consolas" panose="020B0609020204030204" pitchFamily="49" charset="0"/>
              </a:rPr>
              <a:t>.println</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a:t>
            </a:r>
            <a:r>
              <a:rPr lang="en-US" sz="2900" dirty="0" err="1">
                <a:solidFill>
                  <a:srgbClr val="2A00FF"/>
                </a:solidFill>
                <a:latin typeface="Consolas" panose="020B0609020204030204" pitchFamily="49" charset="0"/>
              </a:rPr>
              <a:t>Sorry!unable</a:t>
            </a:r>
            <a:r>
              <a:rPr lang="en-US" sz="2900" dirty="0">
                <a:solidFill>
                  <a:srgbClr val="2A00FF"/>
                </a:solidFill>
                <a:latin typeface="Consolas" panose="020B0609020204030204" pitchFamily="49" charset="0"/>
              </a:rPr>
              <a:t> to save record"</a:t>
            </a:r>
            <a:r>
              <a:rPr lang="en-US"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p>
          <a:p>
            <a:pPr algn="l"/>
            <a:r>
              <a:rPr lang="en-IN" sz="2900" dirty="0">
                <a:solidFill>
                  <a:srgbClr val="000000"/>
                </a:solidFill>
                <a:latin typeface="Consolas" panose="020B0609020204030204" pitchFamily="49" charset="0"/>
              </a:rPr>
              <a:t>        </a:t>
            </a:r>
          </a:p>
          <a:p>
            <a:pPr algn="l"/>
            <a:endParaRPr lang="en-IN" sz="2900" dirty="0">
              <a:latin typeface="Consolas" panose="020B0609020204030204" pitchFamily="49" charset="0"/>
            </a:endParaRPr>
          </a:p>
          <a:p>
            <a:pPr algn="l"/>
            <a:endParaRPr lang="en-IN" sz="2900" dirty="0">
              <a:latin typeface="Consolas" panose="020B0609020204030204" pitchFamily="49" charset="0"/>
            </a:endParaRPr>
          </a:p>
          <a:p>
            <a:pPr algn="l"/>
            <a:r>
              <a:rPr lang="en-IN" sz="2900" dirty="0">
                <a:solidFill>
                  <a:srgbClr val="000000"/>
                </a:solidFill>
                <a:latin typeface="Consolas" panose="020B0609020204030204" pitchFamily="49" charset="0"/>
              </a:rPr>
              <a:t>}</a:t>
            </a:r>
            <a:endParaRPr lang="en-IN" sz="2900" dirty="0"/>
          </a:p>
        </p:txBody>
      </p:sp>
    </p:spTree>
    <p:extLst>
      <p:ext uri="{BB962C8B-B14F-4D97-AF65-F5344CB8AC3E}">
        <p14:creationId xmlns:p14="http://schemas.microsoft.com/office/powerpoint/2010/main" val="3176223102"/>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5009-7386-4B61-B2A3-3C392963561B}"/>
              </a:ext>
            </a:extLst>
          </p:cNvPr>
          <p:cNvSpPr>
            <a:spLocks noGrp="1"/>
          </p:cNvSpPr>
          <p:nvPr>
            <p:ph type="title"/>
          </p:nvPr>
        </p:nvSpPr>
        <p:spPr>
          <a:xfrm>
            <a:off x="457200" y="274638"/>
            <a:ext cx="8229600" cy="457199"/>
          </a:xfrm>
        </p:spPr>
        <p:txBody>
          <a:bodyPr>
            <a:normAutofit fontScale="90000"/>
          </a:bodyPr>
          <a:lstStyle/>
          <a:p>
            <a:r>
              <a:rPr lang="en-US" dirty="0"/>
              <a:t>Get Single Record By id</a:t>
            </a:r>
            <a:endParaRPr lang="en-IN" dirty="0"/>
          </a:p>
        </p:txBody>
      </p:sp>
      <p:sp>
        <p:nvSpPr>
          <p:cNvPr id="3" name="Content Placeholder 2">
            <a:extLst>
              <a:ext uri="{FF2B5EF4-FFF2-40B4-BE49-F238E27FC236}">
                <a16:creationId xmlns:a16="http://schemas.microsoft.com/office/drawing/2014/main" id="{1D6558B2-FEA6-4958-BF50-D2B38E53901D}"/>
              </a:ext>
            </a:extLst>
          </p:cNvPr>
          <p:cNvSpPr>
            <a:spLocks noGrp="1"/>
          </p:cNvSpPr>
          <p:nvPr>
            <p:ph idx="1"/>
          </p:nvPr>
        </p:nvSpPr>
        <p:spPr>
          <a:xfrm>
            <a:off x="457200" y="731838"/>
            <a:ext cx="8229600" cy="5851524"/>
          </a:xfrm>
        </p:spPr>
        <p:txBody>
          <a:bodyPr>
            <a:normAutofit fontScale="85000" lnSpcReduction="1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Emp </a:t>
            </a:r>
            <a:r>
              <a:rPr lang="en-US" sz="1800" b="1" dirty="0" err="1">
                <a:solidFill>
                  <a:srgbClr val="000000"/>
                </a:solidFill>
                <a:latin typeface="Consolas" panose="020B0609020204030204" pitchFamily="49" charset="0"/>
              </a:rPr>
              <a:t>getEmployeeById</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Emp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 from user905 where id=?"</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.setInt</a:t>
            </a:r>
            <a:r>
              <a:rPr lang="en-IN" sz="1800" dirty="0">
                <a:solidFill>
                  <a:srgbClr val="000000"/>
                </a:solidFill>
                <a:latin typeface="Consolas" panose="020B0609020204030204" pitchFamily="49" charset="0"/>
              </a:rPr>
              <a:t>(1, </a:t>
            </a:r>
            <a:r>
              <a:rPr lang="en-IN" sz="1800" dirty="0">
                <a:solidFill>
                  <a:srgbClr val="6A3E3E"/>
                </a:solidFill>
                <a:latin typeface="Consolas" panose="020B0609020204030204" pitchFamily="49" charset="0"/>
              </a:rPr>
              <a:t>id</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ResultSet</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rs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.executeQuery</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rs</a:t>
            </a:r>
            <a:r>
              <a:rPr lang="en-IN" sz="1800" b="1" dirty="0" err="1">
                <a:solidFill>
                  <a:srgbClr val="000000"/>
                </a:solidFill>
                <a:latin typeface="Consolas" panose="020B0609020204030204" pitchFamily="49" charset="0"/>
              </a:rPr>
              <a:t>.next</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.setId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.getInt</a:t>
            </a:r>
            <a:r>
              <a:rPr lang="en-IN" sz="1800" dirty="0">
                <a:solidFill>
                  <a:srgbClr val="000000"/>
                </a:solidFill>
                <a:latin typeface="Consolas" panose="020B0609020204030204" pitchFamily="49" charset="0"/>
              </a:rPr>
              <a:t>(1));</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(2));</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.setPassword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(3));</a:t>
            </a:r>
          </a:p>
          <a:p>
            <a:pPr algn="l"/>
            <a:r>
              <a:rPr lang="nb-NO" sz="1800" dirty="0">
                <a:solidFill>
                  <a:srgbClr val="6A3E3E"/>
                </a:solidFill>
                <a:latin typeface="Consolas" panose="020B0609020204030204" pitchFamily="49" charset="0"/>
              </a:rPr>
              <a:t>e</a:t>
            </a:r>
            <a:r>
              <a:rPr lang="nb-NO" sz="1800" dirty="0">
                <a:solidFill>
                  <a:srgbClr val="000000"/>
                </a:solidFill>
                <a:latin typeface="Consolas" panose="020B0609020204030204" pitchFamily="49" charset="0"/>
              </a:rPr>
              <a:t>.setEmail(</a:t>
            </a:r>
            <a:r>
              <a:rPr lang="nb-NO" sz="1800" dirty="0">
                <a:solidFill>
                  <a:srgbClr val="6A3E3E"/>
                </a:solidFill>
                <a:latin typeface="Consolas" panose="020B0609020204030204" pitchFamily="49" charset="0"/>
              </a:rPr>
              <a:t>rs</a:t>
            </a:r>
            <a:r>
              <a:rPr lang="nb-NO" sz="1800" dirty="0">
                <a:solidFill>
                  <a:srgbClr val="000000"/>
                </a:solidFill>
                <a:latin typeface="Consolas" panose="020B0609020204030204" pitchFamily="49" charset="0"/>
              </a:rPr>
              <a:t>.getString(4));</a:t>
            </a:r>
          </a:p>
          <a:p>
            <a:pPr algn="l"/>
            <a:r>
              <a:rPr lang="en-US" sz="1800" dirty="0" err="1">
                <a:solidFill>
                  <a:srgbClr val="6A3E3E"/>
                </a:solidFill>
                <a:latin typeface="Consolas" panose="020B0609020204030204" pitchFamily="49" charset="0"/>
              </a:rPr>
              <a:t>e</a:t>
            </a:r>
            <a:r>
              <a:rPr lang="en-US" sz="1800" dirty="0" err="1">
                <a:solidFill>
                  <a:srgbClr val="000000"/>
                </a:solidFill>
                <a:latin typeface="Consolas" panose="020B0609020204030204" pitchFamily="49" charset="0"/>
              </a:rPr>
              <a:t>.setCountry</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rs</a:t>
            </a:r>
            <a:r>
              <a:rPr lang="en-US" sz="1800" dirty="0" err="1">
                <a:solidFill>
                  <a:srgbClr val="000000"/>
                </a:solidFill>
                <a:latin typeface="Consolas" panose="020B0609020204030204" pitchFamily="49" charset="0"/>
              </a:rPr>
              <a:t>.getString</a:t>
            </a:r>
            <a:r>
              <a:rPr lang="en-US" sz="1800" dirty="0">
                <a:solidFill>
                  <a:srgbClr val="000000"/>
                </a:solidFill>
                <a:latin typeface="Consolas" panose="020B0609020204030204" pitchFamily="49" charset="0"/>
              </a:rPr>
              <a:t>(5));</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465768222"/>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95D4-ECEB-4864-A7DC-3FAEAAAA82C4}"/>
              </a:ext>
            </a:extLst>
          </p:cNvPr>
          <p:cNvSpPr>
            <a:spLocks noGrp="1"/>
          </p:cNvSpPr>
          <p:nvPr>
            <p:ph type="title"/>
          </p:nvPr>
        </p:nvSpPr>
        <p:spPr>
          <a:xfrm>
            <a:off x="457200" y="274638"/>
            <a:ext cx="8229600" cy="457199"/>
          </a:xfrm>
        </p:spPr>
        <p:txBody>
          <a:bodyPr>
            <a:normAutofit fontScale="90000"/>
          </a:bodyPr>
          <a:lstStyle/>
          <a:p>
            <a:r>
              <a:rPr lang="en-US" dirty="0"/>
              <a:t>Update method</a:t>
            </a:r>
            <a:endParaRPr lang="en-IN" dirty="0"/>
          </a:p>
        </p:txBody>
      </p:sp>
      <p:sp>
        <p:nvSpPr>
          <p:cNvPr id="3" name="Content Placeholder 2">
            <a:extLst>
              <a:ext uri="{FF2B5EF4-FFF2-40B4-BE49-F238E27FC236}">
                <a16:creationId xmlns:a16="http://schemas.microsoft.com/office/drawing/2014/main" id="{15863A30-FD54-467D-9452-E0527F58CEA1}"/>
              </a:ext>
            </a:extLst>
          </p:cNvPr>
          <p:cNvSpPr>
            <a:spLocks noGrp="1"/>
          </p:cNvSpPr>
          <p:nvPr>
            <p:ph idx="1"/>
          </p:nvPr>
        </p:nvSpPr>
        <p:spPr>
          <a:xfrm>
            <a:off x="457200" y="764704"/>
            <a:ext cx="8229600" cy="5818658"/>
          </a:xfrm>
        </p:spPr>
        <p:txBody>
          <a:bodyPr>
            <a:normAutofit fontScale="92500" lnSpcReduction="1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update(Emp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=0;</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"update user905 set name=?,password=?,email=?,country=? where id=?"</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(1,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(2,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.getPassword</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.setString</a:t>
            </a:r>
            <a:r>
              <a:rPr lang="en-IN" sz="1800" dirty="0">
                <a:solidFill>
                  <a:srgbClr val="000000"/>
                </a:solidFill>
                <a:latin typeface="Consolas" panose="020B0609020204030204" pitchFamily="49" charset="0"/>
              </a:rPr>
              <a:t>(3,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.getEmail</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ps</a:t>
            </a:r>
            <a:r>
              <a:rPr lang="en-US" sz="1800" dirty="0" err="1">
                <a:solidFill>
                  <a:srgbClr val="000000"/>
                </a:solidFill>
                <a:latin typeface="Consolas" panose="020B0609020204030204" pitchFamily="49" charset="0"/>
              </a:rPr>
              <a:t>.setString</a:t>
            </a:r>
            <a:r>
              <a:rPr lang="en-US" sz="1800" dirty="0">
                <a:solidFill>
                  <a:srgbClr val="000000"/>
                </a:solidFill>
                <a:latin typeface="Consolas" panose="020B0609020204030204" pitchFamily="49" charset="0"/>
              </a:rPr>
              <a:t>(4, </a:t>
            </a:r>
            <a:r>
              <a:rPr lang="en-US" sz="1800" dirty="0" err="1">
                <a:solidFill>
                  <a:srgbClr val="6A3E3E"/>
                </a:solidFill>
                <a:latin typeface="Consolas" panose="020B0609020204030204" pitchFamily="49" charset="0"/>
              </a:rPr>
              <a:t>e</a:t>
            </a:r>
            <a:r>
              <a:rPr lang="en-US" sz="1800" dirty="0" err="1">
                <a:solidFill>
                  <a:srgbClr val="000000"/>
                </a:solidFill>
                <a:latin typeface="Consolas" panose="020B0609020204030204" pitchFamily="49" charset="0"/>
              </a:rPr>
              <a:t>.getCountry</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.setInt</a:t>
            </a:r>
            <a:r>
              <a:rPr lang="en-IN" sz="1800" dirty="0">
                <a:solidFill>
                  <a:srgbClr val="000000"/>
                </a:solidFill>
                <a:latin typeface="Consolas" panose="020B0609020204030204" pitchFamily="49" charset="0"/>
              </a:rPr>
              <a:t>(5,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status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843087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9404-0736-4DDA-9B5D-AC7AC938F0F7}"/>
              </a:ext>
            </a:extLst>
          </p:cNvPr>
          <p:cNvSpPr>
            <a:spLocks noGrp="1"/>
          </p:cNvSpPr>
          <p:nvPr>
            <p:ph type="title"/>
          </p:nvPr>
        </p:nvSpPr>
        <p:spPr>
          <a:xfrm>
            <a:off x="457200" y="274638"/>
            <a:ext cx="8229600" cy="346050"/>
          </a:xfrm>
        </p:spPr>
        <p:txBody>
          <a:bodyPr>
            <a:normAutofit fontScale="90000"/>
          </a:bodyPr>
          <a:lstStyle/>
          <a:p>
            <a:r>
              <a:rPr lang="en-US" dirty="0"/>
              <a:t>Update Servlet</a:t>
            </a:r>
            <a:endParaRPr lang="en-IN" dirty="0"/>
          </a:p>
        </p:txBody>
      </p:sp>
      <p:sp>
        <p:nvSpPr>
          <p:cNvPr id="3" name="Content Placeholder 2">
            <a:extLst>
              <a:ext uri="{FF2B5EF4-FFF2-40B4-BE49-F238E27FC236}">
                <a16:creationId xmlns:a16="http://schemas.microsoft.com/office/drawing/2014/main" id="{7DFD8FD9-2906-4DEA-BD07-B35B65405F71}"/>
              </a:ext>
            </a:extLst>
          </p:cNvPr>
          <p:cNvSpPr>
            <a:spLocks noGrp="1"/>
          </p:cNvSpPr>
          <p:nvPr>
            <p:ph idx="1"/>
          </p:nvPr>
        </p:nvSpPr>
        <p:spPr>
          <a:xfrm>
            <a:off x="457200" y="620688"/>
            <a:ext cx="8229600" cy="6192688"/>
          </a:xfrm>
        </p:spPr>
        <p:txBody>
          <a:bodyPr>
            <a:normAutofit fontScale="77500" lnSpcReduction="20000"/>
          </a:bodyPr>
          <a:lstStyle/>
          <a:p>
            <a:pPr algn="l"/>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.setContentType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"text/html"</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String </a:t>
            </a:r>
            <a:r>
              <a:rPr lang="en-US" sz="1800" dirty="0" err="1">
                <a:solidFill>
                  <a:srgbClr val="6A3E3E"/>
                </a:solidFill>
                <a:latin typeface="Consolas" panose="020B0609020204030204" pitchFamily="49" charset="0"/>
              </a:rPr>
              <a:t>sid</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sid</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Emp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getEmployeeById</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id</a:t>
            </a:r>
            <a:r>
              <a:rPr lang="en-IN"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"&lt;form action='EditServlet2' method='post'&gt;"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"&lt;table&gt;"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"&lt;tr&gt;&lt;td&gt;&lt;/td&gt;&lt;td&gt;&lt;input type='hidden' name='id' value='"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"'/&gt;&lt;/td&gt;&lt;/tr&gt;"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"&lt;tr&gt;&lt;td&gt;Name:&lt;/td&gt;&lt;td&gt;&lt;input type='text' name='name' value='"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e</a:t>
            </a:r>
            <a:r>
              <a:rPr lang="en-US" sz="1800" dirty="0" err="1">
                <a:solidFill>
                  <a:srgbClr val="000000"/>
                </a:solidFill>
                <a:latin typeface="Consolas" panose="020B0609020204030204" pitchFamily="49" charset="0"/>
              </a:rPr>
              <a:t>.getName</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"'/&gt;&lt;/td&gt;&lt;/tr&gt;"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"&lt;tr&gt;&lt;td&gt;Password:&lt;/td&gt;&lt;td&gt;&lt;input type='text' name='password' value='"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.getPassword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"'/&gt;&lt;/td&gt;&lt;/tr&gt;"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"&lt;tr&gt;&lt;td&gt;Email:&lt;/td&gt;&lt;td&gt;&lt;input type='text' name='email' value='"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.getEmail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"'/&gt;&lt;/td&gt;&lt;/tr&gt;"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"&lt;tr&gt;&lt;td&gt;Country:&lt;/td&gt;&lt;td&gt;"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"&lt;select name='country'&gt;"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"&lt;option&gt;India&lt;/option&gt;"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"&lt;option&gt;USA&lt;/option&gt;"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"&lt;option&gt;UK&lt;/option&gt;"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"&lt;/select&gt;"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"&lt;/td&gt;&lt;/tr&gt;"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"&lt;tr&gt;&lt;td&gt;&lt;input type='submit' value='Submit'/&gt;&lt;/td&gt;&lt;/tr&gt;"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"&lt;/table&gt;"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"&lt;/form&gt;"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1107710310"/>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0A67-C738-4085-A52F-262E00129198}"/>
              </a:ext>
            </a:extLst>
          </p:cNvPr>
          <p:cNvSpPr>
            <a:spLocks noGrp="1"/>
          </p:cNvSpPr>
          <p:nvPr>
            <p:ph type="title"/>
          </p:nvPr>
        </p:nvSpPr>
        <p:spPr>
          <a:xfrm>
            <a:off x="457200" y="274638"/>
            <a:ext cx="8229600" cy="457199"/>
          </a:xfrm>
        </p:spPr>
        <p:txBody>
          <a:bodyPr>
            <a:normAutofit fontScale="90000"/>
          </a:bodyPr>
          <a:lstStyle/>
          <a:p>
            <a:r>
              <a:rPr lang="en-US" dirty="0"/>
              <a:t>UpdateServlet2</a:t>
            </a:r>
            <a:endParaRPr lang="en-IN" dirty="0"/>
          </a:p>
        </p:txBody>
      </p:sp>
      <p:sp>
        <p:nvSpPr>
          <p:cNvPr id="3" name="Content Placeholder 2">
            <a:extLst>
              <a:ext uri="{FF2B5EF4-FFF2-40B4-BE49-F238E27FC236}">
                <a16:creationId xmlns:a16="http://schemas.microsoft.com/office/drawing/2014/main" id="{C831740B-D594-4A9C-A8B3-96C4CDD25197}"/>
              </a:ext>
            </a:extLst>
          </p:cNvPr>
          <p:cNvSpPr>
            <a:spLocks noGrp="1"/>
          </p:cNvSpPr>
          <p:nvPr>
            <p:ph idx="1"/>
          </p:nvPr>
        </p:nvSpPr>
        <p:spPr>
          <a:xfrm>
            <a:off x="457200" y="731838"/>
            <a:ext cx="8229600" cy="6009530"/>
          </a:xfrm>
        </p:spPr>
        <p:txBody>
          <a:bodyPr>
            <a:normAutofit fontScale="77500" lnSpcReduction="20000"/>
          </a:bodyPr>
          <a:lstStyle/>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.setContentType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"text/html"</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err="1">
                <a:solidFill>
                  <a:srgbClr val="6A3E3E"/>
                </a:solidFill>
                <a:latin typeface="Consolas" panose="020B0609020204030204" pitchFamily="49" charset="0"/>
              </a:rPr>
              <a:t>sid</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sid</a:t>
            </a:r>
            <a:r>
              <a:rPr lang="en-IN"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String </a:t>
            </a:r>
            <a:r>
              <a:rPr lang="en-US" sz="1800" dirty="0">
                <a:solidFill>
                  <a:srgbClr val="6A3E3E"/>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String </a:t>
            </a:r>
            <a:r>
              <a:rPr lang="en-IN" sz="1800" dirty="0">
                <a:solidFill>
                  <a:srgbClr val="6A3E3E"/>
                </a:solidFill>
                <a:latin typeface="Consolas" panose="020B0609020204030204" pitchFamily="49" charset="0"/>
              </a:rPr>
              <a:t>password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"password"</a:t>
            </a:r>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a:solidFill>
                  <a:srgbClr val="6A3E3E"/>
                </a:solidFill>
                <a:latin typeface="Consolas" panose="020B0609020204030204" pitchFamily="49" charset="0"/>
              </a:rPr>
              <a:t>email</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"email"</a:t>
            </a:r>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a:solidFill>
                  <a:srgbClr val="6A3E3E"/>
                </a:solidFill>
                <a:latin typeface="Consolas" panose="020B0609020204030204" pitchFamily="49" charset="0"/>
              </a:rPr>
              <a:t>country</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"country"</a:t>
            </a:r>
            <a:r>
              <a:rPr lang="en-US"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Emp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.setId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id</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name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.setPassword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password</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.setEmail</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email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.setCountry</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country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de-DE" sz="1800" dirty="0">
                <a:solidFill>
                  <a:srgbClr val="000000"/>
                </a:solidFill>
                <a:latin typeface="Consolas" panose="020B0609020204030204" pitchFamily="49" charset="0"/>
              </a:rPr>
              <a:t>        </a:t>
            </a:r>
            <a:r>
              <a:rPr lang="de-DE" sz="1800" b="1" dirty="0">
                <a:solidFill>
                  <a:srgbClr val="7F0055"/>
                </a:solidFill>
                <a:latin typeface="Consolas" panose="020B0609020204030204" pitchFamily="49" charset="0"/>
              </a:rPr>
              <a:t>int</a:t>
            </a:r>
            <a:r>
              <a:rPr lang="de-DE" sz="1800" b="1" dirty="0">
                <a:solidFill>
                  <a:srgbClr val="000000"/>
                </a:solidFill>
                <a:latin typeface="Consolas" panose="020B0609020204030204" pitchFamily="49" charset="0"/>
              </a:rPr>
              <a:t> </a:t>
            </a:r>
            <a:r>
              <a:rPr lang="de-DE" sz="1800" b="1" dirty="0">
                <a:solidFill>
                  <a:srgbClr val="6A3E3E"/>
                </a:solidFill>
                <a:latin typeface="Consolas" panose="020B0609020204030204" pitchFamily="49" charset="0"/>
              </a:rPr>
              <a:t>status</a:t>
            </a:r>
            <a:r>
              <a:rPr lang="de-DE" sz="1800" b="1" dirty="0">
                <a:solidFill>
                  <a:srgbClr val="000000"/>
                </a:solidFill>
                <a:latin typeface="Consolas" panose="020B0609020204030204" pitchFamily="49" charset="0"/>
              </a:rPr>
              <a:t>=EmpDao.</a:t>
            </a:r>
            <a:r>
              <a:rPr lang="de-DE" sz="1800" b="1" i="1" dirty="0">
                <a:solidFill>
                  <a:srgbClr val="000000"/>
                </a:solidFill>
                <a:latin typeface="Consolas" panose="020B0609020204030204" pitchFamily="49" charset="0"/>
              </a:rPr>
              <a:t>update(</a:t>
            </a:r>
            <a:r>
              <a:rPr lang="de-DE" sz="1800" b="1" i="1" dirty="0">
                <a:solidFill>
                  <a:srgbClr val="6A3E3E"/>
                </a:solidFill>
                <a:latin typeface="Consolas" panose="020B0609020204030204" pitchFamily="49" charset="0"/>
              </a:rPr>
              <a:t>e</a:t>
            </a:r>
            <a:r>
              <a:rPr lang="de-DE"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&gt;0)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.sendRedirect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ViewServlet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Sorry!unable</a:t>
            </a:r>
            <a:r>
              <a:rPr lang="en-US" sz="1800" dirty="0">
                <a:solidFill>
                  <a:srgbClr val="2A00FF"/>
                </a:solidFill>
                <a:latin typeface="Consolas" panose="020B0609020204030204" pitchFamily="49" charset="0"/>
              </a:rPr>
              <a:t> to update record"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873177313"/>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C4DB-1150-4194-9178-D62579F2B798}"/>
              </a:ext>
            </a:extLst>
          </p:cNvPr>
          <p:cNvSpPr>
            <a:spLocks noGrp="1"/>
          </p:cNvSpPr>
          <p:nvPr>
            <p:ph type="title"/>
          </p:nvPr>
        </p:nvSpPr>
        <p:spPr>
          <a:xfrm>
            <a:off x="457200" y="274638"/>
            <a:ext cx="8229600" cy="457199"/>
          </a:xfrm>
        </p:spPr>
        <p:txBody>
          <a:bodyPr>
            <a:normAutofit fontScale="90000"/>
          </a:bodyPr>
          <a:lstStyle/>
          <a:p>
            <a:r>
              <a:rPr lang="en-US" dirty="0"/>
              <a:t>View Records method</a:t>
            </a:r>
            <a:endParaRPr lang="en-IN" dirty="0"/>
          </a:p>
        </p:txBody>
      </p:sp>
      <p:sp>
        <p:nvSpPr>
          <p:cNvPr id="3" name="Content Placeholder 2">
            <a:extLst>
              <a:ext uri="{FF2B5EF4-FFF2-40B4-BE49-F238E27FC236}">
                <a16:creationId xmlns:a16="http://schemas.microsoft.com/office/drawing/2014/main" id="{2B973331-7623-4464-ADEB-B443B1CC7B13}"/>
              </a:ext>
            </a:extLst>
          </p:cNvPr>
          <p:cNvSpPr>
            <a:spLocks noGrp="1"/>
          </p:cNvSpPr>
          <p:nvPr>
            <p:ph idx="1"/>
          </p:nvPr>
        </p:nvSpPr>
        <p:spPr>
          <a:xfrm>
            <a:off x="457200" y="731838"/>
            <a:ext cx="8229600" cy="5937522"/>
          </a:xfrm>
        </p:spPr>
        <p:txBody>
          <a:bodyPr>
            <a:normAutofit fontScale="850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List&lt;Emp&gt; </a:t>
            </a:r>
            <a:r>
              <a:rPr lang="en-US" sz="1800" b="1" dirty="0" err="1">
                <a:solidFill>
                  <a:srgbClr val="000000"/>
                </a:solidFill>
                <a:latin typeface="Consolas" panose="020B0609020204030204" pitchFamily="49" charset="0"/>
              </a:rPr>
              <a:t>getAllEmployees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List&lt;Emp&gt; </a:t>
            </a:r>
            <a:r>
              <a:rPr lang="en-US" sz="1800" dirty="0">
                <a:solidFill>
                  <a:srgbClr val="6A3E3E"/>
                </a:solidFill>
                <a:latin typeface="Consolas" panose="020B0609020204030204" pitchFamily="49" charset="0"/>
              </a:rPr>
              <a:t>list</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ArrayList</a:t>
            </a:r>
            <a:r>
              <a:rPr lang="en-US" sz="1800" b="1" dirty="0">
                <a:solidFill>
                  <a:srgbClr val="000000"/>
                </a:solidFill>
                <a:latin typeface="Consolas" panose="020B0609020204030204" pitchFamily="49" charset="0"/>
              </a:rPr>
              <a:t>&lt;Emp&gt;();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 from user905"</a:t>
            </a:r>
            <a:r>
              <a:rPr lang="en-US"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ResultSet</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rs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.executeQuery</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rs</a:t>
            </a:r>
            <a:r>
              <a:rPr lang="en-IN" sz="1800" b="1" dirty="0" err="1">
                <a:solidFill>
                  <a:srgbClr val="000000"/>
                </a:solidFill>
                <a:latin typeface="Consolas" panose="020B0609020204030204" pitchFamily="49" charset="0"/>
              </a:rPr>
              <a:t>.next</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Emp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.setId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.getInt</a:t>
            </a:r>
            <a:r>
              <a:rPr lang="en-IN" sz="1800" dirty="0">
                <a:solidFill>
                  <a:srgbClr val="000000"/>
                </a:solidFill>
                <a:latin typeface="Consolas" panose="020B0609020204030204" pitchFamily="49" charset="0"/>
              </a:rPr>
              <a:t>(1));</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(2));</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.setPassword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rs</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(3));</a:t>
            </a:r>
          </a:p>
          <a:p>
            <a:pPr algn="l"/>
            <a:r>
              <a:rPr lang="nb-NO" sz="1800" dirty="0">
                <a:solidFill>
                  <a:srgbClr val="6A3E3E"/>
                </a:solidFill>
                <a:latin typeface="Consolas" panose="020B0609020204030204" pitchFamily="49" charset="0"/>
              </a:rPr>
              <a:t>e</a:t>
            </a:r>
            <a:r>
              <a:rPr lang="nb-NO" sz="1800" dirty="0">
                <a:solidFill>
                  <a:srgbClr val="000000"/>
                </a:solidFill>
                <a:latin typeface="Consolas" panose="020B0609020204030204" pitchFamily="49" charset="0"/>
              </a:rPr>
              <a:t>.setEmail(</a:t>
            </a:r>
            <a:r>
              <a:rPr lang="nb-NO" sz="1800" dirty="0">
                <a:solidFill>
                  <a:srgbClr val="6A3E3E"/>
                </a:solidFill>
                <a:latin typeface="Consolas" panose="020B0609020204030204" pitchFamily="49" charset="0"/>
              </a:rPr>
              <a:t>rs</a:t>
            </a:r>
            <a:r>
              <a:rPr lang="nb-NO" sz="1800" dirty="0">
                <a:solidFill>
                  <a:srgbClr val="000000"/>
                </a:solidFill>
                <a:latin typeface="Consolas" panose="020B0609020204030204" pitchFamily="49" charset="0"/>
              </a:rPr>
              <a:t>.getString(4));</a:t>
            </a:r>
          </a:p>
          <a:p>
            <a:pPr algn="l"/>
            <a:r>
              <a:rPr lang="en-US" sz="1800" dirty="0" err="1">
                <a:solidFill>
                  <a:srgbClr val="6A3E3E"/>
                </a:solidFill>
                <a:latin typeface="Consolas" panose="020B0609020204030204" pitchFamily="49" charset="0"/>
              </a:rPr>
              <a:t>e</a:t>
            </a:r>
            <a:r>
              <a:rPr lang="en-US" sz="1800" dirty="0" err="1">
                <a:solidFill>
                  <a:srgbClr val="000000"/>
                </a:solidFill>
                <a:latin typeface="Consolas" panose="020B0609020204030204" pitchFamily="49" charset="0"/>
              </a:rPr>
              <a:t>.setCountry</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rs</a:t>
            </a:r>
            <a:r>
              <a:rPr lang="en-US" sz="1800" dirty="0" err="1">
                <a:solidFill>
                  <a:srgbClr val="000000"/>
                </a:solidFill>
                <a:latin typeface="Consolas" panose="020B0609020204030204" pitchFamily="49" charset="0"/>
              </a:rPr>
              <a:t>.getString</a:t>
            </a:r>
            <a:r>
              <a:rPr lang="en-US" sz="1800" dirty="0">
                <a:solidFill>
                  <a:srgbClr val="000000"/>
                </a:solidFill>
                <a:latin typeface="Consolas" panose="020B0609020204030204" pitchFamily="49" charset="0"/>
              </a:rPr>
              <a:t>(5));</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list</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2669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253D-79FC-4AE6-B48F-F6EFE53CD929}"/>
              </a:ext>
            </a:extLst>
          </p:cNvPr>
          <p:cNvSpPr>
            <a:spLocks noGrp="1"/>
          </p:cNvSpPr>
          <p:nvPr>
            <p:ph type="title"/>
          </p:nvPr>
        </p:nvSpPr>
        <p:spPr>
          <a:xfrm>
            <a:off x="457200" y="274638"/>
            <a:ext cx="8229600" cy="457199"/>
          </a:xfrm>
        </p:spPr>
        <p:txBody>
          <a:bodyPr>
            <a:normAutofit fontScale="90000"/>
          </a:bodyPr>
          <a:lstStyle/>
          <a:p>
            <a:r>
              <a:rPr lang="en-IN" b="1" i="0" dirty="0">
                <a:solidFill>
                  <a:srgbClr val="25265E"/>
                </a:solidFill>
                <a:effectLst/>
                <a:latin typeface="euclid_circular_a"/>
              </a:rPr>
              <a:t>Type Casting</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7F57300D-86E9-4C0B-9A66-0DA79BF06EBF}"/>
              </a:ext>
            </a:extLst>
          </p:cNvPr>
          <p:cNvSpPr>
            <a:spLocks noGrp="1"/>
          </p:cNvSpPr>
          <p:nvPr>
            <p:ph idx="1"/>
          </p:nvPr>
        </p:nvSpPr>
        <p:spPr>
          <a:xfrm>
            <a:off x="457200" y="476672"/>
            <a:ext cx="8229600" cy="6106690"/>
          </a:xfrm>
        </p:spPr>
        <p:txBody>
          <a:bodyPr/>
          <a:lstStyle/>
          <a:p>
            <a:r>
              <a:rPr lang="en-US" sz="2400" b="0" i="0" dirty="0">
                <a:effectLst/>
                <a:latin typeface="euclid_circular_a"/>
              </a:rPr>
              <a:t>The process of converting the value of one data type  to another data type is known as typecasting.</a:t>
            </a:r>
          </a:p>
          <a:p>
            <a:pPr algn="l"/>
            <a:r>
              <a:rPr lang="en-US" sz="2400" b="0" i="0" dirty="0">
                <a:effectLst/>
                <a:latin typeface="euclid_circular_a"/>
              </a:rPr>
              <a:t>1. Widening Type Casting</a:t>
            </a:r>
          </a:p>
          <a:p>
            <a:pPr algn="l"/>
            <a:r>
              <a:rPr lang="en-US" sz="2400" b="0" i="0" dirty="0">
                <a:effectLst/>
                <a:latin typeface="euclid_circular_a"/>
              </a:rPr>
              <a:t>2. Narrowing Type Casting</a:t>
            </a:r>
          </a:p>
          <a:p>
            <a:r>
              <a:rPr lang="en-IN" sz="2400" b="1" i="0" dirty="0">
                <a:solidFill>
                  <a:srgbClr val="25265E"/>
                </a:solidFill>
                <a:effectLst/>
                <a:latin typeface="euclid_circular_a"/>
              </a:rPr>
              <a:t>Widening Type Casting</a:t>
            </a:r>
          </a:p>
          <a:p>
            <a:r>
              <a:rPr lang="en-US" sz="2400" b="0" i="0" dirty="0">
                <a:effectLst/>
                <a:latin typeface="euclid_circular_a"/>
              </a:rPr>
              <a:t>In </a:t>
            </a:r>
            <a:r>
              <a:rPr lang="en-US" sz="2400" b="1" i="0" dirty="0">
                <a:effectLst/>
                <a:latin typeface="euclid_circular_a"/>
              </a:rPr>
              <a:t>Widening Type Casting</a:t>
            </a:r>
            <a:r>
              <a:rPr lang="en-US" sz="2400" b="0" i="0" dirty="0">
                <a:effectLst/>
                <a:latin typeface="euclid_circular_a"/>
              </a:rPr>
              <a:t>, Java automatically converts one data type to another data type</a:t>
            </a:r>
          </a:p>
          <a:p>
            <a:r>
              <a:rPr lang="en-US" sz="2400" dirty="0">
                <a:latin typeface="euclid_circular_a"/>
              </a:rPr>
              <a:t>int num=10;</a:t>
            </a:r>
          </a:p>
          <a:p>
            <a:r>
              <a:rPr lang="en-US" sz="2400" dirty="0">
                <a:latin typeface="euclid_circular_a"/>
              </a:rPr>
              <a:t>double data=num;</a:t>
            </a:r>
          </a:p>
          <a:p>
            <a:r>
              <a:rPr lang="en-US" sz="1400" b="0" i="0" dirty="0">
                <a:effectLst/>
                <a:latin typeface="euclid_circular_a"/>
              </a:rPr>
              <a:t>This is also known as </a:t>
            </a:r>
            <a:r>
              <a:rPr lang="en-US" sz="1400" b="1" i="0" dirty="0">
                <a:effectLst/>
                <a:latin typeface="euclid_circular_a"/>
              </a:rPr>
              <a:t>Implicit Type Casting</a:t>
            </a:r>
            <a:r>
              <a:rPr lang="en-US" sz="1400" b="0" i="0" dirty="0">
                <a:effectLst/>
                <a:latin typeface="euclid_circular_a"/>
              </a:rPr>
              <a:t>.</a:t>
            </a:r>
            <a:endParaRPr lang="en-US" sz="2400" dirty="0">
              <a:latin typeface="euclid_circular_a"/>
            </a:endParaRPr>
          </a:p>
          <a:p>
            <a:endParaRPr lang="en-IN" dirty="0"/>
          </a:p>
        </p:txBody>
      </p:sp>
    </p:spTree>
    <p:extLst>
      <p:ext uri="{BB962C8B-B14F-4D97-AF65-F5344CB8AC3E}">
        <p14:creationId xmlns:p14="http://schemas.microsoft.com/office/powerpoint/2010/main" val="2106308267"/>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0AE7-6257-4EF3-AABE-54BA0B7B2430}"/>
              </a:ext>
            </a:extLst>
          </p:cNvPr>
          <p:cNvSpPr>
            <a:spLocks noGrp="1"/>
          </p:cNvSpPr>
          <p:nvPr>
            <p:ph type="title"/>
          </p:nvPr>
        </p:nvSpPr>
        <p:spPr>
          <a:xfrm>
            <a:off x="457200" y="274638"/>
            <a:ext cx="8229600" cy="346050"/>
          </a:xfrm>
        </p:spPr>
        <p:txBody>
          <a:bodyPr>
            <a:normAutofit fontScale="90000"/>
          </a:bodyPr>
          <a:lstStyle/>
          <a:p>
            <a:r>
              <a:rPr lang="en-US" dirty="0"/>
              <a:t>View Servlet</a:t>
            </a:r>
            <a:endParaRPr lang="en-IN" dirty="0"/>
          </a:p>
        </p:txBody>
      </p:sp>
      <p:sp>
        <p:nvSpPr>
          <p:cNvPr id="3" name="Content Placeholder 2">
            <a:extLst>
              <a:ext uri="{FF2B5EF4-FFF2-40B4-BE49-F238E27FC236}">
                <a16:creationId xmlns:a16="http://schemas.microsoft.com/office/drawing/2014/main" id="{050BDF1A-8ACD-4065-8A51-0EBC1E8334ED}"/>
              </a:ext>
            </a:extLst>
          </p:cNvPr>
          <p:cNvSpPr>
            <a:spLocks noGrp="1"/>
          </p:cNvSpPr>
          <p:nvPr>
            <p:ph idx="1"/>
          </p:nvPr>
        </p:nvSpPr>
        <p:spPr>
          <a:xfrm>
            <a:off x="457200" y="692696"/>
            <a:ext cx="8229600" cy="6048672"/>
          </a:xfrm>
        </p:spPr>
        <p:txBody>
          <a:bodyPr>
            <a:normAutofit fontScale="85000" lnSpcReduction="10000"/>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.setContentType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"text/html"</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"&lt;a </a:t>
            </a:r>
            <a:r>
              <a:rPr lang="en-US" sz="1800" dirty="0" err="1">
                <a:solidFill>
                  <a:srgbClr val="2A00FF"/>
                </a:solidFill>
                <a:latin typeface="Consolas" panose="020B0609020204030204" pitchFamily="49" charset="0"/>
              </a:rPr>
              <a:t>href</a:t>
            </a:r>
            <a:r>
              <a:rPr lang="en-US" sz="1800" dirty="0">
                <a:solidFill>
                  <a:srgbClr val="2A00FF"/>
                </a:solidFill>
                <a:latin typeface="Consolas" panose="020B0609020204030204" pitchFamily="49" charset="0"/>
              </a:rPr>
              <a:t>='index.html'&gt;Add New Employee&lt;/a&gt;"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List&lt;Emp&gt; </a:t>
            </a:r>
            <a:r>
              <a:rPr lang="en-US" sz="1800" dirty="0">
                <a:solidFill>
                  <a:srgbClr val="6A3E3E"/>
                </a:solidFill>
                <a:latin typeface="Consolas" panose="020B0609020204030204" pitchFamily="49" charset="0"/>
              </a:rPr>
              <a:t>l</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EmpDao.</a:t>
            </a:r>
            <a:r>
              <a:rPr lang="en-US" sz="1800" i="1" dirty="0" err="1">
                <a:solidFill>
                  <a:srgbClr val="000000"/>
                </a:solidFill>
                <a:latin typeface="Consolas" panose="020B0609020204030204" pitchFamily="49" charset="0"/>
              </a:rPr>
              <a:t>getAllEmployees</a:t>
            </a:r>
            <a:r>
              <a:rPr lang="en-US"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"&lt;table border='2'&gt;"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"&lt;tr&gt;&lt;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&gt;Id&lt;/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&gt;Name&lt;/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&gt;Password&lt;/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&gt;Email&lt;/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&gt;Country&lt;/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&gt;Edit&lt;/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&gt;Delete&lt;/</a:t>
            </a:r>
            <a:r>
              <a:rPr lang="en-US" sz="1800" dirty="0" err="1">
                <a:solidFill>
                  <a:srgbClr val="2A00FF"/>
                </a:solidFill>
                <a:latin typeface="Consolas" panose="020B0609020204030204" pitchFamily="49" charset="0"/>
              </a:rPr>
              <a:t>th</a:t>
            </a:r>
            <a:r>
              <a:rPr lang="en-US" sz="1800" dirty="0">
                <a:solidFill>
                  <a:srgbClr val="2A00FF"/>
                </a:solidFill>
                <a:latin typeface="Consolas" panose="020B0609020204030204" pitchFamily="49" charset="0"/>
              </a:rPr>
              <a:t>&gt;"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(Emp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l</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"&lt;tr&gt;&lt;td&gt;"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"&lt;/td&gt;&lt;td&gt;"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"&lt;/td&gt;&lt;td&gt;"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.getPassword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"&lt;/td&gt;&lt;td&gt;"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.getEmail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"&lt;/td&gt;&lt;td&gt;"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.getCountry</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"&lt;/td&gt;&lt;td&gt;&lt;a </a:t>
            </a:r>
            <a:r>
              <a:rPr lang="en-IN" sz="1800" dirty="0" err="1">
                <a:solidFill>
                  <a:srgbClr val="2A00FF"/>
                </a:solidFill>
                <a:latin typeface="Consolas" panose="020B0609020204030204" pitchFamily="49" charset="0"/>
              </a:rPr>
              <a:t>href</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UpdateServlet?id</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"'&gt;edit&lt;/a&gt;&lt;/td&gt;&lt;td&gt;&lt;a </a:t>
            </a:r>
            <a:r>
              <a:rPr lang="en-IN" sz="1800" dirty="0" err="1">
                <a:solidFill>
                  <a:srgbClr val="2A00FF"/>
                </a:solidFill>
                <a:latin typeface="Consolas" panose="020B0609020204030204" pitchFamily="49" charset="0"/>
              </a:rPr>
              <a:t>href</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DeleteServlet?id</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"'&gt;delete&lt;/a&gt;&lt;/td&gt;&lt;/tr&gt;"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out</a:t>
            </a:r>
            <a:r>
              <a:rPr lang="en-IN" sz="1800" dirty="0" err="1">
                <a:solidFill>
                  <a:srgbClr val="000000"/>
                </a:solidFill>
                <a:latin typeface="Consolas" panose="020B0609020204030204" pitchFamily="49" charset="0"/>
              </a:rPr>
              <a: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"&lt;/table&gt;"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085082793"/>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AA26-E573-4C24-8D46-E7E42F668F1B}"/>
              </a:ext>
            </a:extLst>
          </p:cNvPr>
          <p:cNvSpPr>
            <a:spLocks noGrp="1"/>
          </p:cNvSpPr>
          <p:nvPr>
            <p:ph type="title"/>
          </p:nvPr>
        </p:nvSpPr>
        <p:spPr>
          <a:xfrm>
            <a:off x="457200" y="274638"/>
            <a:ext cx="8229600" cy="490066"/>
          </a:xfrm>
        </p:spPr>
        <p:txBody>
          <a:bodyPr>
            <a:normAutofit fontScale="90000"/>
          </a:bodyPr>
          <a:lstStyle/>
          <a:p>
            <a:r>
              <a:rPr lang="en-US" dirty="0"/>
              <a:t>Delete method</a:t>
            </a:r>
            <a:endParaRPr lang="en-IN" dirty="0"/>
          </a:p>
        </p:txBody>
      </p:sp>
      <p:sp>
        <p:nvSpPr>
          <p:cNvPr id="3" name="Content Placeholder 2">
            <a:extLst>
              <a:ext uri="{FF2B5EF4-FFF2-40B4-BE49-F238E27FC236}">
                <a16:creationId xmlns:a16="http://schemas.microsoft.com/office/drawing/2014/main" id="{388525FE-AB14-48B8-A58C-C61A66C3C0BC}"/>
              </a:ext>
            </a:extLst>
          </p:cNvPr>
          <p:cNvSpPr>
            <a:spLocks noGrp="1"/>
          </p:cNvSpPr>
          <p:nvPr>
            <p:ph idx="1"/>
          </p:nvPr>
        </p:nvSpPr>
        <p:spPr>
          <a:xfrm>
            <a:off x="457200" y="764704"/>
            <a:ext cx="8229600" cy="5976664"/>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delete(</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=0;</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Connection </a:t>
            </a:r>
            <a:r>
              <a:rPr lang="en-IN" sz="1800" dirty="0">
                <a:solidFill>
                  <a:srgbClr val="6A3E3E"/>
                </a:solidFill>
                <a:latin typeface="Consolas" panose="020B0609020204030204" pitchFamily="49" charset="0"/>
              </a:rPr>
              <a:t>con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getConnection</a:t>
            </a:r>
            <a:r>
              <a:rPr lang="en-IN"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PreparedStatement</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ps</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con</a:t>
            </a:r>
            <a:r>
              <a:rPr lang="en-US" sz="1800" dirty="0" err="1">
                <a:solidFill>
                  <a:srgbClr val="000000"/>
                </a:solidFill>
                <a:latin typeface="Consolas" panose="020B0609020204030204" pitchFamily="49" charset="0"/>
              </a:rPr>
              <a:t>.prepareStatement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"delete from user905 where id=?"</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.setInt</a:t>
            </a:r>
            <a:r>
              <a:rPr lang="en-IN" sz="1800" dirty="0">
                <a:solidFill>
                  <a:srgbClr val="000000"/>
                </a:solidFill>
                <a:latin typeface="Consolas" panose="020B0609020204030204" pitchFamily="49" charset="0"/>
              </a:rPr>
              <a:t>(1, </a:t>
            </a:r>
            <a:r>
              <a:rPr lang="en-IN" sz="1800" dirty="0">
                <a:solidFill>
                  <a:srgbClr val="6A3E3E"/>
                </a:solidFill>
                <a:latin typeface="Consolas" panose="020B0609020204030204" pitchFamily="49" charset="0"/>
              </a:rPr>
              <a:t>id</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status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ps</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50244314"/>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9098-F72E-4050-9307-15EAD97D434B}"/>
              </a:ext>
            </a:extLst>
          </p:cNvPr>
          <p:cNvSpPr>
            <a:spLocks noGrp="1"/>
          </p:cNvSpPr>
          <p:nvPr>
            <p:ph type="title"/>
          </p:nvPr>
        </p:nvSpPr>
        <p:spPr>
          <a:xfrm>
            <a:off x="457200" y="274638"/>
            <a:ext cx="8229600" cy="457199"/>
          </a:xfrm>
        </p:spPr>
        <p:txBody>
          <a:bodyPr>
            <a:normAutofit fontScale="90000"/>
          </a:bodyPr>
          <a:lstStyle/>
          <a:p>
            <a:r>
              <a:rPr lang="en-US" dirty="0" err="1"/>
              <a:t>DeleteServlet</a:t>
            </a:r>
            <a:endParaRPr lang="en-IN" dirty="0"/>
          </a:p>
        </p:txBody>
      </p:sp>
      <p:sp>
        <p:nvSpPr>
          <p:cNvPr id="3" name="Content Placeholder 2">
            <a:extLst>
              <a:ext uri="{FF2B5EF4-FFF2-40B4-BE49-F238E27FC236}">
                <a16:creationId xmlns:a16="http://schemas.microsoft.com/office/drawing/2014/main" id="{820F1030-736A-43BE-B435-6B9C0620874F}"/>
              </a:ext>
            </a:extLst>
          </p:cNvPr>
          <p:cNvSpPr>
            <a:spLocks noGrp="1"/>
          </p:cNvSpPr>
          <p:nvPr>
            <p:ph idx="1"/>
          </p:nvPr>
        </p:nvSpPr>
        <p:spPr>
          <a:xfrm>
            <a:off x="457200" y="731838"/>
            <a:ext cx="8229600" cy="5851524"/>
          </a:xfrm>
        </p:spPr>
        <p:txBody>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sid</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sid</a:t>
            </a:r>
            <a:r>
              <a:rPr lang="en-IN" sz="1800" b="1"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EmpDao.</a:t>
            </a:r>
            <a:r>
              <a:rPr lang="en-IN" sz="1800" i="1" dirty="0" err="1">
                <a:solidFill>
                  <a:srgbClr val="000000"/>
                </a:solidFill>
                <a:latin typeface="Consolas" panose="020B0609020204030204" pitchFamily="49" charset="0"/>
              </a:rPr>
              <a:t>delete</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id</a:t>
            </a:r>
            <a:r>
              <a:rPr lang="en-IN" sz="1800" i="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.sendRedirect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ViewServlet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908672655"/>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FF55-8DB6-43DD-B797-B2C30F7B7372}"/>
              </a:ext>
            </a:extLst>
          </p:cNvPr>
          <p:cNvSpPr>
            <a:spLocks noGrp="1"/>
          </p:cNvSpPr>
          <p:nvPr>
            <p:ph type="title"/>
          </p:nvPr>
        </p:nvSpPr>
        <p:spPr>
          <a:xfrm>
            <a:off x="457200" y="274638"/>
            <a:ext cx="8229600" cy="457199"/>
          </a:xfrm>
        </p:spPr>
        <p:txBody>
          <a:bodyPr>
            <a:normAutofit fontScale="90000"/>
          </a:bodyPr>
          <a:lstStyle/>
          <a:p>
            <a:r>
              <a:rPr lang="en-US" dirty="0"/>
              <a:t>JSP</a:t>
            </a:r>
            <a:endParaRPr lang="en-IN" dirty="0"/>
          </a:p>
        </p:txBody>
      </p:sp>
      <p:sp>
        <p:nvSpPr>
          <p:cNvPr id="3" name="Content Placeholder 2">
            <a:extLst>
              <a:ext uri="{FF2B5EF4-FFF2-40B4-BE49-F238E27FC236}">
                <a16:creationId xmlns:a16="http://schemas.microsoft.com/office/drawing/2014/main" id="{6F0122B7-08C2-47E3-AEA3-911610F5073C}"/>
              </a:ext>
            </a:extLst>
          </p:cNvPr>
          <p:cNvSpPr>
            <a:spLocks noGrp="1"/>
          </p:cNvSpPr>
          <p:nvPr>
            <p:ph idx="1"/>
          </p:nvPr>
        </p:nvSpPr>
        <p:spPr>
          <a:xfrm>
            <a:off x="457200" y="731838"/>
            <a:ext cx="8229600" cy="6126162"/>
          </a:xfrm>
        </p:spPr>
        <p:txBody>
          <a:bodyPr>
            <a:normAutofit/>
          </a:bodyPr>
          <a:lstStyle/>
          <a:p>
            <a:r>
              <a:rPr lang="en-US" sz="1800" b="1" i="0" dirty="0">
                <a:effectLst/>
                <a:latin typeface="verdana" panose="020B0604030504040204" pitchFamily="34" charset="0"/>
              </a:rPr>
              <a:t>JSP</a:t>
            </a:r>
            <a:r>
              <a:rPr lang="en-US" sz="1800" b="0" i="0" dirty="0">
                <a:solidFill>
                  <a:srgbClr val="000000"/>
                </a:solidFill>
                <a:effectLst/>
                <a:latin typeface="verdana" panose="020B0604030504040204" pitchFamily="34" charset="0"/>
              </a:rPr>
              <a:t> technology is used to create web application just like Servlet technology. It can be thought of as an extension to Servlet because it provides more functionality than servlet such as expression language, JSTL, etc.</a:t>
            </a:r>
          </a:p>
          <a:p>
            <a:r>
              <a:rPr lang="en-US" sz="1800" b="0" i="0" dirty="0">
                <a:solidFill>
                  <a:srgbClr val="000000"/>
                </a:solidFill>
                <a:effectLst/>
                <a:latin typeface="verdana" panose="020B0604030504040204" pitchFamily="34" charset="0"/>
              </a:rPr>
              <a:t>A JSP page consists of HTML tags and JSP tags. The JSP pages are easier to maintain than Servlet because we can separate designing and development. It provides some additional features such as Expression Language, Custom Tags, etc.</a:t>
            </a:r>
            <a:endParaRPr lang="en-IN" sz="1800" dirty="0"/>
          </a:p>
        </p:txBody>
      </p:sp>
    </p:spTree>
    <p:extLst>
      <p:ext uri="{BB962C8B-B14F-4D97-AF65-F5344CB8AC3E}">
        <p14:creationId xmlns:p14="http://schemas.microsoft.com/office/powerpoint/2010/main" val="3640493651"/>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707C-B015-406E-931B-3AA951DDDAF4}"/>
              </a:ext>
            </a:extLst>
          </p:cNvPr>
          <p:cNvSpPr>
            <a:spLocks noGrp="1"/>
          </p:cNvSpPr>
          <p:nvPr>
            <p:ph type="title"/>
          </p:nvPr>
        </p:nvSpPr>
        <p:spPr>
          <a:xfrm>
            <a:off x="457200" y="274638"/>
            <a:ext cx="8229600" cy="274042"/>
          </a:xfrm>
        </p:spPr>
        <p:txBody>
          <a:bodyPr>
            <a:normAutofit fontScale="90000"/>
          </a:bodyPr>
          <a:lstStyle/>
          <a:p>
            <a:r>
              <a:rPr lang="en-US" dirty="0"/>
              <a:t>Creating JSP</a:t>
            </a:r>
            <a:endParaRPr lang="en-IN" dirty="0"/>
          </a:p>
        </p:txBody>
      </p:sp>
      <p:sp>
        <p:nvSpPr>
          <p:cNvPr id="6" name="Content Placeholder 5">
            <a:extLst>
              <a:ext uri="{FF2B5EF4-FFF2-40B4-BE49-F238E27FC236}">
                <a16:creationId xmlns:a16="http://schemas.microsoft.com/office/drawing/2014/main" id="{49CA8531-7D4D-4520-8A39-13036F5EB975}"/>
              </a:ext>
            </a:extLst>
          </p:cNvPr>
          <p:cNvSpPr>
            <a:spLocks noGrp="1"/>
          </p:cNvSpPr>
          <p:nvPr>
            <p:ph idx="1"/>
          </p:nvPr>
        </p:nvSpPr>
        <p:spPr>
          <a:xfrm>
            <a:off x="457200" y="548680"/>
            <a:ext cx="8229600" cy="6408712"/>
          </a:xfrm>
        </p:spPr>
        <p:txBody>
          <a:bodyPr/>
          <a:lstStyle/>
          <a:p>
            <a:r>
              <a:rPr lang="en-US" dirty="0"/>
              <a:t>Create a </a:t>
            </a:r>
            <a:r>
              <a:rPr lang="en-US" dirty="0" err="1"/>
              <a:t>jsp</a:t>
            </a:r>
            <a:r>
              <a:rPr lang="en-US" dirty="0"/>
              <a:t> file inside the Web Content Folder.</a:t>
            </a:r>
          </a:p>
          <a:p>
            <a:r>
              <a:rPr lang="en-US" dirty="0" err="1"/>
              <a:t>Then,run</a:t>
            </a:r>
            <a:r>
              <a:rPr lang="en-US" dirty="0"/>
              <a:t> the file.</a:t>
            </a:r>
            <a:endParaRPr lang="en-IN" dirty="0"/>
          </a:p>
        </p:txBody>
      </p:sp>
    </p:spTree>
    <p:extLst>
      <p:ext uri="{BB962C8B-B14F-4D97-AF65-F5344CB8AC3E}">
        <p14:creationId xmlns:p14="http://schemas.microsoft.com/office/powerpoint/2010/main" val="3535646082"/>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508-3C23-4A14-A778-872496E15163}"/>
              </a:ext>
            </a:extLst>
          </p:cNvPr>
          <p:cNvSpPr>
            <a:spLocks noGrp="1"/>
          </p:cNvSpPr>
          <p:nvPr>
            <p:ph type="title"/>
          </p:nvPr>
        </p:nvSpPr>
        <p:spPr>
          <a:xfrm>
            <a:off x="457200" y="274638"/>
            <a:ext cx="8229600" cy="418058"/>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JSP </a:t>
            </a:r>
            <a:r>
              <a:rPr lang="en-IN" b="0" i="0" dirty="0" err="1">
                <a:solidFill>
                  <a:srgbClr val="610B38"/>
                </a:solidFill>
                <a:effectLst/>
                <a:latin typeface="erdana"/>
              </a:rPr>
              <a:t>Scriptlet</a:t>
            </a:r>
            <a:r>
              <a:rPr lang="en-IN" b="0" i="0" dirty="0">
                <a:solidFill>
                  <a:srgbClr val="610B38"/>
                </a:solidFill>
                <a:effectLst/>
                <a:latin typeface="erdana"/>
              </a:rPr>
              <a:t> tag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C2FA054-E9A7-41E4-9321-3B82E8406199}"/>
              </a:ext>
            </a:extLst>
          </p:cNvPr>
          <p:cNvSpPr>
            <a:spLocks noGrp="1"/>
          </p:cNvSpPr>
          <p:nvPr>
            <p:ph idx="1"/>
          </p:nvPr>
        </p:nvSpPr>
        <p:spPr>
          <a:xfrm>
            <a:off x="457200" y="692696"/>
            <a:ext cx="8229600" cy="6165304"/>
          </a:xfrm>
        </p:spPr>
        <p:txBody>
          <a:bodyPr/>
          <a:lstStyle/>
          <a:p>
            <a:r>
              <a:rPr lang="en-IN" b="0" i="0" dirty="0">
                <a:solidFill>
                  <a:srgbClr val="610B38"/>
                </a:solidFill>
                <a:effectLst/>
                <a:latin typeface="erdana"/>
              </a:rPr>
              <a:t>JSP Scripting elements</a:t>
            </a:r>
          </a:p>
          <a:p>
            <a:pPr algn="l"/>
            <a:r>
              <a:rPr lang="en-US" b="0" i="0" dirty="0">
                <a:solidFill>
                  <a:srgbClr val="000000"/>
                </a:solidFill>
                <a:effectLst/>
                <a:latin typeface="verdana" panose="020B0604030504040204" pitchFamily="34" charset="0"/>
              </a:rPr>
              <a:t>The scripting elements provides the ability to insert java code inside the </a:t>
            </a:r>
            <a:r>
              <a:rPr lang="en-US" b="0" i="0" dirty="0" err="1">
                <a:solidFill>
                  <a:srgbClr val="000000"/>
                </a:solidFill>
                <a:effectLst/>
                <a:latin typeface="verdana" panose="020B0604030504040204" pitchFamily="34" charset="0"/>
              </a:rPr>
              <a:t>jsp</a:t>
            </a:r>
            <a:r>
              <a:rPr lang="en-US" b="0" i="0" dirty="0">
                <a:solidFill>
                  <a:srgbClr val="000000"/>
                </a:solidFill>
                <a:effectLst/>
                <a:latin typeface="verdana" panose="020B0604030504040204" pitchFamily="34" charset="0"/>
              </a:rPr>
              <a:t>. There are three types of scripting elements:</a:t>
            </a:r>
          </a:p>
          <a:p>
            <a:pPr algn="l">
              <a:buFont typeface="Arial" panose="020B0604020202020204" pitchFamily="34" charset="0"/>
              <a:buChar char="•"/>
            </a:pPr>
            <a:r>
              <a:rPr lang="en-US" b="0" dirty="0" err="1">
                <a:solidFill>
                  <a:srgbClr val="000000"/>
                </a:solidFill>
                <a:effectLst/>
                <a:latin typeface="verdana" panose="020B0604030504040204" pitchFamily="34" charset="0"/>
              </a:rPr>
              <a:t>scriptlet</a:t>
            </a:r>
            <a:r>
              <a:rPr lang="en-US" b="0" dirty="0">
                <a:solidFill>
                  <a:srgbClr val="000000"/>
                </a:solidFill>
                <a:effectLst/>
                <a:latin typeface="verdana" panose="020B0604030504040204" pitchFamily="34" charset="0"/>
              </a:rPr>
              <a:t> tag</a:t>
            </a:r>
          </a:p>
          <a:p>
            <a:pPr algn="l">
              <a:buFont typeface="Arial" panose="020B0604020202020204" pitchFamily="34" charset="0"/>
              <a:buChar char="•"/>
            </a:pPr>
            <a:r>
              <a:rPr lang="en-US" b="0" dirty="0">
                <a:solidFill>
                  <a:srgbClr val="000000"/>
                </a:solidFill>
                <a:effectLst/>
                <a:latin typeface="verdana" panose="020B0604030504040204" pitchFamily="34" charset="0"/>
              </a:rPr>
              <a:t>expression tag</a:t>
            </a:r>
          </a:p>
          <a:p>
            <a:pPr algn="l">
              <a:buFont typeface="Arial" panose="020B0604020202020204" pitchFamily="34" charset="0"/>
              <a:buChar char="•"/>
            </a:pPr>
            <a:r>
              <a:rPr lang="en-US" b="0" dirty="0">
                <a:solidFill>
                  <a:srgbClr val="000000"/>
                </a:solidFill>
                <a:effectLst/>
                <a:latin typeface="verdana" panose="020B0604030504040204" pitchFamily="34" charset="0"/>
              </a:rPr>
              <a:t>declaration tag</a:t>
            </a:r>
          </a:p>
          <a:p>
            <a:endParaRPr lang="en-IN" b="0" i="0" dirty="0">
              <a:solidFill>
                <a:srgbClr val="610B38"/>
              </a:solidFill>
              <a:effectLst/>
              <a:latin typeface="erdana"/>
            </a:endParaRPr>
          </a:p>
          <a:p>
            <a:endParaRPr lang="en-IN" dirty="0"/>
          </a:p>
          <a:p>
            <a:pPr marL="0" indent="0">
              <a:buNone/>
            </a:pPr>
            <a:endParaRPr lang="en-IN" dirty="0"/>
          </a:p>
        </p:txBody>
      </p:sp>
    </p:spTree>
    <p:extLst>
      <p:ext uri="{BB962C8B-B14F-4D97-AF65-F5344CB8AC3E}">
        <p14:creationId xmlns:p14="http://schemas.microsoft.com/office/powerpoint/2010/main" val="2644669702"/>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3C82-4DAA-43B8-BBA1-46A0F8E8A2BF}"/>
              </a:ext>
            </a:extLst>
          </p:cNvPr>
          <p:cNvSpPr>
            <a:spLocks noGrp="1"/>
          </p:cNvSpPr>
          <p:nvPr>
            <p:ph type="title"/>
          </p:nvPr>
        </p:nvSpPr>
        <p:spPr>
          <a:xfrm>
            <a:off x="457200" y="227013"/>
            <a:ext cx="8229600" cy="504824"/>
          </a:xfrm>
        </p:spPr>
        <p:txBody>
          <a:bodyPr>
            <a:normAutofit fontScale="90000"/>
          </a:bodyPr>
          <a:lstStyle/>
          <a:p>
            <a:r>
              <a:rPr lang="en-US" dirty="0" err="1"/>
              <a:t>Scriplet</a:t>
            </a:r>
            <a:r>
              <a:rPr lang="en-US" dirty="0"/>
              <a:t> Tag</a:t>
            </a:r>
            <a:endParaRPr lang="en-IN" dirty="0"/>
          </a:p>
        </p:txBody>
      </p:sp>
      <p:sp>
        <p:nvSpPr>
          <p:cNvPr id="3" name="Content Placeholder 2">
            <a:extLst>
              <a:ext uri="{FF2B5EF4-FFF2-40B4-BE49-F238E27FC236}">
                <a16:creationId xmlns:a16="http://schemas.microsoft.com/office/drawing/2014/main" id="{11B52490-5EB5-4F50-91B1-62FB394D24C8}"/>
              </a:ext>
            </a:extLst>
          </p:cNvPr>
          <p:cNvSpPr>
            <a:spLocks noGrp="1"/>
          </p:cNvSpPr>
          <p:nvPr>
            <p:ph idx="1"/>
          </p:nvPr>
        </p:nvSpPr>
        <p:spPr>
          <a:xfrm>
            <a:off x="457200" y="692696"/>
            <a:ext cx="8229600" cy="6165304"/>
          </a:xfrm>
        </p:spPr>
        <p:txBody>
          <a:bodyPr/>
          <a:lstStyle/>
          <a:p>
            <a:r>
              <a:rPr lang="en-US" b="0" i="0" dirty="0">
                <a:solidFill>
                  <a:srgbClr val="000000"/>
                </a:solidFill>
                <a:effectLst/>
                <a:latin typeface="verdana" panose="020B0604030504040204" pitchFamily="34" charset="0"/>
              </a:rPr>
              <a:t>A </a:t>
            </a:r>
            <a:r>
              <a:rPr lang="en-US" b="0" i="0" dirty="0" err="1">
                <a:solidFill>
                  <a:srgbClr val="000000"/>
                </a:solidFill>
                <a:effectLst/>
                <a:latin typeface="verdana" panose="020B0604030504040204" pitchFamily="34" charset="0"/>
              </a:rPr>
              <a:t>scriptlet</a:t>
            </a:r>
            <a:r>
              <a:rPr lang="en-US" b="0" i="0" dirty="0">
                <a:solidFill>
                  <a:srgbClr val="000000"/>
                </a:solidFill>
                <a:effectLst/>
                <a:latin typeface="verdana" panose="020B0604030504040204" pitchFamily="34" charset="0"/>
              </a:rPr>
              <a:t> tag is used to execute java source code in JSP. Syntax is as follows:</a:t>
            </a:r>
          </a:p>
          <a:p>
            <a:r>
              <a:rPr lang="en-IN" b="0" i="0" dirty="0">
                <a:solidFill>
                  <a:srgbClr val="000000"/>
                </a:solidFill>
                <a:effectLst/>
                <a:latin typeface="verdana" panose="020B0604030504040204" pitchFamily="34" charset="0"/>
              </a:rPr>
              <a:t>&lt;%  java source code %&gt;  </a:t>
            </a:r>
          </a:p>
          <a:p>
            <a:pPr algn="l">
              <a:buFont typeface="+mj-lt"/>
              <a:buAutoNum type="arabicPeriod"/>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out.print</a:t>
            </a:r>
            <a:r>
              <a:rPr lang="en-US" b="0" i="0" dirty="0">
                <a:solidFill>
                  <a:srgbClr val="000000"/>
                </a:solidFill>
                <a:effectLst/>
                <a:latin typeface="verdana" panose="020B0604030504040204" pitchFamily="34" charset="0"/>
              </a:rPr>
              <a:t>("welcome to </a:t>
            </a:r>
            <a:r>
              <a:rPr lang="en-US" b="0" i="0" dirty="0" err="1">
                <a:solidFill>
                  <a:srgbClr val="000000"/>
                </a:solidFill>
                <a:effectLst/>
                <a:latin typeface="verdana" panose="020B0604030504040204" pitchFamily="34" charset="0"/>
              </a:rPr>
              <a:t>jsp</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252424659"/>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C18A-3C66-4DBA-ACBD-8B9F25CB10F5}"/>
              </a:ext>
            </a:extLst>
          </p:cNvPr>
          <p:cNvSpPr>
            <a:spLocks noGrp="1"/>
          </p:cNvSpPr>
          <p:nvPr>
            <p:ph idx="1"/>
          </p:nvPr>
        </p:nvSpPr>
        <p:spPr>
          <a:xfrm>
            <a:off x="457200" y="44624"/>
            <a:ext cx="8229600" cy="6912768"/>
          </a:xfrm>
        </p:spPr>
        <p:txBody>
          <a:bodyPr>
            <a:normAutofit/>
          </a:bodyPr>
          <a:lstStyle/>
          <a:p>
            <a:r>
              <a:rPr lang="en-US" sz="2000" b="0" i="0" dirty="0">
                <a:solidFill>
                  <a:srgbClr val="000000"/>
                </a:solidFill>
                <a:effectLst/>
                <a:latin typeface="verdana" panose="020B0604030504040204" pitchFamily="34" charset="0"/>
              </a:rPr>
              <a:t>In this example, we have created two files index.html and </a:t>
            </a:r>
            <a:r>
              <a:rPr lang="en-US" sz="2000" b="0" i="0" dirty="0" err="1">
                <a:solidFill>
                  <a:srgbClr val="000000"/>
                </a:solidFill>
                <a:effectLst/>
                <a:latin typeface="verdana" panose="020B0604030504040204" pitchFamily="34" charset="0"/>
              </a:rPr>
              <a:t>welcome.jsp</a:t>
            </a:r>
            <a:r>
              <a:rPr lang="en-US" sz="2000" b="0" i="0" dirty="0">
                <a:solidFill>
                  <a:srgbClr val="000000"/>
                </a:solidFill>
                <a:effectLst/>
                <a:latin typeface="verdana" panose="020B0604030504040204" pitchFamily="34" charset="0"/>
              </a:rPr>
              <a:t>. The index.html file gets the username from the user and the </a:t>
            </a:r>
            <a:r>
              <a:rPr lang="en-US" sz="2000" b="0" i="0" dirty="0" err="1">
                <a:solidFill>
                  <a:srgbClr val="000000"/>
                </a:solidFill>
                <a:effectLst/>
                <a:latin typeface="verdana" panose="020B0604030504040204" pitchFamily="34" charset="0"/>
              </a:rPr>
              <a:t>welcome.jsp</a:t>
            </a:r>
            <a:r>
              <a:rPr lang="en-US" sz="2000" b="0" i="0" dirty="0">
                <a:solidFill>
                  <a:srgbClr val="000000"/>
                </a:solidFill>
                <a:effectLst/>
                <a:latin typeface="verdana" panose="020B0604030504040204" pitchFamily="34" charset="0"/>
              </a:rPr>
              <a:t> file prints the username with the welcome message.</a:t>
            </a:r>
          </a:p>
          <a:p>
            <a:r>
              <a:rPr lang="en-IN" sz="1200" b="0" i="1" dirty="0">
                <a:solidFill>
                  <a:srgbClr val="000000"/>
                </a:solidFill>
                <a:effectLst/>
                <a:latin typeface="verdana" panose="020B0604030504040204" pitchFamily="34" charset="0"/>
              </a:rPr>
              <a:t>File: index.html</a:t>
            </a:r>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pPr algn="l">
              <a:buFont typeface="+mj-lt"/>
              <a:buAutoNum type="arabicPeriod"/>
            </a:pPr>
            <a:r>
              <a:rPr lang="en-US" sz="1800" b="1" i="0" dirty="0">
                <a:solidFill>
                  <a:srgbClr val="006699"/>
                </a:solidFill>
                <a:effectLst/>
                <a:latin typeface="verdana" panose="020B0604030504040204" pitchFamily="34" charset="0"/>
              </a:rPr>
              <a:t>&lt;html&gt;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&lt;form</a:t>
            </a: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action</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a:t>
            </a:r>
            <a:r>
              <a:rPr lang="en-US" sz="1800" b="0" i="0" dirty="0" err="1">
                <a:solidFill>
                  <a:srgbClr val="0000FF"/>
                </a:solidFill>
                <a:effectLst/>
                <a:latin typeface="verdana" panose="020B0604030504040204" pitchFamily="34" charset="0"/>
              </a:rPr>
              <a:t>welcome.jsp</a:t>
            </a:r>
            <a:r>
              <a:rPr lang="en-US" sz="1800" b="0" i="0" dirty="0">
                <a:solidFill>
                  <a:srgbClr val="0000FF"/>
                </a:solidFill>
                <a:effectLst/>
                <a:latin typeface="verdana" panose="020B0604030504040204" pitchFamily="34" charset="0"/>
              </a:rPr>
              <a:t>"</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&lt;input</a:t>
            </a: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type</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"text"</a:t>
            </a: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name</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a:t>
            </a:r>
            <a:r>
              <a:rPr lang="en-US" sz="1800" b="0" i="0" dirty="0" err="1">
                <a:solidFill>
                  <a:srgbClr val="0000FF"/>
                </a:solidFill>
                <a:effectLst/>
                <a:latin typeface="verdana" panose="020B0604030504040204" pitchFamily="34" charset="0"/>
              </a:rPr>
              <a:t>uname</a:t>
            </a:r>
            <a:r>
              <a:rPr lang="en-US" sz="1800" b="0" i="0" dirty="0">
                <a:solidFill>
                  <a:srgbClr val="0000FF"/>
                </a:solidFill>
                <a:effectLst/>
                <a:latin typeface="verdana" panose="020B0604030504040204" pitchFamily="34" charset="0"/>
              </a:rPr>
              <a:t>"</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&lt;input</a:t>
            </a: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type</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"submit"</a:t>
            </a: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value</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"go"</a:t>
            </a:r>
            <a:r>
              <a:rPr lang="en-US" sz="1800" b="1" i="0" dirty="0">
                <a:solidFill>
                  <a:srgbClr val="006699"/>
                </a:solidFill>
                <a:effectLst/>
                <a:latin typeface="verdana" panose="020B0604030504040204" pitchFamily="34" charset="0"/>
              </a:rPr>
              <a:t>&gt;&lt;</a:t>
            </a:r>
            <a:r>
              <a:rPr lang="en-US" sz="1800" b="1" i="0" dirty="0" err="1">
                <a:solidFill>
                  <a:srgbClr val="006699"/>
                </a:solidFill>
                <a:effectLst/>
                <a:latin typeface="verdana" panose="020B0604030504040204" pitchFamily="34" charset="0"/>
              </a:rPr>
              <a:t>br</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&lt;/form&gt;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algn="l">
              <a:buFont typeface="+mj-lt"/>
              <a:buAutoNum type="arabicPeriod"/>
            </a:pPr>
            <a:r>
              <a:rPr lang="en-US" sz="1800" b="1" i="0" dirty="0">
                <a:solidFill>
                  <a:srgbClr val="006699"/>
                </a:solidFill>
                <a:effectLst/>
                <a:latin typeface="verdana" panose="020B0604030504040204" pitchFamily="34" charset="0"/>
              </a:rPr>
              <a:t>&lt;/html&gt;</a:t>
            </a:r>
            <a:r>
              <a:rPr lang="en-US" sz="1800" b="0" i="0" dirty="0">
                <a:solidFill>
                  <a:srgbClr val="000000"/>
                </a:solidFill>
                <a:effectLst/>
                <a:latin typeface="verdana" panose="020B0604030504040204" pitchFamily="34" charset="0"/>
              </a:rPr>
              <a:t>  </a:t>
            </a:r>
          </a:p>
          <a:p>
            <a:endParaRPr lang="en-IN" sz="2000" dirty="0"/>
          </a:p>
        </p:txBody>
      </p:sp>
    </p:spTree>
    <p:extLst>
      <p:ext uri="{BB962C8B-B14F-4D97-AF65-F5344CB8AC3E}">
        <p14:creationId xmlns:p14="http://schemas.microsoft.com/office/powerpoint/2010/main" val="3389419537"/>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6DF-CD46-4FDF-AB29-EE02F61E1AF0}"/>
              </a:ext>
            </a:extLst>
          </p:cNvPr>
          <p:cNvSpPr>
            <a:spLocks noGrp="1"/>
          </p:cNvSpPr>
          <p:nvPr>
            <p:ph type="title"/>
          </p:nvPr>
        </p:nvSpPr>
        <p:spPr>
          <a:xfrm>
            <a:off x="457200" y="274638"/>
            <a:ext cx="8229600" cy="274042"/>
          </a:xfrm>
        </p:spPr>
        <p:txBody>
          <a:bodyPr>
            <a:normAutofit fontScale="90000"/>
          </a:bodyPr>
          <a:lstStyle/>
          <a:p>
            <a:r>
              <a:rPr lang="en-US" dirty="0" err="1"/>
              <a:t>Ind.jsp</a:t>
            </a:r>
            <a:endParaRPr lang="en-IN" dirty="0"/>
          </a:p>
        </p:txBody>
      </p:sp>
      <p:sp>
        <p:nvSpPr>
          <p:cNvPr id="3" name="Content Placeholder 2">
            <a:extLst>
              <a:ext uri="{FF2B5EF4-FFF2-40B4-BE49-F238E27FC236}">
                <a16:creationId xmlns:a16="http://schemas.microsoft.com/office/drawing/2014/main" id="{10535B54-1E73-4ED5-A037-DC7280BC9076}"/>
              </a:ext>
            </a:extLst>
          </p:cNvPr>
          <p:cNvSpPr>
            <a:spLocks noGrp="1"/>
          </p:cNvSpPr>
          <p:nvPr>
            <p:ph idx="1"/>
          </p:nvPr>
        </p:nvSpPr>
        <p:spPr>
          <a:xfrm>
            <a:off x="457200" y="548680"/>
            <a:ext cx="8229600" cy="6309320"/>
          </a:xfrm>
        </p:spPr>
        <p:txBody>
          <a:bodyPr>
            <a:normAutofit/>
          </a:bodyPr>
          <a:lstStyle/>
          <a:p>
            <a:pPr algn="l"/>
            <a:r>
              <a:rPr lang="en-IN" sz="3600" dirty="0">
                <a:solidFill>
                  <a:srgbClr val="BF5F3F"/>
                </a:solidFill>
                <a:latin typeface="Consolas" panose="020B0609020204030204" pitchFamily="49" charset="0"/>
              </a:rPr>
              <a:t>&lt;%</a:t>
            </a:r>
          </a:p>
          <a:p>
            <a:pPr algn="l"/>
            <a:r>
              <a:rPr lang="en-US" sz="3600" dirty="0">
                <a:solidFill>
                  <a:srgbClr val="000000"/>
                </a:solidFill>
                <a:latin typeface="Consolas" panose="020B0609020204030204" pitchFamily="49" charset="0"/>
              </a:rPr>
              <a:t>String name=</a:t>
            </a:r>
            <a:r>
              <a:rPr lang="en-US" sz="3600" dirty="0" err="1">
                <a:solidFill>
                  <a:srgbClr val="000000"/>
                </a:solidFill>
                <a:latin typeface="Consolas" panose="020B0609020204030204" pitchFamily="49" charset="0"/>
              </a:rPr>
              <a:t>request.getParameter</a:t>
            </a:r>
            <a:r>
              <a:rPr lang="en-US" sz="3600" dirty="0">
                <a:solidFill>
                  <a:srgbClr val="000000"/>
                </a:solidFill>
                <a:latin typeface="Consolas" panose="020B0609020204030204" pitchFamily="49" charset="0"/>
              </a:rPr>
              <a:t>(</a:t>
            </a:r>
            <a:r>
              <a:rPr lang="en-US" sz="3600" dirty="0">
                <a:solidFill>
                  <a:srgbClr val="2A00FF"/>
                </a:solidFill>
                <a:latin typeface="Consolas" panose="020B0609020204030204" pitchFamily="49" charset="0"/>
              </a:rPr>
              <a:t>"</a:t>
            </a:r>
            <a:r>
              <a:rPr lang="en-US" sz="3600" dirty="0" err="1">
                <a:solidFill>
                  <a:srgbClr val="2A00FF"/>
                </a:solidFill>
                <a:latin typeface="Consolas" panose="020B0609020204030204" pitchFamily="49" charset="0"/>
              </a:rPr>
              <a:t>uname</a:t>
            </a:r>
            <a:r>
              <a:rPr lang="en-US" sz="3600" dirty="0">
                <a:solidFill>
                  <a:srgbClr val="2A00FF"/>
                </a:solidFill>
                <a:latin typeface="Consolas" panose="020B0609020204030204" pitchFamily="49" charset="0"/>
              </a:rPr>
              <a:t>"</a:t>
            </a:r>
            <a:r>
              <a:rPr lang="en-US" sz="3600" dirty="0">
                <a:solidFill>
                  <a:srgbClr val="000000"/>
                </a:solidFill>
                <a:latin typeface="Consolas" panose="020B0609020204030204" pitchFamily="49" charset="0"/>
              </a:rPr>
              <a:t>);</a:t>
            </a:r>
          </a:p>
          <a:p>
            <a:pPr algn="l"/>
            <a:r>
              <a:rPr lang="en-IN" sz="3600" dirty="0" err="1">
                <a:solidFill>
                  <a:srgbClr val="000000"/>
                </a:solidFill>
                <a:latin typeface="Consolas" panose="020B0609020204030204" pitchFamily="49" charset="0"/>
              </a:rPr>
              <a:t>out.print</a:t>
            </a:r>
            <a:r>
              <a:rPr lang="en-IN" sz="3600" dirty="0">
                <a:solidFill>
                  <a:srgbClr val="000000"/>
                </a:solidFill>
                <a:latin typeface="Consolas" panose="020B0609020204030204" pitchFamily="49" charset="0"/>
              </a:rPr>
              <a:t>(</a:t>
            </a:r>
            <a:r>
              <a:rPr lang="en-IN" sz="3600" dirty="0">
                <a:solidFill>
                  <a:srgbClr val="2A00FF"/>
                </a:solidFill>
                <a:latin typeface="Consolas" panose="020B0609020204030204" pitchFamily="49" charset="0"/>
              </a:rPr>
              <a:t>"</a:t>
            </a:r>
            <a:r>
              <a:rPr lang="en-IN" sz="3600" dirty="0" err="1">
                <a:solidFill>
                  <a:srgbClr val="2A00FF"/>
                </a:solidFill>
                <a:latin typeface="Consolas" panose="020B0609020204030204" pitchFamily="49" charset="0"/>
              </a:rPr>
              <a:t>welcome"</a:t>
            </a:r>
            <a:r>
              <a:rPr lang="en-IN" sz="3600" dirty="0" err="1">
                <a:solidFill>
                  <a:srgbClr val="000000"/>
                </a:solidFill>
                <a:latin typeface="Consolas" panose="020B0609020204030204" pitchFamily="49" charset="0"/>
              </a:rPr>
              <a:t>+name</a:t>
            </a:r>
            <a:r>
              <a:rPr lang="en-IN" sz="3600" dirty="0">
                <a:solidFill>
                  <a:srgbClr val="000000"/>
                </a:solidFill>
                <a:latin typeface="Consolas" panose="020B0609020204030204" pitchFamily="49" charset="0"/>
              </a:rPr>
              <a:t>);</a:t>
            </a:r>
          </a:p>
          <a:p>
            <a:pPr algn="l"/>
            <a:r>
              <a:rPr lang="en-IN" sz="3600" dirty="0">
                <a:solidFill>
                  <a:srgbClr val="BF5F3F"/>
                </a:solidFill>
                <a:latin typeface="Consolas" panose="020B0609020204030204" pitchFamily="49" charset="0"/>
              </a:rPr>
              <a:t>%&gt;</a:t>
            </a:r>
            <a:endParaRPr lang="en-IN" sz="3600" dirty="0"/>
          </a:p>
        </p:txBody>
      </p:sp>
    </p:spTree>
    <p:extLst>
      <p:ext uri="{BB962C8B-B14F-4D97-AF65-F5344CB8AC3E}">
        <p14:creationId xmlns:p14="http://schemas.microsoft.com/office/powerpoint/2010/main" val="1681880023"/>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04FB-20DF-4B4F-8569-B9178440CC36}"/>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JSP expression tag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D35CC9F-CB2D-4407-98B9-D12A58921865}"/>
              </a:ext>
            </a:extLst>
          </p:cNvPr>
          <p:cNvSpPr>
            <a:spLocks noGrp="1"/>
          </p:cNvSpPr>
          <p:nvPr>
            <p:ph idx="1"/>
          </p:nvPr>
        </p:nvSpPr>
        <p:spPr>
          <a:xfrm>
            <a:off x="457200" y="548680"/>
            <a:ext cx="8229600" cy="6309320"/>
          </a:xfrm>
        </p:spPr>
        <p:txBody>
          <a:bodyPr>
            <a:normAutofit/>
          </a:bodyPr>
          <a:lstStyle/>
          <a:p>
            <a:r>
              <a:rPr lang="en-US" sz="2000" b="0" i="0" dirty="0">
                <a:solidFill>
                  <a:srgbClr val="000000"/>
                </a:solidFill>
                <a:effectLst/>
                <a:latin typeface="verdana" panose="020B0604030504040204" pitchFamily="34" charset="0"/>
              </a:rPr>
              <a:t>The code placed within </a:t>
            </a:r>
            <a:r>
              <a:rPr lang="en-US" sz="2000" b="1" i="0" dirty="0">
                <a:effectLst/>
                <a:latin typeface="verdana" panose="020B0604030504040204" pitchFamily="34" charset="0"/>
              </a:rPr>
              <a:t>JSP expression tag</a:t>
            </a:r>
            <a:r>
              <a:rPr lang="en-US" sz="2000" b="0" i="0" dirty="0">
                <a:solidFill>
                  <a:srgbClr val="000000"/>
                </a:solidFill>
                <a:effectLst/>
                <a:latin typeface="verdana" panose="020B0604030504040204" pitchFamily="34" charset="0"/>
              </a:rPr>
              <a:t> is </a:t>
            </a:r>
            <a:r>
              <a:rPr lang="en-US" sz="2000" b="0" i="1" dirty="0">
                <a:solidFill>
                  <a:srgbClr val="000000"/>
                </a:solidFill>
                <a:effectLst/>
                <a:latin typeface="verdana" panose="020B0604030504040204" pitchFamily="34" charset="0"/>
              </a:rPr>
              <a:t>written to the output stream of the response</a:t>
            </a:r>
            <a:r>
              <a:rPr lang="en-US" sz="2000" b="0" i="0" dirty="0">
                <a:solidFill>
                  <a:srgbClr val="000000"/>
                </a:solidFill>
                <a:effectLst/>
                <a:latin typeface="verdana" panose="020B0604030504040204" pitchFamily="34" charset="0"/>
              </a:rPr>
              <a:t>. So you need not write </a:t>
            </a:r>
            <a:r>
              <a:rPr lang="en-US" sz="2000" b="0" i="0" dirty="0" err="1">
                <a:solidFill>
                  <a:srgbClr val="000000"/>
                </a:solidFill>
                <a:effectLst/>
                <a:latin typeface="verdana" panose="020B0604030504040204" pitchFamily="34" charset="0"/>
              </a:rPr>
              <a:t>out.print</a:t>
            </a:r>
            <a:r>
              <a:rPr lang="en-US" sz="2000" b="0" i="0" dirty="0">
                <a:solidFill>
                  <a:srgbClr val="000000"/>
                </a:solidFill>
                <a:effectLst/>
                <a:latin typeface="verdana" panose="020B0604030504040204" pitchFamily="34" charset="0"/>
              </a:rPr>
              <a:t>() to write data. It is mainly used to print the values of variable or method.</a:t>
            </a:r>
          </a:p>
          <a:p>
            <a:pPr algn="l"/>
            <a:r>
              <a:rPr lang="en-US" sz="2000" b="0" i="0" dirty="0">
                <a:solidFill>
                  <a:srgbClr val="610B4B"/>
                </a:solidFill>
                <a:effectLst/>
                <a:latin typeface="erdana"/>
              </a:rPr>
              <a:t>Syntax of JSP expression tag</a:t>
            </a:r>
          </a:p>
          <a:p>
            <a:pPr marL="0" indent="0" algn="l">
              <a:buNone/>
            </a:pPr>
            <a:r>
              <a:rPr lang="en-US" sz="2000" b="1" i="0" dirty="0">
                <a:solidFill>
                  <a:srgbClr val="006699"/>
                </a:solidFill>
                <a:effectLst/>
                <a:latin typeface="verdana" panose="020B0604030504040204" pitchFamily="34" charset="0"/>
              </a:rPr>
              <a:t>&lt;</a:t>
            </a:r>
            <a:r>
              <a:rPr lang="en-US" sz="2000" b="0" i="0" dirty="0">
                <a:solidFill>
                  <a:srgbClr val="000000"/>
                </a:solidFill>
                <a:effectLst/>
                <a:latin typeface="verdana" panose="020B0604030504040204" pitchFamily="34" charset="0"/>
              </a:rPr>
              <a:t>%=  statement %</a:t>
            </a:r>
            <a:r>
              <a:rPr lang="en-US" sz="2000" b="1" i="0" dirty="0">
                <a:solidFill>
                  <a:srgbClr val="006699"/>
                </a:solidFill>
                <a:effectLst/>
                <a:latin typeface="verdana" panose="020B0604030504040204" pitchFamily="34" charset="0"/>
              </a:rPr>
              <a:t>&gt;</a:t>
            </a:r>
            <a:r>
              <a:rPr lang="en-US" sz="20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&lt;html&gt;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a:t>
            </a:r>
            <a:r>
              <a:rPr lang="en-US" sz="1800" b="0" i="0" dirty="0">
                <a:solidFill>
                  <a:srgbClr val="000000"/>
                </a:solidFill>
                <a:effectLst/>
                <a:latin typeface="verdana" panose="020B0604030504040204" pitchFamily="34" charset="0"/>
              </a:rPr>
              <a:t>%= "welcome to </a:t>
            </a:r>
            <a:r>
              <a:rPr lang="en-US" sz="1800" b="0" i="0" dirty="0" err="1">
                <a:solidFill>
                  <a:srgbClr val="000000"/>
                </a:solidFill>
                <a:effectLst/>
                <a:latin typeface="verdana" panose="020B0604030504040204" pitchFamily="34" charset="0"/>
              </a:rPr>
              <a:t>jsp</a:t>
            </a:r>
            <a:r>
              <a:rPr lang="en-US" sz="1800" b="0" i="0" dirty="0">
                <a:solidFill>
                  <a:srgbClr val="000000"/>
                </a:solidFill>
                <a:effectLst/>
                <a:latin typeface="verdana" panose="020B0604030504040204" pitchFamily="34" charset="0"/>
              </a:rPr>
              <a:t>" %</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&lt;/html&gt;</a:t>
            </a:r>
            <a:r>
              <a:rPr lang="en-US" sz="1800" b="0" i="0" dirty="0">
                <a:solidFill>
                  <a:srgbClr val="000000"/>
                </a:solidFill>
                <a:effectLst/>
                <a:latin typeface="verdana" panose="020B0604030504040204" pitchFamily="34" charset="0"/>
              </a:rPr>
              <a:t> </a:t>
            </a:r>
          </a:p>
          <a:p>
            <a:pPr marL="0" indent="0" algn="l">
              <a:buNone/>
            </a:pPr>
            <a:endParaRPr lang="en-US" sz="1800" b="0" i="0" dirty="0">
              <a:solidFill>
                <a:srgbClr val="000000"/>
              </a:solidFill>
              <a:effectLst/>
              <a:latin typeface="verdana" panose="020B0604030504040204" pitchFamily="34" charset="0"/>
            </a:endParaRPr>
          </a:p>
          <a:p>
            <a:pPr marL="0" indent="0" algn="l">
              <a:buNone/>
            </a:pPr>
            <a:r>
              <a:rPr lang="en-US" sz="1800" b="1" i="0" dirty="0">
                <a:solidFill>
                  <a:srgbClr val="006699"/>
                </a:solidFill>
                <a:effectLst/>
                <a:latin typeface="verdana" panose="020B0604030504040204" pitchFamily="34" charset="0"/>
              </a:rPr>
              <a:t>&lt;html&gt;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a:t>
            </a:r>
            <a:r>
              <a:rPr lang="en-US" sz="1800" b="0" i="0" dirty="0">
                <a:solidFill>
                  <a:srgbClr val="000000"/>
                </a:solidFill>
                <a:effectLst/>
                <a:latin typeface="verdana" panose="020B0604030504040204" pitchFamily="34" charset="0"/>
              </a:rPr>
              <a:t>%= "Welcome "+</a:t>
            </a:r>
            <a:r>
              <a:rPr lang="en-US" sz="1800" b="0" i="0" dirty="0" err="1">
                <a:solidFill>
                  <a:srgbClr val="000000"/>
                </a:solidFill>
                <a:effectLst/>
                <a:latin typeface="verdana" panose="020B0604030504040204" pitchFamily="34" charset="0"/>
              </a:rPr>
              <a:t>request.getParameter</a:t>
            </a:r>
            <a:r>
              <a:rPr lang="en-US" sz="1800" b="0" i="0" dirty="0">
                <a:solidFill>
                  <a:srgbClr val="000000"/>
                </a:solidFill>
                <a:effectLst/>
                <a:latin typeface="verdana" panose="020B0604030504040204" pitchFamily="34" charset="0"/>
              </a:rPr>
              <a:t>("</a:t>
            </a:r>
            <a:r>
              <a:rPr lang="en-US" sz="1800" b="0" i="0" dirty="0" err="1">
                <a:solidFill>
                  <a:srgbClr val="000000"/>
                </a:solidFill>
                <a:effectLst/>
                <a:latin typeface="verdana" panose="020B0604030504040204" pitchFamily="34" charset="0"/>
              </a:rPr>
              <a:t>uname</a:t>
            </a:r>
            <a:r>
              <a:rPr lang="en-US" sz="1800" b="0" i="0" dirty="0">
                <a:solidFill>
                  <a:srgbClr val="000000"/>
                </a:solidFill>
                <a:effectLst/>
                <a:latin typeface="verdana" panose="020B0604030504040204" pitchFamily="34" charset="0"/>
              </a:rPr>
              <a:t>") %</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&lt;/body&gt;</a:t>
            </a:r>
            <a:r>
              <a:rPr lang="en-US" sz="1800" b="0" i="0" dirty="0">
                <a:solidFill>
                  <a:srgbClr val="000000"/>
                </a:solidFill>
                <a:effectLst/>
                <a:latin typeface="verdana" panose="020B0604030504040204" pitchFamily="34" charset="0"/>
              </a:rPr>
              <a:t>  </a:t>
            </a:r>
          </a:p>
          <a:p>
            <a:pPr marL="0" indent="0" algn="l">
              <a:buNone/>
            </a:pPr>
            <a:r>
              <a:rPr lang="en-US" sz="1800" b="1" i="0" dirty="0">
                <a:solidFill>
                  <a:srgbClr val="006699"/>
                </a:solidFill>
                <a:effectLst/>
                <a:latin typeface="verdana" panose="020B0604030504040204" pitchFamily="34" charset="0"/>
              </a:rPr>
              <a:t>&lt;/html&gt;</a:t>
            </a:r>
            <a:endParaRPr lang="en-US" sz="1800" b="0" i="0" dirty="0">
              <a:solidFill>
                <a:srgbClr val="000000"/>
              </a:solidFill>
              <a:effectLst/>
              <a:latin typeface="verdana" panose="020B0604030504040204" pitchFamily="34" charset="0"/>
            </a:endParaRPr>
          </a:p>
          <a:p>
            <a:pPr marL="0" indent="0" algn="l">
              <a:buNone/>
            </a:pPr>
            <a:endParaRPr lang="en-US" sz="20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712523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51A1-460F-46AE-B32D-5E7CE9FA51F7}"/>
              </a:ext>
            </a:extLst>
          </p:cNvPr>
          <p:cNvSpPr>
            <a:spLocks noGrp="1"/>
          </p:cNvSpPr>
          <p:nvPr>
            <p:ph type="title"/>
          </p:nvPr>
        </p:nvSpPr>
        <p:spPr>
          <a:xfrm>
            <a:off x="457200" y="274638"/>
            <a:ext cx="8229600" cy="562074"/>
          </a:xfrm>
        </p:spPr>
        <p:txBody>
          <a:bodyPr>
            <a:normAutofit fontScale="90000"/>
          </a:bodyPr>
          <a:lstStyle/>
          <a:p>
            <a:r>
              <a:rPr lang="en-IN" b="1" i="0" dirty="0">
                <a:solidFill>
                  <a:srgbClr val="25265E"/>
                </a:solidFill>
                <a:effectLst/>
                <a:latin typeface="euclid_circular_a"/>
              </a:rPr>
              <a:t>Narrowing Type Casting</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0C1A4CD1-3341-4BEC-8161-14ECCF29C872}"/>
              </a:ext>
            </a:extLst>
          </p:cNvPr>
          <p:cNvSpPr>
            <a:spLocks noGrp="1"/>
          </p:cNvSpPr>
          <p:nvPr>
            <p:ph idx="1"/>
          </p:nvPr>
        </p:nvSpPr>
        <p:spPr>
          <a:xfrm>
            <a:off x="457200" y="620688"/>
            <a:ext cx="8229600" cy="5505475"/>
          </a:xfrm>
        </p:spPr>
        <p:txBody>
          <a:bodyPr/>
          <a:lstStyle/>
          <a:p>
            <a:r>
              <a:rPr lang="en-US" b="0" i="0" dirty="0">
                <a:effectLst/>
                <a:latin typeface="euclid_circular_a"/>
              </a:rPr>
              <a:t>In </a:t>
            </a:r>
            <a:r>
              <a:rPr lang="en-US" b="1" i="0" dirty="0">
                <a:effectLst/>
                <a:latin typeface="euclid_circular_a"/>
              </a:rPr>
              <a:t>Narrowing Type Casting</a:t>
            </a:r>
            <a:r>
              <a:rPr lang="en-US" b="0" i="0" dirty="0">
                <a:effectLst/>
                <a:latin typeface="euclid_circular_a"/>
              </a:rPr>
              <a:t>, we manually convert one data type into another using the parenthesis.</a:t>
            </a:r>
          </a:p>
          <a:p>
            <a:r>
              <a:rPr lang="en-US" b="1" i="0" dirty="0">
                <a:solidFill>
                  <a:srgbClr val="25265E"/>
                </a:solidFill>
                <a:effectLst/>
                <a:latin typeface="euclid_circular_a"/>
              </a:rPr>
              <a:t>Example: Converting double into an int</a:t>
            </a:r>
          </a:p>
          <a:p>
            <a:r>
              <a:rPr lang="en-IN" dirty="0"/>
              <a:t>Double </a:t>
            </a:r>
            <a:r>
              <a:rPr lang="en-IN" dirty="0" err="1"/>
              <a:t>num</a:t>
            </a:r>
            <a:r>
              <a:rPr lang="en-IN" dirty="0"/>
              <a:t>=10.99;</a:t>
            </a:r>
          </a:p>
          <a:p>
            <a:r>
              <a:rPr lang="en-IN" dirty="0"/>
              <a:t>int data=(int)</a:t>
            </a:r>
            <a:r>
              <a:rPr lang="en-IN" dirty="0" err="1"/>
              <a:t>num</a:t>
            </a:r>
            <a:r>
              <a:rPr lang="en-IN"/>
              <a:t>;</a:t>
            </a:r>
            <a:endParaRPr lang="en-IN" dirty="0"/>
          </a:p>
        </p:txBody>
      </p:sp>
    </p:spTree>
    <p:extLst>
      <p:ext uri="{BB962C8B-B14F-4D97-AF65-F5344CB8AC3E}">
        <p14:creationId xmlns:p14="http://schemas.microsoft.com/office/powerpoint/2010/main" val="2796901548"/>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158D-1265-4A78-A2F7-4E26DE846448}"/>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JSP Declaration Tag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7B056CE-5A6A-4E21-BEB1-84F0DEF97B3B}"/>
              </a:ext>
            </a:extLst>
          </p:cNvPr>
          <p:cNvSpPr>
            <a:spLocks noGrp="1"/>
          </p:cNvSpPr>
          <p:nvPr>
            <p:ph idx="1"/>
          </p:nvPr>
        </p:nvSpPr>
        <p:spPr>
          <a:xfrm>
            <a:off x="457200" y="620688"/>
            <a:ext cx="8229600" cy="6048672"/>
          </a:xfrm>
        </p:spPr>
        <p:txBody>
          <a:bodyPr/>
          <a:lstStyle/>
          <a:p>
            <a:pPr algn="l"/>
            <a:r>
              <a:rPr lang="en-US" sz="2400" b="0" i="0" dirty="0">
                <a:solidFill>
                  <a:srgbClr val="000000"/>
                </a:solidFill>
                <a:effectLst/>
                <a:latin typeface="verdana" panose="020B0604030504040204" pitchFamily="34" charset="0"/>
              </a:rPr>
              <a:t>The </a:t>
            </a:r>
            <a:r>
              <a:rPr lang="en-US" sz="2400" b="1" i="0" dirty="0">
                <a:solidFill>
                  <a:srgbClr val="000000"/>
                </a:solidFill>
                <a:effectLst/>
                <a:latin typeface="verdana" panose="020B0604030504040204" pitchFamily="34" charset="0"/>
              </a:rPr>
              <a:t>JSP declaration tag</a:t>
            </a:r>
            <a:r>
              <a:rPr lang="en-US" sz="2400" b="0" i="0" dirty="0">
                <a:solidFill>
                  <a:srgbClr val="000000"/>
                </a:solidFill>
                <a:effectLst/>
                <a:latin typeface="verdana" panose="020B0604030504040204" pitchFamily="34" charset="0"/>
              </a:rPr>
              <a:t> is used </a:t>
            </a:r>
            <a:r>
              <a:rPr lang="en-US" sz="2400" b="0" i="1" dirty="0">
                <a:solidFill>
                  <a:srgbClr val="000000"/>
                </a:solidFill>
                <a:effectLst/>
                <a:latin typeface="verdana" panose="020B0604030504040204" pitchFamily="34" charset="0"/>
              </a:rPr>
              <a:t>to declare fields and methods</a:t>
            </a:r>
            <a:r>
              <a:rPr lang="en-US" sz="2400" b="0" i="0" dirty="0">
                <a:solidFill>
                  <a:srgbClr val="000000"/>
                </a:solidFill>
                <a:effectLst/>
                <a:latin typeface="verdana" panose="020B0604030504040204" pitchFamily="34" charset="0"/>
              </a:rPr>
              <a:t>.</a:t>
            </a:r>
          </a:p>
          <a:p>
            <a:pPr algn="l"/>
            <a:r>
              <a:rPr lang="en-US" sz="2400" b="0" i="0" dirty="0">
                <a:solidFill>
                  <a:srgbClr val="000000"/>
                </a:solidFill>
                <a:effectLst/>
                <a:latin typeface="verdana" panose="020B0604030504040204" pitchFamily="34" charset="0"/>
              </a:rPr>
              <a:t>The code written inside the </a:t>
            </a:r>
            <a:r>
              <a:rPr lang="en-US" sz="2400" b="0" i="0" dirty="0" err="1">
                <a:solidFill>
                  <a:srgbClr val="000000"/>
                </a:solidFill>
                <a:effectLst/>
                <a:latin typeface="verdana" panose="020B0604030504040204" pitchFamily="34" charset="0"/>
              </a:rPr>
              <a:t>jsp</a:t>
            </a:r>
            <a:r>
              <a:rPr lang="en-US" sz="2400" b="0" i="0" dirty="0">
                <a:solidFill>
                  <a:srgbClr val="000000"/>
                </a:solidFill>
                <a:effectLst/>
                <a:latin typeface="verdana" panose="020B0604030504040204" pitchFamily="34" charset="0"/>
              </a:rPr>
              <a:t> declaration tag is placed outside the service() method of auto generated servlet.</a:t>
            </a:r>
          </a:p>
          <a:p>
            <a:pPr algn="l"/>
            <a:r>
              <a:rPr lang="en-US" sz="2400" b="0" i="0" dirty="0">
                <a:solidFill>
                  <a:srgbClr val="000000"/>
                </a:solidFill>
                <a:effectLst/>
                <a:latin typeface="verdana" panose="020B0604030504040204" pitchFamily="34" charset="0"/>
              </a:rPr>
              <a:t>So it doesn't get memory at each request.</a:t>
            </a:r>
          </a:p>
          <a:p>
            <a:pPr algn="l"/>
            <a:endParaRPr lang="en-US" sz="2400" dirty="0">
              <a:solidFill>
                <a:srgbClr val="000000"/>
              </a:solidFill>
              <a:latin typeface="verdana" panose="020B0604030504040204" pitchFamily="34" charset="0"/>
            </a:endParaRPr>
          </a:p>
          <a:p>
            <a:pPr algn="l"/>
            <a:r>
              <a:rPr lang="en-US" sz="2000" b="0" i="0" dirty="0">
                <a:solidFill>
                  <a:srgbClr val="610B4B"/>
                </a:solidFill>
                <a:effectLst/>
                <a:latin typeface="erdana"/>
              </a:rPr>
              <a:t>Syntax of JSP declaration tag</a:t>
            </a:r>
          </a:p>
          <a:p>
            <a:pPr algn="l"/>
            <a:r>
              <a:rPr lang="en-US" sz="1400" b="0" i="0" dirty="0">
                <a:solidFill>
                  <a:srgbClr val="000000"/>
                </a:solidFill>
                <a:effectLst/>
                <a:latin typeface="verdana" panose="020B0604030504040204" pitchFamily="34" charset="0"/>
              </a:rPr>
              <a:t>The syntax of the declaration tag is as follows:</a:t>
            </a:r>
          </a:p>
          <a:p>
            <a:pPr marL="0" indent="0" algn="l">
              <a:buNone/>
            </a:pPr>
            <a:r>
              <a:rPr lang="en-US" sz="1400" b="1" i="0" dirty="0">
                <a:solidFill>
                  <a:srgbClr val="006699"/>
                </a:solidFill>
                <a:effectLst/>
                <a:latin typeface="verdana" panose="020B0604030504040204" pitchFamily="34" charset="0"/>
              </a:rPr>
              <a:t>&lt;</a:t>
            </a:r>
            <a:r>
              <a:rPr lang="en-US" sz="1400" b="0" i="0" dirty="0">
                <a:solidFill>
                  <a:srgbClr val="000000"/>
                </a:solidFill>
                <a:effectLst/>
                <a:latin typeface="verdana" panose="020B0604030504040204" pitchFamily="34" charset="0"/>
              </a:rPr>
              <a:t>%!  field or method declaration %</a:t>
            </a:r>
            <a:r>
              <a:rPr lang="en-US" sz="1400" b="1" i="0" dirty="0">
                <a:solidFill>
                  <a:srgbClr val="006699"/>
                </a:solidFill>
                <a:effectLst/>
                <a:latin typeface="verdana" panose="020B0604030504040204" pitchFamily="34" charset="0"/>
              </a:rPr>
              <a:t>&gt;</a:t>
            </a:r>
            <a:r>
              <a:rPr lang="en-US" sz="1400" b="0" i="0" dirty="0">
                <a:solidFill>
                  <a:srgbClr val="000000"/>
                </a:solidFill>
                <a:effectLst/>
                <a:latin typeface="verdana" panose="020B0604030504040204" pitchFamily="34" charset="0"/>
              </a:rPr>
              <a:t> </a:t>
            </a:r>
          </a:p>
          <a:p>
            <a:pPr algn="l"/>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45628487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1F30C-CA27-4D7C-BD11-C9C1A6C3ACDD}"/>
              </a:ext>
            </a:extLst>
          </p:cNvPr>
          <p:cNvSpPr>
            <a:spLocks noGrp="1"/>
          </p:cNvSpPr>
          <p:nvPr>
            <p:ph idx="1"/>
          </p:nvPr>
        </p:nvSpPr>
        <p:spPr>
          <a:xfrm>
            <a:off x="457200" y="548680"/>
            <a:ext cx="8229600" cy="6309320"/>
          </a:xfrm>
        </p:spPr>
        <p:txBody>
          <a:bodyPr/>
          <a:lstStyle/>
          <a:p>
            <a:pPr marL="0" indent="0" algn="l">
              <a:buNone/>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a:t>
            </a:r>
            <a:r>
              <a:rPr lang="en-US" b="0" i="0" dirty="0">
                <a:solidFill>
                  <a:srgbClr val="000000"/>
                </a:solidFill>
                <a:effectLst/>
                <a:latin typeface="verdana" panose="020B0604030504040204" pitchFamily="34" charset="0"/>
              </a:rPr>
              <a:t>%! int </a:t>
            </a:r>
            <a:r>
              <a:rPr lang="en-US" b="0" i="0" dirty="0">
                <a:solidFill>
                  <a:srgbClr val="FF0000"/>
                </a:solidFill>
                <a:effectLst/>
                <a:latin typeface="verdana" panose="020B0604030504040204" pitchFamily="34" charset="0"/>
              </a:rPr>
              <a:t>data</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50</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a:t>
            </a:r>
            <a:r>
              <a:rPr lang="en-US" b="0" i="0" dirty="0">
                <a:solidFill>
                  <a:srgbClr val="000000"/>
                </a:solidFill>
                <a:effectLst/>
                <a:latin typeface="verdana" panose="020B0604030504040204" pitchFamily="34" charset="0"/>
              </a:rPr>
              <a:t>%= "Value of the variable is:"+data %</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805112424"/>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A8F-0D65-484D-85CF-1BFDF25AF446}"/>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JSP request implicit object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5D94B65-02D1-44C5-9113-26FA6B742BC1}"/>
              </a:ext>
            </a:extLst>
          </p:cNvPr>
          <p:cNvSpPr>
            <a:spLocks noGrp="1"/>
          </p:cNvSpPr>
          <p:nvPr>
            <p:ph idx="1"/>
          </p:nvPr>
        </p:nvSpPr>
        <p:spPr>
          <a:xfrm>
            <a:off x="457200" y="404664"/>
            <a:ext cx="8229600" cy="5721499"/>
          </a:xfrm>
        </p:spPr>
        <p:txBody>
          <a:bodyPr>
            <a:normAutofit/>
          </a:bodyPr>
          <a:lstStyle/>
          <a:p>
            <a:r>
              <a:rPr lang="en-US" sz="2000" b="0" i="0" dirty="0">
                <a:solidFill>
                  <a:srgbClr val="333333"/>
                </a:solidFill>
                <a:effectLst/>
                <a:latin typeface="inter-regular"/>
              </a:rPr>
              <a:t>The </a:t>
            </a:r>
            <a:r>
              <a:rPr lang="en-US" sz="2000" b="1" i="0" dirty="0">
                <a:solidFill>
                  <a:srgbClr val="333333"/>
                </a:solidFill>
                <a:effectLst/>
                <a:latin typeface="inter-bold"/>
              </a:rPr>
              <a:t>JSP request</a:t>
            </a:r>
            <a:r>
              <a:rPr lang="en-US" sz="2000" b="0" i="0" dirty="0">
                <a:solidFill>
                  <a:srgbClr val="333333"/>
                </a:solidFill>
                <a:effectLst/>
                <a:latin typeface="inter-regular"/>
              </a:rPr>
              <a:t> is an implicit object of type </a:t>
            </a:r>
            <a:r>
              <a:rPr lang="en-US" sz="2000" b="0" i="0" dirty="0" err="1">
                <a:solidFill>
                  <a:srgbClr val="333333"/>
                </a:solidFill>
                <a:effectLst/>
                <a:latin typeface="inter-regular"/>
              </a:rPr>
              <a:t>HttpServletRequest</a:t>
            </a:r>
            <a:r>
              <a:rPr lang="en-US" sz="2000" b="0" i="0" dirty="0">
                <a:solidFill>
                  <a:srgbClr val="333333"/>
                </a:solidFill>
                <a:effectLst/>
                <a:latin typeface="inter-regular"/>
              </a:rPr>
              <a:t> i.e. created for each </a:t>
            </a:r>
            <a:r>
              <a:rPr lang="en-US" sz="2000" b="0" i="0" dirty="0" err="1">
                <a:solidFill>
                  <a:srgbClr val="333333"/>
                </a:solidFill>
                <a:effectLst/>
                <a:latin typeface="inter-regular"/>
              </a:rPr>
              <a:t>jsp</a:t>
            </a:r>
            <a:r>
              <a:rPr lang="en-US" sz="2000" b="0" i="0" dirty="0">
                <a:solidFill>
                  <a:srgbClr val="333333"/>
                </a:solidFill>
                <a:effectLst/>
                <a:latin typeface="inter-regular"/>
              </a:rPr>
              <a:t> request by the web container. </a:t>
            </a:r>
          </a:p>
          <a:p>
            <a:r>
              <a:rPr lang="en-US" sz="1800" b="0" i="0" dirty="0">
                <a:solidFill>
                  <a:srgbClr val="333333"/>
                </a:solidFill>
                <a:effectLst/>
                <a:latin typeface="inter-regular"/>
              </a:rPr>
              <a:t>It can be used to get request information such as parameter, header information, remote address, server name, server port, content type, character encoding etc.</a:t>
            </a:r>
          </a:p>
          <a:p>
            <a:r>
              <a:rPr lang="en-IN" sz="2000" b="1" i="0" dirty="0">
                <a:solidFill>
                  <a:srgbClr val="556B2F"/>
                </a:solidFill>
                <a:effectLst/>
                <a:latin typeface="erdana"/>
              </a:rPr>
              <a:t>index.html</a:t>
            </a:r>
          </a:p>
          <a:p>
            <a:endParaRPr lang="en-IN" sz="2000" b="1" dirty="0">
              <a:solidFill>
                <a:srgbClr val="556B2F"/>
              </a:solidFill>
              <a:latin typeface="erdana"/>
            </a:endParaRPr>
          </a:p>
          <a:p>
            <a:pPr algn="just">
              <a:buFont typeface="+mj-lt"/>
              <a:buAutoNum type="arabicPeriod"/>
            </a:pPr>
            <a:r>
              <a:rPr lang="en-US" sz="1200" b="1" i="0" dirty="0">
                <a:solidFill>
                  <a:srgbClr val="006699"/>
                </a:solidFill>
                <a:effectLst/>
                <a:latin typeface="inter-regular"/>
              </a:rPr>
              <a:t>&lt;form</a:t>
            </a:r>
            <a:r>
              <a:rPr lang="en-US" sz="1200" b="0" i="0" dirty="0">
                <a:solidFill>
                  <a:srgbClr val="000000"/>
                </a:solidFill>
                <a:effectLst/>
                <a:latin typeface="inter-regular"/>
              </a:rPr>
              <a:t> </a:t>
            </a:r>
            <a:r>
              <a:rPr lang="en-US" sz="1200" b="0" i="0" dirty="0">
                <a:solidFill>
                  <a:srgbClr val="FF0000"/>
                </a:solidFill>
                <a:effectLst/>
                <a:latin typeface="inter-regular"/>
              </a:rPr>
              <a:t>action</a:t>
            </a:r>
            <a:r>
              <a:rPr lang="en-US" sz="1200" b="0" i="0" dirty="0">
                <a:solidFill>
                  <a:srgbClr val="000000"/>
                </a:solidFill>
                <a:effectLst/>
                <a:latin typeface="inter-regular"/>
              </a:rPr>
              <a:t>=</a:t>
            </a:r>
            <a:r>
              <a:rPr lang="en-US" sz="1200" b="0" i="0" dirty="0">
                <a:solidFill>
                  <a:srgbClr val="0000FF"/>
                </a:solidFill>
                <a:effectLst/>
                <a:latin typeface="inter-regular"/>
              </a:rPr>
              <a:t>"</a:t>
            </a:r>
            <a:r>
              <a:rPr lang="en-US" sz="1200" b="0" i="0" dirty="0" err="1">
                <a:solidFill>
                  <a:srgbClr val="0000FF"/>
                </a:solidFill>
                <a:effectLst/>
                <a:latin typeface="inter-regular"/>
              </a:rPr>
              <a:t>welcome.jsp</a:t>
            </a:r>
            <a:r>
              <a:rPr lang="en-US" sz="1200" b="0" i="0" dirty="0">
                <a:solidFill>
                  <a:srgbClr val="0000FF"/>
                </a:solidFill>
                <a:effectLst/>
                <a:latin typeface="inter-regular"/>
              </a:rPr>
              <a:t>"</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algn="just">
              <a:buFont typeface="+mj-lt"/>
              <a:buAutoNum type="arabicPeriod"/>
            </a:pPr>
            <a:r>
              <a:rPr lang="en-US" sz="1200" b="1" i="0" dirty="0">
                <a:solidFill>
                  <a:srgbClr val="006699"/>
                </a:solidFill>
                <a:effectLst/>
                <a:latin typeface="inter-regular"/>
              </a:rPr>
              <a:t>&lt;input</a:t>
            </a:r>
            <a:r>
              <a:rPr lang="en-US" sz="1200" b="0" i="0" dirty="0">
                <a:solidFill>
                  <a:srgbClr val="000000"/>
                </a:solidFill>
                <a:effectLst/>
                <a:latin typeface="inter-regular"/>
              </a:rPr>
              <a:t> </a:t>
            </a:r>
            <a:r>
              <a:rPr lang="en-US" sz="1200" b="0" i="0" dirty="0">
                <a:solidFill>
                  <a:srgbClr val="FF0000"/>
                </a:solidFill>
                <a:effectLst/>
                <a:latin typeface="inter-regular"/>
              </a:rPr>
              <a:t>type</a:t>
            </a:r>
            <a:r>
              <a:rPr lang="en-US" sz="1200" b="0" i="0" dirty="0">
                <a:solidFill>
                  <a:srgbClr val="000000"/>
                </a:solidFill>
                <a:effectLst/>
                <a:latin typeface="inter-regular"/>
              </a:rPr>
              <a:t>=</a:t>
            </a:r>
            <a:r>
              <a:rPr lang="en-US" sz="1200" b="0" i="0" dirty="0">
                <a:solidFill>
                  <a:srgbClr val="0000FF"/>
                </a:solidFill>
                <a:effectLst/>
                <a:latin typeface="inter-regular"/>
              </a:rPr>
              <a:t>"text"</a:t>
            </a:r>
            <a:r>
              <a:rPr lang="en-US" sz="1200" b="0" i="0" dirty="0">
                <a:solidFill>
                  <a:srgbClr val="000000"/>
                </a:solidFill>
                <a:effectLst/>
                <a:latin typeface="inter-regular"/>
              </a:rPr>
              <a:t> </a:t>
            </a:r>
            <a:r>
              <a:rPr lang="en-US" sz="1200" b="0" i="0" dirty="0">
                <a:solidFill>
                  <a:srgbClr val="FF0000"/>
                </a:solidFill>
                <a:effectLst/>
                <a:latin typeface="inter-regular"/>
              </a:rPr>
              <a:t>name</a:t>
            </a:r>
            <a:r>
              <a:rPr lang="en-US" sz="1200" b="0" i="0" dirty="0">
                <a:solidFill>
                  <a:srgbClr val="000000"/>
                </a:solidFill>
                <a:effectLst/>
                <a:latin typeface="inter-regular"/>
              </a:rPr>
              <a:t>=</a:t>
            </a:r>
            <a:r>
              <a:rPr lang="en-US" sz="1200" b="0" i="0" dirty="0">
                <a:solidFill>
                  <a:srgbClr val="0000FF"/>
                </a:solidFill>
                <a:effectLst/>
                <a:latin typeface="inter-regular"/>
              </a:rPr>
              <a:t>"</a:t>
            </a:r>
            <a:r>
              <a:rPr lang="en-US" sz="1200" b="0" i="0" dirty="0" err="1">
                <a:solidFill>
                  <a:srgbClr val="0000FF"/>
                </a:solidFill>
                <a:effectLst/>
                <a:latin typeface="inter-regular"/>
              </a:rPr>
              <a:t>uname</a:t>
            </a:r>
            <a:r>
              <a:rPr lang="en-US" sz="1200" b="0" i="0" dirty="0">
                <a:solidFill>
                  <a:srgbClr val="0000FF"/>
                </a:solidFill>
                <a:effectLst/>
                <a:latin typeface="inter-regular"/>
              </a:rPr>
              <a:t>"</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algn="just">
              <a:buFont typeface="+mj-lt"/>
              <a:buAutoNum type="arabicPeriod"/>
            </a:pPr>
            <a:r>
              <a:rPr lang="en-US" sz="1200" b="1" i="0" dirty="0">
                <a:solidFill>
                  <a:srgbClr val="006699"/>
                </a:solidFill>
                <a:effectLst/>
                <a:latin typeface="inter-regular"/>
              </a:rPr>
              <a:t>&lt;input</a:t>
            </a:r>
            <a:r>
              <a:rPr lang="en-US" sz="1200" b="0" i="0" dirty="0">
                <a:solidFill>
                  <a:srgbClr val="000000"/>
                </a:solidFill>
                <a:effectLst/>
                <a:latin typeface="inter-regular"/>
              </a:rPr>
              <a:t> </a:t>
            </a:r>
            <a:r>
              <a:rPr lang="en-US" sz="1200" b="0" i="0" dirty="0">
                <a:solidFill>
                  <a:srgbClr val="FF0000"/>
                </a:solidFill>
                <a:effectLst/>
                <a:latin typeface="inter-regular"/>
              </a:rPr>
              <a:t>type</a:t>
            </a:r>
            <a:r>
              <a:rPr lang="en-US" sz="1200" b="0" i="0" dirty="0">
                <a:solidFill>
                  <a:srgbClr val="000000"/>
                </a:solidFill>
                <a:effectLst/>
                <a:latin typeface="inter-regular"/>
              </a:rPr>
              <a:t>=</a:t>
            </a:r>
            <a:r>
              <a:rPr lang="en-US" sz="1200" b="0" i="0" dirty="0">
                <a:solidFill>
                  <a:srgbClr val="0000FF"/>
                </a:solidFill>
                <a:effectLst/>
                <a:latin typeface="inter-regular"/>
              </a:rPr>
              <a:t>"submit"</a:t>
            </a:r>
            <a:r>
              <a:rPr lang="en-US" sz="1200" b="0" i="0" dirty="0">
                <a:solidFill>
                  <a:srgbClr val="000000"/>
                </a:solidFill>
                <a:effectLst/>
                <a:latin typeface="inter-regular"/>
              </a:rPr>
              <a:t> </a:t>
            </a:r>
            <a:r>
              <a:rPr lang="en-US" sz="1200" b="0" i="0" dirty="0">
                <a:solidFill>
                  <a:srgbClr val="FF0000"/>
                </a:solidFill>
                <a:effectLst/>
                <a:latin typeface="inter-regular"/>
              </a:rPr>
              <a:t>value</a:t>
            </a:r>
            <a:r>
              <a:rPr lang="en-US" sz="1200" b="0" i="0" dirty="0">
                <a:solidFill>
                  <a:srgbClr val="000000"/>
                </a:solidFill>
                <a:effectLst/>
                <a:latin typeface="inter-regular"/>
              </a:rPr>
              <a:t>=</a:t>
            </a:r>
            <a:r>
              <a:rPr lang="en-US" sz="1200" b="0" i="0" dirty="0">
                <a:solidFill>
                  <a:srgbClr val="0000FF"/>
                </a:solidFill>
                <a:effectLst/>
                <a:latin typeface="inter-regular"/>
              </a:rPr>
              <a:t>"go"</a:t>
            </a:r>
            <a:r>
              <a:rPr lang="en-US" sz="1200" b="1" i="0" dirty="0">
                <a:solidFill>
                  <a:srgbClr val="006699"/>
                </a:solidFill>
                <a:effectLst/>
                <a:latin typeface="inter-regular"/>
              </a:rPr>
              <a:t>&gt;&lt;</a:t>
            </a:r>
            <a:r>
              <a:rPr lang="en-US" sz="1200" b="1" i="0" dirty="0" err="1">
                <a:solidFill>
                  <a:srgbClr val="006699"/>
                </a:solidFill>
                <a:effectLst/>
                <a:latin typeface="inter-regular"/>
              </a:rPr>
              <a:t>br</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algn="just">
              <a:buFont typeface="+mj-lt"/>
              <a:buAutoNum type="arabicPeriod"/>
            </a:pPr>
            <a:r>
              <a:rPr lang="en-US" sz="1200" b="1" i="0" dirty="0">
                <a:solidFill>
                  <a:srgbClr val="006699"/>
                </a:solidFill>
                <a:effectLst/>
                <a:latin typeface="inter-regular"/>
              </a:rPr>
              <a:t>&lt;/form&gt;</a:t>
            </a:r>
            <a:r>
              <a:rPr lang="en-US" sz="1200" b="0" i="0" dirty="0">
                <a:solidFill>
                  <a:srgbClr val="000000"/>
                </a:solidFill>
                <a:effectLst/>
                <a:latin typeface="inter-regular"/>
              </a:rPr>
              <a:t>  </a:t>
            </a:r>
          </a:p>
          <a:p>
            <a:endParaRPr lang="en-IN" sz="2000" b="1" i="0" dirty="0">
              <a:solidFill>
                <a:srgbClr val="556B2F"/>
              </a:solidFill>
              <a:effectLst/>
              <a:latin typeface="erdana"/>
            </a:endParaRPr>
          </a:p>
          <a:p>
            <a:r>
              <a:rPr lang="en-IN" sz="2000" b="1" i="0" dirty="0" err="1">
                <a:solidFill>
                  <a:srgbClr val="556B2F"/>
                </a:solidFill>
                <a:effectLst/>
                <a:latin typeface="erdana"/>
              </a:rPr>
              <a:t>welcome.jsp</a:t>
            </a:r>
            <a:endParaRPr lang="en-IN" sz="2000" b="1" i="0" dirty="0">
              <a:solidFill>
                <a:srgbClr val="556B2F"/>
              </a:solidFill>
              <a:effectLst/>
              <a:latin typeface="erdana"/>
            </a:endParaRPr>
          </a:p>
          <a:p>
            <a:endParaRPr lang="en-IN" sz="2000" b="1" dirty="0">
              <a:solidFill>
                <a:srgbClr val="556B2F"/>
              </a:solidFill>
              <a:latin typeface="erdana"/>
            </a:endParaRPr>
          </a:p>
          <a:p>
            <a:pPr algn="just">
              <a:buFont typeface="+mj-lt"/>
              <a:buAutoNum type="arabicPeriod"/>
            </a:pPr>
            <a:r>
              <a:rPr lang="en-US" sz="1800" b="0" i="0" dirty="0">
                <a:solidFill>
                  <a:srgbClr val="000000"/>
                </a:solidFill>
                <a:effectLst/>
                <a:latin typeface="inter-regular"/>
              </a:rPr>
              <a:t>&lt;%   </a:t>
            </a:r>
          </a:p>
          <a:p>
            <a:pPr algn="just">
              <a:buFont typeface="+mj-lt"/>
              <a:buAutoNum type="arabicPeriod"/>
            </a:pPr>
            <a:r>
              <a:rPr lang="en-US" sz="1800" b="0" i="0" dirty="0">
                <a:solidFill>
                  <a:srgbClr val="000000"/>
                </a:solidFill>
                <a:effectLst/>
                <a:latin typeface="inter-regular"/>
              </a:rPr>
              <a:t>String name=</a:t>
            </a:r>
            <a:r>
              <a:rPr lang="en-US" sz="1800" b="0" i="0" dirty="0" err="1">
                <a:solidFill>
                  <a:srgbClr val="000000"/>
                </a:solidFill>
                <a:effectLst/>
                <a:latin typeface="inter-regular"/>
              </a:rPr>
              <a:t>request.getParameter</a:t>
            </a:r>
            <a:r>
              <a:rPr lang="en-US" sz="1800" b="0" i="0" dirty="0">
                <a:solidFill>
                  <a:srgbClr val="000000"/>
                </a:solidFill>
                <a:effectLst/>
                <a:latin typeface="inter-regular"/>
              </a:rPr>
              <a:t>(</a:t>
            </a:r>
            <a:r>
              <a:rPr lang="en-US" sz="1800" b="0" i="0" dirty="0">
                <a:solidFill>
                  <a:srgbClr val="0000FF"/>
                </a:solidFill>
                <a:effectLst/>
                <a:latin typeface="inter-regular"/>
              </a:rPr>
              <a:t>"</a:t>
            </a:r>
            <a:r>
              <a:rPr lang="en-US" sz="1800" b="0" i="0" dirty="0" err="1">
                <a:solidFill>
                  <a:srgbClr val="0000FF"/>
                </a:solidFill>
                <a:effectLst/>
                <a:latin typeface="inter-regular"/>
              </a:rPr>
              <a:t>uname</a:t>
            </a:r>
            <a:r>
              <a:rPr lang="en-US" sz="1800" b="0" i="0" dirty="0">
                <a:solidFill>
                  <a:srgbClr val="0000FF"/>
                </a:solidFill>
                <a:effectLst/>
                <a:latin typeface="inter-regular"/>
              </a:rPr>
              <a:t>"</a:t>
            </a:r>
            <a:r>
              <a:rPr lang="en-US" sz="1800" b="0" i="0" dirty="0">
                <a:solidFill>
                  <a:srgbClr val="000000"/>
                </a:solidFill>
                <a:effectLst/>
                <a:latin typeface="inter-regular"/>
              </a:rPr>
              <a:t>);  </a:t>
            </a:r>
          </a:p>
          <a:p>
            <a:pPr algn="just">
              <a:buFont typeface="+mj-lt"/>
              <a:buAutoNum type="arabicPeriod"/>
            </a:pPr>
            <a:r>
              <a:rPr lang="en-US" sz="1800" b="0" i="0" dirty="0" err="1">
                <a:solidFill>
                  <a:srgbClr val="000000"/>
                </a:solidFill>
                <a:effectLst/>
                <a:latin typeface="inter-regular"/>
              </a:rPr>
              <a:t>out.print</a:t>
            </a:r>
            <a:r>
              <a:rPr lang="en-US" sz="1800" b="0" i="0" dirty="0">
                <a:solidFill>
                  <a:srgbClr val="000000"/>
                </a:solidFill>
                <a:effectLst/>
                <a:latin typeface="inter-regular"/>
              </a:rPr>
              <a:t>(</a:t>
            </a:r>
            <a:r>
              <a:rPr lang="en-US" sz="1800" b="0" i="0" dirty="0">
                <a:solidFill>
                  <a:srgbClr val="0000FF"/>
                </a:solidFill>
                <a:effectLst/>
                <a:latin typeface="inter-regular"/>
              </a:rPr>
              <a:t>"welcome "</a:t>
            </a:r>
            <a:r>
              <a:rPr lang="en-US" sz="1800" b="0" i="0" dirty="0">
                <a:solidFill>
                  <a:srgbClr val="000000"/>
                </a:solidFill>
                <a:effectLst/>
                <a:latin typeface="inter-regular"/>
              </a:rPr>
              <a:t>+name);  </a:t>
            </a:r>
          </a:p>
          <a:p>
            <a:pPr algn="just">
              <a:buFont typeface="+mj-lt"/>
              <a:buAutoNum type="arabicPeriod"/>
            </a:pPr>
            <a:r>
              <a:rPr lang="en-US" sz="1800" b="0" i="0" dirty="0">
                <a:solidFill>
                  <a:srgbClr val="000000"/>
                </a:solidFill>
                <a:effectLst/>
                <a:latin typeface="inter-regular"/>
              </a:rPr>
              <a:t>%&gt;  </a:t>
            </a:r>
          </a:p>
          <a:p>
            <a:endParaRPr lang="en-IN" sz="2000" b="1" i="0" dirty="0">
              <a:solidFill>
                <a:srgbClr val="556B2F"/>
              </a:solidFill>
              <a:effectLst/>
              <a:latin typeface="erdana"/>
            </a:endParaRPr>
          </a:p>
          <a:p>
            <a:endParaRPr lang="en-IN" sz="2000" b="1" i="0" dirty="0">
              <a:solidFill>
                <a:srgbClr val="556B2F"/>
              </a:solidFill>
              <a:effectLst/>
              <a:latin typeface="erdana"/>
            </a:endParaRPr>
          </a:p>
          <a:p>
            <a:endParaRPr lang="en-IN" sz="1800" dirty="0"/>
          </a:p>
        </p:txBody>
      </p:sp>
    </p:spTree>
    <p:extLst>
      <p:ext uri="{BB962C8B-B14F-4D97-AF65-F5344CB8AC3E}">
        <p14:creationId xmlns:p14="http://schemas.microsoft.com/office/powerpoint/2010/main" val="2610722195"/>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1789-E0AB-4D7F-8380-75178FC181E7}"/>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session implicit object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F7706C8-BFAD-403F-95E0-ED224B438BFA}"/>
              </a:ext>
            </a:extLst>
          </p:cNvPr>
          <p:cNvSpPr>
            <a:spLocks noGrp="1"/>
          </p:cNvSpPr>
          <p:nvPr>
            <p:ph idx="1"/>
          </p:nvPr>
        </p:nvSpPr>
        <p:spPr>
          <a:xfrm>
            <a:off x="457200" y="476672"/>
            <a:ext cx="8229600" cy="5649491"/>
          </a:xfrm>
        </p:spPr>
        <p:txBody>
          <a:bodyPr/>
          <a:lstStyle/>
          <a:p>
            <a:r>
              <a:rPr lang="en-US" sz="2400" b="0" i="0" dirty="0">
                <a:solidFill>
                  <a:srgbClr val="333333"/>
                </a:solidFill>
                <a:effectLst/>
                <a:latin typeface="inter-regular"/>
              </a:rPr>
              <a:t>In JSP, session is an implicit object of type </a:t>
            </a:r>
            <a:r>
              <a:rPr lang="en-US" sz="2400" b="0" i="0" dirty="0" err="1">
                <a:solidFill>
                  <a:srgbClr val="333333"/>
                </a:solidFill>
                <a:effectLst/>
                <a:latin typeface="inter-regular"/>
              </a:rPr>
              <a:t>HttpSession.The</a:t>
            </a:r>
            <a:r>
              <a:rPr lang="en-US" sz="2400" b="0" i="0" dirty="0">
                <a:solidFill>
                  <a:srgbClr val="333333"/>
                </a:solidFill>
                <a:effectLst/>
                <a:latin typeface="inter-regular"/>
              </a:rPr>
              <a:t> Java developer can use this object to </a:t>
            </a:r>
            <a:r>
              <a:rPr lang="en-US" sz="2400" b="0" i="0" dirty="0" err="1">
                <a:solidFill>
                  <a:srgbClr val="333333"/>
                </a:solidFill>
                <a:effectLst/>
                <a:latin typeface="inter-regular"/>
              </a:rPr>
              <a:t>set,get</a:t>
            </a:r>
            <a:r>
              <a:rPr lang="en-US" sz="2400" b="0" i="0" dirty="0">
                <a:solidFill>
                  <a:srgbClr val="333333"/>
                </a:solidFill>
                <a:effectLst/>
                <a:latin typeface="inter-regular"/>
              </a:rPr>
              <a:t> or remove attribute or to get session information.</a:t>
            </a:r>
          </a:p>
          <a:p>
            <a:r>
              <a:rPr lang="en-IN" sz="2400" b="1" i="0" dirty="0">
                <a:solidFill>
                  <a:srgbClr val="556B2F"/>
                </a:solidFill>
                <a:effectLst/>
                <a:latin typeface="erdana"/>
              </a:rPr>
              <a:t>index.html</a:t>
            </a:r>
          </a:p>
          <a:p>
            <a:pPr algn="just">
              <a:buFont typeface="+mj-lt"/>
              <a:buAutoNum type="arabicPeriod"/>
            </a:pPr>
            <a:r>
              <a:rPr lang="en-US" sz="2400" b="0" i="0" dirty="0">
                <a:solidFill>
                  <a:srgbClr val="000000"/>
                </a:solidFill>
                <a:effectLst/>
                <a:latin typeface="inter-regular"/>
              </a:rPr>
              <a:t>&lt;html&gt;  </a:t>
            </a:r>
          </a:p>
          <a:p>
            <a:pPr algn="just">
              <a:buFont typeface="+mj-lt"/>
              <a:buAutoNum type="arabicPeriod"/>
            </a:pPr>
            <a:r>
              <a:rPr lang="en-US" sz="2400" b="0" i="0" dirty="0">
                <a:solidFill>
                  <a:srgbClr val="000000"/>
                </a:solidFill>
                <a:effectLst/>
                <a:latin typeface="inter-regular"/>
              </a:rPr>
              <a:t>&lt;body&gt;  </a:t>
            </a:r>
          </a:p>
          <a:p>
            <a:pPr algn="just">
              <a:buFont typeface="+mj-lt"/>
              <a:buAutoNum type="arabicPeriod"/>
            </a:pPr>
            <a:r>
              <a:rPr lang="en-US" sz="2400" b="0" i="0" dirty="0">
                <a:solidFill>
                  <a:srgbClr val="000000"/>
                </a:solidFill>
                <a:effectLst/>
                <a:latin typeface="inter-regular"/>
              </a:rPr>
              <a:t>&lt;form action=</a:t>
            </a:r>
            <a:r>
              <a:rPr lang="en-US" sz="2400" b="0" i="0" dirty="0">
                <a:solidFill>
                  <a:srgbClr val="0000FF"/>
                </a:solidFill>
                <a:effectLst/>
                <a:latin typeface="inter-regular"/>
              </a:rPr>
              <a:t>"</a:t>
            </a:r>
            <a:r>
              <a:rPr lang="en-US" sz="2400" b="0" i="0" dirty="0" err="1">
                <a:solidFill>
                  <a:srgbClr val="0000FF"/>
                </a:solidFill>
                <a:effectLst/>
                <a:latin typeface="inter-regular"/>
              </a:rPr>
              <a:t>welcome.jsp</a:t>
            </a:r>
            <a:r>
              <a:rPr lang="en-US" sz="2400" b="0" i="0" dirty="0">
                <a:solidFill>
                  <a:srgbClr val="0000FF"/>
                </a:solidFill>
                <a:effectLst/>
                <a:latin typeface="inter-regular"/>
              </a:rPr>
              <a:t>"</a:t>
            </a:r>
            <a:r>
              <a:rPr lang="en-US" sz="2400" b="0" i="0" dirty="0">
                <a:solidFill>
                  <a:srgbClr val="000000"/>
                </a:solidFill>
                <a:effectLst/>
                <a:latin typeface="inter-regular"/>
              </a:rPr>
              <a:t>&gt;  </a:t>
            </a:r>
          </a:p>
          <a:p>
            <a:pPr algn="just">
              <a:buFont typeface="+mj-lt"/>
              <a:buAutoNum type="arabicPeriod"/>
            </a:pPr>
            <a:r>
              <a:rPr lang="en-US" sz="2400" b="0" i="0" dirty="0">
                <a:solidFill>
                  <a:srgbClr val="000000"/>
                </a:solidFill>
                <a:effectLst/>
                <a:latin typeface="inter-regular"/>
              </a:rPr>
              <a:t>&lt;input type=</a:t>
            </a:r>
            <a:r>
              <a:rPr lang="en-US" sz="2400" b="0" i="0" dirty="0">
                <a:solidFill>
                  <a:srgbClr val="0000FF"/>
                </a:solidFill>
                <a:effectLst/>
                <a:latin typeface="inter-regular"/>
              </a:rPr>
              <a:t>"text"</a:t>
            </a:r>
            <a:r>
              <a:rPr lang="en-US" sz="2400" b="0" i="0" dirty="0">
                <a:solidFill>
                  <a:srgbClr val="000000"/>
                </a:solidFill>
                <a:effectLst/>
                <a:latin typeface="inter-regular"/>
              </a:rPr>
              <a:t> name=</a:t>
            </a:r>
            <a:r>
              <a:rPr lang="en-US" sz="2400" b="0" i="0" dirty="0">
                <a:solidFill>
                  <a:srgbClr val="0000FF"/>
                </a:solidFill>
                <a:effectLst/>
                <a:latin typeface="inter-regular"/>
              </a:rPr>
              <a:t>"</a:t>
            </a:r>
            <a:r>
              <a:rPr lang="en-US" sz="2400" b="0" i="0" dirty="0" err="1">
                <a:solidFill>
                  <a:srgbClr val="0000FF"/>
                </a:solidFill>
                <a:effectLst/>
                <a:latin typeface="inter-regular"/>
              </a:rPr>
              <a:t>uname</a:t>
            </a:r>
            <a:r>
              <a:rPr lang="en-US" sz="2400" b="0" i="0" dirty="0">
                <a:solidFill>
                  <a:srgbClr val="0000FF"/>
                </a:solidFill>
                <a:effectLst/>
                <a:latin typeface="inter-regular"/>
              </a:rPr>
              <a:t>"</a:t>
            </a:r>
            <a:r>
              <a:rPr lang="en-US" sz="2400" b="0" i="0" dirty="0">
                <a:solidFill>
                  <a:srgbClr val="000000"/>
                </a:solidFill>
                <a:effectLst/>
                <a:latin typeface="inter-regular"/>
              </a:rPr>
              <a:t>&gt;  </a:t>
            </a:r>
          </a:p>
          <a:p>
            <a:pPr algn="just">
              <a:buFont typeface="+mj-lt"/>
              <a:buAutoNum type="arabicPeriod"/>
            </a:pPr>
            <a:r>
              <a:rPr lang="en-US" sz="2400" b="0" i="0" dirty="0">
                <a:solidFill>
                  <a:srgbClr val="000000"/>
                </a:solidFill>
                <a:effectLst/>
                <a:latin typeface="inter-regular"/>
              </a:rPr>
              <a:t>&lt;input type=</a:t>
            </a:r>
            <a:r>
              <a:rPr lang="en-US" sz="2400" b="0" i="0" dirty="0">
                <a:solidFill>
                  <a:srgbClr val="0000FF"/>
                </a:solidFill>
                <a:effectLst/>
                <a:latin typeface="inter-regular"/>
              </a:rPr>
              <a:t>"submit"</a:t>
            </a:r>
            <a:r>
              <a:rPr lang="en-US" sz="2400" b="0" i="0" dirty="0">
                <a:solidFill>
                  <a:srgbClr val="000000"/>
                </a:solidFill>
                <a:effectLst/>
                <a:latin typeface="inter-regular"/>
              </a:rPr>
              <a:t> value=</a:t>
            </a:r>
            <a:r>
              <a:rPr lang="en-US" sz="2400" b="0" i="0" dirty="0">
                <a:solidFill>
                  <a:srgbClr val="0000FF"/>
                </a:solidFill>
                <a:effectLst/>
                <a:latin typeface="inter-regular"/>
              </a:rPr>
              <a:t>"go"</a:t>
            </a:r>
            <a:r>
              <a:rPr lang="en-US" sz="2400" b="0" i="0" dirty="0">
                <a:solidFill>
                  <a:srgbClr val="000000"/>
                </a:solidFill>
                <a:effectLst/>
                <a:latin typeface="inter-regular"/>
              </a:rPr>
              <a:t>&gt;&lt;</a:t>
            </a:r>
            <a:r>
              <a:rPr lang="en-US" sz="2400" b="0" i="0" dirty="0" err="1">
                <a:solidFill>
                  <a:srgbClr val="000000"/>
                </a:solidFill>
                <a:effectLst/>
                <a:latin typeface="inter-regular"/>
              </a:rPr>
              <a:t>br</a:t>
            </a:r>
            <a:r>
              <a:rPr lang="en-US" sz="2400" b="0" i="0" dirty="0">
                <a:solidFill>
                  <a:srgbClr val="000000"/>
                </a:solidFill>
                <a:effectLst/>
                <a:latin typeface="inter-regular"/>
              </a:rPr>
              <a:t>/&gt;  </a:t>
            </a:r>
          </a:p>
          <a:p>
            <a:pPr algn="just">
              <a:buFont typeface="+mj-lt"/>
              <a:buAutoNum type="arabicPeriod"/>
            </a:pPr>
            <a:r>
              <a:rPr lang="en-US" sz="2400" b="0" i="0" dirty="0">
                <a:solidFill>
                  <a:srgbClr val="000000"/>
                </a:solidFill>
                <a:effectLst/>
                <a:latin typeface="inter-regular"/>
              </a:rPr>
              <a:t>&lt;/form&gt;  </a:t>
            </a:r>
          </a:p>
          <a:p>
            <a:pPr algn="just">
              <a:buFont typeface="+mj-lt"/>
              <a:buAutoNum type="arabicPeriod"/>
            </a:pPr>
            <a:r>
              <a:rPr lang="en-US" sz="2400" b="0" i="0" dirty="0">
                <a:solidFill>
                  <a:srgbClr val="000000"/>
                </a:solidFill>
                <a:effectLst/>
                <a:latin typeface="inter-regular"/>
              </a:rPr>
              <a:t>&lt;/body&gt;  </a:t>
            </a:r>
          </a:p>
          <a:p>
            <a:pPr algn="just">
              <a:buFont typeface="+mj-lt"/>
              <a:buAutoNum type="arabicPeriod"/>
            </a:pPr>
            <a:r>
              <a:rPr lang="en-US" sz="2400" b="0" i="0" dirty="0">
                <a:solidFill>
                  <a:srgbClr val="000000"/>
                </a:solidFill>
                <a:effectLst/>
                <a:latin typeface="inter-regular"/>
              </a:rPr>
              <a:t>&lt;/html&gt;  </a:t>
            </a:r>
          </a:p>
          <a:p>
            <a:endParaRPr lang="en-IN" sz="2400" b="1" i="0" dirty="0">
              <a:solidFill>
                <a:srgbClr val="556B2F"/>
              </a:solidFill>
              <a:effectLst/>
              <a:latin typeface="erdana"/>
            </a:endParaRPr>
          </a:p>
          <a:p>
            <a:endParaRPr lang="en-US" sz="24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52138786"/>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1467-7D03-4536-A260-7C46F1B4586A}"/>
              </a:ext>
            </a:extLst>
          </p:cNvPr>
          <p:cNvSpPr>
            <a:spLocks noGrp="1"/>
          </p:cNvSpPr>
          <p:nvPr>
            <p:ph type="title"/>
          </p:nvPr>
        </p:nvSpPr>
        <p:spPr>
          <a:xfrm>
            <a:off x="457200" y="274638"/>
            <a:ext cx="8229600" cy="457199"/>
          </a:xfrm>
        </p:spPr>
        <p:txBody>
          <a:bodyPr>
            <a:normAutofit fontScale="90000"/>
          </a:bodyPr>
          <a:lstStyle/>
          <a:p>
            <a:r>
              <a:rPr lang="en-IN" b="1" i="0" dirty="0" err="1">
                <a:solidFill>
                  <a:srgbClr val="556B2F"/>
                </a:solidFill>
                <a:effectLst/>
                <a:latin typeface="erdana"/>
              </a:rPr>
              <a:t>welcome.jsp</a:t>
            </a:r>
            <a:br>
              <a:rPr lang="en-IN" b="1" i="0" dirty="0">
                <a:solidFill>
                  <a:srgbClr val="556B2F"/>
                </a:solidFill>
                <a:effectLst/>
                <a:latin typeface="erdana"/>
              </a:rPr>
            </a:br>
            <a:endParaRPr lang="en-IN" dirty="0"/>
          </a:p>
        </p:txBody>
      </p:sp>
      <p:sp>
        <p:nvSpPr>
          <p:cNvPr id="3" name="Content Placeholder 2">
            <a:extLst>
              <a:ext uri="{FF2B5EF4-FFF2-40B4-BE49-F238E27FC236}">
                <a16:creationId xmlns:a16="http://schemas.microsoft.com/office/drawing/2014/main" id="{AE051E4F-8DA3-4F7A-8C4C-713FDFB6FDF0}"/>
              </a:ext>
            </a:extLst>
          </p:cNvPr>
          <p:cNvSpPr>
            <a:spLocks noGrp="1"/>
          </p:cNvSpPr>
          <p:nvPr>
            <p:ph idx="1"/>
          </p:nvPr>
        </p:nvSpPr>
        <p:spPr>
          <a:xfrm>
            <a:off x="457200" y="476672"/>
            <a:ext cx="8229600" cy="6106690"/>
          </a:xfrm>
        </p:spPr>
        <p:txBody>
          <a:bodyPr>
            <a:normAutofit fontScale="85000" lnSpcReduction="20000"/>
          </a:bodyPr>
          <a:lstStyle/>
          <a:p>
            <a:pPr algn="just">
              <a:buFont typeface="+mj-lt"/>
              <a:buAutoNum type="arabicPeriod"/>
            </a:pPr>
            <a:r>
              <a:rPr lang="en-IN" b="0" i="0" dirty="0">
                <a:solidFill>
                  <a:srgbClr val="000000"/>
                </a:solidFill>
                <a:effectLst/>
                <a:latin typeface="inter-regular"/>
              </a:rPr>
              <a:t>&lt;html&gt;  </a:t>
            </a:r>
          </a:p>
          <a:p>
            <a:pPr algn="just">
              <a:buFont typeface="+mj-lt"/>
              <a:buAutoNum type="arabicPeriod"/>
            </a:pPr>
            <a:r>
              <a:rPr lang="en-IN" b="0" i="0" dirty="0">
                <a:solidFill>
                  <a:srgbClr val="000000"/>
                </a:solidFill>
                <a:effectLst/>
                <a:latin typeface="inter-regular"/>
              </a:rPr>
              <a:t>&lt;body&gt;  </a:t>
            </a:r>
          </a:p>
          <a:p>
            <a:pPr algn="just">
              <a:buFont typeface="+mj-lt"/>
              <a:buAutoNum type="arabicPeriod"/>
            </a:pPr>
            <a:r>
              <a:rPr lang="en-IN" b="0" i="0" dirty="0">
                <a:solidFill>
                  <a:srgbClr val="000000"/>
                </a:solidFill>
                <a:effectLst/>
                <a:latin typeface="inter-regular"/>
              </a:rPr>
              <a:t>&lt;%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String name=</a:t>
            </a:r>
            <a:r>
              <a:rPr lang="en-IN" b="0" i="0" dirty="0" err="1">
                <a:solidFill>
                  <a:srgbClr val="000000"/>
                </a:solidFill>
                <a:effectLst/>
                <a:latin typeface="inter-regular"/>
              </a:rPr>
              <a:t>request.getParameter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uname</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0000FF"/>
                </a:solidFill>
                <a:effectLst/>
                <a:latin typeface="inter-regular"/>
              </a:rPr>
              <a:t>"Welcome "</a:t>
            </a:r>
            <a:r>
              <a:rPr lang="en-IN" b="0" i="0" dirty="0">
                <a:solidFill>
                  <a:srgbClr val="000000"/>
                </a:solidFill>
                <a:effectLst/>
                <a:latin typeface="inter-regular"/>
              </a:rPr>
              <a:t>+name);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session.setAttribute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user"</a:t>
            </a:r>
            <a:r>
              <a:rPr lang="en-IN" b="0" i="0" dirty="0" err="1">
                <a:solidFill>
                  <a:srgbClr val="000000"/>
                </a:solidFill>
                <a:effectLst/>
                <a:latin typeface="inter-regular"/>
              </a:rPr>
              <a:t>,name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&lt;a </a:t>
            </a:r>
            <a:r>
              <a:rPr lang="en-IN" b="0" i="0" dirty="0" err="1">
                <a:solidFill>
                  <a:srgbClr val="000000"/>
                </a:solidFill>
                <a:effectLst/>
                <a:latin typeface="inter-regular"/>
              </a:rPr>
              <a:t>href</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second.jsp</a:t>
            </a:r>
            <a:r>
              <a:rPr lang="en-IN" b="0" i="0" dirty="0">
                <a:solidFill>
                  <a:srgbClr val="0000FF"/>
                </a:solidFill>
                <a:effectLst/>
                <a:latin typeface="inter-regular"/>
              </a:rPr>
              <a:t>"</a:t>
            </a:r>
            <a:r>
              <a:rPr lang="en-IN" b="0" i="0" dirty="0">
                <a:solidFill>
                  <a:srgbClr val="000000"/>
                </a:solidFill>
                <a:effectLst/>
                <a:latin typeface="inter-regular"/>
              </a:rPr>
              <a:t>&gt;second </a:t>
            </a:r>
            <a:r>
              <a:rPr lang="en-IN" b="0" i="0" dirty="0" err="1">
                <a:solidFill>
                  <a:srgbClr val="000000"/>
                </a:solidFill>
                <a:effectLst/>
                <a:latin typeface="inter-regular"/>
              </a:rPr>
              <a:t>jsp</a:t>
            </a:r>
            <a:r>
              <a:rPr lang="en-IN" b="0" i="0" dirty="0">
                <a:solidFill>
                  <a:srgbClr val="000000"/>
                </a:solidFill>
                <a:effectLst/>
                <a:latin typeface="inter-regular"/>
              </a:rPr>
              <a:t> page&lt;/a&gt;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&lt;/body&gt;  </a:t>
            </a:r>
          </a:p>
          <a:p>
            <a:pPr algn="just">
              <a:buFont typeface="+mj-lt"/>
              <a:buAutoNum type="arabicPeriod"/>
            </a:pPr>
            <a:r>
              <a:rPr lang="en-IN" b="0" i="0" dirty="0">
                <a:solidFill>
                  <a:srgbClr val="000000"/>
                </a:solidFill>
                <a:effectLst/>
                <a:latin typeface="inter-regular"/>
              </a:rPr>
              <a:t>&lt;/html&gt;  </a:t>
            </a:r>
          </a:p>
          <a:p>
            <a:endParaRPr lang="en-IN" dirty="0"/>
          </a:p>
        </p:txBody>
      </p:sp>
    </p:spTree>
    <p:extLst>
      <p:ext uri="{BB962C8B-B14F-4D97-AF65-F5344CB8AC3E}">
        <p14:creationId xmlns:p14="http://schemas.microsoft.com/office/powerpoint/2010/main" val="500912243"/>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414-DC93-460A-A68E-C120BE149865}"/>
              </a:ext>
            </a:extLst>
          </p:cNvPr>
          <p:cNvSpPr>
            <a:spLocks noGrp="1"/>
          </p:cNvSpPr>
          <p:nvPr>
            <p:ph type="title"/>
          </p:nvPr>
        </p:nvSpPr>
        <p:spPr>
          <a:xfrm>
            <a:off x="457200" y="274638"/>
            <a:ext cx="8229600" cy="457199"/>
          </a:xfrm>
        </p:spPr>
        <p:txBody>
          <a:bodyPr>
            <a:normAutofit fontScale="90000"/>
          </a:bodyPr>
          <a:lstStyle/>
          <a:p>
            <a:r>
              <a:rPr lang="en-IN" b="1" i="0" dirty="0" err="1">
                <a:solidFill>
                  <a:srgbClr val="556B2F"/>
                </a:solidFill>
                <a:effectLst/>
                <a:latin typeface="erdana"/>
              </a:rPr>
              <a:t>second.jsp</a:t>
            </a:r>
            <a:br>
              <a:rPr lang="en-IN" b="1" i="0" dirty="0">
                <a:solidFill>
                  <a:srgbClr val="556B2F"/>
                </a:solidFill>
                <a:effectLst/>
                <a:latin typeface="erdana"/>
              </a:rPr>
            </a:br>
            <a:endParaRPr lang="en-IN" dirty="0"/>
          </a:p>
        </p:txBody>
      </p:sp>
      <p:sp>
        <p:nvSpPr>
          <p:cNvPr id="3" name="Content Placeholder 2">
            <a:extLst>
              <a:ext uri="{FF2B5EF4-FFF2-40B4-BE49-F238E27FC236}">
                <a16:creationId xmlns:a16="http://schemas.microsoft.com/office/drawing/2014/main" id="{7711603D-82A0-4ABF-A97A-6B1CDCA94E23}"/>
              </a:ext>
            </a:extLst>
          </p:cNvPr>
          <p:cNvSpPr>
            <a:spLocks noGrp="1"/>
          </p:cNvSpPr>
          <p:nvPr>
            <p:ph idx="1"/>
          </p:nvPr>
        </p:nvSpPr>
        <p:spPr>
          <a:xfrm>
            <a:off x="457200" y="476672"/>
            <a:ext cx="8229600" cy="5649491"/>
          </a:xfrm>
        </p:spPr>
        <p:txBody>
          <a:bodyPr>
            <a:normAutofit fontScale="92500" lnSpcReduction="10000"/>
          </a:bodyPr>
          <a:lstStyle/>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String name=(String)</a:t>
            </a:r>
            <a:r>
              <a:rPr lang="en-US" b="0" i="0" dirty="0" err="1">
                <a:solidFill>
                  <a:srgbClr val="000000"/>
                </a:solidFill>
                <a:effectLst/>
                <a:latin typeface="inter-regular"/>
              </a:rPr>
              <a:t>session.getAttribute</a:t>
            </a:r>
            <a:r>
              <a:rPr lang="en-US" b="0" i="0" dirty="0">
                <a:solidFill>
                  <a:srgbClr val="000000"/>
                </a:solidFill>
                <a:effectLst/>
                <a:latin typeface="inter-regular"/>
              </a:rPr>
              <a:t>(</a:t>
            </a:r>
            <a:r>
              <a:rPr lang="en-US" b="0" i="0" dirty="0">
                <a:solidFill>
                  <a:srgbClr val="0000FF"/>
                </a:solidFill>
                <a:effectLst/>
                <a:latin typeface="inter-regular"/>
              </a:rPr>
              <a:t>"user"</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out.print</a:t>
            </a:r>
            <a:r>
              <a:rPr lang="en-US" b="0" i="0" dirty="0">
                <a:solidFill>
                  <a:srgbClr val="000000"/>
                </a:solidFill>
                <a:effectLst/>
                <a:latin typeface="inter-regular"/>
              </a:rPr>
              <a:t>(</a:t>
            </a:r>
            <a:r>
              <a:rPr lang="en-US" b="0" i="0" dirty="0">
                <a:solidFill>
                  <a:srgbClr val="0000FF"/>
                </a:solidFill>
                <a:effectLst/>
                <a:latin typeface="inter-regular"/>
              </a:rPr>
              <a:t>"Hello "</a:t>
            </a:r>
            <a:r>
              <a:rPr lang="en-US" b="0" i="0" dirty="0">
                <a:solidFill>
                  <a:srgbClr val="000000"/>
                </a:solidFill>
                <a:effectLst/>
                <a:latin typeface="inter-regular"/>
              </a:rPr>
              <a:t>+name);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endParaRPr lang="en-IN" dirty="0"/>
          </a:p>
        </p:txBody>
      </p:sp>
    </p:spTree>
    <p:extLst>
      <p:ext uri="{BB962C8B-B14F-4D97-AF65-F5344CB8AC3E}">
        <p14:creationId xmlns:p14="http://schemas.microsoft.com/office/powerpoint/2010/main" val="3801434807"/>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2B36-181E-4DE1-9DDD-B2887E2DD19A}"/>
              </a:ext>
            </a:extLst>
          </p:cNvPr>
          <p:cNvSpPr>
            <a:spLocks noGrp="1"/>
          </p:cNvSpPr>
          <p:nvPr>
            <p:ph type="title"/>
          </p:nvPr>
        </p:nvSpPr>
        <p:spPr>
          <a:xfrm>
            <a:off x="457200" y="274638"/>
            <a:ext cx="8229600" cy="457199"/>
          </a:xfrm>
        </p:spPr>
        <p:txBody>
          <a:bodyPr>
            <a:normAutofit fontScale="90000"/>
          </a:bodyPr>
          <a:lstStyle/>
          <a:p>
            <a:r>
              <a:rPr lang="en-US" sz="2000" b="0" dirty="0">
                <a:solidFill>
                  <a:srgbClr val="610B4B"/>
                </a:solidFill>
                <a:effectLst/>
                <a:latin typeface="tahoma" panose="020B0604030504040204" pitchFamily="34" charset="0"/>
              </a:rPr>
              <a:t>Example of JSP declaration tag that declares method</a:t>
            </a:r>
            <a:br>
              <a:rPr lang="en-US"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D3A0194-D7A0-462C-B52E-133C306B058B}"/>
              </a:ext>
            </a:extLst>
          </p:cNvPr>
          <p:cNvSpPr>
            <a:spLocks noGrp="1"/>
          </p:cNvSpPr>
          <p:nvPr>
            <p:ph idx="1"/>
          </p:nvPr>
        </p:nvSpPr>
        <p:spPr>
          <a:xfrm>
            <a:off x="457200" y="274638"/>
            <a:ext cx="8229600" cy="6682754"/>
          </a:xfrm>
        </p:spPr>
        <p:txBody>
          <a:bodyPr/>
          <a:lstStyle/>
          <a:p>
            <a:pPr marL="0" indent="0" algn="l">
              <a:buNone/>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int cube(int n){  </a:t>
            </a:r>
          </a:p>
          <a:p>
            <a:pPr marL="0" indent="0" algn="l">
              <a:buNone/>
            </a:pPr>
            <a:r>
              <a:rPr lang="en-US" b="0" i="0" dirty="0">
                <a:solidFill>
                  <a:srgbClr val="000000"/>
                </a:solidFill>
                <a:effectLst/>
                <a:latin typeface="verdana" panose="020B0604030504040204" pitchFamily="34" charset="0"/>
              </a:rPr>
              <a:t>return n*n*n*;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a:t>
            </a:r>
            <a:r>
              <a:rPr lang="en-US" b="0" i="0" dirty="0">
                <a:solidFill>
                  <a:srgbClr val="000000"/>
                </a:solidFill>
                <a:effectLst/>
                <a:latin typeface="verdana" panose="020B0604030504040204" pitchFamily="34" charset="0"/>
              </a:rPr>
              <a:t>%= "Cube of 3 is:"+cube(3) %</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&lt;/body&gt;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&lt;/html&gt;</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419333512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4742-0FA0-40B6-9485-48A8DA91D02B}"/>
              </a:ext>
            </a:extLst>
          </p:cNvPr>
          <p:cNvSpPr>
            <a:spLocks noGrp="1"/>
          </p:cNvSpPr>
          <p:nvPr>
            <p:ph type="title"/>
          </p:nvPr>
        </p:nvSpPr>
        <p:spPr>
          <a:xfrm>
            <a:off x="457200" y="274639"/>
            <a:ext cx="8229600" cy="418058"/>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JSP directives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929FC3C-DB82-489E-9893-8AA84D8F9288}"/>
              </a:ext>
            </a:extLst>
          </p:cNvPr>
          <p:cNvSpPr>
            <a:spLocks noGrp="1"/>
          </p:cNvSpPr>
          <p:nvPr>
            <p:ph idx="1"/>
          </p:nvPr>
        </p:nvSpPr>
        <p:spPr>
          <a:xfrm>
            <a:off x="457200" y="692698"/>
            <a:ext cx="8229600" cy="6165302"/>
          </a:xfrm>
        </p:spPr>
        <p:txBody>
          <a:bodyPr>
            <a:normAutofit/>
          </a:bodyPr>
          <a:lstStyle/>
          <a:p>
            <a:r>
              <a:rPr lang="en-US" sz="2000" b="0" i="0" dirty="0">
                <a:solidFill>
                  <a:srgbClr val="000000"/>
                </a:solidFill>
                <a:effectLst/>
                <a:latin typeface="verdana" panose="020B0604030504040204" pitchFamily="34" charset="0"/>
              </a:rPr>
              <a:t>The </a:t>
            </a:r>
            <a:r>
              <a:rPr lang="en-US" sz="2000" b="1" i="0" dirty="0" err="1">
                <a:effectLst/>
                <a:latin typeface="verdana" panose="020B0604030504040204" pitchFamily="34" charset="0"/>
              </a:rPr>
              <a:t>jsp</a:t>
            </a:r>
            <a:r>
              <a:rPr lang="en-US" sz="2000" b="1" i="0" dirty="0">
                <a:effectLst/>
                <a:latin typeface="verdana" panose="020B0604030504040204" pitchFamily="34" charset="0"/>
              </a:rPr>
              <a:t> directives</a:t>
            </a:r>
            <a:r>
              <a:rPr lang="en-US" sz="2000" b="0" i="0" dirty="0">
                <a:solidFill>
                  <a:srgbClr val="000000"/>
                </a:solidFill>
                <a:effectLst/>
                <a:latin typeface="verdana" panose="020B0604030504040204" pitchFamily="34" charset="0"/>
              </a:rPr>
              <a:t> are messages that tells the web container how to translate a JSP page into the corresponding servlet.</a:t>
            </a:r>
          </a:p>
          <a:p>
            <a:pPr algn="l"/>
            <a:r>
              <a:rPr lang="en-US" sz="1800" b="0" i="0" dirty="0">
                <a:solidFill>
                  <a:srgbClr val="000000"/>
                </a:solidFill>
                <a:effectLst/>
                <a:latin typeface="verdana" panose="020B0604030504040204" pitchFamily="34" charset="0"/>
              </a:rPr>
              <a:t>There are three types of directives:</a:t>
            </a:r>
          </a:p>
          <a:p>
            <a:pPr algn="l">
              <a:buFont typeface="Arial" panose="020B0604020202020204" pitchFamily="34" charset="0"/>
              <a:buChar char="•"/>
            </a:pPr>
            <a:r>
              <a:rPr lang="en-US" sz="1800" b="0" dirty="0">
                <a:solidFill>
                  <a:srgbClr val="000000"/>
                </a:solidFill>
                <a:effectLst/>
                <a:latin typeface="verdana" panose="020B0604030504040204" pitchFamily="34" charset="0"/>
              </a:rPr>
              <a:t>page directive</a:t>
            </a:r>
          </a:p>
          <a:p>
            <a:pPr algn="l">
              <a:buFont typeface="Arial" panose="020B0604020202020204" pitchFamily="34" charset="0"/>
              <a:buChar char="•"/>
            </a:pPr>
            <a:r>
              <a:rPr lang="en-US" sz="1800" b="0" dirty="0">
                <a:solidFill>
                  <a:srgbClr val="000000"/>
                </a:solidFill>
                <a:effectLst/>
                <a:latin typeface="verdana" panose="020B0604030504040204" pitchFamily="34" charset="0"/>
              </a:rPr>
              <a:t>include directive</a:t>
            </a:r>
          </a:p>
          <a:p>
            <a:pPr algn="l">
              <a:buFont typeface="Arial" panose="020B0604020202020204" pitchFamily="34" charset="0"/>
              <a:buChar char="•"/>
            </a:pPr>
            <a:r>
              <a:rPr lang="en-US" sz="1800" b="0" dirty="0" err="1">
                <a:solidFill>
                  <a:srgbClr val="000000"/>
                </a:solidFill>
                <a:effectLst/>
                <a:latin typeface="verdana" panose="020B0604030504040204" pitchFamily="34" charset="0"/>
              </a:rPr>
              <a:t>taglib</a:t>
            </a:r>
            <a:r>
              <a:rPr lang="en-US" sz="1800" b="0" dirty="0">
                <a:solidFill>
                  <a:srgbClr val="000000"/>
                </a:solidFill>
                <a:effectLst/>
                <a:latin typeface="verdana" panose="020B0604030504040204" pitchFamily="34" charset="0"/>
              </a:rPr>
              <a:t> directive</a:t>
            </a:r>
          </a:p>
          <a:p>
            <a:pPr algn="l">
              <a:buFont typeface="Arial" panose="020B0604020202020204" pitchFamily="34" charset="0"/>
              <a:buChar char="•"/>
            </a:pPr>
            <a:endParaRPr lang="en-US" sz="1800" dirty="0">
              <a:solidFill>
                <a:srgbClr val="000000"/>
              </a:solidFill>
              <a:latin typeface="verdana" panose="020B0604030504040204" pitchFamily="34" charset="0"/>
            </a:endParaRPr>
          </a:p>
          <a:p>
            <a:r>
              <a:rPr lang="en-IN" sz="2400" b="0" i="0" dirty="0">
                <a:solidFill>
                  <a:srgbClr val="610B4B"/>
                </a:solidFill>
                <a:effectLst/>
                <a:latin typeface="erdana"/>
              </a:rPr>
              <a:t>Syntax of JSP Directive</a:t>
            </a:r>
          </a:p>
          <a:p>
            <a:r>
              <a:rPr lang="en-IN" sz="1400" b="0" i="0" dirty="0">
                <a:solidFill>
                  <a:srgbClr val="000000"/>
                </a:solidFill>
                <a:effectLst/>
                <a:latin typeface="verdana" panose="020B0604030504040204" pitchFamily="34" charset="0"/>
              </a:rPr>
              <a:t>&lt;%@ directive attribute=</a:t>
            </a:r>
            <a:r>
              <a:rPr lang="en-IN" sz="1400" b="0" i="0" dirty="0">
                <a:solidFill>
                  <a:srgbClr val="0000FF"/>
                </a:solidFill>
                <a:effectLst/>
                <a:latin typeface="verdana" panose="020B0604030504040204" pitchFamily="34" charset="0"/>
              </a:rPr>
              <a:t>"value"</a:t>
            </a:r>
            <a:r>
              <a:rPr lang="en-IN" sz="1400" b="0" i="0" dirty="0">
                <a:solidFill>
                  <a:srgbClr val="000000"/>
                </a:solidFill>
                <a:effectLst/>
                <a:latin typeface="verdana" panose="020B0604030504040204" pitchFamily="34" charset="0"/>
              </a:rPr>
              <a:t> %&gt;  </a:t>
            </a:r>
          </a:p>
          <a:p>
            <a:r>
              <a:rPr lang="en-IN" sz="2000" b="0" i="0" dirty="0">
                <a:solidFill>
                  <a:srgbClr val="610B38"/>
                </a:solidFill>
                <a:effectLst/>
                <a:latin typeface="erdana"/>
              </a:rPr>
              <a:t>JSP page directive</a:t>
            </a:r>
          </a:p>
          <a:p>
            <a:r>
              <a:rPr lang="en-US" sz="2000" b="0" i="0" dirty="0">
                <a:solidFill>
                  <a:srgbClr val="000000"/>
                </a:solidFill>
                <a:effectLst/>
                <a:latin typeface="verdana" panose="020B0604030504040204" pitchFamily="34" charset="0"/>
              </a:rPr>
              <a:t>The page directive defines attributes that apply to an entire JSP page.</a:t>
            </a:r>
          </a:p>
          <a:p>
            <a:r>
              <a:rPr lang="en-IN" sz="2000" b="0" i="0" dirty="0">
                <a:solidFill>
                  <a:srgbClr val="000000"/>
                </a:solidFill>
                <a:effectLst/>
                <a:latin typeface="verdana" panose="020B0604030504040204" pitchFamily="34" charset="0"/>
              </a:rPr>
              <a:t>&lt;%@ page attribute=</a:t>
            </a:r>
            <a:r>
              <a:rPr lang="en-IN" sz="2000" b="0" i="0" dirty="0">
                <a:solidFill>
                  <a:srgbClr val="0000FF"/>
                </a:solidFill>
                <a:effectLst/>
                <a:latin typeface="verdana" panose="020B0604030504040204" pitchFamily="34" charset="0"/>
              </a:rPr>
              <a:t>"value"</a:t>
            </a:r>
            <a:r>
              <a:rPr lang="en-IN" sz="2000" b="0" i="0" dirty="0">
                <a:solidFill>
                  <a:srgbClr val="000000"/>
                </a:solidFill>
                <a:effectLst/>
                <a:latin typeface="verdana" panose="020B0604030504040204" pitchFamily="34" charset="0"/>
              </a:rPr>
              <a:t> %&gt;  </a:t>
            </a:r>
          </a:p>
          <a:p>
            <a:endParaRPr lang="en-IN" sz="2000" dirty="0">
              <a:solidFill>
                <a:srgbClr val="610B38"/>
              </a:solidFill>
              <a:latin typeface="erdana"/>
            </a:endParaRPr>
          </a:p>
          <a:p>
            <a:endParaRPr lang="en-IN" sz="2000" b="0" i="0" dirty="0">
              <a:solidFill>
                <a:srgbClr val="610B38"/>
              </a:solidFill>
              <a:effectLst/>
              <a:latin typeface="erdana"/>
            </a:endParaRPr>
          </a:p>
          <a:p>
            <a:endParaRPr lang="en-IN" sz="2400" b="0" i="0" dirty="0">
              <a:solidFill>
                <a:srgbClr val="610B4B"/>
              </a:solidFill>
              <a:effectLst/>
              <a:latin typeface="erdana"/>
            </a:endParaRPr>
          </a:p>
          <a:p>
            <a:pPr algn="l">
              <a:buFont typeface="Arial" panose="020B0604020202020204" pitchFamily="34" charset="0"/>
              <a:buChar char="•"/>
            </a:pPr>
            <a:endParaRPr lang="en-US" sz="1800" b="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3860531203"/>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04CA-62B9-42AF-A7F8-2D7DDD49880F}"/>
              </a:ext>
            </a:extLst>
          </p:cNvPr>
          <p:cNvSpPr>
            <a:spLocks noGrp="1"/>
          </p:cNvSpPr>
          <p:nvPr>
            <p:ph type="title"/>
          </p:nvPr>
        </p:nvSpPr>
        <p:spPr>
          <a:xfrm>
            <a:off x="457200" y="274638"/>
            <a:ext cx="8229600" cy="346050"/>
          </a:xfrm>
        </p:spPr>
        <p:txBody>
          <a:bodyPr>
            <a:normAutofit fontScale="90000"/>
          </a:bodyPr>
          <a:lstStyle/>
          <a:p>
            <a:r>
              <a:rPr lang="en-IN" sz="2200" b="0" i="0" dirty="0">
                <a:solidFill>
                  <a:srgbClr val="610B4B"/>
                </a:solidFill>
                <a:effectLst/>
                <a:latin typeface="erdana"/>
              </a:rPr>
              <a:t>Attributes of JSP page directive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BC8DA42-9EE8-4090-8852-8D7B858E5FBA}"/>
              </a:ext>
            </a:extLst>
          </p:cNvPr>
          <p:cNvSpPr>
            <a:spLocks noGrp="1"/>
          </p:cNvSpPr>
          <p:nvPr>
            <p:ph idx="1"/>
          </p:nvPr>
        </p:nvSpPr>
        <p:spPr>
          <a:xfrm>
            <a:off x="457200" y="274638"/>
            <a:ext cx="8229600" cy="6583362"/>
          </a:xfrm>
        </p:spPr>
        <p:txBody>
          <a:bodyPr/>
          <a:lstStyle/>
          <a:p>
            <a:r>
              <a:rPr lang="en-IN" b="0" i="0" dirty="0">
                <a:solidFill>
                  <a:srgbClr val="610B4B"/>
                </a:solidFill>
                <a:effectLst/>
                <a:latin typeface="erdana"/>
              </a:rPr>
              <a:t>1)import</a:t>
            </a:r>
          </a:p>
          <a:p>
            <a:r>
              <a:rPr lang="en-US" sz="2000" b="0" i="0" dirty="0">
                <a:solidFill>
                  <a:srgbClr val="000000"/>
                </a:solidFill>
                <a:effectLst/>
                <a:latin typeface="verdana" panose="020B0604030504040204" pitchFamily="34" charset="0"/>
              </a:rPr>
              <a:t>The import attribute is used to import </a:t>
            </a:r>
            <a:r>
              <a:rPr lang="en-US" sz="2000" b="0" i="0" dirty="0" err="1">
                <a:solidFill>
                  <a:srgbClr val="000000"/>
                </a:solidFill>
                <a:effectLst/>
                <a:latin typeface="verdana" panose="020B0604030504040204" pitchFamily="34" charset="0"/>
              </a:rPr>
              <a:t>class,interface</a:t>
            </a:r>
            <a:r>
              <a:rPr lang="en-US" sz="2000" b="0" i="0" dirty="0">
                <a:solidFill>
                  <a:srgbClr val="000000"/>
                </a:solidFill>
                <a:effectLst/>
                <a:latin typeface="verdana" panose="020B0604030504040204" pitchFamily="34" charset="0"/>
              </a:rPr>
              <a:t> or all the members of a </a:t>
            </a:r>
            <a:r>
              <a:rPr lang="en-US" sz="2000" b="0" i="0" dirty="0" err="1">
                <a:solidFill>
                  <a:srgbClr val="000000"/>
                </a:solidFill>
                <a:effectLst/>
                <a:latin typeface="verdana" panose="020B0604030504040204" pitchFamily="34" charset="0"/>
              </a:rPr>
              <a:t>package.It</a:t>
            </a:r>
            <a:r>
              <a:rPr lang="en-US" sz="2000" b="0" i="0" dirty="0">
                <a:solidFill>
                  <a:srgbClr val="000000"/>
                </a:solidFill>
                <a:effectLst/>
                <a:latin typeface="verdana" panose="020B0604030504040204" pitchFamily="34" charset="0"/>
              </a:rPr>
              <a:t> is similar to import keyword in java class or interface.</a:t>
            </a:r>
          </a:p>
          <a:p>
            <a:pPr marL="0" indent="0" algn="l">
              <a:buNone/>
            </a:pPr>
            <a:r>
              <a:rPr lang="en-IN" sz="1800" b="0" i="0" dirty="0">
                <a:solidFill>
                  <a:srgbClr val="000000"/>
                </a:solidFill>
                <a:effectLst/>
                <a:latin typeface="verdana" panose="020B0604030504040204" pitchFamily="34" charset="0"/>
              </a:rPr>
              <a:t>&lt;html&gt;  </a:t>
            </a:r>
          </a:p>
          <a:p>
            <a:pPr marL="0" indent="0" algn="l">
              <a:buNone/>
            </a:pPr>
            <a:r>
              <a:rPr lang="en-IN" sz="1800" b="0" i="0" dirty="0">
                <a:solidFill>
                  <a:srgbClr val="000000"/>
                </a:solidFill>
                <a:effectLst/>
                <a:latin typeface="verdana" panose="020B0604030504040204" pitchFamily="34" charset="0"/>
              </a:rPr>
              <a:t>&lt;body&gt;    </a:t>
            </a:r>
          </a:p>
          <a:p>
            <a:pPr marL="0" indent="0" algn="l">
              <a:buNone/>
            </a:pPr>
            <a:r>
              <a:rPr lang="en-IN" sz="1800" b="0" i="0" dirty="0">
                <a:solidFill>
                  <a:srgbClr val="000000"/>
                </a:solidFill>
                <a:effectLst/>
                <a:latin typeface="verdana" panose="020B0604030504040204" pitchFamily="34" charset="0"/>
              </a:rPr>
              <a:t>&lt;%@ page </a:t>
            </a:r>
            <a:r>
              <a:rPr lang="en-IN" sz="1800" b="1" i="0" dirty="0">
                <a:solidFill>
                  <a:srgbClr val="006699"/>
                </a:solidFill>
                <a:effectLst/>
                <a:latin typeface="verdana" panose="020B0604030504040204" pitchFamily="34" charset="0"/>
              </a:rPr>
              <a:t>import</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java.util.Date</a:t>
            </a:r>
            <a:r>
              <a:rPr lang="en-IN" sz="1800" b="0" i="0" dirty="0">
                <a:solidFill>
                  <a:srgbClr val="0000FF"/>
                </a:solidFill>
                <a:effectLst/>
                <a:latin typeface="verdana" panose="020B0604030504040204" pitchFamily="34" charset="0"/>
              </a:rPr>
              <a:t>"</a:t>
            </a:r>
            <a:r>
              <a:rPr lang="en-IN" sz="1800" b="0" i="0" dirty="0">
                <a:solidFill>
                  <a:srgbClr val="000000"/>
                </a:solidFill>
                <a:effectLst/>
                <a:latin typeface="verdana" panose="020B0604030504040204" pitchFamily="34" charset="0"/>
              </a:rPr>
              <a:t> %&gt;  </a:t>
            </a:r>
          </a:p>
          <a:p>
            <a:pPr marL="0" indent="0" algn="l">
              <a:buNone/>
            </a:pPr>
            <a:r>
              <a:rPr lang="en-IN" sz="1800" b="0" i="0" dirty="0">
                <a:solidFill>
                  <a:srgbClr val="000000"/>
                </a:solidFill>
                <a:effectLst/>
                <a:latin typeface="verdana" panose="020B0604030504040204" pitchFamily="34" charset="0"/>
              </a:rPr>
              <a:t>Today is: &lt;%= </a:t>
            </a:r>
            <a:r>
              <a:rPr lang="en-IN" sz="1800" b="1" i="0" dirty="0">
                <a:solidFill>
                  <a:srgbClr val="006699"/>
                </a:solidFill>
                <a:effectLst/>
                <a:latin typeface="verdana" panose="020B0604030504040204" pitchFamily="34" charset="0"/>
              </a:rPr>
              <a:t>new</a:t>
            </a:r>
            <a:r>
              <a:rPr lang="en-IN" sz="1800" b="0" i="0" dirty="0">
                <a:solidFill>
                  <a:srgbClr val="000000"/>
                </a:solidFill>
                <a:effectLst/>
                <a:latin typeface="verdana" panose="020B0604030504040204" pitchFamily="34" charset="0"/>
              </a:rPr>
              <a:t> Date() %&gt;  </a:t>
            </a:r>
          </a:p>
          <a:p>
            <a:pPr marL="0" indent="0" algn="l">
              <a:buNone/>
            </a:pPr>
            <a:r>
              <a:rPr lang="en-IN" sz="1800" b="0" i="0" dirty="0">
                <a:solidFill>
                  <a:srgbClr val="000000"/>
                </a:solidFill>
                <a:effectLst/>
                <a:latin typeface="verdana" panose="020B0604030504040204" pitchFamily="34" charset="0"/>
              </a:rPr>
              <a:t>  </a:t>
            </a:r>
          </a:p>
          <a:p>
            <a:pPr marL="0" indent="0" algn="l">
              <a:buNone/>
            </a:pPr>
            <a:r>
              <a:rPr lang="en-IN" sz="1800" b="0" i="0" dirty="0">
                <a:solidFill>
                  <a:srgbClr val="000000"/>
                </a:solidFill>
                <a:effectLst/>
                <a:latin typeface="verdana" panose="020B0604030504040204" pitchFamily="34" charset="0"/>
              </a:rPr>
              <a:t>&lt;/body&gt;  </a:t>
            </a:r>
          </a:p>
          <a:p>
            <a:pPr marL="0" indent="0" algn="l">
              <a:buNone/>
            </a:pPr>
            <a:r>
              <a:rPr lang="en-IN" sz="1800" b="0" i="0" dirty="0">
                <a:solidFill>
                  <a:srgbClr val="000000"/>
                </a:solidFill>
                <a:effectLst/>
                <a:latin typeface="verdana" panose="020B0604030504040204" pitchFamily="34" charset="0"/>
              </a:rPr>
              <a:t>&lt;/html&gt;  </a:t>
            </a:r>
          </a:p>
          <a:p>
            <a:pPr marL="0" indent="0">
              <a:buNone/>
            </a:pPr>
            <a:r>
              <a:rPr lang="en-IN" sz="2000" b="0" i="0" dirty="0">
                <a:solidFill>
                  <a:srgbClr val="610B4B"/>
                </a:solidFill>
                <a:effectLst/>
                <a:latin typeface="erdana"/>
              </a:rPr>
              <a:t>2) </a:t>
            </a:r>
            <a:r>
              <a:rPr lang="en-IN" sz="2000" b="0" i="0" dirty="0" err="1">
                <a:solidFill>
                  <a:srgbClr val="610B4B"/>
                </a:solidFill>
                <a:effectLst/>
                <a:latin typeface="erdana"/>
              </a:rPr>
              <a:t>isELIgnored</a:t>
            </a:r>
            <a:endParaRPr lang="en-IN" sz="2000" b="0" i="0" dirty="0">
              <a:solidFill>
                <a:srgbClr val="610B4B"/>
              </a:solidFill>
              <a:effectLst/>
              <a:latin typeface="erdana"/>
            </a:endParaRPr>
          </a:p>
          <a:p>
            <a:pPr marL="0" indent="0">
              <a:buNone/>
            </a:pPr>
            <a:endParaRPr lang="en-IN" sz="2000" b="0" i="0" dirty="0">
              <a:solidFill>
                <a:srgbClr val="610B4B"/>
              </a:solidFill>
              <a:effectLst/>
              <a:latin typeface="erdana"/>
            </a:endParaRPr>
          </a:p>
          <a:p>
            <a:pPr marL="0" indent="0" algn="l">
              <a:buNone/>
            </a:pPr>
            <a:endParaRPr lang="en-IN" sz="1800" b="0" i="0" dirty="0">
              <a:solidFill>
                <a:srgbClr val="000000"/>
              </a:solidFill>
              <a:effectLst/>
              <a:latin typeface="verdana" panose="020B0604030504040204" pitchFamily="34" charset="0"/>
            </a:endParaRPr>
          </a:p>
          <a:p>
            <a:endParaRPr lang="en-IN" sz="2000" dirty="0"/>
          </a:p>
        </p:txBody>
      </p:sp>
      <p:graphicFrame>
        <p:nvGraphicFramePr>
          <p:cNvPr id="4" name="Table 3">
            <a:extLst>
              <a:ext uri="{FF2B5EF4-FFF2-40B4-BE49-F238E27FC236}">
                <a16:creationId xmlns:a16="http://schemas.microsoft.com/office/drawing/2014/main" id="{A94C1EB1-205C-4DE1-B780-D4A72AB3959C}"/>
              </a:ext>
            </a:extLst>
          </p:cNvPr>
          <p:cNvGraphicFramePr>
            <a:graphicFrameLocks noGrp="1"/>
          </p:cNvGraphicFramePr>
          <p:nvPr>
            <p:extLst>
              <p:ext uri="{D42A27DB-BD31-4B8C-83A1-F6EECF244321}">
                <p14:modId xmlns:p14="http://schemas.microsoft.com/office/powerpoint/2010/main" val="3353191993"/>
              </p:ext>
            </p:extLst>
          </p:nvPr>
        </p:nvGraphicFramePr>
        <p:xfrm>
          <a:off x="611560" y="4437112"/>
          <a:ext cx="6477000" cy="1767840"/>
        </p:xfrm>
        <a:graphic>
          <a:graphicData uri="http://schemas.openxmlformats.org/drawingml/2006/table">
            <a:tbl>
              <a:tblPr/>
              <a:tblGrid>
                <a:gridCol w="6477000">
                  <a:extLst>
                    <a:ext uri="{9D8B030D-6E8A-4147-A177-3AD203B41FA5}">
                      <a16:colId xmlns:a16="http://schemas.microsoft.com/office/drawing/2014/main" val="486528653"/>
                    </a:ext>
                  </a:extLst>
                </a:gridCol>
              </a:tblGrid>
              <a:tr h="0">
                <a:tc>
                  <a:txBody>
                    <a:bodyPr/>
                    <a:lstStyle/>
                    <a:p>
                      <a:r>
                        <a:rPr lang="en-US" dirty="0">
                          <a:solidFill>
                            <a:srgbClr val="000000"/>
                          </a:solidFill>
                          <a:effectLst/>
                          <a:latin typeface="verdana" panose="020B0604030504040204" pitchFamily="34" charset="0"/>
                        </a:rPr>
                        <a:t>We can ignore the Expression Language (EL) in </a:t>
                      </a:r>
                      <a:r>
                        <a:rPr lang="en-US" dirty="0" err="1">
                          <a:solidFill>
                            <a:srgbClr val="000000"/>
                          </a:solidFill>
                          <a:effectLst/>
                          <a:latin typeface="verdana" panose="020B0604030504040204" pitchFamily="34" charset="0"/>
                        </a:rPr>
                        <a:t>jsp</a:t>
                      </a:r>
                      <a:r>
                        <a:rPr lang="en-US" dirty="0">
                          <a:solidFill>
                            <a:srgbClr val="000000"/>
                          </a:solidFill>
                          <a:effectLst/>
                          <a:latin typeface="verdana" panose="020B0604030504040204" pitchFamily="34" charset="0"/>
                        </a:rPr>
                        <a:t> by the </a:t>
                      </a:r>
                      <a:r>
                        <a:rPr lang="en-US" dirty="0" err="1">
                          <a:solidFill>
                            <a:srgbClr val="000000"/>
                          </a:solidFill>
                          <a:effectLst/>
                          <a:latin typeface="verdana" panose="020B0604030504040204" pitchFamily="34" charset="0"/>
                        </a:rPr>
                        <a:t>isELIgnored</a:t>
                      </a:r>
                      <a:r>
                        <a:rPr lang="en-US" dirty="0">
                          <a:solidFill>
                            <a:srgbClr val="000000"/>
                          </a:solidFill>
                          <a:effectLst/>
                          <a:latin typeface="verdana" panose="020B0604030504040204" pitchFamily="34" charset="0"/>
                        </a:rPr>
                        <a:t> attribute. By default its value is false i.e. Expression Language is enabled by default. We see Expression Language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tx1"/>
                          </a:solidFill>
                          <a:effectLst/>
                          <a:latin typeface="+mn-lt"/>
                          <a:ea typeface="+mn-ea"/>
                          <a:cs typeface="+mn-cs"/>
                        </a:rPr>
                        <a:t>&lt;%@ page </a:t>
                      </a:r>
                      <a:r>
                        <a:rPr lang="en-IN" sz="2000" b="0" i="0" kern="1200" dirty="0" err="1">
                          <a:solidFill>
                            <a:schemeClr val="tx1"/>
                          </a:solidFill>
                          <a:effectLst/>
                          <a:latin typeface="+mn-lt"/>
                          <a:ea typeface="+mn-ea"/>
                          <a:cs typeface="+mn-cs"/>
                        </a:rPr>
                        <a:t>isELIgnored</a:t>
                      </a:r>
                      <a:r>
                        <a:rPr lang="en-IN" sz="2000" b="0" i="0" kern="1200" dirty="0">
                          <a:solidFill>
                            <a:schemeClr val="tx1"/>
                          </a:solidFill>
                          <a:effectLst/>
                          <a:latin typeface="+mn-lt"/>
                          <a:ea typeface="+mn-ea"/>
                          <a:cs typeface="+mn-cs"/>
                        </a:rPr>
                        <a:t>="true" %&gt;//Now EL will be ignored  </a:t>
                      </a: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444021581"/>
                  </a:ext>
                </a:extLst>
              </a:tr>
            </a:tbl>
          </a:graphicData>
        </a:graphic>
      </p:graphicFrame>
    </p:spTree>
    <p:extLst>
      <p:ext uri="{BB962C8B-B14F-4D97-AF65-F5344CB8AC3E}">
        <p14:creationId xmlns:p14="http://schemas.microsoft.com/office/powerpoint/2010/main" val="2494891919"/>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45DE-9035-4B38-8933-5ACC77410AD4}"/>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Jsp</a:t>
            </a:r>
            <a:r>
              <a:rPr lang="en-IN" b="0" i="0" dirty="0">
                <a:solidFill>
                  <a:srgbClr val="610B38"/>
                </a:solidFill>
                <a:effectLst/>
                <a:latin typeface="erdana"/>
              </a:rPr>
              <a:t> Include Directive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28834F-1D03-4582-8D67-F7411A4AA37D}"/>
              </a:ext>
            </a:extLst>
          </p:cNvPr>
          <p:cNvSpPr>
            <a:spLocks noGrp="1"/>
          </p:cNvSpPr>
          <p:nvPr>
            <p:ph idx="1"/>
          </p:nvPr>
        </p:nvSpPr>
        <p:spPr>
          <a:xfrm>
            <a:off x="457200" y="620688"/>
            <a:ext cx="8229600" cy="6237312"/>
          </a:xfrm>
        </p:spPr>
        <p:txBody>
          <a:bodyPr>
            <a:normAutofit/>
          </a:bodyPr>
          <a:lstStyle/>
          <a:p>
            <a:r>
              <a:rPr lang="en-US" sz="1800" b="0" i="0" dirty="0">
                <a:solidFill>
                  <a:srgbClr val="000000"/>
                </a:solidFill>
                <a:effectLst/>
                <a:latin typeface="verdana" panose="020B0604030504040204" pitchFamily="34" charset="0"/>
              </a:rPr>
              <a:t>The include directive is used to include the contents of any resource it may be </a:t>
            </a:r>
            <a:r>
              <a:rPr lang="en-US" sz="1800" b="0" i="0" dirty="0" err="1">
                <a:solidFill>
                  <a:srgbClr val="000000"/>
                </a:solidFill>
                <a:effectLst/>
                <a:latin typeface="verdana" panose="020B0604030504040204" pitchFamily="34" charset="0"/>
              </a:rPr>
              <a:t>jsp</a:t>
            </a:r>
            <a:r>
              <a:rPr lang="en-US" sz="1800" b="0" i="0" dirty="0">
                <a:solidFill>
                  <a:srgbClr val="000000"/>
                </a:solidFill>
                <a:effectLst/>
                <a:latin typeface="verdana" panose="020B0604030504040204" pitchFamily="34" charset="0"/>
              </a:rPr>
              <a:t> file, html file or text file.</a:t>
            </a:r>
          </a:p>
          <a:p>
            <a:r>
              <a:rPr lang="en-IN" sz="1800" b="0" i="0" dirty="0">
                <a:solidFill>
                  <a:srgbClr val="000000"/>
                </a:solidFill>
                <a:effectLst/>
                <a:latin typeface="verdana" panose="020B0604030504040204" pitchFamily="34" charset="0"/>
              </a:rPr>
              <a:t>&lt;%@ include file=</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resourceName</a:t>
            </a:r>
            <a:r>
              <a:rPr lang="en-IN" sz="1800" b="0" i="0" dirty="0">
                <a:solidFill>
                  <a:srgbClr val="0000FF"/>
                </a:solidFill>
                <a:effectLst/>
                <a:latin typeface="verdana" panose="020B0604030504040204" pitchFamily="34" charset="0"/>
              </a:rPr>
              <a:t>"</a:t>
            </a:r>
            <a:r>
              <a:rPr lang="en-IN" sz="1800" b="0" i="0" dirty="0">
                <a:solidFill>
                  <a:srgbClr val="000000"/>
                </a:solidFill>
                <a:effectLst/>
                <a:latin typeface="verdana" panose="020B0604030504040204" pitchFamily="34" charset="0"/>
              </a:rPr>
              <a:t> %&gt; </a:t>
            </a:r>
          </a:p>
          <a:p>
            <a:r>
              <a:rPr lang="en-IN" sz="1800" dirty="0">
                <a:solidFill>
                  <a:srgbClr val="BF5F3F"/>
                </a:solidFill>
                <a:latin typeface="Consolas" panose="020B0609020204030204" pitchFamily="49" charset="0"/>
              </a:rPr>
              <a:t>&lt;%@ </a:t>
            </a:r>
            <a:r>
              <a:rPr lang="en-IN" sz="1800" dirty="0">
                <a:solidFill>
                  <a:srgbClr val="3F7F7F"/>
                </a:solidFill>
                <a:latin typeface="Consolas" panose="020B0609020204030204" pitchFamily="49" charset="0"/>
              </a:rPr>
              <a:t>include </a:t>
            </a:r>
            <a:r>
              <a:rPr lang="en-IN" sz="1800" dirty="0">
                <a:solidFill>
                  <a:srgbClr val="7F007F"/>
                </a:solidFill>
                <a:latin typeface="Consolas" panose="020B0609020204030204" pitchFamily="49" charset="0"/>
              </a:rPr>
              <a:t>file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"index.html" </a:t>
            </a:r>
            <a:r>
              <a:rPr lang="en-IN" sz="1800" i="1" dirty="0">
                <a:solidFill>
                  <a:srgbClr val="BF5F3F"/>
                </a:solidFill>
                <a:latin typeface="Consolas" panose="020B0609020204030204" pitchFamily="49" charset="0"/>
              </a:rPr>
              <a:t>%&gt;</a:t>
            </a:r>
            <a:endParaRPr lang="en-IN" sz="1800" dirty="0">
              <a:solidFill>
                <a:srgbClr val="000000"/>
              </a:solidFill>
              <a:latin typeface="verdana" panose="020B0604030504040204" pitchFamily="34" charset="0"/>
            </a:endParaRPr>
          </a:p>
          <a:p>
            <a:endParaRPr lang="en-IN" sz="1800" dirty="0"/>
          </a:p>
        </p:txBody>
      </p:sp>
    </p:spTree>
    <p:extLst>
      <p:ext uri="{BB962C8B-B14F-4D97-AF65-F5344CB8AC3E}">
        <p14:creationId xmlns:p14="http://schemas.microsoft.com/office/powerpoint/2010/main" val="338902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9A5F-C392-4A18-870D-024448DDDBB8}"/>
              </a:ext>
            </a:extLst>
          </p:cNvPr>
          <p:cNvSpPr>
            <a:spLocks noGrp="1"/>
          </p:cNvSpPr>
          <p:nvPr>
            <p:ph type="title"/>
          </p:nvPr>
        </p:nvSpPr>
        <p:spPr>
          <a:xfrm>
            <a:off x="457200" y="274638"/>
            <a:ext cx="8229600" cy="346050"/>
          </a:xfrm>
        </p:spPr>
        <p:txBody>
          <a:bodyPr>
            <a:normAutofit fontScale="90000"/>
          </a:bodyPr>
          <a:lstStyle/>
          <a:p>
            <a:r>
              <a:rPr lang="en-US" sz="3600" b="0" i="0" dirty="0">
                <a:solidFill>
                  <a:srgbClr val="610B38"/>
                </a:solidFill>
                <a:effectLst/>
                <a:latin typeface="erdana"/>
              </a:rPr>
              <a:t>Java Control Statements | Control Flow in Java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08EA49B-848A-4228-B031-555381C64D6E}"/>
              </a:ext>
            </a:extLst>
          </p:cNvPr>
          <p:cNvSpPr>
            <a:spLocks noGrp="1"/>
          </p:cNvSpPr>
          <p:nvPr>
            <p:ph idx="1"/>
          </p:nvPr>
        </p:nvSpPr>
        <p:spPr>
          <a:xfrm>
            <a:off x="457200" y="332656"/>
            <a:ext cx="8229600" cy="6250706"/>
          </a:xfrm>
        </p:spPr>
        <p:txBody>
          <a:bodyPr>
            <a:normAutofit fontScale="92500" lnSpcReduction="10000"/>
          </a:bodyPr>
          <a:lstStyle/>
          <a:p>
            <a:pPr algn="just"/>
            <a:r>
              <a:rPr lang="en-US" sz="2000" b="0" i="0" dirty="0">
                <a:solidFill>
                  <a:srgbClr val="333333"/>
                </a:solidFill>
                <a:effectLst/>
                <a:latin typeface="inter-regular"/>
              </a:rPr>
              <a:t>Java compiler executes the code from top to bottom. The statements in the code are executed according to the order in which they appear.</a:t>
            </a:r>
          </a:p>
          <a:p>
            <a:pPr algn="just"/>
            <a:r>
              <a:rPr lang="en-US" sz="2000" b="0" i="0" dirty="0">
                <a:solidFill>
                  <a:srgbClr val="333333"/>
                </a:solidFill>
                <a:effectLst/>
                <a:latin typeface="inter-regular"/>
              </a:rPr>
              <a:t> However, </a:t>
            </a:r>
            <a:r>
              <a:rPr lang="en-US" sz="2000" dirty="0">
                <a:solidFill>
                  <a:srgbClr val="008000"/>
                </a:solidFill>
                <a:latin typeface="inter-regular"/>
              </a:rPr>
              <a:t>Java </a:t>
            </a:r>
            <a:r>
              <a:rPr lang="en-US" sz="2000" b="0" i="0" dirty="0">
                <a:solidFill>
                  <a:srgbClr val="333333"/>
                </a:solidFill>
                <a:effectLst/>
                <a:latin typeface="inter-regular"/>
              </a:rPr>
              <a:t>provides statements that can be used to control the flow of Java code. Such statements are called control flow statements. It is one of the fundamental features of Java, which provides a smooth flow of program.</a:t>
            </a:r>
          </a:p>
          <a:p>
            <a:pPr algn="just"/>
            <a:endParaRPr lang="en-IN" sz="2000" dirty="0"/>
          </a:p>
          <a:p>
            <a:pPr algn="just"/>
            <a:r>
              <a:rPr lang="en-US" sz="2400" b="0" i="0" dirty="0">
                <a:solidFill>
                  <a:srgbClr val="333333"/>
                </a:solidFill>
                <a:effectLst/>
                <a:latin typeface="inter-regular"/>
              </a:rPr>
              <a:t>Java provides three types of control flow statements.</a:t>
            </a:r>
          </a:p>
          <a:p>
            <a:pPr algn="just">
              <a:buFont typeface="+mj-lt"/>
              <a:buAutoNum type="arabicPeriod"/>
            </a:pPr>
            <a:r>
              <a:rPr lang="en-US" sz="2400" b="0" i="0" dirty="0">
                <a:solidFill>
                  <a:srgbClr val="000000"/>
                </a:solidFill>
                <a:effectLst/>
                <a:latin typeface="inter-regular"/>
              </a:rPr>
              <a:t>Decision Making statements</a:t>
            </a:r>
          </a:p>
          <a:p>
            <a:pPr marL="742950" lvl="1" indent="-285750" algn="just">
              <a:buFont typeface="+mj-lt"/>
              <a:buAutoNum type="arabicPeriod"/>
            </a:pPr>
            <a:r>
              <a:rPr lang="en-US" sz="2400" b="0" i="0" dirty="0">
                <a:solidFill>
                  <a:srgbClr val="000000"/>
                </a:solidFill>
                <a:effectLst/>
                <a:latin typeface="inter-regular"/>
              </a:rPr>
              <a:t>if statements</a:t>
            </a:r>
          </a:p>
          <a:p>
            <a:pPr marL="742950" lvl="1" indent="-285750" algn="just">
              <a:buFont typeface="+mj-lt"/>
              <a:buAutoNum type="arabicPeriod"/>
            </a:pPr>
            <a:r>
              <a:rPr lang="en-US" sz="2400" b="0" i="0" dirty="0">
                <a:solidFill>
                  <a:srgbClr val="000000"/>
                </a:solidFill>
                <a:effectLst/>
                <a:latin typeface="inter-regular"/>
              </a:rPr>
              <a:t>switch statement</a:t>
            </a:r>
          </a:p>
          <a:p>
            <a:pPr algn="just">
              <a:buFont typeface="+mj-lt"/>
              <a:buAutoNum type="arabicPeriod"/>
            </a:pPr>
            <a:r>
              <a:rPr lang="en-US" sz="2400" b="0" i="0" dirty="0">
                <a:solidFill>
                  <a:srgbClr val="000000"/>
                </a:solidFill>
                <a:effectLst/>
                <a:latin typeface="inter-regular"/>
              </a:rPr>
              <a:t>Loop statements</a:t>
            </a:r>
          </a:p>
          <a:p>
            <a:pPr marL="742950" lvl="1" indent="-285750" algn="just">
              <a:buFont typeface="+mj-lt"/>
              <a:buAutoNum type="arabicPeriod"/>
            </a:pPr>
            <a:r>
              <a:rPr lang="en-US" sz="2400" b="0" i="0" dirty="0">
                <a:solidFill>
                  <a:srgbClr val="000000"/>
                </a:solidFill>
                <a:effectLst/>
                <a:latin typeface="inter-regular"/>
              </a:rPr>
              <a:t>do while loop</a:t>
            </a:r>
          </a:p>
          <a:p>
            <a:pPr marL="742950" lvl="1" indent="-285750" algn="just">
              <a:buFont typeface="+mj-lt"/>
              <a:buAutoNum type="arabicPeriod"/>
            </a:pPr>
            <a:r>
              <a:rPr lang="en-US" sz="2400" b="0" i="0" dirty="0">
                <a:solidFill>
                  <a:srgbClr val="000000"/>
                </a:solidFill>
                <a:effectLst/>
                <a:latin typeface="inter-regular"/>
              </a:rPr>
              <a:t>while loop</a:t>
            </a:r>
          </a:p>
          <a:p>
            <a:pPr marL="742950" lvl="1" indent="-285750" algn="just">
              <a:buFont typeface="+mj-lt"/>
              <a:buAutoNum type="arabicPeriod"/>
            </a:pPr>
            <a:r>
              <a:rPr lang="en-US" sz="2400" b="0" i="0" dirty="0">
                <a:solidFill>
                  <a:srgbClr val="000000"/>
                </a:solidFill>
                <a:effectLst/>
                <a:latin typeface="inter-regular"/>
              </a:rPr>
              <a:t>for loop</a:t>
            </a:r>
          </a:p>
          <a:p>
            <a:pPr marL="742950" lvl="1" indent="-285750" algn="just">
              <a:buFont typeface="+mj-lt"/>
              <a:buAutoNum type="arabicPeriod"/>
            </a:pPr>
            <a:r>
              <a:rPr lang="en-US" sz="2400" b="0" i="0" dirty="0">
                <a:solidFill>
                  <a:srgbClr val="000000"/>
                </a:solidFill>
                <a:effectLst/>
                <a:latin typeface="inter-regular"/>
              </a:rPr>
              <a:t>for-each loop</a:t>
            </a:r>
          </a:p>
          <a:p>
            <a:pPr algn="just">
              <a:buFont typeface="+mj-lt"/>
              <a:buAutoNum type="arabicPeriod"/>
            </a:pPr>
            <a:r>
              <a:rPr lang="en-US" sz="2400" b="0" i="0" dirty="0">
                <a:solidFill>
                  <a:srgbClr val="000000"/>
                </a:solidFill>
                <a:effectLst/>
                <a:latin typeface="inter-regular"/>
              </a:rPr>
              <a:t>Jump statements</a:t>
            </a:r>
          </a:p>
          <a:p>
            <a:pPr marL="742950" lvl="1" indent="-285750" algn="just">
              <a:buFont typeface="+mj-lt"/>
              <a:buAutoNum type="arabicPeriod"/>
            </a:pPr>
            <a:r>
              <a:rPr lang="en-US" sz="2400" b="0" i="0" dirty="0">
                <a:solidFill>
                  <a:srgbClr val="000000"/>
                </a:solidFill>
                <a:effectLst/>
                <a:latin typeface="inter-regular"/>
              </a:rPr>
              <a:t>break statement</a:t>
            </a:r>
          </a:p>
          <a:p>
            <a:pPr marL="742950" lvl="1" indent="-285750" algn="just">
              <a:buFont typeface="+mj-lt"/>
              <a:buAutoNum type="arabicPeriod"/>
            </a:pPr>
            <a:r>
              <a:rPr lang="en-US" sz="2400" b="0" i="0" dirty="0">
                <a:solidFill>
                  <a:srgbClr val="000000"/>
                </a:solidFill>
                <a:effectLst/>
                <a:latin typeface="inter-regular"/>
              </a:rPr>
              <a:t>continue statement</a:t>
            </a:r>
          </a:p>
          <a:p>
            <a:pPr algn="just"/>
            <a:endParaRPr lang="en-IN" sz="2000" dirty="0"/>
          </a:p>
        </p:txBody>
      </p:sp>
    </p:spTree>
    <p:extLst>
      <p:ext uri="{BB962C8B-B14F-4D97-AF65-F5344CB8AC3E}">
        <p14:creationId xmlns:p14="http://schemas.microsoft.com/office/powerpoint/2010/main" val="2189357156"/>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4EF7-DC39-436B-BA6B-D59CE299A0FE}"/>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JavaBean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898138-B333-45BB-86CF-33BC8CCC04E7}"/>
              </a:ext>
            </a:extLst>
          </p:cNvPr>
          <p:cNvSpPr>
            <a:spLocks noGrp="1"/>
          </p:cNvSpPr>
          <p:nvPr>
            <p:ph idx="1"/>
          </p:nvPr>
        </p:nvSpPr>
        <p:spPr>
          <a:xfrm>
            <a:off x="457200" y="548680"/>
            <a:ext cx="8229600" cy="6192688"/>
          </a:xfrm>
        </p:spPr>
        <p:txBody>
          <a:bodyPr/>
          <a:lstStyle/>
          <a:p>
            <a:pPr algn="l"/>
            <a:r>
              <a:rPr lang="en-US" sz="2400" b="0" i="0" dirty="0">
                <a:solidFill>
                  <a:srgbClr val="000000"/>
                </a:solidFill>
                <a:effectLst/>
                <a:latin typeface="verdana" panose="020B0604030504040204" pitchFamily="34" charset="0"/>
              </a:rPr>
              <a:t>A JavaBean is a Java class that should follow the following conventions:</a:t>
            </a:r>
          </a:p>
          <a:p>
            <a:pPr algn="l">
              <a:buFont typeface="Courier New" panose="02070309020205020404" pitchFamily="49" charset="0"/>
              <a:buChar char="o"/>
            </a:pPr>
            <a:r>
              <a:rPr lang="en-US" sz="2400" b="0" dirty="0">
                <a:solidFill>
                  <a:srgbClr val="000000"/>
                </a:solidFill>
                <a:effectLst/>
                <a:latin typeface="verdana" panose="020B0604030504040204" pitchFamily="34" charset="0"/>
              </a:rPr>
              <a:t>It should have a no-</a:t>
            </a:r>
            <a:r>
              <a:rPr lang="en-US" sz="2400" b="0" dirty="0" err="1">
                <a:solidFill>
                  <a:srgbClr val="000000"/>
                </a:solidFill>
                <a:effectLst/>
                <a:latin typeface="verdana" panose="020B0604030504040204" pitchFamily="34" charset="0"/>
              </a:rPr>
              <a:t>arg</a:t>
            </a:r>
            <a:r>
              <a:rPr lang="en-US" sz="2400" b="0" dirty="0">
                <a:solidFill>
                  <a:srgbClr val="000000"/>
                </a:solidFill>
                <a:effectLst/>
                <a:latin typeface="verdana" panose="020B0604030504040204" pitchFamily="34" charset="0"/>
              </a:rPr>
              <a:t> constructor.</a:t>
            </a:r>
          </a:p>
          <a:p>
            <a:pPr algn="l">
              <a:buFont typeface="Courier New" panose="02070309020205020404" pitchFamily="49" charset="0"/>
              <a:buChar char="o"/>
            </a:pPr>
            <a:r>
              <a:rPr lang="en-US" sz="2400" b="0" dirty="0">
                <a:solidFill>
                  <a:srgbClr val="000000"/>
                </a:solidFill>
                <a:effectLst/>
                <a:latin typeface="verdana" panose="020B0604030504040204" pitchFamily="34" charset="0"/>
              </a:rPr>
              <a:t>It should be Serializable.</a:t>
            </a:r>
          </a:p>
          <a:p>
            <a:pPr algn="l">
              <a:buFont typeface="Courier New" panose="02070309020205020404" pitchFamily="49" charset="0"/>
              <a:buChar char="o"/>
            </a:pPr>
            <a:r>
              <a:rPr lang="en-US" sz="2400" b="0" dirty="0">
                <a:solidFill>
                  <a:srgbClr val="000000"/>
                </a:solidFill>
                <a:effectLst/>
                <a:latin typeface="verdana" panose="020B0604030504040204" pitchFamily="34" charset="0"/>
              </a:rPr>
              <a:t>It should provide methods to set and get the values of the properties, known as getter and setter methods.</a:t>
            </a:r>
          </a:p>
          <a:p>
            <a:endParaRPr lang="en-IN" dirty="0"/>
          </a:p>
        </p:txBody>
      </p:sp>
    </p:spTree>
    <p:extLst>
      <p:ext uri="{BB962C8B-B14F-4D97-AF65-F5344CB8AC3E}">
        <p14:creationId xmlns:p14="http://schemas.microsoft.com/office/powerpoint/2010/main" val="2355483815"/>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4EC-F6D1-4861-9A48-CC69636A5A7A}"/>
              </a:ext>
            </a:extLst>
          </p:cNvPr>
          <p:cNvSpPr>
            <a:spLocks noGrp="1"/>
          </p:cNvSpPr>
          <p:nvPr>
            <p:ph type="title"/>
          </p:nvPr>
        </p:nvSpPr>
        <p:spPr>
          <a:xfrm>
            <a:off x="457200" y="274638"/>
            <a:ext cx="8229600" cy="346050"/>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Why use JavaBean?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4199100-2899-486A-96E6-9A7E54B7655D}"/>
              </a:ext>
            </a:extLst>
          </p:cNvPr>
          <p:cNvSpPr>
            <a:spLocks noGrp="1"/>
          </p:cNvSpPr>
          <p:nvPr>
            <p:ph idx="1"/>
          </p:nvPr>
        </p:nvSpPr>
        <p:spPr>
          <a:xfrm>
            <a:off x="457200" y="620688"/>
            <a:ext cx="8229600" cy="6192688"/>
          </a:xfrm>
        </p:spPr>
        <p:txBody>
          <a:bodyPr>
            <a:normAutofit fontScale="70000" lnSpcReduction="20000"/>
          </a:bodyPr>
          <a:lstStyle/>
          <a:p>
            <a:r>
              <a:rPr lang="en-US" sz="2000" dirty="0">
                <a:solidFill>
                  <a:srgbClr val="000000"/>
                </a:solidFill>
                <a:latin typeface="verdana" panose="020B0604030504040204" pitchFamily="34" charset="0"/>
              </a:rPr>
              <a:t>I</a:t>
            </a:r>
            <a:r>
              <a:rPr lang="en-US" sz="2000" b="0" i="0" dirty="0">
                <a:solidFill>
                  <a:srgbClr val="000000"/>
                </a:solidFill>
                <a:effectLst/>
                <a:latin typeface="verdana" panose="020B0604030504040204" pitchFamily="34" charset="0"/>
              </a:rPr>
              <a:t>t is a reusable software component. A bean encapsulates many objects into one object so that we can access this object from multiple places. Moreover, it provides easy maintenance.</a:t>
            </a:r>
          </a:p>
          <a:p>
            <a:endParaRPr lang="en-US" sz="2000" dirty="0">
              <a:solidFill>
                <a:srgbClr val="000000"/>
              </a:solidFill>
              <a:latin typeface="verdana" panose="020B0604030504040204" pitchFamily="34"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u="sng" dirty="0">
                <a:solidFill>
                  <a:srgbClr val="000000"/>
                </a:solidFill>
                <a:latin typeface="Consolas" panose="020B0609020204030204" pitchFamily="49" charset="0"/>
              </a:rPr>
              <a:t>Employee </a:t>
            </a:r>
            <a:r>
              <a:rPr lang="en-US" sz="1800" b="1" u="sng" dirty="0">
                <a:solidFill>
                  <a:srgbClr val="7F0055"/>
                </a:solidFill>
                <a:latin typeface="Consolas" panose="020B0609020204030204" pitchFamily="49" charset="0"/>
              </a:rPr>
              <a:t>implements</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java.io.Serializable</a:t>
            </a:r>
            <a:r>
              <a:rPr lang="en-US" sz="1800" b="1" u="sng"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Employee() {}</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setId</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getId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setName</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name</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getName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sz="2000" dirty="0"/>
          </a:p>
        </p:txBody>
      </p:sp>
    </p:spTree>
    <p:extLst>
      <p:ext uri="{BB962C8B-B14F-4D97-AF65-F5344CB8AC3E}">
        <p14:creationId xmlns:p14="http://schemas.microsoft.com/office/powerpoint/2010/main" val="3774873855"/>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EC71-D0B0-4D69-98DE-D7E3674ACB90}"/>
              </a:ext>
            </a:extLst>
          </p:cNvPr>
          <p:cNvSpPr>
            <a:spLocks noGrp="1"/>
          </p:cNvSpPr>
          <p:nvPr>
            <p:ph type="title"/>
          </p:nvPr>
        </p:nvSpPr>
        <p:spPr>
          <a:xfrm>
            <a:off x="457200" y="274637"/>
            <a:ext cx="8229600" cy="457199"/>
          </a:xfrm>
        </p:spPr>
        <p:txBody>
          <a:bodyPr>
            <a:normAutofit fontScale="90000"/>
          </a:bodyPr>
          <a:lstStyle/>
          <a:p>
            <a:r>
              <a:rPr lang="en-US" dirty="0"/>
              <a:t>Test.java</a:t>
            </a:r>
            <a:endParaRPr lang="en-IN" dirty="0"/>
          </a:p>
        </p:txBody>
      </p:sp>
      <p:sp>
        <p:nvSpPr>
          <p:cNvPr id="3" name="Content Placeholder 2">
            <a:extLst>
              <a:ext uri="{FF2B5EF4-FFF2-40B4-BE49-F238E27FC236}">
                <a16:creationId xmlns:a16="http://schemas.microsoft.com/office/drawing/2014/main" id="{D04AD236-B43B-46A3-A58B-3A5EA0CEDACE}"/>
              </a:ext>
            </a:extLst>
          </p:cNvPr>
          <p:cNvSpPr>
            <a:spLocks noGrp="1"/>
          </p:cNvSpPr>
          <p:nvPr>
            <p:ph idx="1"/>
          </p:nvPr>
        </p:nvSpPr>
        <p:spPr>
          <a:xfrm>
            <a:off x="457200" y="836712"/>
            <a:ext cx="8229600" cy="5746651"/>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Test {</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Employee </a:t>
            </a:r>
            <a:r>
              <a:rPr lang="en-IN" sz="1800" dirty="0">
                <a:solidFill>
                  <a:srgbClr val="6A3E3E"/>
                </a:solidFill>
                <a:latin typeface="Consolas" panose="020B0609020204030204" pitchFamily="49" charset="0"/>
              </a:rPr>
              <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Employee();</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"Dharna"</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e</a:t>
            </a:r>
            <a:r>
              <a:rPr lang="en-IN" sz="1800" b="1" i="1" dirty="0" err="1">
                <a:solidFill>
                  <a:srgbClr val="000000"/>
                </a:solidFill>
                <a:latin typeface="Consolas" panose="020B0609020204030204" pitchFamily="49" charset="0"/>
              </a:rPr>
              <a:t>.getName</a:t>
            </a:r>
            <a:r>
              <a:rPr lang="en-IN" sz="1800" b="1" i="1"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24126287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9124-696C-473A-9AFA-A980B9E04CCB}"/>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jsp:useBean</a:t>
            </a:r>
            <a:r>
              <a:rPr lang="en-IN" b="0" i="0" dirty="0">
                <a:solidFill>
                  <a:srgbClr val="610B38"/>
                </a:solidFill>
                <a:effectLst/>
                <a:latin typeface="erdana"/>
              </a:rPr>
              <a:t> action tag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AF909C4-0553-4E67-8D42-6E73FA727CDB}"/>
              </a:ext>
            </a:extLst>
          </p:cNvPr>
          <p:cNvSpPr>
            <a:spLocks noGrp="1"/>
          </p:cNvSpPr>
          <p:nvPr>
            <p:ph idx="1"/>
          </p:nvPr>
        </p:nvSpPr>
        <p:spPr>
          <a:xfrm>
            <a:off x="457200" y="731838"/>
            <a:ext cx="8229600" cy="6126162"/>
          </a:xfrm>
        </p:spPr>
        <p:txBody>
          <a:bodyPr>
            <a:normAutofit/>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jsp:useBean</a:t>
            </a:r>
            <a:r>
              <a:rPr lang="en-US" sz="2000" b="0" i="0" dirty="0">
                <a:solidFill>
                  <a:srgbClr val="000000"/>
                </a:solidFill>
                <a:effectLst/>
                <a:latin typeface="verdana" panose="020B0604030504040204" pitchFamily="34" charset="0"/>
              </a:rPr>
              <a:t> action tag is used to locate or instantiate a bean class. </a:t>
            </a:r>
          </a:p>
          <a:p>
            <a:r>
              <a:rPr lang="en-US" sz="2000" b="0" i="0" dirty="0">
                <a:solidFill>
                  <a:srgbClr val="000000"/>
                </a:solidFill>
                <a:effectLst/>
                <a:latin typeface="verdana" panose="020B0604030504040204" pitchFamily="34" charset="0"/>
              </a:rPr>
              <a:t>If bean object of the Bean class is already created, it doesn't create the bean depending on the scope. But if object of bean is not created, it instantiates the bean.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Calculator {</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cube(</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2000" dirty="0"/>
          </a:p>
        </p:txBody>
      </p:sp>
    </p:spTree>
    <p:extLst>
      <p:ext uri="{BB962C8B-B14F-4D97-AF65-F5344CB8AC3E}">
        <p14:creationId xmlns:p14="http://schemas.microsoft.com/office/powerpoint/2010/main" val="2882710246"/>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F69A-DF53-4632-84EA-08557162BAFA}"/>
              </a:ext>
            </a:extLst>
          </p:cNvPr>
          <p:cNvSpPr>
            <a:spLocks noGrp="1"/>
          </p:cNvSpPr>
          <p:nvPr>
            <p:ph type="title"/>
          </p:nvPr>
        </p:nvSpPr>
        <p:spPr>
          <a:xfrm>
            <a:off x="457200" y="274638"/>
            <a:ext cx="8229600" cy="346050"/>
          </a:xfrm>
        </p:spPr>
        <p:txBody>
          <a:bodyPr>
            <a:normAutofit fontScale="90000"/>
          </a:bodyPr>
          <a:lstStyle/>
          <a:p>
            <a:r>
              <a:rPr lang="en-US" dirty="0"/>
              <a:t>JSP File</a:t>
            </a:r>
            <a:endParaRPr lang="en-IN" dirty="0"/>
          </a:p>
        </p:txBody>
      </p:sp>
      <p:sp>
        <p:nvSpPr>
          <p:cNvPr id="3" name="Content Placeholder 2">
            <a:extLst>
              <a:ext uri="{FF2B5EF4-FFF2-40B4-BE49-F238E27FC236}">
                <a16:creationId xmlns:a16="http://schemas.microsoft.com/office/drawing/2014/main" id="{0410779C-AB73-4E40-98C1-618F7B70D2D9}"/>
              </a:ext>
            </a:extLst>
          </p:cNvPr>
          <p:cNvSpPr>
            <a:spLocks noGrp="1"/>
          </p:cNvSpPr>
          <p:nvPr>
            <p:ph idx="1"/>
          </p:nvPr>
        </p:nvSpPr>
        <p:spPr>
          <a:xfrm>
            <a:off x="457200" y="620688"/>
            <a:ext cx="8229600" cy="6120680"/>
          </a:xfrm>
        </p:spPr>
        <p:txBody>
          <a:bodyPr>
            <a:normAutofit/>
          </a:bodyPr>
          <a:lstStyle/>
          <a:p>
            <a:r>
              <a:rPr lang="en-IN" sz="2800" dirty="0">
                <a:solidFill>
                  <a:srgbClr val="008080"/>
                </a:solidFill>
                <a:latin typeface="Consolas" panose="020B0609020204030204" pitchFamily="49" charset="0"/>
              </a:rPr>
              <a:t>&lt;</a:t>
            </a:r>
            <a:r>
              <a:rPr lang="en-IN" sz="2800" dirty="0" err="1">
                <a:solidFill>
                  <a:srgbClr val="3F7F7F"/>
                </a:solidFill>
                <a:latin typeface="Consolas" panose="020B0609020204030204" pitchFamily="49" charset="0"/>
              </a:rPr>
              <a:t>jsp:useBean</a:t>
            </a:r>
            <a:r>
              <a:rPr lang="en-IN" sz="2800" dirty="0">
                <a:solidFill>
                  <a:srgbClr val="3F7F7F"/>
                </a:solidFill>
                <a:latin typeface="Consolas" panose="020B0609020204030204" pitchFamily="49" charset="0"/>
              </a:rPr>
              <a:t> </a:t>
            </a:r>
            <a:r>
              <a:rPr lang="en-IN" sz="2800" dirty="0">
                <a:solidFill>
                  <a:srgbClr val="7F007F"/>
                </a:solidFill>
                <a:latin typeface="Consolas" panose="020B0609020204030204" pitchFamily="49" charset="0"/>
              </a:rPr>
              <a:t>id</a:t>
            </a:r>
            <a:r>
              <a:rPr lang="en-IN" sz="2800" dirty="0">
                <a:solidFill>
                  <a:srgbClr val="000000"/>
                </a:solidFill>
                <a:latin typeface="Consolas" panose="020B0609020204030204" pitchFamily="49" charset="0"/>
              </a:rPr>
              <a:t>=</a:t>
            </a:r>
            <a:r>
              <a:rPr lang="en-IN" sz="2800" i="1" dirty="0">
                <a:solidFill>
                  <a:srgbClr val="2A00FF"/>
                </a:solidFill>
                <a:latin typeface="Consolas" panose="020B0609020204030204" pitchFamily="49" charset="0"/>
              </a:rPr>
              <a:t>"</a:t>
            </a:r>
            <a:r>
              <a:rPr lang="en-IN" sz="2800" i="1" dirty="0" err="1">
                <a:solidFill>
                  <a:srgbClr val="2A00FF"/>
                </a:solidFill>
                <a:latin typeface="Consolas" panose="020B0609020204030204" pitchFamily="49" charset="0"/>
              </a:rPr>
              <a:t>obj</a:t>
            </a:r>
            <a:r>
              <a:rPr lang="en-IN" sz="2800" i="1" dirty="0">
                <a:solidFill>
                  <a:srgbClr val="2A00FF"/>
                </a:solidFill>
                <a:latin typeface="Consolas" panose="020B0609020204030204" pitchFamily="49" charset="0"/>
              </a:rPr>
              <a:t>" </a:t>
            </a:r>
            <a:r>
              <a:rPr lang="en-IN" sz="2800" i="1" dirty="0">
                <a:solidFill>
                  <a:srgbClr val="7F007F"/>
                </a:solidFill>
                <a:latin typeface="Consolas" panose="020B0609020204030204" pitchFamily="49" charset="0"/>
              </a:rPr>
              <a:t>class</a:t>
            </a:r>
            <a:r>
              <a:rPr lang="en-IN" sz="2800" i="1" dirty="0">
                <a:solidFill>
                  <a:srgbClr val="000000"/>
                </a:solidFill>
                <a:latin typeface="Consolas" panose="020B0609020204030204" pitchFamily="49" charset="0"/>
              </a:rPr>
              <a:t>=</a:t>
            </a:r>
            <a:r>
              <a:rPr lang="en-IN" sz="2800" i="1" dirty="0">
                <a:solidFill>
                  <a:srgbClr val="2A00FF"/>
                </a:solidFill>
                <a:latin typeface="Consolas" panose="020B0609020204030204" pitchFamily="49" charset="0"/>
              </a:rPr>
              <a:t>"</a:t>
            </a:r>
            <a:r>
              <a:rPr lang="en-IN" sz="2800" i="1" dirty="0" err="1">
                <a:solidFill>
                  <a:srgbClr val="2A00FF"/>
                </a:solidFill>
                <a:latin typeface="Consolas" panose="020B0609020204030204" pitchFamily="49" charset="0"/>
              </a:rPr>
              <a:t>com.serve.Calculator</a:t>
            </a:r>
            <a:r>
              <a:rPr lang="en-IN" sz="2800" i="1" dirty="0">
                <a:solidFill>
                  <a:srgbClr val="2A00FF"/>
                </a:solidFill>
                <a:latin typeface="Consolas" panose="020B0609020204030204" pitchFamily="49" charset="0"/>
              </a:rPr>
              <a:t>"</a:t>
            </a:r>
            <a:r>
              <a:rPr lang="en-IN" sz="2800" i="1" dirty="0">
                <a:solidFill>
                  <a:srgbClr val="008080"/>
                </a:solidFill>
                <a:latin typeface="Consolas" panose="020B0609020204030204" pitchFamily="49" charset="0"/>
              </a:rPr>
              <a:t>/&gt;</a:t>
            </a:r>
          </a:p>
          <a:p>
            <a:pPr algn="l"/>
            <a:r>
              <a:rPr lang="en-IN" sz="2800" dirty="0">
                <a:solidFill>
                  <a:srgbClr val="008080"/>
                </a:solidFill>
                <a:latin typeface="Consolas" panose="020B0609020204030204" pitchFamily="49" charset="0"/>
              </a:rPr>
              <a:t>&lt;</a:t>
            </a:r>
            <a:r>
              <a:rPr lang="en-IN" sz="2800" dirty="0">
                <a:solidFill>
                  <a:srgbClr val="3F7F7F"/>
                </a:solidFill>
                <a:latin typeface="Consolas" panose="020B0609020204030204" pitchFamily="49" charset="0"/>
              </a:rPr>
              <a:t>body</a:t>
            </a:r>
            <a:r>
              <a:rPr lang="en-IN" sz="2800" dirty="0">
                <a:solidFill>
                  <a:srgbClr val="008080"/>
                </a:solidFill>
                <a:latin typeface="Consolas" panose="020B0609020204030204" pitchFamily="49" charset="0"/>
              </a:rPr>
              <a:t>&gt;</a:t>
            </a:r>
          </a:p>
          <a:p>
            <a:pPr algn="l"/>
            <a:r>
              <a:rPr lang="en-IN" sz="2800" dirty="0">
                <a:solidFill>
                  <a:srgbClr val="BF5F3F"/>
                </a:solidFill>
                <a:latin typeface="Consolas" panose="020B0609020204030204" pitchFamily="49" charset="0"/>
              </a:rPr>
              <a:t>&lt;%</a:t>
            </a:r>
          </a:p>
          <a:p>
            <a:pPr algn="l"/>
            <a:r>
              <a:rPr lang="fr-FR" sz="2800" b="1" dirty="0" err="1">
                <a:solidFill>
                  <a:srgbClr val="7F0055"/>
                </a:solidFill>
                <a:latin typeface="Consolas" panose="020B0609020204030204" pitchFamily="49" charset="0"/>
              </a:rPr>
              <a:t>int</a:t>
            </a:r>
            <a:r>
              <a:rPr lang="fr-FR" sz="2800" b="1" dirty="0">
                <a:solidFill>
                  <a:srgbClr val="000000"/>
                </a:solidFill>
                <a:latin typeface="Consolas" panose="020B0609020204030204" pitchFamily="49" charset="0"/>
              </a:rPr>
              <a:t> m=</a:t>
            </a:r>
            <a:r>
              <a:rPr lang="fr-FR" sz="2800" b="1" dirty="0" err="1">
                <a:solidFill>
                  <a:srgbClr val="000000"/>
                </a:solidFill>
                <a:latin typeface="Consolas" panose="020B0609020204030204" pitchFamily="49" charset="0"/>
              </a:rPr>
              <a:t>obj.cube</a:t>
            </a:r>
            <a:r>
              <a:rPr lang="fr-FR" sz="2800" b="1" dirty="0">
                <a:solidFill>
                  <a:srgbClr val="000000"/>
                </a:solidFill>
                <a:latin typeface="Consolas" panose="020B0609020204030204" pitchFamily="49" charset="0"/>
              </a:rPr>
              <a:t>(5);</a:t>
            </a:r>
          </a:p>
          <a:p>
            <a:pPr algn="l"/>
            <a:r>
              <a:rPr lang="en-US" sz="2800" dirty="0" err="1">
                <a:solidFill>
                  <a:srgbClr val="000000"/>
                </a:solidFill>
                <a:latin typeface="Consolas" panose="020B0609020204030204" pitchFamily="49" charset="0"/>
              </a:rPr>
              <a:t>out.print</a:t>
            </a:r>
            <a:r>
              <a:rPr lang="en-US" sz="2800" dirty="0">
                <a:solidFill>
                  <a:srgbClr val="000000"/>
                </a:solidFill>
                <a:latin typeface="Consolas" panose="020B0609020204030204" pitchFamily="49" charset="0"/>
              </a:rPr>
              <a:t>(</a:t>
            </a:r>
            <a:r>
              <a:rPr lang="en-US" sz="2800" dirty="0">
                <a:solidFill>
                  <a:srgbClr val="2A00FF"/>
                </a:solidFill>
                <a:latin typeface="Consolas" panose="020B0609020204030204" pitchFamily="49" charset="0"/>
              </a:rPr>
              <a:t>"cube of 5 </a:t>
            </a:r>
            <a:r>
              <a:rPr lang="en-US" sz="2800" dirty="0" err="1">
                <a:solidFill>
                  <a:srgbClr val="2A00FF"/>
                </a:solidFill>
                <a:latin typeface="Consolas" panose="020B0609020204030204" pitchFamily="49" charset="0"/>
              </a:rPr>
              <a:t>is"</a:t>
            </a:r>
            <a:r>
              <a:rPr lang="en-US" sz="2800" dirty="0" err="1">
                <a:solidFill>
                  <a:srgbClr val="000000"/>
                </a:solidFill>
                <a:latin typeface="Consolas" panose="020B0609020204030204" pitchFamily="49" charset="0"/>
              </a:rPr>
              <a:t>+m</a:t>
            </a:r>
            <a:r>
              <a:rPr lang="en-US" sz="2800" dirty="0">
                <a:solidFill>
                  <a:srgbClr val="000000"/>
                </a:solidFill>
                <a:latin typeface="Consolas" panose="020B0609020204030204" pitchFamily="49" charset="0"/>
              </a:rPr>
              <a:t>);</a:t>
            </a:r>
          </a:p>
          <a:p>
            <a:pPr algn="l"/>
            <a:r>
              <a:rPr lang="en-IN" sz="2800" dirty="0">
                <a:solidFill>
                  <a:srgbClr val="BF5F3F"/>
                </a:solidFill>
                <a:latin typeface="Consolas" panose="020B0609020204030204" pitchFamily="49" charset="0"/>
              </a:rPr>
              <a:t>%&gt;</a:t>
            </a:r>
          </a:p>
          <a:p>
            <a:pPr algn="l"/>
            <a:r>
              <a:rPr lang="en-IN" sz="2800" dirty="0">
                <a:solidFill>
                  <a:srgbClr val="008080"/>
                </a:solidFill>
                <a:latin typeface="Consolas" panose="020B0609020204030204" pitchFamily="49" charset="0"/>
              </a:rPr>
              <a:t>&lt;/</a:t>
            </a:r>
            <a:r>
              <a:rPr lang="en-IN" sz="2800" dirty="0">
                <a:solidFill>
                  <a:srgbClr val="3F7F7F"/>
                </a:solidFill>
                <a:latin typeface="Consolas" panose="020B0609020204030204" pitchFamily="49" charset="0"/>
              </a:rPr>
              <a:t>body</a:t>
            </a:r>
            <a:r>
              <a:rPr lang="en-IN" sz="2800" dirty="0">
                <a:solidFill>
                  <a:srgbClr val="008080"/>
                </a:solidFill>
                <a:latin typeface="Consolas" panose="020B0609020204030204" pitchFamily="49" charset="0"/>
              </a:rPr>
              <a:t>&gt;</a:t>
            </a:r>
            <a:endParaRPr lang="en-IN" sz="2800" dirty="0"/>
          </a:p>
        </p:txBody>
      </p:sp>
    </p:spTree>
    <p:extLst>
      <p:ext uri="{BB962C8B-B14F-4D97-AF65-F5344CB8AC3E}">
        <p14:creationId xmlns:p14="http://schemas.microsoft.com/office/powerpoint/2010/main" val="2491250954"/>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D8B5-995F-407E-B745-DF36F4EA257D}"/>
              </a:ext>
            </a:extLst>
          </p:cNvPr>
          <p:cNvSpPr>
            <a:spLocks noGrp="1"/>
          </p:cNvSpPr>
          <p:nvPr>
            <p:ph type="title"/>
          </p:nvPr>
        </p:nvSpPr>
        <p:spPr>
          <a:xfrm>
            <a:off x="457200" y="274638"/>
            <a:ext cx="8229600" cy="346050"/>
          </a:xfrm>
        </p:spPr>
        <p:txBody>
          <a:bodyPr>
            <a:normAutofit fontScale="90000"/>
          </a:bodyPr>
          <a:lstStyle/>
          <a:p>
            <a:br>
              <a:rPr lang="en-US" b="0" i="0" dirty="0">
                <a:solidFill>
                  <a:srgbClr val="610B38"/>
                </a:solidFill>
                <a:effectLst/>
                <a:latin typeface="erdana"/>
              </a:rPr>
            </a:br>
            <a:r>
              <a:rPr lang="en-US" sz="2700" b="0" i="0" dirty="0" err="1">
                <a:solidFill>
                  <a:srgbClr val="610B38"/>
                </a:solidFill>
                <a:effectLst/>
                <a:latin typeface="erdana"/>
              </a:rPr>
              <a:t>jsp:setProperty</a:t>
            </a:r>
            <a:r>
              <a:rPr lang="en-US" sz="2700" b="0" i="0" dirty="0">
                <a:solidFill>
                  <a:srgbClr val="610B38"/>
                </a:solidFill>
                <a:effectLst/>
                <a:latin typeface="erdana"/>
              </a:rPr>
              <a:t> and </a:t>
            </a:r>
            <a:r>
              <a:rPr lang="en-US" sz="2700" b="0" i="0" dirty="0" err="1">
                <a:solidFill>
                  <a:srgbClr val="610B38"/>
                </a:solidFill>
                <a:effectLst/>
                <a:latin typeface="erdana"/>
              </a:rPr>
              <a:t>jsp:getProperty</a:t>
            </a:r>
            <a:r>
              <a:rPr lang="en-US" sz="2700" b="0" i="0" dirty="0">
                <a:solidFill>
                  <a:srgbClr val="610B38"/>
                </a:solidFill>
                <a:effectLst/>
                <a:latin typeface="erdana"/>
              </a:rPr>
              <a:t> action tags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B73F83-1764-435C-B0CF-1A78C059DF7B}"/>
              </a:ext>
            </a:extLst>
          </p:cNvPr>
          <p:cNvSpPr>
            <a:spLocks noGrp="1"/>
          </p:cNvSpPr>
          <p:nvPr>
            <p:ph idx="1"/>
          </p:nvPr>
        </p:nvSpPr>
        <p:spPr>
          <a:xfrm>
            <a:off x="457200" y="620688"/>
            <a:ext cx="8229600" cy="6237312"/>
          </a:xfrm>
        </p:spPr>
        <p:txBody>
          <a:bodyPr>
            <a:normAutofit/>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setProperty</a:t>
            </a:r>
            <a:r>
              <a:rPr lang="en-US" sz="2000" b="0" i="0" dirty="0">
                <a:solidFill>
                  <a:srgbClr val="000000"/>
                </a:solidFill>
                <a:effectLst/>
                <a:latin typeface="verdana" panose="020B0604030504040204" pitchFamily="34" charset="0"/>
              </a:rPr>
              <a:t> and </a:t>
            </a:r>
            <a:r>
              <a:rPr lang="en-US" sz="2000" b="0" i="0" dirty="0" err="1">
                <a:solidFill>
                  <a:srgbClr val="000000"/>
                </a:solidFill>
                <a:effectLst/>
                <a:latin typeface="verdana" panose="020B0604030504040204" pitchFamily="34" charset="0"/>
              </a:rPr>
              <a:t>getProperty</a:t>
            </a:r>
            <a:r>
              <a:rPr lang="en-US" sz="2000" b="0" i="0" dirty="0">
                <a:solidFill>
                  <a:srgbClr val="000000"/>
                </a:solidFill>
                <a:effectLst/>
                <a:latin typeface="verdana" panose="020B0604030504040204" pitchFamily="34" charset="0"/>
              </a:rPr>
              <a:t> action tags are used for developing web application with Java Bean. In web </a:t>
            </a:r>
            <a:r>
              <a:rPr lang="en-US" sz="2000" b="0" i="0" dirty="0" err="1">
                <a:solidFill>
                  <a:srgbClr val="000000"/>
                </a:solidFill>
                <a:effectLst/>
                <a:latin typeface="verdana" panose="020B0604030504040204" pitchFamily="34" charset="0"/>
              </a:rPr>
              <a:t>devlopment</a:t>
            </a:r>
            <a:r>
              <a:rPr lang="en-US" sz="2000" b="0" i="0" dirty="0">
                <a:solidFill>
                  <a:srgbClr val="000000"/>
                </a:solidFill>
                <a:effectLst/>
                <a:latin typeface="verdana" panose="020B0604030504040204" pitchFamily="34" charset="0"/>
              </a:rPr>
              <a:t>, bean class is mostly used because it is a reusable software component that represents data.</a:t>
            </a:r>
          </a:p>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jsp:setProperty</a:t>
            </a:r>
            <a:r>
              <a:rPr lang="en-US" sz="2000" b="0" i="0" dirty="0">
                <a:solidFill>
                  <a:srgbClr val="000000"/>
                </a:solidFill>
                <a:effectLst/>
                <a:latin typeface="verdana" panose="020B0604030504040204" pitchFamily="34" charset="0"/>
              </a:rPr>
              <a:t> action tag sets a property value or values in a bean using the setter method.</a:t>
            </a:r>
          </a:p>
          <a:p>
            <a:r>
              <a:rPr lang="en-US" sz="1800" b="0" i="0" dirty="0">
                <a:solidFill>
                  <a:srgbClr val="000000"/>
                </a:solidFill>
                <a:effectLst/>
                <a:latin typeface="verdana" panose="020B0604030504040204" pitchFamily="34" charset="0"/>
              </a:rPr>
              <a:t>&lt;</a:t>
            </a:r>
            <a:r>
              <a:rPr lang="en-US" sz="1800" b="0" i="0" dirty="0" err="1">
                <a:solidFill>
                  <a:srgbClr val="000000"/>
                </a:solidFill>
                <a:effectLst/>
                <a:latin typeface="verdana" panose="020B0604030504040204" pitchFamily="34" charset="0"/>
              </a:rPr>
              <a:t>jsp:getProperty</a:t>
            </a:r>
            <a:r>
              <a:rPr lang="en-US" sz="1800" b="0" i="0" dirty="0">
                <a:solidFill>
                  <a:srgbClr val="000000"/>
                </a:solidFill>
                <a:effectLst/>
                <a:latin typeface="verdana" panose="020B0604030504040204" pitchFamily="34" charset="0"/>
              </a:rPr>
              <a:t> name=</a:t>
            </a:r>
            <a:r>
              <a:rPr lang="en-US" sz="1800" b="0" i="0" dirty="0">
                <a:solidFill>
                  <a:srgbClr val="0000FF"/>
                </a:solidFill>
                <a:effectLst/>
                <a:latin typeface="verdana" panose="020B0604030504040204" pitchFamily="34" charset="0"/>
              </a:rPr>
              <a:t>"</a:t>
            </a:r>
            <a:r>
              <a:rPr lang="en-US" sz="1800" b="0" i="0" dirty="0" err="1">
                <a:solidFill>
                  <a:srgbClr val="0000FF"/>
                </a:solidFill>
                <a:effectLst/>
                <a:latin typeface="verdana" panose="020B0604030504040204" pitchFamily="34" charset="0"/>
              </a:rPr>
              <a:t>instanceOfBean</a:t>
            </a:r>
            <a:r>
              <a:rPr lang="en-US" sz="1800" b="0" i="0" dirty="0">
                <a:solidFill>
                  <a:srgbClr val="0000FF"/>
                </a:solidFill>
                <a:effectLst/>
                <a:latin typeface="verdana" panose="020B0604030504040204" pitchFamily="34" charset="0"/>
              </a:rPr>
              <a:t>"</a:t>
            </a:r>
            <a:r>
              <a:rPr lang="en-US" sz="1800" b="0" i="0" dirty="0">
                <a:solidFill>
                  <a:srgbClr val="000000"/>
                </a:solidFill>
                <a:effectLst/>
                <a:latin typeface="verdana" panose="020B0604030504040204" pitchFamily="34" charset="0"/>
              </a:rPr>
              <a:t> property=</a:t>
            </a:r>
            <a:r>
              <a:rPr lang="en-US" sz="1800" b="0" i="0" dirty="0">
                <a:solidFill>
                  <a:srgbClr val="0000FF"/>
                </a:solidFill>
                <a:effectLst/>
                <a:latin typeface="verdana" panose="020B0604030504040204" pitchFamily="34" charset="0"/>
              </a:rPr>
              <a:t>"</a:t>
            </a:r>
            <a:r>
              <a:rPr lang="en-US" sz="1800" b="0" i="0" dirty="0" err="1">
                <a:solidFill>
                  <a:srgbClr val="0000FF"/>
                </a:solidFill>
                <a:effectLst/>
                <a:latin typeface="verdana" panose="020B0604030504040204" pitchFamily="34" charset="0"/>
              </a:rPr>
              <a:t>propertyName</a:t>
            </a:r>
            <a:r>
              <a:rPr lang="en-US" sz="1800" b="0" i="0" dirty="0">
                <a:solidFill>
                  <a:srgbClr val="0000FF"/>
                </a:solidFill>
                <a:effectLst/>
                <a:latin typeface="verdana" panose="020B0604030504040204" pitchFamily="34" charset="0"/>
              </a:rPr>
              <a:t>"</a:t>
            </a:r>
            <a:r>
              <a:rPr lang="en-US" sz="1800" b="0" i="0" dirty="0">
                <a:solidFill>
                  <a:srgbClr val="000000"/>
                </a:solidFill>
                <a:effectLst/>
                <a:latin typeface="verdana" panose="020B0604030504040204" pitchFamily="34" charset="0"/>
              </a:rPr>
              <a:t> /&gt;  </a:t>
            </a:r>
          </a:p>
          <a:p>
            <a:r>
              <a:rPr lang="en-US" sz="2000" b="0" i="0" dirty="0">
                <a:solidFill>
                  <a:srgbClr val="000000"/>
                </a:solidFill>
                <a:effectLst/>
                <a:latin typeface="verdana" panose="020B0604030504040204" pitchFamily="34" charset="0"/>
              </a:rPr>
              <a:t>&lt;</a:t>
            </a:r>
            <a:r>
              <a:rPr lang="en-US" sz="2000" b="0" i="0" dirty="0" err="1">
                <a:solidFill>
                  <a:srgbClr val="000000"/>
                </a:solidFill>
                <a:effectLst/>
                <a:latin typeface="verdana" panose="020B0604030504040204" pitchFamily="34" charset="0"/>
              </a:rPr>
              <a:t>jsp:getProperty</a:t>
            </a:r>
            <a:r>
              <a:rPr lang="en-US" sz="2000" b="0" i="0" dirty="0">
                <a:solidFill>
                  <a:srgbClr val="000000"/>
                </a:solidFill>
                <a:effectLst/>
                <a:latin typeface="verdana" panose="020B0604030504040204" pitchFamily="34" charset="0"/>
              </a:rPr>
              <a:t> name=</a:t>
            </a:r>
            <a:r>
              <a:rPr lang="en-US" sz="2000" b="0" i="0" dirty="0">
                <a:solidFill>
                  <a:srgbClr val="0000FF"/>
                </a:solidFill>
                <a:effectLst/>
                <a:latin typeface="verdana" panose="020B0604030504040204" pitchFamily="34" charset="0"/>
              </a:rPr>
              <a:t>"obj"</a:t>
            </a:r>
            <a:r>
              <a:rPr lang="en-US" sz="2000" b="0" i="0" dirty="0">
                <a:solidFill>
                  <a:srgbClr val="000000"/>
                </a:solidFill>
                <a:effectLst/>
                <a:latin typeface="verdana" panose="020B0604030504040204" pitchFamily="34" charset="0"/>
              </a:rPr>
              <a:t> property=</a:t>
            </a:r>
            <a:r>
              <a:rPr lang="en-US" sz="2000" b="0" i="0" dirty="0">
                <a:solidFill>
                  <a:srgbClr val="0000FF"/>
                </a:solidFill>
                <a:effectLst/>
                <a:latin typeface="verdana" panose="020B0604030504040204" pitchFamily="34" charset="0"/>
              </a:rPr>
              <a:t>"name"</a:t>
            </a:r>
            <a:r>
              <a:rPr lang="en-US" sz="2000" b="0" i="0" dirty="0">
                <a:solidFill>
                  <a:srgbClr val="000000"/>
                </a:solidFill>
                <a:effectLst/>
                <a:latin typeface="verdana" panose="020B0604030504040204" pitchFamily="34" charset="0"/>
              </a:rPr>
              <a:t> /&gt;  </a:t>
            </a:r>
          </a:p>
          <a:p>
            <a:endParaRPr lang="en-US" sz="2000" b="0" i="0" dirty="0">
              <a:solidFill>
                <a:srgbClr val="000000"/>
              </a:solidFill>
              <a:effectLst/>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189282018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8C69-9BBE-4F67-9593-47AE065A1256}"/>
              </a:ext>
            </a:extLst>
          </p:cNvPr>
          <p:cNvSpPr>
            <a:spLocks noGrp="1"/>
          </p:cNvSpPr>
          <p:nvPr>
            <p:ph type="title"/>
          </p:nvPr>
        </p:nvSpPr>
        <p:spPr>
          <a:xfrm>
            <a:off x="457200" y="274638"/>
            <a:ext cx="8229600" cy="27404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8EEA26A-C8DA-45BE-8715-642D5996E62F}"/>
              </a:ext>
            </a:extLst>
          </p:cNvPr>
          <p:cNvSpPr>
            <a:spLocks noGrp="1"/>
          </p:cNvSpPr>
          <p:nvPr>
            <p:ph idx="1"/>
          </p:nvPr>
        </p:nvSpPr>
        <p:spPr>
          <a:xfrm>
            <a:off x="457200" y="620688"/>
            <a:ext cx="8229600" cy="6237312"/>
          </a:xfrm>
        </p:spPr>
        <p:txBody>
          <a:bodyPr/>
          <a:lstStyle/>
          <a:p>
            <a:pPr algn="l"/>
            <a:r>
              <a:rPr lang="en-US" b="0" i="0" dirty="0">
                <a:solidFill>
                  <a:srgbClr val="000000"/>
                </a:solidFill>
                <a:effectLst/>
                <a:latin typeface="verdana" panose="020B0604030504040204" pitchFamily="34" charset="0"/>
              </a:rPr>
              <a:t>In this example there are 3 pages:</a:t>
            </a:r>
          </a:p>
          <a:p>
            <a:pPr algn="l">
              <a:buFont typeface="Arial" panose="020B0604020202020204" pitchFamily="34" charset="0"/>
              <a:buChar char="•"/>
            </a:pPr>
            <a:r>
              <a:rPr lang="en-US" b="0" dirty="0">
                <a:solidFill>
                  <a:srgbClr val="000000"/>
                </a:solidFill>
                <a:effectLst/>
                <a:latin typeface="verdana" panose="020B0604030504040204" pitchFamily="34" charset="0"/>
              </a:rPr>
              <a:t>index.html for input of values</a:t>
            </a:r>
          </a:p>
          <a:p>
            <a:pPr algn="l">
              <a:buFont typeface="Arial" panose="020B0604020202020204" pitchFamily="34" charset="0"/>
              <a:buChar char="•"/>
            </a:pPr>
            <a:r>
              <a:rPr lang="en-US" b="0" dirty="0" err="1">
                <a:solidFill>
                  <a:srgbClr val="000000"/>
                </a:solidFill>
                <a:effectLst/>
                <a:latin typeface="verdana" panose="020B0604030504040204" pitchFamily="34" charset="0"/>
              </a:rPr>
              <a:t>welocme.jsp</a:t>
            </a:r>
            <a:r>
              <a:rPr lang="en-US" b="0" dirty="0">
                <a:solidFill>
                  <a:srgbClr val="000000"/>
                </a:solidFill>
                <a:effectLst/>
                <a:latin typeface="verdana" panose="020B0604030504040204" pitchFamily="34" charset="0"/>
              </a:rPr>
              <a:t> file that sets the incoming values to the bean object and prints the one value</a:t>
            </a:r>
          </a:p>
          <a:p>
            <a:pPr algn="l">
              <a:buFont typeface="Arial" panose="020B0604020202020204" pitchFamily="34" charset="0"/>
              <a:buChar char="•"/>
            </a:pPr>
            <a:r>
              <a:rPr lang="en-US" b="0" dirty="0">
                <a:solidFill>
                  <a:srgbClr val="000000"/>
                </a:solidFill>
                <a:effectLst/>
                <a:latin typeface="verdana" panose="020B0604030504040204" pitchFamily="34" charset="0"/>
              </a:rPr>
              <a:t>User.java bean class that have setter and getter methods</a:t>
            </a:r>
          </a:p>
          <a:p>
            <a:endParaRPr lang="en-IN" dirty="0"/>
          </a:p>
        </p:txBody>
      </p:sp>
    </p:spTree>
    <p:extLst>
      <p:ext uri="{BB962C8B-B14F-4D97-AF65-F5344CB8AC3E}">
        <p14:creationId xmlns:p14="http://schemas.microsoft.com/office/powerpoint/2010/main" val="1170028601"/>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3EA6-2C85-4725-98A9-5F3498A94C3B}"/>
              </a:ext>
            </a:extLst>
          </p:cNvPr>
          <p:cNvSpPr>
            <a:spLocks noGrp="1"/>
          </p:cNvSpPr>
          <p:nvPr>
            <p:ph type="title"/>
          </p:nvPr>
        </p:nvSpPr>
        <p:spPr>
          <a:xfrm>
            <a:off x="457200" y="274638"/>
            <a:ext cx="8229600" cy="418058"/>
          </a:xfrm>
        </p:spPr>
        <p:txBody>
          <a:bodyPr>
            <a:normAutofit fontScale="90000"/>
          </a:bodyPr>
          <a:lstStyle/>
          <a:p>
            <a:r>
              <a:rPr lang="en-US" dirty="0"/>
              <a:t>Index.html</a:t>
            </a:r>
            <a:endParaRPr lang="en-IN" dirty="0"/>
          </a:p>
        </p:txBody>
      </p:sp>
      <p:sp>
        <p:nvSpPr>
          <p:cNvPr id="3" name="Content Placeholder 2">
            <a:extLst>
              <a:ext uri="{FF2B5EF4-FFF2-40B4-BE49-F238E27FC236}">
                <a16:creationId xmlns:a16="http://schemas.microsoft.com/office/drawing/2014/main" id="{5CA598CD-63E4-4E4A-9B66-8732095B0E37}"/>
              </a:ext>
            </a:extLst>
          </p:cNvPr>
          <p:cNvSpPr>
            <a:spLocks noGrp="1"/>
          </p:cNvSpPr>
          <p:nvPr>
            <p:ph idx="1"/>
          </p:nvPr>
        </p:nvSpPr>
        <p:spPr>
          <a:xfrm>
            <a:off x="457200" y="692696"/>
            <a:ext cx="8229600" cy="5890666"/>
          </a:xfrm>
        </p:spPr>
        <p:txBody>
          <a:bodyPr>
            <a:normAutofit/>
          </a:bodyPr>
          <a:lstStyle/>
          <a:p>
            <a:pPr algn="l"/>
            <a:r>
              <a:rPr lang="en-US" sz="2800" dirty="0">
                <a:solidFill>
                  <a:srgbClr val="008080"/>
                </a:solidFill>
                <a:latin typeface="Consolas" panose="020B0609020204030204" pitchFamily="49" charset="0"/>
              </a:rPr>
              <a:t>&lt;</a:t>
            </a:r>
            <a:r>
              <a:rPr lang="en-US" sz="2800" dirty="0">
                <a:solidFill>
                  <a:srgbClr val="3F7F7F"/>
                </a:solidFill>
                <a:latin typeface="Consolas" panose="020B0609020204030204" pitchFamily="49" charset="0"/>
              </a:rPr>
              <a:t>form </a:t>
            </a:r>
            <a:r>
              <a:rPr lang="en-US" sz="2800" dirty="0">
                <a:solidFill>
                  <a:srgbClr val="7F007F"/>
                </a:solidFill>
                <a:latin typeface="Consolas" panose="020B0609020204030204" pitchFamily="49" charset="0"/>
              </a:rPr>
              <a:t>action</a:t>
            </a:r>
            <a:r>
              <a:rPr lang="en-US" sz="2800"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a:t>
            </a:r>
            <a:r>
              <a:rPr lang="en-US" sz="2800" i="1" dirty="0" err="1">
                <a:solidFill>
                  <a:srgbClr val="2A00FF"/>
                </a:solidFill>
                <a:latin typeface="Consolas" panose="020B0609020204030204" pitchFamily="49" charset="0"/>
              </a:rPr>
              <a:t>process.jsp</a:t>
            </a:r>
            <a:r>
              <a:rPr lang="en-US" sz="2800" i="1" dirty="0">
                <a:solidFill>
                  <a:srgbClr val="2A00FF"/>
                </a:solidFill>
                <a:latin typeface="Consolas" panose="020B0609020204030204" pitchFamily="49" charset="0"/>
              </a:rPr>
              <a:t>" </a:t>
            </a:r>
            <a:r>
              <a:rPr lang="en-US" sz="2800" i="1" dirty="0">
                <a:solidFill>
                  <a:srgbClr val="7F007F"/>
                </a:solidFill>
                <a:latin typeface="Consolas" panose="020B0609020204030204" pitchFamily="49" charset="0"/>
              </a:rPr>
              <a:t>method</a:t>
            </a:r>
            <a:r>
              <a:rPr lang="en-US" sz="2800" i="1"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"post"</a:t>
            </a:r>
            <a:r>
              <a:rPr lang="en-US" sz="2800" i="1" dirty="0">
                <a:solidFill>
                  <a:srgbClr val="008080"/>
                </a:solidFill>
                <a:latin typeface="Consolas" panose="020B0609020204030204" pitchFamily="49" charset="0"/>
              </a:rPr>
              <a:t>&gt;</a:t>
            </a:r>
          </a:p>
          <a:p>
            <a:pPr algn="l"/>
            <a:r>
              <a:rPr lang="en-US" sz="2800" dirty="0">
                <a:solidFill>
                  <a:srgbClr val="000000"/>
                </a:solidFill>
                <a:latin typeface="Consolas" panose="020B0609020204030204" pitchFamily="49" charset="0"/>
              </a:rPr>
              <a:t>Name:</a:t>
            </a:r>
            <a:r>
              <a:rPr lang="en-US" sz="2800" dirty="0">
                <a:solidFill>
                  <a:srgbClr val="008080"/>
                </a:solidFill>
                <a:latin typeface="Consolas" panose="020B0609020204030204" pitchFamily="49" charset="0"/>
              </a:rPr>
              <a:t>&lt;</a:t>
            </a:r>
            <a:r>
              <a:rPr lang="en-US" sz="2800" dirty="0">
                <a:solidFill>
                  <a:srgbClr val="3F7F7F"/>
                </a:solidFill>
                <a:latin typeface="Consolas" panose="020B0609020204030204" pitchFamily="49" charset="0"/>
              </a:rPr>
              <a:t>input </a:t>
            </a:r>
            <a:r>
              <a:rPr lang="en-US" sz="2800" dirty="0">
                <a:solidFill>
                  <a:srgbClr val="7F007F"/>
                </a:solidFill>
                <a:latin typeface="Consolas" panose="020B0609020204030204" pitchFamily="49" charset="0"/>
              </a:rPr>
              <a:t>type</a:t>
            </a:r>
            <a:r>
              <a:rPr lang="en-US" sz="2800"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"text" </a:t>
            </a:r>
            <a:r>
              <a:rPr lang="en-US" sz="2800" i="1" dirty="0">
                <a:solidFill>
                  <a:srgbClr val="7F007F"/>
                </a:solidFill>
                <a:latin typeface="Consolas" panose="020B0609020204030204" pitchFamily="49" charset="0"/>
              </a:rPr>
              <a:t>name</a:t>
            </a:r>
            <a:r>
              <a:rPr lang="en-US" sz="2800" i="1"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"name"</a:t>
            </a:r>
            <a:r>
              <a:rPr lang="en-US" sz="2800" i="1" dirty="0">
                <a:solidFill>
                  <a:srgbClr val="008080"/>
                </a:solidFill>
                <a:latin typeface="Consolas" panose="020B0609020204030204" pitchFamily="49" charset="0"/>
              </a:rPr>
              <a:t>&gt;&lt;</a:t>
            </a:r>
            <a:r>
              <a:rPr lang="en-US" sz="2800" i="1" dirty="0" err="1">
                <a:solidFill>
                  <a:srgbClr val="3F7F7F"/>
                </a:solidFill>
                <a:latin typeface="Consolas" panose="020B0609020204030204" pitchFamily="49" charset="0"/>
              </a:rPr>
              <a:t>br</a:t>
            </a:r>
            <a:r>
              <a:rPr lang="en-US" sz="2800" i="1" dirty="0">
                <a:solidFill>
                  <a:srgbClr val="008080"/>
                </a:solidFill>
                <a:latin typeface="Consolas" panose="020B0609020204030204" pitchFamily="49" charset="0"/>
              </a:rPr>
              <a:t>&gt;</a:t>
            </a:r>
          </a:p>
          <a:p>
            <a:pPr algn="l"/>
            <a:r>
              <a:rPr lang="en-IN" sz="2800" dirty="0">
                <a:solidFill>
                  <a:srgbClr val="000000"/>
                </a:solidFill>
                <a:latin typeface="Consolas" panose="020B0609020204030204" pitchFamily="49" charset="0"/>
              </a:rPr>
              <a:t>Password:</a:t>
            </a:r>
            <a:r>
              <a:rPr lang="en-IN" sz="2800" dirty="0">
                <a:solidFill>
                  <a:srgbClr val="008080"/>
                </a:solidFill>
                <a:latin typeface="Consolas" panose="020B0609020204030204" pitchFamily="49" charset="0"/>
              </a:rPr>
              <a:t>&lt;</a:t>
            </a:r>
            <a:r>
              <a:rPr lang="en-IN" sz="2800" dirty="0">
                <a:solidFill>
                  <a:srgbClr val="3F7F7F"/>
                </a:solidFill>
                <a:latin typeface="Consolas" panose="020B0609020204030204" pitchFamily="49" charset="0"/>
              </a:rPr>
              <a:t>input </a:t>
            </a:r>
            <a:r>
              <a:rPr lang="en-IN" sz="2800" dirty="0">
                <a:solidFill>
                  <a:srgbClr val="7F007F"/>
                </a:solidFill>
                <a:latin typeface="Consolas" panose="020B0609020204030204" pitchFamily="49" charset="0"/>
              </a:rPr>
              <a:t>type</a:t>
            </a:r>
            <a:r>
              <a:rPr lang="en-IN" sz="2800" dirty="0">
                <a:solidFill>
                  <a:srgbClr val="000000"/>
                </a:solidFill>
                <a:latin typeface="Consolas" panose="020B0609020204030204" pitchFamily="49" charset="0"/>
              </a:rPr>
              <a:t>=</a:t>
            </a:r>
            <a:r>
              <a:rPr lang="en-IN" sz="2800" i="1" dirty="0">
                <a:solidFill>
                  <a:srgbClr val="2A00FF"/>
                </a:solidFill>
                <a:latin typeface="Consolas" panose="020B0609020204030204" pitchFamily="49" charset="0"/>
              </a:rPr>
              <a:t>"password" </a:t>
            </a:r>
            <a:r>
              <a:rPr lang="en-IN" sz="2800" i="1" dirty="0">
                <a:solidFill>
                  <a:srgbClr val="7F007F"/>
                </a:solidFill>
                <a:latin typeface="Consolas" panose="020B0609020204030204" pitchFamily="49" charset="0"/>
              </a:rPr>
              <a:t>name</a:t>
            </a:r>
            <a:r>
              <a:rPr lang="en-IN" sz="2800" i="1" dirty="0">
                <a:solidFill>
                  <a:srgbClr val="000000"/>
                </a:solidFill>
                <a:latin typeface="Consolas" panose="020B0609020204030204" pitchFamily="49" charset="0"/>
              </a:rPr>
              <a:t>=</a:t>
            </a:r>
            <a:r>
              <a:rPr lang="en-IN" sz="2800" i="1" dirty="0">
                <a:solidFill>
                  <a:srgbClr val="2A00FF"/>
                </a:solidFill>
                <a:latin typeface="Consolas" panose="020B0609020204030204" pitchFamily="49" charset="0"/>
              </a:rPr>
              <a:t>"password"</a:t>
            </a:r>
            <a:r>
              <a:rPr lang="en-IN" sz="2800" i="1" dirty="0">
                <a:solidFill>
                  <a:srgbClr val="008080"/>
                </a:solidFill>
                <a:latin typeface="Consolas" panose="020B0609020204030204" pitchFamily="49" charset="0"/>
              </a:rPr>
              <a:t>&gt;&lt;</a:t>
            </a:r>
            <a:r>
              <a:rPr lang="en-IN" sz="2800" i="1" dirty="0" err="1">
                <a:solidFill>
                  <a:srgbClr val="3F7F7F"/>
                </a:solidFill>
                <a:latin typeface="Consolas" panose="020B0609020204030204" pitchFamily="49" charset="0"/>
              </a:rPr>
              <a:t>br</a:t>
            </a:r>
            <a:r>
              <a:rPr lang="en-IN" sz="2800" i="1" dirty="0">
                <a:solidFill>
                  <a:srgbClr val="008080"/>
                </a:solidFill>
                <a:latin typeface="Consolas" panose="020B0609020204030204" pitchFamily="49" charset="0"/>
              </a:rPr>
              <a:t>&gt;</a:t>
            </a:r>
          </a:p>
          <a:p>
            <a:pPr algn="l"/>
            <a:r>
              <a:rPr lang="en-US" sz="2800" dirty="0">
                <a:solidFill>
                  <a:srgbClr val="000000"/>
                </a:solidFill>
                <a:latin typeface="Consolas" panose="020B0609020204030204" pitchFamily="49" charset="0"/>
              </a:rPr>
              <a:t>Email:</a:t>
            </a:r>
            <a:r>
              <a:rPr lang="en-US" sz="2800" dirty="0">
                <a:solidFill>
                  <a:srgbClr val="008080"/>
                </a:solidFill>
                <a:latin typeface="Consolas" panose="020B0609020204030204" pitchFamily="49" charset="0"/>
              </a:rPr>
              <a:t>&lt;</a:t>
            </a:r>
            <a:r>
              <a:rPr lang="en-US" sz="2800" dirty="0">
                <a:solidFill>
                  <a:srgbClr val="3F7F7F"/>
                </a:solidFill>
                <a:latin typeface="Consolas" panose="020B0609020204030204" pitchFamily="49" charset="0"/>
              </a:rPr>
              <a:t>input </a:t>
            </a:r>
            <a:r>
              <a:rPr lang="en-US" sz="2800" dirty="0">
                <a:solidFill>
                  <a:srgbClr val="7F007F"/>
                </a:solidFill>
                <a:latin typeface="Consolas" panose="020B0609020204030204" pitchFamily="49" charset="0"/>
              </a:rPr>
              <a:t>type</a:t>
            </a:r>
            <a:r>
              <a:rPr lang="en-US" sz="2800"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"text" </a:t>
            </a:r>
            <a:r>
              <a:rPr lang="en-US" sz="2800" i="1" dirty="0">
                <a:solidFill>
                  <a:srgbClr val="7F007F"/>
                </a:solidFill>
                <a:latin typeface="Consolas" panose="020B0609020204030204" pitchFamily="49" charset="0"/>
              </a:rPr>
              <a:t>name</a:t>
            </a:r>
            <a:r>
              <a:rPr lang="en-US" sz="2800" i="1"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"email"</a:t>
            </a:r>
            <a:r>
              <a:rPr lang="en-US" sz="2800" i="1" dirty="0">
                <a:solidFill>
                  <a:srgbClr val="008080"/>
                </a:solidFill>
                <a:latin typeface="Consolas" panose="020B0609020204030204" pitchFamily="49" charset="0"/>
              </a:rPr>
              <a:t>&gt;&lt;</a:t>
            </a:r>
            <a:r>
              <a:rPr lang="en-US" sz="2800" i="1" dirty="0" err="1">
                <a:solidFill>
                  <a:srgbClr val="3F7F7F"/>
                </a:solidFill>
                <a:latin typeface="Consolas" panose="020B0609020204030204" pitchFamily="49" charset="0"/>
              </a:rPr>
              <a:t>br</a:t>
            </a:r>
            <a:r>
              <a:rPr lang="en-US" sz="2800" i="1" dirty="0">
                <a:solidFill>
                  <a:srgbClr val="008080"/>
                </a:solidFill>
                <a:latin typeface="Consolas" panose="020B0609020204030204" pitchFamily="49" charset="0"/>
              </a:rPr>
              <a:t>&gt;</a:t>
            </a:r>
          </a:p>
          <a:p>
            <a:pPr algn="l"/>
            <a:r>
              <a:rPr lang="en-US" sz="2800" dirty="0">
                <a:solidFill>
                  <a:srgbClr val="008080"/>
                </a:solidFill>
                <a:latin typeface="Consolas" panose="020B0609020204030204" pitchFamily="49" charset="0"/>
              </a:rPr>
              <a:t>&lt;</a:t>
            </a:r>
            <a:r>
              <a:rPr lang="en-US" sz="2800" dirty="0">
                <a:solidFill>
                  <a:srgbClr val="3F7F7F"/>
                </a:solidFill>
                <a:latin typeface="Consolas" panose="020B0609020204030204" pitchFamily="49" charset="0"/>
              </a:rPr>
              <a:t>input </a:t>
            </a:r>
            <a:r>
              <a:rPr lang="en-US" sz="2800" dirty="0">
                <a:solidFill>
                  <a:srgbClr val="7F007F"/>
                </a:solidFill>
                <a:latin typeface="Consolas" panose="020B0609020204030204" pitchFamily="49" charset="0"/>
              </a:rPr>
              <a:t>type</a:t>
            </a:r>
            <a:r>
              <a:rPr lang="en-US" sz="2800"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"submit" </a:t>
            </a:r>
            <a:r>
              <a:rPr lang="en-US" sz="2800" i="1" dirty="0">
                <a:solidFill>
                  <a:srgbClr val="7F007F"/>
                </a:solidFill>
                <a:latin typeface="Consolas" panose="020B0609020204030204" pitchFamily="49" charset="0"/>
              </a:rPr>
              <a:t>value</a:t>
            </a:r>
            <a:r>
              <a:rPr lang="en-US" sz="2800" i="1" dirty="0">
                <a:solidFill>
                  <a:srgbClr val="000000"/>
                </a:solidFill>
                <a:latin typeface="Consolas" panose="020B0609020204030204" pitchFamily="49" charset="0"/>
              </a:rPr>
              <a:t>=</a:t>
            </a:r>
            <a:r>
              <a:rPr lang="en-US" sz="2800" i="1" dirty="0">
                <a:solidFill>
                  <a:srgbClr val="2A00FF"/>
                </a:solidFill>
                <a:latin typeface="Consolas" panose="020B0609020204030204" pitchFamily="49" charset="0"/>
              </a:rPr>
              <a:t>"register"</a:t>
            </a:r>
            <a:r>
              <a:rPr lang="en-US" sz="2800" i="1" dirty="0">
                <a:solidFill>
                  <a:srgbClr val="008080"/>
                </a:solidFill>
                <a:latin typeface="Consolas" panose="020B0609020204030204" pitchFamily="49" charset="0"/>
              </a:rPr>
              <a:t>&gt;</a:t>
            </a:r>
          </a:p>
          <a:p>
            <a:pPr algn="l"/>
            <a:r>
              <a:rPr lang="en-IN" sz="2800" dirty="0">
                <a:solidFill>
                  <a:srgbClr val="008080"/>
                </a:solidFill>
                <a:latin typeface="Consolas" panose="020B0609020204030204" pitchFamily="49" charset="0"/>
              </a:rPr>
              <a:t>&lt;/</a:t>
            </a:r>
            <a:r>
              <a:rPr lang="en-IN" sz="2800" dirty="0">
                <a:solidFill>
                  <a:srgbClr val="3F7F7F"/>
                </a:solidFill>
                <a:latin typeface="Consolas" panose="020B0609020204030204" pitchFamily="49" charset="0"/>
              </a:rPr>
              <a:t>form</a:t>
            </a:r>
            <a:r>
              <a:rPr lang="en-IN" sz="2800" dirty="0">
                <a:solidFill>
                  <a:srgbClr val="008080"/>
                </a:solidFill>
                <a:latin typeface="Consolas" panose="020B0609020204030204" pitchFamily="49" charset="0"/>
              </a:rPr>
              <a:t>&gt;</a:t>
            </a:r>
            <a:endParaRPr lang="en-IN" sz="2800" dirty="0"/>
          </a:p>
        </p:txBody>
      </p:sp>
    </p:spTree>
    <p:extLst>
      <p:ext uri="{BB962C8B-B14F-4D97-AF65-F5344CB8AC3E}">
        <p14:creationId xmlns:p14="http://schemas.microsoft.com/office/powerpoint/2010/main" val="172307301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C3E4-AC46-4389-83FA-AD74E757DA01}"/>
              </a:ext>
            </a:extLst>
          </p:cNvPr>
          <p:cNvSpPr>
            <a:spLocks noGrp="1"/>
          </p:cNvSpPr>
          <p:nvPr>
            <p:ph type="title"/>
          </p:nvPr>
        </p:nvSpPr>
        <p:spPr>
          <a:xfrm>
            <a:off x="457200" y="274638"/>
            <a:ext cx="8229600" cy="202034"/>
          </a:xfrm>
        </p:spPr>
        <p:txBody>
          <a:bodyPr>
            <a:normAutofit fontScale="90000"/>
          </a:bodyPr>
          <a:lstStyle/>
          <a:p>
            <a:r>
              <a:rPr lang="en-US" dirty="0" err="1"/>
              <a:t>Process.jsp</a:t>
            </a:r>
            <a:endParaRPr lang="en-IN" dirty="0"/>
          </a:p>
        </p:txBody>
      </p:sp>
      <p:sp>
        <p:nvSpPr>
          <p:cNvPr id="3" name="Content Placeholder 2">
            <a:extLst>
              <a:ext uri="{FF2B5EF4-FFF2-40B4-BE49-F238E27FC236}">
                <a16:creationId xmlns:a16="http://schemas.microsoft.com/office/drawing/2014/main" id="{D05AB396-5867-4A43-B175-F9B1826645D5}"/>
              </a:ext>
            </a:extLst>
          </p:cNvPr>
          <p:cNvSpPr>
            <a:spLocks noGrp="1"/>
          </p:cNvSpPr>
          <p:nvPr>
            <p:ph idx="1"/>
          </p:nvPr>
        </p:nvSpPr>
        <p:spPr>
          <a:xfrm>
            <a:off x="457200" y="548680"/>
            <a:ext cx="8229600" cy="6309320"/>
          </a:xfrm>
        </p:spPr>
        <p:txBody>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head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jsp:useBean</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id</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 </a:t>
            </a:r>
            <a:r>
              <a:rPr lang="en-IN" sz="1800" i="1" dirty="0">
                <a:solidFill>
                  <a:srgbClr val="7F007F"/>
                </a:solidFill>
                <a:latin typeface="Consolas" panose="020B0609020204030204" pitchFamily="49" charset="0"/>
              </a:rPr>
              <a:t>class</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com.serve.User</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&gt;&lt;/</a:t>
            </a:r>
            <a:r>
              <a:rPr lang="en-IN" sz="1800" i="1" dirty="0" err="1">
                <a:solidFill>
                  <a:srgbClr val="3F7F7F"/>
                </a:solidFill>
                <a:latin typeface="Consolas" panose="020B0609020204030204" pitchFamily="49" charset="0"/>
              </a:rPr>
              <a:t>jsp:useBean</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meta </a:t>
            </a:r>
            <a:r>
              <a:rPr lang="en-IN" sz="1800" dirty="0">
                <a:solidFill>
                  <a:srgbClr val="7F007F"/>
                </a:solidFill>
                <a:latin typeface="Consolas" panose="020B0609020204030204" pitchFamily="49" charset="0"/>
              </a:rPr>
              <a:t>charset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"ISO-8859-1"</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title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Insert title here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title</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head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pl-PL" sz="1800" dirty="0">
                <a:solidFill>
                  <a:srgbClr val="008080"/>
                </a:solidFill>
                <a:latin typeface="Consolas" panose="020B0609020204030204" pitchFamily="49" charset="0"/>
              </a:rPr>
              <a:t>&lt;</a:t>
            </a:r>
            <a:r>
              <a:rPr lang="pl-PL" sz="1800" dirty="0">
                <a:solidFill>
                  <a:srgbClr val="3F7F7F"/>
                </a:solidFill>
                <a:latin typeface="Consolas" panose="020B0609020204030204" pitchFamily="49" charset="0"/>
              </a:rPr>
              <a:t>jsp:setProperty </a:t>
            </a:r>
            <a:r>
              <a:rPr lang="pl-PL" sz="1800" dirty="0">
                <a:solidFill>
                  <a:srgbClr val="7F007F"/>
                </a:solidFill>
                <a:latin typeface="Consolas" panose="020B0609020204030204" pitchFamily="49" charset="0"/>
              </a:rPr>
              <a:t>property</a:t>
            </a:r>
            <a:r>
              <a:rPr lang="pl-PL" sz="1800" dirty="0">
                <a:solidFill>
                  <a:srgbClr val="000000"/>
                </a:solidFill>
                <a:latin typeface="Consolas" panose="020B0609020204030204" pitchFamily="49" charset="0"/>
              </a:rPr>
              <a:t>=</a:t>
            </a:r>
            <a:r>
              <a:rPr lang="pl-PL" sz="1800" i="1" dirty="0">
                <a:solidFill>
                  <a:srgbClr val="2A00FF"/>
                </a:solidFill>
                <a:latin typeface="Consolas" panose="020B0609020204030204" pitchFamily="49" charset="0"/>
              </a:rPr>
              <a:t>"*" </a:t>
            </a:r>
            <a:r>
              <a:rPr lang="pl-PL" sz="1800" i="1" dirty="0">
                <a:solidFill>
                  <a:srgbClr val="7F007F"/>
                </a:solidFill>
                <a:latin typeface="Consolas" panose="020B0609020204030204" pitchFamily="49" charset="0"/>
              </a:rPr>
              <a:t>name</a:t>
            </a:r>
            <a:r>
              <a:rPr lang="pl-PL" sz="1800" i="1" dirty="0">
                <a:solidFill>
                  <a:srgbClr val="000000"/>
                </a:solidFill>
                <a:latin typeface="Consolas" panose="020B0609020204030204" pitchFamily="49" charset="0"/>
              </a:rPr>
              <a:t>=</a:t>
            </a:r>
            <a:r>
              <a:rPr lang="pl-PL" sz="1800" i="1" dirty="0">
                <a:solidFill>
                  <a:srgbClr val="2A00FF"/>
                </a:solidFill>
                <a:latin typeface="Consolas" panose="020B0609020204030204" pitchFamily="49" charset="0"/>
              </a:rPr>
              <a:t>"u" </a:t>
            </a:r>
            <a:r>
              <a:rPr lang="pl-PL"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Record:</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jsp:getProperty</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property</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"name" </a:t>
            </a:r>
            <a:r>
              <a:rPr lang="en-IN" sz="1800" i="1" dirty="0">
                <a:solidFill>
                  <a:srgbClr val="7F007F"/>
                </a:solidFill>
                <a:latin typeface="Consolas" panose="020B0609020204030204" pitchFamily="49" charset="0"/>
              </a:rPr>
              <a:t>name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 </a:t>
            </a:r>
            <a:r>
              <a:rPr lang="en-IN" sz="1800" i="1" dirty="0">
                <a:solidFill>
                  <a:srgbClr val="008080"/>
                </a:solidFill>
                <a:latin typeface="Consolas" panose="020B0609020204030204" pitchFamily="49" charset="0"/>
              </a:rPr>
              <a:t>/&gt;&lt;</a:t>
            </a:r>
            <a:r>
              <a:rPr lang="en-IN" sz="1800" i="1" dirty="0" err="1">
                <a:solidFill>
                  <a:srgbClr val="3F7F7F"/>
                </a:solidFill>
                <a:latin typeface="Consolas" panose="020B0609020204030204" pitchFamily="49" charset="0"/>
              </a:rPr>
              <a:t>br</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jsp:getProperty</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property</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"password" </a:t>
            </a:r>
            <a:r>
              <a:rPr lang="en-IN" sz="1800" i="1" dirty="0">
                <a:solidFill>
                  <a:srgbClr val="7F007F"/>
                </a:solidFill>
                <a:latin typeface="Consolas" panose="020B0609020204030204" pitchFamily="49" charset="0"/>
              </a:rPr>
              <a:t>name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 </a:t>
            </a:r>
            <a:r>
              <a:rPr lang="en-IN" sz="1800" i="1" dirty="0">
                <a:solidFill>
                  <a:srgbClr val="008080"/>
                </a:solidFill>
                <a:latin typeface="Consolas" panose="020B0609020204030204" pitchFamily="49" charset="0"/>
              </a:rPr>
              <a:t>/&gt;&lt;</a:t>
            </a:r>
            <a:r>
              <a:rPr lang="en-IN" sz="1800" i="1" dirty="0" err="1">
                <a:solidFill>
                  <a:srgbClr val="3F7F7F"/>
                </a:solidFill>
                <a:latin typeface="Consolas" panose="020B0609020204030204" pitchFamily="49" charset="0"/>
              </a:rPr>
              <a:t>br</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jsp:getProperty</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property</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"email"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"u" </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670673437"/>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CEBA-0CD0-4A7E-BAF1-5F68CCCBE1BE}"/>
              </a:ext>
            </a:extLst>
          </p:cNvPr>
          <p:cNvSpPr>
            <a:spLocks noGrp="1"/>
          </p:cNvSpPr>
          <p:nvPr>
            <p:ph type="title"/>
          </p:nvPr>
        </p:nvSpPr>
        <p:spPr>
          <a:xfrm>
            <a:off x="457200" y="274638"/>
            <a:ext cx="8229600" cy="457199"/>
          </a:xfrm>
        </p:spPr>
        <p:txBody>
          <a:bodyPr>
            <a:normAutofit fontScale="90000"/>
          </a:bodyPr>
          <a:lstStyle/>
          <a:p>
            <a:r>
              <a:rPr lang="en-US" dirty="0"/>
              <a:t>User.java</a:t>
            </a:r>
            <a:endParaRPr lang="en-IN" dirty="0"/>
          </a:p>
        </p:txBody>
      </p:sp>
      <p:sp>
        <p:nvSpPr>
          <p:cNvPr id="3" name="Content Placeholder 2">
            <a:extLst>
              <a:ext uri="{FF2B5EF4-FFF2-40B4-BE49-F238E27FC236}">
                <a16:creationId xmlns:a16="http://schemas.microsoft.com/office/drawing/2014/main" id="{1D42FAC8-6F81-46B2-A2F7-506EDAFEC1FE}"/>
              </a:ext>
            </a:extLst>
          </p:cNvPr>
          <p:cNvSpPr>
            <a:spLocks noGrp="1"/>
          </p:cNvSpPr>
          <p:nvPr>
            <p:ph idx="1"/>
          </p:nvPr>
        </p:nvSpPr>
        <p:spPr>
          <a:xfrm>
            <a:off x="451867" y="836712"/>
            <a:ext cx="8229600" cy="5904656"/>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User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err="1">
                <a:solidFill>
                  <a:srgbClr val="0000C0"/>
                </a:solidFill>
                <a:latin typeface="Consolas" panose="020B0609020204030204" pitchFamily="49" charset="0"/>
              </a:rPr>
              <a:t>name</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password</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email</a:t>
            </a:r>
            <a:r>
              <a:rPr lang="en-US" sz="1800" b="1" dirty="0">
                <a:solidFill>
                  <a:srgbClr val="000000"/>
                </a:solidFill>
                <a:latin typeface="Consolas" panose="020B0609020204030204" pitchFamily="49" charset="0"/>
              </a:rPr>
              <a:t>;</a:t>
            </a:r>
          </a:p>
          <a:p>
            <a:r>
              <a:rPr lang="en-IN" dirty="0"/>
              <a:t>//setter and getter</a:t>
            </a:r>
          </a:p>
          <a:p>
            <a:r>
              <a:rPr lang="en-IN" dirty="0"/>
              <a:t>}</a:t>
            </a:r>
          </a:p>
        </p:txBody>
      </p:sp>
    </p:spTree>
    <p:extLst>
      <p:ext uri="{BB962C8B-B14F-4D97-AF65-F5344CB8AC3E}">
        <p14:creationId xmlns:p14="http://schemas.microsoft.com/office/powerpoint/2010/main" val="1056833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69BA-CCE5-4E6D-99B2-1B74B4DD44E3}"/>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4B"/>
                </a:solidFill>
                <a:effectLst/>
                <a:latin typeface="erdana"/>
              </a:rPr>
              <a:t>Decision-Making statements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C65C28C-FE59-48B1-BA85-F88053C6E525}"/>
              </a:ext>
            </a:extLst>
          </p:cNvPr>
          <p:cNvSpPr>
            <a:spLocks noGrp="1"/>
          </p:cNvSpPr>
          <p:nvPr>
            <p:ph idx="1"/>
          </p:nvPr>
        </p:nvSpPr>
        <p:spPr>
          <a:xfrm>
            <a:off x="457200" y="476672"/>
            <a:ext cx="8229600" cy="6264696"/>
          </a:xfrm>
        </p:spPr>
        <p:txBody>
          <a:bodyPr>
            <a:normAutofit/>
          </a:bodyPr>
          <a:lstStyle/>
          <a:p>
            <a:r>
              <a:rPr lang="en-IN" sz="1800" b="0" i="0" dirty="0">
                <a:solidFill>
                  <a:srgbClr val="610B4B"/>
                </a:solidFill>
                <a:effectLst/>
                <a:latin typeface="erdana"/>
              </a:rPr>
              <a:t>1) If Statement:</a:t>
            </a:r>
          </a:p>
          <a:p>
            <a:r>
              <a:rPr lang="en-US" sz="1800" b="0" i="0" dirty="0">
                <a:solidFill>
                  <a:srgbClr val="333333"/>
                </a:solidFill>
                <a:effectLst/>
                <a:latin typeface="inter-regular"/>
              </a:rPr>
              <a:t>In Java, the "if" statement is used to evaluate a condition. The control of the program is diverted depending upon the specific condition. The condition of the If statement gives a Boolean value, either true or false. In Java, there are four types of if-statements given below.</a:t>
            </a:r>
          </a:p>
          <a:p>
            <a:endParaRPr lang="en-US" sz="1800" dirty="0">
              <a:solidFill>
                <a:srgbClr val="333333"/>
              </a:solidFill>
              <a:latin typeface="inter-regular"/>
            </a:endParaRPr>
          </a:p>
          <a:p>
            <a:pPr algn="just"/>
            <a:r>
              <a:rPr lang="en-US" sz="1800" b="0" i="0" dirty="0">
                <a:solidFill>
                  <a:srgbClr val="000000"/>
                </a:solidFill>
                <a:effectLst/>
                <a:latin typeface="inter-regular"/>
              </a:rPr>
              <a:t>Simple if statement</a:t>
            </a:r>
          </a:p>
          <a:p>
            <a:pPr algn="just"/>
            <a:r>
              <a:rPr lang="en-US" sz="1800" b="0" i="0" dirty="0">
                <a:solidFill>
                  <a:srgbClr val="000000"/>
                </a:solidFill>
                <a:effectLst/>
                <a:latin typeface="inter-regular"/>
              </a:rPr>
              <a:t>if-else statement</a:t>
            </a:r>
          </a:p>
          <a:p>
            <a:pPr algn="just"/>
            <a:r>
              <a:rPr lang="en-US" sz="1800" b="0" i="0" dirty="0">
                <a:solidFill>
                  <a:srgbClr val="000000"/>
                </a:solidFill>
                <a:effectLst/>
                <a:latin typeface="inter-regular"/>
              </a:rPr>
              <a:t>if-else-if ladder</a:t>
            </a:r>
          </a:p>
          <a:p>
            <a:pPr algn="just"/>
            <a:r>
              <a:rPr lang="en-US" sz="1800" b="0" i="0" dirty="0">
                <a:solidFill>
                  <a:srgbClr val="000000"/>
                </a:solidFill>
                <a:effectLst/>
                <a:latin typeface="inter-regular"/>
              </a:rPr>
              <a:t>Nested if-statement</a:t>
            </a:r>
          </a:p>
          <a:p>
            <a:endParaRPr lang="en-IN" sz="1800" dirty="0"/>
          </a:p>
        </p:txBody>
      </p:sp>
    </p:spTree>
    <p:extLst>
      <p:ext uri="{BB962C8B-B14F-4D97-AF65-F5344CB8AC3E}">
        <p14:creationId xmlns:p14="http://schemas.microsoft.com/office/powerpoint/2010/main" val="3717620993"/>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DB35-71F9-4C33-B3CF-44837AA0BB92}"/>
              </a:ext>
            </a:extLst>
          </p:cNvPr>
          <p:cNvSpPr>
            <a:spLocks noGrp="1"/>
          </p:cNvSpPr>
          <p:nvPr>
            <p:ph type="title"/>
          </p:nvPr>
        </p:nvSpPr>
        <p:spPr>
          <a:xfrm>
            <a:off x="457200" y="274638"/>
            <a:ext cx="8229600" cy="457199"/>
          </a:xfrm>
        </p:spPr>
        <p:txBody>
          <a:bodyPr>
            <a:normAutofit fontScale="90000"/>
          </a:bodyPr>
          <a:lstStyle/>
          <a:p>
            <a:r>
              <a:rPr lang="en-US" dirty="0"/>
              <a:t>MVC in JSP</a:t>
            </a:r>
            <a:endParaRPr lang="en-IN" dirty="0"/>
          </a:p>
        </p:txBody>
      </p:sp>
      <p:sp>
        <p:nvSpPr>
          <p:cNvPr id="3" name="Content Placeholder 2">
            <a:extLst>
              <a:ext uri="{FF2B5EF4-FFF2-40B4-BE49-F238E27FC236}">
                <a16:creationId xmlns:a16="http://schemas.microsoft.com/office/drawing/2014/main" id="{0A24FE5C-93C3-4F71-B6B6-CBBDE6BDDCFF}"/>
              </a:ext>
            </a:extLst>
          </p:cNvPr>
          <p:cNvSpPr>
            <a:spLocks noGrp="1"/>
          </p:cNvSpPr>
          <p:nvPr>
            <p:ph idx="1"/>
          </p:nvPr>
        </p:nvSpPr>
        <p:spPr>
          <a:xfrm>
            <a:off x="457200" y="731838"/>
            <a:ext cx="8229600" cy="6126162"/>
          </a:xfrm>
        </p:spPr>
        <p:txBody>
          <a:bodyPr>
            <a:normAutofit/>
          </a:bodyPr>
          <a:lstStyle/>
          <a:p>
            <a:r>
              <a:rPr lang="en-US" sz="1800" b="1" i="0" dirty="0">
                <a:effectLst/>
                <a:latin typeface="verdana" panose="020B0604030504040204" pitchFamily="34" charset="0"/>
              </a:rPr>
              <a:t>MVC</a:t>
            </a:r>
            <a:r>
              <a:rPr lang="en-US" sz="1800" b="0" i="0" dirty="0">
                <a:solidFill>
                  <a:srgbClr val="000000"/>
                </a:solidFill>
                <a:effectLst/>
                <a:latin typeface="verdana" panose="020B0604030504040204" pitchFamily="34" charset="0"/>
              </a:rPr>
              <a:t> stands for Model View and Controller. It is a </a:t>
            </a:r>
            <a:r>
              <a:rPr lang="en-US" sz="1800" b="1" i="0" dirty="0">
                <a:effectLst/>
                <a:latin typeface="verdana" panose="020B0604030504040204" pitchFamily="34" charset="0"/>
              </a:rPr>
              <a:t>design pattern</a:t>
            </a:r>
            <a:r>
              <a:rPr lang="en-US" sz="1800" b="0" i="0" dirty="0">
                <a:solidFill>
                  <a:srgbClr val="000000"/>
                </a:solidFill>
                <a:effectLst/>
                <a:latin typeface="verdana" panose="020B0604030504040204" pitchFamily="34" charset="0"/>
              </a:rPr>
              <a:t> that separates the business logic, presentation logic and data.</a:t>
            </a:r>
          </a:p>
          <a:p>
            <a:r>
              <a:rPr lang="en-US" sz="1400" b="1" i="0" dirty="0">
                <a:effectLst/>
                <a:latin typeface="verdana" panose="020B0604030504040204" pitchFamily="34" charset="0"/>
              </a:rPr>
              <a:t>Controller</a:t>
            </a:r>
            <a:r>
              <a:rPr lang="en-US" sz="1400" b="0" i="0" dirty="0">
                <a:solidFill>
                  <a:srgbClr val="000000"/>
                </a:solidFill>
                <a:effectLst/>
                <a:latin typeface="verdana" panose="020B0604030504040204" pitchFamily="34" charset="0"/>
              </a:rPr>
              <a:t> acts as an interface between View and Model. Controller intercepts all the incoming requests</a:t>
            </a:r>
            <a:r>
              <a:rPr lang="en-US" sz="1100" b="0" i="0" dirty="0">
                <a:solidFill>
                  <a:srgbClr val="000000"/>
                </a:solidFill>
                <a:effectLst/>
                <a:latin typeface="verdana" panose="020B0604030504040204" pitchFamily="34" charset="0"/>
              </a:rPr>
              <a:t>.</a:t>
            </a:r>
          </a:p>
          <a:p>
            <a:pPr algn="l"/>
            <a:r>
              <a:rPr lang="en-US" sz="1600" b="1" i="0" dirty="0">
                <a:solidFill>
                  <a:srgbClr val="000000"/>
                </a:solidFill>
                <a:effectLst/>
                <a:latin typeface="verdana" panose="020B0604030504040204" pitchFamily="34" charset="0"/>
              </a:rPr>
              <a:t>Model</a:t>
            </a:r>
            <a:r>
              <a:rPr lang="en-US" sz="1600" b="0" i="0" dirty="0">
                <a:solidFill>
                  <a:srgbClr val="000000"/>
                </a:solidFill>
                <a:effectLst/>
                <a:latin typeface="verdana" panose="020B0604030504040204" pitchFamily="34" charset="0"/>
              </a:rPr>
              <a:t> represents the state of the application i.e. data. It can also have business logic.</a:t>
            </a:r>
          </a:p>
          <a:p>
            <a:br>
              <a:rPr lang="en-US" sz="1100" b="0" i="0" dirty="0">
                <a:solidFill>
                  <a:srgbClr val="000000"/>
                </a:solidFill>
                <a:effectLst/>
                <a:latin typeface="verdana" panose="020B0604030504040204" pitchFamily="34" charset="0"/>
              </a:rPr>
            </a:br>
            <a:r>
              <a:rPr lang="en-US" sz="1600" b="1" i="0" dirty="0">
                <a:effectLst/>
                <a:latin typeface="verdana" panose="020B0604030504040204" pitchFamily="34" charset="0"/>
              </a:rPr>
              <a:t>View</a:t>
            </a:r>
            <a:r>
              <a:rPr lang="en-US" sz="1600" b="0" i="0" dirty="0">
                <a:solidFill>
                  <a:srgbClr val="000000"/>
                </a:solidFill>
                <a:effectLst/>
                <a:latin typeface="verdana" panose="020B0604030504040204" pitchFamily="34" charset="0"/>
              </a:rPr>
              <a:t> represents the </a:t>
            </a:r>
            <a:r>
              <a:rPr lang="en-US" sz="1600" b="0" i="0" dirty="0" err="1">
                <a:solidFill>
                  <a:srgbClr val="000000"/>
                </a:solidFill>
                <a:effectLst/>
                <a:latin typeface="verdana" panose="020B0604030504040204" pitchFamily="34" charset="0"/>
              </a:rPr>
              <a:t>presentaion</a:t>
            </a:r>
            <a:r>
              <a:rPr lang="en-US" sz="1600" b="0" i="0" dirty="0">
                <a:solidFill>
                  <a:srgbClr val="000000"/>
                </a:solidFill>
                <a:effectLst/>
                <a:latin typeface="verdana" panose="020B0604030504040204" pitchFamily="34" charset="0"/>
              </a:rPr>
              <a:t> i.e. UI(User Interface).</a:t>
            </a:r>
          </a:p>
          <a:p>
            <a:endParaRPr lang="en-US" sz="1600" dirty="0">
              <a:solidFill>
                <a:srgbClr val="000000"/>
              </a:solidFill>
              <a:latin typeface="verdana" panose="020B0604030504040204" pitchFamily="34" charset="0"/>
            </a:endParaRPr>
          </a:p>
          <a:p>
            <a:pPr algn="l"/>
            <a:r>
              <a:rPr lang="en-US" sz="1800" b="0" i="0" dirty="0">
                <a:solidFill>
                  <a:srgbClr val="610B4B"/>
                </a:solidFill>
                <a:effectLst/>
                <a:latin typeface="erdana"/>
              </a:rPr>
              <a:t>Advantage of MVC (Model 2) Architecture</a:t>
            </a:r>
          </a:p>
          <a:p>
            <a:pPr algn="l">
              <a:buFont typeface="+mj-lt"/>
              <a:buAutoNum type="arabicPeriod"/>
            </a:pPr>
            <a:r>
              <a:rPr lang="en-US" sz="1800" b="0" i="0" dirty="0">
                <a:solidFill>
                  <a:srgbClr val="000000"/>
                </a:solidFill>
                <a:effectLst/>
                <a:latin typeface="verdana" panose="020B0604030504040204" pitchFamily="34" charset="0"/>
              </a:rPr>
              <a:t>Navigation Control is centralized</a:t>
            </a:r>
          </a:p>
          <a:p>
            <a:pPr algn="l">
              <a:buFont typeface="+mj-lt"/>
              <a:buAutoNum type="arabicPeriod"/>
            </a:pPr>
            <a:r>
              <a:rPr lang="en-US" sz="1800" b="0" i="0" dirty="0">
                <a:solidFill>
                  <a:srgbClr val="000000"/>
                </a:solidFill>
                <a:effectLst/>
                <a:latin typeface="verdana" panose="020B0604030504040204" pitchFamily="34" charset="0"/>
              </a:rPr>
              <a:t>Easy to maintain the large application</a:t>
            </a:r>
          </a:p>
          <a:p>
            <a:endParaRPr lang="en-IN" sz="1600" dirty="0"/>
          </a:p>
        </p:txBody>
      </p:sp>
    </p:spTree>
    <p:extLst>
      <p:ext uri="{BB962C8B-B14F-4D97-AF65-F5344CB8AC3E}">
        <p14:creationId xmlns:p14="http://schemas.microsoft.com/office/powerpoint/2010/main" val="1521715334"/>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292-45C6-42A4-AEEB-F9A305C5A45A}"/>
              </a:ext>
            </a:extLst>
          </p:cNvPr>
          <p:cNvSpPr>
            <a:spLocks noGrp="1"/>
          </p:cNvSpPr>
          <p:nvPr>
            <p:ph type="title"/>
          </p:nvPr>
        </p:nvSpPr>
        <p:spPr>
          <a:xfrm>
            <a:off x="457200" y="274638"/>
            <a:ext cx="8229600" cy="457199"/>
          </a:xfrm>
        </p:spPr>
        <p:txBody>
          <a:bodyPr>
            <a:normAutofit fontScale="90000"/>
          </a:bodyPr>
          <a:lstStyle/>
          <a:p>
            <a:br>
              <a:rPr lang="en-IN" b="0" dirty="0">
                <a:solidFill>
                  <a:srgbClr val="610B4B"/>
                </a:solidFill>
                <a:effectLst/>
                <a:latin typeface="tahoma" panose="020B0604030504040204" pitchFamily="34" charset="0"/>
              </a:rPr>
            </a:br>
            <a:r>
              <a:rPr lang="en-IN" b="0" dirty="0">
                <a:solidFill>
                  <a:srgbClr val="610B4B"/>
                </a:solidFill>
                <a:effectLst/>
                <a:latin typeface="tahoma" panose="020B0604030504040204" pitchFamily="34" charset="0"/>
              </a:rPr>
              <a:t>MVC Example in JSP</a:t>
            </a:r>
            <a:br>
              <a:rPr lang="en-IN" b="0" dirty="0">
                <a:solidFill>
                  <a:srgbClr val="610B4B"/>
                </a:solidFill>
                <a:effectLst/>
                <a:latin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09D6AC22-6622-4F62-B662-7236807E25A8}"/>
              </a:ext>
            </a:extLst>
          </p:cNvPr>
          <p:cNvSpPr>
            <a:spLocks noGrp="1"/>
          </p:cNvSpPr>
          <p:nvPr>
            <p:ph idx="1"/>
          </p:nvPr>
        </p:nvSpPr>
        <p:spPr>
          <a:xfrm>
            <a:off x="457200" y="620688"/>
            <a:ext cx="8229600" cy="6192688"/>
          </a:xfrm>
        </p:spPr>
        <p:txBody>
          <a:bodyPr>
            <a:normAutofit fontScale="92500" lnSpcReduction="10000"/>
          </a:bodyPr>
          <a:lstStyle/>
          <a:p>
            <a:pPr algn="l"/>
            <a:r>
              <a:rPr lang="en-US" b="0" i="0" dirty="0">
                <a:solidFill>
                  <a:srgbClr val="000000"/>
                </a:solidFill>
                <a:effectLst/>
                <a:latin typeface="verdana" panose="020B0604030504040204" pitchFamily="34" charset="0"/>
              </a:rPr>
              <a:t>In this example, we are using servlet as a controller, </a:t>
            </a:r>
            <a:r>
              <a:rPr lang="en-US" b="0" i="0" dirty="0" err="1">
                <a:solidFill>
                  <a:srgbClr val="000000"/>
                </a:solidFill>
                <a:effectLst/>
                <a:latin typeface="verdana" panose="020B0604030504040204" pitchFamily="34" charset="0"/>
              </a:rPr>
              <a:t>jsp</a:t>
            </a:r>
            <a:r>
              <a:rPr lang="en-US" b="0" i="0" dirty="0">
                <a:solidFill>
                  <a:srgbClr val="000000"/>
                </a:solidFill>
                <a:effectLst/>
                <a:latin typeface="verdana" panose="020B0604030504040204" pitchFamily="34" charset="0"/>
              </a:rPr>
              <a:t> as a view component, Java Bean class as a model.</a:t>
            </a:r>
          </a:p>
          <a:p>
            <a:pPr algn="l"/>
            <a:r>
              <a:rPr lang="en-US" b="0" i="0" dirty="0">
                <a:solidFill>
                  <a:srgbClr val="000000"/>
                </a:solidFill>
                <a:effectLst/>
                <a:latin typeface="verdana" panose="020B0604030504040204" pitchFamily="34" charset="0"/>
              </a:rPr>
              <a:t>In this example, we have created 5 pages:</a:t>
            </a:r>
          </a:p>
          <a:p>
            <a:pPr algn="l">
              <a:buFont typeface="Arial" panose="020B0604020202020204" pitchFamily="34" charset="0"/>
              <a:buChar char="•"/>
            </a:pPr>
            <a:r>
              <a:rPr lang="en-US" b="1" dirty="0" err="1">
                <a:solidFill>
                  <a:srgbClr val="000000"/>
                </a:solidFill>
                <a:effectLst/>
                <a:latin typeface="verdana" panose="020B0604030504040204" pitchFamily="34" charset="0"/>
              </a:rPr>
              <a:t>index.jsp</a:t>
            </a:r>
            <a:r>
              <a:rPr lang="en-US" b="0" dirty="0">
                <a:solidFill>
                  <a:srgbClr val="000000"/>
                </a:solidFill>
                <a:effectLst/>
                <a:latin typeface="verdana" panose="020B0604030504040204" pitchFamily="34" charset="0"/>
              </a:rPr>
              <a:t> a page that gets input from the user.</a:t>
            </a:r>
          </a:p>
          <a:p>
            <a:pPr algn="l">
              <a:buFont typeface="Arial" panose="020B0604020202020204" pitchFamily="34" charset="0"/>
              <a:buChar char="•"/>
            </a:pPr>
            <a:r>
              <a:rPr lang="en-US" b="1" dirty="0">
                <a:solidFill>
                  <a:srgbClr val="000000"/>
                </a:solidFill>
                <a:effectLst/>
                <a:latin typeface="verdana" panose="020B0604030504040204" pitchFamily="34" charset="0"/>
              </a:rPr>
              <a:t>ControllerServlet.java</a:t>
            </a:r>
            <a:r>
              <a:rPr lang="en-US" b="0" dirty="0">
                <a:solidFill>
                  <a:srgbClr val="000000"/>
                </a:solidFill>
                <a:effectLst/>
                <a:latin typeface="verdana" panose="020B0604030504040204" pitchFamily="34" charset="0"/>
              </a:rPr>
              <a:t> a servlet that acts as a controller.</a:t>
            </a:r>
          </a:p>
          <a:p>
            <a:pPr algn="l">
              <a:buFont typeface="Arial" panose="020B0604020202020204" pitchFamily="34" charset="0"/>
              <a:buChar char="•"/>
            </a:pPr>
            <a:r>
              <a:rPr lang="en-US" b="1" dirty="0">
                <a:solidFill>
                  <a:srgbClr val="000000"/>
                </a:solidFill>
                <a:effectLst/>
                <a:latin typeface="verdana" panose="020B0604030504040204" pitchFamily="34" charset="0"/>
              </a:rPr>
              <a:t>login-</a:t>
            </a:r>
            <a:r>
              <a:rPr lang="en-US" b="1" dirty="0" err="1">
                <a:solidFill>
                  <a:srgbClr val="000000"/>
                </a:solidFill>
                <a:effectLst/>
                <a:latin typeface="verdana" panose="020B0604030504040204" pitchFamily="34" charset="0"/>
              </a:rPr>
              <a:t>success.jsp</a:t>
            </a:r>
            <a:r>
              <a:rPr lang="en-US" b="0" dirty="0">
                <a:solidFill>
                  <a:srgbClr val="000000"/>
                </a:solidFill>
                <a:effectLst/>
                <a:latin typeface="verdana" panose="020B0604030504040204" pitchFamily="34" charset="0"/>
              </a:rPr>
              <a:t> and </a:t>
            </a:r>
            <a:r>
              <a:rPr lang="en-US" b="1" dirty="0">
                <a:solidFill>
                  <a:srgbClr val="000000"/>
                </a:solidFill>
                <a:effectLst/>
                <a:latin typeface="verdana" panose="020B0604030504040204" pitchFamily="34" charset="0"/>
              </a:rPr>
              <a:t>login-</a:t>
            </a:r>
            <a:r>
              <a:rPr lang="en-US" b="1" dirty="0" err="1">
                <a:solidFill>
                  <a:srgbClr val="000000"/>
                </a:solidFill>
                <a:effectLst/>
                <a:latin typeface="verdana" panose="020B0604030504040204" pitchFamily="34" charset="0"/>
              </a:rPr>
              <a:t>error.jsp</a:t>
            </a:r>
            <a:r>
              <a:rPr lang="en-US" b="0" dirty="0">
                <a:solidFill>
                  <a:srgbClr val="000000"/>
                </a:solidFill>
                <a:effectLst/>
                <a:latin typeface="verdana" panose="020B0604030504040204" pitchFamily="34" charset="0"/>
              </a:rPr>
              <a:t> files acts as view components.</a:t>
            </a:r>
          </a:p>
          <a:p>
            <a:pPr algn="l">
              <a:buFont typeface="Arial" panose="020B0604020202020204" pitchFamily="34" charset="0"/>
              <a:buChar char="•"/>
            </a:pPr>
            <a:r>
              <a:rPr lang="en-US" b="1" dirty="0">
                <a:solidFill>
                  <a:srgbClr val="000000"/>
                </a:solidFill>
                <a:effectLst/>
                <a:latin typeface="verdana" panose="020B0604030504040204" pitchFamily="34" charset="0"/>
              </a:rPr>
              <a:t>web.xml</a:t>
            </a:r>
            <a:r>
              <a:rPr lang="en-US" b="0" dirty="0">
                <a:solidFill>
                  <a:srgbClr val="000000"/>
                </a:solidFill>
                <a:effectLst/>
                <a:latin typeface="verdana" panose="020B0604030504040204" pitchFamily="34" charset="0"/>
              </a:rPr>
              <a:t> file for mapping the servlet.</a:t>
            </a:r>
          </a:p>
          <a:p>
            <a:endParaRPr lang="en-IN" dirty="0"/>
          </a:p>
        </p:txBody>
      </p:sp>
    </p:spTree>
    <p:extLst>
      <p:ext uri="{BB962C8B-B14F-4D97-AF65-F5344CB8AC3E}">
        <p14:creationId xmlns:p14="http://schemas.microsoft.com/office/powerpoint/2010/main" val="132355161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E0B6-6CD5-4DDB-B989-15A2DC239824}"/>
              </a:ext>
            </a:extLst>
          </p:cNvPr>
          <p:cNvSpPr>
            <a:spLocks noGrp="1"/>
          </p:cNvSpPr>
          <p:nvPr>
            <p:ph type="title"/>
          </p:nvPr>
        </p:nvSpPr>
        <p:spPr>
          <a:xfrm>
            <a:off x="457200" y="274638"/>
            <a:ext cx="8229600" cy="457199"/>
          </a:xfrm>
        </p:spPr>
        <p:txBody>
          <a:bodyPr>
            <a:normAutofit fontScale="90000"/>
          </a:bodyPr>
          <a:lstStyle/>
          <a:p>
            <a:r>
              <a:rPr lang="en-IN" b="0" i="1" dirty="0">
                <a:solidFill>
                  <a:srgbClr val="000000"/>
                </a:solidFill>
                <a:effectLst/>
                <a:latin typeface="verdana" panose="020B0604030504040204" pitchFamily="34" charset="0"/>
              </a:rPr>
              <a:t> </a:t>
            </a:r>
            <a:r>
              <a:rPr lang="en-IN" b="0" i="1" dirty="0" err="1">
                <a:solidFill>
                  <a:srgbClr val="000000"/>
                </a:solidFill>
                <a:effectLst/>
                <a:latin typeface="verdana" panose="020B0604030504040204" pitchFamily="34" charset="0"/>
              </a:rPr>
              <a:t>index.jsp</a:t>
            </a:r>
            <a:endParaRPr lang="en-IN" dirty="0"/>
          </a:p>
        </p:txBody>
      </p:sp>
      <p:sp>
        <p:nvSpPr>
          <p:cNvPr id="3" name="Content Placeholder 2">
            <a:extLst>
              <a:ext uri="{FF2B5EF4-FFF2-40B4-BE49-F238E27FC236}">
                <a16:creationId xmlns:a16="http://schemas.microsoft.com/office/drawing/2014/main" id="{310ADD13-8324-489F-A2C0-3C5C96D3B258}"/>
              </a:ext>
            </a:extLst>
          </p:cNvPr>
          <p:cNvSpPr>
            <a:spLocks noGrp="1"/>
          </p:cNvSpPr>
          <p:nvPr>
            <p:ph idx="1"/>
          </p:nvPr>
        </p:nvSpPr>
        <p:spPr>
          <a:xfrm>
            <a:off x="457200" y="731838"/>
            <a:ext cx="8229600" cy="6009530"/>
          </a:xfrm>
        </p:spPr>
        <p:txBody>
          <a:bodyPr/>
          <a:lstStyle/>
          <a:p>
            <a:pPr algn="l">
              <a:buFont typeface="+mj-lt"/>
              <a:buAutoNum type="arabicPeriod"/>
            </a:pPr>
            <a:r>
              <a:rPr lang="en-IN" b="0" i="0" dirty="0">
                <a:solidFill>
                  <a:srgbClr val="000000"/>
                </a:solidFill>
                <a:effectLst/>
                <a:latin typeface="verdana" panose="020B0604030504040204" pitchFamily="34" charset="0"/>
              </a:rPr>
              <a:t>&lt;form action=</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ControllerServlet</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method=</a:t>
            </a:r>
            <a:r>
              <a:rPr lang="en-IN" b="0" i="0" dirty="0">
                <a:solidFill>
                  <a:srgbClr val="0000FF"/>
                </a:solidFill>
                <a:effectLst/>
                <a:latin typeface="verdana" panose="020B0604030504040204" pitchFamily="34" charset="0"/>
              </a:rPr>
              <a:t>"post"</a:t>
            </a:r>
            <a:r>
              <a:rPr lang="en-IN" b="0" i="0" dirty="0">
                <a:solidFill>
                  <a:srgbClr val="000000"/>
                </a:solidFill>
                <a:effectLst/>
                <a:latin typeface="verdana" panose="020B0604030504040204" pitchFamily="34" charset="0"/>
              </a:rPr>
              <a:t>&gt;  </a:t>
            </a:r>
          </a:p>
          <a:p>
            <a:pPr algn="l">
              <a:buFont typeface="+mj-lt"/>
              <a:buAutoNum type="arabicPeriod"/>
            </a:pPr>
            <a:r>
              <a:rPr lang="en-IN" b="0" i="0" dirty="0">
                <a:solidFill>
                  <a:srgbClr val="000000"/>
                </a:solidFill>
                <a:effectLst/>
                <a:latin typeface="verdana" panose="020B0604030504040204" pitchFamily="34" charset="0"/>
              </a:rPr>
              <a:t>Name:&lt;input type=</a:t>
            </a:r>
            <a:r>
              <a:rPr lang="en-IN" b="0" i="0" dirty="0">
                <a:solidFill>
                  <a:srgbClr val="0000FF"/>
                </a:solidFill>
                <a:effectLst/>
                <a:latin typeface="verdana" panose="020B0604030504040204" pitchFamily="34" charset="0"/>
              </a:rPr>
              <a:t>"text"</a:t>
            </a:r>
            <a:r>
              <a:rPr lang="en-IN" b="0" i="0" dirty="0">
                <a:solidFill>
                  <a:srgbClr val="000000"/>
                </a:solidFill>
                <a:effectLst/>
                <a:latin typeface="verdana" panose="020B0604030504040204" pitchFamily="34" charset="0"/>
              </a:rPr>
              <a:t> name=</a:t>
            </a:r>
            <a:r>
              <a:rPr lang="en-IN" b="0" i="0" dirty="0">
                <a:solidFill>
                  <a:srgbClr val="0000FF"/>
                </a:solidFill>
                <a:effectLst/>
                <a:latin typeface="verdana" panose="020B0604030504040204" pitchFamily="34" charset="0"/>
              </a:rPr>
              <a:t>"name"</a:t>
            </a:r>
            <a:r>
              <a:rPr lang="en-IN" b="0" i="0" dirty="0">
                <a:solidFill>
                  <a:srgbClr val="000000"/>
                </a:solidFill>
                <a:effectLst/>
                <a:latin typeface="verdana" panose="020B0604030504040204" pitchFamily="34" charset="0"/>
              </a:rPr>
              <a:t>&gt;&lt;</a:t>
            </a:r>
            <a:r>
              <a:rPr lang="en-IN" b="0" i="0" dirty="0" err="1">
                <a:solidFill>
                  <a:srgbClr val="000000"/>
                </a:solidFill>
                <a:effectLst/>
                <a:latin typeface="verdana" panose="020B0604030504040204" pitchFamily="34" charset="0"/>
              </a:rPr>
              <a:t>br</a:t>
            </a:r>
            <a:r>
              <a:rPr lang="en-IN" b="0" i="0" dirty="0">
                <a:solidFill>
                  <a:srgbClr val="000000"/>
                </a:solidFill>
                <a:effectLst/>
                <a:latin typeface="verdana" panose="020B0604030504040204" pitchFamily="34" charset="0"/>
              </a:rPr>
              <a:t>&gt;  </a:t>
            </a:r>
          </a:p>
          <a:p>
            <a:pPr algn="l">
              <a:buFont typeface="+mj-lt"/>
              <a:buAutoNum type="arabicPeriod"/>
            </a:pPr>
            <a:r>
              <a:rPr lang="en-IN" b="0" i="0" dirty="0">
                <a:solidFill>
                  <a:srgbClr val="000000"/>
                </a:solidFill>
                <a:effectLst/>
                <a:latin typeface="verdana" panose="020B0604030504040204" pitchFamily="34" charset="0"/>
              </a:rPr>
              <a:t>Password:&lt;input type=</a:t>
            </a:r>
            <a:r>
              <a:rPr lang="en-IN" b="0" i="0" dirty="0">
                <a:solidFill>
                  <a:srgbClr val="0000FF"/>
                </a:solidFill>
                <a:effectLst/>
                <a:latin typeface="verdana" panose="020B0604030504040204" pitchFamily="34" charset="0"/>
              </a:rPr>
              <a:t>"password"</a:t>
            </a:r>
            <a:r>
              <a:rPr lang="en-IN" b="0" i="0" dirty="0">
                <a:solidFill>
                  <a:srgbClr val="000000"/>
                </a:solidFill>
                <a:effectLst/>
                <a:latin typeface="verdana" panose="020B0604030504040204" pitchFamily="34" charset="0"/>
              </a:rPr>
              <a:t> name=</a:t>
            </a:r>
            <a:r>
              <a:rPr lang="en-IN" b="0" i="0" dirty="0">
                <a:solidFill>
                  <a:srgbClr val="0000FF"/>
                </a:solidFill>
                <a:effectLst/>
                <a:latin typeface="verdana" panose="020B0604030504040204" pitchFamily="34" charset="0"/>
              </a:rPr>
              <a:t>"password"</a:t>
            </a:r>
            <a:r>
              <a:rPr lang="en-IN" b="0" i="0" dirty="0">
                <a:solidFill>
                  <a:srgbClr val="000000"/>
                </a:solidFill>
                <a:effectLst/>
                <a:latin typeface="verdana" panose="020B0604030504040204" pitchFamily="34" charset="0"/>
              </a:rPr>
              <a:t>&gt;&lt;</a:t>
            </a:r>
            <a:r>
              <a:rPr lang="en-IN" b="0" i="0" dirty="0" err="1">
                <a:solidFill>
                  <a:srgbClr val="000000"/>
                </a:solidFill>
                <a:effectLst/>
                <a:latin typeface="verdana" panose="020B0604030504040204" pitchFamily="34" charset="0"/>
              </a:rPr>
              <a:t>br</a:t>
            </a:r>
            <a:r>
              <a:rPr lang="en-IN" b="0" i="0" dirty="0">
                <a:solidFill>
                  <a:srgbClr val="000000"/>
                </a:solidFill>
                <a:effectLst/>
                <a:latin typeface="verdana" panose="020B0604030504040204" pitchFamily="34" charset="0"/>
              </a:rPr>
              <a:t>&gt;  </a:t>
            </a:r>
          </a:p>
          <a:p>
            <a:pPr algn="l">
              <a:buFont typeface="+mj-lt"/>
              <a:buAutoNum type="arabicPeriod"/>
            </a:pPr>
            <a:r>
              <a:rPr lang="en-IN" b="0" i="0" dirty="0">
                <a:solidFill>
                  <a:srgbClr val="000000"/>
                </a:solidFill>
                <a:effectLst/>
                <a:latin typeface="verdana" panose="020B0604030504040204" pitchFamily="34" charset="0"/>
              </a:rPr>
              <a:t>&lt;input type=</a:t>
            </a:r>
            <a:r>
              <a:rPr lang="en-IN" b="0" i="0" dirty="0">
                <a:solidFill>
                  <a:srgbClr val="0000FF"/>
                </a:solidFill>
                <a:effectLst/>
                <a:latin typeface="verdana" panose="020B0604030504040204" pitchFamily="34" charset="0"/>
              </a:rPr>
              <a:t>"submit"</a:t>
            </a:r>
            <a:r>
              <a:rPr lang="en-IN" b="0" i="0" dirty="0">
                <a:solidFill>
                  <a:srgbClr val="000000"/>
                </a:solidFill>
                <a:effectLst/>
                <a:latin typeface="verdana" panose="020B0604030504040204" pitchFamily="34" charset="0"/>
              </a:rPr>
              <a:t> value=</a:t>
            </a:r>
            <a:r>
              <a:rPr lang="en-IN" b="0" i="0" dirty="0">
                <a:solidFill>
                  <a:srgbClr val="0000FF"/>
                </a:solidFill>
                <a:effectLst/>
                <a:latin typeface="verdana" panose="020B0604030504040204" pitchFamily="34" charset="0"/>
              </a:rPr>
              <a:t>"login"</a:t>
            </a:r>
            <a:r>
              <a:rPr lang="en-IN" b="0" i="0" dirty="0">
                <a:solidFill>
                  <a:srgbClr val="000000"/>
                </a:solidFill>
                <a:effectLst/>
                <a:latin typeface="verdana" panose="020B0604030504040204" pitchFamily="34" charset="0"/>
              </a:rPr>
              <a:t>&gt;  </a:t>
            </a:r>
          </a:p>
          <a:p>
            <a:pPr algn="l">
              <a:buFont typeface="+mj-lt"/>
              <a:buAutoNum type="arabicPeriod"/>
            </a:pPr>
            <a:r>
              <a:rPr lang="en-IN" b="0" i="0" dirty="0">
                <a:solidFill>
                  <a:srgbClr val="000000"/>
                </a:solidFill>
                <a:effectLst/>
                <a:latin typeface="verdana" panose="020B0604030504040204" pitchFamily="34" charset="0"/>
              </a:rPr>
              <a:t>&lt;/form&gt;  </a:t>
            </a:r>
          </a:p>
          <a:p>
            <a:endParaRPr lang="en-IN" dirty="0"/>
          </a:p>
        </p:txBody>
      </p:sp>
    </p:spTree>
    <p:extLst>
      <p:ext uri="{BB962C8B-B14F-4D97-AF65-F5344CB8AC3E}">
        <p14:creationId xmlns:p14="http://schemas.microsoft.com/office/powerpoint/2010/main" val="600787393"/>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5964-A96C-4B26-984E-EEE2EAA36B20}"/>
              </a:ext>
            </a:extLst>
          </p:cNvPr>
          <p:cNvSpPr>
            <a:spLocks noGrp="1"/>
          </p:cNvSpPr>
          <p:nvPr>
            <p:ph type="title"/>
          </p:nvPr>
        </p:nvSpPr>
        <p:spPr>
          <a:xfrm>
            <a:off x="457200" y="274638"/>
            <a:ext cx="8229600" cy="202034"/>
          </a:xfrm>
        </p:spPr>
        <p:txBody>
          <a:bodyPr>
            <a:normAutofit fontScale="90000"/>
          </a:bodyPr>
          <a:lstStyle/>
          <a:p>
            <a:r>
              <a:rPr lang="en-IN" b="0" i="1" dirty="0">
                <a:solidFill>
                  <a:srgbClr val="000000"/>
                </a:solidFill>
                <a:effectLst/>
                <a:latin typeface="verdana" panose="020B0604030504040204" pitchFamily="34" charset="0"/>
              </a:rPr>
              <a:t>LoginBean.java</a:t>
            </a:r>
            <a:endParaRPr lang="en-IN" dirty="0"/>
          </a:p>
        </p:txBody>
      </p:sp>
      <p:sp>
        <p:nvSpPr>
          <p:cNvPr id="3" name="Content Placeholder 2">
            <a:extLst>
              <a:ext uri="{FF2B5EF4-FFF2-40B4-BE49-F238E27FC236}">
                <a16:creationId xmlns:a16="http://schemas.microsoft.com/office/drawing/2014/main" id="{F6BC3EBD-CD90-4052-BE41-EFB2B79F0C5E}"/>
              </a:ext>
            </a:extLst>
          </p:cNvPr>
          <p:cNvSpPr>
            <a:spLocks noGrp="1"/>
          </p:cNvSpPr>
          <p:nvPr>
            <p:ph idx="1"/>
          </p:nvPr>
        </p:nvSpPr>
        <p:spPr>
          <a:xfrm>
            <a:off x="457200" y="476672"/>
            <a:ext cx="8229600" cy="6264696"/>
          </a:xfrm>
        </p:spPr>
        <p:txBody>
          <a:bodyPr/>
          <a:lstStyle/>
          <a:p>
            <a:pPr algn="l">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LoginBean</a:t>
            </a:r>
            <a:r>
              <a:rPr lang="en-US" b="0" i="0" dirty="0">
                <a:solidFill>
                  <a:srgbClr val="000000"/>
                </a:solidFill>
                <a:effectLst/>
                <a:latin typeface="verdana" panose="020B0604030504040204" pitchFamily="34" charset="0"/>
              </a:rPr>
              <a:t> {  </a:t>
            </a:r>
          </a:p>
          <a:p>
            <a:pPr algn="l">
              <a:buFont typeface="+mj-lt"/>
              <a:buAutoNum type="arabicPeriod"/>
            </a:pPr>
            <a:r>
              <a:rPr lang="en-US" b="1" i="0" dirty="0">
                <a:solidFill>
                  <a:srgbClr val="006699"/>
                </a:solidFill>
                <a:effectLst/>
                <a:latin typeface="verdana" panose="020B0604030504040204" pitchFamily="34" charset="0"/>
              </a:rPr>
              <a:t>private</a:t>
            </a:r>
            <a:r>
              <a:rPr lang="en-US" b="0" i="0" dirty="0">
                <a:solidFill>
                  <a:srgbClr val="000000"/>
                </a:solidFill>
                <a:effectLst/>
                <a:latin typeface="verdana" panose="020B0604030504040204" pitchFamily="34" charset="0"/>
              </a:rPr>
              <a:t> String </a:t>
            </a:r>
            <a:r>
              <a:rPr lang="en-US" b="0" i="0" dirty="0" err="1">
                <a:solidFill>
                  <a:srgbClr val="000000"/>
                </a:solidFill>
                <a:effectLst/>
                <a:latin typeface="verdana" panose="020B0604030504040204" pitchFamily="34" charset="0"/>
              </a:rPr>
              <a:t>name,password</a:t>
            </a:r>
            <a:r>
              <a:rPr lang="en-US" b="0" i="0" dirty="0">
                <a:solidFill>
                  <a:srgbClr val="000000"/>
                </a:solidFill>
                <a:effectLst/>
                <a:latin typeface="verdana" panose="020B0604030504040204" pitchFamily="34" charset="0"/>
              </a:rPr>
              <a:t>;  </a:t>
            </a:r>
          </a:p>
          <a:p>
            <a:r>
              <a:rPr lang="en-IN" dirty="0"/>
              <a:t>//setter and getter methods</a:t>
            </a:r>
          </a:p>
          <a:p>
            <a:pPr algn="l">
              <a:buFont typeface="+mj-lt"/>
              <a:buAutoNum type="arabicPeriod"/>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err="1">
                <a:solidFill>
                  <a:srgbClr val="006699"/>
                </a:solidFill>
                <a:effectLst/>
                <a:latin typeface="verdana" panose="020B0604030504040204" pitchFamily="34" charset="0"/>
              </a:rPr>
              <a:t>boolean</a:t>
            </a:r>
            <a:r>
              <a:rPr lang="en-IN" b="0" i="0" dirty="0">
                <a:solidFill>
                  <a:srgbClr val="000000"/>
                </a:solidFill>
                <a:effectLst/>
                <a:latin typeface="verdana" panose="020B0604030504040204" pitchFamily="34" charset="0"/>
              </a:rPr>
              <a:t> validate(){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if</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password.equals</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"admin"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true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else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false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endParaRPr lang="en-IN" dirty="0"/>
          </a:p>
        </p:txBody>
      </p:sp>
    </p:spTree>
    <p:extLst>
      <p:ext uri="{BB962C8B-B14F-4D97-AF65-F5344CB8AC3E}">
        <p14:creationId xmlns:p14="http://schemas.microsoft.com/office/powerpoint/2010/main" val="26416843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3A55-70AB-4D65-A56B-A0D1165369C3}"/>
              </a:ext>
            </a:extLst>
          </p:cNvPr>
          <p:cNvSpPr>
            <a:spLocks noGrp="1"/>
          </p:cNvSpPr>
          <p:nvPr>
            <p:ph type="title"/>
          </p:nvPr>
        </p:nvSpPr>
        <p:spPr>
          <a:xfrm>
            <a:off x="457200" y="274638"/>
            <a:ext cx="8229600" cy="346050"/>
          </a:xfrm>
        </p:spPr>
        <p:txBody>
          <a:bodyPr>
            <a:normAutofit fontScale="90000"/>
          </a:bodyPr>
          <a:lstStyle/>
          <a:p>
            <a:r>
              <a:rPr lang="en-IN" b="0" i="1" dirty="0" err="1">
                <a:solidFill>
                  <a:srgbClr val="000000"/>
                </a:solidFill>
                <a:effectLst/>
                <a:latin typeface="verdana" panose="020B0604030504040204" pitchFamily="34" charset="0"/>
              </a:rPr>
              <a:t>ControllerServlet</a:t>
            </a:r>
            <a:endParaRPr lang="en-IN" dirty="0"/>
          </a:p>
        </p:txBody>
      </p:sp>
      <p:sp>
        <p:nvSpPr>
          <p:cNvPr id="3" name="Content Placeholder 2">
            <a:extLst>
              <a:ext uri="{FF2B5EF4-FFF2-40B4-BE49-F238E27FC236}">
                <a16:creationId xmlns:a16="http://schemas.microsoft.com/office/drawing/2014/main" id="{094BBAA2-245C-475E-87DD-50EE6C594AAC}"/>
              </a:ext>
            </a:extLst>
          </p:cNvPr>
          <p:cNvSpPr>
            <a:spLocks noGrp="1"/>
          </p:cNvSpPr>
          <p:nvPr>
            <p:ph idx="1"/>
          </p:nvPr>
        </p:nvSpPr>
        <p:spPr>
          <a:xfrm>
            <a:off x="457200" y="692696"/>
            <a:ext cx="8229600" cy="6165304"/>
          </a:xfrm>
        </p:spPr>
        <p:txBody>
          <a:bodyPr>
            <a:normAutofit fontScale="40000" lnSpcReduction="20000"/>
          </a:bodyPr>
          <a:lstStyle/>
          <a:p>
            <a:pPr algn="l">
              <a:buFont typeface="+mj-lt"/>
              <a:buAutoNum type="arabicPeriod"/>
            </a:pPr>
            <a:r>
              <a:rPr lang="en-IN" b="1" i="0" dirty="0">
                <a:solidFill>
                  <a:srgbClr val="006699"/>
                </a:solidFill>
                <a:effectLst/>
                <a:latin typeface="verdana" panose="020B0604030504040204" pitchFamily="34" charset="0"/>
              </a:rPr>
              <a:t>protected</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doPost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HttpServletRequest</a:t>
            </a:r>
            <a:r>
              <a:rPr lang="en-IN" b="0" i="0" dirty="0">
                <a:solidFill>
                  <a:srgbClr val="000000"/>
                </a:solidFill>
                <a:effectLst/>
                <a:latin typeface="verdana" panose="020B0604030504040204" pitchFamily="34" charset="0"/>
              </a:rPr>
              <a:t> request, </a:t>
            </a:r>
            <a:r>
              <a:rPr lang="en-IN" b="0" i="0" dirty="0" err="1">
                <a:solidFill>
                  <a:srgbClr val="000000"/>
                </a:solidFill>
                <a:effectLst/>
                <a:latin typeface="verdana" panose="020B0604030504040204" pitchFamily="34" charset="0"/>
              </a:rPr>
              <a:t>HttpServletResponse</a:t>
            </a:r>
            <a:r>
              <a:rPr lang="en-IN" b="0" i="0" dirty="0">
                <a:solidFill>
                  <a:srgbClr val="000000"/>
                </a:solidFill>
                <a:effectLst/>
                <a:latin typeface="verdana" panose="020B0604030504040204" pitchFamily="34" charset="0"/>
              </a:rPr>
              <a:t> response)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ServletException</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IOException</a:t>
            </a: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response.setContentType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"text/html"</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PrintWriter</a:t>
            </a:r>
            <a:r>
              <a:rPr lang="en-IN" b="0" i="0" dirty="0">
                <a:solidFill>
                  <a:srgbClr val="000000"/>
                </a:solidFill>
                <a:effectLst/>
                <a:latin typeface="verdana" panose="020B0604030504040204" pitchFamily="34" charset="0"/>
              </a:rPr>
              <a:t> out=</a:t>
            </a:r>
            <a:r>
              <a:rPr lang="en-IN" b="0" i="0" dirty="0" err="1">
                <a:solidFill>
                  <a:srgbClr val="000000"/>
                </a:solidFill>
                <a:effectLst/>
                <a:latin typeface="verdana" panose="020B0604030504040204" pitchFamily="34" charset="0"/>
              </a:rPr>
              <a:t>response.getWriter</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String name=</a:t>
            </a:r>
            <a:r>
              <a:rPr lang="en-IN" b="0" i="0" dirty="0" err="1">
                <a:solidFill>
                  <a:srgbClr val="000000"/>
                </a:solidFill>
                <a:effectLst/>
                <a:latin typeface="verdana" panose="020B0604030504040204" pitchFamily="34" charset="0"/>
              </a:rPr>
              <a:t>request.getParameter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"name"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String password=</a:t>
            </a:r>
            <a:r>
              <a:rPr lang="en-IN" b="0" i="0" dirty="0" err="1">
                <a:solidFill>
                  <a:srgbClr val="000000"/>
                </a:solidFill>
                <a:effectLst/>
                <a:latin typeface="verdana" panose="020B0604030504040204" pitchFamily="34" charset="0"/>
              </a:rPr>
              <a:t>request.getParameter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"password"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LoginBean</a:t>
            </a:r>
            <a:r>
              <a:rPr lang="en-IN" b="0" i="0" dirty="0">
                <a:solidFill>
                  <a:srgbClr val="000000"/>
                </a:solidFill>
                <a:effectLst/>
                <a:latin typeface="verdana" panose="020B0604030504040204" pitchFamily="34" charset="0"/>
              </a:rPr>
              <a:t> bean=</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LoginBean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bean.setName</a:t>
            </a:r>
            <a:r>
              <a:rPr lang="en-IN" b="0" i="0" dirty="0">
                <a:solidFill>
                  <a:srgbClr val="000000"/>
                </a:solidFill>
                <a:effectLst/>
                <a:latin typeface="verdana" panose="020B0604030504040204" pitchFamily="34" charset="0"/>
              </a:rPr>
              <a:t>(name);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bean.setPassword</a:t>
            </a:r>
            <a:r>
              <a:rPr lang="en-IN" b="0" i="0" dirty="0">
                <a:solidFill>
                  <a:srgbClr val="000000"/>
                </a:solidFill>
                <a:effectLst/>
                <a:latin typeface="verdana" panose="020B0604030504040204" pitchFamily="34" charset="0"/>
              </a:rPr>
              <a:t>(password);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request.setAttribute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bean"</a:t>
            </a:r>
            <a:r>
              <a:rPr lang="en-IN" b="0" i="0" dirty="0" err="1">
                <a:solidFill>
                  <a:srgbClr val="000000"/>
                </a:solidFill>
                <a:effectLst/>
                <a:latin typeface="verdana" panose="020B0604030504040204" pitchFamily="34" charset="0"/>
              </a:rPr>
              <a:t>,bean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err="1">
                <a:solidFill>
                  <a:srgbClr val="006699"/>
                </a:solidFill>
                <a:effectLst/>
                <a:latin typeface="verdana" panose="020B0604030504040204" pitchFamily="34" charset="0"/>
              </a:rPr>
              <a:t>boolean</a:t>
            </a:r>
            <a:r>
              <a:rPr lang="en-IN" b="0" i="0" dirty="0">
                <a:solidFill>
                  <a:srgbClr val="000000"/>
                </a:solidFill>
                <a:effectLst/>
                <a:latin typeface="verdana" panose="020B0604030504040204" pitchFamily="34" charset="0"/>
              </a:rPr>
              <a:t> status=</a:t>
            </a:r>
            <a:r>
              <a:rPr lang="en-IN" b="0" i="0" dirty="0" err="1">
                <a:solidFill>
                  <a:srgbClr val="000000"/>
                </a:solidFill>
                <a:effectLst/>
                <a:latin typeface="verdana" panose="020B0604030504040204" pitchFamily="34" charset="0"/>
              </a:rPr>
              <a:t>bean.validate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if</a:t>
            </a:r>
            <a:r>
              <a:rPr lang="en-IN" b="0" i="0" dirty="0">
                <a:solidFill>
                  <a:srgbClr val="000000"/>
                </a:solidFill>
                <a:effectLst/>
                <a:latin typeface="verdana" panose="020B0604030504040204" pitchFamily="34" charset="0"/>
              </a:rPr>
              <a:t>(status){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RequestDispatcher</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rd</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request.getRequestDispatcher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"login-</a:t>
            </a:r>
            <a:r>
              <a:rPr lang="en-IN" b="0" i="0" dirty="0" err="1">
                <a:solidFill>
                  <a:srgbClr val="0000FF"/>
                </a:solidFill>
                <a:effectLst/>
                <a:latin typeface="verdana" panose="020B0604030504040204" pitchFamily="34" charset="0"/>
              </a:rPr>
              <a:t>success.jsp</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rd.forward</a:t>
            </a:r>
            <a:r>
              <a:rPr lang="en-IN" b="0" i="0" dirty="0">
                <a:solidFill>
                  <a:srgbClr val="000000"/>
                </a:solidFill>
                <a:effectLst/>
                <a:latin typeface="verdana" panose="020B0604030504040204" pitchFamily="34" charset="0"/>
              </a:rPr>
              <a:t>(request, response);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else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RequestDispatcher</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rd</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request.getRequestDispatcher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"login-</a:t>
            </a:r>
            <a:r>
              <a:rPr lang="en-IN" b="0" i="0" dirty="0" err="1">
                <a:solidFill>
                  <a:srgbClr val="0000FF"/>
                </a:solidFill>
                <a:effectLst/>
                <a:latin typeface="verdana" panose="020B0604030504040204" pitchFamily="34" charset="0"/>
              </a:rPr>
              <a:t>error.jsp</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rd.forward</a:t>
            </a:r>
            <a:r>
              <a:rPr lang="en-IN" b="0" i="0" dirty="0">
                <a:solidFill>
                  <a:srgbClr val="000000"/>
                </a:solidFill>
                <a:effectLst/>
                <a:latin typeface="verdana" panose="020B0604030504040204" pitchFamily="34" charset="0"/>
              </a:rPr>
              <a:t>(request, response);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9856803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733A-3108-4DD4-BE95-AA453818FFBC}"/>
              </a:ext>
            </a:extLst>
          </p:cNvPr>
          <p:cNvSpPr>
            <a:spLocks noGrp="1"/>
          </p:cNvSpPr>
          <p:nvPr>
            <p:ph idx="1"/>
          </p:nvPr>
        </p:nvSpPr>
        <p:spPr>
          <a:xfrm>
            <a:off x="457200" y="620688"/>
            <a:ext cx="8229600" cy="5505475"/>
          </a:xfrm>
        </p:spPr>
        <p:txBody>
          <a:bodyPr/>
          <a:lstStyle/>
          <a:p>
            <a:pPr algn="l">
              <a:buFont typeface="+mj-lt"/>
              <a:buAutoNum type="arabicPeriod"/>
            </a:pPr>
            <a:r>
              <a:rPr lang="en-IN" b="1" i="0" dirty="0">
                <a:solidFill>
                  <a:srgbClr val="006699"/>
                </a:solidFill>
                <a:effectLst/>
                <a:latin typeface="verdana" panose="020B0604030504040204" pitchFamily="34" charset="0"/>
              </a:rPr>
              <a:t>protected</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doGet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HttpServletRequest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req</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HttpServletResponse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resp</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throws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ServletException</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IOException</a:t>
            </a: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doPost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req</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resp</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36048750"/>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CC3A-3AF3-44FD-BC80-4648D30E620C}"/>
              </a:ext>
            </a:extLst>
          </p:cNvPr>
          <p:cNvSpPr>
            <a:spLocks noGrp="1"/>
          </p:cNvSpPr>
          <p:nvPr>
            <p:ph type="title"/>
          </p:nvPr>
        </p:nvSpPr>
        <p:spPr>
          <a:xfrm>
            <a:off x="457200" y="274638"/>
            <a:ext cx="8229600" cy="457199"/>
          </a:xfrm>
        </p:spPr>
        <p:txBody>
          <a:bodyPr>
            <a:normAutofit fontScale="90000"/>
          </a:bodyPr>
          <a:lstStyle/>
          <a:p>
            <a:r>
              <a:rPr lang="en-IN" b="0" i="1" dirty="0">
                <a:solidFill>
                  <a:srgbClr val="000000"/>
                </a:solidFill>
                <a:effectLst/>
                <a:latin typeface="verdana" panose="020B0604030504040204" pitchFamily="34" charset="0"/>
              </a:rPr>
              <a:t> login-</a:t>
            </a:r>
            <a:r>
              <a:rPr lang="en-IN" b="0" i="1" dirty="0" err="1">
                <a:solidFill>
                  <a:srgbClr val="000000"/>
                </a:solidFill>
                <a:effectLst/>
                <a:latin typeface="verdana" panose="020B0604030504040204" pitchFamily="34" charset="0"/>
              </a:rPr>
              <a:t>success.jsp</a:t>
            </a:r>
            <a:endParaRPr lang="en-IN" dirty="0"/>
          </a:p>
        </p:txBody>
      </p:sp>
      <p:sp>
        <p:nvSpPr>
          <p:cNvPr id="3" name="Content Placeholder 2">
            <a:extLst>
              <a:ext uri="{FF2B5EF4-FFF2-40B4-BE49-F238E27FC236}">
                <a16:creationId xmlns:a16="http://schemas.microsoft.com/office/drawing/2014/main" id="{837D3E53-48F1-4EE0-A5F1-45C80A8ECC19}"/>
              </a:ext>
            </a:extLst>
          </p:cNvPr>
          <p:cNvSpPr>
            <a:spLocks noGrp="1"/>
          </p:cNvSpPr>
          <p:nvPr>
            <p:ph idx="1"/>
          </p:nvPr>
        </p:nvSpPr>
        <p:spPr>
          <a:xfrm>
            <a:off x="457200" y="836712"/>
            <a:ext cx="8229600" cy="6021288"/>
          </a:xfrm>
        </p:spPr>
        <p:txBody>
          <a:bodyPr>
            <a:normAutofit lnSpcReduction="10000"/>
          </a:bodyPr>
          <a:lstStyle/>
          <a:p>
            <a:pPr algn="l">
              <a:buFont typeface="+mj-lt"/>
              <a:buAutoNum type="arabicPeriod"/>
            </a:pPr>
            <a:r>
              <a:rPr lang="en-IN" b="0" i="0" dirty="0">
                <a:solidFill>
                  <a:srgbClr val="000000"/>
                </a:solidFill>
                <a:effectLst/>
                <a:latin typeface="verdana" panose="020B0604030504040204" pitchFamily="34" charset="0"/>
              </a:rPr>
              <a:t>&lt;%</a:t>
            </a:r>
            <a:r>
              <a:rPr lang="en-IN" b="0" i="0" dirty="0">
                <a:solidFill>
                  <a:srgbClr val="646464"/>
                </a:solidFill>
                <a:effectLst/>
                <a:latin typeface="verdana" panose="020B0604030504040204" pitchFamily="34" charset="0"/>
              </a:rPr>
              <a:t>@page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import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com.javatpoint.LoginBean</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%&gt;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&lt;p&gt;You are successfully logged in!&lt;/p&gt;  </a:t>
            </a:r>
          </a:p>
          <a:p>
            <a:pPr algn="l">
              <a:buFont typeface="+mj-lt"/>
              <a:buAutoNum type="arabicPeriod"/>
            </a:pPr>
            <a:r>
              <a:rPr lang="en-IN" b="0" i="0" dirty="0">
                <a:solidFill>
                  <a:srgbClr val="000000"/>
                </a:solidFill>
                <a:effectLst/>
                <a:latin typeface="verdana" panose="020B0604030504040204" pitchFamily="34" charset="0"/>
              </a:rPr>
              <a:t>&lt;%  </a:t>
            </a:r>
          </a:p>
          <a:p>
            <a:pPr algn="l">
              <a:buFont typeface="+mj-lt"/>
              <a:buAutoNum type="arabicPeriod"/>
            </a:pPr>
            <a:r>
              <a:rPr lang="en-IN" b="0" i="0" dirty="0" err="1">
                <a:solidFill>
                  <a:srgbClr val="000000"/>
                </a:solidFill>
                <a:effectLst/>
                <a:latin typeface="verdana" panose="020B0604030504040204" pitchFamily="34" charset="0"/>
              </a:rPr>
              <a:t>LoginBean</a:t>
            </a:r>
            <a:r>
              <a:rPr lang="en-IN" b="0" i="0" dirty="0">
                <a:solidFill>
                  <a:srgbClr val="000000"/>
                </a:solidFill>
                <a:effectLst/>
                <a:latin typeface="verdana" panose="020B0604030504040204" pitchFamily="34" charset="0"/>
              </a:rPr>
              <a:t> bean=(</a:t>
            </a:r>
            <a:r>
              <a:rPr lang="en-IN" b="0" i="0" dirty="0" err="1">
                <a:solidFill>
                  <a:srgbClr val="000000"/>
                </a:solidFill>
                <a:effectLst/>
                <a:latin typeface="verdana" panose="020B0604030504040204" pitchFamily="34" charset="0"/>
              </a:rPr>
              <a:t>LoginBean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request.getAttribute</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"bean"</a:t>
            </a:r>
            <a:r>
              <a:rPr lang="en-IN" b="0" i="0" dirty="0">
                <a:solidFill>
                  <a:srgbClr val="000000"/>
                </a:solidFill>
                <a:effectLst/>
                <a:latin typeface="verdana" panose="020B0604030504040204" pitchFamily="34" charset="0"/>
              </a:rPr>
              <a:t>);  </a:t>
            </a:r>
          </a:p>
          <a:p>
            <a:pPr algn="l">
              <a:buFont typeface="+mj-lt"/>
              <a:buAutoNum type="arabicPeriod"/>
            </a:pPr>
            <a:r>
              <a:rPr lang="en-IN" b="0" i="0" dirty="0" err="1">
                <a:solidFill>
                  <a:srgbClr val="000000"/>
                </a:solidFill>
                <a:effectLst/>
                <a:latin typeface="verdana" panose="020B0604030504040204" pitchFamily="34" charset="0"/>
              </a:rPr>
              <a:t>out.print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"Welcome, "</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bean.getName</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%&gt;  </a:t>
            </a:r>
          </a:p>
          <a:p>
            <a:endParaRPr lang="en-IN" dirty="0"/>
          </a:p>
        </p:txBody>
      </p:sp>
    </p:spTree>
    <p:extLst>
      <p:ext uri="{BB962C8B-B14F-4D97-AF65-F5344CB8AC3E}">
        <p14:creationId xmlns:p14="http://schemas.microsoft.com/office/powerpoint/2010/main" val="77802436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CE49-483B-4AB5-BF14-27AA9FB381DA}"/>
              </a:ext>
            </a:extLst>
          </p:cNvPr>
          <p:cNvSpPr>
            <a:spLocks noGrp="1"/>
          </p:cNvSpPr>
          <p:nvPr>
            <p:ph type="title"/>
          </p:nvPr>
        </p:nvSpPr>
        <p:spPr>
          <a:xfrm>
            <a:off x="457200" y="274638"/>
            <a:ext cx="8229600" cy="274042"/>
          </a:xfrm>
        </p:spPr>
        <p:txBody>
          <a:bodyPr>
            <a:normAutofit fontScale="90000"/>
          </a:bodyPr>
          <a:lstStyle/>
          <a:p>
            <a:r>
              <a:rPr lang="en-IN" b="0" i="1" dirty="0">
                <a:solidFill>
                  <a:srgbClr val="000000"/>
                </a:solidFill>
                <a:effectLst/>
                <a:latin typeface="verdana" panose="020B0604030504040204" pitchFamily="34" charset="0"/>
              </a:rPr>
              <a:t> login-</a:t>
            </a:r>
            <a:r>
              <a:rPr lang="en-IN" b="0" i="1" dirty="0" err="1">
                <a:solidFill>
                  <a:srgbClr val="000000"/>
                </a:solidFill>
                <a:effectLst/>
                <a:latin typeface="verdana" panose="020B0604030504040204" pitchFamily="34" charset="0"/>
              </a:rPr>
              <a:t>error.jsp</a:t>
            </a:r>
            <a:endParaRPr lang="en-IN" dirty="0"/>
          </a:p>
        </p:txBody>
      </p:sp>
      <p:sp>
        <p:nvSpPr>
          <p:cNvPr id="3" name="Content Placeholder 2">
            <a:extLst>
              <a:ext uri="{FF2B5EF4-FFF2-40B4-BE49-F238E27FC236}">
                <a16:creationId xmlns:a16="http://schemas.microsoft.com/office/drawing/2014/main" id="{93C04B39-2154-48B7-BC78-F1C1A8B3C0E6}"/>
              </a:ext>
            </a:extLst>
          </p:cNvPr>
          <p:cNvSpPr>
            <a:spLocks noGrp="1"/>
          </p:cNvSpPr>
          <p:nvPr>
            <p:ph idx="1"/>
          </p:nvPr>
        </p:nvSpPr>
        <p:spPr>
          <a:xfrm>
            <a:off x="457200" y="548680"/>
            <a:ext cx="8229600" cy="6309320"/>
          </a:xfrm>
        </p:spPr>
        <p:txBody>
          <a:bodyPr/>
          <a:lstStyle/>
          <a:p>
            <a:pPr algn="l">
              <a:buFont typeface="+mj-lt"/>
              <a:buAutoNum type="arabicPeriod"/>
            </a:pPr>
            <a:r>
              <a:rPr lang="en-IN" b="0" i="0" dirty="0">
                <a:solidFill>
                  <a:srgbClr val="000000"/>
                </a:solidFill>
                <a:effectLst/>
                <a:latin typeface="verdana" panose="020B0604030504040204" pitchFamily="34" charset="0"/>
              </a:rPr>
              <a:t>&lt;p&gt;Sorry! username or password error&lt;/p&gt;  </a:t>
            </a:r>
          </a:p>
          <a:p>
            <a:pPr algn="l">
              <a:buFont typeface="+mj-lt"/>
              <a:buAutoNum type="arabicPeriod"/>
            </a:pPr>
            <a:r>
              <a:rPr lang="en-IN" b="0" i="0" dirty="0">
                <a:solidFill>
                  <a:srgbClr val="000000"/>
                </a:solidFill>
                <a:effectLst/>
                <a:latin typeface="verdana" panose="020B0604030504040204" pitchFamily="34" charset="0"/>
              </a:rPr>
              <a:t>&lt;%@ include file=</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index.jsp</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%&gt;  </a:t>
            </a:r>
          </a:p>
          <a:p>
            <a:endParaRPr lang="en-IN" dirty="0"/>
          </a:p>
        </p:txBody>
      </p:sp>
    </p:spTree>
    <p:extLst>
      <p:ext uri="{BB962C8B-B14F-4D97-AF65-F5344CB8AC3E}">
        <p14:creationId xmlns:p14="http://schemas.microsoft.com/office/powerpoint/2010/main" val="514384932"/>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6039-57D1-4B5E-BDD6-65894E5A722F}"/>
              </a:ext>
            </a:extLst>
          </p:cNvPr>
          <p:cNvSpPr>
            <a:spLocks noGrp="1"/>
          </p:cNvSpPr>
          <p:nvPr>
            <p:ph type="title"/>
          </p:nvPr>
        </p:nvSpPr>
        <p:spPr>
          <a:xfrm>
            <a:off x="457200" y="274638"/>
            <a:ext cx="8229600" cy="457199"/>
          </a:xfrm>
        </p:spPr>
        <p:txBody>
          <a:bodyPr>
            <a:normAutofit fontScale="90000"/>
          </a:bodyPr>
          <a:lstStyle/>
          <a:p>
            <a:r>
              <a:rPr lang="en-US" dirty="0" err="1"/>
              <a:t>jstl</a:t>
            </a:r>
            <a:endParaRPr lang="en-IN" dirty="0"/>
          </a:p>
        </p:txBody>
      </p:sp>
      <p:sp>
        <p:nvSpPr>
          <p:cNvPr id="3" name="Content Placeholder 2">
            <a:extLst>
              <a:ext uri="{FF2B5EF4-FFF2-40B4-BE49-F238E27FC236}">
                <a16:creationId xmlns:a16="http://schemas.microsoft.com/office/drawing/2014/main" id="{5B2E4C23-9A31-428B-8AF3-177529F0FA95}"/>
              </a:ext>
            </a:extLst>
          </p:cNvPr>
          <p:cNvSpPr>
            <a:spLocks noGrp="1"/>
          </p:cNvSpPr>
          <p:nvPr>
            <p:ph idx="1"/>
          </p:nvPr>
        </p:nvSpPr>
        <p:spPr>
          <a:xfrm>
            <a:off x="457200" y="731838"/>
            <a:ext cx="8229600" cy="6009530"/>
          </a:xfrm>
        </p:spPr>
        <p:txBody>
          <a:bodyPr>
            <a:normAutofit lnSpcReduction="10000"/>
          </a:bodyPr>
          <a:lstStyle/>
          <a:p>
            <a:r>
              <a:rPr lang="en-US" sz="1400" b="0" i="0" dirty="0">
                <a:solidFill>
                  <a:srgbClr val="000000"/>
                </a:solidFill>
                <a:effectLst/>
                <a:latin typeface="verdana" panose="020B0604030504040204" pitchFamily="34" charset="0"/>
              </a:rPr>
              <a:t>The JSP Standard Tag Library (JSTL) represents a set of tags to simplify the JSP development.</a:t>
            </a:r>
          </a:p>
          <a:p>
            <a:r>
              <a:rPr lang="en-IN" b="0" i="0" dirty="0">
                <a:solidFill>
                  <a:srgbClr val="610B38"/>
                </a:solidFill>
                <a:effectLst/>
                <a:latin typeface="erdana"/>
              </a:rPr>
              <a:t>JSTL Core Tags</a:t>
            </a:r>
          </a:p>
          <a:p>
            <a:r>
              <a:rPr lang="en-US" sz="1600" b="0" i="0" dirty="0">
                <a:solidFill>
                  <a:srgbClr val="000000"/>
                </a:solidFill>
                <a:effectLst/>
                <a:latin typeface="verdana" panose="020B0604030504040204" pitchFamily="34" charset="0"/>
              </a:rPr>
              <a:t>The JSTL core tag provides variable support, URL management, flow control etc. The syntax used for including JSTL core library in your JSP is:</a:t>
            </a:r>
          </a:p>
          <a:p>
            <a:r>
              <a:rPr lang="en-IN" sz="1800" b="1" i="0" dirty="0">
                <a:solidFill>
                  <a:srgbClr val="006699"/>
                </a:solidFill>
                <a:effectLst/>
                <a:latin typeface="verdana" panose="020B0604030504040204" pitchFamily="34" charset="0"/>
              </a:rPr>
              <a:t>&lt;</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taglib</a:t>
            </a:r>
            <a:r>
              <a:rPr lang="en-IN" sz="1800" b="0" i="0" dirty="0">
                <a:solidFill>
                  <a:srgbClr val="000000"/>
                </a:solidFill>
                <a:effectLst/>
                <a:latin typeface="verdana" panose="020B0604030504040204" pitchFamily="34" charset="0"/>
              </a:rPr>
              <a:t> </a:t>
            </a:r>
            <a:r>
              <a:rPr lang="en-IN" sz="1800" b="0" i="0" dirty="0" err="1">
                <a:solidFill>
                  <a:srgbClr val="FF0000"/>
                </a:solidFill>
                <a:effectLst/>
                <a:latin typeface="verdana" panose="020B0604030504040204" pitchFamily="34" charset="0"/>
              </a:rPr>
              <a:t>uri</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"http://java.sun.com/</a:t>
            </a:r>
            <a:r>
              <a:rPr lang="en-IN" sz="1800" b="0" i="0" dirty="0" err="1">
                <a:solidFill>
                  <a:srgbClr val="0000FF"/>
                </a:solidFill>
                <a:effectLst/>
                <a:latin typeface="verdana" panose="020B0604030504040204" pitchFamily="34" charset="0"/>
              </a:rPr>
              <a:t>jsp</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jstl</a:t>
            </a:r>
            <a:r>
              <a:rPr lang="en-IN" sz="1800" b="0" i="0" dirty="0">
                <a:solidFill>
                  <a:srgbClr val="0000FF"/>
                </a:solidFill>
                <a:effectLst/>
                <a:latin typeface="verdana" panose="020B0604030504040204" pitchFamily="34" charset="0"/>
              </a:rPr>
              <a:t>/core"</a:t>
            </a: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prefix</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"c"</a:t>
            </a: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&gt;</a:t>
            </a:r>
            <a:r>
              <a:rPr lang="en-IN" sz="1800" b="0" i="0" dirty="0">
                <a:solidFill>
                  <a:srgbClr val="000000"/>
                </a:solidFill>
                <a:effectLst/>
                <a:latin typeface="verdana" panose="020B0604030504040204" pitchFamily="34" charset="0"/>
              </a:rPr>
              <a:t>  </a:t>
            </a:r>
          </a:p>
          <a:p>
            <a:r>
              <a:rPr lang="en-IN" sz="2400" b="0" i="0" dirty="0">
                <a:solidFill>
                  <a:srgbClr val="610B38"/>
                </a:solidFill>
                <a:effectLst/>
                <a:latin typeface="erdana"/>
              </a:rPr>
              <a:t>&lt;</a:t>
            </a:r>
            <a:r>
              <a:rPr lang="en-IN" sz="2400" b="0" i="0" dirty="0" err="1">
                <a:solidFill>
                  <a:srgbClr val="610B38"/>
                </a:solidFill>
                <a:effectLst/>
                <a:latin typeface="erdana"/>
              </a:rPr>
              <a:t>c:out</a:t>
            </a:r>
            <a:r>
              <a:rPr lang="en-IN" sz="2400" b="0" i="0" dirty="0">
                <a:solidFill>
                  <a:srgbClr val="610B38"/>
                </a:solidFill>
                <a:effectLst/>
                <a:latin typeface="erdana"/>
              </a:rPr>
              <a:t>&gt; </a:t>
            </a:r>
          </a:p>
          <a:p>
            <a:r>
              <a:rPr lang="en-US" sz="1400" b="0" i="0" dirty="0">
                <a:solidFill>
                  <a:srgbClr val="000000"/>
                </a:solidFill>
                <a:effectLst/>
                <a:latin typeface="verdana" panose="020B0604030504040204" pitchFamily="34" charset="0"/>
              </a:rPr>
              <a:t>The &lt;</a:t>
            </a:r>
            <a:r>
              <a:rPr lang="en-US" sz="1400" b="0" i="0" dirty="0" err="1">
                <a:solidFill>
                  <a:srgbClr val="000000"/>
                </a:solidFill>
                <a:effectLst/>
                <a:latin typeface="verdana" panose="020B0604030504040204" pitchFamily="34" charset="0"/>
              </a:rPr>
              <a:t>c:out</a:t>
            </a:r>
            <a:r>
              <a:rPr lang="en-US" sz="1400" b="0" i="0" dirty="0">
                <a:solidFill>
                  <a:srgbClr val="000000"/>
                </a:solidFill>
                <a:effectLst/>
                <a:latin typeface="verdana" panose="020B0604030504040204" pitchFamily="34" charset="0"/>
              </a:rPr>
              <a:t>&gt; tag is similar to JSP expression tag, but it can only be used with expression. It will display the result of an expression, similar to the way &lt; %=...% &gt; work.</a:t>
            </a:r>
            <a:endParaRPr lang="en-IN" sz="2400" dirty="0">
              <a:solidFill>
                <a:srgbClr val="610B38"/>
              </a:solidFill>
              <a:latin typeface="erdana"/>
            </a:endParaRPr>
          </a:p>
          <a:p>
            <a:r>
              <a:rPr lang="en-US" sz="1400" b="0" i="0" dirty="0">
                <a:solidFill>
                  <a:srgbClr val="000000"/>
                </a:solidFill>
                <a:effectLst/>
                <a:latin typeface="verdana" panose="020B0604030504040204" pitchFamily="34" charset="0"/>
              </a:rPr>
              <a:t>The &lt; c:out &gt; tag automatically escape the XML tags. Hence they aren't evaluated as actual tags</a:t>
            </a:r>
            <a:endParaRPr lang="en-IN" sz="2400" b="0" i="0" dirty="0">
              <a:solidFill>
                <a:srgbClr val="610B38"/>
              </a:solidFill>
              <a:effectLst/>
              <a:latin typeface="erdana"/>
            </a:endParaRPr>
          </a:p>
          <a:p>
            <a:pPr algn="l">
              <a:buFont typeface="+mj-lt"/>
              <a:buAutoNum type="arabicPeriod"/>
            </a:pPr>
            <a:r>
              <a:rPr lang="en-IN" sz="1400" b="1" i="0" dirty="0">
                <a:solidFill>
                  <a:srgbClr val="006699"/>
                </a:solidFill>
                <a:effectLst/>
                <a:latin typeface="verdana" panose="020B0604030504040204" pitchFamily="34" charset="0"/>
              </a:rPr>
              <a:t>&lt;</a:t>
            </a: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taglib</a:t>
            </a: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uri</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"http://java.sun.com/</a:t>
            </a:r>
            <a:r>
              <a:rPr lang="en-IN" sz="1400" b="0" i="0" dirty="0" err="1">
                <a:solidFill>
                  <a:srgbClr val="0000FF"/>
                </a:solidFill>
                <a:effectLst/>
                <a:latin typeface="verdana" panose="020B0604030504040204" pitchFamily="34" charset="0"/>
              </a:rPr>
              <a:t>jsp</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jstl</a:t>
            </a:r>
            <a:r>
              <a:rPr lang="en-IN" sz="1400" b="0" i="0" dirty="0">
                <a:solidFill>
                  <a:srgbClr val="0000FF"/>
                </a:solidFill>
                <a:effectLst/>
                <a:latin typeface="verdana" panose="020B0604030504040204" pitchFamily="34" charset="0"/>
              </a:rPr>
              <a:t>/core"</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prefix</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"c"</a:t>
            </a:r>
            <a:r>
              <a:rPr lang="en-IN" sz="1400" b="0" i="0" dirty="0">
                <a:solidFill>
                  <a:srgbClr val="000000"/>
                </a:solidFill>
                <a:effectLst/>
                <a:latin typeface="verdana" panose="020B0604030504040204" pitchFamily="34" charset="0"/>
              </a:rPr>
              <a:t>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&lt;html&gt;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&lt;head&gt;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&lt;title&gt;</a:t>
            </a:r>
            <a:r>
              <a:rPr lang="en-IN" sz="1400" b="0" i="0" dirty="0">
                <a:solidFill>
                  <a:srgbClr val="000000"/>
                </a:solidFill>
                <a:effectLst/>
                <a:latin typeface="verdana" panose="020B0604030504040204" pitchFamily="34" charset="0"/>
              </a:rPr>
              <a:t>Tag Example</a:t>
            </a:r>
            <a:r>
              <a:rPr lang="en-IN" sz="1400" b="1" i="0" dirty="0">
                <a:solidFill>
                  <a:srgbClr val="006699"/>
                </a:solidFill>
                <a:effectLst/>
                <a:latin typeface="verdana" panose="020B0604030504040204" pitchFamily="34" charset="0"/>
              </a:rPr>
              <a:t>&lt;/title&gt;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&lt;/head&gt;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&lt;body&gt;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a:t>
            </a:r>
            <a:r>
              <a:rPr lang="en-IN" sz="1400" b="1" i="0" dirty="0" err="1">
                <a:solidFill>
                  <a:srgbClr val="006699"/>
                </a:solidFill>
                <a:effectLst/>
                <a:latin typeface="verdana" panose="020B0604030504040204" pitchFamily="34" charset="0"/>
              </a:rPr>
              <a:t>c:out</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value</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"${'Welcome to </a:t>
            </a:r>
            <a:r>
              <a:rPr lang="en-IN" sz="1400" b="0" i="0" dirty="0" err="1">
                <a:solidFill>
                  <a:srgbClr val="0000FF"/>
                </a:solidFill>
                <a:effectLst/>
                <a:latin typeface="verdana" panose="020B0604030504040204" pitchFamily="34" charset="0"/>
              </a:rPr>
              <a:t>javaTpoint</a:t>
            </a:r>
            <a:r>
              <a:rPr lang="en-IN" sz="1400" b="0" i="0" dirty="0">
                <a:solidFill>
                  <a:srgbClr val="0000FF"/>
                </a:solidFill>
                <a:effectLst/>
                <a:latin typeface="verdana" panose="020B0604030504040204" pitchFamily="34" charset="0"/>
              </a:rPr>
              <a:t>'}"</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&lt;/body&gt;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&lt;/html&gt;</a:t>
            </a:r>
            <a:r>
              <a:rPr lang="en-IN" sz="1400" b="0" i="0" dirty="0">
                <a:solidFill>
                  <a:srgbClr val="000000"/>
                </a:solidFill>
                <a:effectLst/>
                <a:latin typeface="verdana" panose="020B0604030504040204" pitchFamily="34" charset="0"/>
              </a:rPr>
              <a:t>  </a:t>
            </a:r>
          </a:p>
          <a:p>
            <a:endParaRPr lang="en-IN" sz="2400" b="0" i="0" dirty="0">
              <a:solidFill>
                <a:srgbClr val="610B38"/>
              </a:solidFill>
              <a:effectLst/>
              <a:latin typeface="erdana"/>
            </a:endParaRPr>
          </a:p>
          <a:p>
            <a:endParaRPr lang="en-IN" sz="1800" b="0" i="0" dirty="0">
              <a:solidFill>
                <a:srgbClr val="000000"/>
              </a:solidFill>
              <a:effectLst/>
              <a:latin typeface="verdana" panose="020B0604030504040204" pitchFamily="34" charset="0"/>
            </a:endParaRPr>
          </a:p>
          <a:p>
            <a:endParaRPr lang="en-IN" sz="1600" dirty="0"/>
          </a:p>
        </p:txBody>
      </p:sp>
    </p:spTree>
    <p:extLst>
      <p:ext uri="{BB962C8B-B14F-4D97-AF65-F5344CB8AC3E}">
        <p14:creationId xmlns:p14="http://schemas.microsoft.com/office/powerpoint/2010/main" val="1286801419"/>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DA0A-8B9C-4C3C-8792-EEB1FDF38DEF}"/>
              </a:ext>
            </a:extLst>
          </p:cNvPr>
          <p:cNvSpPr>
            <a:spLocks noGrp="1"/>
          </p:cNvSpPr>
          <p:nvPr>
            <p:ph type="title"/>
          </p:nvPr>
        </p:nvSpPr>
        <p:spPr>
          <a:xfrm>
            <a:off x="457200" y="274638"/>
            <a:ext cx="8229600" cy="457199"/>
          </a:xfrm>
        </p:spPr>
        <p:txBody>
          <a:bodyPr>
            <a:normAutofit fontScale="90000"/>
          </a:bodyPr>
          <a:lstStyle/>
          <a:p>
            <a:r>
              <a:rPr lang="en-US" dirty="0"/>
              <a:t>Steps to install </a:t>
            </a:r>
            <a:r>
              <a:rPr lang="en-US" dirty="0" err="1"/>
              <a:t>jstl</a:t>
            </a:r>
            <a:endParaRPr lang="en-IN" dirty="0"/>
          </a:p>
        </p:txBody>
      </p:sp>
      <p:sp>
        <p:nvSpPr>
          <p:cNvPr id="3" name="Content Placeholder 2">
            <a:extLst>
              <a:ext uri="{FF2B5EF4-FFF2-40B4-BE49-F238E27FC236}">
                <a16:creationId xmlns:a16="http://schemas.microsoft.com/office/drawing/2014/main" id="{4A7FA9B2-6E29-4211-96A5-B642507797CE}"/>
              </a:ext>
            </a:extLst>
          </p:cNvPr>
          <p:cNvSpPr>
            <a:spLocks noGrp="1"/>
          </p:cNvSpPr>
          <p:nvPr>
            <p:ph idx="1"/>
          </p:nvPr>
        </p:nvSpPr>
        <p:spPr>
          <a:xfrm>
            <a:off x="457200" y="731838"/>
            <a:ext cx="8229600" cy="5394326"/>
          </a:xfrm>
        </p:spPr>
        <p:txBody>
          <a:bodyPr/>
          <a:lstStyle/>
          <a:p>
            <a:r>
              <a:rPr lang="en-US" dirty="0"/>
              <a:t>Download jstl-1.2 jar file.</a:t>
            </a:r>
          </a:p>
          <a:p>
            <a:r>
              <a:rPr lang="en-US" dirty="0"/>
              <a:t>Add this in the lib folder.</a:t>
            </a:r>
            <a:endParaRPr lang="en-IN" dirty="0"/>
          </a:p>
        </p:txBody>
      </p:sp>
    </p:spTree>
    <p:extLst>
      <p:ext uri="{BB962C8B-B14F-4D97-AF65-F5344CB8AC3E}">
        <p14:creationId xmlns:p14="http://schemas.microsoft.com/office/powerpoint/2010/main" val="2241179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80CC-5827-4916-8FC1-CEBE46048794}"/>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Simple if statement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8A06721-86A6-4999-BE0B-5BD031075132}"/>
              </a:ext>
            </a:extLst>
          </p:cNvPr>
          <p:cNvSpPr>
            <a:spLocks noGrp="1"/>
          </p:cNvSpPr>
          <p:nvPr>
            <p:ph idx="1"/>
          </p:nvPr>
        </p:nvSpPr>
        <p:spPr>
          <a:xfrm>
            <a:off x="457200" y="404664"/>
            <a:ext cx="8229600" cy="6453336"/>
          </a:xfrm>
        </p:spPr>
        <p:txBody>
          <a:bodyPr/>
          <a:lstStyle/>
          <a:p>
            <a:pPr algn="just"/>
            <a:r>
              <a:rPr lang="en-US" sz="2400" b="0" i="0" dirty="0">
                <a:solidFill>
                  <a:srgbClr val="333333"/>
                </a:solidFill>
                <a:effectLst/>
                <a:latin typeface="inter-regular"/>
              </a:rPr>
              <a:t>It is the most basic statement among all control flow statements in Java. It evaluates a Boolean expression and enables the program to enter a block of code if the expression evaluates to true.</a:t>
            </a:r>
          </a:p>
          <a:p>
            <a:pPr algn="just"/>
            <a:r>
              <a:rPr lang="en-US" sz="2400" b="0" i="0" dirty="0">
                <a:solidFill>
                  <a:srgbClr val="333333"/>
                </a:solidFill>
                <a:effectLst/>
                <a:latin typeface="inter-regular"/>
              </a:rPr>
              <a:t>Syntax of if statement is given below.</a:t>
            </a:r>
          </a:p>
          <a:p>
            <a:pPr marL="0" indent="0" algn="just">
              <a:buNone/>
            </a:pPr>
            <a:endParaRPr lang="en-US" sz="2400" b="0" i="0" dirty="0">
              <a:solidFill>
                <a:srgbClr val="333333"/>
              </a:solidFill>
              <a:effectLst/>
              <a:latin typeface="inter-regular"/>
            </a:endParaRPr>
          </a:p>
          <a:p>
            <a:pPr marL="0" indent="0" algn="just">
              <a:buNone/>
            </a:pPr>
            <a:r>
              <a:rPr lang="en-US" sz="2400" b="1" i="0" dirty="0">
                <a:solidFill>
                  <a:srgbClr val="006699"/>
                </a:solidFill>
                <a:effectLst/>
                <a:latin typeface="inter-regular"/>
              </a:rPr>
              <a:t>if</a:t>
            </a:r>
            <a:r>
              <a:rPr lang="en-US" sz="2400" b="0" i="0" dirty="0">
                <a:solidFill>
                  <a:srgbClr val="000000"/>
                </a:solidFill>
                <a:effectLst/>
                <a:latin typeface="inter-regular"/>
              </a:rPr>
              <a:t>(condition) {    </a:t>
            </a:r>
          </a:p>
          <a:p>
            <a:pPr marL="0" indent="0" algn="just">
              <a:buNone/>
            </a:pPr>
            <a:r>
              <a:rPr lang="en-US" sz="2400" b="0" i="0" dirty="0">
                <a:solidFill>
                  <a:srgbClr val="000000"/>
                </a:solidFill>
                <a:effectLst/>
                <a:latin typeface="inter-regular"/>
              </a:rPr>
              <a:t>statement </a:t>
            </a:r>
            <a:r>
              <a:rPr lang="en-US" sz="2400" b="0" i="0" dirty="0">
                <a:solidFill>
                  <a:srgbClr val="C00000"/>
                </a:solidFill>
                <a:effectLst/>
                <a:latin typeface="inter-regular"/>
              </a:rPr>
              <a:t>1</a:t>
            </a:r>
            <a:r>
              <a:rPr lang="en-US" sz="2400" b="0" i="0" dirty="0">
                <a:solidFill>
                  <a:srgbClr val="000000"/>
                </a:solidFill>
                <a:effectLst/>
                <a:latin typeface="inter-regular"/>
              </a:rPr>
              <a:t>; </a:t>
            </a:r>
            <a:r>
              <a:rPr lang="en-US" sz="2400" b="0" i="0" dirty="0">
                <a:solidFill>
                  <a:srgbClr val="008200"/>
                </a:solidFill>
                <a:effectLst/>
                <a:latin typeface="inter-regular"/>
              </a:rPr>
              <a:t>//executes when condition is true </a:t>
            </a:r>
            <a:r>
              <a:rPr lang="en-US" sz="2400" b="0" i="0" dirty="0">
                <a:solidFill>
                  <a:srgbClr val="000000"/>
                </a:solidFill>
                <a:effectLst/>
                <a:latin typeface="inter-regular"/>
              </a:rPr>
              <a:t>  </a:t>
            </a:r>
          </a:p>
          <a:p>
            <a:pPr marL="0" indent="0" algn="just">
              <a:buNone/>
            </a:pPr>
            <a:r>
              <a:rPr lang="en-US" sz="2400" b="0" i="0" dirty="0">
                <a:solidFill>
                  <a:srgbClr val="000000"/>
                </a:solidFill>
                <a:effectLst/>
                <a:latin typeface="inter-regular"/>
              </a:rPr>
              <a:t>}    </a:t>
            </a:r>
          </a:p>
          <a:p>
            <a:pPr algn="just"/>
            <a:endParaRPr lang="en-US" sz="24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493567108"/>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C1BC-A016-41B5-B148-6C5480D8F933}"/>
              </a:ext>
            </a:extLst>
          </p:cNvPr>
          <p:cNvSpPr>
            <a:spLocks noGrp="1"/>
          </p:cNvSpPr>
          <p:nvPr>
            <p:ph type="title"/>
          </p:nvPr>
        </p:nvSpPr>
        <p:spPr>
          <a:xfrm>
            <a:off x="470917" y="332656"/>
            <a:ext cx="8229600" cy="432048"/>
          </a:xfrm>
        </p:spPr>
        <p:txBody>
          <a:bodyPr>
            <a:normAutofit fontScale="90000"/>
          </a:bodyPr>
          <a:lstStyle/>
          <a:p>
            <a:r>
              <a:rPr lang="en-IN" b="0" i="0" dirty="0">
                <a:solidFill>
                  <a:srgbClr val="610B38"/>
                </a:solidFill>
                <a:effectLst/>
                <a:latin typeface="erdana"/>
              </a:rPr>
              <a:t>&lt;</a:t>
            </a:r>
            <a:r>
              <a:rPr lang="en-IN" b="0" i="0" dirty="0" err="1">
                <a:solidFill>
                  <a:srgbClr val="610B38"/>
                </a:solidFill>
                <a:effectLst/>
                <a:latin typeface="erdana"/>
              </a:rPr>
              <a:t>c:set</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ACA1577-4E98-4A37-B195-801EC32F06D2}"/>
              </a:ext>
            </a:extLst>
          </p:cNvPr>
          <p:cNvSpPr>
            <a:spLocks noGrp="1"/>
          </p:cNvSpPr>
          <p:nvPr>
            <p:ph idx="1"/>
          </p:nvPr>
        </p:nvSpPr>
        <p:spPr>
          <a:xfrm>
            <a:off x="457200" y="404664"/>
            <a:ext cx="8229600" cy="6408712"/>
          </a:xfrm>
        </p:spPr>
        <p:txBody>
          <a:bodyPr/>
          <a:lstStyle/>
          <a:p>
            <a:pPr algn="l"/>
            <a:r>
              <a:rPr lang="en-US" sz="1800" b="0" i="0" dirty="0">
                <a:solidFill>
                  <a:srgbClr val="000000"/>
                </a:solidFill>
                <a:effectLst/>
                <a:latin typeface="verdana" panose="020B0604030504040204" pitchFamily="34" charset="0"/>
              </a:rPr>
              <a:t>It is used to set the result of an expression evaluated in a 'scope'. The &lt;</a:t>
            </a:r>
            <a:r>
              <a:rPr lang="en-US" sz="1800" b="0" i="0" dirty="0" err="1">
                <a:solidFill>
                  <a:srgbClr val="000000"/>
                </a:solidFill>
                <a:effectLst/>
                <a:latin typeface="verdana" panose="020B0604030504040204" pitchFamily="34" charset="0"/>
              </a:rPr>
              <a:t>c:set</a:t>
            </a:r>
            <a:r>
              <a:rPr lang="en-US" sz="1800" b="0" i="0" dirty="0">
                <a:solidFill>
                  <a:srgbClr val="000000"/>
                </a:solidFill>
                <a:effectLst/>
                <a:latin typeface="verdana" panose="020B0604030504040204" pitchFamily="34" charset="0"/>
              </a:rPr>
              <a:t>&gt; tag is helpful because it evaluates the expression and use the result to set a value of </a:t>
            </a:r>
            <a:r>
              <a:rPr lang="en-US" sz="1800" b="0" i="0" dirty="0" err="1">
                <a:solidFill>
                  <a:srgbClr val="000000"/>
                </a:solidFill>
                <a:effectLst/>
                <a:latin typeface="verdana" panose="020B0604030504040204" pitchFamily="34" charset="0"/>
              </a:rPr>
              <a:t>java.util.Map</a:t>
            </a:r>
            <a:r>
              <a:rPr lang="en-US" sz="1800" b="0" i="0" dirty="0">
                <a:solidFill>
                  <a:srgbClr val="000000"/>
                </a:solidFill>
                <a:effectLst/>
                <a:latin typeface="verdana" panose="020B0604030504040204" pitchFamily="34" charset="0"/>
              </a:rPr>
              <a:t> or JavaBean.</a:t>
            </a:r>
          </a:p>
          <a:p>
            <a:pPr algn="l"/>
            <a:r>
              <a:rPr lang="en-US" sz="1800" b="0" i="0" dirty="0">
                <a:solidFill>
                  <a:srgbClr val="000000"/>
                </a:solidFill>
                <a:effectLst/>
                <a:latin typeface="verdana" panose="020B0604030504040204" pitchFamily="34" charset="0"/>
              </a:rPr>
              <a:t>This tag is similar to </a:t>
            </a:r>
            <a:r>
              <a:rPr lang="en-US" sz="1800" b="0" i="0" dirty="0" err="1">
                <a:solidFill>
                  <a:srgbClr val="000000"/>
                </a:solidFill>
                <a:effectLst/>
                <a:latin typeface="verdana" panose="020B0604030504040204" pitchFamily="34" charset="0"/>
              </a:rPr>
              <a:t>jsp:setProperty</a:t>
            </a:r>
            <a:r>
              <a:rPr lang="en-US" sz="1800" b="0" i="0" dirty="0">
                <a:solidFill>
                  <a:srgbClr val="000000"/>
                </a:solidFill>
                <a:effectLst/>
                <a:latin typeface="verdana" panose="020B0604030504040204" pitchFamily="34" charset="0"/>
              </a:rPr>
              <a:t> action tag.</a:t>
            </a:r>
          </a:p>
          <a:p>
            <a:pPr algn="l"/>
            <a:r>
              <a:rPr lang="en-US" sz="1800" b="0" i="0" dirty="0">
                <a:solidFill>
                  <a:srgbClr val="000000"/>
                </a:solidFill>
                <a:effectLst/>
                <a:latin typeface="verdana" panose="020B0604030504040204" pitchFamily="34" charset="0"/>
              </a:rPr>
              <a:t>Let's see the simple example of &lt;</a:t>
            </a:r>
            <a:r>
              <a:rPr lang="en-US" sz="1800" b="0" i="0" dirty="0" err="1">
                <a:solidFill>
                  <a:srgbClr val="000000"/>
                </a:solidFill>
                <a:effectLst/>
                <a:latin typeface="verdana" panose="020B0604030504040204" pitchFamily="34" charset="0"/>
              </a:rPr>
              <a:t>c:set</a:t>
            </a:r>
            <a:r>
              <a:rPr lang="en-US" sz="1800" b="0" i="0" dirty="0">
                <a:solidFill>
                  <a:srgbClr val="000000"/>
                </a:solidFill>
                <a:effectLst/>
                <a:latin typeface="verdana" panose="020B0604030504040204" pitchFamily="34" charset="0"/>
              </a:rPr>
              <a:t>&gt; tag:</a:t>
            </a:r>
          </a:p>
          <a:p>
            <a:pPr algn="l">
              <a:buFont typeface="+mj-lt"/>
              <a:buAutoNum type="arabicPeriod"/>
            </a:pPr>
            <a:r>
              <a:rPr lang="en-IN" sz="2000" b="1" i="0" dirty="0">
                <a:solidFill>
                  <a:srgbClr val="006699"/>
                </a:solidFill>
                <a:effectLst/>
                <a:latin typeface="verdana" panose="020B0604030504040204" pitchFamily="34" charset="0"/>
              </a:rPr>
              <a:t>&lt;</a:t>
            </a:r>
            <a:r>
              <a:rPr lang="en-IN" sz="2000" b="0" i="0" dirty="0">
                <a:solidFill>
                  <a:srgbClr val="000000"/>
                </a:solidFill>
                <a:effectLst/>
                <a:latin typeface="verdana" panose="020B0604030504040204" pitchFamily="34" charset="0"/>
              </a:rPr>
              <a:t>%@ </a:t>
            </a:r>
            <a:r>
              <a:rPr lang="en-IN" sz="2000" b="0" i="0" dirty="0" err="1">
                <a:solidFill>
                  <a:srgbClr val="000000"/>
                </a:solidFill>
                <a:effectLst/>
                <a:latin typeface="verdana" panose="020B0604030504040204" pitchFamily="34" charset="0"/>
              </a:rPr>
              <a:t>taglib</a:t>
            </a:r>
            <a:r>
              <a:rPr lang="en-IN" sz="2000" b="0" i="0" dirty="0">
                <a:solidFill>
                  <a:srgbClr val="000000"/>
                </a:solidFill>
                <a:effectLst/>
                <a:latin typeface="verdana" panose="020B0604030504040204" pitchFamily="34" charset="0"/>
              </a:rPr>
              <a:t> </a:t>
            </a:r>
            <a:r>
              <a:rPr lang="en-IN" sz="2000" b="0" i="0" dirty="0" err="1">
                <a:solidFill>
                  <a:srgbClr val="FF0000"/>
                </a:solidFill>
                <a:effectLst/>
                <a:latin typeface="verdana" panose="020B0604030504040204" pitchFamily="34" charset="0"/>
              </a:rPr>
              <a:t>uri</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"http://java.sun.com/</a:t>
            </a:r>
            <a:r>
              <a:rPr lang="en-IN" sz="2000" b="0" i="0" dirty="0" err="1">
                <a:solidFill>
                  <a:srgbClr val="0000FF"/>
                </a:solidFill>
                <a:effectLst/>
                <a:latin typeface="verdana" panose="020B0604030504040204" pitchFamily="34" charset="0"/>
              </a:rPr>
              <a:t>jsp</a:t>
            </a:r>
            <a:r>
              <a:rPr lang="en-IN" sz="2000" b="0" i="0" dirty="0">
                <a:solidFill>
                  <a:srgbClr val="0000FF"/>
                </a:solidFill>
                <a:effectLst/>
                <a:latin typeface="verdana" panose="020B0604030504040204" pitchFamily="34" charset="0"/>
              </a:rPr>
              <a:t>/</a:t>
            </a:r>
            <a:r>
              <a:rPr lang="en-IN" sz="2000" b="0" i="0" dirty="0" err="1">
                <a:solidFill>
                  <a:srgbClr val="0000FF"/>
                </a:solidFill>
                <a:effectLst/>
                <a:latin typeface="verdana" panose="020B0604030504040204" pitchFamily="34" charset="0"/>
              </a:rPr>
              <a:t>jstl</a:t>
            </a:r>
            <a:r>
              <a:rPr lang="en-IN" sz="2000" b="0" i="0" dirty="0">
                <a:solidFill>
                  <a:srgbClr val="0000FF"/>
                </a:solidFill>
                <a:effectLst/>
                <a:latin typeface="verdana" panose="020B0604030504040204" pitchFamily="34" charset="0"/>
              </a:rPr>
              <a:t>/core"</a:t>
            </a:r>
            <a:r>
              <a:rPr lang="en-IN" sz="2000" b="0" i="0" dirty="0">
                <a:solidFill>
                  <a:srgbClr val="000000"/>
                </a:solidFill>
                <a:effectLst/>
                <a:latin typeface="verdana" panose="020B0604030504040204" pitchFamily="34" charset="0"/>
              </a:rPr>
              <a:t> </a:t>
            </a:r>
            <a:r>
              <a:rPr lang="en-IN" sz="2000" b="0" i="0" dirty="0">
                <a:solidFill>
                  <a:srgbClr val="FF0000"/>
                </a:solidFill>
                <a:effectLst/>
                <a:latin typeface="verdana" panose="020B0604030504040204" pitchFamily="34" charset="0"/>
              </a:rPr>
              <a:t>prefix</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"c"</a:t>
            </a:r>
            <a:r>
              <a:rPr lang="en-IN" sz="2000" b="0" i="0" dirty="0">
                <a:solidFill>
                  <a:srgbClr val="000000"/>
                </a:solidFill>
                <a:effectLst/>
                <a:latin typeface="verdana" panose="020B0604030504040204" pitchFamily="34" charset="0"/>
              </a:rPr>
              <a:t> %</a:t>
            </a:r>
            <a:r>
              <a:rPr lang="en-IN" sz="2000" b="1" i="0" dirty="0">
                <a:solidFill>
                  <a:srgbClr val="006699"/>
                </a:solidFill>
                <a:effectLst/>
                <a:latin typeface="verdana" panose="020B0604030504040204" pitchFamily="34" charset="0"/>
              </a:rPr>
              <a:t>&gt;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&lt;html&gt;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&lt;head&gt;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&lt;title&gt;</a:t>
            </a:r>
            <a:r>
              <a:rPr lang="en-IN" sz="2000" b="0" i="0" dirty="0">
                <a:solidFill>
                  <a:srgbClr val="000000"/>
                </a:solidFill>
                <a:effectLst/>
                <a:latin typeface="verdana" panose="020B0604030504040204" pitchFamily="34" charset="0"/>
              </a:rPr>
              <a:t>Core Tag Example</a:t>
            </a:r>
            <a:r>
              <a:rPr lang="en-IN" sz="2000" b="1" i="0" dirty="0">
                <a:solidFill>
                  <a:srgbClr val="006699"/>
                </a:solidFill>
                <a:effectLst/>
                <a:latin typeface="verdana" panose="020B0604030504040204" pitchFamily="34" charset="0"/>
              </a:rPr>
              <a:t>&lt;/title&gt;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&lt;/head&gt;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&lt;body&gt;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a:t>
            </a:r>
            <a:r>
              <a:rPr lang="en-IN" sz="2000" b="1" i="0" dirty="0" err="1">
                <a:solidFill>
                  <a:srgbClr val="006699"/>
                </a:solidFill>
                <a:effectLst/>
                <a:latin typeface="verdana" panose="020B0604030504040204" pitchFamily="34" charset="0"/>
              </a:rPr>
              <a:t>c:set</a:t>
            </a:r>
            <a:r>
              <a:rPr lang="en-IN" sz="2000" b="0" i="0" dirty="0">
                <a:solidFill>
                  <a:srgbClr val="000000"/>
                </a:solidFill>
                <a:effectLst/>
                <a:latin typeface="verdana" panose="020B0604030504040204" pitchFamily="34" charset="0"/>
              </a:rPr>
              <a:t> </a:t>
            </a:r>
            <a:r>
              <a:rPr lang="en-IN" sz="2000" b="0" i="0" dirty="0">
                <a:solidFill>
                  <a:srgbClr val="FF0000"/>
                </a:solidFill>
                <a:effectLst/>
                <a:latin typeface="verdana" panose="020B0604030504040204" pitchFamily="34" charset="0"/>
              </a:rPr>
              <a:t>var</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"Income"</a:t>
            </a:r>
            <a:r>
              <a:rPr lang="en-IN" sz="2000" b="0" i="0" dirty="0">
                <a:solidFill>
                  <a:srgbClr val="000000"/>
                </a:solidFill>
                <a:effectLst/>
                <a:latin typeface="verdana" panose="020B0604030504040204" pitchFamily="34" charset="0"/>
              </a:rPr>
              <a:t> </a:t>
            </a:r>
            <a:r>
              <a:rPr lang="en-IN" sz="2000" b="0" i="0" dirty="0">
                <a:solidFill>
                  <a:srgbClr val="FF0000"/>
                </a:solidFill>
                <a:effectLst/>
                <a:latin typeface="verdana" panose="020B0604030504040204" pitchFamily="34" charset="0"/>
              </a:rPr>
              <a:t>scope</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"session"</a:t>
            </a:r>
            <a:r>
              <a:rPr lang="en-IN" sz="2000" b="0" i="0" dirty="0">
                <a:solidFill>
                  <a:srgbClr val="000000"/>
                </a:solidFill>
                <a:effectLst/>
                <a:latin typeface="verdana" panose="020B0604030504040204" pitchFamily="34" charset="0"/>
              </a:rPr>
              <a:t> </a:t>
            </a:r>
            <a:r>
              <a:rPr lang="en-IN" sz="2000" b="0" i="0" dirty="0">
                <a:solidFill>
                  <a:srgbClr val="FF0000"/>
                </a:solidFill>
                <a:effectLst/>
                <a:latin typeface="verdana" panose="020B0604030504040204" pitchFamily="34" charset="0"/>
              </a:rPr>
              <a:t>value</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"${4000*4}"</a:t>
            </a:r>
            <a:r>
              <a:rPr lang="en-IN" sz="2000" b="1" i="0" dirty="0">
                <a:solidFill>
                  <a:srgbClr val="006699"/>
                </a:solidFill>
                <a:effectLst/>
                <a:latin typeface="verdana" panose="020B0604030504040204" pitchFamily="34" charset="0"/>
              </a:rPr>
              <a:t>/&gt;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a:t>
            </a:r>
            <a:r>
              <a:rPr lang="en-IN" sz="2000" b="1" i="0" dirty="0" err="1">
                <a:solidFill>
                  <a:srgbClr val="006699"/>
                </a:solidFill>
                <a:effectLst/>
                <a:latin typeface="verdana" panose="020B0604030504040204" pitchFamily="34" charset="0"/>
              </a:rPr>
              <a:t>c:out</a:t>
            </a:r>
            <a:r>
              <a:rPr lang="en-IN" sz="2000" b="0" i="0" dirty="0">
                <a:solidFill>
                  <a:srgbClr val="000000"/>
                </a:solidFill>
                <a:effectLst/>
                <a:latin typeface="verdana" panose="020B0604030504040204" pitchFamily="34" charset="0"/>
              </a:rPr>
              <a:t> </a:t>
            </a:r>
            <a:r>
              <a:rPr lang="en-IN" sz="2000" b="0" i="0" dirty="0">
                <a:solidFill>
                  <a:srgbClr val="FF0000"/>
                </a:solidFill>
                <a:effectLst/>
                <a:latin typeface="verdana" panose="020B0604030504040204" pitchFamily="34" charset="0"/>
              </a:rPr>
              <a:t>value</a:t>
            </a:r>
            <a:r>
              <a:rPr lang="en-IN" sz="2000" b="0" i="0" dirty="0">
                <a:solidFill>
                  <a:srgbClr val="000000"/>
                </a:solidFill>
                <a:effectLst/>
                <a:latin typeface="verdana" panose="020B0604030504040204" pitchFamily="34" charset="0"/>
              </a:rPr>
              <a:t>=</a:t>
            </a:r>
            <a:r>
              <a:rPr lang="en-IN" sz="2000" b="0" i="0" dirty="0">
                <a:solidFill>
                  <a:srgbClr val="0000FF"/>
                </a:solidFill>
                <a:effectLst/>
                <a:latin typeface="verdana" panose="020B0604030504040204" pitchFamily="34" charset="0"/>
              </a:rPr>
              <a:t>"${Income}"</a:t>
            </a:r>
            <a:r>
              <a:rPr lang="en-IN" sz="2000" b="1" i="0" dirty="0">
                <a:solidFill>
                  <a:srgbClr val="006699"/>
                </a:solidFill>
                <a:effectLst/>
                <a:latin typeface="verdana" panose="020B0604030504040204" pitchFamily="34" charset="0"/>
              </a:rPr>
              <a:t>/&gt;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&lt;/body&gt;</a:t>
            </a:r>
            <a:r>
              <a:rPr lang="en-IN" sz="2000" b="0" i="0" dirty="0">
                <a:solidFill>
                  <a:srgbClr val="000000"/>
                </a:solidFill>
                <a:effectLst/>
                <a:latin typeface="verdana" panose="020B0604030504040204" pitchFamily="34" charset="0"/>
              </a:rPr>
              <a:t>  </a:t>
            </a:r>
          </a:p>
          <a:p>
            <a:pPr algn="l">
              <a:buFont typeface="+mj-lt"/>
              <a:buAutoNum type="arabicPeriod"/>
            </a:pPr>
            <a:r>
              <a:rPr lang="en-IN" sz="2000" b="1" i="0" dirty="0">
                <a:solidFill>
                  <a:srgbClr val="006699"/>
                </a:solidFill>
                <a:effectLst/>
                <a:latin typeface="verdana" panose="020B0604030504040204" pitchFamily="34" charset="0"/>
              </a:rPr>
              <a:t>&lt;/html&gt;</a:t>
            </a:r>
            <a:r>
              <a:rPr lang="en-IN" sz="2000" b="0" i="0" dirty="0">
                <a:solidFill>
                  <a:srgbClr val="000000"/>
                </a:solidFill>
                <a:effectLst/>
                <a:latin typeface="verdana" panose="020B0604030504040204" pitchFamily="34" charset="0"/>
              </a:rPr>
              <a:t>  </a:t>
            </a:r>
          </a:p>
          <a:p>
            <a:pPr algn="l"/>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840494358"/>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F25B-D29A-4D90-AA68-46C27C6E214B}"/>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&lt;</a:t>
            </a:r>
            <a:r>
              <a:rPr lang="en-IN" b="0" i="0" dirty="0" err="1">
                <a:solidFill>
                  <a:srgbClr val="610B38"/>
                </a:solidFill>
                <a:effectLst/>
                <a:latin typeface="erdana"/>
              </a:rPr>
              <a:t>c:if</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7F19D65-DB48-4CC3-A839-ABC04F9CE88A}"/>
              </a:ext>
            </a:extLst>
          </p:cNvPr>
          <p:cNvSpPr>
            <a:spLocks noGrp="1"/>
          </p:cNvSpPr>
          <p:nvPr>
            <p:ph idx="1"/>
          </p:nvPr>
        </p:nvSpPr>
        <p:spPr>
          <a:xfrm>
            <a:off x="457200" y="731838"/>
            <a:ext cx="8229600" cy="6009530"/>
          </a:xfrm>
        </p:spPr>
        <p:txBody>
          <a:bodyPr/>
          <a:lstStyle/>
          <a:p>
            <a:pPr algn="l"/>
            <a:r>
              <a:rPr lang="en-US" sz="2000" b="0" i="0" dirty="0">
                <a:solidFill>
                  <a:srgbClr val="000000"/>
                </a:solidFill>
                <a:effectLst/>
                <a:latin typeface="verdana" panose="020B0604030504040204" pitchFamily="34" charset="0"/>
              </a:rPr>
              <a:t>The &lt; c:if &gt; tag is used for testing the condition and it display the body content, if the expression evaluated is true.</a:t>
            </a:r>
          </a:p>
          <a:p>
            <a:pPr algn="l"/>
            <a:r>
              <a:rPr lang="en-US" sz="2000" b="0" i="0" dirty="0">
                <a:solidFill>
                  <a:srgbClr val="000000"/>
                </a:solidFill>
                <a:effectLst/>
                <a:latin typeface="verdana" panose="020B0604030504040204" pitchFamily="34" charset="0"/>
              </a:rPr>
              <a:t>It is a simple conditional tag which is used for evaluating the body content, if the supplied condition is true.</a:t>
            </a:r>
          </a:p>
          <a:p>
            <a:pPr algn="l"/>
            <a:endParaRPr lang="en-US" sz="2000" b="0" i="0" dirty="0">
              <a:solidFill>
                <a:srgbClr val="000000"/>
              </a:solidFill>
              <a:effectLst/>
              <a:latin typeface="verdana" panose="020B0604030504040204" pitchFamily="34" charset="0"/>
            </a:endParaRPr>
          </a:p>
          <a:p>
            <a:pPr algn="l"/>
            <a:r>
              <a:rPr lang="en-US" sz="2400" dirty="0">
                <a:solidFill>
                  <a:srgbClr val="008080"/>
                </a:solidFill>
                <a:latin typeface="Consolas" panose="020B0609020204030204" pitchFamily="49" charset="0"/>
              </a:rPr>
              <a:t>&lt;</a:t>
            </a:r>
            <a:r>
              <a:rPr lang="en-US" sz="2400" dirty="0" err="1">
                <a:solidFill>
                  <a:srgbClr val="3F7F7F"/>
                </a:solidFill>
                <a:latin typeface="Consolas" panose="020B0609020204030204" pitchFamily="49" charset="0"/>
              </a:rPr>
              <a:t>c:set</a:t>
            </a:r>
            <a:r>
              <a:rPr lang="en-US" sz="2400" dirty="0">
                <a:solidFill>
                  <a:srgbClr val="3F7F7F"/>
                </a:solidFill>
                <a:latin typeface="Consolas" panose="020B0609020204030204" pitchFamily="49" charset="0"/>
              </a:rPr>
              <a:t> </a:t>
            </a:r>
            <a:r>
              <a:rPr lang="en-US" sz="2400" dirty="0">
                <a:solidFill>
                  <a:srgbClr val="7F007F"/>
                </a:solidFill>
                <a:latin typeface="Consolas" panose="020B0609020204030204" pitchFamily="49" charset="0"/>
              </a:rPr>
              <a:t>var</a:t>
            </a:r>
            <a:r>
              <a:rPr lang="en-US" sz="2400"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"income"  </a:t>
            </a:r>
            <a:r>
              <a:rPr lang="en-US" sz="2400" i="1" dirty="0">
                <a:solidFill>
                  <a:srgbClr val="7F007F"/>
                </a:solidFill>
                <a:latin typeface="Consolas" panose="020B0609020204030204" pitchFamily="49" charset="0"/>
              </a:rPr>
              <a:t>value</a:t>
            </a:r>
            <a:r>
              <a:rPr lang="en-US" sz="2400" i="1"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a:t>
            </a:r>
            <a:r>
              <a:rPr lang="en-US" sz="2400" i="1" dirty="0">
                <a:solidFill>
                  <a:srgbClr val="000000"/>
                </a:solidFill>
                <a:latin typeface="Consolas" panose="020B0609020204030204" pitchFamily="49" charset="0"/>
              </a:rPr>
              <a:t>${4000*4 }</a:t>
            </a:r>
            <a:r>
              <a:rPr lang="en-US" sz="2400" i="1" dirty="0">
                <a:solidFill>
                  <a:srgbClr val="2A00FF"/>
                </a:solidFill>
                <a:latin typeface="Consolas" panose="020B0609020204030204" pitchFamily="49" charset="0"/>
              </a:rPr>
              <a:t>" </a:t>
            </a:r>
            <a:r>
              <a:rPr lang="en-US" sz="2400" i="1" dirty="0">
                <a:solidFill>
                  <a:srgbClr val="008080"/>
                </a:solidFill>
                <a:latin typeface="Consolas" panose="020B0609020204030204" pitchFamily="49" charset="0"/>
              </a:rPr>
              <a:t>/&gt;</a:t>
            </a:r>
          </a:p>
          <a:p>
            <a:pPr algn="l"/>
            <a:r>
              <a:rPr lang="en-US" sz="2400" dirty="0">
                <a:solidFill>
                  <a:srgbClr val="008080"/>
                </a:solidFill>
                <a:latin typeface="Consolas" panose="020B0609020204030204" pitchFamily="49" charset="0"/>
              </a:rPr>
              <a:t>&lt;</a:t>
            </a:r>
            <a:r>
              <a:rPr lang="en-US" sz="2400" dirty="0" err="1">
                <a:solidFill>
                  <a:srgbClr val="3F7F7F"/>
                </a:solidFill>
                <a:latin typeface="Consolas" panose="020B0609020204030204" pitchFamily="49" charset="0"/>
              </a:rPr>
              <a:t>c:if</a:t>
            </a:r>
            <a:r>
              <a:rPr lang="en-US" sz="2400" dirty="0">
                <a:solidFill>
                  <a:srgbClr val="3F7F7F"/>
                </a:solidFill>
                <a:latin typeface="Consolas" panose="020B0609020204030204" pitchFamily="49" charset="0"/>
              </a:rPr>
              <a:t> </a:t>
            </a:r>
            <a:r>
              <a:rPr lang="en-US" sz="2400" dirty="0">
                <a:solidFill>
                  <a:srgbClr val="7F007F"/>
                </a:solidFill>
                <a:latin typeface="Consolas" panose="020B0609020204030204" pitchFamily="49" charset="0"/>
              </a:rPr>
              <a:t>test</a:t>
            </a:r>
            <a:r>
              <a:rPr lang="en-US" sz="2400"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a:t>
            </a:r>
            <a:r>
              <a:rPr lang="en-US" sz="2400" i="1" dirty="0">
                <a:solidFill>
                  <a:srgbClr val="000000"/>
                </a:solidFill>
                <a:latin typeface="Consolas" panose="020B0609020204030204" pitchFamily="49" charset="0"/>
              </a:rPr>
              <a:t>${income &gt; 8000 }</a:t>
            </a:r>
            <a:r>
              <a:rPr lang="en-US" sz="2400" i="1" dirty="0">
                <a:solidFill>
                  <a:srgbClr val="2A00FF"/>
                </a:solidFill>
                <a:latin typeface="Consolas" panose="020B0609020204030204" pitchFamily="49" charset="0"/>
              </a:rPr>
              <a:t>"</a:t>
            </a:r>
            <a:r>
              <a:rPr lang="en-US" sz="2400" i="1" dirty="0">
                <a:solidFill>
                  <a:srgbClr val="008080"/>
                </a:solidFill>
                <a:latin typeface="Consolas" panose="020B0609020204030204" pitchFamily="49" charset="0"/>
              </a:rPr>
              <a:t>&gt;</a:t>
            </a:r>
          </a:p>
          <a:p>
            <a:pPr algn="l"/>
            <a:r>
              <a:rPr lang="en-US" sz="2400" dirty="0">
                <a:solidFill>
                  <a:srgbClr val="008080"/>
                </a:solidFill>
                <a:latin typeface="Consolas" panose="020B0609020204030204" pitchFamily="49" charset="0"/>
              </a:rPr>
              <a:t>&lt;</a:t>
            </a:r>
            <a:r>
              <a:rPr lang="en-US" sz="2400" dirty="0">
                <a:solidFill>
                  <a:srgbClr val="3F7F7F"/>
                </a:solidFill>
                <a:latin typeface="Consolas" panose="020B0609020204030204" pitchFamily="49" charset="0"/>
              </a:rPr>
              <a:t>p</a:t>
            </a:r>
            <a:r>
              <a:rPr lang="en-US" sz="2400" dirty="0">
                <a:solidFill>
                  <a:srgbClr val="008080"/>
                </a:solidFill>
                <a:latin typeface="Consolas" panose="020B0609020204030204" pitchFamily="49" charset="0"/>
              </a:rPr>
              <a:t>&gt;</a:t>
            </a:r>
            <a:r>
              <a:rPr lang="en-US" sz="2400" dirty="0">
                <a:solidFill>
                  <a:srgbClr val="000000"/>
                </a:solidFill>
                <a:latin typeface="Consolas" panose="020B0609020204030204" pitchFamily="49" charset="0"/>
              </a:rPr>
              <a:t>My income is: </a:t>
            </a:r>
            <a:r>
              <a:rPr lang="en-US" sz="2400" dirty="0">
                <a:solidFill>
                  <a:srgbClr val="008080"/>
                </a:solidFill>
                <a:latin typeface="Consolas" panose="020B0609020204030204" pitchFamily="49" charset="0"/>
              </a:rPr>
              <a:t>&lt;</a:t>
            </a:r>
            <a:r>
              <a:rPr lang="en-US" sz="2400" dirty="0" err="1">
                <a:solidFill>
                  <a:srgbClr val="3F7F7F"/>
                </a:solidFill>
                <a:latin typeface="Consolas" panose="020B0609020204030204" pitchFamily="49" charset="0"/>
              </a:rPr>
              <a:t>c:out</a:t>
            </a:r>
            <a:r>
              <a:rPr lang="en-US" sz="2400" dirty="0">
                <a:solidFill>
                  <a:srgbClr val="3F7F7F"/>
                </a:solidFill>
                <a:latin typeface="Consolas" panose="020B0609020204030204" pitchFamily="49" charset="0"/>
              </a:rPr>
              <a:t> </a:t>
            </a:r>
            <a:r>
              <a:rPr lang="en-US" sz="2400" dirty="0">
                <a:solidFill>
                  <a:srgbClr val="7F007F"/>
                </a:solidFill>
                <a:latin typeface="Consolas" panose="020B0609020204030204" pitchFamily="49" charset="0"/>
              </a:rPr>
              <a:t>value</a:t>
            </a:r>
            <a:r>
              <a:rPr lang="en-US" sz="2400"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a:t>
            </a:r>
            <a:r>
              <a:rPr lang="en-US" sz="2400" i="1" dirty="0">
                <a:solidFill>
                  <a:srgbClr val="000000"/>
                </a:solidFill>
                <a:latin typeface="Consolas" panose="020B0609020204030204" pitchFamily="49" charset="0"/>
              </a:rPr>
              <a:t>${income}</a:t>
            </a:r>
            <a:r>
              <a:rPr lang="en-US" sz="2400" i="1" dirty="0">
                <a:solidFill>
                  <a:srgbClr val="2A00FF"/>
                </a:solidFill>
                <a:latin typeface="Consolas" panose="020B0609020204030204" pitchFamily="49" charset="0"/>
              </a:rPr>
              <a:t>"</a:t>
            </a:r>
            <a:r>
              <a:rPr lang="en-US" sz="2400" i="1" dirty="0">
                <a:solidFill>
                  <a:srgbClr val="008080"/>
                </a:solidFill>
                <a:latin typeface="Consolas" panose="020B0609020204030204" pitchFamily="49" charset="0"/>
              </a:rPr>
              <a:t>/&gt;&lt;</a:t>
            </a:r>
            <a:r>
              <a:rPr lang="en-US" sz="2400" i="1" dirty="0">
                <a:solidFill>
                  <a:srgbClr val="3F7F7F"/>
                </a:solidFill>
                <a:latin typeface="Consolas" panose="020B0609020204030204" pitchFamily="49" charset="0"/>
              </a:rPr>
              <a:t>p</a:t>
            </a:r>
            <a:r>
              <a:rPr lang="en-US" sz="2400" i="1" dirty="0">
                <a:solidFill>
                  <a:srgbClr val="008080"/>
                </a:solidFill>
                <a:latin typeface="Consolas" panose="020B0609020204030204" pitchFamily="49" charset="0"/>
              </a:rPr>
              <a:t>&gt;</a:t>
            </a:r>
            <a:r>
              <a:rPr lang="en-US" sz="2400" i="1" dirty="0">
                <a:solidFill>
                  <a:srgbClr val="000000"/>
                </a:solidFill>
                <a:latin typeface="Consolas" panose="020B0609020204030204" pitchFamily="49" charset="0"/>
              </a:rPr>
              <a:t>  </a:t>
            </a:r>
          </a:p>
          <a:p>
            <a:pPr algn="l"/>
            <a:r>
              <a:rPr lang="en-IN" sz="2400" dirty="0">
                <a:solidFill>
                  <a:srgbClr val="008080"/>
                </a:solidFill>
                <a:latin typeface="Consolas" panose="020B0609020204030204" pitchFamily="49" charset="0"/>
              </a:rPr>
              <a:t>&lt;/</a:t>
            </a:r>
            <a:r>
              <a:rPr lang="en-IN" sz="2400" dirty="0" err="1">
                <a:solidFill>
                  <a:srgbClr val="3F7F7F"/>
                </a:solidFill>
                <a:latin typeface="Consolas" panose="020B0609020204030204" pitchFamily="49" charset="0"/>
              </a:rPr>
              <a:t>c:if</a:t>
            </a:r>
            <a:r>
              <a:rPr lang="en-IN" sz="2400" dirty="0">
                <a:solidFill>
                  <a:srgbClr val="008080"/>
                </a:solidFill>
                <a:latin typeface="Consolas" panose="020B0609020204030204" pitchFamily="49" charset="0"/>
              </a:rPr>
              <a:t>&gt;</a:t>
            </a:r>
            <a:endParaRPr lang="en-IN" sz="2400" dirty="0"/>
          </a:p>
        </p:txBody>
      </p:sp>
    </p:spTree>
    <p:extLst>
      <p:ext uri="{BB962C8B-B14F-4D97-AF65-F5344CB8AC3E}">
        <p14:creationId xmlns:p14="http://schemas.microsoft.com/office/powerpoint/2010/main" val="3115237084"/>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4911-A20E-4221-A757-F33489AF7425}"/>
              </a:ext>
            </a:extLst>
          </p:cNvPr>
          <p:cNvSpPr>
            <a:spLocks noGrp="1"/>
          </p:cNvSpPr>
          <p:nvPr>
            <p:ph type="title"/>
          </p:nvPr>
        </p:nvSpPr>
        <p:spPr>
          <a:xfrm>
            <a:off x="457200" y="274638"/>
            <a:ext cx="8229600" cy="27404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&lt;</a:t>
            </a:r>
            <a:r>
              <a:rPr lang="en-IN" b="0" i="0" dirty="0" err="1">
                <a:solidFill>
                  <a:srgbClr val="610B38"/>
                </a:solidFill>
                <a:effectLst/>
                <a:latin typeface="erdana"/>
              </a:rPr>
              <a:t>c:forEach</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2827037-2A54-4A32-8ED3-A978BBFFFB1A}"/>
              </a:ext>
            </a:extLst>
          </p:cNvPr>
          <p:cNvSpPr>
            <a:spLocks noGrp="1"/>
          </p:cNvSpPr>
          <p:nvPr>
            <p:ph idx="1"/>
          </p:nvPr>
        </p:nvSpPr>
        <p:spPr>
          <a:xfrm>
            <a:off x="457200" y="548680"/>
            <a:ext cx="8229600" cy="6192688"/>
          </a:xfrm>
        </p:spPr>
        <p:txBody>
          <a:bodyPr>
            <a:normAutofit fontScale="92500" lnSpcReduction="10000"/>
          </a:bodyPr>
          <a:lstStyle/>
          <a:p>
            <a:r>
              <a:rPr lang="en-US" sz="2400" b="0" i="0" dirty="0">
                <a:solidFill>
                  <a:srgbClr val="000000"/>
                </a:solidFill>
                <a:effectLst/>
                <a:latin typeface="verdana" panose="020B0604030504040204" pitchFamily="34" charset="0"/>
              </a:rPr>
              <a:t>The &lt;</a:t>
            </a:r>
            <a:r>
              <a:rPr lang="en-US" sz="2400" b="0" i="0" dirty="0" err="1">
                <a:solidFill>
                  <a:srgbClr val="000000"/>
                </a:solidFill>
                <a:effectLst/>
                <a:latin typeface="verdana" panose="020B0604030504040204" pitchFamily="34" charset="0"/>
              </a:rPr>
              <a:t>c:for</a:t>
            </a:r>
            <a:r>
              <a:rPr lang="en-US" sz="2400" b="0" i="0" dirty="0">
                <a:solidFill>
                  <a:srgbClr val="000000"/>
                </a:solidFill>
                <a:effectLst/>
                <a:latin typeface="verdana" panose="020B0604030504040204" pitchFamily="34" charset="0"/>
              </a:rPr>
              <a:t> each &gt; is an iteration tag used for repeating the nested body content for fixed number of times or over the collection.</a:t>
            </a:r>
          </a:p>
          <a:p>
            <a:r>
              <a:rPr lang="en-US" sz="2000" b="0" i="0" dirty="0">
                <a:solidFill>
                  <a:srgbClr val="000000"/>
                </a:solidFill>
                <a:effectLst/>
                <a:latin typeface="verdana" panose="020B0604030504040204" pitchFamily="34" charset="0"/>
              </a:rPr>
              <a:t>The &lt; c:for each &gt; tag is most commonly used tag because it iterates over a collection of object.</a:t>
            </a:r>
          </a:p>
          <a:p>
            <a:pPr algn="l">
              <a:buFont typeface="+mj-lt"/>
              <a:buAutoNum type="arabicPeriod"/>
            </a:pPr>
            <a:r>
              <a:rPr lang="en-IN" sz="2400" b="1" i="0" dirty="0">
                <a:solidFill>
                  <a:srgbClr val="006699"/>
                </a:solidFill>
                <a:effectLst/>
                <a:latin typeface="verdana" panose="020B0604030504040204" pitchFamily="34" charset="0"/>
              </a:rPr>
              <a:t>&lt;</a:t>
            </a:r>
            <a:r>
              <a:rPr lang="en-IN" sz="2400" b="0" i="0" dirty="0">
                <a:solidFill>
                  <a:srgbClr val="000000"/>
                </a:solidFill>
                <a:effectLst/>
                <a:latin typeface="verdana" panose="020B0604030504040204" pitchFamily="34" charset="0"/>
              </a:rPr>
              <a:t>%@ </a:t>
            </a:r>
            <a:r>
              <a:rPr lang="en-IN" sz="2400" b="0" i="0" dirty="0" err="1">
                <a:solidFill>
                  <a:srgbClr val="000000"/>
                </a:solidFill>
                <a:effectLst/>
                <a:latin typeface="verdana" panose="020B0604030504040204" pitchFamily="34" charset="0"/>
              </a:rPr>
              <a:t>taglib</a:t>
            </a:r>
            <a:r>
              <a:rPr lang="en-IN" sz="2400" b="0" i="0" dirty="0">
                <a:solidFill>
                  <a:srgbClr val="000000"/>
                </a:solidFill>
                <a:effectLst/>
                <a:latin typeface="verdana" panose="020B0604030504040204" pitchFamily="34" charset="0"/>
              </a:rPr>
              <a:t> </a:t>
            </a:r>
            <a:r>
              <a:rPr lang="en-IN" sz="2400" b="0" i="0" dirty="0" err="1">
                <a:solidFill>
                  <a:srgbClr val="FF0000"/>
                </a:solidFill>
                <a:effectLst/>
                <a:latin typeface="verdana" panose="020B0604030504040204" pitchFamily="34" charset="0"/>
              </a:rPr>
              <a:t>uri</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"http://java.sun.com/</a:t>
            </a:r>
            <a:r>
              <a:rPr lang="en-IN" sz="2400" b="0" i="0" dirty="0" err="1">
                <a:solidFill>
                  <a:srgbClr val="0000FF"/>
                </a:solidFill>
                <a:effectLst/>
                <a:latin typeface="verdana" panose="020B0604030504040204" pitchFamily="34" charset="0"/>
              </a:rPr>
              <a:t>jsp</a:t>
            </a:r>
            <a:r>
              <a:rPr lang="en-IN" sz="2400" b="0" i="0" dirty="0">
                <a:solidFill>
                  <a:srgbClr val="0000FF"/>
                </a:solidFill>
                <a:effectLst/>
                <a:latin typeface="verdana" panose="020B0604030504040204" pitchFamily="34" charset="0"/>
              </a:rPr>
              <a:t>/</a:t>
            </a:r>
            <a:r>
              <a:rPr lang="en-IN" sz="2400" b="0" i="0" dirty="0" err="1">
                <a:solidFill>
                  <a:srgbClr val="0000FF"/>
                </a:solidFill>
                <a:effectLst/>
                <a:latin typeface="verdana" panose="020B0604030504040204" pitchFamily="34" charset="0"/>
              </a:rPr>
              <a:t>jstl</a:t>
            </a:r>
            <a:r>
              <a:rPr lang="en-IN" sz="2400" b="0" i="0" dirty="0">
                <a:solidFill>
                  <a:srgbClr val="0000FF"/>
                </a:solidFill>
                <a:effectLst/>
                <a:latin typeface="verdana" panose="020B0604030504040204" pitchFamily="34" charset="0"/>
              </a:rPr>
              <a:t>/core"</a:t>
            </a:r>
            <a:r>
              <a:rPr lang="en-IN" sz="2400" b="0" i="0" dirty="0">
                <a:solidFill>
                  <a:srgbClr val="000000"/>
                </a:solidFill>
                <a:effectLst/>
                <a:latin typeface="verdana" panose="020B0604030504040204" pitchFamily="34" charset="0"/>
              </a:rPr>
              <a:t> </a:t>
            </a:r>
            <a:r>
              <a:rPr lang="en-IN" sz="2400" b="0" i="0" dirty="0">
                <a:solidFill>
                  <a:srgbClr val="FF0000"/>
                </a:solidFill>
                <a:effectLst/>
                <a:latin typeface="verdana" panose="020B0604030504040204" pitchFamily="34" charset="0"/>
              </a:rPr>
              <a:t>prefix</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"c"</a:t>
            </a:r>
            <a:r>
              <a:rPr lang="en-IN" sz="2400" b="0" i="0" dirty="0">
                <a:solidFill>
                  <a:srgbClr val="000000"/>
                </a:solidFill>
                <a:effectLst/>
                <a:latin typeface="verdana" panose="020B0604030504040204" pitchFamily="34" charset="0"/>
              </a:rPr>
              <a:t> %</a:t>
            </a:r>
            <a:r>
              <a:rPr lang="en-IN" sz="2400" b="1" i="0" dirty="0">
                <a:solidFill>
                  <a:srgbClr val="006699"/>
                </a:solidFill>
                <a:effectLst/>
                <a:latin typeface="verdana" panose="020B0604030504040204" pitchFamily="34" charset="0"/>
              </a:rPr>
              <a:t>&gt;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&lt;html&gt;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&lt;head&gt;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&lt;title&gt;</a:t>
            </a:r>
            <a:r>
              <a:rPr lang="en-IN" sz="2400" b="0" i="0" dirty="0">
                <a:solidFill>
                  <a:srgbClr val="000000"/>
                </a:solidFill>
                <a:effectLst/>
                <a:latin typeface="verdana" panose="020B0604030504040204" pitchFamily="34" charset="0"/>
              </a:rPr>
              <a:t>Core Tag Example</a:t>
            </a:r>
            <a:r>
              <a:rPr lang="en-IN" sz="2400" b="1" i="0" dirty="0">
                <a:solidFill>
                  <a:srgbClr val="006699"/>
                </a:solidFill>
                <a:effectLst/>
                <a:latin typeface="verdana" panose="020B0604030504040204" pitchFamily="34" charset="0"/>
              </a:rPr>
              <a:t>&lt;/title&gt;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&lt;/head&gt;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&lt;body&gt;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a:t>
            </a:r>
            <a:r>
              <a:rPr lang="en-IN" sz="2400" b="1" i="0" dirty="0" err="1">
                <a:solidFill>
                  <a:srgbClr val="006699"/>
                </a:solidFill>
                <a:effectLst/>
                <a:latin typeface="verdana" panose="020B0604030504040204" pitchFamily="34" charset="0"/>
              </a:rPr>
              <a:t>c:forEach</a:t>
            </a:r>
            <a:r>
              <a:rPr lang="en-IN" sz="2400" b="0" i="0" dirty="0">
                <a:solidFill>
                  <a:srgbClr val="000000"/>
                </a:solidFill>
                <a:effectLst/>
                <a:latin typeface="verdana" panose="020B0604030504040204" pitchFamily="34" charset="0"/>
              </a:rPr>
              <a:t> </a:t>
            </a:r>
            <a:r>
              <a:rPr lang="en-IN" sz="2400" b="0" i="0" dirty="0">
                <a:solidFill>
                  <a:srgbClr val="FF0000"/>
                </a:solidFill>
                <a:effectLst/>
                <a:latin typeface="verdana" panose="020B0604030504040204" pitchFamily="34" charset="0"/>
              </a:rPr>
              <a:t>var</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"j"</a:t>
            </a:r>
            <a:r>
              <a:rPr lang="en-IN" sz="2400" b="0" i="0" dirty="0">
                <a:solidFill>
                  <a:srgbClr val="000000"/>
                </a:solidFill>
                <a:effectLst/>
                <a:latin typeface="verdana" panose="020B0604030504040204" pitchFamily="34" charset="0"/>
              </a:rPr>
              <a:t> </a:t>
            </a:r>
            <a:r>
              <a:rPr lang="en-IN" sz="2400" b="0" i="0" dirty="0">
                <a:solidFill>
                  <a:srgbClr val="FF0000"/>
                </a:solidFill>
                <a:effectLst/>
                <a:latin typeface="verdana" panose="020B0604030504040204" pitchFamily="34" charset="0"/>
              </a:rPr>
              <a:t>begin</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"1"</a:t>
            </a:r>
            <a:r>
              <a:rPr lang="en-IN" sz="2400" b="0" i="0" dirty="0">
                <a:solidFill>
                  <a:srgbClr val="000000"/>
                </a:solidFill>
                <a:effectLst/>
                <a:latin typeface="verdana" panose="020B0604030504040204" pitchFamily="34" charset="0"/>
              </a:rPr>
              <a:t> </a:t>
            </a:r>
            <a:r>
              <a:rPr lang="en-IN" sz="2400" b="0" i="0" dirty="0">
                <a:solidFill>
                  <a:srgbClr val="FF0000"/>
                </a:solidFill>
                <a:effectLst/>
                <a:latin typeface="verdana" panose="020B0604030504040204" pitchFamily="34" charset="0"/>
              </a:rPr>
              <a:t>end</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"3"</a:t>
            </a:r>
            <a:r>
              <a:rPr lang="en-IN" sz="2400" b="1" i="0" dirty="0">
                <a:solidFill>
                  <a:srgbClr val="006699"/>
                </a:solidFill>
                <a:effectLst/>
                <a:latin typeface="verdana" panose="020B0604030504040204" pitchFamily="34" charset="0"/>
              </a:rPr>
              <a:t>&gt;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0" i="0" dirty="0">
                <a:solidFill>
                  <a:srgbClr val="000000"/>
                </a:solidFill>
                <a:effectLst/>
                <a:latin typeface="verdana" panose="020B0604030504040204" pitchFamily="34" charset="0"/>
              </a:rPr>
              <a:t>   Item </a:t>
            </a:r>
            <a:r>
              <a:rPr lang="en-IN" sz="2400" b="1" i="0" dirty="0">
                <a:solidFill>
                  <a:srgbClr val="006699"/>
                </a:solidFill>
                <a:effectLst/>
                <a:latin typeface="verdana" panose="020B0604030504040204" pitchFamily="34" charset="0"/>
              </a:rPr>
              <a:t>&lt;</a:t>
            </a:r>
            <a:r>
              <a:rPr lang="en-IN" sz="2400" b="1" i="0" dirty="0" err="1">
                <a:solidFill>
                  <a:srgbClr val="006699"/>
                </a:solidFill>
                <a:effectLst/>
                <a:latin typeface="verdana" panose="020B0604030504040204" pitchFamily="34" charset="0"/>
              </a:rPr>
              <a:t>c:out</a:t>
            </a:r>
            <a:r>
              <a:rPr lang="en-IN" sz="2400" b="0" i="0" dirty="0">
                <a:solidFill>
                  <a:srgbClr val="000000"/>
                </a:solidFill>
                <a:effectLst/>
                <a:latin typeface="verdana" panose="020B0604030504040204" pitchFamily="34" charset="0"/>
              </a:rPr>
              <a:t> </a:t>
            </a:r>
            <a:r>
              <a:rPr lang="en-IN" sz="2400" b="0" i="0" dirty="0">
                <a:solidFill>
                  <a:srgbClr val="FF0000"/>
                </a:solidFill>
                <a:effectLst/>
                <a:latin typeface="verdana" panose="020B0604030504040204" pitchFamily="34" charset="0"/>
              </a:rPr>
              <a:t>value</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"${j}"</a:t>
            </a:r>
            <a:r>
              <a:rPr lang="en-IN" sz="2400" b="1" i="0" dirty="0">
                <a:solidFill>
                  <a:srgbClr val="006699"/>
                </a:solidFill>
                <a:effectLst/>
                <a:latin typeface="verdana" panose="020B0604030504040204" pitchFamily="34" charset="0"/>
              </a:rPr>
              <a:t>/&gt;&lt;p&gt;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a:t>
            </a:r>
            <a:r>
              <a:rPr lang="en-IN" sz="2400" b="1" i="0" dirty="0" err="1">
                <a:solidFill>
                  <a:srgbClr val="006699"/>
                </a:solidFill>
                <a:effectLst/>
                <a:latin typeface="verdana" panose="020B0604030504040204" pitchFamily="34" charset="0"/>
              </a:rPr>
              <a:t>c:forEach</a:t>
            </a:r>
            <a:r>
              <a:rPr lang="en-IN" sz="2400" b="1" i="0" dirty="0">
                <a:solidFill>
                  <a:srgbClr val="006699"/>
                </a:solidFill>
                <a:effectLst/>
                <a:latin typeface="verdana" panose="020B0604030504040204" pitchFamily="34" charset="0"/>
              </a:rPr>
              <a:t>&gt;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&lt;/body&gt;</a:t>
            </a:r>
            <a:r>
              <a:rPr lang="en-IN" sz="2400" b="0" i="0" dirty="0">
                <a:solidFill>
                  <a:srgbClr val="000000"/>
                </a:solidFill>
                <a:effectLst/>
                <a:latin typeface="verdana" panose="020B0604030504040204" pitchFamily="34" charset="0"/>
              </a:rPr>
              <a:t>  </a:t>
            </a:r>
          </a:p>
          <a:p>
            <a:pPr algn="l">
              <a:buFont typeface="+mj-lt"/>
              <a:buAutoNum type="arabicPeriod"/>
            </a:pPr>
            <a:r>
              <a:rPr lang="en-IN" sz="2400" b="1" i="0" dirty="0">
                <a:solidFill>
                  <a:srgbClr val="006699"/>
                </a:solidFill>
                <a:effectLst/>
                <a:latin typeface="verdana" panose="020B0604030504040204" pitchFamily="34" charset="0"/>
              </a:rPr>
              <a:t>&lt;/html&gt;</a:t>
            </a:r>
            <a:r>
              <a:rPr lang="en-IN" sz="2400" b="0" i="0" dirty="0">
                <a:solidFill>
                  <a:srgbClr val="000000"/>
                </a:solidFill>
                <a:effectLst/>
                <a:latin typeface="verdana" panose="020B0604030504040204" pitchFamily="34" charset="0"/>
              </a:rPr>
              <a:t>  </a:t>
            </a:r>
          </a:p>
          <a:p>
            <a:endParaRPr lang="en-IN" sz="2000" dirty="0"/>
          </a:p>
        </p:txBody>
      </p:sp>
    </p:spTree>
    <p:extLst>
      <p:ext uri="{BB962C8B-B14F-4D97-AF65-F5344CB8AC3E}">
        <p14:creationId xmlns:p14="http://schemas.microsoft.com/office/powerpoint/2010/main" val="2686539365"/>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A055-8037-4D06-AF42-AF9B7D606A6B}"/>
              </a:ext>
            </a:extLst>
          </p:cNvPr>
          <p:cNvSpPr>
            <a:spLocks noGrp="1"/>
          </p:cNvSpPr>
          <p:nvPr>
            <p:ph type="title"/>
          </p:nvPr>
        </p:nvSpPr>
        <p:spPr>
          <a:xfrm>
            <a:off x="457200" y="274638"/>
            <a:ext cx="8229600" cy="457199"/>
          </a:xfrm>
        </p:spPr>
        <p:txBody>
          <a:bodyPr>
            <a:normAutofit fontScale="90000"/>
          </a:bodyPr>
          <a:lstStyle/>
          <a:p>
            <a:r>
              <a:rPr lang="en-US" dirty="0"/>
              <a:t>JSTL Function Tags</a:t>
            </a:r>
            <a:endParaRPr lang="en-IN" dirty="0"/>
          </a:p>
        </p:txBody>
      </p:sp>
      <p:sp>
        <p:nvSpPr>
          <p:cNvPr id="3" name="Content Placeholder 2">
            <a:extLst>
              <a:ext uri="{FF2B5EF4-FFF2-40B4-BE49-F238E27FC236}">
                <a16:creationId xmlns:a16="http://schemas.microsoft.com/office/drawing/2014/main" id="{65D31974-6D71-4F42-A1CB-455E6D9CB457}"/>
              </a:ext>
            </a:extLst>
          </p:cNvPr>
          <p:cNvSpPr>
            <a:spLocks noGrp="1"/>
          </p:cNvSpPr>
          <p:nvPr>
            <p:ph idx="1"/>
          </p:nvPr>
        </p:nvSpPr>
        <p:spPr>
          <a:xfrm>
            <a:off x="457200" y="731838"/>
            <a:ext cx="8229600" cy="6009530"/>
          </a:xfrm>
        </p:spPr>
        <p:txBody>
          <a:bodyPr/>
          <a:lstStyle/>
          <a:p>
            <a:r>
              <a:rPr lang="en-IN" sz="1400" b="1" i="0" dirty="0">
                <a:solidFill>
                  <a:srgbClr val="006699"/>
                </a:solidFill>
                <a:effectLst/>
                <a:latin typeface="verdana" panose="020B0604030504040204" pitchFamily="34" charset="0"/>
              </a:rPr>
              <a:t>&lt;</a:t>
            </a: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taglib</a:t>
            </a: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uri</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"http://java.sun.com/</a:t>
            </a:r>
            <a:r>
              <a:rPr lang="en-IN" sz="1400" b="0" i="0" dirty="0" err="1">
                <a:solidFill>
                  <a:srgbClr val="0000FF"/>
                </a:solidFill>
                <a:effectLst/>
                <a:latin typeface="verdana" panose="020B0604030504040204" pitchFamily="34" charset="0"/>
              </a:rPr>
              <a:t>jsp</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jstl</a:t>
            </a:r>
            <a:r>
              <a:rPr lang="en-IN" sz="1400" b="0" i="0" dirty="0">
                <a:solidFill>
                  <a:srgbClr val="0000FF"/>
                </a:solidFill>
                <a:effectLst/>
                <a:latin typeface="verdana" panose="020B0604030504040204" pitchFamily="34" charset="0"/>
              </a:rPr>
              <a:t>/functions"</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prefix</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fn</a:t>
            </a:r>
            <a:r>
              <a:rPr lang="en-IN" sz="1400" b="0" i="0" dirty="0">
                <a:solidFill>
                  <a:srgbClr val="0000FF"/>
                </a:solidFill>
                <a:effectLst/>
                <a:latin typeface="verdana" panose="020B0604030504040204" pitchFamily="34" charset="0"/>
              </a:rPr>
              <a:t>"</a:t>
            </a:r>
            <a:r>
              <a:rPr lang="en-IN" sz="1400"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a:t>
            </a:r>
          </a:p>
          <a:p>
            <a:r>
              <a:rPr lang="en-IN" b="0" i="0" dirty="0">
                <a:solidFill>
                  <a:srgbClr val="610B38"/>
                </a:solidFill>
                <a:effectLst/>
                <a:latin typeface="erdana"/>
              </a:rPr>
              <a:t> </a:t>
            </a:r>
            <a:r>
              <a:rPr lang="en-IN" b="0" i="0" dirty="0" err="1">
                <a:solidFill>
                  <a:srgbClr val="610B38"/>
                </a:solidFill>
                <a:effectLst/>
                <a:latin typeface="erdana"/>
              </a:rPr>
              <a:t>fn:contains</a:t>
            </a:r>
            <a:r>
              <a:rPr lang="en-IN" b="0" i="0" dirty="0">
                <a:solidFill>
                  <a:srgbClr val="610B38"/>
                </a:solidFill>
                <a:effectLst/>
                <a:latin typeface="erdana"/>
              </a:rPr>
              <a:t>() Function</a:t>
            </a:r>
          </a:p>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fn:contains</a:t>
            </a:r>
            <a:r>
              <a:rPr lang="en-US" sz="2000" b="0" i="0" dirty="0">
                <a:solidFill>
                  <a:srgbClr val="000000"/>
                </a:solidFill>
                <a:effectLst/>
                <a:latin typeface="verdana" panose="020B0604030504040204" pitchFamily="34" charset="0"/>
              </a:rPr>
              <a:t>() is used for testing if the string containing the specified substring. If the specified substring is found in the string, it returns true otherwise false.</a:t>
            </a:r>
            <a:r>
              <a:rPr lang="en-IN" sz="2000" b="0" i="0" dirty="0">
                <a:solidFill>
                  <a:srgbClr val="000000"/>
                </a:solidFill>
                <a:effectLst/>
                <a:latin typeface="verdana" panose="020B0604030504040204" pitchFamily="34" charset="0"/>
              </a:rPr>
              <a:t> </a:t>
            </a:r>
          </a:p>
          <a:p>
            <a:r>
              <a:rPr lang="en-IN" sz="1800" b="0" i="0" dirty="0" err="1">
                <a:solidFill>
                  <a:srgbClr val="000000"/>
                </a:solidFill>
                <a:effectLst/>
                <a:latin typeface="verdana" panose="020B0604030504040204" pitchFamily="34" charset="0"/>
              </a:rPr>
              <a:t>boolean</a:t>
            </a:r>
            <a:r>
              <a:rPr lang="en-IN" sz="1800" b="0" i="0" dirty="0">
                <a:solidFill>
                  <a:srgbClr val="000000"/>
                </a:solidFill>
                <a:effectLst/>
                <a:latin typeface="verdana" panose="020B0604030504040204" pitchFamily="34" charset="0"/>
              </a:rPr>
              <a:t> contains(</a:t>
            </a:r>
            <a:r>
              <a:rPr lang="en-IN" sz="1800" b="0" i="0" dirty="0" err="1">
                <a:solidFill>
                  <a:srgbClr val="000000"/>
                </a:solidFill>
                <a:effectLst/>
                <a:latin typeface="verdana" panose="020B0604030504040204" pitchFamily="34" charset="0"/>
              </a:rPr>
              <a:t>java.lang.String</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java.lang.String</a:t>
            </a:r>
            <a:r>
              <a:rPr lang="en-IN" sz="1800" b="0" i="0" dirty="0">
                <a:solidFill>
                  <a:srgbClr val="000000"/>
                </a:solidFill>
                <a:effectLst/>
                <a:latin typeface="verdana" panose="020B0604030504040204" pitchFamily="34" charset="0"/>
              </a:rPr>
              <a:t>)  </a:t>
            </a:r>
          </a:p>
          <a:p>
            <a:endParaRPr lang="en-IN" sz="1800" b="0" i="0" dirty="0">
              <a:solidFill>
                <a:srgbClr val="000000"/>
              </a:solidFill>
              <a:effectLst/>
              <a:latin typeface="verdana" panose="020B0604030504040204" pitchFamily="34" charset="0"/>
            </a:endParaRP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"String"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"Welcome to stupid skills"</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c:if</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test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fn:contains</a:t>
            </a:r>
            <a:r>
              <a:rPr lang="en-US" sz="1800" i="1" dirty="0">
                <a:solidFill>
                  <a:srgbClr val="000000"/>
                </a:solidFill>
                <a:latin typeface="Consolas" panose="020B0609020204030204" pitchFamily="49" charset="0"/>
              </a:rPr>
              <a:t>(String, 'stupid')}</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  </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Found</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a:t>
            </a:r>
            <a:r>
              <a:rPr lang="en-IN" sz="1800" dirty="0">
                <a:solidFill>
                  <a:srgbClr val="008080"/>
                </a:solidFill>
                <a:latin typeface="Consolas" panose="020B0609020204030204" pitchFamily="49" charset="0"/>
              </a:rPr>
              <a:t>&gt;</a:t>
            </a:r>
            <a:endParaRPr lang="en-IN" sz="1800" b="0" i="0" dirty="0">
              <a:solidFill>
                <a:srgbClr val="000000"/>
              </a:solidFill>
              <a:effectLst/>
              <a:latin typeface="verdana" panose="020B0604030504040204" pitchFamily="34" charset="0"/>
            </a:endParaRPr>
          </a:p>
          <a:p>
            <a:endParaRPr lang="en-IN" dirty="0"/>
          </a:p>
          <a:p>
            <a:pPr marL="0" indent="0">
              <a:buNone/>
            </a:pPr>
            <a:endParaRPr lang="en-IN" dirty="0"/>
          </a:p>
        </p:txBody>
      </p:sp>
    </p:spTree>
    <p:extLst>
      <p:ext uri="{BB962C8B-B14F-4D97-AF65-F5344CB8AC3E}">
        <p14:creationId xmlns:p14="http://schemas.microsoft.com/office/powerpoint/2010/main" val="280799345"/>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7CCD-931A-41D2-BB06-F3124F154057}"/>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 </a:t>
            </a:r>
            <a:br>
              <a:rPr lang="en-IN" b="0" i="0" dirty="0">
                <a:solidFill>
                  <a:srgbClr val="610B38"/>
                </a:solidFill>
                <a:effectLst/>
                <a:latin typeface="erdana"/>
              </a:rPr>
            </a:br>
            <a:r>
              <a:rPr lang="en-IN" b="0" i="0" dirty="0" err="1">
                <a:solidFill>
                  <a:srgbClr val="610B38"/>
                </a:solidFill>
                <a:effectLst/>
                <a:latin typeface="erdana"/>
              </a:rPr>
              <a:t>fn:containsIgnoreCase</a:t>
            </a:r>
            <a:r>
              <a:rPr lang="en-IN" b="0" i="0" dirty="0">
                <a:solidFill>
                  <a:srgbClr val="610B38"/>
                </a:solidFill>
                <a:effectLst/>
                <a:latin typeface="erdana"/>
              </a:rPr>
              <a: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34BD97C-AC6A-40DA-A5A2-D513CEFDBFDD}"/>
              </a:ext>
            </a:extLst>
          </p:cNvPr>
          <p:cNvSpPr>
            <a:spLocks noGrp="1"/>
          </p:cNvSpPr>
          <p:nvPr>
            <p:ph idx="1"/>
          </p:nvPr>
        </p:nvSpPr>
        <p:spPr>
          <a:xfrm>
            <a:off x="457200" y="548680"/>
            <a:ext cx="8229600" cy="6408712"/>
          </a:xfrm>
        </p:spPr>
        <p:txBody>
          <a:bodyPr>
            <a:normAutofit/>
          </a:bodyPr>
          <a:lstStyle/>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fn:containsIgnoreCase</a:t>
            </a:r>
            <a:r>
              <a:rPr lang="en-US" sz="1800" b="0" i="0" dirty="0">
                <a:solidFill>
                  <a:srgbClr val="000000"/>
                </a:solidFill>
                <a:effectLst/>
                <a:latin typeface="verdana" panose="020B0604030504040204" pitchFamily="34" charset="0"/>
              </a:rPr>
              <a:t>() function is used to test if an input string contains the specified substring as a case insensitive way. During searching the specified substring it ignores the case</a:t>
            </a:r>
          </a:p>
          <a:p>
            <a:r>
              <a:rPr lang="en-US" sz="1600" b="1" i="0" dirty="0">
                <a:solidFill>
                  <a:srgbClr val="006699"/>
                </a:solidFill>
                <a:effectLst/>
                <a:latin typeface="verdana" panose="020B0604030504040204" pitchFamily="34" charset="0"/>
              </a:rPr>
              <a:t>&lt;</a:t>
            </a:r>
            <a:r>
              <a:rPr lang="en-US" sz="1600" b="1" i="0" dirty="0" err="1">
                <a:solidFill>
                  <a:srgbClr val="006699"/>
                </a:solidFill>
                <a:effectLst/>
                <a:latin typeface="verdana" panose="020B0604030504040204" pitchFamily="34" charset="0"/>
              </a:rPr>
              <a:t>c:if</a:t>
            </a:r>
            <a:r>
              <a:rPr lang="en-US" sz="1600" b="0" i="0" dirty="0">
                <a:solidFill>
                  <a:srgbClr val="000000"/>
                </a:solidFill>
                <a:effectLst/>
                <a:latin typeface="verdana" panose="020B0604030504040204" pitchFamily="34" charset="0"/>
              </a:rPr>
              <a:t> </a:t>
            </a:r>
            <a:r>
              <a:rPr lang="en-US" sz="1600" b="0" i="0" dirty="0">
                <a:solidFill>
                  <a:srgbClr val="FF0000"/>
                </a:solidFill>
                <a:effectLst/>
                <a:latin typeface="verdana" panose="020B0604030504040204" pitchFamily="34" charset="0"/>
              </a:rPr>
              <a:t>test</a:t>
            </a:r>
            <a:r>
              <a:rPr lang="en-US" sz="1600" b="0" i="0" dirty="0">
                <a:solidFill>
                  <a:srgbClr val="000000"/>
                </a:solidFill>
                <a:effectLst/>
                <a:latin typeface="verdana" panose="020B0604030504040204" pitchFamily="34" charset="0"/>
              </a:rPr>
              <a:t>=</a:t>
            </a:r>
            <a:r>
              <a:rPr lang="en-US" sz="1600" b="0" i="0" dirty="0">
                <a:solidFill>
                  <a:srgbClr val="0000FF"/>
                </a:solidFill>
                <a:effectLst/>
                <a:latin typeface="verdana" panose="020B0604030504040204" pitchFamily="34" charset="0"/>
              </a:rPr>
              <a:t>"${</a:t>
            </a:r>
            <a:r>
              <a:rPr lang="en-US" sz="1600" b="0" i="0" dirty="0" err="1">
                <a:solidFill>
                  <a:srgbClr val="0000FF"/>
                </a:solidFill>
                <a:effectLst/>
                <a:latin typeface="verdana" panose="020B0604030504040204" pitchFamily="34" charset="0"/>
              </a:rPr>
              <a:t>fn:containsIgnoreCase</a:t>
            </a:r>
            <a:r>
              <a:rPr lang="en-US" sz="1600" b="0" i="0" dirty="0">
                <a:solidFill>
                  <a:srgbClr val="0000FF"/>
                </a:solidFill>
                <a:effectLst/>
                <a:latin typeface="verdana" panose="020B0604030504040204" pitchFamily="34" charset="0"/>
              </a:rPr>
              <a:t>(String, ’Stupid')}"</a:t>
            </a:r>
            <a:r>
              <a:rPr lang="en-US" sz="1600" b="1" i="0" dirty="0">
                <a:solidFill>
                  <a:srgbClr val="006699"/>
                </a:solidFill>
                <a:effectLst/>
                <a:latin typeface="verdana" panose="020B0604030504040204" pitchFamily="34" charset="0"/>
              </a:rPr>
              <a:t>&gt;</a:t>
            </a:r>
            <a:r>
              <a:rPr lang="en-US" sz="1600" b="0" i="0" dirty="0">
                <a:solidFill>
                  <a:srgbClr val="000000"/>
                </a:solidFill>
                <a:effectLst/>
                <a:latin typeface="verdana" panose="020B0604030504040204" pitchFamily="34" charset="0"/>
              </a:rPr>
              <a:t>  </a:t>
            </a:r>
          </a:p>
          <a:p>
            <a:endParaRPr lang="en-US" sz="1800" dirty="0">
              <a:solidFill>
                <a:srgbClr val="000000"/>
              </a:solidFill>
              <a:latin typeface="verdana" panose="020B0604030504040204" pitchFamily="34" charset="0"/>
            </a:endParaRPr>
          </a:p>
          <a:p>
            <a:r>
              <a:rPr lang="en-IN" sz="1800" b="0" i="0" dirty="0" err="1">
                <a:solidFill>
                  <a:srgbClr val="610B38"/>
                </a:solidFill>
                <a:effectLst/>
                <a:latin typeface="erdana"/>
              </a:rPr>
              <a:t>fn:endsWith</a:t>
            </a:r>
            <a:r>
              <a:rPr lang="en-IN" sz="1800" b="0" i="0" dirty="0">
                <a:solidFill>
                  <a:srgbClr val="610B38"/>
                </a:solidFill>
                <a:effectLst/>
                <a:latin typeface="erdana"/>
              </a:rPr>
              <a:t>() Function</a:t>
            </a:r>
          </a:p>
          <a:p>
            <a:r>
              <a:rPr lang="en-US" sz="1600" b="0" i="0" dirty="0">
                <a:solidFill>
                  <a:srgbClr val="000000"/>
                </a:solidFill>
                <a:effectLst/>
                <a:latin typeface="verdana" panose="020B0604030504040204" pitchFamily="34" charset="0"/>
              </a:rPr>
              <a:t>The </a:t>
            </a:r>
            <a:r>
              <a:rPr lang="en-US" sz="1600" b="0" i="0" dirty="0" err="1">
                <a:solidFill>
                  <a:srgbClr val="000000"/>
                </a:solidFill>
                <a:effectLst/>
                <a:latin typeface="verdana" panose="020B0604030504040204" pitchFamily="34" charset="0"/>
              </a:rPr>
              <a:t>fn:endsWith</a:t>
            </a:r>
            <a:r>
              <a:rPr lang="en-US" sz="1600" b="0" i="0" dirty="0">
                <a:solidFill>
                  <a:srgbClr val="000000"/>
                </a:solidFill>
                <a:effectLst/>
                <a:latin typeface="verdana" panose="020B0604030504040204" pitchFamily="34" charset="0"/>
              </a:rPr>
              <a:t>() function is used for testing if an input string ends with the specified suffix. If the string ends with a specified suffix, it returns true otherwise false.</a:t>
            </a:r>
            <a:endParaRPr lang="en-US" sz="1600" dirty="0">
              <a:solidFill>
                <a:srgbClr val="000000"/>
              </a:solidFill>
              <a:latin typeface="verdana" panose="020B0604030504040204" pitchFamily="34" charset="0"/>
            </a:endParaRPr>
          </a:p>
          <a:p>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c:if</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test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fn:endsWith</a:t>
            </a:r>
            <a:r>
              <a:rPr lang="en-US" sz="1800" i="1" dirty="0">
                <a:solidFill>
                  <a:srgbClr val="000000"/>
                </a:solidFill>
                <a:latin typeface="Consolas" panose="020B0609020204030204" pitchFamily="49" charset="0"/>
              </a:rPr>
              <a:t>(String, 'Stupid')}</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 </a:t>
            </a:r>
          </a:p>
          <a:p>
            <a:r>
              <a:rPr lang="en-IN" sz="2000" b="0" i="0" dirty="0" err="1">
                <a:solidFill>
                  <a:srgbClr val="610B38"/>
                </a:solidFill>
                <a:effectLst/>
                <a:latin typeface="erdana"/>
              </a:rPr>
              <a:t>fn:indexOf</a:t>
            </a:r>
            <a:r>
              <a:rPr lang="en-IN" sz="2000" b="0" i="0" dirty="0">
                <a:solidFill>
                  <a:srgbClr val="610B38"/>
                </a:solidFill>
                <a:effectLst/>
                <a:latin typeface="erdana"/>
              </a:rPr>
              <a:t>()</a:t>
            </a:r>
          </a:p>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fn:indexOf</a:t>
            </a:r>
            <a:r>
              <a:rPr lang="en-US" sz="1800" b="0" i="0" dirty="0">
                <a:solidFill>
                  <a:srgbClr val="000000"/>
                </a:solidFill>
                <a:effectLst/>
                <a:latin typeface="verdana" panose="020B0604030504040204" pitchFamily="34" charset="0"/>
              </a:rPr>
              <a:t>() function return an index of string. It is used for determining the index of string specified in substring.</a:t>
            </a:r>
          </a:p>
          <a:p>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"string1"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"It is first String"</a:t>
            </a:r>
            <a:r>
              <a:rPr lang="en-US" sz="1800" i="1" dirty="0">
                <a:solidFill>
                  <a:srgbClr val="008080"/>
                </a:solidFill>
                <a:latin typeface="Consolas" panose="020B0609020204030204" pitchFamily="49" charset="0"/>
              </a:rPr>
              <a:t>/&gt;</a:t>
            </a:r>
          </a:p>
          <a:p>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Index-1: ${</a:t>
            </a:r>
            <a:r>
              <a:rPr lang="en-US" sz="1800" dirty="0" err="1">
                <a:solidFill>
                  <a:srgbClr val="000000"/>
                </a:solidFill>
                <a:latin typeface="Consolas" panose="020B0609020204030204" pitchFamily="49" charset="0"/>
              </a:rPr>
              <a:t>fn:indexOf</a:t>
            </a:r>
            <a:r>
              <a:rPr lang="en-US" sz="1800" dirty="0">
                <a:solidFill>
                  <a:srgbClr val="000000"/>
                </a:solidFill>
                <a:latin typeface="Consolas" panose="020B0609020204030204" pitchFamily="49" charset="0"/>
              </a:rPr>
              <a:t>(string1,"first" )}</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a:t>
            </a:r>
            <a:r>
              <a:rPr lang="en-US" sz="1800" dirty="0">
                <a:solidFill>
                  <a:srgbClr val="008080"/>
                </a:solidFill>
                <a:latin typeface="Consolas" panose="020B0609020204030204" pitchFamily="49" charset="0"/>
              </a:rPr>
              <a:t>&gt;</a:t>
            </a:r>
          </a:p>
          <a:p>
            <a:endParaRPr lang="en-IN" sz="1800" b="0" i="0" dirty="0">
              <a:solidFill>
                <a:srgbClr val="610B38"/>
              </a:solidFill>
              <a:effectLst/>
              <a:latin typeface="erdana"/>
            </a:endParaRPr>
          </a:p>
          <a:p>
            <a:endParaRPr lang="en-IN" sz="1800" dirty="0"/>
          </a:p>
        </p:txBody>
      </p:sp>
    </p:spTree>
    <p:extLst>
      <p:ext uri="{BB962C8B-B14F-4D97-AF65-F5344CB8AC3E}">
        <p14:creationId xmlns:p14="http://schemas.microsoft.com/office/powerpoint/2010/main" val="1802990298"/>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6724-0878-4E47-B834-10D9E552644F}"/>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fn:trim</a:t>
            </a:r>
            <a:r>
              <a:rPr lang="en-IN" b="0" i="0" dirty="0">
                <a:solidFill>
                  <a:srgbClr val="610B38"/>
                </a:solidFill>
                <a:effectLst/>
                <a:latin typeface="erdana"/>
              </a:rPr>
              <a: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3611E0C-A6EF-43BC-BC79-AEA7D9762004}"/>
              </a:ext>
            </a:extLst>
          </p:cNvPr>
          <p:cNvSpPr>
            <a:spLocks noGrp="1"/>
          </p:cNvSpPr>
          <p:nvPr>
            <p:ph idx="1"/>
          </p:nvPr>
        </p:nvSpPr>
        <p:spPr>
          <a:xfrm>
            <a:off x="457200" y="731838"/>
            <a:ext cx="8229600" cy="6126162"/>
          </a:xfrm>
        </p:spPr>
        <p:txBody>
          <a:bodyPr>
            <a:normAutofit lnSpcReduction="10000"/>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fn:trim</a:t>
            </a:r>
            <a:r>
              <a:rPr lang="en-US" sz="2000" b="0" i="0" dirty="0">
                <a:solidFill>
                  <a:srgbClr val="000000"/>
                </a:solidFill>
                <a:effectLst/>
                <a:latin typeface="verdana" panose="020B0604030504040204" pitchFamily="34" charset="0"/>
              </a:rPr>
              <a:t>() function removes the blank spaces from both the ends of a string. It mainly used for ignoring the blank spaces from both the ends of string.</a:t>
            </a:r>
          </a:p>
          <a:p>
            <a:r>
              <a:rPr lang="nn-NO" sz="1800" b="1" i="0" dirty="0">
                <a:solidFill>
                  <a:srgbClr val="006699"/>
                </a:solidFill>
                <a:effectLst/>
                <a:latin typeface="verdana" panose="020B0604030504040204" pitchFamily="34" charset="0"/>
              </a:rPr>
              <a:t>&lt;c:set</a:t>
            </a:r>
            <a:r>
              <a:rPr lang="nn-NO" sz="1800" b="0" i="0" dirty="0">
                <a:solidFill>
                  <a:srgbClr val="000000"/>
                </a:solidFill>
                <a:effectLst/>
                <a:latin typeface="verdana" panose="020B0604030504040204" pitchFamily="34" charset="0"/>
              </a:rPr>
              <a:t> </a:t>
            </a:r>
            <a:r>
              <a:rPr lang="nn-NO" sz="1800" b="0" i="0" dirty="0">
                <a:solidFill>
                  <a:srgbClr val="FF0000"/>
                </a:solidFill>
                <a:effectLst/>
                <a:latin typeface="verdana" panose="020B0604030504040204" pitchFamily="34" charset="0"/>
              </a:rPr>
              <a:t>var</a:t>
            </a:r>
            <a:r>
              <a:rPr lang="nn-NO" sz="1800" b="0" i="0" dirty="0">
                <a:solidFill>
                  <a:srgbClr val="000000"/>
                </a:solidFill>
                <a:effectLst/>
                <a:latin typeface="verdana" panose="020B0604030504040204" pitchFamily="34" charset="0"/>
              </a:rPr>
              <a:t>=</a:t>
            </a:r>
            <a:r>
              <a:rPr lang="nn-NO" sz="1800" b="0" i="0" dirty="0">
                <a:solidFill>
                  <a:srgbClr val="0000FF"/>
                </a:solidFill>
                <a:effectLst/>
                <a:latin typeface="verdana" panose="020B0604030504040204" pitchFamily="34" charset="0"/>
              </a:rPr>
              <a:t>"str2"</a:t>
            </a:r>
            <a:r>
              <a:rPr lang="nn-NO" sz="1800" b="0" i="0" dirty="0">
                <a:solidFill>
                  <a:srgbClr val="000000"/>
                </a:solidFill>
                <a:effectLst/>
                <a:latin typeface="verdana" panose="020B0604030504040204" pitchFamily="34" charset="0"/>
              </a:rPr>
              <a:t> </a:t>
            </a:r>
            <a:r>
              <a:rPr lang="nn-NO" sz="1800" b="0" i="0" dirty="0">
                <a:solidFill>
                  <a:srgbClr val="FF0000"/>
                </a:solidFill>
                <a:effectLst/>
                <a:latin typeface="verdana" panose="020B0604030504040204" pitchFamily="34" charset="0"/>
              </a:rPr>
              <a:t>value</a:t>
            </a:r>
            <a:r>
              <a:rPr lang="nn-NO" sz="1800" b="0" i="0" dirty="0">
                <a:solidFill>
                  <a:srgbClr val="000000"/>
                </a:solidFill>
                <a:effectLst/>
                <a:latin typeface="verdana" panose="020B0604030504040204" pitchFamily="34" charset="0"/>
              </a:rPr>
              <a:t>=</a:t>
            </a:r>
            <a:r>
              <a:rPr lang="nn-NO" sz="1800" b="0" i="0" dirty="0">
                <a:solidFill>
                  <a:srgbClr val="0000FF"/>
                </a:solidFill>
                <a:effectLst/>
                <a:latin typeface="verdana" panose="020B0604030504040204" pitchFamily="34" charset="0"/>
              </a:rPr>
              <a:t>"${fn:trim(str1)}"</a:t>
            </a:r>
            <a:r>
              <a:rPr lang="nn-NO" sz="1800" b="0" i="0" dirty="0">
                <a:solidFill>
                  <a:srgbClr val="000000"/>
                </a:solidFill>
                <a:effectLst/>
                <a:latin typeface="verdana" panose="020B0604030504040204" pitchFamily="34" charset="0"/>
              </a:rPr>
              <a:t> </a:t>
            </a:r>
            <a:r>
              <a:rPr lang="nn-NO" sz="1800" b="1" i="0" dirty="0">
                <a:solidFill>
                  <a:srgbClr val="006699"/>
                </a:solidFill>
                <a:effectLst/>
                <a:latin typeface="verdana" panose="020B0604030504040204" pitchFamily="34" charset="0"/>
              </a:rPr>
              <a:t>/&gt;</a:t>
            </a:r>
            <a:r>
              <a:rPr lang="nn-NO" sz="1800" b="0" i="0" dirty="0">
                <a:solidFill>
                  <a:srgbClr val="000000"/>
                </a:solidFill>
                <a:effectLst/>
                <a:latin typeface="verdana" panose="020B0604030504040204" pitchFamily="34" charset="0"/>
              </a:rPr>
              <a:t>  </a:t>
            </a:r>
          </a:p>
          <a:p>
            <a:r>
              <a:rPr lang="en-IN" sz="2000" b="0" i="0" dirty="0" err="1">
                <a:solidFill>
                  <a:srgbClr val="610B38"/>
                </a:solidFill>
                <a:effectLst/>
                <a:latin typeface="erdana"/>
              </a:rPr>
              <a:t>fn:startsWith</a:t>
            </a:r>
            <a:r>
              <a:rPr lang="en-IN" sz="2000" b="0" i="0" dirty="0">
                <a:solidFill>
                  <a:srgbClr val="610B38"/>
                </a:solidFill>
                <a:effectLst/>
                <a:latin typeface="erdana"/>
              </a:rPr>
              <a:t>()</a:t>
            </a:r>
          </a:p>
          <a:p>
            <a:endParaRPr lang="en-IN" sz="2000" dirty="0"/>
          </a:p>
          <a:p>
            <a:r>
              <a:rPr lang="en-US" sz="1200" b="0" i="0" dirty="0">
                <a:solidFill>
                  <a:srgbClr val="000000"/>
                </a:solidFill>
                <a:effectLst/>
                <a:latin typeface="verdana" panose="020B0604030504040204" pitchFamily="34" charset="0"/>
              </a:rPr>
              <a:t>The </a:t>
            </a:r>
            <a:r>
              <a:rPr lang="en-US" sz="1200" b="0" i="0" dirty="0" err="1">
                <a:solidFill>
                  <a:srgbClr val="000000"/>
                </a:solidFill>
                <a:effectLst/>
                <a:latin typeface="verdana" panose="020B0604030504040204" pitchFamily="34" charset="0"/>
              </a:rPr>
              <a:t>fn:startsWith</a:t>
            </a:r>
            <a:r>
              <a:rPr lang="en-US" sz="1200" b="0" i="0" dirty="0">
                <a:solidFill>
                  <a:srgbClr val="000000"/>
                </a:solidFill>
                <a:effectLst/>
                <a:latin typeface="verdana" panose="020B0604030504040204" pitchFamily="34" charset="0"/>
              </a:rPr>
              <a:t>() function test if an input string is started with the specified substring.</a:t>
            </a:r>
          </a:p>
          <a:p>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"msg"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"The </a:t>
            </a:r>
            <a:r>
              <a:rPr lang="en-US" sz="1800" i="1" dirty="0" err="1">
                <a:solidFill>
                  <a:srgbClr val="2A00FF"/>
                </a:solidFill>
                <a:latin typeface="Consolas" panose="020B0609020204030204" pitchFamily="49" charset="0"/>
              </a:rPr>
              <a:t>hflshffhlf</a:t>
            </a:r>
            <a:r>
              <a:rPr lang="en-US" sz="1800" i="1" dirty="0">
                <a:solidFill>
                  <a:srgbClr val="2A00FF"/>
                </a:solidFill>
                <a:latin typeface="Consolas" panose="020B0609020204030204" pitchFamily="49" charset="0"/>
              </a:rPr>
              <a:t>" </a:t>
            </a:r>
            <a:r>
              <a:rPr lang="en-US" sz="1800" i="1" dirty="0">
                <a:solidFill>
                  <a:srgbClr val="008080"/>
                </a:solidFill>
                <a:latin typeface="Consolas" panose="020B0609020204030204" pitchFamily="49" charset="0"/>
              </a:rPr>
              <a:t>/&gt;</a:t>
            </a:r>
            <a:endParaRPr lang="en-IN" sz="2000" b="0" i="0" dirty="0">
              <a:solidFill>
                <a:srgbClr val="000000"/>
              </a:solidFill>
              <a:effectLst/>
              <a:latin typeface="verdana" panose="020B0604030504040204" pitchFamily="34" charset="0"/>
            </a:endParaRPr>
          </a:p>
          <a:p>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fn:startsWith</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msg,'The</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a:t>
            </a:r>
            <a:r>
              <a:rPr lang="en-US" sz="1800" dirty="0">
                <a:solidFill>
                  <a:srgbClr val="008080"/>
                </a:solidFill>
                <a:latin typeface="Consolas" panose="020B0609020204030204" pitchFamily="49" charset="0"/>
              </a:rPr>
              <a:t>&gt;</a:t>
            </a:r>
          </a:p>
          <a:p>
            <a:endParaRPr lang="en-US" sz="1800" dirty="0">
              <a:solidFill>
                <a:srgbClr val="008080"/>
              </a:solidFill>
              <a:latin typeface="Consolas" panose="020B0609020204030204" pitchFamily="49" charset="0"/>
            </a:endParaRPr>
          </a:p>
          <a:p>
            <a:r>
              <a:rPr lang="en-IN" sz="2000" b="0" i="0" dirty="0">
                <a:solidFill>
                  <a:srgbClr val="610B38"/>
                </a:solidFill>
                <a:effectLst/>
                <a:latin typeface="erdana"/>
              </a:rPr>
              <a:t> </a:t>
            </a:r>
            <a:r>
              <a:rPr lang="en-IN" sz="2000" b="0" i="0" dirty="0" err="1">
                <a:solidFill>
                  <a:srgbClr val="610B38"/>
                </a:solidFill>
                <a:effectLst/>
                <a:latin typeface="erdana"/>
              </a:rPr>
              <a:t>fn:split</a:t>
            </a:r>
            <a:r>
              <a:rPr lang="en-IN" sz="2000" b="0" i="0" dirty="0">
                <a:solidFill>
                  <a:srgbClr val="610B38"/>
                </a:solidFill>
                <a:effectLst/>
                <a:latin typeface="erdana"/>
              </a:rPr>
              <a:t>() </a:t>
            </a:r>
          </a:p>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fn:split</a:t>
            </a:r>
            <a:r>
              <a:rPr lang="en-US" sz="1800" b="0" i="0" dirty="0">
                <a:solidFill>
                  <a:srgbClr val="000000"/>
                </a:solidFill>
                <a:effectLst/>
                <a:latin typeface="verdana" panose="020B0604030504040204" pitchFamily="34" charset="0"/>
              </a:rPr>
              <a:t>() function splits the string into an array of substrings. It is used for splitting the string into an array based on a delimiter string.</a:t>
            </a:r>
          </a:p>
          <a:p>
            <a:endParaRPr lang="en-US" sz="1800" dirty="0">
              <a:solidFill>
                <a:srgbClr val="000000"/>
              </a:solidFill>
              <a:latin typeface="verdana" panose="020B0604030504040204" pitchFamily="34" charset="0"/>
            </a:endParaRP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"str1"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"Welcome-to-stupid-skills"</a:t>
            </a:r>
            <a:r>
              <a:rPr lang="en-US" sz="1800" i="1" dirty="0">
                <a:solidFill>
                  <a:srgbClr val="008080"/>
                </a:solidFill>
                <a:latin typeface="Consolas" panose="020B0609020204030204" pitchFamily="49" charset="0"/>
              </a:rPr>
              <a:t>/&gt;</a:t>
            </a:r>
          </a:p>
          <a:p>
            <a:pPr algn="l"/>
            <a:r>
              <a:rPr lang="nn-NO" sz="1800" dirty="0">
                <a:solidFill>
                  <a:srgbClr val="008080"/>
                </a:solidFill>
                <a:latin typeface="Consolas" panose="020B0609020204030204" pitchFamily="49" charset="0"/>
              </a:rPr>
              <a:t>&lt;</a:t>
            </a:r>
            <a:r>
              <a:rPr lang="nn-NO" sz="1800" dirty="0">
                <a:solidFill>
                  <a:srgbClr val="3F7F7F"/>
                </a:solidFill>
                <a:latin typeface="Consolas" panose="020B0609020204030204" pitchFamily="49" charset="0"/>
              </a:rPr>
              <a:t>c:set </a:t>
            </a:r>
            <a:r>
              <a:rPr lang="nn-NO" sz="1800" dirty="0">
                <a:solidFill>
                  <a:srgbClr val="7F007F"/>
                </a:solidFill>
                <a:latin typeface="Consolas" panose="020B0609020204030204" pitchFamily="49" charset="0"/>
              </a:rPr>
              <a:t>var</a:t>
            </a:r>
            <a:r>
              <a:rPr lang="nn-NO" sz="1800" dirty="0">
                <a:solidFill>
                  <a:srgbClr val="000000"/>
                </a:solidFill>
                <a:latin typeface="Consolas" panose="020B0609020204030204" pitchFamily="49" charset="0"/>
              </a:rPr>
              <a:t>=</a:t>
            </a:r>
            <a:r>
              <a:rPr lang="nn-NO" sz="1800" i="1" dirty="0">
                <a:solidFill>
                  <a:srgbClr val="2A00FF"/>
                </a:solidFill>
                <a:latin typeface="Consolas" panose="020B0609020204030204" pitchFamily="49" charset="0"/>
              </a:rPr>
              <a:t>"str2" </a:t>
            </a:r>
            <a:r>
              <a:rPr lang="nn-NO" sz="1800" i="1" dirty="0">
                <a:solidFill>
                  <a:srgbClr val="7F007F"/>
                </a:solidFill>
                <a:latin typeface="Consolas" panose="020B0609020204030204" pitchFamily="49" charset="0"/>
              </a:rPr>
              <a:t>value</a:t>
            </a:r>
            <a:r>
              <a:rPr lang="nn-NO" sz="1800" i="1" dirty="0">
                <a:solidFill>
                  <a:srgbClr val="000000"/>
                </a:solidFill>
                <a:latin typeface="Consolas" panose="020B0609020204030204" pitchFamily="49" charset="0"/>
              </a:rPr>
              <a:t>=</a:t>
            </a:r>
            <a:r>
              <a:rPr lang="nn-NO" sz="1800" i="1" dirty="0">
                <a:solidFill>
                  <a:srgbClr val="2A00FF"/>
                </a:solidFill>
                <a:latin typeface="Consolas" panose="020B0609020204030204" pitchFamily="49" charset="0"/>
              </a:rPr>
              <a:t>"</a:t>
            </a:r>
            <a:r>
              <a:rPr lang="nn-NO" sz="1800" i="1" dirty="0">
                <a:solidFill>
                  <a:srgbClr val="000000"/>
                </a:solidFill>
                <a:latin typeface="Consolas" panose="020B0609020204030204" pitchFamily="49" charset="0"/>
              </a:rPr>
              <a:t>${fn:split(str1,'-') }</a:t>
            </a:r>
            <a:r>
              <a:rPr lang="nn-NO" sz="1800" i="1" dirty="0">
                <a:solidFill>
                  <a:srgbClr val="2A00FF"/>
                </a:solidFill>
                <a:latin typeface="Consolas" panose="020B0609020204030204" pitchFamily="49" charset="0"/>
              </a:rPr>
              <a:t>" </a:t>
            </a:r>
            <a:r>
              <a:rPr lang="nn-NO"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c:set</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var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"str3" </a:t>
            </a:r>
            <a:r>
              <a:rPr lang="en-IN" sz="1800" i="1" dirty="0">
                <a:solidFill>
                  <a:srgbClr val="7F007F"/>
                </a:solidFill>
                <a:latin typeface="Consolas" panose="020B0609020204030204" pitchFamily="49" charset="0"/>
              </a:rPr>
              <a:t>value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fn:join</a:t>
            </a:r>
            <a:r>
              <a:rPr lang="en-IN" sz="1800" i="1" dirty="0">
                <a:solidFill>
                  <a:srgbClr val="000000"/>
                </a:solidFill>
                <a:latin typeface="Consolas" panose="020B0609020204030204" pitchFamily="49" charset="0"/>
              </a:rPr>
              <a:t>(str2,'') }</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c:out</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${str3}</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endParaRPr lang="en-US" sz="1800" b="0" i="0" dirty="0">
              <a:solidFill>
                <a:srgbClr val="000000"/>
              </a:solidFill>
              <a:effectLst/>
              <a:latin typeface="verdana" panose="020B0604030504040204" pitchFamily="34" charset="0"/>
            </a:endParaRPr>
          </a:p>
          <a:p>
            <a:endParaRPr lang="en-IN" sz="1800" b="0" i="0" dirty="0">
              <a:solidFill>
                <a:srgbClr val="610B38"/>
              </a:solidFill>
              <a:effectLst/>
              <a:latin typeface="erdana"/>
            </a:endParaRPr>
          </a:p>
          <a:p>
            <a:endParaRPr lang="en-IN" sz="2000" dirty="0"/>
          </a:p>
        </p:txBody>
      </p:sp>
    </p:spTree>
    <p:extLst>
      <p:ext uri="{BB962C8B-B14F-4D97-AF65-F5344CB8AC3E}">
        <p14:creationId xmlns:p14="http://schemas.microsoft.com/office/powerpoint/2010/main" val="2573015718"/>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3189-80E5-4A1F-8E3A-639B44968862}"/>
              </a:ext>
            </a:extLst>
          </p:cNvPr>
          <p:cNvSpPr>
            <a:spLocks noGrp="1"/>
          </p:cNvSpPr>
          <p:nvPr>
            <p:ph type="title"/>
          </p:nvPr>
        </p:nvSpPr>
        <p:spPr>
          <a:xfrm>
            <a:off x="457200" y="274639"/>
            <a:ext cx="8229600" cy="202034"/>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fn:toLowerCase</a:t>
            </a:r>
            <a:r>
              <a:rPr lang="en-IN" b="0" i="0" dirty="0">
                <a:solidFill>
                  <a:srgbClr val="610B38"/>
                </a:solidFill>
                <a:effectLst/>
                <a:latin typeface="erdana"/>
              </a:rPr>
              <a:t>()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5CD9485-4193-40D2-AEF1-0C8F7E4B3CB5}"/>
              </a:ext>
            </a:extLst>
          </p:cNvPr>
          <p:cNvSpPr>
            <a:spLocks noGrp="1"/>
          </p:cNvSpPr>
          <p:nvPr>
            <p:ph idx="1"/>
          </p:nvPr>
        </p:nvSpPr>
        <p:spPr>
          <a:xfrm>
            <a:off x="457200" y="548680"/>
            <a:ext cx="8229600" cy="6192688"/>
          </a:xfrm>
        </p:spPr>
        <p:txBody>
          <a:bodyPr>
            <a:normAutofit/>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fn:toLowerCase</a:t>
            </a:r>
            <a:r>
              <a:rPr lang="en-US" sz="2000" b="0" i="0" dirty="0">
                <a:solidFill>
                  <a:srgbClr val="000000"/>
                </a:solidFill>
                <a:effectLst/>
                <a:latin typeface="verdana" panose="020B0604030504040204" pitchFamily="34" charset="0"/>
              </a:rPr>
              <a:t>() function converts all the characters of a string to lower case. It is used for replacing any upper case character in the input string with the corresponding lowercase character.</a:t>
            </a:r>
          </a:p>
          <a:p>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"str1"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"Welcome-to-stupid-skills"</a:t>
            </a:r>
            <a:r>
              <a:rPr lang="en-US" sz="1800" i="1" dirty="0">
                <a:solidFill>
                  <a:srgbClr val="008080"/>
                </a:solidFill>
                <a:latin typeface="Consolas" panose="020B0609020204030204" pitchFamily="49" charset="0"/>
              </a:rPr>
              <a:t>/&gt;</a:t>
            </a:r>
          </a:p>
          <a:p>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fn:toLowerCase</a:t>
            </a:r>
            <a:r>
              <a:rPr lang="en-IN" sz="1800" dirty="0">
                <a:solidFill>
                  <a:srgbClr val="000000"/>
                </a:solidFill>
                <a:latin typeface="Consolas" panose="020B0609020204030204" pitchFamily="49" charset="0"/>
              </a:rPr>
              <a:t>(str1) }</a:t>
            </a:r>
          </a:p>
          <a:p>
            <a:endParaRPr lang="en-IN" sz="1800" dirty="0">
              <a:solidFill>
                <a:srgbClr val="000000"/>
              </a:solidFill>
              <a:latin typeface="Consolas" panose="020B0609020204030204" pitchFamily="49" charset="0"/>
            </a:endParaRPr>
          </a:p>
          <a:p>
            <a:r>
              <a:rPr lang="en-IN" sz="2000" b="0" i="0" dirty="0" err="1">
                <a:solidFill>
                  <a:srgbClr val="610B38"/>
                </a:solidFill>
                <a:effectLst/>
                <a:latin typeface="erdana"/>
              </a:rPr>
              <a:t>fn:toUpperCase</a:t>
            </a:r>
            <a:r>
              <a:rPr lang="en-IN" sz="2000" b="0" i="0" dirty="0">
                <a:solidFill>
                  <a:srgbClr val="610B38"/>
                </a:solidFill>
                <a:effectLst/>
                <a:latin typeface="erdana"/>
              </a:rPr>
              <a:t>()</a:t>
            </a:r>
          </a:p>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fn:toUpperCase</a:t>
            </a:r>
            <a:r>
              <a:rPr lang="en-US" sz="1800" b="0" i="0" dirty="0">
                <a:solidFill>
                  <a:srgbClr val="000000"/>
                </a:solidFill>
                <a:effectLst/>
                <a:latin typeface="verdana" panose="020B0604030504040204" pitchFamily="34" charset="0"/>
              </a:rPr>
              <a:t>() function converts all the characters of a string to upper case. It is used for replacing any lower case character in the input string with the corresponding upper case character.</a:t>
            </a:r>
            <a:endParaRPr lang="en-IN" sz="1800" b="0" i="0" dirty="0">
              <a:solidFill>
                <a:srgbClr val="610B38"/>
              </a:solidFill>
              <a:effectLst/>
              <a:latin typeface="erdana"/>
            </a:endParaRPr>
          </a:p>
          <a:p>
            <a:r>
              <a:rPr lang="en-IN" sz="2000" b="0" i="0" dirty="0">
                <a:solidFill>
                  <a:srgbClr val="000000"/>
                </a:solidFill>
                <a:effectLst/>
                <a:latin typeface="verdana" panose="020B0604030504040204" pitchFamily="34" charset="0"/>
              </a:rPr>
              <a:t>${</a:t>
            </a:r>
            <a:r>
              <a:rPr lang="en-IN" sz="2000" b="0" i="0" dirty="0" err="1">
                <a:solidFill>
                  <a:srgbClr val="000000"/>
                </a:solidFill>
                <a:effectLst/>
                <a:latin typeface="verdana" panose="020B0604030504040204" pitchFamily="34" charset="0"/>
              </a:rPr>
              <a:t>fn:toUpperCase</a:t>
            </a:r>
            <a:r>
              <a:rPr lang="en-IN" sz="2000" b="0" i="0" dirty="0">
                <a:solidFill>
                  <a:srgbClr val="000000"/>
                </a:solidFill>
                <a:effectLst/>
                <a:latin typeface="verdana" panose="020B0604030504040204" pitchFamily="34" charset="0"/>
              </a:rPr>
              <a:t>(site)}</a:t>
            </a:r>
            <a:endParaRPr lang="en-IN" sz="2000" dirty="0">
              <a:solidFill>
                <a:srgbClr val="000000"/>
              </a:solidFill>
              <a:latin typeface="Consolas" panose="020B0609020204030204" pitchFamily="49" charset="0"/>
            </a:endParaRPr>
          </a:p>
          <a:p>
            <a:r>
              <a:rPr lang="en-IN" sz="1200" b="0" i="0" dirty="0">
                <a:solidFill>
                  <a:srgbClr val="610B38"/>
                </a:solidFill>
                <a:effectLst/>
                <a:latin typeface="erdana"/>
              </a:rPr>
              <a:t> </a:t>
            </a:r>
            <a:r>
              <a:rPr lang="en-IN" sz="2000" b="0" i="0" dirty="0" err="1">
                <a:solidFill>
                  <a:srgbClr val="610B38"/>
                </a:solidFill>
                <a:effectLst/>
                <a:latin typeface="erdana"/>
              </a:rPr>
              <a:t>fn:substring</a:t>
            </a:r>
            <a:r>
              <a:rPr lang="en-IN" sz="2000" b="0" i="0" dirty="0">
                <a:solidFill>
                  <a:srgbClr val="610B38"/>
                </a:solidFill>
                <a:effectLst/>
                <a:latin typeface="erdana"/>
              </a:rPr>
              <a:t>()</a:t>
            </a:r>
          </a:p>
          <a:p>
            <a:r>
              <a:rPr lang="en-US" sz="1200" b="0" i="0" dirty="0">
                <a:solidFill>
                  <a:srgbClr val="000000"/>
                </a:solidFill>
                <a:effectLst/>
                <a:latin typeface="verdana" panose="020B0604030504040204" pitchFamily="34" charset="0"/>
              </a:rPr>
              <a:t>The </a:t>
            </a:r>
            <a:r>
              <a:rPr lang="en-US" sz="1200" b="0" i="0" dirty="0" err="1">
                <a:solidFill>
                  <a:srgbClr val="000000"/>
                </a:solidFill>
                <a:effectLst/>
                <a:latin typeface="verdana" panose="020B0604030504040204" pitchFamily="34" charset="0"/>
              </a:rPr>
              <a:t>fn:substring</a:t>
            </a:r>
            <a:r>
              <a:rPr lang="en-US" sz="1200" b="0" i="0" dirty="0">
                <a:solidFill>
                  <a:srgbClr val="000000"/>
                </a:solidFill>
                <a:effectLst/>
                <a:latin typeface="verdana" panose="020B0604030504040204" pitchFamily="34" charset="0"/>
              </a:rPr>
              <a:t>() function returns the subset of a string. It is used to return the substring of given input string according to specified start and end position.</a:t>
            </a:r>
            <a:endParaRPr lang="en-IN" sz="2000" dirty="0">
              <a:solidFill>
                <a:srgbClr val="610B38"/>
              </a:solidFill>
              <a:latin typeface="erdana"/>
            </a:endParaRPr>
          </a:p>
          <a:p>
            <a:endParaRPr lang="en-IN" sz="2000" b="0" i="0" dirty="0">
              <a:solidFill>
                <a:srgbClr val="610B38"/>
              </a:solidFill>
              <a:effectLst/>
              <a:latin typeface="erdana"/>
            </a:endParaRP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"str1"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"Welcome-to-stupid-skills"</a:t>
            </a:r>
            <a:r>
              <a:rPr lang="en-US"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fn:substring</a:t>
            </a:r>
            <a:r>
              <a:rPr lang="en-IN" sz="1800" dirty="0">
                <a:solidFill>
                  <a:srgbClr val="000000"/>
                </a:solidFill>
                <a:latin typeface="Consolas" panose="020B0609020204030204" pitchFamily="49" charset="0"/>
              </a:rPr>
              <a:t>(str1,5,10) }</a:t>
            </a:r>
          </a:p>
          <a:p>
            <a:endParaRPr lang="en-IN" sz="2000" dirty="0"/>
          </a:p>
        </p:txBody>
      </p:sp>
    </p:spTree>
    <p:extLst>
      <p:ext uri="{BB962C8B-B14F-4D97-AF65-F5344CB8AC3E}">
        <p14:creationId xmlns:p14="http://schemas.microsoft.com/office/powerpoint/2010/main" val="3795494798"/>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FD95-5773-4F77-966A-5351FC35DE68}"/>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err="1">
                <a:solidFill>
                  <a:srgbClr val="610B38"/>
                </a:solidFill>
                <a:effectLst/>
                <a:latin typeface="erdana"/>
              </a:rPr>
              <a:t>fn:length</a:t>
            </a:r>
            <a:r>
              <a:rPr lang="en-IN" b="0" i="0" dirty="0">
                <a:solidFill>
                  <a:srgbClr val="610B38"/>
                </a:solidFill>
                <a:effectLst/>
                <a:latin typeface="erdana"/>
              </a:rPr>
              <a:t>()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0E32C24-AC6D-469C-A637-427E0D13FE00}"/>
              </a:ext>
            </a:extLst>
          </p:cNvPr>
          <p:cNvSpPr>
            <a:spLocks noGrp="1"/>
          </p:cNvSpPr>
          <p:nvPr>
            <p:ph idx="1"/>
          </p:nvPr>
        </p:nvSpPr>
        <p:spPr>
          <a:xfrm>
            <a:off x="457200" y="731838"/>
            <a:ext cx="8229600" cy="6081538"/>
          </a:xfrm>
        </p:spPr>
        <p:txBody>
          <a:bodyPr/>
          <a:lstStyle/>
          <a:p>
            <a:r>
              <a:rPr lang="en-US" sz="2000" b="0" i="0" dirty="0">
                <a:solidFill>
                  <a:srgbClr val="000000"/>
                </a:solidFill>
                <a:effectLst/>
                <a:latin typeface="verdana" panose="020B0604030504040204" pitchFamily="34" charset="0"/>
              </a:rPr>
              <a:t>Length of the String-1 is: ${</a:t>
            </a:r>
            <a:r>
              <a:rPr lang="en-US" sz="2000" b="0" i="0" dirty="0" err="1">
                <a:solidFill>
                  <a:srgbClr val="000000"/>
                </a:solidFill>
                <a:effectLst/>
                <a:latin typeface="verdana" panose="020B0604030504040204" pitchFamily="34" charset="0"/>
              </a:rPr>
              <a:t>fn:length</a:t>
            </a:r>
            <a:r>
              <a:rPr lang="en-US" sz="2000" b="0" i="0" dirty="0">
                <a:solidFill>
                  <a:srgbClr val="000000"/>
                </a:solidFill>
                <a:effectLst/>
                <a:latin typeface="verdana" panose="020B0604030504040204" pitchFamily="34" charset="0"/>
              </a:rPr>
              <a:t>(str1)} </a:t>
            </a:r>
          </a:p>
          <a:p>
            <a:endParaRPr lang="en-US" sz="2000" b="0" i="0" dirty="0">
              <a:solidFill>
                <a:srgbClr val="000000"/>
              </a:solidFill>
              <a:effectLst/>
              <a:latin typeface="verdana" panose="020B0604030504040204" pitchFamily="34" charset="0"/>
            </a:endParaRPr>
          </a:p>
          <a:p>
            <a:r>
              <a:rPr lang="en-IN" b="0" i="0" dirty="0" err="1">
                <a:solidFill>
                  <a:srgbClr val="610B38"/>
                </a:solidFill>
                <a:effectLst/>
                <a:latin typeface="erdana"/>
              </a:rPr>
              <a:t>fn:replace</a:t>
            </a:r>
            <a:r>
              <a:rPr lang="en-IN" b="0" i="0" dirty="0">
                <a:solidFill>
                  <a:srgbClr val="610B38"/>
                </a:solidFill>
                <a:effectLst/>
                <a:latin typeface="erdana"/>
              </a:rPr>
              <a:t>()</a:t>
            </a:r>
          </a:p>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fn:replace</a:t>
            </a:r>
            <a:r>
              <a:rPr lang="en-US" sz="1800" b="0" i="0" dirty="0">
                <a:solidFill>
                  <a:srgbClr val="000000"/>
                </a:solidFill>
                <a:effectLst/>
                <a:latin typeface="verdana" panose="020B0604030504040204" pitchFamily="34" charset="0"/>
              </a:rPr>
              <a:t>() function replaces all the occurrence of a string with another string sequence. It search in an input string and replace it with the provided string.</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c:set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"str1"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"Welcome-to-stupid-skills"</a:t>
            </a:r>
            <a:r>
              <a:rPr lang="en-US"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fn:replace</a:t>
            </a:r>
            <a:r>
              <a:rPr lang="en-IN" sz="1800" dirty="0">
                <a:solidFill>
                  <a:srgbClr val="000000"/>
                </a:solidFill>
                <a:latin typeface="Consolas" panose="020B0609020204030204" pitchFamily="49" charset="0"/>
              </a:rPr>
              <a:t>(str1,"-","the") }</a:t>
            </a:r>
          </a:p>
          <a:p>
            <a:pPr algn="l"/>
            <a:endParaRPr lang="en-IN" sz="1800" dirty="0"/>
          </a:p>
        </p:txBody>
      </p:sp>
    </p:spTree>
    <p:extLst>
      <p:ext uri="{BB962C8B-B14F-4D97-AF65-F5344CB8AC3E}">
        <p14:creationId xmlns:p14="http://schemas.microsoft.com/office/powerpoint/2010/main" val="178952049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B1C2-2A77-4D9C-855D-1D6B65FCCF1D}"/>
              </a:ext>
            </a:extLst>
          </p:cNvPr>
          <p:cNvSpPr>
            <a:spLocks noGrp="1"/>
          </p:cNvSpPr>
          <p:nvPr>
            <p:ph type="title"/>
          </p:nvPr>
        </p:nvSpPr>
        <p:spPr>
          <a:xfrm>
            <a:off x="457200" y="274638"/>
            <a:ext cx="8229600" cy="562074"/>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JSTL Formatting tags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42DF255-4846-4B23-8F90-55A3A7F0B01E}"/>
              </a:ext>
            </a:extLst>
          </p:cNvPr>
          <p:cNvSpPr>
            <a:spLocks noGrp="1"/>
          </p:cNvSpPr>
          <p:nvPr>
            <p:ph idx="1"/>
          </p:nvPr>
        </p:nvSpPr>
        <p:spPr>
          <a:xfrm>
            <a:off x="457200" y="764704"/>
            <a:ext cx="8229600" cy="6093296"/>
          </a:xfrm>
        </p:spPr>
        <p:txBody>
          <a:bodyPr>
            <a:normAutofit/>
          </a:bodyPr>
          <a:lstStyle/>
          <a:p>
            <a:r>
              <a:rPr lang="en-US" sz="2000" b="0" i="0" dirty="0">
                <a:solidFill>
                  <a:srgbClr val="000000"/>
                </a:solidFill>
                <a:effectLst/>
                <a:latin typeface="verdana" panose="020B0604030504040204" pitchFamily="34" charset="0"/>
              </a:rPr>
              <a:t>The formatting tags provide support for message formatting, number and date formatting etc. The </a:t>
            </a:r>
            <a:r>
              <a:rPr lang="en-US" sz="2000" b="0" i="0" dirty="0" err="1">
                <a:solidFill>
                  <a:srgbClr val="000000"/>
                </a:solidFill>
                <a:effectLst/>
                <a:latin typeface="verdana" panose="020B0604030504040204" pitchFamily="34" charset="0"/>
              </a:rPr>
              <a:t>url</a:t>
            </a:r>
            <a:r>
              <a:rPr lang="en-US" sz="2000" b="0" i="0" dirty="0">
                <a:solidFill>
                  <a:srgbClr val="000000"/>
                </a:solidFill>
                <a:effectLst/>
                <a:latin typeface="verdana" panose="020B0604030504040204" pitchFamily="34" charset="0"/>
              </a:rPr>
              <a:t> for the formatting tags is </a:t>
            </a:r>
            <a:r>
              <a:rPr lang="en-US" sz="2000" b="1" i="0" dirty="0">
                <a:effectLst/>
                <a:latin typeface="verdana" panose="020B0604030504040204" pitchFamily="34" charset="0"/>
              </a:rPr>
              <a:t>http://java.sun.com/jsp/jstl/fmt </a:t>
            </a:r>
            <a:r>
              <a:rPr lang="en-US" sz="2000" b="0" i="0" dirty="0">
                <a:solidFill>
                  <a:srgbClr val="000000"/>
                </a:solidFill>
                <a:effectLst/>
                <a:latin typeface="verdana" panose="020B0604030504040204" pitchFamily="34" charset="0"/>
              </a:rPr>
              <a:t>and prefix is </a:t>
            </a:r>
            <a:r>
              <a:rPr lang="en-US" sz="2000" b="1" i="0" dirty="0" err="1">
                <a:effectLst/>
                <a:latin typeface="verdana" panose="020B0604030504040204" pitchFamily="34" charset="0"/>
              </a:rPr>
              <a:t>fmt</a:t>
            </a:r>
            <a:r>
              <a:rPr lang="en-US" sz="2000" b="1" i="0" dirty="0">
                <a:effectLst/>
                <a:latin typeface="verdana" panose="020B0604030504040204" pitchFamily="34" charset="0"/>
              </a:rPr>
              <a:t>.</a:t>
            </a:r>
          </a:p>
          <a:p>
            <a:r>
              <a:rPr lang="en-IN" sz="1800" b="1" i="0" dirty="0">
                <a:solidFill>
                  <a:srgbClr val="006699"/>
                </a:solidFill>
                <a:effectLst/>
                <a:latin typeface="verdana" panose="020B0604030504040204" pitchFamily="34" charset="0"/>
              </a:rPr>
              <a:t>&lt;</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taglib</a:t>
            </a:r>
            <a:r>
              <a:rPr lang="en-IN" sz="1800" b="0" i="0" dirty="0">
                <a:solidFill>
                  <a:srgbClr val="000000"/>
                </a:solidFill>
                <a:effectLst/>
                <a:latin typeface="verdana" panose="020B0604030504040204" pitchFamily="34" charset="0"/>
              </a:rPr>
              <a:t> </a:t>
            </a:r>
            <a:r>
              <a:rPr lang="en-IN" sz="1800" b="0" i="0" dirty="0" err="1">
                <a:solidFill>
                  <a:srgbClr val="FF0000"/>
                </a:solidFill>
                <a:effectLst/>
                <a:latin typeface="verdana" panose="020B0604030504040204" pitchFamily="34" charset="0"/>
              </a:rPr>
              <a:t>uri</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"http://java.sun.com/</a:t>
            </a:r>
            <a:r>
              <a:rPr lang="en-IN" sz="1800" b="0" i="0" dirty="0" err="1">
                <a:solidFill>
                  <a:srgbClr val="0000FF"/>
                </a:solidFill>
                <a:effectLst/>
                <a:latin typeface="verdana" panose="020B0604030504040204" pitchFamily="34" charset="0"/>
              </a:rPr>
              <a:t>jsp</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jstl</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fmt</a:t>
            </a:r>
            <a:r>
              <a:rPr lang="en-IN" sz="1800" b="0" i="0" dirty="0">
                <a:solidFill>
                  <a:srgbClr val="0000FF"/>
                </a:solidFill>
                <a:effectLst/>
                <a:latin typeface="verdana" panose="020B0604030504040204" pitchFamily="34" charset="0"/>
              </a:rPr>
              <a:t>"</a:t>
            </a: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prefix</a:t>
            </a:r>
            <a:r>
              <a:rPr lang="en-IN" sz="1800" b="0" i="0" dirty="0">
                <a:solidFill>
                  <a:srgbClr val="000000"/>
                </a:solidFill>
                <a:effectLst/>
                <a:latin typeface="verdana" panose="020B0604030504040204" pitchFamily="34" charset="0"/>
              </a:rPr>
              <a:t>=</a:t>
            </a:r>
            <a:r>
              <a:rPr lang="en-IN" sz="1800" b="0" i="0" dirty="0">
                <a:solidFill>
                  <a:srgbClr val="0000FF"/>
                </a:solidFill>
                <a:effectLst/>
                <a:latin typeface="verdana" panose="020B0604030504040204" pitchFamily="34" charset="0"/>
              </a:rPr>
              <a:t>"</a:t>
            </a:r>
            <a:r>
              <a:rPr lang="en-IN" sz="1800" b="0" i="0" dirty="0" err="1">
                <a:solidFill>
                  <a:srgbClr val="0000FF"/>
                </a:solidFill>
                <a:effectLst/>
                <a:latin typeface="verdana" panose="020B0604030504040204" pitchFamily="34" charset="0"/>
              </a:rPr>
              <a:t>fmt</a:t>
            </a:r>
            <a:r>
              <a:rPr lang="en-IN" sz="1800" b="0" i="0" dirty="0">
                <a:solidFill>
                  <a:srgbClr val="0000FF"/>
                </a:solidFill>
                <a:effectLst/>
                <a:latin typeface="verdana" panose="020B0604030504040204" pitchFamily="34" charset="0"/>
              </a:rPr>
              <a:t>"</a:t>
            </a: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&gt;</a:t>
            </a:r>
            <a:r>
              <a:rPr lang="en-IN" sz="1800" b="0" i="0" dirty="0">
                <a:solidFill>
                  <a:srgbClr val="000000"/>
                </a:solidFill>
                <a:effectLst/>
                <a:latin typeface="verdana" panose="020B0604030504040204" pitchFamily="34" charset="0"/>
              </a:rPr>
              <a:t> </a:t>
            </a:r>
            <a:r>
              <a:rPr lang="en-IN" sz="1200" b="0" i="0" dirty="0">
                <a:solidFill>
                  <a:srgbClr val="000000"/>
                </a:solidFill>
                <a:effectLst/>
                <a:latin typeface="verdana" panose="020B0604030504040204" pitchFamily="34" charset="0"/>
              </a:rPr>
              <a:t> </a:t>
            </a:r>
            <a:br>
              <a:rPr lang="en-IN" sz="1200" b="0" i="0" dirty="0">
                <a:solidFill>
                  <a:srgbClr val="000000"/>
                </a:solidFill>
                <a:effectLst/>
                <a:latin typeface="verdana" panose="020B0604030504040204" pitchFamily="34" charset="0"/>
              </a:rPr>
            </a:br>
            <a:endParaRPr lang="en-IN" sz="1200" b="0" i="0" dirty="0">
              <a:solidFill>
                <a:srgbClr val="000000"/>
              </a:solidFill>
              <a:effectLst/>
              <a:latin typeface="verdana" panose="020B0604030504040204" pitchFamily="34" charset="0"/>
            </a:endParaRPr>
          </a:p>
          <a:p>
            <a:r>
              <a:rPr lang="en-IN" sz="1800" b="0" i="0" dirty="0">
                <a:solidFill>
                  <a:srgbClr val="610B38"/>
                </a:solidFill>
                <a:effectLst/>
                <a:latin typeface="erdana"/>
              </a:rPr>
              <a:t>&lt;</a:t>
            </a:r>
            <a:r>
              <a:rPr lang="en-IN" sz="1800" b="0" i="0" dirty="0" err="1">
                <a:solidFill>
                  <a:srgbClr val="610B38"/>
                </a:solidFill>
                <a:effectLst/>
                <a:latin typeface="erdana"/>
              </a:rPr>
              <a:t>fmt:parseNumber</a:t>
            </a:r>
            <a:r>
              <a:rPr lang="en-IN" sz="1800" b="0" i="0" dirty="0">
                <a:solidFill>
                  <a:srgbClr val="610B38"/>
                </a:solidFill>
                <a:effectLst/>
                <a:latin typeface="erdana"/>
              </a:rPr>
              <a:t>&gt;</a:t>
            </a:r>
          </a:p>
          <a:p>
            <a:r>
              <a:rPr lang="en-US" sz="1800" b="0" i="0" dirty="0">
                <a:solidFill>
                  <a:srgbClr val="000000"/>
                </a:solidFill>
                <a:effectLst/>
                <a:latin typeface="verdana" panose="020B0604030504040204" pitchFamily="34" charset="0"/>
              </a:rPr>
              <a:t>The &lt;</a:t>
            </a:r>
            <a:r>
              <a:rPr lang="en-US" sz="1800" b="0" i="0" dirty="0" err="1">
                <a:solidFill>
                  <a:srgbClr val="000000"/>
                </a:solidFill>
                <a:effectLst/>
                <a:latin typeface="verdana" panose="020B0604030504040204" pitchFamily="34" charset="0"/>
              </a:rPr>
              <a:t>fmt:parseNumber</a:t>
            </a:r>
            <a:r>
              <a:rPr lang="en-US" sz="1800" b="0" i="0" dirty="0">
                <a:solidFill>
                  <a:srgbClr val="000000"/>
                </a:solidFill>
                <a:effectLst/>
                <a:latin typeface="verdana" panose="020B0604030504040204" pitchFamily="34" charset="0"/>
              </a:rPr>
              <a:t>&gt; tag is used to Parses the string representation of a currency, percentage, or number. It is based on the customized formatting pattern.</a:t>
            </a:r>
          </a:p>
          <a:p>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fmt:parseNumber</a:t>
            </a:r>
            <a:r>
              <a:rPr lang="en-IN" sz="1600" b="0" i="0" dirty="0">
                <a:solidFill>
                  <a:srgbClr val="000000"/>
                </a:solidFill>
                <a:effectLst/>
                <a:latin typeface="verdana" panose="020B0604030504040204" pitchFamily="34" charset="0"/>
              </a:rPr>
              <a:t> attributes</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body content </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fmt:parseNumber</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endParaRPr lang="en-IN" sz="1800" b="0" i="0" dirty="0">
              <a:solidFill>
                <a:srgbClr val="610B38"/>
              </a:solidFill>
              <a:effectLst/>
              <a:latin typeface="erdana"/>
            </a:endParaRPr>
          </a:p>
          <a:p>
            <a:r>
              <a:rPr lang="en-IN" sz="1600" b="1" i="0" dirty="0">
                <a:solidFill>
                  <a:srgbClr val="006699"/>
                </a:solidFill>
                <a:effectLst/>
                <a:latin typeface="verdana" panose="020B0604030504040204" pitchFamily="34" charset="0"/>
              </a:rPr>
              <a:t>&lt;</a:t>
            </a:r>
            <a:r>
              <a:rPr lang="en-IN" sz="1600" b="0" i="0" dirty="0">
                <a:solidFill>
                  <a:srgbClr val="000000"/>
                </a:solidFill>
                <a:effectLst/>
                <a:latin typeface="verdana" panose="020B0604030504040204" pitchFamily="34" charset="0"/>
              </a:rPr>
              <a:t>%@ </a:t>
            </a:r>
            <a:r>
              <a:rPr lang="en-IN" sz="1600" b="0" i="0" dirty="0" err="1">
                <a:solidFill>
                  <a:srgbClr val="000000"/>
                </a:solidFill>
                <a:effectLst/>
                <a:latin typeface="verdana" panose="020B0604030504040204" pitchFamily="34" charset="0"/>
              </a:rPr>
              <a:t>taglib</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prefix</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t>
            </a:r>
            <a:r>
              <a:rPr lang="en-IN" sz="1600" b="0" i="0" dirty="0" err="1">
                <a:solidFill>
                  <a:srgbClr val="0000FF"/>
                </a:solidFill>
                <a:effectLst/>
                <a:latin typeface="verdana" panose="020B0604030504040204" pitchFamily="34" charset="0"/>
              </a:rPr>
              <a:t>fmt</a:t>
            </a:r>
            <a:r>
              <a:rPr lang="en-IN" sz="1600" b="0" i="0" dirty="0">
                <a:solidFill>
                  <a:srgbClr val="0000FF"/>
                </a:solidFill>
                <a:effectLst/>
                <a:latin typeface="verdana" panose="020B0604030504040204" pitchFamily="34" charset="0"/>
              </a:rPr>
              <a:t>"</a:t>
            </a:r>
            <a:r>
              <a:rPr lang="en-IN" sz="1600" b="0" i="0" dirty="0">
                <a:solidFill>
                  <a:srgbClr val="000000"/>
                </a:solidFill>
                <a:effectLst/>
                <a:latin typeface="verdana" panose="020B0604030504040204" pitchFamily="34" charset="0"/>
              </a:rPr>
              <a:t> </a:t>
            </a:r>
            <a:r>
              <a:rPr lang="en-IN" sz="1600" b="0" i="0" dirty="0" err="1">
                <a:solidFill>
                  <a:srgbClr val="FF0000"/>
                </a:solidFill>
                <a:effectLst/>
                <a:latin typeface="verdana" panose="020B0604030504040204" pitchFamily="34" charset="0"/>
              </a:rPr>
              <a:t>uri</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"http://java.sun.com/</a:t>
            </a:r>
            <a:r>
              <a:rPr lang="en-IN" sz="1600" b="0" i="0" dirty="0" err="1">
                <a:solidFill>
                  <a:srgbClr val="0000FF"/>
                </a:solidFill>
                <a:effectLst/>
                <a:latin typeface="verdana" panose="020B0604030504040204" pitchFamily="34" charset="0"/>
              </a:rPr>
              <a:t>jsp</a:t>
            </a:r>
            <a:r>
              <a:rPr lang="en-IN" sz="1600" b="0" i="0" dirty="0">
                <a:solidFill>
                  <a:srgbClr val="0000FF"/>
                </a:solidFill>
                <a:effectLst/>
                <a:latin typeface="verdana" panose="020B0604030504040204" pitchFamily="34" charset="0"/>
              </a:rPr>
              <a:t>/</a:t>
            </a:r>
            <a:r>
              <a:rPr lang="en-IN" sz="1600" b="0" i="0" dirty="0" err="1">
                <a:solidFill>
                  <a:srgbClr val="0000FF"/>
                </a:solidFill>
                <a:effectLst/>
                <a:latin typeface="verdana" panose="020B0604030504040204" pitchFamily="34" charset="0"/>
              </a:rPr>
              <a:t>jstl</a:t>
            </a:r>
            <a:r>
              <a:rPr lang="en-IN" sz="1600" b="0" i="0" dirty="0">
                <a:solidFill>
                  <a:srgbClr val="0000FF"/>
                </a:solidFill>
                <a:effectLst/>
                <a:latin typeface="verdana" panose="020B0604030504040204" pitchFamily="34" charset="0"/>
              </a:rPr>
              <a:t>/</a:t>
            </a:r>
            <a:r>
              <a:rPr lang="en-IN" sz="1600" b="0" i="0" dirty="0" err="1">
                <a:solidFill>
                  <a:srgbClr val="0000FF"/>
                </a:solidFill>
                <a:effectLst/>
                <a:latin typeface="verdana" panose="020B0604030504040204" pitchFamily="34" charset="0"/>
              </a:rPr>
              <a:t>fmt</a:t>
            </a:r>
            <a:r>
              <a:rPr lang="en-IN" sz="1600" b="0" i="0" dirty="0">
                <a:solidFill>
                  <a:srgbClr val="0000FF"/>
                </a:solidFill>
                <a:effectLst/>
                <a:latin typeface="verdana" panose="020B0604030504040204" pitchFamily="34" charset="0"/>
              </a:rPr>
              <a: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fmt:parseNumber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var</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"j"</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&lt;p&gt;&lt;</a:t>
            </a:r>
            <a:r>
              <a:rPr lang="en-IN" sz="1600" b="1" i="0" dirty="0" err="1">
                <a:solidFill>
                  <a:srgbClr val="006699"/>
                </a:solidFill>
                <a:effectLst/>
                <a:latin typeface="verdana" panose="020B0604030504040204" pitchFamily="34" charset="0"/>
              </a:rPr>
              <a:t>i</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Amount is:</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i</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c:out</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"${j}"</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fmt:parseNumber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var</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"j"</a:t>
            </a:r>
            <a:r>
              <a:rPr lang="en-IN" sz="1600" b="0" i="0" dirty="0">
                <a:solidFill>
                  <a:srgbClr val="000000"/>
                </a:solidFill>
                <a:effectLst/>
                <a:latin typeface="verdana" panose="020B0604030504040204" pitchFamily="34" charset="0"/>
              </a:rPr>
              <a:t> </a:t>
            </a:r>
            <a:r>
              <a:rPr lang="en-IN" sz="1600" b="0" i="0" dirty="0" err="1">
                <a:solidFill>
                  <a:srgbClr val="FF0000"/>
                </a:solidFill>
                <a:effectLst/>
                <a:latin typeface="verdana" panose="020B0604030504040204" pitchFamily="34" charset="0"/>
              </a:rPr>
              <a:t>integerOnly</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"true"</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&lt;p&gt;&lt;</a:t>
            </a:r>
            <a:r>
              <a:rPr lang="en-IN" sz="1600" b="1" i="0" dirty="0" err="1">
                <a:solidFill>
                  <a:srgbClr val="006699"/>
                </a:solidFill>
                <a:effectLst/>
                <a:latin typeface="verdana" panose="020B0604030504040204" pitchFamily="34" charset="0"/>
              </a:rPr>
              <a:t>i</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Amount is:</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i</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c:out</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"${j}"</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endParaRPr lang="en-IN" sz="1200" b="0" i="0" dirty="0">
              <a:solidFill>
                <a:srgbClr val="000000"/>
              </a:solidFill>
              <a:effectLst/>
              <a:latin typeface="verdana" panose="020B0604030504040204" pitchFamily="34" charset="0"/>
            </a:endParaRPr>
          </a:p>
          <a:p>
            <a:endParaRPr lang="en-IN" sz="1200" b="0" i="0" dirty="0">
              <a:solidFill>
                <a:srgbClr val="000000"/>
              </a:solidFill>
              <a:effectLst/>
              <a:latin typeface="verdana" panose="020B0604030504040204" pitchFamily="34" charset="0"/>
            </a:endParaRPr>
          </a:p>
          <a:p>
            <a:endParaRPr lang="en-IN" sz="12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2574572853"/>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20F6-277F-4EA0-A711-11C71C1386CB}"/>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br>
              <a:rPr lang="en-IN" b="0" i="0" dirty="0">
                <a:solidFill>
                  <a:srgbClr val="610B38"/>
                </a:solidFill>
                <a:effectLst/>
                <a:latin typeface="erdana"/>
              </a:rPr>
            </a:br>
            <a:r>
              <a:rPr lang="en-IN" b="0" i="0" dirty="0">
                <a:solidFill>
                  <a:srgbClr val="610B38"/>
                </a:solidFill>
                <a:effectLst/>
                <a:latin typeface="erdana"/>
              </a:rPr>
              <a:t>&lt;</a:t>
            </a:r>
            <a:r>
              <a:rPr lang="en-IN" b="0" i="0" dirty="0" err="1">
                <a:solidFill>
                  <a:srgbClr val="610B38"/>
                </a:solidFill>
                <a:effectLst/>
                <a:latin typeface="erdana"/>
              </a:rPr>
              <a:t>fmt:formatNumber</a:t>
            </a:r>
            <a:r>
              <a:rPr lang="en-IN" b="0" i="0" dirty="0">
                <a:solidFill>
                  <a:srgbClr val="610B38"/>
                </a:solidFill>
                <a:effectLst/>
                <a:latin typeface="erdana"/>
              </a:rPr>
              <a:t>&gt; </a:t>
            </a:r>
            <a:br>
              <a:rPr lang="en-IN" b="0" i="0" dirty="0">
                <a:solidFill>
                  <a:srgbClr val="610B38"/>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550E87E-7F90-4424-ABB1-ABC2E2139290}"/>
              </a:ext>
            </a:extLst>
          </p:cNvPr>
          <p:cNvSpPr>
            <a:spLocks noGrp="1"/>
          </p:cNvSpPr>
          <p:nvPr>
            <p:ph idx="1"/>
          </p:nvPr>
        </p:nvSpPr>
        <p:spPr>
          <a:xfrm>
            <a:off x="457200" y="731838"/>
            <a:ext cx="8229600" cy="6126162"/>
          </a:xfrm>
        </p:spPr>
        <p:txBody>
          <a:bodyPr>
            <a:normAutofit/>
          </a:bodyPr>
          <a:lstStyle/>
          <a:p>
            <a:r>
              <a:rPr lang="en-US" sz="1400" b="0" i="0" dirty="0">
                <a:solidFill>
                  <a:srgbClr val="000000"/>
                </a:solidFill>
                <a:effectLst/>
                <a:latin typeface="verdana" panose="020B0604030504040204" pitchFamily="34" charset="0"/>
              </a:rPr>
              <a:t>The &lt;</a:t>
            </a:r>
            <a:r>
              <a:rPr lang="en-US" sz="1400" b="0" i="0" dirty="0" err="1">
                <a:solidFill>
                  <a:srgbClr val="000000"/>
                </a:solidFill>
                <a:effectLst/>
                <a:latin typeface="verdana" panose="020B0604030504040204" pitchFamily="34" charset="0"/>
              </a:rPr>
              <a:t>fmt:formatNumber</a:t>
            </a:r>
            <a:r>
              <a:rPr lang="en-US" sz="1400" b="0" i="0" dirty="0">
                <a:solidFill>
                  <a:srgbClr val="000000"/>
                </a:solidFill>
                <a:effectLst/>
                <a:latin typeface="verdana" panose="020B0604030504040204" pitchFamily="34" charset="0"/>
              </a:rPr>
              <a:t>&gt; tag is used to format the numerical value using the specific format or precision. It is used to format percentages, currencies, and numbers according to the customized formatting pattern.</a:t>
            </a:r>
          </a:p>
          <a:p>
            <a:r>
              <a:rPr lang="en-US" sz="1800" b="1" i="0" dirty="0">
                <a:solidFill>
                  <a:srgbClr val="006699"/>
                </a:solidFill>
                <a:effectLst/>
                <a:latin typeface="verdana" panose="020B0604030504040204" pitchFamily="34" charset="0"/>
              </a:rPr>
              <a:t>&lt;</a:t>
            </a:r>
            <a:r>
              <a:rPr lang="en-US" sz="1800" b="1" i="0" dirty="0" err="1">
                <a:solidFill>
                  <a:srgbClr val="006699"/>
                </a:solidFill>
                <a:effectLst/>
                <a:latin typeface="verdana" panose="020B0604030504040204" pitchFamily="34" charset="0"/>
              </a:rPr>
              <a:t>fmt:formatNumber</a:t>
            </a:r>
            <a:r>
              <a:rPr lang="en-US" sz="1800" b="0" i="0" dirty="0">
                <a:solidFill>
                  <a:srgbClr val="000000"/>
                </a:solidFill>
                <a:effectLst/>
                <a:latin typeface="verdana" panose="020B0604030504040204" pitchFamily="34" charset="0"/>
              </a:rPr>
              <a:t> attributes</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body content </a:t>
            </a:r>
            <a:r>
              <a:rPr lang="en-US" sz="1800" b="1" i="0" dirty="0">
                <a:solidFill>
                  <a:srgbClr val="006699"/>
                </a:solidFill>
                <a:effectLst/>
                <a:latin typeface="verdana" panose="020B0604030504040204" pitchFamily="34" charset="0"/>
              </a:rPr>
              <a:t>&lt;/</a:t>
            </a:r>
            <a:r>
              <a:rPr lang="en-US" sz="1800" b="1" i="0" dirty="0" err="1">
                <a:solidFill>
                  <a:srgbClr val="006699"/>
                </a:solidFill>
                <a:effectLst/>
                <a:latin typeface="verdana" panose="020B0604030504040204" pitchFamily="34" charset="0"/>
              </a:rPr>
              <a:t>fmt:formatNumber</a:t>
            </a:r>
            <a:r>
              <a:rPr lang="en-US" sz="1800" b="1" i="0" dirty="0">
                <a:solidFill>
                  <a:srgbClr val="006699"/>
                </a:solidFill>
                <a:effectLst/>
                <a:latin typeface="verdana" panose="020B0604030504040204" pitchFamily="34" charset="0"/>
              </a:rPr>
              <a:t>&gt;</a:t>
            </a:r>
            <a:r>
              <a:rPr lang="en-US" sz="1800" b="0" i="0" dirty="0">
                <a:solidFill>
                  <a:srgbClr val="000000"/>
                </a:solidFill>
                <a:effectLst/>
                <a:latin typeface="verdana" panose="020B0604030504040204" pitchFamily="34" charset="0"/>
              </a:rPr>
              <a:t>  </a:t>
            </a:r>
          </a:p>
          <a:p>
            <a:endParaRPr lang="en-US" sz="1800" b="0" i="0" dirty="0">
              <a:solidFill>
                <a:srgbClr val="000000"/>
              </a:solidFill>
              <a:effectLst/>
              <a:latin typeface="verdana" panose="020B0604030504040204" pitchFamily="34" charset="0"/>
            </a:endParaRPr>
          </a:p>
          <a:p>
            <a:pPr algn="l">
              <a:buFont typeface="+mj-lt"/>
              <a:buAutoNum type="arabicPeriod"/>
            </a:pP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fmt:formatNumber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"number"</a:t>
            </a:r>
            <a:r>
              <a:rPr lang="en-IN" sz="1600" b="0" i="0" dirty="0">
                <a:solidFill>
                  <a:srgbClr val="000000"/>
                </a:solidFill>
                <a:effectLst/>
                <a:latin typeface="verdana" panose="020B0604030504040204" pitchFamily="34" charset="0"/>
              </a:rPr>
              <a:t> </a:t>
            </a:r>
            <a:r>
              <a:rPr lang="en-IN" sz="1600" b="0" i="0" dirty="0" err="1">
                <a:solidFill>
                  <a:srgbClr val="FF0000"/>
                </a:solidFill>
                <a:effectLst/>
                <a:latin typeface="verdana" panose="020B0604030504040204" pitchFamily="34" charset="0"/>
              </a:rPr>
              <a:t>maxIntegerDigits</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"3"</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&lt;p&gt;</a:t>
            </a:r>
            <a:r>
              <a:rPr lang="en-IN" sz="1600" b="0" i="0" dirty="0">
                <a:solidFill>
                  <a:srgbClr val="000000"/>
                </a:solidFill>
                <a:effectLst/>
                <a:latin typeface="verdana" panose="020B0604030504040204" pitchFamily="34" charset="0"/>
              </a:rPr>
              <a:t>Formatted Number-4:  </a:t>
            </a:r>
          </a:p>
          <a:p>
            <a:pPr algn="l">
              <a:buFont typeface="+mj-lt"/>
              <a:buAutoNum type="arabicPeriod"/>
            </a:pP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fmt:formatNumber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"number"</a:t>
            </a:r>
            <a:r>
              <a:rPr lang="en-IN" sz="1600" b="0" i="0" dirty="0">
                <a:solidFill>
                  <a:srgbClr val="000000"/>
                </a:solidFill>
                <a:effectLst/>
                <a:latin typeface="verdana" panose="020B0604030504040204" pitchFamily="34" charset="0"/>
              </a:rPr>
              <a:t> </a:t>
            </a:r>
            <a:r>
              <a:rPr lang="en-IN" sz="1600" b="0" i="0" dirty="0" err="1">
                <a:solidFill>
                  <a:srgbClr val="FF0000"/>
                </a:solidFill>
                <a:effectLst/>
                <a:latin typeface="verdana" panose="020B0604030504040204" pitchFamily="34" charset="0"/>
              </a:rPr>
              <a:t>maxFractionDigits</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"6"</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&lt;p&gt;</a:t>
            </a:r>
            <a:r>
              <a:rPr lang="en-IN" sz="1600" b="0" i="0" dirty="0">
                <a:solidFill>
                  <a:srgbClr val="000000"/>
                </a:solidFill>
                <a:effectLst/>
                <a:latin typeface="verdana" panose="020B0604030504040204" pitchFamily="34" charset="0"/>
              </a:rPr>
              <a:t>Formatted Number-5:  </a:t>
            </a:r>
          </a:p>
          <a:p>
            <a:pPr algn="l">
              <a:buFont typeface="+mj-lt"/>
              <a:buAutoNum type="arabicPeriod"/>
            </a:pP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fmt:formatNumber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"percent"</a:t>
            </a:r>
            <a:r>
              <a:rPr lang="en-IN" sz="1600" b="0" i="0" dirty="0">
                <a:solidFill>
                  <a:srgbClr val="000000"/>
                </a:solidFill>
                <a:effectLst/>
                <a:latin typeface="verdana" panose="020B0604030504040204" pitchFamily="34" charset="0"/>
              </a:rPr>
              <a:t> </a:t>
            </a:r>
            <a:r>
              <a:rPr lang="en-IN" sz="1600" b="0" i="0" dirty="0" err="1">
                <a:solidFill>
                  <a:srgbClr val="FF0000"/>
                </a:solidFill>
                <a:effectLst/>
                <a:latin typeface="verdana" panose="020B0604030504040204" pitchFamily="34" charset="0"/>
              </a:rPr>
              <a:t>maxIntegerDigits</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"4"</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pPr algn="l">
              <a:buFont typeface="+mj-lt"/>
              <a:buAutoNum type="arabicPeriod"/>
            </a:pPr>
            <a:r>
              <a:rPr lang="en-IN" sz="1600" b="1" i="0" dirty="0">
                <a:solidFill>
                  <a:srgbClr val="006699"/>
                </a:solidFill>
                <a:effectLst/>
                <a:latin typeface="verdana" panose="020B0604030504040204" pitchFamily="34" charset="0"/>
              </a:rPr>
              <a:t>&lt;p&gt;</a:t>
            </a:r>
            <a:r>
              <a:rPr lang="en-IN" sz="1600" b="0" i="0" dirty="0">
                <a:solidFill>
                  <a:srgbClr val="000000"/>
                </a:solidFill>
                <a:effectLst/>
                <a:latin typeface="verdana" panose="020B0604030504040204" pitchFamily="34" charset="0"/>
              </a:rPr>
              <a:t>Formatted Number-6:  </a:t>
            </a:r>
          </a:p>
          <a:p>
            <a:pPr algn="l">
              <a:buFont typeface="+mj-lt"/>
              <a:buAutoNum type="arabicPeriod"/>
            </a:pPr>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fmt:formatNumber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type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"number"</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pattern</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t>
            </a:r>
            <a:r>
              <a:rPr lang="en-IN" sz="1600" b="0" i="0" dirty="0">
                <a:solidFill>
                  <a:srgbClr val="000000"/>
                </a:solidFill>
                <a:effectLst/>
                <a:latin typeface="verdana" panose="020B0604030504040204" pitchFamily="34" charset="0"/>
              </a:rPr>
              <a:t> </a:t>
            </a:r>
            <a:r>
              <a:rPr lang="en-IN" sz="1600" b="0" i="0" dirty="0">
                <a:solidFill>
                  <a:srgbClr val="FF0000"/>
                </a:solidFill>
                <a:effectLst/>
                <a:latin typeface="verdana" panose="020B0604030504040204" pitchFamily="34" charset="0"/>
              </a:rPr>
              <a:t>value</a:t>
            </a:r>
            <a:r>
              <a:rPr lang="en-IN" sz="1600" b="0" i="0" dirty="0">
                <a:solidFill>
                  <a:srgbClr val="000000"/>
                </a:solidFill>
                <a:effectLst/>
                <a:latin typeface="verdana" panose="020B0604030504040204" pitchFamily="34" charset="0"/>
              </a:rPr>
              <a:t>=</a:t>
            </a:r>
            <a:r>
              <a:rPr lang="en-IN" sz="1600" b="0" i="0" dirty="0">
                <a:solidFill>
                  <a:srgbClr val="0000FF"/>
                </a:solidFill>
                <a:effectLst/>
                <a:latin typeface="verdana" panose="020B0604030504040204" pitchFamily="34" charset="0"/>
              </a:rPr>
              <a:t>"${Amount}"</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/&gt;&lt;/p&gt;</a:t>
            </a:r>
            <a:r>
              <a:rPr lang="en-IN" sz="1600" b="0" i="0" dirty="0">
                <a:solidFill>
                  <a:srgbClr val="000000"/>
                </a:solidFill>
                <a:effectLst/>
                <a:latin typeface="verdana" panose="020B0604030504040204" pitchFamily="34" charset="0"/>
              </a:rPr>
              <a:t>  </a:t>
            </a:r>
          </a:p>
          <a:p>
            <a:endParaRPr lang="en-IN" sz="1400" dirty="0"/>
          </a:p>
        </p:txBody>
      </p:sp>
    </p:spTree>
    <p:extLst>
      <p:ext uri="{BB962C8B-B14F-4D97-AF65-F5344CB8AC3E}">
        <p14:creationId xmlns:p14="http://schemas.microsoft.com/office/powerpoint/2010/main" val="3400376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6735-DE02-4C30-888E-395E5CAFD090}"/>
              </a:ext>
            </a:extLst>
          </p:cNvPr>
          <p:cNvSpPr>
            <a:spLocks noGrp="1"/>
          </p:cNvSpPr>
          <p:nvPr>
            <p:ph type="title"/>
          </p:nvPr>
        </p:nvSpPr>
        <p:spPr>
          <a:xfrm>
            <a:off x="457200" y="274638"/>
            <a:ext cx="8229600" cy="34605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20022268-C8F1-44F5-95D3-F68DCAFA7A22}"/>
              </a:ext>
            </a:extLst>
          </p:cNvPr>
          <p:cNvSpPr>
            <a:spLocks noGrp="1"/>
          </p:cNvSpPr>
          <p:nvPr>
            <p:ph idx="1"/>
          </p:nvPr>
        </p:nvSpPr>
        <p:spPr>
          <a:xfrm>
            <a:off x="457200" y="764704"/>
            <a:ext cx="8229600" cy="5361459"/>
          </a:xfrm>
        </p:spPr>
        <p:txBody>
          <a:bodyPr>
            <a:normAutofit/>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Student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1" i="0" dirty="0">
                <a:effectLst/>
                <a:latin typeface="inter-regular"/>
              </a:rPr>
              <a:t>int</a:t>
            </a:r>
            <a:r>
              <a:rPr lang="en-IN" b="0" i="0" dirty="0">
                <a:effectLst/>
                <a:latin typeface="inter-regular"/>
              </a:rPr>
              <a:t> x = 10;    </a:t>
            </a:r>
          </a:p>
          <a:p>
            <a:pPr marL="0" indent="0" algn="just">
              <a:buNone/>
            </a:pPr>
            <a:r>
              <a:rPr lang="en-IN" b="1" i="0" dirty="0">
                <a:effectLst/>
                <a:latin typeface="inter-regular"/>
              </a:rPr>
              <a:t>int</a:t>
            </a:r>
            <a:r>
              <a:rPr lang="en-IN" b="0" i="0" dirty="0">
                <a:effectLst/>
                <a:latin typeface="inter-regular"/>
              </a:rPr>
              <a:t> y = 12;    </a:t>
            </a:r>
          </a:p>
          <a:p>
            <a:pPr marL="0" indent="0" algn="just">
              <a:buNone/>
            </a:pPr>
            <a:r>
              <a:rPr lang="en-IN" b="1" i="0" dirty="0">
                <a:effectLst/>
                <a:latin typeface="inter-regular"/>
              </a:rPr>
              <a:t>if</a:t>
            </a:r>
            <a:r>
              <a:rPr lang="en-IN" b="0" i="0" dirty="0">
                <a:effectLst/>
                <a:latin typeface="inter-regular"/>
              </a:rPr>
              <a:t>(</a:t>
            </a:r>
            <a:r>
              <a:rPr lang="en-IN" b="0" i="0" dirty="0" err="1">
                <a:effectLst/>
                <a:latin typeface="inter-regular"/>
              </a:rPr>
              <a:t>x+y</a:t>
            </a:r>
            <a:r>
              <a:rPr lang="en-IN" b="0" i="0" dirty="0">
                <a:effectLst/>
                <a:latin typeface="inter-regular"/>
              </a:rPr>
              <a:t> &gt; 20) {    </a:t>
            </a:r>
          </a:p>
          <a:p>
            <a:pPr marL="0" indent="0" algn="just">
              <a:buNone/>
            </a:pPr>
            <a:r>
              <a:rPr lang="en-IN" b="0" i="0" dirty="0" err="1">
                <a:effectLst/>
                <a:latin typeface="inter-regular"/>
              </a:rPr>
              <a:t>System.out.println</a:t>
            </a:r>
            <a:r>
              <a:rPr lang="en-IN" b="0" i="0" dirty="0">
                <a:effectLst/>
                <a:latin typeface="inter-regular"/>
              </a:rPr>
              <a:t>("x + y is greater than 20");    </a:t>
            </a:r>
          </a:p>
          <a:p>
            <a:pPr marL="0" indent="0" algn="just">
              <a:buNone/>
            </a:pP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070869504"/>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79A6-7075-47BC-B320-B79B39E168FF}"/>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&lt;</a:t>
            </a:r>
            <a:r>
              <a:rPr lang="en-IN" b="0" i="0" dirty="0" err="1">
                <a:solidFill>
                  <a:srgbClr val="610B38"/>
                </a:solidFill>
                <a:effectLst/>
                <a:latin typeface="erdana"/>
              </a:rPr>
              <a:t>fmt:parseDate</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424F663-FED7-40D0-8444-6991446C73D5}"/>
              </a:ext>
            </a:extLst>
          </p:cNvPr>
          <p:cNvSpPr>
            <a:spLocks noGrp="1"/>
          </p:cNvSpPr>
          <p:nvPr>
            <p:ph idx="1"/>
          </p:nvPr>
        </p:nvSpPr>
        <p:spPr>
          <a:xfrm>
            <a:off x="457200" y="404664"/>
            <a:ext cx="8229600" cy="6264696"/>
          </a:xfrm>
        </p:spPr>
        <p:txBody>
          <a:bodyPr>
            <a:normAutofit/>
          </a:bodyPr>
          <a:lstStyle/>
          <a:p>
            <a:r>
              <a:rPr lang="en-US" sz="1600" b="0" i="0" dirty="0">
                <a:solidFill>
                  <a:srgbClr val="000000"/>
                </a:solidFill>
                <a:effectLst/>
                <a:latin typeface="verdana" panose="020B0604030504040204" pitchFamily="34" charset="0"/>
              </a:rPr>
              <a:t>The &lt;</a:t>
            </a:r>
            <a:r>
              <a:rPr lang="en-US" sz="1600" b="0" i="0" dirty="0" err="1">
                <a:solidFill>
                  <a:srgbClr val="000000"/>
                </a:solidFill>
                <a:effectLst/>
                <a:latin typeface="verdana" panose="020B0604030504040204" pitchFamily="34" charset="0"/>
              </a:rPr>
              <a:t>fmt:parseDate</a:t>
            </a:r>
            <a:r>
              <a:rPr lang="en-US" sz="1600" b="0" i="0" dirty="0">
                <a:solidFill>
                  <a:srgbClr val="000000"/>
                </a:solidFill>
                <a:effectLst/>
                <a:latin typeface="verdana" panose="020B0604030504040204" pitchFamily="34" charset="0"/>
              </a:rPr>
              <a:t>&gt; tag parses the string representation of a time and date. It is used to format the time and date according to a customized formatting pattern.</a:t>
            </a:r>
          </a:p>
          <a:p>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fmt:parseDate</a:t>
            </a:r>
            <a:r>
              <a:rPr lang="en-IN" sz="1600" b="0" i="0" dirty="0">
                <a:solidFill>
                  <a:srgbClr val="000000"/>
                </a:solidFill>
                <a:effectLst/>
                <a:latin typeface="verdana" panose="020B0604030504040204" pitchFamily="34" charset="0"/>
              </a:rPr>
              <a:t> attributes</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pPr algn="l"/>
            <a:r>
              <a:rPr lang="da-DK" sz="1800" dirty="0">
                <a:solidFill>
                  <a:srgbClr val="008080"/>
                </a:solidFill>
                <a:latin typeface="Consolas" panose="020B0609020204030204" pitchFamily="49" charset="0"/>
              </a:rPr>
              <a:t>&lt;</a:t>
            </a:r>
            <a:r>
              <a:rPr lang="da-DK" sz="1800" dirty="0">
                <a:solidFill>
                  <a:srgbClr val="3F7F7F"/>
                </a:solidFill>
                <a:latin typeface="Consolas" panose="020B0609020204030204" pitchFamily="49" charset="0"/>
              </a:rPr>
              <a:t>c:set </a:t>
            </a:r>
            <a:r>
              <a:rPr lang="da-DK" sz="1800" dirty="0">
                <a:solidFill>
                  <a:srgbClr val="7F007F"/>
                </a:solidFill>
                <a:latin typeface="Consolas" panose="020B0609020204030204" pitchFamily="49" charset="0"/>
              </a:rPr>
              <a:t>var</a:t>
            </a:r>
            <a:r>
              <a:rPr lang="da-DK" sz="1800" dirty="0">
                <a:solidFill>
                  <a:srgbClr val="000000"/>
                </a:solidFill>
                <a:latin typeface="Consolas" panose="020B0609020204030204" pitchFamily="49" charset="0"/>
              </a:rPr>
              <a:t>=</a:t>
            </a:r>
            <a:r>
              <a:rPr lang="da-DK" sz="1800" i="1" dirty="0">
                <a:solidFill>
                  <a:srgbClr val="2A00FF"/>
                </a:solidFill>
                <a:latin typeface="Consolas" panose="020B0609020204030204" pitchFamily="49" charset="0"/>
              </a:rPr>
              <a:t>"date" </a:t>
            </a:r>
            <a:r>
              <a:rPr lang="da-DK" sz="1800" i="1" dirty="0">
                <a:solidFill>
                  <a:srgbClr val="7F007F"/>
                </a:solidFill>
                <a:latin typeface="Consolas" panose="020B0609020204030204" pitchFamily="49" charset="0"/>
              </a:rPr>
              <a:t>value</a:t>
            </a:r>
            <a:r>
              <a:rPr lang="da-DK" sz="1800" i="1" dirty="0">
                <a:solidFill>
                  <a:srgbClr val="000000"/>
                </a:solidFill>
                <a:latin typeface="Consolas" panose="020B0609020204030204" pitchFamily="49" charset="0"/>
              </a:rPr>
              <a:t>=</a:t>
            </a:r>
            <a:r>
              <a:rPr lang="da-DK" sz="1800" i="1" dirty="0">
                <a:solidFill>
                  <a:srgbClr val="2A00FF"/>
                </a:solidFill>
                <a:latin typeface="Consolas" panose="020B0609020204030204" pitchFamily="49" charset="0"/>
              </a:rPr>
              <a:t>"12-08-2016"</a:t>
            </a:r>
            <a:r>
              <a:rPr lang="da-DK"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fmt:parseDate</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${date }</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var</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parsedDate</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pattern</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"dd-MM-</a:t>
            </a:r>
            <a:r>
              <a:rPr lang="en-IN" sz="1800" i="1" dirty="0" err="1">
                <a:solidFill>
                  <a:srgbClr val="2A00FF"/>
                </a:solidFill>
                <a:latin typeface="Consolas" panose="020B0609020204030204" pitchFamily="49" charset="0"/>
              </a:rPr>
              <a:t>yyyy</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parsedDate</a:t>
            </a:r>
            <a:r>
              <a:rPr lang="en-IN" sz="1800" dirty="0">
                <a:solidFill>
                  <a:srgbClr val="000000"/>
                </a:solidFill>
                <a:latin typeface="Consolas" panose="020B0609020204030204" pitchFamily="49" charset="0"/>
              </a:rPr>
              <a:t> }</a:t>
            </a:r>
            <a:endParaRPr lang="en-IN" sz="1800" b="1" dirty="0">
              <a:solidFill>
                <a:srgbClr val="000000"/>
              </a:solidFill>
              <a:latin typeface="Consolas" panose="020B0609020204030204" pitchFamily="49" charset="0"/>
            </a:endParaRPr>
          </a:p>
          <a:p>
            <a:pPr algn="l"/>
            <a:endParaRPr lang="en-IN" sz="1800" b="1" dirty="0">
              <a:solidFill>
                <a:srgbClr val="000000"/>
              </a:solidFill>
              <a:latin typeface="Consolas" panose="020B0609020204030204" pitchFamily="49" charset="0"/>
            </a:endParaRPr>
          </a:p>
          <a:p>
            <a:pPr algn="l"/>
            <a:endParaRPr lang="en-IN" sz="1600" b="1" dirty="0"/>
          </a:p>
        </p:txBody>
      </p:sp>
    </p:spTree>
    <p:extLst>
      <p:ext uri="{BB962C8B-B14F-4D97-AF65-F5344CB8AC3E}">
        <p14:creationId xmlns:p14="http://schemas.microsoft.com/office/powerpoint/2010/main" val="355482096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0EBE-D263-40AB-B166-BACD45D7A382}"/>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JSTL XML tags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2ED9159-D020-4086-87C3-E7D24B9037ED}"/>
              </a:ext>
            </a:extLst>
          </p:cNvPr>
          <p:cNvSpPr>
            <a:spLocks noGrp="1"/>
          </p:cNvSpPr>
          <p:nvPr>
            <p:ph idx="1"/>
          </p:nvPr>
        </p:nvSpPr>
        <p:spPr>
          <a:xfrm>
            <a:off x="457200" y="764704"/>
            <a:ext cx="8229600" cy="6093296"/>
          </a:xfrm>
        </p:spPr>
        <p:txBody>
          <a:bodyPr>
            <a:normAutofit/>
          </a:bodyPr>
          <a:lstStyle/>
          <a:p>
            <a:pPr algn="l"/>
            <a:r>
              <a:rPr lang="en-IN" sz="2400" b="0" i="0" dirty="0">
                <a:solidFill>
                  <a:srgbClr val="000000"/>
                </a:solidFill>
                <a:effectLst/>
                <a:latin typeface="verdana" panose="020B0604030504040204" pitchFamily="34" charset="0"/>
              </a:rPr>
              <a:t>The JSTL XML tags are used for providing a JSP-centric way of manipulating and creating XML documents.</a:t>
            </a:r>
          </a:p>
          <a:p>
            <a:pPr algn="l"/>
            <a:r>
              <a:rPr lang="en-IN" sz="2400" b="0" i="0" dirty="0">
                <a:solidFill>
                  <a:srgbClr val="000000"/>
                </a:solidFill>
                <a:effectLst/>
                <a:latin typeface="verdana" panose="020B0604030504040204" pitchFamily="34" charset="0"/>
              </a:rPr>
              <a:t>The xml tags provide flow control, transformation etc. The </a:t>
            </a:r>
            <a:r>
              <a:rPr lang="en-IN" sz="2400" b="0" i="0" dirty="0" err="1">
                <a:solidFill>
                  <a:srgbClr val="000000"/>
                </a:solidFill>
                <a:effectLst/>
                <a:latin typeface="verdana" panose="020B0604030504040204" pitchFamily="34" charset="0"/>
              </a:rPr>
              <a:t>url</a:t>
            </a:r>
            <a:r>
              <a:rPr lang="en-IN" sz="2400" b="0" i="0" dirty="0">
                <a:solidFill>
                  <a:srgbClr val="000000"/>
                </a:solidFill>
                <a:effectLst/>
                <a:latin typeface="verdana" panose="020B0604030504040204" pitchFamily="34" charset="0"/>
              </a:rPr>
              <a:t> for the xml tags is </a:t>
            </a:r>
            <a:r>
              <a:rPr lang="en-IN" sz="2400" b="1" i="0" dirty="0">
                <a:solidFill>
                  <a:srgbClr val="000000"/>
                </a:solidFill>
                <a:effectLst/>
                <a:latin typeface="verdana" panose="020B0604030504040204" pitchFamily="34" charset="0"/>
              </a:rPr>
              <a:t>http://java.sun.com/jsp/jstl/xml</a:t>
            </a:r>
            <a:r>
              <a:rPr lang="en-IN" sz="2400" b="0" i="0" dirty="0">
                <a:solidFill>
                  <a:srgbClr val="000000"/>
                </a:solidFill>
                <a:effectLst/>
                <a:latin typeface="verdana" panose="020B0604030504040204" pitchFamily="34" charset="0"/>
              </a:rPr>
              <a:t> and prefix is x. The JSTL XML tag library has custom tags used for interacting with XML data. The syntax used for including JSTL XML tags library in your JSP is:</a:t>
            </a:r>
          </a:p>
          <a:p>
            <a:r>
              <a:rPr lang="en-IN" sz="1400" b="1" i="0" dirty="0">
                <a:solidFill>
                  <a:srgbClr val="006699"/>
                </a:solidFill>
                <a:effectLst/>
                <a:latin typeface="verdana" panose="020B0604030504040204" pitchFamily="34" charset="0"/>
              </a:rPr>
              <a:t>&lt;</a:t>
            </a: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taglib</a:t>
            </a: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uri</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"http://java.sun.com/</a:t>
            </a:r>
            <a:r>
              <a:rPr lang="en-IN" sz="1400" b="0" i="0" dirty="0" err="1">
                <a:solidFill>
                  <a:srgbClr val="0000FF"/>
                </a:solidFill>
                <a:effectLst/>
                <a:latin typeface="verdana" panose="020B0604030504040204" pitchFamily="34" charset="0"/>
              </a:rPr>
              <a:t>jsp</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jstl</a:t>
            </a:r>
            <a:r>
              <a:rPr lang="en-IN" sz="1400" b="0" i="0" dirty="0">
                <a:solidFill>
                  <a:srgbClr val="0000FF"/>
                </a:solidFill>
                <a:effectLst/>
                <a:latin typeface="verdana" panose="020B0604030504040204" pitchFamily="34" charset="0"/>
              </a:rPr>
              <a:t>/xml"</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prefix</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"x"</a:t>
            </a:r>
            <a:r>
              <a:rPr lang="en-IN" sz="1400" b="0" i="0" dirty="0">
                <a:solidFill>
                  <a:srgbClr val="000000"/>
                </a:solidFill>
                <a:effectLst/>
                <a:latin typeface="verdana" panose="020B0604030504040204" pitchFamily="34" charset="0"/>
              </a:rPr>
              <a:t>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algn="l"/>
            <a:endParaRPr lang="en-IN"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602984143"/>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3417-5C14-462D-B32E-CC0651867D23}"/>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XML &lt;</a:t>
            </a:r>
            <a:r>
              <a:rPr lang="en-IN" b="0" i="0" dirty="0" err="1">
                <a:solidFill>
                  <a:srgbClr val="610B38"/>
                </a:solidFill>
                <a:effectLst/>
                <a:latin typeface="erdana"/>
              </a:rPr>
              <a:t>x:out</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BE570CD-4489-4B11-8463-44A1E89F2ED9}"/>
              </a:ext>
            </a:extLst>
          </p:cNvPr>
          <p:cNvSpPr>
            <a:spLocks noGrp="1"/>
          </p:cNvSpPr>
          <p:nvPr>
            <p:ph idx="1"/>
          </p:nvPr>
        </p:nvSpPr>
        <p:spPr>
          <a:xfrm>
            <a:off x="457200" y="764704"/>
            <a:ext cx="8229600" cy="5976664"/>
          </a:xfrm>
        </p:spPr>
        <p:txBody>
          <a:bodyPr>
            <a:normAutofit/>
          </a:bodyPr>
          <a:lstStyle/>
          <a:p>
            <a:r>
              <a:rPr lang="en-US" sz="2000" b="0" i="0" dirty="0">
                <a:solidFill>
                  <a:srgbClr val="000000"/>
                </a:solidFill>
                <a:effectLst/>
                <a:latin typeface="verdana" panose="020B0604030504040204" pitchFamily="34" charset="0"/>
              </a:rPr>
              <a:t>The &lt;</a:t>
            </a:r>
            <a:r>
              <a:rPr lang="en-US" sz="2000" b="0" i="0" dirty="0" err="1">
                <a:solidFill>
                  <a:srgbClr val="000000"/>
                </a:solidFill>
                <a:effectLst/>
                <a:latin typeface="verdana" panose="020B0604030504040204" pitchFamily="34" charset="0"/>
              </a:rPr>
              <a:t>x:out</a:t>
            </a:r>
            <a:r>
              <a:rPr lang="en-US" sz="2000" b="0" i="0" dirty="0">
                <a:solidFill>
                  <a:srgbClr val="000000"/>
                </a:solidFill>
                <a:effectLst/>
                <a:latin typeface="verdana" panose="020B0604030504040204" pitchFamily="34" charset="0"/>
              </a:rPr>
              <a:t>&gt; tag is used for displaying the result of an xml Path expression and writes the result to JSP writer object. It is similar to the </a:t>
            </a:r>
            <a:r>
              <a:rPr lang="en-US" sz="2000" b="0" i="0" dirty="0" err="1">
                <a:solidFill>
                  <a:srgbClr val="000000"/>
                </a:solidFill>
                <a:effectLst/>
                <a:latin typeface="verdana" panose="020B0604030504040204" pitchFamily="34" charset="0"/>
              </a:rPr>
              <a:t>scriptlet</a:t>
            </a:r>
            <a:r>
              <a:rPr lang="en-US" sz="2000" b="0" i="0" dirty="0">
                <a:solidFill>
                  <a:srgbClr val="000000"/>
                </a:solidFill>
                <a:effectLst/>
                <a:latin typeface="verdana" panose="020B0604030504040204" pitchFamily="34" charset="0"/>
              </a:rPr>
              <a:t> tag &lt;%= %&gt; used in JSP.</a:t>
            </a:r>
          </a:p>
          <a:p>
            <a:r>
              <a:rPr lang="en-IN" sz="1800" b="1" i="0" dirty="0">
                <a:solidFill>
                  <a:srgbClr val="006699"/>
                </a:solidFill>
                <a:effectLst/>
                <a:latin typeface="verdana" panose="020B0604030504040204" pitchFamily="34" charset="0"/>
              </a:rPr>
              <a:t>&lt;</a:t>
            </a:r>
            <a:r>
              <a:rPr lang="en-IN" sz="1800" b="1" i="0" dirty="0" err="1">
                <a:solidFill>
                  <a:srgbClr val="006699"/>
                </a:solidFill>
                <a:effectLst/>
                <a:latin typeface="verdana" panose="020B0604030504040204" pitchFamily="34" charset="0"/>
              </a:rPr>
              <a:t>x:out</a:t>
            </a:r>
            <a:r>
              <a:rPr lang="en-IN" sz="1800" b="0" i="0" dirty="0">
                <a:solidFill>
                  <a:srgbClr val="000000"/>
                </a:solidFill>
                <a:effectLst/>
                <a:latin typeface="verdana" panose="020B0604030504040204" pitchFamily="34" charset="0"/>
              </a:rPr>
              <a:t> attributes</a:t>
            </a:r>
            <a:r>
              <a:rPr lang="en-IN" sz="1800" b="1" i="0" dirty="0">
                <a:solidFill>
                  <a:srgbClr val="006699"/>
                </a:solidFill>
                <a:effectLst/>
                <a:latin typeface="verdana" panose="020B0604030504040204" pitchFamily="34" charset="0"/>
              </a:rPr>
              <a:t>/&gt;</a:t>
            </a:r>
            <a:r>
              <a:rPr lang="en-IN" sz="1800" b="0" i="0" dirty="0">
                <a:solidFill>
                  <a:srgbClr val="000000"/>
                </a:solidFill>
                <a:effectLst/>
                <a:latin typeface="verdana" panose="020B0604030504040204" pitchFamily="34" charset="0"/>
              </a:rPr>
              <a:t>  </a:t>
            </a:r>
          </a:p>
          <a:p>
            <a:r>
              <a:rPr lang="en-US" sz="1600" b="0" i="0" dirty="0">
                <a:solidFill>
                  <a:srgbClr val="000000"/>
                </a:solidFill>
                <a:effectLst/>
                <a:latin typeface="verdana" panose="020B0604030504040204" pitchFamily="34" charset="0"/>
              </a:rPr>
              <a:t>you need to copy the two XML and XPath related libraries into the &lt;Tomcat Installation Directory&gt;\lib:</a:t>
            </a:r>
          </a:p>
          <a:p>
            <a:r>
              <a:rPr lang="en-IN" sz="1800" b="1" i="0" dirty="0">
                <a:effectLst/>
                <a:latin typeface="verdana" panose="020B0604030504040204" pitchFamily="34" charset="0"/>
              </a:rPr>
              <a:t>Xalan.jar</a:t>
            </a:r>
          </a:p>
          <a:p>
            <a:r>
              <a:rPr lang="en-IN" sz="1800" b="1" i="0" dirty="0">
                <a:effectLst/>
                <a:latin typeface="verdana" panose="020B0604030504040204" pitchFamily="34" charset="0"/>
              </a:rPr>
              <a:t>XercesImpl.jar</a:t>
            </a:r>
            <a:endParaRPr lang="en-IN" sz="1800" dirty="0"/>
          </a:p>
        </p:txBody>
      </p:sp>
    </p:spTree>
    <p:extLst>
      <p:ext uri="{BB962C8B-B14F-4D97-AF65-F5344CB8AC3E}">
        <p14:creationId xmlns:p14="http://schemas.microsoft.com/office/powerpoint/2010/main" val="497953509"/>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E68D-396D-4441-BAF2-620822030563}"/>
              </a:ext>
            </a:extLst>
          </p:cNvPr>
          <p:cNvSpPr>
            <a:spLocks noGrp="1"/>
          </p:cNvSpPr>
          <p:nvPr>
            <p:ph type="title"/>
          </p:nvPr>
        </p:nvSpPr>
        <p:spPr>
          <a:xfrm>
            <a:off x="457200" y="274638"/>
            <a:ext cx="8229600" cy="457199"/>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JSTL XML &lt;</a:t>
            </a:r>
            <a:r>
              <a:rPr lang="en-US" b="0" i="0" dirty="0" err="1">
                <a:solidFill>
                  <a:srgbClr val="610B38"/>
                </a:solidFill>
                <a:effectLst/>
                <a:latin typeface="erdana"/>
              </a:rPr>
              <a:t>x:out</a:t>
            </a:r>
            <a:r>
              <a:rPr lang="en-US" b="0" i="0" dirty="0">
                <a:solidFill>
                  <a:srgbClr val="610B38"/>
                </a:solidFill>
                <a:effectLst/>
                <a:latin typeface="erdana"/>
              </a:rPr>
              <a:t>&gt; Tag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1DFF6B2-EBB8-4EB3-8011-03C1E3CFCC71}"/>
              </a:ext>
            </a:extLst>
          </p:cNvPr>
          <p:cNvSpPr>
            <a:spLocks noGrp="1"/>
          </p:cNvSpPr>
          <p:nvPr>
            <p:ph idx="1"/>
          </p:nvPr>
        </p:nvSpPr>
        <p:spPr>
          <a:xfrm>
            <a:off x="457200" y="731838"/>
            <a:ext cx="8229600" cy="6126162"/>
          </a:xfrm>
        </p:spPr>
        <p:txBody>
          <a:bodyPr>
            <a:normAutofit/>
          </a:bodyPr>
          <a:lstStyle/>
          <a:p>
            <a:r>
              <a:rPr lang="en-US" sz="1800" b="0" i="0" dirty="0">
                <a:solidFill>
                  <a:srgbClr val="000000"/>
                </a:solidFill>
                <a:effectLst/>
                <a:latin typeface="verdana" panose="020B0604030504040204" pitchFamily="34" charset="0"/>
              </a:rPr>
              <a:t>The &lt;</a:t>
            </a:r>
            <a:r>
              <a:rPr lang="en-US" sz="1800" b="0" i="0" dirty="0" err="1">
                <a:solidFill>
                  <a:srgbClr val="000000"/>
                </a:solidFill>
                <a:effectLst/>
                <a:latin typeface="verdana" panose="020B0604030504040204" pitchFamily="34" charset="0"/>
              </a:rPr>
              <a:t>x:out</a:t>
            </a:r>
            <a:r>
              <a:rPr lang="en-US" sz="1800" b="0" i="0" dirty="0">
                <a:solidFill>
                  <a:srgbClr val="000000"/>
                </a:solidFill>
                <a:effectLst/>
                <a:latin typeface="verdana" panose="020B0604030504040204" pitchFamily="34" charset="0"/>
              </a:rPr>
              <a:t>&gt; tag is used for displaying the result of an xml Path expression and writes the result to JSP writer object. It is similar to the </a:t>
            </a:r>
            <a:r>
              <a:rPr lang="en-US" sz="1800" b="0" i="0" dirty="0" err="1">
                <a:solidFill>
                  <a:srgbClr val="000000"/>
                </a:solidFill>
                <a:effectLst/>
                <a:latin typeface="verdana" panose="020B0604030504040204" pitchFamily="34" charset="0"/>
              </a:rPr>
              <a:t>scriptlet</a:t>
            </a:r>
            <a:r>
              <a:rPr lang="en-US" sz="1800" b="0" i="0" dirty="0">
                <a:solidFill>
                  <a:srgbClr val="000000"/>
                </a:solidFill>
                <a:effectLst/>
                <a:latin typeface="verdana" panose="020B0604030504040204" pitchFamily="34" charset="0"/>
              </a:rPr>
              <a:t> tag &lt;%= %&gt; used in JSP.</a:t>
            </a:r>
          </a:p>
          <a:p>
            <a:r>
              <a:rPr lang="en-IN" sz="1600" b="1" i="0" dirty="0">
                <a:solidFill>
                  <a:srgbClr val="006699"/>
                </a:solidFill>
                <a:effectLst/>
                <a:latin typeface="verdana" panose="020B0604030504040204" pitchFamily="34" charset="0"/>
              </a:rPr>
              <a:t>&lt;</a:t>
            </a:r>
            <a:r>
              <a:rPr lang="en-IN" sz="1600" b="1" i="0" dirty="0" err="1">
                <a:solidFill>
                  <a:srgbClr val="006699"/>
                </a:solidFill>
                <a:effectLst/>
                <a:latin typeface="verdana" panose="020B0604030504040204" pitchFamily="34" charset="0"/>
              </a:rPr>
              <a:t>x:out</a:t>
            </a:r>
            <a:r>
              <a:rPr lang="en-IN" sz="1600" b="0" i="0" dirty="0">
                <a:solidFill>
                  <a:srgbClr val="000000"/>
                </a:solidFill>
                <a:effectLst/>
                <a:latin typeface="verdana" panose="020B0604030504040204" pitchFamily="34" charset="0"/>
              </a:rPr>
              <a:t> attributes</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a:t>
            </a:r>
          </a:p>
          <a:p>
            <a:r>
              <a:rPr lang="en-IN" sz="1800" b="0" i="0" dirty="0">
                <a:solidFill>
                  <a:srgbClr val="610B38"/>
                </a:solidFill>
                <a:effectLst/>
                <a:latin typeface="erdana"/>
              </a:rPr>
              <a:t>XML &lt;</a:t>
            </a:r>
            <a:r>
              <a:rPr lang="en-IN" sz="1800" b="0" i="0" dirty="0" err="1">
                <a:solidFill>
                  <a:srgbClr val="610B38"/>
                </a:solidFill>
                <a:effectLst/>
                <a:latin typeface="erdana"/>
              </a:rPr>
              <a:t>x:parse</a:t>
            </a:r>
            <a:r>
              <a:rPr lang="en-IN" sz="1800" b="0" i="0" dirty="0">
                <a:solidFill>
                  <a:srgbClr val="610B38"/>
                </a:solidFill>
                <a:effectLst/>
                <a:latin typeface="erdana"/>
              </a:rPr>
              <a:t>&gt; Tag</a:t>
            </a:r>
          </a:p>
          <a:p>
            <a:endParaRPr lang="en-IN" sz="2000" dirty="0">
              <a:solidFill>
                <a:srgbClr val="610B38"/>
              </a:solidFill>
              <a:latin typeface="erdana"/>
            </a:endParaRPr>
          </a:p>
          <a:p>
            <a:r>
              <a:rPr lang="en-US" sz="2000" b="0" i="0" dirty="0">
                <a:solidFill>
                  <a:srgbClr val="000000"/>
                </a:solidFill>
                <a:effectLst/>
                <a:latin typeface="verdana" panose="020B0604030504040204" pitchFamily="34" charset="0"/>
              </a:rPr>
              <a:t>The &lt;</a:t>
            </a:r>
            <a:r>
              <a:rPr lang="en-US" sz="2000" b="0" i="0" dirty="0" err="1">
                <a:solidFill>
                  <a:srgbClr val="000000"/>
                </a:solidFill>
                <a:effectLst/>
                <a:latin typeface="verdana" panose="020B0604030504040204" pitchFamily="34" charset="0"/>
              </a:rPr>
              <a:t>x:parse</a:t>
            </a:r>
            <a:r>
              <a:rPr lang="en-US" sz="2000" b="0" i="0" dirty="0">
                <a:solidFill>
                  <a:srgbClr val="000000"/>
                </a:solidFill>
                <a:effectLst/>
                <a:latin typeface="verdana" panose="020B0604030504040204" pitchFamily="34" charset="0"/>
              </a:rPr>
              <a:t>&gt; tag is used for parse the XML data specified either in the tag body or an attribute. It is used for parse the xml content and the result will stored inside specified variable.</a:t>
            </a:r>
          </a:p>
          <a:p>
            <a:endParaRPr lang="en-IN" sz="2000" b="0" i="0" dirty="0">
              <a:solidFill>
                <a:srgbClr val="610B38"/>
              </a:solidFill>
              <a:effectLst/>
              <a:latin typeface="erdana"/>
            </a:endParaRPr>
          </a:p>
          <a:p>
            <a:endParaRPr lang="en-IN" sz="1800" dirty="0"/>
          </a:p>
        </p:txBody>
      </p:sp>
    </p:spTree>
    <p:extLst>
      <p:ext uri="{BB962C8B-B14F-4D97-AF65-F5344CB8AC3E}">
        <p14:creationId xmlns:p14="http://schemas.microsoft.com/office/powerpoint/2010/main" val="3350072967"/>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5119C-6645-4F7C-832D-628912FA4283}"/>
              </a:ext>
            </a:extLst>
          </p:cNvPr>
          <p:cNvSpPr>
            <a:spLocks noGrp="1"/>
          </p:cNvSpPr>
          <p:nvPr>
            <p:ph idx="1"/>
          </p:nvPr>
        </p:nvSpPr>
        <p:spPr>
          <a:xfrm>
            <a:off x="323528" y="764704"/>
            <a:ext cx="8229600" cy="6093296"/>
          </a:xfrm>
        </p:spPr>
        <p:txBody>
          <a:bodyPr>
            <a:normAutofit fontScale="85000" lnSpcReduction="20000"/>
          </a:bodyPr>
          <a:lstStyle/>
          <a:p>
            <a:r>
              <a:rPr lang="en-US" b="0" i="0" dirty="0">
                <a:solidFill>
                  <a:srgbClr val="000000"/>
                </a:solidFill>
                <a:effectLst/>
                <a:latin typeface="verdana" panose="020B0604030504040204" pitchFamily="34" charset="0"/>
              </a:rPr>
              <a:t>Let us put the following content in </a:t>
            </a:r>
            <a:r>
              <a:rPr lang="en-US" b="1" i="0" dirty="0">
                <a:effectLst/>
                <a:latin typeface="verdana" panose="020B0604030504040204" pitchFamily="34" charset="0"/>
              </a:rPr>
              <a:t>novels.xml </a:t>
            </a:r>
            <a:r>
              <a:rPr lang="en-US" b="0" i="0" dirty="0">
                <a:solidFill>
                  <a:srgbClr val="000000"/>
                </a:solidFill>
                <a:effectLst/>
                <a:latin typeface="verdana" panose="020B0604030504040204" pitchFamily="34" charset="0"/>
              </a:rPr>
              <a:t>file:</a:t>
            </a:r>
          </a:p>
          <a:p>
            <a:pPr algn="l">
              <a:buFont typeface="+mj-lt"/>
              <a:buAutoNum type="arabicPeriod"/>
            </a:pPr>
            <a:r>
              <a:rPr lang="en-US" b="1" i="0" dirty="0">
                <a:solidFill>
                  <a:srgbClr val="006699"/>
                </a:solidFill>
                <a:effectLst/>
                <a:latin typeface="verdana" panose="020B0604030504040204" pitchFamily="34" charset="0"/>
              </a:rPr>
              <a:t>&lt;books&gt;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&lt;book&gt;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&lt;name&gt;</a:t>
            </a:r>
            <a:r>
              <a:rPr lang="en-US" b="0" i="0" dirty="0">
                <a:solidFill>
                  <a:srgbClr val="000000"/>
                </a:solidFill>
                <a:effectLst/>
                <a:latin typeface="verdana" panose="020B0604030504040204" pitchFamily="34" charset="0"/>
              </a:rPr>
              <a:t>Three mistakes of my life</a:t>
            </a:r>
            <a:r>
              <a:rPr lang="en-US" b="1" i="0" dirty="0">
                <a:solidFill>
                  <a:srgbClr val="006699"/>
                </a:solidFill>
                <a:effectLst/>
                <a:latin typeface="verdana" panose="020B0604030504040204" pitchFamily="34" charset="0"/>
              </a:rPr>
              <a:t>&lt;/name&gt;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&lt;author&gt;</a:t>
            </a:r>
            <a:r>
              <a:rPr lang="en-US" b="0" i="0" dirty="0">
                <a:solidFill>
                  <a:srgbClr val="000000"/>
                </a:solidFill>
                <a:effectLst/>
                <a:latin typeface="verdana" panose="020B0604030504040204" pitchFamily="34" charset="0"/>
              </a:rPr>
              <a:t>Chetan Bhagat</a:t>
            </a:r>
            <a:r>
              <a:rPr lang="en-US" b="1" i="0" dirty="0">
                <a:solidFill>
                  <a:srgbClr val="006699"/>
                </a:solidFill>
                <a:effectLst/>
                <a:latin typeface="verdana" panose="020B0604030504040204" pitchFamily="34" charset="0"/>
              </a:rPr>
              <a:t>&lt;/author&gt;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&lt;price&gt;</a:t>
            </a:r>
            <a:r>
              <a:rPr lang="en-US" b="0" i="0" dirty="0">
                <a:solidFill>
                  <a:srgbClr val="000000"/>
                </a:solidFill>
                <a:effectLst/>
                <a:latin typeface="verdana" panose="020B0604030504040204" pitchFamily="34" charset="0"/>
              </a:rPr>
              <a:t>200</a:t>
            </a:r>
            <a:r>
              <a:rPr lang="en-US" b="1" i="0" dirty="0">
                <a:solidFill>
                  <a:srgbClr val="006699"/>
                </a:solidFill>
                <a:effectLst/>
                <a:latin typeface="verdana" panose="020B0604030504040204" pitchFamily="34" charset="0"/>
              </a:rPr>
              <a:t>&lt;/price&gt;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&lt;/book&gt;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&lt;book&gt;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&lt;name&gt;</a:t>
            </a:r>
            <a:r>
              <a:rPr lang="en-US" b="0" i="0" dirty="0">
                <a:solidFill>
                  <a:srgbClr val="000000"/>
                </a:solidFill>
                <a:effectLst/>
                <a:latin typeface="verdana" panose="020B0604030504040204" pitchFamily="34" charset="0"/>
              </a:rPr>
              <a:t>Tomorrow land</a:t>
            </a:r>
            <a:r>
              <a:rPr lang="en-US" b="1" i="0" dirty="0">
                <a:solidFill>
                  <a:srgbClr val="006699"/>
                </a:solidFill>
                <a:effectLst/>
                <a:latin typeface="verdana" panose="020B0604030504040204" pitchFamily="34" charset="0"/>
              </a:rPr>
              <a:t>&lt;/name&gt;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&lt;author&gt;</a:t>
            </a:r>
            <a:r>
              <a:rPr lang="en-US" b="0" i="0" dirty="0">
                <a:solidFill>
                  <a:srgbClr val="000000"/>
                </a:solidFill>
                <a:effectLst/>
                <a:latin typeface="verdana" panose="020B0604030504040204" pitchFamily="34" charset="0"/>
              </a:rPr>
              <a:t>NUHA</a:t>
            </a:r>
            <a:r>
              <a:rPr lang="en-US" b="1" i="0" dirty="0">
                <a:solidFill>
                  <a:srgbClr val="006699"/>
                </a:solidFill>
                <a:effectLst/>
                <a:latin typeface="verdana" panose="020B0604030504040204" pitchFamily="34" charset="0"/>
              </a:rPr>
              <a:t>&lt;/author&gt;</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&lt;price&gt;</a:t>
            </a:r>
            <a:r>
              <a:rPr lang="en-US" b="0" i="0" dirty="0">
                <a:solidFill>
                  <a:srgbClr val="000000"/>
                </a:solidFill>
                <a:effectLst/>
                <a:latin typeface="verdana" panose="020B0604030504040204" pitchFamily="34" charset="0"/>
              </a:rPr>
              <a:t>2000</a:t>
            </a:r>
            <a:r>
              <a:rPr lang="en-US" b="1" i="0" dirty="0">
                <a:solidFill>
                  <a:srgbClr val="006699"/>
                </a:solidFill>
                <a:effectLst/>
                <a:latin typeface="verdana" panose="020B0604030504040204" pitchFamily="34" charset="0"/>
              </a:rPr>
              <a:t>&lt;/price&gt;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&lt;/book&gt;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&lt;/books&gt;</a:t>
            </a:r>
            <a:r>
              <a:rPr lang="en-US" b="0" i="0" dirty="0">
                <a:solidFill>
                  <a:srgbClr val="000000"/>
                </a:solidFill>
                <a:effectLst/>
                <a:latin typeface="verdana" panose="020B0604030504040204" pitchFamily="34" charset="0"/>
              </a:rPr>
              <a:t>  </a:t>
            </a:r>
          </a:p>
          <a:p>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62487348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422A8-24F6-41E0-B79E-11D1C4C2DE23}"/>
              </a:ext>
            </a:extLst>
          </p:cNvPr>
          <p:cNvSpPr>
            <a:spLocks noGrp="1"/>
          </p:cNvSpPr>
          <p:nvPr>
            <p:ph idx="1"/>
          </p:nvPr>
        </p:nvSpPr>
        <p:spPr>
          <a:xfrm>
            <a:off x="457200" y="116632"/>
            <a:ext cx="8229600" cy="6741368"/>
          </a:xfrm>
        </p:spPr>
        <p:txBody>
          <a:bodyPr>
            <a:normAutofit fontScale="55000" lnSpcReduction="20000"/>
          </a:bodyPr>
          <a:lstStyle/>
          <a:p>
            <a:pPr algn="l">
              <a:buFont typeface="+mj-lt"/>
              <a:buAutoNum type="arabicPeriod"/>
            </a:pPr>
            <a:r>
              <a:rPr lang="en-IN" b="1" i="0" dirty="0">
                <a:solidFill>
                  <a:srgbClr val="006699"/>
                </a:solidFill>
                <a:effectLst/>
                <a:latin typeface="verdana" panose="020B0604030504040204" pitchFamily="34" charset="0"/>
              </a:rPr>
              <a:t>&lt;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taglib</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prefix</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"c"</a:t>
            </a:r>
            <a:r>
              <a:rPr lang="en-IN" b="0" i="0" dirty="0">
                <a:solidFill>
                  <a:srgbClr val="000000"/>
                </a:solidFill>
                <a:effectLst/>
                <a:latin typeface="verdana" panose="020B0604030504040204" pitchFamily="34" charset="0"/>
              </a:rPr>
              <a:t> </a:t>
            </a:r>
            <a:r>
              <a:rPr lang="en-IN" b="0" i="0" dirty="0" err="1">
                <a:solidFill>
                  <a:srgbClr val="FF0000"/>
                </a:solidFill>
                <a:effectLst/>
                <a:latin typeface="verdana" panose="020B0604030504040204" pitchFamily="34" charset="0"/>
              </a:rPr>
              <a:t>uri</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"http://java.sun.com/</a:t>
            </a:r>
            <a:r>
              <a:rPr lang="en-IN" b="0" i="0" dirty="0" err="1">
                <a:solidFill>
                  <a:srgbClr val="0000FF"/>
                </a:solidFill>
                <a:effectLst/>
                <a:latin typeface="verdana" panose="020B0604030504040204" pitchFamily="34" charset="0"/>
              </a:rPr>
              <a:t>jsp</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jstl</a:t>
            </a:r>
            <a:r>
              <a:rPr lang="en-IN" b="0" i="0" dirty="0">
                <a:solidFill>
                  <a:srgbClr val="0000FF"/>
                </a:solidFill>
                <a:effectLst/>
                <a:latin typeface="verdana" panose="020B0604030504040204" pitchFamily="34" charset="0"/>
              </a:rPr>
              <a:t>/core"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taglib</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prefix</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"x"</a:t>
            </a:r>
            <a:r>
              <a:rPr lang="en-IN" b="0" i="0" dirty="0">
                <a:solidFill>
                  <a:srgbClr val="000000"/>
                </a:solidFill>
                <a:effectLst/>
                <a:latin typeface="verdana" panose="020B0604030504040204" pitchFamily="34" charset="0"/>
              </a:rPr>
              <a:t> </a:t>
            </a:r>
            <a:r>
              <a:rPr lang="en-IN" b="0" i="0" dirty="0" err="1">
                <a:solidFill>
                  <a:srgbClr val="FF0000"/>
                </a:solidFill>
                <a:effectLst/>
                <a:latin typeface="verdana" panose="020B0604030504040204" pitchFamily="34" charset="0"/>
              </a:rPr>
              <a:t>uri</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"http://java.sun.com/</a:t>
            </a:r>
            <a:r>
              <a:rPr lang="en-IN" b="0" i="0" dirty="0" err="1">
                <a:solidFill>
                  <a:srgbClr val="0000FF"/>
                </a:solidFill>
                <a:effectLst/>
                <a:latin typeface="verdana" panose="020B0604030504040204" pitchFamily="34" charset="0"/>
              </a:rPr>
              <a:t>jsp</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jstl</a:t>
            </a:r>
            <a:r>
              <a:rPr lang="en-IN" b="0" i="0" dirty="0">
                <a:solidFill>
                  <a:srgbClr val="0000FF"/>
                </a:solidFill>
                <a:effectLst/>
                <a:latin typeface="verdana" panose="020B0604030504040204" pitchFamily="34" charset="0"/>
              </a:rPr>
              <a:t>/xml"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&lt;html&gt;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&lt;head&gt;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&lt;title&gt;</a:t>
            </a:r>
            <a:r>
              <a:rPr lang="en-IN" b="0" i="0" dirty="0" err="1">
                <a:solidFill>
                  <a:srgbClr val="000000"/>
                </a:solidFill>
                <a:effectLst/>
                <a:latin typeface="verdana" panose="020B0604030504040204" pitchFamily="34" charset="0"/>
              </a:rPr>
              <a:t>x:parse</a:t>
            </a:r>
            <a:r>
              <a:rPr lang="en-IN" b="0" i="0" dirty="0">
                <a:solidFill>
                  <a:srgbClr val="000000"/>
                </a:solidFill>
                <a:effectLst/>
                <a:latin typeface="verdana" panose="020B0604030504040204" pitchFamily="34" charset="0"/>
              </a:rPr>
              <a:t> Tag</a:t>
            </a:r>
            <a:r>
              <a:rPr lang="en-IN" b="1" i="0" dirty="0">
                <a:solidFill>
                  <a:srgbClr val="006699"/>
                </a:solidFill>
                <a:effectLst/>
                <a:latin typeface="verdana" panose="020B0604030504040204" pitchFamily="34" charset="0"/>
              </a:rPr>
              <a:t>&lt;/title&gt;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&lt;/head&gt;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&lt;body&gt;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&lt;h2&gt;</a:t>
            </a:r>
            <a:r>
              <a:rPr lang="en-IN" b="0" i="0" dirty="0">
                <a:solidFill>
                  <a:srgbClr val="000000"/>
                </a:solidFill>
                <a:effectLst/>
                <a:latin typeface="verdana" panose="020B0604030504040204" pitchFamily="34" charset="0"/>
              </a:rPr>
              <a:t>Books Info:</a:t>
            </a:r>
            <a:r>
              <a:rPr lang="en-IN" b="1" i="0" dirty="0">
                <a:solidFill>
                  <a:srgbClr val="006699"/>
                </a:solidFill>
                <a:effectLst/>
                <a:latin typeface="verdana" panose="020B0604030504040204" pitchFamily="34" charset="0"/>
              </a:rPr>
              <a:t>&lt;/h2&gt;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c:import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var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bookInfo</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r>
              <a:rPr lang="en-IN" b="0" i="0" dirty="0" err="1">
                <a:solidFill>
                  <a:srgbClr val="FF0000"/>
                </a:solidFill>
                <a:effectLst/>
                <a:latin typeface="verdana" panose="020B0604030504040204" pitchFamily="34" charset="0"/>
              </a:rPr>
              <a:t>url</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"novels.xml"</a:t>
            </a:r>
            <a:r>
              <a:rPr lang="en-IN" b="1" i="0" dirty="0">
                <a:solidFill>
                  <a:srgbClr val="006699"/>
                </a:solidFill>
                <a:effectLst/>
                <a:latin typeface="verdana" panose="020B0604030504040204" pitchFamily="34" charset="0"/>
              </a:rPr>
              <a:t>/&gt;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x:parse</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xml</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bookInfo</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var</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"output"</a:t>
            </a:r>
            <a:r>
              <a:rPr lang="en-IN" b="1" i="0" dirty="0">
                <a:solidFill>
                  <a:srgbClr val="006699"/>
                </a:solidFill>
                <a:effectLst/>
                <a:latin typeface="verdana" panose="020B0604030504040204" pitchFamily="34" charset="0"/>
              </a:rPr>
              <a:t>/&gt;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&lt;p&gt;</a:t>
            </a:r>
            <a:r>
              <a:rPr lang="en-IN" b="0" i="0" dirty="0">
                <a:solidFill>
                  <a:srgbClr val="000000"/>
                </a:solidFill>
                <a:effectLst/>
                <a:latin typeface="verdana" panose="020B0604030504040204" pitchFamily="34" charset="0"/>
              </a:rPr>
              <a:t>First Book title: </a:t>
            </a: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x:out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select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"$output/books/book[1]/name"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/&gt;&lt;/p&gt;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&lt;p&gt;</a:t>
            </a:r>
            <a:r>
              <a:rPr lang="en-IN" b="0" i="0" dirty="0">
                <a:solidFill>
                  <a:srgbClr val="000000"/>
                </a:solidFill>
                <a:effectLst/>
                <a:latin typeface="verdana" panose="020B0604030504040204" pitchFamily="34" charset="0"/>
              </a:rPr>
              <a:t>First Book price: </a:t>
            </a: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x:out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select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"$output/books/book[1]/price"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/&gt;&lt;/p&gt;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&lt;p&gt;</a:t>
            </a:r>
            <a:r>
              <a:rPr lang="en-IN" b="0" i="0" dirty="0">
                <a:solidFill>
                  <a:srgbClr val="000000"/>
                </a:solidFill>
                <a:effectLst/>
                <a:latin typeface="verdana" panose="020B0604030504040204" pitchFamily="34" charset="0"/>
              </a:rPr>
              <a:t>Second Book title: </a:t>
            </a: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x:out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select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"$output/books/book[2]/name"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/&gt;&lt;/p&gt;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&lt;p&gt;</a:t>
            </a:r>
            <a:r>
              <a:rPr lang="en-IN" b="0" i="0" dirty="0">
                <a:solidFill>
                  <a:srgbClr val="000000"/>
                </a:solidFill>
                <a:effectLst/>
                <a:latin typeface="verdana" panose="020B0604030504040204" pitchFamily="34" charset="0"/>
              </a:rPr>
              <a:t>Second Book price: </a:t>
            </a:r>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x:out</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select</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"$output/books/book[2]/price"</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/&gt;&lt;/p&gt;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&lt;/body&gt;</a:t>
            </a:r>
            <a:r>
              <a:rPr lang="en-IN" b="0" i="0" dirty="0">
                <a:solidFill>
                  <a:srgbClr val="000000"/>
                </a:solidFill>
                <a:effectLst/>
                <a:latin typeface="verdana" panose="020B0604030504040204" pitchFamily="34" charset="0"/>
              </a:rPr>
              <a:t>  </a:t>
            </a:r>
          </a:p>
          <a:p>
            <a:pPr algn="l">
              <a:buFont typeface="+mj-lt"/>
              <a:buAutoNum type="arabicPeriod"/>
            </a:pPr>
            <a:r>
              <a:rPr lang="en-IN" b="1" i="0" dirty="0">
                <a:solidFill>
                  <a:srgbClr val="006699"/>
                </a:solidFill>
                <a:effectLst/>
                <a:latin typeface="verdana" panose="020B0604030504040204" pitchFamily="34" charset="0"/>
              </a:rPr>
              <a:t>&lt;/html&gt;</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814975026"/>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A7C4-93F0-42A3-9405-1F69AF9FC3E4}"/>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&lt;</a:t>
            </a:r>
            <a:r>
              <a:rPr lang="en-IN" b="0" i="0" dirty="0" err="1">
                <a:solidFill>
                  <a:srgbClr val="610B38"/>
                </a:solidFill>
                <a:effectLst/>
                <a:latin typeface="erdana"/>
              </a:rPr>
              <a:t>x:set</a:t>
            </a:r>
            <a:r>
              <a:rPr lang="en-IN" b="0" i="0" dirty="0">
                <a:solidFill>
                  <a:srgbClr val="610B38"/>
                </a:solidFill>
                <a:effectLst/>
                <a:latin typeface="erdana"/>
              </a:rPr>
              <a:t>&gt;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7A67A75-949A-4296-88F6-79E3A94E0D81}"/>
              </a:ext>
            </a:extLst>
          </p:cNvPr>
          <p:cNvSpPr>
            <a:spLocks noGrp="1"/>
          </p:cNvSpPr>
          <p:nvPr>
            <p:ph idx="1"/>
          </p:nvPr>
        </p:nvSpPr>
        <p:spPr>
          <a:xfrm>
            <a:off x="457200" y="274638"/>
            <a:ext cx="8229600" cy="6754762"/>
          </a:xfrm>
        </p:spPr>
        <p:txBody>
          <a:bodyPr/>
          <a:lstStyle/>
          <a:p>
            <a:r>
              <a:rPr lang="en-IN" b="1" i="0" dirty="0">
                <a:solidFill>
                  <a:srgbClr val="006699"/>
                </a:solidFill>
                <a:effectLst/>
                <a:latin typeface="verdana" panose="020B0604030504040204" pitchFamily="34" charset="0"/>
              </a:rPr>
              <a:t>&lt;</a:t>
            </a:r>
            <a:r>
              <a:rPr lang="en-IN" b="1" i="0" dirty="0" err="1">
                <a:solidFill>
                  <a:srgbClr val="006699"/>
                </a:solidFill>
                <a:effectLst/>
                <a:latin typeface="verdana" panose="020B0604030504040204" pitchFamily="34" charset="0"/>
              </a:rPr>
              <a:t>x:set</a:t>
            </a:r>
            <a:r>
              <a:rPr lang="en-IN" b="0" i="0" dirty="0">
                <a:solidFill>
                  <a:srgbClr val="000000"/>
                </a:solidFill>
                <a:effectLst/>
                <a:latin typeface="verdana" panose="020B0604030504040204" pitchFamily="34" charset="0"/>
              </a:rPr>
              <a:t> attributes</a:t>
            </a:r>
            <a:r>
              <a:rPr lang="en-IN" b="1" i="0" dirty="0">
                <a:solidFill>
                  <a:srgbClr val="006699"/>
                </a:solidFill>
                <a:effectLst/>
                <a:latin typeface="verdana" panose="020B0604030504040204" pitchFamily="34" charset="0"/>
              </a:rPr>
              <a:t>/&gt;</a:t>
            </a:r>
            <a:r>
              <a:rPr lang="en-IN"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a:t>
            </a:r>
            <a:r>
              <a:rPr lang="en-US" b="1" i="0" dirty="0" err="1">
                <a:solidFill>
                  <a:srgbClr val="006699"/>
                </a:solidFill>
                <a:effectLst/>
                <a:latin typeface="verdana" panose="020B0604030504040204" pitchFamily="34" charset="0"/>
              </a:rPr>
              <a:t>x:parse</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xml</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"${book}"</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var</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"output"</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a:t>
            </a:r>
            <a:r>
              <a:rPr lang="en-US" b="1" i="0" dirty="0" err="1">
                <a:solidFill>
                  <a:srgbClr val="006699"/>
                </a:solidFill>
                <a:effectLst/>
                <a:latin typeface="verdana" panose="020B0604030504040204" pitchFamily="34" charset="0"/>
              </a:rPr>
              <a:t>x:set</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var</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"fragment"</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select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"$output/books/book[2]/price"</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&lt;b&gt;</a:t>
            </a:r>
            <a:r>
              <a:rPr lang="en-US" b="0" i="0" dirty="0">
                <a:solidFill>
                  <a:srgbClr val="000000"/>
                </a:solidFill>
                <a:effectLst/>
                <a:latin typeface="verdana" panose="020B0604030504040204" pitchFamily="34" charset="0"/>
              </a:rPr>
              <a:t>The price of the Tomorrow land book</a:t>
            </a:r>
            <a:r>
              <a:rPr lang="en-US" b="1" i="0" dirty="0">
                <a:solidFill>
                  <a:srgbClr val="006699"/>
                </a:solidFill>
                <a:effectLst/>
                <a:latin typeface="verdana" panose="020B0604030504040204" pitchFamily="34" charset="0"/>
              </a:rPr>
              <a:t>&lt;/b&gt;</a:t>
            </a:r>
            <a:r>
              <a:rPr lang="en-US"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&lt;</a:t>
            </a:r>
            <a:r>
              <a:rPr lang="en-US" b="1" i="0" dirty="0" err="1">
                <a:solidFill>
                  <a:srgbClr val="006699"/>
                </a:solidFill>
                <a:effectLst/>
                <a:latin typeface="verdana" panose="020B0604030504040204" pitchFamily="34" charset="0"/>
              </a:rPr>
              <a:t>x:out</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select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"$fragment"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974273998"/>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FD98-76BD-4F09-9C26-806A36028D27}"/>
              </a:ext>
            </a:extLst>
          </p:cNvPr>
          <p:cNvSpPr>
            <a:spLocks noGrp="1"/>
          </p:cNvSpPr>
          <p:nvPr>
            <p:ph type="title"/>
          </p:nvPr>
        </p:nvSpPr>
        <p:spPr>
          <a:xfrm>
            <a:off x="457200" y="274638"/>
            <a:ext cx="8229600" cy="457199"/>
          </a:xfrm>
        </p:spPr>
        <p:txBody>
          <a:bodyPr>
            <a:noAutofit/>
          </a:bodyPr>
          <a:lstStyle/>
          <a:p>
            <a:r>
              <a:rPr lang="en-US" sz="1800" b="0" i="0" dirty="0">
                <a:solidFill>
                  <a:srgbClr val="610B38"/>
                </a:solidFill>
                <a:effectLst/>
                <a:latin typeface="erdana"/>
              </a:rPr>
              <a:t>XML &lt;</a:t>
            </a:r>
            <a:r>
              <a:rPr lang="en-US" sz="1800" b="0" i="0" dirty="0" err="1">
                <a:solidFill>
                  <a:srgbClr val="610B38"/>
                </a:solidFill>
                <a:effectLst/>
                <a:latin typeface="erdana"/>
              </a:rPr>
              <a:t>x:choose</a:t>
            </a:r>
            <a:r>
              <a:rPr lang="en-US" sz="1800" b="0" i="0" dirty="0">
                <a:solidFill>
                  <a:srgbClr val="610B38"/>
                </a:solidFill>
                <a:effectLst/>
                <a:latin typeface="erdana"/>
              </a:rPr>
              <a:t>&gt;, &lt;</a:t>
            </a:r>
            <a:r>
              <a:rPr lang="en-US" sz="1800" b="0" i="0" dirty="0" err="1">
                <a:solidFill>
                  <a:srgbClr val="610B38"/>
                </a:solidFill>
                <a:effectLst/>
                <a:latin typeface="erdana"/>
              </a:rPr>
              <a:t>x:when</a:t>
            </a:r>
            <a:r>
              <a:rPr lang="en-US" sz="1800" b="0" i="0" dirty="0">
                <a:solidFill>
                  <a:srgbClr val="610B38"/>
                </a:solidFill>
                <a:effectLst/>
                <a:latin typeface="erdana"/>
              </a:rPr>
              <a:t>&gt;, &lt;</a:t>
            </a:r>
            <a:r>
              <a:rPr lang="en-US" sz="1800" b="0" i="0" dirty="0" err="1">
                <a:solidFill>
                  <a:srgbClr val="610B38"/>
                </a:solidFill>
                <a:effectLst/>
                <a:latin typeface="erdana"/>
              </a:rPr>
              <a:t>x:otherwise</a:t>
            </a:r>
            <a:r>
              <a:rPr lang="en-US" sz="1800" b="0" i="0" dirty="0">
                <a:solidFill>
                  <a:srgbClr val="610B38"/>
                </a:solidFill>
                <a:effectLst/>
                <a:latin typeface="erdana"/>
              </a:rPr>
              <a:t>&gt; Tags</a:t>
            </a:r>
            <a:br>
              <a:rPr lang="en-US" sz="1800" b="0" i="0" dirty="0">
                <a:solidFill>
                  <a:srgbClr val="610B38"/>
                </a:solidFill>
                <a:effectLst/>
                <a:latin typeface="erdana"/>
              </a:rPr>
            </a:br>
            <a:endParaRPr lang="en-IN" sz="1800" dirty="0"/>
          </a:p>
        </p:txBody>
      </p:sp>
      <p:sp>
        <p:nvSpPr>
          <p:cNvPr id="3" name="Content Placeholder 2">
            <a:extLst>
              <a:ext uri="{FF2B5EF4-FFF2-40B4-BE49-F238E27FC236}">
                <a16:creationId xmlns:a16="http://schemas.microsoft.com/office/drawing/2014/main" id="{79899D4C-BB8D-4149-B4F9-CFE3F66643F9}"/>
              </a:ext>
            </a:extLst>
          </p:cNvPr>
          <p:cNvSpPr>
            <a:spLocks noGrp="1"/>
          </p:cNvSpPr>
          <p:nvPr>
            <p:ph idx="1"/>
          </p:nvPr>
        </p:nvSpPr>
        <p:spPr>
          <a:xfrm>
            <a:off x="251520" y="548680"/>
            <a:ext cx="8229600" cy="6192687"/>
          </a:xfrm>
        </p:spPr>
        <p:txBody>
          <a:bodyPr>
            <a:normAutofit/>
          </a:bodyPr>
          <a:lstStyle/>
          <a:p>
            <a:r>
              <a:rPr lang="en-US" sz="1600" b="0" i="0" dirty="0">
                <a:solidFill>
                  <a:srgbClr val="000000"/>
                </a:solidFill>
                <a:effectLst/>
                <a:latin typeface="verdana" panose="020B0604030504040204" pitchFamily="34" charset="0"/>
              </a:rPr>
              <a:t>The &lt;</a:t>
            </a:r>
            <a:r>
              <a:rPr lang="en-US" sz="1600" b="0" i="0" dirty="0" err="1">
                <a:solidFill>
                  <a:srgbClr val="000000"/>
                </a:solidFill>
                <a:effectLst/>
                <a:latin typeface="verdana" panose="020B0604030504040204" pitchFamily="34" charset="0"/>
              </a:rPr>
              <a:t>x:choose</a:t>
            </a:r>
            <a:r>
              <a:rPr lang="en-US" sz="1600" b="0" i="0" dirty="0">
                <a:solidFill>
                  <a:srgbClr val="000000"/>
                </a:solidFill>
                <a:effectLst/>
                <a:latin typeface="verdana" panose="020B0604030504040204" pitchFamily="34" charset="0"/>
              </a:rPr>
              <a:t>&gt; tag is a conditional tag that establish a context for mutually exclusive conditional operations. It works like a Java </a:t>
            </a:r>
            <a:r>
              <a:rPr lang="en-US" sz="1600" b="1" i="0" dirty="0">
                <a:effectLst/>
                <a:latin typeface="verdana" panose="020B0604030504040204" pitchFamily="34" charset="0"/>
              </a:rPr>
              <a:t>switch </a:t>
            </a:r>
            <a:r>
              <a:rPr lang="en-US" sz="1600" b="0" i="0" dirty="0">
                <a:solidFill>
                  <a:srgbClr val="000000"/>
                </a:solidFill>
                <a:effectLst/>
                <a:latin typeface="verdana" panose="020B0604030504040204" pitchFamily="34" charset="0"/>
              </a:rPr>
              <a:t>statement in which we choose between a numbers of alternatives.</a:t>
            </a:r>
          </a:p>
          <a:p>
            <a:r>
              <a:rPr lang="en-US" sz="1600" b="0" i="0" dirty="0">
                <a:solidFill>
                  <a:srgbClr val="000000"/>
                </a:solidFill>
                <a:effectLst/>
                <a:latin typeface="verdana" panose="020B0604030504040204" pitchFamily="34" charset="0"/>
              </a:rPr>
              <a:t>The &lt;</a:t>
            </a:r>
            <a:r>
              <a:rPr lang="en-US" sz="1600" b="0" i="0" dirty="0" err="1">
                <a:solidFill>
                  <a:srgbClr val="000000"/>
                </a:solidFill>
                <a:effectLst/>
                <a:latin typeface="verdana" panose="020B0604030504040204" pitchFamily="34" charset="0"/>
              </a:rPr>
              <a:t>x:when</a:t>
            </a:r>
            <a:r>
              <a:rPr lang="en-US" sz="1600" b="0" i="0" dirty="0">
                <a:solidFill>
                  <a:srgbClr val="000000"/>
                </a:solidFill>
                <a:effectLst/>
                <a:latin typeface="verdana" panose="020B0604030504040204" pitchFamily="34" charset="0"/>
              </a:rPr>
              <a:t>&gt; is </a:t>
            </a:r>
            <a:r>
              <a:rPr lang="en-US" sz="1600" b="0" i="0" dirty="0" err="1">
                <a:solidFill>
                  <a:srgbClr val="000000"/>
                </a:solidFill>
                <a:effectLst/>
                <a:latin typeface="verdana" panose="020B0604030504040204" pitchFamily="34" charset="0"/>
              </a:rPr>
              <a:t>subtag</a:t>
            </a:r>
            <a:r>
              <a:rPr lang="en-US" sz="1600" b="0" i="0" dirty="0">
                <a:solidFill>
                  <a:srgbClr val="000000"/>
                </a:solidFill>
                <a:effectLst/>
                <a:latin typeface="verdana" panose="020B0604030504040204" pitchFamily="34" charset="0"/>
              </a:rPr>
              <a:t> of &lt;</a:t>
            </a:r>
            <a:r>
              <a:rPr lang="en-US" sz="1600" b="0" i="0" dirty="0" err="1">
                <a:solidFill>
                  <a:srgbClr val="000000"/>
                </a:solidFill>
                <a:effectLst/>
                <a:latin typeface="verdana" panose="020B0604030504040204" pitchFamily="34" charset="0"/>
              </a:rPr>
              <a:t>x:choose</a:t>
            </a:r>
            <a:r>
              <a:rPr lang="en-US" sz="1600" b="0" i="0" dirty="0">
                <a:solidFill>
                  <a:srgbClr val="000000"/>
                </a:solidFill>
                <a:effectLst/>
                <a:latin typeface="verdana" panose="020B0604030504040204" pitchFamily="34" charset="0"/>
              </a:rPr>
              <a:t>&gt; that will include its body if the condition evaluated be 'true’.</a:t>
            </a:r>
          </a:p>
          <a:p>
            <a:r>
              <a:rPr lang="en-US" sz="1400" b="0" i="0" dirty="0">
                <a:solidFill>
                  <a:srgbClr val="000000"/>
                </a:solidFill>
                <a:effectLst/>
                <a:latin typeface="verdana" panose="020B0604030504040204" pitchFamily="34" charset="0"/>
              </a:rPr>
              <a:t>The &lt;</a:t>
            </a:r>
            <a:r>
              <a:rPr lang="en-US" sz="1400" b="0" i="0" dirty="0" err="1">
                <a:solidFill>
                  <a:srgbClr val="000000"/>
                </a:solidFill>
                <a:effectLst/>
                <a:latin typeface="verdana" panose="020B0604030504040204" pitchFamily="34" charset="0"/>
              </a:rPr>
              <a:t>x:otherwise</a:t>
            </a:r>
            <a:r>
              <a:rPr lang="en-US" sz="1400" b="0" i="0" dirty="0">
                <a:solidFill>
                  <a:srgbClr val="000000"/>
                </a:solidFill>
                <a:effectLst/>
                <a:latin typeface="verdana" panose="020B0604030504040204" pitchFamily="34" charset="0"/>
              </a:rPr>
              <a:t>&gt; is also </a:t>
            </a:r>
            <a:r>
              <a:rPr lang="en-US" sz="1400" b="0" i="0" dirty="0" err="1">
                <a:solidFill>
                  <a:srgbClr val="000000"/>
                </a:solidFill>
                <a:effectLst/>
                <a:latin typeface="verdana" panose="020B0604030504040204" pitchFamily="34" charset="0"/>
              </a:rPr>
              <a:t>subtag</a:t>
            </a:r>
            <a:r>
              <a:rPr lang="en-US" sz="1400" b="0" i="0" dirty="0">
                <a:solidFill>
                  <a:srgbClr val="000000"/>
                </a:solidFill>
                <a:effectLst/>
                <a:latin typeface="verdana" panose="020B0604030504040204" pitchFamily="34" charset="0"/>
              </a:rPr>
              <a:t> of &lt;</a:t>
            </a:r>
            <a:r>
              <a:rPr lang="en-US" sz="1400" b="0" i="0" dirty="0" err="1">
                <a:solidFill>
                  <a:srgbClr val="000000"/>
                </a:solidFill>
                <a:effectLst/>
                <a:latin typeface="verdana" panose="020B0604030504040204" pitchFamily="34" charset="0"/>
              </a:rPr>
              <a:t>x:choose</a:t>
            </a:r>
            <a:r>
              <a:rPr lang="en-US" sz="1400" b="0" i="0" dirty="0">
                <a:solidFill>
                  <a:srgbClr val="000000"/>
                </a:solidFill>
                <a:effectLst/>
                <a:latin typeface="verdana" panose="020B0604030504040204" pitchFamily="34" charset="0"/>
              </a:rPr>
              <a:t>&gt; it follows &lt;</a:t>
            </a:r>
            <a:r>
              <a:rPr lang="en-US" sz="1400" b="0" i="0" dirty="0" err="1">
                <a:solidFill>
                  <a:srgbClr val="000000"/>
                </a:solidFill>
                <a:effectLst/>
                <a:latin typeface="verdana" panose="020B0604030504040204" pitchFamily="34" charset="0"/>
              </a:rPr>
              <a:t>x:when</a:t>
            </a:r>
            <a:r>
              <a:rPr lang="en-US" sz="1400" b="0" i="0" dirty="0">
                <a:solidFill>
                  <a:srgbClr val="000000"/>
                </a:solidFill>
                <a:effectLst/>
                <a:latin typeface="verdana" panose="020B0604030504040204" pitchFamily="34" charset="0"/>
              </a:rPr>
              <a:t>&gt; tags and runs only if all the prior condition evaluated is 'false’.</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c:import</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var</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bookInfo</a:t>
            </a:r>
            <a:r>
              <a:rPr lang="en-US" sz="1800" i="1" dirty="0">
                <a:solidFill>
                  <a:srgbClr val="2A00FF"/>
                </a:solidFill>
                <a:latin typeface="Consolas" panose="020B0609020204030204" pitchFamily="49" charset="0"/>
              </a:rPr>
              <a:t>" </a:t>
            </a:r>
            <a:r>
              <a:rPr lang="en-US" sz="1800" i="1" dirty="0" err="1">
                <a:solidFill>
                  <a:srgbClr val="7F007F"/>
                </a:solidFill>
                <a:latin typeface="Consolas" panose="020B0609020204030204" pitchFamily="49" charset="0"/>
              </a:rPr>
              <a:t>url</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"books.xml"</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x:parse</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xml</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bookInfo</a:t>
            </a:r>
            <a:r>
              <a:rPr lang="en-IN" sz="1800" i="1" dirty="0">
                <a:solidFill>
                  <a:srgbClr val="000000"/>
                </a:solidFill>
                <a:latin typeface="Consolas" panose="020B0609020204030204" pitchFamily="49" charset="0"/>
              </a:rPr>
              <a:t> }</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var</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"output"</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x:choose</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x:when</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select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"$output//book/author='Chetan bhagat'"</a:t>
            </a:r>
            <a:r>
              <a:rPr lang="en-US" sz="1800" i="1" dirty="0">
                <a:solidFill>
                  <a:srgbClr val="008080"/>
                </a:solidFill>
                <a:latin typeface="Consolas" panose="020B0609020204030204" pitchFamily="49" charset="0"/>
              </a:rPr>
              <a:t>&gt;</a:t>
            </a:r>
          </a:p>
          <a:p>
            <a:pPr algn="l"/>
            <a:r>
              <a:rPr lang="en-US" sz="1800" dirty="0">
                <a:solidFill>
                  <a:srgbClr val="000000"/>
                </a:solidFill>
                <a:latin typeface="Consolas" panose="020B0609020204030204" pitchFamily="49" charset="0"/>
              </a:rPr>
              <a:t>Book is written by </a:t>
            </a:r>
            <a:r>
              <a:rPr lang="en-US" sz="1800" u="sng" dirty="0">
                <a:solidFill>
                  <a:srgbClr val="000000"/>
                </a:solidFill>
                <a:latin typeface="Consolas" panose="020B0609020204030204" pitchFamily="49" charset="0"/>
              </a:rPr>
              <a:t>Chetan Bhagat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x:when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x:otherwise</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The author is </a:t>
            </a:r>
            <a:r>
              <a:rPr lang="en-IN" sz="1800" u="sng" dirty="0">
                <a:solidFill>
                  <a:srgbClr val="000000"/>
                </a:solidFill>
                <a:latin typeface="Consolas" panose="020B0609020204030204" pitchFamily="49" charset="0"/>
              </a:rPr>
              <a:t>unknow..</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x:otherwise</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x:choose</a:t>
            </a:r>
            <a:r>
              <a:rPr lang="en-IN" sz="1800" dirty="0">
                <a:solidFill>
                  <a:srgbClr val="008080"/>
                </a:solidFill>
                <a:latin typeface="Consolas" panose="020B0609020204030204" pitchFamily="49" charset="0"/>
              </a:rPr>
              <a:t>&gt;</a:t>
            </a:r>
          </a:p>
          <a:p>
            <a:endParaRPr lang="en-IN" sz="1400" dirty="0"/>
          </a:p>
        </p:txBody>
      </p:sp>
    </p:spTree>
    <p:extLst>
      <p:ext uri="{BB962C8B-B14F-4D97-AF65-F5344CB8AC3E}">
        <p14:creationId xmlns:p14="http://schemas.microsoft.com/office/powerpoint/2010/main" val="126448026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972E-0821-4ED6-90EC-FDF8C44AF067}"/>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 </a:t>
            </a:r>
            <a:br>
              <a:rPr lang="en-IN" b="0" i="0" dirty="0">
                <a:solidFill>
                  <a:srgbClr val="610B38"/>
                </a:solidFill>
                <a:effectLst/>
                <a:latin typeface="erdana"/>
              </a:rPr>
            </a:br>
            <a:r>
              <a:rPr lang="en-IN" b="0" i="0" dirty="0">
                <a:solidFill>
                  <a:srgbClr val="610B38"/>
                </a:solidFill>
                <a:effectLst/>
                <a:latin typeface="erdana"/>
              </a:rPr>
              <a:t>XML &lt;</a:t>
            </a:r>
            <a:r>
              <a:rPr lang="en-IN" b="0" i="0" dirty="0" err="1">
                <a:solidFill>
                  <a:srgbClr val="610B38"/>
                </a:solidFill>
                <a:effectLst/>
                <a:latin typeface="erdana"/>
              </a:rPr>
              <a:t>x:if</a:t>
            </a:r>
            <a:r>
              <a:rPr lang="en-IN" b="0" i="0" dirty="0">
                <a:solidFill>
                  <a:srgbClr val="610B38"/>
                </a:solidFill>
                <a:effectLst/>
                <a:latin typeface="erdana"/>
              </a:rPr>
              <a:t>&gt;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423B5F0-6E25-42E0-A67C-842F18C23EDC}"/>
              </a:ext>
            </a:extLst>
          </p:cNvPr>
          <p:cNvSpPr>
            <a:spLocks noGrp="1"/>
          </p:cNvSpPr>
          <p:nvPr>
            <p:ph idx="1"/>
          </p:nvPr>
        </p:nvSpPr>
        <p:spPr>
          <a:xfrm>
            <a:off x="457200" y="731838"/>
            <a:ext cx="8229600" cy="6009530"/>
          </a:xfrm>
        </p:spPr>
        <p:txBody>
          <a:bodyPr>
            <a:normAutofit/>
          </a:bodyPr>
          <a:lstStyle/>
          <a:p>
            <a:r>
              <a:rPr lang="en-US" sz="1800" b="0" i="0" dirty="0">
                <a:solidFill>
                  <a:srgbClr val="000000"/>
                </a:solidFill>
                <a:effectLst/>
                <a:latin typeface="verdana" panose="020B0604030504040204" pitchFamily="34" charset="0"/>
              </a:rPr>
              <a:t>The &lt;</a:t>
            </a:r>
            <a:r>
              <a:rPr lang="en-US" sz="1800" b="0" i="0" dirty="0" err="1">
                <a:solidFill>
                  <a:srgbClr val="000000"/>
                </a:solidFill>
                <a:effectLst/>
                <a:latin typeface="verdana" panose="020B0604030504040204" pitchFamily="34" charset="0"/>
              </a:rPr>
              <a:t>x:if</a:t>
            </a:r>
            <a:r>
              <a:rPr lang="en-US" sz="1800" b="0" i="0" dirty="0">
                <a:solidFill>
                  <a:srgbClr val="000000"/>
                </a:solidFill>
                <a:effectLst/>
                <a:latin typeface="verdana" panose="020B0604030504040204" pitchFamily="34" charset="0"/>
              </a:rPr>
              <a:t>&gt; tag is used for evaluating the test XPath expression. It is a simple conditional tag which is used for evaluating its body if the supplied condition is true.</a:t>
            </a:r>
          </a:p>
          <a:p>
            <a:r>
              <a:rPr lang="en-IN" sz="1800" dirty="0"/>
              <a:t>&lt;</a:t>
            </a:r>
            <a:r>
              <a:rPr lang="en-IN" sz="1800" dirty="0" err="1"/>
              <a:t>c:import</a:t>
            </a:r>
            <a:r>
              <a:rPr lang="en-IN" sz="1800" dirty="0"/>
              <a:t> var="</a:t>
            </a:r>
            <a:r>
              <a:rPr lang="en-IN" sz="1800" dirty="0" err="1"/>
              <a:t>bookInfo</a:t>
            </a:r>
            <a:r>
              <a:rPr lang="en-IN" sz="1800" dirty="0"/>
              <a:t>" </a:t>
            </a:r>
            <a:r>
              <a:rPr lang="en-IN" sz="1800" dirty="0" err="1"/>
              <a:t>url</a:t>
            </a:r>
            <a:r>
              <a:rPr lang="en-IN" sz="1800" dirty="0"/>
              <a:t>="books.xml"/&gt;</a:t>
            </a:r>
          </a:p>
          <a:p>
            <a:endParaRPr lang="en-IN" sz="1800" dirty="0"/>
          </a:p>
          <a:p>
            <a:r>
              <a:rPr lang="en-IN" sz="1800" dirty="0"/>
              <a:t>&lt;</a:t>
            </a:r>
            <a:r>
              <a:rPr lang="en-IN" sz="1800" dirty="0" err="1"/>
              <a:t>x:parse</a:t>
            </a:r>
            <a:r>
              <a:rPr lang="en-IN" sz="1800" dirty="0"/>
              <a:t> xml="${</a:t>
            </a:r>
            <a:r>
              <a:rPr lang="en-IN" sz="1800" dirty="0" err="1"/>
              <a:t>bookInfo</a:t>
            </a:r>
            <a:r>
              <a:rPr lang="en-IN" sz="1800" dirty="0"/>
              <a:t> }" var="output"/&gt;</a:t>
            </a:r>
          </a:p>
          <a:p>
            <a:r>
              <a:rPr lang="en-IN" sz="1800" dirty="0"/>
              <a:t>&lt;</a:t>
            </a:r>
            <a:r>
              <a:rPr lang="en-IN" sz="1800" dirty="0" err="1"/>
              <a:t>x:if</a:t>
            </a:r>
            <a:r>
              <a:rPr lang="en-IN" sz="1800" dirty="0"/>
              <a:t> select="$output/books/book/salary&gt;12000"&gt;</a:t>
            </a:r>
          </a:p>
          <a:p>
            <a:r>
              <a:rPr lang="en-IN" sz="1800" dirty="0"/>
              <a:t>&lt;p&gt;Yes&lt;/p&gt;</a:t>
            </a:r>
          </a:p>
          <a:p>
            <a:endParaRPr lang="en-IN" sz="1800" dirty="0"/>
          </a:p>
          <a:p>
            <a:r>
              <a:rPr lang="en-IN" sz="1800" dirty="0"/>
              <a:t>&lt;/</a:t>
            </a:r>
            <a:r>
              <a:rPr lang="en-IN" sz="1800" dirty="0" err="1"/>
              <a:t>x:if</a:t>
            </a:r>
            <a:r>
              <a:rPr lang="en-IN" sz="1800" dirty="0"/>
              <a:t>&gt;</a:t>
            </a:r>
          </a:p>
          <a:p>
            <a:endParaRPr lang="en-IN" sz="1800" dirty="0"/>
          </a:p>
        </p:txBody>
      </p:sp>
    </p:spTree>
    <p:extLst>
      <p:ext uri="{BB962C8B-B14F-4D97-AF65-F5344CB8AC3E}">
        <p14:creationId xmlns:p14="http://schemas.microsoft.com/office/powerpoint/2010/main" val="1245329814"/>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C9FC-BCFD-4A8C-947B-D28542C9E510}"/>
              </a:ext>
            </a:extLst>
          </p:cNvPr>
          <p:cNvSpPr>
            <a:spLocks noGrp="1"/>
          </p:cNvSpPr>
          <p:nvPr>
            <p:ph type="title"/>
          </p:nvPr>
        </p:nvSpPr>
        <p:spPr>
          <a:xfrm>
            <a:off x="457200" y="274638"/>
            <a:ext cx="8229600" cy="346050"/>
          </a:xfrm>
        </p:spPr>
        <p:txBody>
          <a:bodyPr>
            <a:normAutofit fontScale="90000"/>
          </a:bodyPr>
          <a:lstStyle/>
          <a:p>
            <a:r>
              <a:rPr lang="en-US" dirty="0"/>
              <a:t>Custom Tags</a:t>
            </a:r>
            <a:endParaRPr lang="en-IN" dirty="0"/>
          </a:p>
        </p:txBody>
      </p:sp>
      <p:sp>
        <p:nvSpPr>
          <p:cNvPr id="3" name="Content Placeholder 2">
            <a:extLst>
              <a:ext uri="{FF2B5EF4-FFF2-40B4-BE49-F238E27FC236}">
                <a16:creationId xmlns:a16="http://schemas.microsoft.com/office/drawing/2014/main" id="{CFD6D74F-523C-4E27-99F1-F172CD182EC4}"/>
              </a:ext>
            </a:extLst>
          </p:cNvPr>
          <p:cNvSpPr>
            <a:spLocks noGrp="1"/>
          </p:cNvSpPr>
          <p:nvPr>
            <p:ph idx="1"/>
          </p:nvPr>
        </p:nvSpPr>
        <p:spPr>
          <a:xfrm>
            <a:off x="457200" y="620688"/>
            <a:ext cx="8229600" cy="6120680"/>
          </a:xfrm>
        </p:spPr>
        <p:txBody>
          <a:bodyPr>
            <a:normAutofit/>
          </a:bodyPr>
          <a:lstStyle/>
          <a:p>
            <a:r>
              <a:rPr lang="en-US" sz="1800" b="1" i="0" dirty="0">
                <a:effectLst/>
                <a:latin typeface="verdana" panose="020B0604030504040204" pitchFamily="34" charset="0"/>
              </a:rPr>
              <a:t>Custom tags</a:t>
            </a:r>
            <a:r>
              <a:rPr lang="en-US" sz="1800" b="0" i="0" dirty="0">
                <a:solidFill>
                  <a:srgbClr val="000000"/>
                </a:solidFill>
                <a:effectLst/>
                <a:latin typeface="verdana" panose="020B0604030504040204" pitchFamily="34" charset="0"/>
              </a:rPr>
              <a:t> are user-defined tags. They eliminates the possibility of </a:t>
            </a:r>
            <a:r>
              <a:rPr lang="en-US" sz="1800" b="0" i="0" dirty="0" err="1">
                <a:solidFill>
                  <a:srgbClr val="000000"/>
                </a:solidFill>
                <a:effectLst/>
                <a:latin typeface="verdana" panose="020B0604030504040204" pitchFamily="34" charset="0"/>
              </a:rPr>
              <a:t>scriptlet</a:t>
            </a:r>
            <a:r>
              <a:rPr lang="en-US" sz="1800" b="0" i="0" dirty="0">
                <a:solidFill>
                  <a:srgbClr val="000000"/>
                </a:solidFill>
                <a:effectLst/>
                <a:latin typeface="verdana" panose="020B0604030504040204" pitchFamily="34" charset="0"/>
              </a:rPr>
              <a:t> tag and separates the business logic from the JSP page.</a:t>
            </a:r>
          </a:p>
          <a:p>
            <a:r>
              <a:rPr lang="en-US" sz="1600" b="0" i="0" dirty="0">
                <a:solidFill>
                  <a:srgbClr val="000000"/>
                </a:solidFill>
                <a:effectLst/>
                <a:latin typeface="verdana" panose="020B0604030504040204" pitchFamily="34" charset="0"/>
              </a:rPr>
              <a:t>The same business logic can be used many times by the use of custom tag.</a:t>
            </a:r>
          </a:p>
          <a:p>
            <a:r>
              <a:rPr lang="en-IN" sz="1400" b="1" i="0" dirty="0">
                <a:solidFill>
                  <a:srgbClr val="006699"/>
                </a:solidFill>
                <a:effectLst/>
                <a:latin typeface="verdana" panose="020B0604030504040204" pitchFamily="34" charset="0"/>
              </a:rPr>
              <a:t>&lt;</a:t>
            </a:r>
            <a:r>
              <a:rPr lang="en-IN" sz="1400" b="1" i="0" dirty="0" err="1">
                <a:solidFill>
                  <a:srgbClr val="006699"/>
                </a:solidFill>
                <a:effectLst/>
                <a:latin typeface="verdana" panose="020B0604030504040204" pitchFamily="34" charset="0"/>
              </a:rPr>
              <a:t>prefix:tagname</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attr1</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value1</a:t>
            </a:r>
            <a:r>
              <a:rPr lang="en-IN" sz="1400" b="0" i="0" dirty="0">
                <a:solidFill>
                  <a:srgbClr val="FF0000"/>
                </a:solidFill>
                <a:effectLst/>
                <a:latin typeface="verdana" panose="020B0604030504040204" pitchFamily="34" charset="0"/>
              </a:rPr>
              <a:t>....</a:t>
            </a:r>
            <a:r>
              <a:rPr lang="en-IN" sz="1400" b="0" i="0" dirty="0" err="1">
                <a:solidFill>
                  <a:srgbClr val="FF0000"/>
                </a:solidFill>
                <a:effectLst/>
                <a:latin typeface="verdana" panose="020B0604030504040204" pitchFamily="34" charset="0"/>
              </a:rPr>
              <a:t>attrn</a:t>
            </a:r>
            <a:r>
              <a:rPr lang="en-IN" sz="1400" b="0" i="0" dirty="0">
                <a:solidFill>
                  <a:srgbClr val="000000"/>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valuen</a:t>
            </a:r>
            <a:r>
              <a:rPr lang="en-IN" sz="1400" b="0" i="0" dirty="0">
                <a:solidFill>
                  <a:srgbClr val="000000"/>
                </a:solidFill>
                <a:effectLst/>
                <a:latin typeface="verdana" panose="020B0604030504040204" pitchFamily="34" charset="0"/>
              </a:rPr>
              <a:t>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marL="0" indent="0" algn="l">
              <a:buNone/>
            </a:pPr>
            <a:r>
              <a:rPr lang="en-IN" sz="1400" b="1" i="0" dirty="0">
                <a:solidFill>
                  <a:srgbClr val="006699"/>
                </a:solidFill>
                <a:effectLst/>
                <a:latin typeface="verdana" panose="020B0604030504040204" pitchFamily="34" charset="0"/>
              </a:rPr>
              <a:t>&lt;</a:t>
            </a:r>
            <a:r>
              <a:rPr lang="en-IN" sz="1400" b="1" i="0" dirty="0" err="1">
                <a:solidFill>
                  <a:srgbClr val="006699"/>
                </a:solidFill>
                <a:effectLst/>
                <a:latin typeface="verdana" panose="020B0604030504040204" pitchFamily="34" charset="0"/>
              </a:rPr>
              <a:t>prefix:tagname</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attr1</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value1</a:t>
            </a:r>
            <a:r>
              <a:rPr lang="en-IN" sz="1400" b="0" i="0" dirty="0">
                <a:solidFill>
                  <a:srgbClr val="FF0000"/>
                </a:solidFill>
                <a:effectLst/>
                <a:latin typeface="verdana" panose="020B0604030504040204" pitchFamily="34" charset="0"/>
              </a:rPr>
              <a:t>....</a:t>
            </a:r>
            <a:r>
              <a:rPr lang="en-IN" sz="1400" b="0" i="0" dirty="0" err="1">
                <a:solidFill>
                  <a:srgbClr val="FF0000"/>
                </a:solidFill>
                <a:effectLst/>
                <a:latin typeface="verdana" panose="020B0604030504040204" pitchFamily="34" charset="0"/>
              </a:rPr>
              <a:t>attrn</a:t>
            </a:r>
            <a:r>
              <a:rPr lang="en-IN" sz="1400" b="0" i="0" dirty="0">
                <a:solidFill>
                  <a:srgbClr val="000000"/>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valuen</a:t>
            </a:r>
            <a:r>
              <a:rPr lang="en-IN" sz="1400" b="0" i="0" dirty="0">
                <a:solidFill>
                  <a:srgbClr val="000000"/>
                </a:solidFill>
                <a:effectLst/>
                <a:latin typeface="verdana" panose="020B0604030504040204" pitchFamily="34" charset="0"/>
              </a:rPr>
              <a:t>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marL="0" indent="0" algn="l">
              <a:buNone/>
            </a:pPr>
            <a:r>
              <a:rPr lang="en-IN" sz="1400" b="0" i="0" dirty="0">
                <a:solidFill>
                  <a:srgbClr val="000000"/>
                </a:solidFill>
                <a:effectLst/>
                <a:latin typeface="verdana" panose="020B0604030504040204" pitchFamily="34" charset="0"/>
              </a:rPr>
              <a:t>body code  </a:t>
            </a:r>
          </a:p>
          <a:p>
            <a:pPr marL="0" indent="0" algn="l">
              <a:buNone/>
            </a:pPr>
            <a:r>
              <a:rPr lang="en-IN" sz="1400" b="1" i="0" dirty="0">
                <a:solidFill>
                  <a:srgbClr val="006699"/>
                </a:solidFill>
                <a:effectLst/>
                <a:latin typeface="verdana" panose="020B0604030504040204" pitchFamily="34" charset="0"/>
              </a:rPr>
              <a:t>&lt;/</a:t>
            </a:r>
            <a:r>
              <a:rPr lang="en-IN" sz="1400" b="1" i="0" dirty="0" err="1">
                <a:solidFill>
                  <a:srgbClr val="006699"/>
                </a:solidFill>
                <a:effectLst/>
                <a:latin typeface="verdana" panose="020B0604030504040204" pitchFamily="34" charset="0"/>
              </a:rPr>
              <a:t>prefix:tagname</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endParaRPr lang="en-IN" sz="1400" b="0" i="0" dirty="0">
              <a:solidFill>
                <a:srgbClr val="000000"/>
              </a:solidFill>
              <a:effectLst/>
              <a:latin typeface="verdana" panose="020B0604030504040204" pitchFamily="34" charset="0"/>
            </a:endParaRPr>
          </a:p>
          <a:p>
            <a:endParaRPr lang="en-IN" sz="1400" b="0" i="0" dirty="0">
              <a:solidFill>
                <a:srgbClr val="000000"/>
              </a:solidFill>
              <a:effectLst/>
              <a:latin typeface="verdana" panose="020B0604030504040204" pitchFamily="34" charset="0"/>
            </a:endParaRPr>
          </a:p>
          <a:p>
            <a:endParaRPr lang="en-IN" sz="1600" dirty="0"/>
          </a:p>
        </p:txBody>
      </p:sp>
    </p:spTree>
    <p:extLst>
      <p:ext uri="{BB962C8B-B14F-4D97-AF65-F5344CB8AC3E}">
        <p14:creationId xmlns:p14="http://schemas.microsoft.com/office/powerpoint/2010/main" val="60737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B09CC-0974-446E-9E39-A7420AB9AC87}"/>
              </a:ext>
            </a:extLst>
          </p:cNvPr>
          <p:cNvSpPr>
            <a:spLocks noGrp="1"/>
          </p:cNvSpPr>
          <p:nvPr>
            <p:ph idx="1"/>
          </p:nvPr>
        </p:nvSpPr>
        <p:spPr>
          <a:xfrm>
            <a:off x="457200" y="260648"/>
            <a:ext cx="8229600" cy="5865515"/>
          </a:xfrm>
        </p:spPr>
        <p:txBody>
          <a:bodyPr>
            <a:normAutofit/>
          </a:bodyPr>
          <a:lstStyle/>
          <a:p>
            <a:r>
              <a:rPr lang="en-US" sz="1800" b="1" i="0" dirty="0">
                <a:solidFill>
                  <a:srgbClr val="273239"/>
                </a:solidFill>
                <a:effectLst/>
                <a:latin typeface="urw-din"/>
              </a:rPr>
              <a:t>Step 2:</a:t>
            </a:r>
            <a:r>
              <a:rPr lang="en-US" sz="1800" b="0" i="0" dirty="0">
                <a:solidFill>
                  <a:srgbClr val="273239"/>
                </a:solidFill>
                <a:effectLst/>
                <a:latin typeface="urw-din"/>
              </a:rPr>
              <a:t> After download, run the </a:t>
            </a:r>
            <a:r>
              <a:rPr lang="en-US" sz="1800" b="0" i="1" dirty="0">
                <a:solidFill>
                  <a:srgbClr val="273239"/>
                </a:solidFill>
                <a:effectLst/>
                <a:latin typeface="urw-din"/>
              </a:rPr>
              <a:t>.exe</a:t>
            </a:r>
            <a:r>
              <a:rPr lang="en-US" sz="1800" b="0" i="0" dirty="0">
                <a:solidFill>
                  <a:srgbClr val="273239"/>
                </a:solidFill>
                <a:effectLst/>
                <a:latin typeface="urw-din"/>
              </a:rPr>
              <a:t> file and follow the instructions to install Java on your machine. Once you installed Java on your machine, you have to set up the environment variable.</a:t>
            </a:r>
          </a:p>
          <a:p>
            <a:r>
              <a:rPr lang="en-US" sz="2000" b="1" i="0" dirty="0">
                <a:solidFill>
                  <a:srgbClr val="273239"/>
                </a:solidFill>
                <a:effectLst/>
                <a:latin typeface="urw-din"/>
              </a:rPr>
              <a:t>Step 3:</a:t>
            </a:r>
            <a:r>
              <a:rPr lang="en-US" sz="2000" b="0" i="0" dirty="0">
                <a:solidFill>
                  <a:srgbClr val="273239"/>
                </a:solidFill>
                <a:effectLst/>
                <a:latin typeface="urw-din"/>
              </a:rPr>
              <a:t> Go to </a:t>
            </a:r>
            <a:r>
              <a:rPr lang="en-US" sz="2000" b="1" i="0" dirty="0">
                <a:solidFill>
                  <a:srgbClr val="273239"/>
                </a:solidFill>
                <a:effectLst/>
                <a:latin typeface="urw-din"/>
              </a:rPr>
              <a:t>Control Panel -&gt; System and Security -&gt; System.</a:t>
            </a:r>
            <a:r>
              <a:rPr lang="en-US" sz="2000" b="0" i="0" dirty="0">
                <a:solidFill>
                  <a:srgbClr val="273239"/>
                </a:solidFill>
                <a:effectLst/>
                <a:latin typeface="urw-din"/>
              </a:rPr>
              <a:t> Under the Advanced System Setting option click on </a:t>
            </a:r>
            <a:r>
              <a:rPr lang="en-US" sz="2000" b="1" i="0" dirty="0">
                <a:solidFill>
                  <a:srgbClr val="273239"/>
                </a:solidFill>
                <a:effectLst/>
                <a:latin typeface="urw-din"/>
              </a:rPr>
              <a:t>Environment Variables</a:t>
            </a:r>
            <a:r>
              <a:rPr lang="en-US" sz="2000" b="0" i="0" dirty="0">
                <a:solidFill>
                  <a:srgbClr val="273239"/>
                </a:solidFill>
                <a:effectLst/>
                <a:latin typeface="urw-din"/>
              </a:rPr>
              <a:t> as highlighted below. </a:t>
            </a:r>
          </a:p>
          <a:p>
            <a:endParaRPr lang="en-IN" sz="2000" dirty="0"/>
          </a:p>
        </p:txBody>
      </p:sp>
      <p:pic>
        <p:nvPicPr>
          <p:cNvPr id="4" name="Picture 3">
            <a:extLst>
              <a:ext uri="{FF2B5EF4-FFF2-40B4-BE49-F238E27FC236}">
                <a16:creationId xmlns:a16="http://schemas.microsoft.com/office/drawing/2014/main" id="{3C62FE99-C033-45F0-A8E6-411D77928732}"/>
              </a:ext>
            </a:extLst>
          </p:cNvPr>
          <p:cNvPicPr>
            <a:picLocks noChangeAspect="1"/>
          </p:cNvPicPr>
          <p:nvPr/>
        </p:nvPicPr>
        <p:blipFill>
          <a:blip r:embed="rId2"/>
          <a:stretch>
            <a:fillRect/>
          </a:stretch>
        </p:blipFill>
        <p:spPr>
          <a:xfrm>
            <a:off x="2051720" y="2276873"/>
            <a:ext cx="3600400" cy="4098514"/>
          </a:xfrm>
          <a:prstGeom prst="rect">
            <a:avLst/>
          </a:prstGeom>
        </p:spPr>
      </p:pic>
    </p:spTree>
    <p:extLst>
      <p:ext uri="{BB962C8B-B14F-4D97-AF65-F5344CB8AC3E}">
        <p14:creationId xmlns:p14="http://schemas.microsoft.com/office/powerpoint/2010/main" val="1646193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C604-10F5-49D3-A483-FF83D3F6FFE9}"/>
              </a:ext>
            </a:extLst>
          </p:cNvPr>
          <p:cNvSpPr>
            <a:spLocks noGrp="1"/>
          </p:cNvSpPr>
          <p:nvPr>
            <p:ph type="title"/>
          </p:nvPr>
        </p:nvSpPr>
        <p:spPr>
          <a:xfrm>
            <a:off x="457200" y="274638"/>
            <a:ext cx="8229600" cy="457199"/>
          </a:xfrm>
        </p:spPr>
        <p:txBody>
          <a:bodyPr>
            <a:normAutofit fontScale="90000"/>
          </a:bodyPr>
          <a:lstStyle/>
          <a:p>
            <a:r>
              <a:rPr lang="en-US" dirty="0"/>
              <a:t>If-else</a:t>
            </a:r>
            <a:endParaRPr lang="en-IN" dirty="0"/>
          </a:p>
        </p:txBody>
      </p:sp>
      <p:sp>
        <p:nvSpPr>
          <p:cNvPr id="3" name="Content Placeholder 2">
            <a:extLst>
              <a:ext uri="{FF2B5EF4-FFF2-40B4-BE49-F238E27FC236}">
                <a16:creationId xmlns:a16="http://schemas.microsoft.com/office/drawing/2014/main" id="{6238B0B0-BB1B-4E44-B86B-7356AE371EA6}"/>
              </a:ext>
            </a:extLst>
          </p:cNvPr>
          <p:cNvSpPr>
            <a:spLocks noGrp="1"/>
          </p:cNvSpPr>
          <p:nvPr>
            <p:ph idx="1"/>
          </p:nvPr>
        </p:nvSpPr>
        <p:spPr>
          <a:xfrm>
            <a:off x="457200" y="908720"/>
            <a:ext cx="8229600" cy="5217443"/>
          </a:xfrm>
        </p:spPr>
        <p:txBody>
          <a:bodyPr/>
          <a:lstStyle/>
          <a:p>
            <a:pPr marL="0" indent="0" algn="just">
              <a:buNone/>
            </a:pPr>
            <a:r>
              <a:rPr lang="en-US" b="1" i="0" dirty="0">
                <a:effectLst/>
                <a:latin typeface="inter-regular"/>
              </a:rPr>
              <a:t>if</a:t>
            </a:r>
            <a:r>
              <a:rPr lang="en-US" b="0" i="0" dirty="0">
                <a:effectLst/>
                <a:latin typeface="inter-regular"/>
              </a:rPr>
              <a:t>(condition) {    </a:t>
            </a:r>
          </a:p>
          <a:p>
            <a:pPr marL="0" indent="0" algn="just">
              <a:buNone/>
            </a:pPr>
            <a:r>
              <a:rPr lang="en-US" b="0" i="0" dirty="0">
                <a:effectLst/>
                <a:latin typeface="inter-regular"/>
              </a:rPr>
              <a:t>statement 1; //executes when condition is true   </a:t>
            </a:r>
          </a:p>
          <a:p>
            <a:pPr marL="0" indent="0" algn="just">
              <a:buNone/>
            </a:pPr>
            <a:r>
              <a:rPr lang="en-US" b="0" i="0" dirty="0">
                <a:effectLst/>
                <a:latin typeface="inter-regular"/>
              </a:rPr>
              <a:t>}  </a:t>
            </a:r>
          </a:p>
          <a:p>
            <a:pPr marL="0" indent="0" algn="just">
              <a:buNone/>
            </a:pPr>
            <a:r>
              <a:rPr lang="en-US" b="1" i="0" dirty="0">
                <a:effectLst/>
                <a:latin typeface="inter-regular"/>
              </a:rPr>
              <a:t>else</a:t>
            </a:r>
            <a:r>
              <a:rPr lang="en-US" b="0" i="0" dirty="0">
                <a:effectLst/>
                <a:latin typeface="inter-regular"/>
              </a:rPr>
              <a:t>{  </a:t>
            </a:r>
          </a:p>
          <a:p>
            <a:pPr marL="0" indent="0" algn="just">
              <a:buNone/>
            </a:pPr>
            <a:r>
              <a:rPr lang="en-US" b="0" i="0" dirty="0">
                <a:effectLst/>
                <a:latin typeface="inter-regular"/>
              </a:rPr>
              <a:t>statement 2; //executes when condition is false   </a:t>
            </a:r>
          </a:p>
          <a:p>
            <a:pPr marL="0" indent="0" algn="just">
              <a:buNone/>
            </a:pPr>
            <a:r>
              <a:rPr lang="en-US" b="0" i="0" dirty="0">
                <a:effectLst/>
                <a:latin typeface="inter-regular"/>
              </a:rPr>
              <a:t>}  </a:t>
            </a:r>
          </a:p>
          <a:p>
            <a:endParaRPr lang="en-IN" dirty="0"/>
          </a:p>
        </p:txBody>
      </p:sp>
    </p:spTree>
    <p:extLst>
      <p:ext uri="{BB962C8B-B14F-4D97-AF65-F5344CB8AC3E}">
        <p14:creationId xmlns:p14="http://schemas.microsoft.com/office/powerpoint/2010/main" val="2901289991"/>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D6EC-F9A2-4442-AB3F-3062CE76F387}"/>
              </a:ext>
            </a:extLst>
          </p:cNvPr>
          <p:cNvSpPr>
            <a:spLocks noGrp="1"/>
          </p:cNvSpPr>
          <p:nvPr>
            <p:ph type="title"/>
          </p:nvPr>
        </p:nvSpPr>
        <p:spPr>
          <a:xfrm>
            <a:off x="457200" y="274638"/>
            <a:ext cx="8229600" cy="457199"/>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Example of JSP Custom Tag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1E576D9-CDEC-4790-A6BF-27A684433FB2}"/>
              </a:ext>
            </a:extLst>
          </p:cNvPr>
          <p:cNvSpPr>
            <a:spLocks noGrp="1"/>
          </p:cNvSpPr>
          <p:nvPr>
            <p:ph idx="1"/>
          </p:nvPr>
        </p:nvSpPr>
        <p:spPr>
          <a:xfrm>
            <a:off x="457200" y="692696"/>
            <a:ext cx="8229600" cy="6165304"/>
          </a:xfrm>
        </p:spPr>
        <p:txBody>
          <a:bodyPr>
            <a:normAutofit/>
          </a:bodyPr>
          <a:lstStyle/>
          <a:p>
            <a:r>
              <a:rPr lang="en-US" sz="2000" b="0" i="0" dirty="0">
                <a:solidFill>
                  <a:srgbClr val="000000"/>
                </a:solidFill>
                <a:effectLst/>
                <a:latin typeface="verdana" panose="020B0604030504040204" pitchFamily="34" charset="0"/>
              </a:rPr>
              <a:t>we are going to create a </a:t>
            </a:r>
            <a:r>
              <a:rPr lang="en-US" sz="2000" b="1" i="0" dirty="0">
                <a:effectLst/>
                <a:latin typeface="verdana" panose="020B0604030504040204" pitchFamily="34" charset="0"/>
              </a:rPr>
              <a:t>custom tag that prints the current date and time</a:t>
            </a:r>
            <a:r>
              <a:rPr lang="en-US" sz="2000" b="0" i="0" dirty="0">
                <a:solidFill>
                  <a:srgbClr val="000000"/>
                </a:solidFill>
                <a:effectLst/>
                <a:latin typeface="verdana" panose="020B0604030504040204" pitchFamily="34" charset="0"/>
              </a:rPr>
              <a:t>. We are performing action at the start of tag.</a:t>
            </a:r>
          </a:p>
          <a:p>
            <a:pPr algn="l"/>
            <a:r>
              <a:rPr lang="en-US" sz="1800" b="0" i="0" dirty="0">
                <a:solidFill>
                  <a:srgbClr val="000000"/>
                </a:solidFill>
                <a:effectLst/>
                <a:latin typeface="verdana" panose="020B0604030504040204" pitchFamily="34" charset="0"/>
              </a:rPr>
              <a:t>For creating any custom tag, we need to follow following steps:</a:t>
            </a:r>
          </a:p>
          <a:p>
            <a:pPr algn="l">
              <a:buFont typeface="+mj-lt"/>
              <a:buAutoNum type="arabicPeriod"/>
            </a:pPr>
            <a:r>
              <a:rPr lang="en-US" sz="1800" b="1" i="0" dirty="0">
                <a:solidFill>
                  <a:srgbClr val="000000"/>
                </a:solidFill>
                <a:effectLst/>
                <a:latin typeface="verdana" panose="020B0604030504040204" pitchFamily="34" charset="0"/>
              </a:rPr>
              <a:t>Create the Tag handler class</a:t>
            </a:r>
            <a:r>
              <a:rPr lang="en-US" sz="1800" b="0" i="0" dirty="0">
                <a:solidFill>
                  <a:srgbClr val="000000"/>
                </a:solidFill>
                <a:effectLst/>
                <a:latin typeface="verdana" panose="020B0604030504040204" pitchFamily="34" charset="0"/>
              </a:rPr>
              <a:t> and perform action at the start or at the end of the tag.</a:t>
            </a:r>
          </a:p>
          <a:p>
            <a:pPr algn="l">
              <a:buFont typeface="+mj-lt"/>
              <a:buAutoNum type="arabicPeriod"/>
            </a:pPr>
            <a:r>
              <a:rPr lang="en-US" sz="1800" b="1" i="0" dirty="0">
                <a:solidFill>
                  <a:srgbClr val="000000"/>
                </a:solidFill>
                <a:effectLst/>
                <a:latin typeface="verdana" panose="020B0604030504040204" pitchFamily="34" charset="0"/>
              </a:rPr>
              <a:t>Create the Tag Library Descriptor (TLD) file</a:t>
            </a:r>
            <a:r>
              <a:rPr lang="en-US" sz="1800" b="0" i="0" dirty="0">
                <a:solidFill>
                  <a:srgbClr val="000000"/>
                </a:solidFill>
                <a:effectLst/>
                <a:latin typeface="verdana" panose="020B0604030504040204" pitchFamily="34" charset="0"/>
              </a:rPr>
              <a:t> and define tags</a:t>
            </a:r>
          </a:p>
          <a:p>
            <a:pPr algn="l">
              <a:buFont typeface="+mj-lt"/>
              <a:buAutoNum type="arabicPeriod"/>
            </a:pPr>
            <a:r>
              <a:rPr lang="en-US" sz="1800" b="1" i="0" dirty="0">
                <a:solidFill>
                  <a:srgbClr val="000000"/>
                </a:solidFill>
                <a:effectLst/>
                <a:latin typeface="verdana" panose="020B0604030504040204" pitchFamily="34" charset="0"/>
              </a:rPr>
              <a:t>Create the JSP file that uses the Custom tag defined in the TLD file</a:t>
            </a:r>
            <a:endParaRPr lang="en-US" sz="18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2916445165"/>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356E-6440-4FFF-BF9B-E31759FD888F}"/>
              </a:ext>
            </a:extLst>
          </p:cNvPr>
          <p:cNvSpPr>
            <a:spLocks noGrp="1"/>
          </p:cNvSpPr>
          <p:nvPr>
            <p:ph type="title"/>
          </p:nvPr>
        </p:nvSpPr>
        <p:spPr>
          <a:xfrm>
            <a:off x="457200" y="274638"/>
            <a:ext cx="8229600" cy="346050"/>
          </a:xfrm>
        </p:spPr>
        <p:txBody>
          <a:bodyPr>
            <a:normAutofit fontScale="90000"/>
          </a:bodyPr>
          <a:lstStyle/>
          <a:p>
            <a:r>
              <a:rPr lang="en-IN" b="1" i="0" dirty="0">
                <a:solidFill>
                  <a:srgbClr val="222426"/>
                </a:solidFill>
                <a:effectLst/>
                <a:latin typeface="PT Sans"/>
              </a:rPr>
              <a:t>Tag handler class:</a:t>
            </a:r>
            <a:endParaRPr lang="en-IN" dirty="0"/>
          </a:p>
        </p:txBody>
      </p:sp>
      <p:sp>
        <p:nvSpPr>
          <p:cNvPr id="10" name="TextBox 9">
            <a:extLst>
              <a:ext uri="{FF2B5EF4-FFF2-40B4-BE49-F238E27FC236}">
                <a16:creationId xmlns:a16="http://schemas.microsoft.com/office/drawing/2014/main" id="{2C4A11C7-AC37-4F2E-A625-1D4312648402}"/>
              </a:ext>
            </a:extLst>
          </p:cNvPr>
          <p:cNvSpPr txBox="1"/>
          <p:nvPr/>
        </p:nvSpPr>
        <p:spPr>
          <a:xfrm>
            <a:off x="1187624" y="593795"/>
            <a:ext cx="7128792" cy="4247317"/>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java.io.IOException</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javax.servlet.jsp</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javax.servlet.jsp.tagext</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Details </a:t>
            </a:r>
            <a:r>
              <a:rPr lang="en-US" sz="1800" b="1" dirty="0">
                <a:solidFill>
                  <a:srgbClr val="7F0055"/>
                </a:solidFill>
                <a:latin typeface="Consolas" panose="020B0609020204030204" pitchFamily="49" charset="0"/>
              </a:rPr>
              <a:t>extends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SimpleTagSupport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doTag</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JspException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IOException</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/*This is just to display a message, when</a:t>
            </a:r>
          </a:p>
          <a:p>
            <a:pPr algn="l"/>
            <a:r>
              <a:rPr lang="en-US" sz="1800" dirty="0">
                <a:solidFill>
                  <a:srgbClr val="3F7F5F"/>
                </a:solidFill>
                <a:latin typeface="Consolas" panose="020B0609020204030204" pitchFamily="49" charset="0"/>
              </a:rPr>
              <a:t>       * we will use our custom tag. This message</a:t>
            </a:r>
          </a:p>
          <a:p>
            <a:pPr algn="l"/>
            <a:r>
              <a:rPr lang="en-IN" sz="1800" dirty="0">
                <a:solidFill>
                  <a:srgbClr val="3F7F5F"/>
                </a:solidFill>
                <a:latin typeface="Consolas" panose="020B0609020204030204" pitchFamily="49" charset="0"/>
              </a:rPr>
              <a:t>       * would be displayed</a:t>
            </a:r>
          </a:p>
          <a:p>
            <a:pPr algn="l"/>
            <a:r>
              <a:rPr lang="en-IN" sz="1800" dirty="0">
                <a:solidFill>
                  <a:srgbClr val="3F7F5F"/>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JspWriter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 = </a:t>
            </a:r>
            <a:r>
              <a:rPr lang="en-IN" sz="1800" dirty="0" err="1">
                <a:solidFill>
                  <a:srgbClr val="000000"/>
                </a:solidFill>
                <a:latin typeface="Consolas" panose="020B0609020204030204" pitchFamily="49" charset="0"/>
              </a:rPr>
              <a:t>getJspContext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getOut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"This is my own custom tag"</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324641836"/>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A5F6-78A6-47E6-865C-A2E33E38D27A}"/>
              </a:ext>
            </a:extLst>
          </p:cNvPr>
          <p:cNvSpPr>
            <a:spLocks noGrp="1"/>
          </p:cNvSpPr>
          <p:nvPr>
            <p:ph type="title"/>
          </p:nvPr>
        </p:nvSpPr>
        <p:spPr>
          <a:xfrm>
            <a:off x="457200" y="227013"/>
            <a:ext cx="8229600" cy="504824"/>
          </a:xfrm>
        </p:spPr>
        <p:txBody>
          <a:bodyPr>
            <a:normAutofit fontScale="90000"/>
          </a:bodyPr>
          <a:lstStyle/>
          <a:p>
            <a:r>
              <a:rPr lang="en-IN" b="1" i="0" dirty="0">
                <a:solidFill>
                  <a:srgbClr val="222426"/>
                </a:solidFill>
                <a:effectLst/>
                <a:latin typeface="PT Sans"/>
              </a:rPr>
              <a:t>TLD File</a:t>
            </a:r>
            <a:endParaRPr lang="en-IN" dirty="0"/>
          </a:p>
        </p:txBody>
      </p:sp>
      <p:sp>
        <p:nvSpPr>
          <p:cNvPr id="3" name="Content Placeholder 2">
            <a:extLst>
              <a:ext uri="{FF2B5EF4-FFF2-40B4-BE49-F238E27FC236}">
                <a16:creationId xmlns:a16="http://schemas.microsoft.com/office/drawing/2014/main" id="{624A5468-E53A-4105-AE47-FD10A3D22E11}"/>
              </a:ext>
            </a:extLst>
          </p:cNvPr>
          <p:cNvSpPr>
            <a:spLocks noGrp="1"/>
          </p:cNvSpPr>
          <p:nvPr>
            <p:ph idx="1"/>
          </p:nvPr>
        </p:nvSpPr>
        <p:spPr>
          <a:xfrm>
            <a:off x="457200" y="620688"/>
            <a:ext cx="8229600" cy="6120680"/>
          </a:xfrm>
        </p:spPr>
        <p:txBody>
          <a:bodyPr/>
          <a:lstStyle/>
          <a:p>
            <a:r>
              <a:rPr lang="en-US" sz="1800" dirty="0"/>
              <a:t>This file should be present in the </a:t>
            </a:r>
            <a:r>
              <a:rPr lang="en-US" sz="1800" dirty="0" err="1"/>
              <a:t>location:WEB-INF</a:t>
            </a:r>
            <a:r>
              <a:rPr lang="en-US" sz="1800" dirty="0"/>
              <a:t>/ and it should have a .</a:t>
            </a:r>
            <a:r>
              <a:rPr lang="en-US" sz="1800" dirty="0" err="1"/>
              <a:t>tld</a:t>
            </a:r>
            <a:r>
              <a:rPr lang="en-US" sz="1800" dirty="0"/>
              <a:t> extension.</a:t>
            </a:r>
          </a:p>
          <a:p>
            <a:pPr algn="l"/>
            <a:r>
              <a:rPr lang="en-IN" sz="1800" dirty="0">
                <a:solidFill>
                  <a:srgbClr val="008080"/>
                </a:solidFill>
                <a:latin typeface="Consolas" panose="020B0609020204030204" pitchFamily="49" charset="0"/>
              </a:rPr>
              <a:t>&lt;</a:t>
            </a:r>
            <a:r>
              <a:rPr lang="en-IN" sz="1800" u="sng" dirty="0" err="1">
                <a:solidFill>
                  <a:srgbClr val="3F7F7F"/>
                </a:solidFill>
                <a:latin typeface="Consolas" panose="020B0609020204030204" pitchFamily="49" charset="0"/>
              </a:rPr>
              <a:t>taglib</a:t>
            </a:r>
            <a:r>
              <a:rPr lang="en-IN" sz="1800" u="sng"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tlib</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1.0</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tlib</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2.0</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short-name</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MyCustom</a:t>
            </a:r>
            <a:r>
              <a:rPr lang="en-IN" sz="1800" dirty="0">
                <a:solidFill>
                  <a:srgbClr val="000000"/>
                </a:solidFill>
                <a:latin typeface="Consolas" panose="020B0609020204030204" pitchFamily="49" charset="0"/>
              </a:rPr>
              <a:t> Tag</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short-name</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tag</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name</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MyMsg</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name</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tag-class</a:t>
            </a:r>
            <a:r>
              <a:rPr lang="en-US" sz="1800" dirty="0">
                <a:solidFill>
                  <a:srgbClr val="008080"/>
                </a:solidFill>
                <a:latin typeface="Consolas" panose="020B0609020204030204" pitchFamily="49" charset="0"/>
              </a:rPr>
              <a:t>&gt;</a:t>
            </a:r>
            <a:r>
              <a:rPr lang="en-US" sz="1800" dirty="0" err="1">
                <a:solidFill>
                  <a:srgbClr val="000000"/>
                </a:solidFill>
                <a:latin typeface="Consolas" panose="020B0609020204030204" pitchFamily="49" charset="0"/>
              </a:rPr>
              <a:t>com.example.Details</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tag-class</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body-content</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empty</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body-content</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tag</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taglib</a:t>
            </a:r>
            <a:r>
              <a:rPr lang="en-IN" sz="1800" dirty="0">
                <a:solidFill>
                  <a:srgbClr val="008080"/>
                </a:solidFill>
                <a:latin typeface="Consolas" panose="020B0609020204030204" pitchFamily="49" charset="0"/>
              </a:rPr>
              <a:t>&gt;</a:t>
            </a:r>
            <a:endParaRPr lang="en-US" dirty="0"/>
          </a:p>
          <a:p>
            <a:endParaRPr lang="en-US" dirty="0"/>
          </a:p>
        </p:txBody>
      </p:sp>
    </p:spTree>
    <p:extLst>
      <p:ext uri="{BB962C8B-B14F-4D97-AF65-F5344CB8AC3E}">
        <p14:creationId xmlns:p14="http://schemas.microsoft.com/office/powerpoint/2010/main" val="795642191"/>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6209-76CC-4B18-8793-4F21E5590003}"/>
              </a:ext>
            </a:extLst>
          </p:cNvPr>
          <p:cNvSpPr>
            <a:spLocks noGrp="1"/>
          </p:cNvSpPr>
          <p:nvPr>
            <p:ph type="title"/>
          </p:nvPr>
        </p:nvSpPr>
        <p:spPr>
          <a:xfrm>
            <a:off x="457200" y="274638"/>
            <a:ext cx="8229600" cy="346050"/>
          </a:xfrm>
        </p:spPr>
        <p:txBody>
          <a:bodyPr>
            <a:normAutofit fontScale="90000"/>
          </a:bodyPr>
          <a:lstStyle/>
          <a:p>
            <a:r>
              <a:rPr lang="en-US" dirty="0"/>
              <a:t>Using custom tag in </a:t>
            </a:r>
            <a:r>
              <a:rPr lang="en-US" dirty="0" err="1"/>
              <a:t>jsp</a:t>
            </a:r>
            <a:endParaRPr lang="en-IN" dirty="0"/>
          </a:p>
        </p:txBody>
      </p:sp>
      <p:sp>
        <p:nvSpPr>
          <p:cNvPr id="3" name="Content Placeholder 2">
            <a:extLst>
              <a:ext uri="{FF2B5EF4-FFF2-40B4-BE49-F238E27FC236}">
                <a16:creationId xmlns:a16="http://schemas.microsoft.com/office/drawing/2014/main" id="{99055BA6-DC6F-4264-BCEC-0D32447EF63E}"/>
              </a:ext>
            </a:extLst>
          </p:cNvPr>
          <p:cNvSpPr>
            <a:spLocks noGrp="1"/>
          </p:cNvSpPr>
          <p:nvPr>
            <p:ph idx="1"/>
          </p:nvPr>
        </p:nvSpPr>
        <p:spPr>
          <a:xfrm>
            <a:off x="457200" y="692696"/>
            <a:ext cx="8229600" cy="5890666"/>
          </a:xfrm>
        </p:spPr>
        <p:txBody>
          <a:bodyPr>
            <a:normAutofit/>
          </a:bodyPr>
          <a:lstStyle/>
          <a:p>
            <a:r>
              <a:rPr lang="en-US" sz="2400" dirty="0" err="1"/>
              <a:t>Taglib</a:t>
            </a:r>
            <a:r>
              <a:rPr lang="en-US" sz="2400" dirty="0"/>
              <a:t> directive should have a tag named </a:t>
            </a:r>
            <a:r>
              <a:rPr lang="en-US" sz="2400" dirty="0" err="1"/>
              <a:t>MyMsg</a:t>
            </a:r>
            <a:r>
              <a:rPr lang="en-US" sz="2400" dirty="0"/>
              <a:t>. Here we will be using it.</a:t>
            </a:r>
          </a:p>
          <a:p>
            <a:r>
              <a:rPr lang="en-US" sz="2400" dirty="0"/>
              <a:t>Custom tag is called like this:&lt;</a:t>
            </a:r>
            <a:r>
              <a:rPr lang="en-US" sz="2400" dirty="0" err="1"/>
              <a:t>prefix:tagName</a:t>
            </a:r>
            <a:r>
              <a:rPr lang="en-US" sz="2400" dirty="0"/>
              <a:t>/&gt;.Our prefix is </a:t>
            </a:r>
            <a:r>
              <a:rPr lang="en-US" sz="2400" dirty="0" err="1"/>
              <a:t>myprefix</a:t>
            </a:r>
            <a:r>
              <a:rPr lang="en-US" sz="2400" dirty="0"/>
              <a:t> and tag name is </a:t>
            </a:r>
            <a:r>
              <a:rPr lang="en-US" sz="2400" dirty="0" err="1"/>
              <a:t>MyMsg</a:t>
            </a:r>
            <a:r>
              <a:rPr lang="en-US" sz="2400" dirty="0"/>
              <a:t> so we have called it as &lt;</a:t>
            </a:r>
            <a:r>
              <a:rPr lang="en-US" sz="2400" dirty="0" err="1"/>
              <a:t>myprefix:MyMsg</a:t>
            </a:r>
            <a:r>
              <a:rPr lang="en-US" sz="2400" dirty="0"/>
              <a:t>/&gt;</a:t>
            </a:r>
          </a:p>
          <a:p>
            <a:pPr algn="l"/>
            <a:r>
              <a:rPr lang="en-IN" sz="1800" dirty="0">
                <a:solidFill>
                  <a:srgbClr val="BF5F3F"/>
                </a:solidFill>
                <a:latin typeface="Consolas" panose="020B0609020204030204" pitchFamily="49" charset="0"/>
              </a:rPr>
              <a:t>&lt;%@ </a:t>
            </a:r>
            <a:r>
              <a:rPr lang="en-IN" sz="1800" dirty="0" err="1">
                <a:solidFill>
                  <a:srgbClr val="3F7F7F"/>
                </a:solidFill>
                <a:latin typeface="Consolas" panose="020B0609020204030204" pitchFamily="49" charset="0"/>
              </a:rPr>
              <a:t>taglib</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prefix</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myprefix</a:t>
            </a:r>
            <a:r>
              <a:rPr lang="en-IN" sz="1800" i="1" dirty="0">
                <a:solidFill>
                  <a:srgbClr val="2A00FF"/>
                </a:solidFill>
                <a:latin typeface="Consolas" panose="020B0609020204030204" pitchFamily="49" charset="0"/>
              </a:rPr>
              <a:t>" </a:t>
            </a:r>
            <a:r>
              <a:rPr lang="en-IN" sz="1800" i="1" dirty="0" err="1">
                <a:solidFill>
                  <a:srgbClr val="7F007F"/>
                </a:solidFill>
                <a:latin typeface="Consolas" panose="020B0609020204030204" pitchFamily="49" charset="0"/>
              </a:rPr>
              <a:t>uri</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"WEB-INF/</a:t>
            </a:r>
            <a:r>
              <a:rPr lang="en-IN" sz="1800" i="1" dirty="0" err="1">
                <a:solidFill>
                  <a:srgbClr val="2A00FF"/>
                </a:solidFill>
                <a:latin typeface="Consolas" panose="020B0609020204030204" pitchFamily="49" charset="0"/>
              </a:rPr>
              <a:t>mytags.tld</a:t>
            </a:r>
            <a:r>
              <a:rPr lang="en-IN" sz="1800" i="1" dirty="0">
                <a:solidFill>
                  <a:srgbClr val="2A00FF"/>
                </a:solidFill>
                <a:latin typeface="Consolas" panose="020B0609020204030204" pitchFamily="49" charset="0"/>
              </a:rPr>
              <a:t>" </a:t>
            </a:r>
            <a:r>
              <a:rPr lang="en-IN" sz="1800" i="1" dirty="0">
                <a:solidFill>
                  <a:srgbClr val="BF5F3F"/>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DOCTYPE </a:t>
            </a:r>
            <a:r>
              <a:rPr lang="en-IN" sz="1800" dirty="0">
                <a:solidFill>
                  <a:srgbClr val="008080"/>
                </a:solidFill>
                <a:latin typeface="Consolas" panose="020B0609020204030204" pitchFamily="49" charset="0"/>
              </a:rPr>
              <a:t>html&gt;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html</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head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meta </a:t>
            </a:r>
            <a:r>
              <a:rPr lang="en-IN" sz="1800" dirty="0">
                <a:solidFill>
                  <a:srgbClr val="7F007F"/>
                </a:solidFill>
                <a:latin typeface="Consolas" panose="020B0609020204030204" pitchFamily="49" charset="0"/>
              </a:rPr>
              <a:t>charset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"ISO-8859-1"</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title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Insert title here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title</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head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myprefix:MyMsg</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html</a:t>
            </a:r>
            <a:r>
              <a:rPr lang="en-IN" sz="1800" dirty="0">
                <a:solidFill>
                  <a:srgbClr val="008080"/>
                </a:solidFill>
                <a:latin typeface="Consolas" panose="020B0609020204030204" pitchFamily="49" charset="0"/>
              </a:rPr>
              <a:t>&gt;</a:t>
            </a:r>
            <a:endParaRPr lang="en-IN" sz="2400" dirty="0"/>
          </a:p>
        </p:txBody>
      </p:sp>
    </p:spTree>
    <p:extLst>
      <p:ext uri="{BB962C8B-B14F-4D97-AF65-F5344CB8AC3E}">
        <p14:creationId xmlns:p14="http://schemas.microsoft.com/office/powerpoint/2010/main" val="3825587506"/>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C4D9-38EF-4692-A11A-213230EBDE1B}"/>
              </a:ext>
            </a:extLst>
          </p:cNvPr>
          <p:cNvSpPr>
            <a:spLocks noGrp="1"/>
          </p:cNvSpPr>
          <p:nvPr>
            <p:ph type="title"/>
          </p:nvPr>
        </p:nvSpPr>
        <p:spPr>
          <a:xfrm>
            <a:off x="457200" y="274638"/>
            <a:ext cx="8229600" cy="562074"/>
          </a:xfrm>
        </p:spPr>
        <p:txBody>
          <a:bodyPr>
            <a:normAutofit fontScale="90000"/>
          </a:bodyPr>
          <a:lstStyle/>
          <a:p>
            <a:r>
              <a:rPr lang="en-US" b="0" i="0" dirty="0">
                <a:solidFill>
                  <a:srgbClr val="610B38"/>
                </a:solidFill>
                <a:effectLst/>
                <a:latin typeface="erdana"/>
              </a:rPr>
              <a:t>Attributes in JSP Custom Tag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D683C2E-1EB8-4699-B5D2-FE2E2DB975BE}"/>
              </a:ext>
            </a:extLst>
          </p:cNvPr>
          <p:cNvSpPr>
            <a:spLocks noGrp="1"/>
          </p:cNvSpPr>
          <p:nvPr>
            <p:ph idx="1"/>
          </p:nvPr>
        </p:nvSpPr>
        <p:spPr>
          <a:xfrm>
            <a:off x="457200" y="476672"/>
            <a:ext cx="8229600" cy="5649491"/>
          </a:xfrm>
        </p:spPr>
        <p:txBody>
          <a:bodyPr/>
          <a:lstStyle/>
          <a:p>
            <a:r>
              <a:rPr lang="en-US" b="1" i="0" dirty="0">
                <a:solidFill>
                  <a:srgbClr val="006699"/>
                </a:solidFill>
                <a:effectLst/>
                <a:latin typeface="verdana" panose="020B0604030504040204" pitchFamily="34" charset="0"/>
              </a:rPr>
              <a:t>&lt;</a:t>
            </a:r>
            <a:r>
              <a:rPr lang="en-US" b="1" i="0" dirty="0" err="1">
                <a:solidFill>
                  <a:srgbClr val="006699"/>
                </a:solidFill>
                <a:effectLst/>
                <a:latin typeface="verdana" panose="020B0604030504040204" pitchFamily="34" charset="0"/>
              </a:rPr>
              <a:t>m:cube</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number</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"4"</a:t>
            </a:r>
            <a:r>
              <a:rPr lang="en-US" b="1" i="0" dirty="0">
                <a:solidFill>
                  <a:srgbClr val="006699"/>
                </a:solidFill>
                <a:effectLst/>
                <a:latin typeface="verdana" panose="020B0604030504040204" pitchFamily="34" charset="0"/>
              </a:rPr>
              <a:t>&gt;&lt;/</a:t>
            </a:r>
            <a:r>
              <a:rPr lang="en-US" b="1" i="0" dirty="0" err="1">
                <a:solidFill>
                  <a:srgbClr val="006699"/>
                </a:solidFill>
                <a:effectLst/>
                <a:latin typeface="verdana" panose="020B0604030504040204" pitchFamily="34" charset="0"/>
              </a:rPr>
              <a:t>m:cube</a:t>
            </a:r>
            <a:r>
              <a:rPr lang="en-US" b="1" i="0" dirty="0">
                <a:solidFill>
                  <a:srgbClr val="006699"/>
                </a:solidFill>
                <a:effectLst/>
                <a:latin typeface="verdana" panose="020B0604030504040204" pitchFamily="34" charset="0"/>
              </a:rPr>
              <a:t>&gt;</a:t>
            </a:r>
            <a:r>
              <a:rPr lang="en-US" b="0" i="0" dirty="0">
                <a:solidFill>
                  <a:srgbClr val="000000"/>
                </a:solidFill>
                <a:effectLst/>
                <a:latin typeface="verdana" panose="020B0604030504040204" pitchFamily="34" charset="0"/>
              </a:rPr>
              <a:t>  </a:t>
            </a:r>
          </a:p>
          <a:p>
            <a:r>
              <a:rPr lang="en-US" b="0" i="0" dirty="0">
                <a:solidFill>
                  <a:srgbClr val="000000"/>
                </a:solidFill>
                <a:effectLst/>
                <a:latin typeface="verdana" panose="020B0604030504040204" pitchFamily="34" charset="0"/>
              </a:rPr>
              <a:t>Here </a:t>
            </a:r>
            <a:r>
              <a:rPr lang="en-US" b="1" i="0" dirty="0">
                <a:effectLst/>
                <a:latin typeface="verdana" panose="020B0604030504040204" pitchFamily="34" charset="0"/>
              </a:rPr>
              <a:t>m</a:t>
            </a:r>
            <a:r>
              <a:rPr lang="en-US" b="0" i="0" dirty="0">
                <a:solidFill>
                  <a:srgbClr val="000000"/>
                </a:solidFill>
                <a:effectLst/>
                <a:latin typeface="verdana" panose="020B0604030504040204" pitchFamily="34" charset="0"/>
              </a:rPr>
              <a:t> is the prefix, </a:t>
            </a:r>
            <a:r>
              <a:rPr lang="en-US" b="1" i="0" dirty="0">
                <a:effectLst/>
                <a:latin typeface="verdana" panose="020B0604030504040204" pitchFamily="34" charset="0"/>
              </a:rPr>
              <a:t>cube</a:t>
            </a:r>
            <a:r>
              <a:rPr lang="en-US" b="0" i="0" dirty="0">
                <a:solidFill>
                  <a:srgbClr val="000000"/>
                </a:solidFill>
                <a:effectLst/>
                <a:latin typeface="verdana" panose="020B0604030504040204" pitchFamily="34" charset="0"/>
              </a:rPr>
              <a:t> is the tag name and </a:t>
            </a:r>
            <a:r>
              <a:rPr lang="en-US" b="1" i="0" dirty="0">
                <a:effectLst/>
                <a:latin typeface="verdana" panose="020B0604030504040204" pitchFamily="34" charset="0"/>
              </a:rPr>
              <a:t>number</a:t>
            </a:r>
            <a:r>
              <a:rPr lang="en-US" b="0" i="0" dirty="0">
                <a:solidFill>
                  <a:srgbClr val="000000"/>
                </a:solidFill>
                <a:effectLst/>
                <a:latin typeface="verdana" panose="020B0604030504040204" pitchFamily="34" charset="0"/>
              </a:rPr>
              <a:t> is the attribute.</a:t>
            </a:r>
          </a:p>
          <a:p>
            <a:endParaRPr lang="en-IN" dirty="0"/>
          </a:p>
        </p:txBody>
      </p:sp>
    </p:spTree>
    <p:extLst>
      <p:ext uri="{BB962C8B-B14F-4D97-AF65-F5344CB8AC3E}">
        <p14:creationId xmlns:p14="http://schemas.microsoft.com/office/powerpoint/2010/main" val="2247943282"/>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8B88-D58A-4D27-B079-A914BA73ACD9}"/>
              </a:ext>
            </a:extLst>
          </p:cNvPr>
          <p:cNvSpPr>
            <a:spLocks noGrp="1"/>
          </p:cNvSpPr>
          <p:nvPr>
            <p:ph type="title"/>
          </p:nvPr>
        </p:nvSpPr>
        <p:spPr>
          <a:xfrm>
            <a:off x="457200" y="274638"/>
            <a:ext cx="8229600" cy="562074"/>
          </a:xfrm>
        </p:spPr>
        <p:txBody>
          <a:bodyPr>
            <a:normAutofit fontScale="90000"/>
          </a:bodyPr>
          <a:lstStyle/>
          <a:p>
            <a:r>
              <a:rPr lang="en-IN" dirty="0"/>
              <a:t>JSP and Servlet CRUD</a:t>
            </a:r>
          </a:p>
        </p:txBody>
      </p:sp>
      <p:sp>
        <p:nvSpPr>
          <p:cNvPr id="3" name="Content Placeholder 2">
            <a:extLst>
              <a:ext uri="{FF2B5EF4-FFF2-40B4-BE49-F238E27FC236}">
                <a16:creationId xmlns:a16="http://schemas.microsoft.com/office/drawing/2014/main" id="{9AE7ECE7-F81E-4B51-B5C3-FB4A67D7FCA8}"/>
              </a:ext>
            </a:extLst>
          </p:cNvPr>
          <p:cNvSpPr>
            <a:spLocks noGrp="1"/>
          </p:cNvSpPr>
          <p:nvPr>
            <p:ph idx="1"/>
          </p:nvPr>
        </p:nvSpPr>
        <p:spPr>
          <a:xfrm>
            <a:off x="457200" y="836712"/>
            <a:ext cx="8229600" cy="5289451"/>
          </a:xfrm>
        </p:spPr>
        <p:txBody>
          <a:bodyPr/>
          <a:lstStyle/>
          <a:p>
            <a:r>
              <a:rPr lang="en-IN" dirty="0"/>
              <a:t>Development Process</a:t>
            </a:r>
          </a:p>
          <a:p>
            <a:pPr lvl="1"/>
            <a:r>
              <a:rPr lang="en-IN" dirty="0"/>
              <a:t>Create Dynamic Web Project</a:t>
            </a:r>
          </a:p>
          <a:p>
            <a:pPr lvl="1"/>
            <a:r>
              <a:rPr lang="en-IN" dirty="0"/>
              <a:t>Create package for controller </a:t>
            </a:r>
            <a:r>
              <a:rPr lang="en-IN" dirty="0" err="1"/>
              <a:t>class,entity</a:t>
            </a:r>
            <a:r>
              <a:rPr lang="en-IN" dirty="0"/>
              <a:t> </a:t>
            </a:r>
            <a:r>
              <a:rPr lang="en-IN" dirty="0" err="1"/>
              <a:t>class,dbconnection</a:t>
            </a:r>
            <a:endParaRPr lang="en-IN" dirty="0"/>
          </a:p>
          <a:p>
            <a:pPr lvl="1"/>
            <a:r>
              <a:rPr lang="en-IN" dirty="0"/>
              <a:t>Create an interface to declare methods for doing crud</a:t>
            </a:r>
          </a:p>
          <a:p>
            <a:pPr lvl="1"/>
            <a:r>
              <a:rPr lang="en-IN" dirty="0"/>
              <a:t>Create the implementation class for interface methods</a:t>
            </a:r>
          </a:p>
          <a:p>
            <a:pPr lvl="1"/>
            <a:r>
              <a:rPr lang="en-IN" dirty="0"/>
              <a:t>Create a folder views in the web content folder to keep all the </a:t>
            </a:r>
            <a:r>
              <a:rPr lang="en-IN" dirty="0" err="1"/>
              <a:t>jsp</a:t>
            </a:r>
            <a:r>
              <a:rPr lang="en-IN" dirty="0"/>
              <a:t> files inside it.</a:t>
            </a:r>
          </a:p>
        </p:txBody>
      </p:sp>
    </p:spTree>
    <p:extLst>
      <p:ext uri="{BB962C8B-B14F-4D97-AF65-F5344CB8AC3E}">
        <p14:creationId xmlns:p14="http://schemas.microsoft.com/office/powerpoint/2010/main" val="707407520"/>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3185-A60B-4C0B-A414-9D9799051CEB}"/>
              </a:ext>
            </a:extLst>
          </p:cNvPr>
          <p:cNvSpPr>
            <a:spLocks noGrp="1"/>
          </p:cNvSpPr>
          <p:nvPr>
            <p:ph type="title"/>
          </p:nvPr>
        </p:nvSpPr>
        <p:spPr>
          <a:xfrm>
            <a:off x="457200" y="274638"/>
            <a:ext cx="8229600" cy="457199"/>
          </a:xfrm>
        </p:spPr>
        <p:txBody>
          <a:bodyPr>
            <a:normAutofit fontScale="90000"/>
          </a:bodyPr>
          <a:lstStyle/>
          <a:p>
            <a:r>
              <a:rPr lang="en-US" dirty="0"/>
              <a:t>Employee-</a:t>
            </a:r>
            <a:r>
              <a:rPr lang="en-US" dirty="0" err="1"/>
              <a:t>list.jsp</a:t>
            </a:r>
            <a:endParaRPr lang="en-IN" dirty="0"/>
          </a:p>
        </p:txBody>
      </p:sp>
      <p:sp>
        <p:nvSpPr>
          <p:cNvPr id="3" name="Content Placeholder 2">
            <a:extLst>
              <a:ext uri="{FF2B5EF4-FFF2-40B4-BE49-F238E27FC236}">
                <a16:creationId xmlns:a16="http://schemas.microsoft.com/office/drawing/2014/main" id="{4F8C8086-6A8B-4F26-8C67-E1EAEB23BB1E}"/>
              </a:ext>
            </a:extLst>
          </p:cNvPr>
          <p:cNvSpPr>
            <a:spLocks noGrp="1"/>
          </p:cNvSpPr>
          <p:nvPr>
            <p:ph idx="1"/>
          </p:nvPr>
        </p:nvSpPr>
        <p:spPr>
          <a:xfrm>
            <a:off x="457200" y="731838"/>
            <a:ext cx="8229600" cy="6009530"/>
          </a:xfrm>
        </p:spPr>
        <p:txBody>
          <a:bodyPr>
            <a:normAutofit fontScale="85000" lnSpcReduction="20000"/>
          </a:bodyPr>
          <a:lstStyle/>
          <a:p>
            <a:r>
              <a:rPr lang="it-IT" sz="1800" dirty="0">
                <a:solidFill>
                  <a:srgbClr val="BF5F3F"/>
                </a:solidFill>
                <a:latin typeface="Consolas" panose="020B0609020204030204" pitchFamily="49" charset="0"/>
              </a:rPr>
              <a:t>&lt;%@ </a:t>
            </a:r>
            <a:r>
              <a:rPr lang="it-IT" sz="1800" dirty="0">
                <a:solidFill>
                  <a:srgbClr val="3F7F7F"/>
                </a:solidFill>
                <a:latin typeface="Consolas" panose="020B0609020204030204" pitchFamily="49" charset="0"/>
              </a:rPr>
              <a:t>taglib </a:t>
            </a:r>
            <a:r>
              <a:rPr lang="it-IT" sz="1800" dirty="0">
                <a:solidFill>
                  <a:srgbClr val="7F007F"/>
                </a:solidFill>
                <a:latin typeface="Consolas" panose="020B0609020204030204" pitchFamily="49" charset="0"/>
              </a:rPr>
              <a:t>uri</a:t>
            </a:r>
            <a:r>
              <a:rPr lang="it-IT" sz="1800" dirty="0">
                <a:solidFill>
                  <a:srgbClr val="000000"/>
                </a:solidFill>
                <a:latin typeface="Consolas" panose="020B0609020204030204" pitchFamily="49" charset="0"/>
              </a:rPr>
              <a:t>=</a:t>
            </a:r>
            <a:r>
              <a:rPr lang="it-IT" sz="1800" i="1" dirty="0">
                <a:solidFill>
                  <a:srgbClr val="2A00FF"/>
                </a:solidFill>
                <a:latin typeface="Consolas" panose="020B0609020204030204" pitchFamily="49" charset="0"/>
              </a:rPr>
              <a:t>"http://java.sun.com/jsp/jstl/core" </a:t>
            </a:r>
            <a:r>
              <a:rPr lang="it-IT" sz="1800" i="1" dirty="0">
                <a:solidFill>
                  <a:srgbClr val="7F007F"/>
                </a:solidFill>
                <a:latin typeface="Consolas" panose="020B0609020204030204" pitchFamily="49" charset="0"/>
              </a:rPr>
              <a:t>prefix</a:t>
            </a:r>
            <a:r>
              <a:rPr lang="it-IT" sz="1800" i="1" dirty="0">
                <a:solidFill>
                  <a:srgbClr val="000000"/>
                </a:solidFill>
                <a:latin typeface="Consolas" panose="020B0609020204030204" pitchFamily="49" charset="0"/>
              </a:rPr>
              <a:t>=</a:t>
            </a:r>
            <a:r>
              <a:rPr lang="it-IT" sz="1800" i="1" dirty="0">
                <a:solidFill>
                  <a:srgbClr val="2A00FF"/>
                </a:solidFill>
                <a:latin typeface="Consolas" panose="020B0609020204030204" pitchFamily="49" charset="0"/>
              </a:rPr>
              <a:t>"c" </a:t>
            </a:r>
            <a:r>
              <a:rPr lang="it-IT" sz="1800" i="1" dirty="0">
                <a:solidFill>
                  <a:srgbClr val="BF5F3F"/>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table </a:t>
            </a:r>
            <a:r>
              <a:rPr lang="en-IN" sz="1800" dirty="0">
                <a:solidFill>
                  <a:srgbClr val="7F007F"/>
                </a:solidFill>
                <a:latin typeface="Consolas" panose="020B0609020204030204" pitchFamily="49" charset="0"/>
              </a:rPr>
              <a:t>border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Name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Department</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th</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Date of Birth</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th</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Action</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c:forEach</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items</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${list }</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var</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"employee"</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${employee.name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employee.dept</a:t>
            </a:r>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employee.dob</a:t>
            </a:r>
            <a:r>
              <a:rPr lang="en-IN" sz="1800" dirty="0">
                <a:solidFill>
                  <a:srgbClr val="000000"/>
                </a:solidFill>
                <a:latin typeface="Consolas" panose="020B0609020204030204" pitchFamily="49" charset="0"/>
              </a:rPr>
              <a: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 </a:t>
            </a:r>
            <a:r>
              <a:rPr lang="en-IN" sz="1800" dirty="0" err="1">
                <a:solidFill>
                  <a:srgbClr val="7F007F"/>
                </a:solidFill>
                <a:latin typeface="Consolas" panose="020B0609020204030204" pitchFamily="49" charset="0"/>
              </a:rPr>
              <a:t>href</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pageContext.request.contextPath</a:t>
            </a:r>
            <a:r>
              <a:rPr lang="en-IN" sz="1800" i="1" dirty="0">
                <a:solidFill>
                  <a:srgbClr val="000000"/>
                </a:solidFill>
                <a:latin typeface="Consolas" panose="020B0609020204030204" pitchFamily="49" charset="0"/>
              </a:rPr>
              <a:t> }</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EmployeeController?action</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EDIT&amp;id</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${employee.id}</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Edit</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a</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a </a:t>
            </a:r>
            <a:r>
              <a:rPr lang="en-IN" sz="1800" dirty="0" err="1">
                <a:solidFill>
                  <a:srgbClr val="7F007F"/>
                </a:solidFill>
                <a:latin typeface="Consolas" panose="020B0609020204030204" pitchFamily="49" charset="0"/>
              </a:rPr>
              <a:t>href</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pageContext.request.contextPath</a:t>
            </a:r>
            <a:r>
              <a:rPr lang="en-IN" sz="1800" i="1" dirty="0">
                <a:solidFill>
                  <a:srgbClr val="000000"/>
                </a:solidFill>
                <a:latin typeface="Consolas" panose="020B0609020204030204" pitchFamily="49" charset="0"/>
              </a:rPr>
              <a:t> }</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EmployeeController?action</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DELETE&amp;id</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${employee.id}</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Delete</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a</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c:forEach</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table</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a </a:t>
            </a:r>
            <a:r>
              <a:rPr lang="en-US" sz="1800" dirty="0" err="1">
                <a:solidFill>
                  <a:srgbClr val="7F007F"/>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"views/employee-</a:t>
            </a:r>
            <a:r>
              <a:rPr lang="en-US" sz="1800" i="1" dirty="0" err="1">
                <a:solidFill>
                  <a:srgbClr val="2A00FF"/>
                </a:solidFill>
                <a:latin typeface="Consolas" panose="020B0609020204030204" pitchFamily="49" charset="0"/>
              </a:rPr>
              <a:t>add.jsp</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Add Employee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a</a:t>
            </a:r>
            <a:r>
              <a:rPr lang="en-US" sz="1800" i="1"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523113651"/>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29B3-B4F0-48F5-AFEB-FACA99F00A06}"/>
              </a:ext>
            </a:extLst>
          </p:cNvPr>
          <p:cNvSpPr>
            <a:spLocks noGrp="1"/>
          </p:cNvSpPr>
          <p:nvPr>
            <p:ph type="title"/>
          </p:nvPr>
        </p:nvSpPr>
        <p:spPr>
          <a:xfrm>
            <a:off x="457200" y="274638"/>
            <a:ext cx="8229600" cy="457199"/>
          </a:xfrm>
        </p:spPr>
        <p:txBody>
          <a:bodyPr>
            <a:normAutofit fontScale="90000"/>
          </a:bodyPr>
          <a:lstStyle/>
          <a:p>
            <a:r>
              <a:rPr lang="en-US" dirty="0"/>
              <a:t>Employee-</a:t>
            </a:r>
            <a:r>
              <a:rPr lang="en-US" dirty="0" err="1"/>
              <a:t>add.jsp</a:t>
            </a:r>
            <a:endParaRPr lang="en-IN" dirty="0"/>
          </a:p>
        </p:txBody>
      </p:sp>
      <p:sp>
        <p:nvSpPr>
          <p:cNvPr id="3" name="Content Placeholder 2">
            <a:extLst>
              <a:ext uri="{FF2B5EF4-FFF2-40B4-BE49-F238E27FC236}">
                <a16:creationId xmlns:a16="http://schemas.microsoft.com/office/drawing/2014/main" id="{0739BB46-2511-47D4-A86A-25B24B36EF8E}"/>
              </a:ext>
            </a:extLst>
          </p:cNvPr>
          <p:cNvSpPr>
            <a:spLocks noGrp="1"/>
          </p:cNvSpPr>
          <p:nvPr>
            <p:ph idx="1"/>
          </p:nvPr>
        </p:nvSpPr>
        <p:spPr>
          <a:xfrm>
            <a:off x="457200" y="692696"/>
            <a:ext cx="8229600" cy="6048672"/>
          </a:xfrm>
        </p:spPr>
        <p:txBody>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${message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form </a:t>
            </a:r>
            <a:r>
              <a:rPr lang="en-IN" sz="1800" dirty="0">
                <a:solidFill>
                  <a:srgbClr val="7F007F"/>
                </a:solidFill>
                <a:latin typeface="Consolas" panose="020B0609020204030204" pitchFamily="49" charset="0"/>
              </a:rPr>
              <a:t>action</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pageContext.request.contextPath</a:t>
            </a:r>
            <a:r>
              <a:rPr lang="en-IN" sz="1800" i="1" dirty="0">
                <a:solidFill>
                  <a:srgbClr val="000000"/>
                </a:solidFill>
                <a:latin typeface="Consolas" panose="020B0609020204030204" pitchFamily="49" charset="0"/>
              </a:rPr>
              <a:t> }</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EmployeeController</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method</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"POST"</a:t>
            </a:r>
            <a:r>
              <a:rPr lang="en-IN"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Name: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"text"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"name"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${employee.name }</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US" sz="1800" dirty="0">
                <a:solidFill>
                  <a:srgbClr val="000000"/>
                </a:solidFill>
                <a:latin typeface="Consolas" panose="020B0609020204030204" pitchFamily="49" charset="0"/>
              </a:rPr>
              <a:t>Date of Birth:</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"date"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"dob"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employee.dob</a:t>
            </a:r>
            <a:r>
              <a:rPr lang="en-US" sz="1800" i="1" dirty="0">
                <a:solidFill>
                  <a:srgbClr val="000000"/>
                </a:solidFill>
                <a:latin typeface="Consolas" panose="020B0609020204030204" pitchFamily="49" charset="0"/>
              </a:rPr>
              <a:t> }</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US" sz="1800" dirty="0">
                <a:solidFill>
                  <a:srgbClr val="000000"/>
                </a:solidFill>
                <a:latin typeface="Consolas" panose="020B0609020204030204" pitchFamily="49" charset="0"/>
              </a:rPr>
              <a:t>Department:</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"text"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"dept"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employee.dept</a:t>
            </a:r>
            <a:r>
              <a:rPr lang="en-US" sz="1800" i="1" dirty="0">
                <a:solidFill>
                  <a:srgbClr val="000000"/>
                </a:solidFill>
                <a:latin typeface="Consolas" panose="020B0609020204030204" pitchFamily="49" charset="0"/>
              </a:rPr>
              <a:t> }</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"hidden"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000000"/>
                </a:solidFill>
                <a:latin typeface="Consolas" panose="020B0609020204030204" pitchFamily="49" charset="0"/>
              </a:rPr>
              <a:t>${employee.id }</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"id"</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"submit"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"Save Employee"</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form</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600394704"/>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CDC8-40EC-4225-9F64-3547DA3DD759}"/>
              </a:ext>
            </a:extLst>
          </p:cNvPr>
          <p:cNvSpPr>
            <a:spLocks noGrp="1"/>
          </p:cNvSpPr>
          <p:nvPr>
            <p:ph type="title"/>
          </p:nvPr>
        </p:nvSpPr>
        <p:spPr>
          <a:xfrm>
            <a:off x="457200" y="274638"/>
            <a:ext cx="8229600" cy="457199"/>
          </a:xfrm>
        </p:spPr>
        <p:txBody>
          <a:bodyPr>
            <a:normAutofit fontScale="90000"/>
          </a:bodyPr>
          <a:lstStyle/>
          <a:p>
            <a:r>
              <a:rPr lang="en-US" dirty="0"/>
              <a:t>DBConnection.java</a:t>
            </a:r>
            <a:endParaRPr lang="en-IN" dirty="0"/>
          </a:p>
        </p:txBody>
      </p:sp>
      <p:sp>
        <p:nvSpPr>
          <p:cNvPr id="3" name="Content Placeholder 2">
            <a:extLst>
              <a:ext uri="{FF2B5EF4-FFF2-40B4-BE49-F238E27FC236}">
                <a16:creationId xmlns:a16="http://schemas.microsoft.com/office/drawing/2014/main" id="{7914FCF5-F577-4A5E-987C-DB09C58CE00A}"/>
              </a:ext>
            </a:extLst>
          </p:cNvPr>
          <p:cNvSpPr>
            <a:spLocks noGrp="1"/>
          </p:cNvSpPr>
          <p:nvPr>
            <p:ph idx="1"/>
          </p:nvPr>
        </p:nvSpPr>
        <p:spPr>
          <a:xfrm>
            <a:off x="457200" y="731838"/>
            <a:ext cx="8229600" cy="5851524"/>
          </a:xfrm>
        </p:spPr>
        <p:txBody>
          <a:bodyPr>
            <a:normAutofit fontScale="62500" lnSpcReduction="2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DBConnection</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//Define the </a:t>
            </a:r>
            <a:r>
              <a:rPr lang="en-IN" sz="1800" u="sng" dirty="0" err="1">
                <a:solidFill>
                  <a:srgbClr val="3F7F5F"/>
                </a:solidFill>
                <a:latin typeface="Consolas" panose="020B0609020204030204" pitchFamily="49" charset="0"/>
              </a:rPr>
              <a:t>db</a:t>
            </a:r>
            <a:r>
              <a:rPr lang="en-IN" sz="1800" u="sng" dirty="0">
                <a:solidFill>
                  <a:srgbClr val="3F7F5F"/>
                </a:solidFill>
                <a:latin typeface="Consolas" panose="020B0609020204030204" pitchFamily="49" charset="0"/>
              </a:rPr>
              <a:t> properties</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URL</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err="1">
                <a:solidFill>
                  <a:srgbClr val="2A00FF"/>
                </a:solidFill>
                <a:latin typeface="Consolas" panose="020B0609020204030204" pitchFamily="49" charset="0"/>
              </a:rPr>
              <a:t>jdbc:mysql</a:t>
            </a:r>
            <a:r>
              <a:rPr lang="en-US" sz="1800" b="1" i="1" dirty="0">
                <a:solidFill>
                  <a:srgbClr val="2A00FF"/>
                </a:solidFill>
                <a:latin typeface="Consolas" panose="020B0609020204030204" pitchFamily="49" charset="0"/>
              </a:rPr>
              <a:t>://localhost:3306/test"</a:t>
            </a:r>
            <a:r>
              <a:rPr lang="en-US"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final</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DRIVER</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t>
            </a:r>
            <a:r>
              <a:rPr lang="en-IN" sz="1800" b="1" i="1" dirty="0" err="1">
                <a:solidFill>
                  <a:srgbClr val="2A00FF"/>
                </a:solidFill>
                <a:latin typeface="Consolas" panose="020B0609020204030204" pitchFamily="49" charset="0"/>
              </a:rPr>
              <a:t>com.mysql.jdbc.Driver</a:t>
            </a:r>
            <a:r>
              <a:rPr lang="en-IN" sz="1800" b="1" i="1" dirty="0">
                <a:solidFill>
                  <a:srgbClr val="2A00FF"/>
                </a:solidFill>
                <a:latin typeface="Consolas" panose="020B0609020204030204" pitchFamily="49" charset="0"/>
              </a:rPr>
              <a:t>"</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final</a:t>
            </a:r>
            <a:r>
              <a:rPr lang="en-IN" sz="1800" b="1" dirty="0">
                <a:solidFill>
                  <a:srgbClr val="000000"/>
                </a:solidFill>
                <a:latin typeface="Consolas" panose="020B0609020204030204" pitchFamily="49" charset="0"/>
              </a:rPr>
              <a:t> String </a:t>
            </a:r>
            <a:r>
              <a:rPr lang="en-IN" sz="1800" b="1" i="1" dirty="0">
                <a:solidFill>
                  <a:srgbClr val="0000C0"/>
                </a:solidFill>
                <a:latin typeface="Consolas" panose="020B0609020204030204" pitchFamily="49" charset="0"/>
              </a:rPr>
              <a:t>USERNAME</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"root"</a:t>
            </a:r>
            <a:r>
              <a:rPr lang="en-IN"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String </a:t>
            </a:r>
            <a:r>
              <a:rPr lang="en-US" sz="1800" b="1" i="1" dirty="0">
                <a:solidFill>
                  <a:srgbClr val="0000C0"/>
                </a:solidFill>
                <a:latin typeface="Consolas" panose="020B0609020204030204" pitchFamily="49" charset="0"/>
              </a:rPr>
              <a:t>PASSWORD</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"root"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Connection </a:t>
            </a:r>
            <a:r>
              <a:rPr lang="en-US" sz="1800" b="1" i="1" dirty="0">
                <a:solidFill>
                  <a:srgbClr val="0000C0"/>
                </a:solidFill>
                <a:latin typeface="Consolas" panose="020B0609020204030204" pitchFamily="49" charset="0"/>
              </a:rPr>
              <a:t>connection</a:t>
            </a:r>
            <a:r>
              <a:rPr lang="en-US" sz="1800" b="1" i="1" dirty="0">
                <a:solidFill>
                  <a:srgbClr val="000000"/>
                </a:solidFill>
                <a:latin typeface="Consolas" panose="020B0609020204030204" pitchFamily="49" charset="0"/>
              </a:rPr>
              <a:t>=</a:t>
            </a:r>
            <a:r>
              <a:rPr lang="en-US" sz="1800" b="1" i="1" dirty="0">
                <a:solidFill>
                  <a:srgbClr val="7F0055"/>
                </a:solidFill>
                <a:latin typeface="Consolas" panose="020B0609020204030204" pitchFamily="49" charset="0"/>
              </a:rPr>
              <a:t>null</a:t>
            </a:r>
            <a:r>
              <a:rPr lang="en-US"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Connection </a:t>
            </a:r>
            <a:r>
              <a:rPr lang="en-IN" sz="1800" b="1" dirty="0" err="1">
                <a:solidFill>
                  <a:srgbClr val="000000"/>
                </a:solidFill>
                <a:latin typeface="Consolas" panose="020B0609020204030204" pitchFamily="49" charset="0"/>
              </a:rPr>
              <a:t>openConnection</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//Check the connection</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connection</a:t>
            </a:r>
            <a:r>
              <a:rPr lang="en-IN" sz="1800" b="1" i="1" dirty="0">
                <a:solidFill>
                  <a:srgbClr val="000000"/>
                </a:solidFill>
                <a:latin typeface="Consolas" panose="020B0609020204030204" pitchFamily="49" charset="0"/>
              </a:rPr>
              <a:t>!=</a:t>
            </a:r>
            <a:r>
              <a:rPr lang="en-IN" sz="1800" b="1" i="1" dirty="0">
                <a:solidFill>
                  <a:srgbClr val="7F0055"/>
                </a:solidFill>
                <a:latin typeface="Consolas" panose="020B0609020204030204" pitchFamily="49" charset="0"/>
              </a:rPr>
              <a:t>null</a:t>
            </a:r>
            <a:r>
              <a:rPr lang="en-IN" sz="1800" b="1" i="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connection</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else</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3F7F5F"/>
                </a:solidFill>
                <a:latin typeface="Consolas" panose="020B0609020204030204" pitchFamily="49" charset="0"/>
              </a:rPr>
              <a:t>//Load the driver</a:t>
            </a:r>
          </a:p>
          <a:p>
            <a:pPr algn="l"/>
            <a:r>
              <a:rPr lang="en-IN" sz="1800" dirty="0" err="1">
                <a:solidFill>
                  <a:srgbClr val="000000"/>
                </a:solidFill>
                <a:latin typeface="Consolas" panose="020B0609020204030204" pitchFamily="49" charset="0"/>
              </a:rPr>
              <a:t>Class.</a:t>
            </a:r>
            <a:r>
              <a:rPr lang="en-IN" sz="1800" i="1" dirty="0" err="1">
                <a:solidFill>
                  <a:srgbClr val="000000"/>
                </a:solidFill>
                <a:latin typeface="Consolas" panose="020B0609020204030204" pitchFamily="49" charset="0"/>
              </a:rPr>
              <a:t>forName</a:t>
            </a:r>
            <a:r>
              <a:rPr lang="en-IN" sz="1800" i="1" dirty="0">
                <a:solidFill>
                  <a:srgbClr val="000000"/>
                </a:solidFill>
                <a:latin typeface="Consolas" panose="020B0609020204030204" pitchFamily="49" charset="0"/>
              </a:rPr>
              <a:t>(</a:t>
            </a:r>
            <a:r>
              <a:rPr lang="en-IN" sz="1800" b="1" i="1" dirty="0">
                <a:solidFill>
                  <a:srgbClr val="0000C0"/>
                </a:solidFill>
                <a:latin typeface="Consolas" panose="020B0609020204030204" pitchFamily="49" charset="0"/>
              </a:rPr>
              <a:t>DRIVER</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3F7F5F"/>
                </a:solidFill>
                <a:latin typeface="Consolas" panose="020B0609020204030204" pitchFamily="49" charset="0"/>
              </a:rPr>
              <a:t>//Get the connection</a:t>
            </a:r>
          </a:p>
          <a:p>
            <a:pPr algn="l"/>
            <a:r>
              <a:rPr lang="en-US" sz="1800" i="1" dirty="0">
                <a:solidFill>
                  <a:srgbClr val="0000C0"/>
                </a:solidFill>
                <a:latin typeface="Consolas" panose="020B0609020204030204" pitchFamily="49" charset="0"/>
              </a:rPr>
              <a:t>connection</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DriverManager.getConnection</a:t>
            </a:r>
            <a:r>
              <a:rPr lang="en-US" sz="1800" i="1" dirty="0">
                <a:solidFill>
                  <a:srgbClr val="000000"/>
                </a:solidFill>
                <a:latin typeface="Consolas" panose="020B0609020204030204" pitchFamily="49" charset="0"/>
              </a:rPr>
              <a:t>(</a:t>
            </a:r>
            <a:r>
              <a:rPr lang="en-US" sz="1800" b="1" i="1" dirty="0">
                <a:solidFill>
                  <a:srgbClr val="0000C0"/>
                </a:solidFill>
                <a:latin typeface="Consolas" panose="020B0609020204030204" pitchFamily="49" charset="0"/>
              </a:rPr>
              <a:t>URL</a:t>
            </a:r>
            <a:r>
              <a:rPr lang="en-US" sz="1800" b="1" i="1" dirty="0">
                <a:solidFill>
                  <a:srgbClr val="000000"/>
                </a:solidFill>
                <a:latin typeface="Consolas" panose="020B0609020204030204" pitchFamily="49" charset="0"/>
              </a:rPr>
              <a:t>,</a:t>
            </a:r>
            <a:r>
              <a:rPr lang="en-US" sz="1800" b="1" i="1" dirty="0">
                <a:solidFill>
                  <a:srgbClr val="0000C0"/>
                </a:solidFill>
                <a:latin typeface="Consolas" panose="020B0609020204030204" pitchFamily="49" charset="0"/>
              </a:rPr>
              <a:t>USERNAME</a:t>
            </a:r>
            <a:r>
              <a:rPr lang="en-US" sz="1800" b="1" i="1" dirty="0">
                <a:solidFill>
                  <a:srgbClr val="000000"/>
                </a:solidFill>
                <a:latin typeface="Consolas" panose="020B0609020204030204" pitchFamily="49" charset="0"/>
              </a:rPr>
              <a:t>,</a:t>
            </a:r>
            <a:r>
              <a:rPr lang="en-US" sz="1800" b="1" i="1" dirty="0">
                <a:solidFill>
                  <a:srgbClr val="0000C0"/>
                </a:solidFill>
                <a:latin typeface="Consolas" panose="020B0609020204030204" pitchFamily="49" charset="0"/>
              </a:rPr>
              <a:t>PASSWORD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3F7F5F"/>
                </a:solidFill>
                <a:latin typeface="Consolas" panose="020B0609020204030204" pitchFamily="49" charset="0"/>
              </a:rPr>
              <a:t>//return connection</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i="1" dirty="0">
                <a:solidFill>
                  <a:srgbClr val="0000C0"/>
                </a:solidFill>
                <a:latin typeface="Consolas" panose="020B0609020204030204" pitchFamily="49" charset="0"/>
              </a:rPr>
              <a:t>connection</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401068548"/>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BFB-4C20-4A65-AFB5-01A6DFD35209}"/>
              </a:ext>
            </a:extLst>
          </p:cNvPr>
          <p:cNvSpPr>
            <a:spLocks noGrp="1"/>
          </p:cNvSpPr>
          <p:nvPr>
            <p:ph type="title"/>
          </p:nvPr>
        </p:nvSpPr>
        <p:spPr>
          <a:xfrm>
            <a:off x="457200" y="274638"/>
            <a:ext cx="8229600" cy="457199"/>
          </a:xfrm>
        </p:spPr>
        <p:txBody>
          <a:bodyPr>
            <a:normAutofit fontScale="90000"/>
          </a:bodyPr>
          <a:lstStyle/>
          <a:p>
            <a:r>
              <a:rPr lang="en-US" dirty="0"/>
              <a:t>EmployeeDAO.java</a:t>
            </a:r>
            <a:endParaRPr lang="en-IN" dirty="0"/>
          </a:p>
        </p:txBody>
      </p:sp>
      <p:sp>
        <p:nvSpPr>
          <p:cNvPr id="3" name="Content Placeholder 2">
            <a:extLst>
              <a:ext uri="{FF2B5EF4-FFF2-40B4-BE49-F238E27FC236}">
                <a16:creationId xmlns:a16="http://schemas.microsoft.com/office/drawing/2014/main" id="{DC280E62-A10A-47AB-B8D2-03C0846B253A}"/>
              </a:ext>
            </a:extLst>
          </p:cNvPr>
          <p:cNvSpPr>
            <a:spLocks noGrp="1"/>
          </p:cNvSpPr>
          <p:nvPr>
            <p:ph idx="1"/>
          </p:nvPr>
        </p:nvSpPr>
        <p:spPr>
          <a:xfrm>
            <a:off x="457200" y="620688"/>
            <a:ext cx="8229600" cy="6192688"/>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EmployeeDAO</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List&lt;Employee&gt; get();</a:t>
            </a:r>
          </a:p>
          <a:p>
            <a:pPr algn="l"/>
            <a:endParaRPr lang="en-IN" sz="1800" dirty="0">
              <a:latin typeface="Consolas" panose="020B0609020204030204" pitchFamily="49" charset="0"/>
            </a:endParaRP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save(Employee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Employee get(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update(Employee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delete(</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927100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3970-C38F-4BDF-8CFF-ED3E0C225BDC}"/>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A053F90-460A-4E57-940A-8971A7D03696}"/>
              </a:ext>
            </a:extLst>
          </p:cNvPr>
          <p:cNvSpPr>
            <a:spLocks noGrp="1"/>
          </p:cNvSpPr>
          <p:nvPr>
            <p:ph idx="1"/>
          </p:nvPr>
        </p:nvSpPr>
        <p:spPr>
          <a:xfrm>
            <a:off x="457200" y="731838"/>
            <a:ext cx="8229600" cy="6009530"/>
          </a:xfrm>
        </p:spPr>
        <p:txBody>
          <a:bodyPr>
            <a:normAutofit lnSpcReduction="1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Student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1" i="0" dirty="0">
                <a:effectLst/>
                <a:latin typeface="inter-regular"/>
              </a:rPr>
              <a:t>int</a:t>
            </a:r>
            <a:r>
              <a:rPr lang="en-IN" b="0" i="0" dirty="0">
                <a:effectLst/>
                <a:latin typeface="inter-regular"/>
              </a:rPr>
              <a:t> x = 10;  </a:t>
            </a:r>
          </a:p>
          <a:p>
            <a:pPr marL="0" indent="0" algn="just">
              <a:buNone/>
            </a:pPr>
            <a:r>
              <a:rPr lang="en-IN" b="1" i="0" dirty="0">
                <a:effectLst/>
                <a:latin typeface="inter-regular"/>
              </a:rPr>
              <a:t>int</a:t>
            </a:r>
            <a:r>
              <a:rPr lang="en-IN" b="0" i="0" dirty="0">
                <a:effectLst/>
                <a:latin typeface="inter-regular"/>
              </a:rPr>
              <a:t> y = 12;  </a:t>
            </a:r>
          </a:p>
          <a:p>
            <a:pPr marL="0" indent="0" algn="just">
              <a:buNone/>
            </a:pPr>
            <a:r>
              <a:rPr lang="en-IN" b="1" i="0" dirty="0">
                <a:effectLst/>
                <a:latin typeface="inter-regular"/>
              </a:rPr>
              <a:t>if</a:t>
            </a:r>
            <a:r>
              <a:rPr lang="en-IN" b="0" i="0" dirty="0">
                <a:effectLst/>
                <a:latin typeface="inter-regular"/>
              </a:rPr>
              <a:t>(</a:t>
            </a:r>
            <a:r>
              <a:rPr lang="en-IN" b="0" i="0" dirty="0" err="1">
                <a:effectLst/>
                <a:latin typeface="inter-regular"/>
              </a:rPr>
              <a:t>x+y</a:t>
            </a:r>
            <a:r>
              <a:rPr lang="en-IN" b="0" i="0" dirty="0">
                <a:effectLst/>
                <a:latin typeface="inter-regular"/>
              </a:rPr>
              <a:t> &lt; 10) {  </a:t>
            </a:r>
          </a:p>
          <a:p>
            <a:pPr marL="0" indent="0" algn="just">
              <a:buNone/>
            </a:pPr>
            <a:r>
              <a:rPr lang="en-IN" b="0" i="0" dirty="0" err="1">
                <a:effectLst/>
                <a:latin typeface="inter-regular"/>
              </a:rPr>
              <a:t>System.out.println</a:t>
            </a:r>
            <a:r>
              <a:rPr lang="en-IN" b="0" i="0" dirty="0">
                <a:effectLst/>
                <a:latin typeface="inter-regular"/>
              </a:rPr>
              <a:t>("x + y is less than      10");  </a:t>
            </a:r>
          </a:p>
          <a:p>
            <a:pPr marL="0" indent="0" algn="just">
              <a:buNone/>
            </a:pPr>
            <a:r>
              <a:rPr lang="en-IN" b="0" i="0" dirty="0">
                <a:effectLst/>
                <a:latin typeface="inter-regular"/>
              </a:rPr>
              <a:t>}   </a:t>
            </a:r>
            <a:r>
              <a:rPr lang="en-IN" b="1" i="0" dirty="0">
                <a:effectLst/>
                <a:latin typeface="inter-regular"/>
              </a:rPr>
              <a:t>else</a:t>
            </a:r>
            <a:r>
              <a:rPr lang="en-IN" b="0" i="0" dirty="0">
                <a:effectLst/>
                <a:latin typeface="inter-regular"/>
              </a:rPr>
              <a:t> {  </a:t>
            </a:r>
          </a:p>
          <a:p>
            <a:pPr marL="0" indent="0" algn="just">
              <a:buNone/>
            </a:pPr>
            <a:r>
              <a:rPr lang="en-IN" b="0" i="0" dirty="0" err="1">
                <a:effectLst/>
                <a:latin typeface="inter-regular"/>
              </a:rPr>
              <a:t>System.out.println</a:t>
            </a:r>
            <a:r>
              <a:rPr lang="en-IN" b="0" i="0" dirty="0">
                <a:effectLst/>
                <a:latin typeface="inter-regular"/>
              </a:rPr>
              <a:t>("x + y is greater than 20");  </a:t>
            </a:r>
          </a:p>
          <a:p>
            <a:pPr marL="0" indent="0" algn="just">
              <a:buNone/>
            </a:pP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3611965769"/>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ACB9-7BBE-464B-BBD0-321D06F7350C}"/>
              </a:ext>
            </a:extLst>
          </p:cNvPr>
          <p:cNvSpPr>
            <a:spLocks noGrp="1"/>
          </p:cNvSpPr>
          <p:nvPr>
            <p:ph type="title"/>
          </p:nvPr>
        </p:nvSpPr>
        <p:spPr>
          <a:xfrm>
            <a:off x="457200" y="274638"/>
            <a:ext cx="8229600" cy="418058"/>
          </a:xfrm>
        </p:spPr>
        <p:txBody>
          <a:bodyPr>
            <a:normAutofit fontScale="90000"/>
          </a:bodyPr>
          <a:lstStyle/>
          <a:p>
            <a:r>
              <a:rPr lang="en-US" dirty="0" err="1"/>
              <a:t>EmployeeDAOImpl</a:t>
            </a:r>
            <a:endParaRPr lang="en-IN" dirty="0"/>
          </a:p>
        </p:txBody>
      </p:sp>
      <p:sp>
        <p:nvSpPr>
          <p:cNvPr id="3" name="Content Placeholder 2">
            <a:extLst>
              <a:ext uri="{FF2B5EF4-FFF2-40B4-BE49-F238E27FC236}">
                <a16:creationId xmlns:a16="http://schemas.microsoft.com/office/drawing/2014/main" id="{B0971FC4-524E-4BE7-8681-10EDC105D898}"/>
              </a:ext>
            </a:extLst>
          </p:cNvPr>
          <p:cNvSpPr>
            <a:spLocks noGrp="1"/>
          </p:cNvSpPr>
          <p:nvPr>
            <p:ph idx="1"/>
          </p:nvPr>
        </p:nvSpPr>
        <p:spPr>
          <a:xfrm>
            <a:off x="457200" y="620688"/>
            <a:ext cx="8229600" cy="6120680"/>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EmployeeDaoImpl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EmployeeDAO</a:t>
            </a:r>
            <a:r>
              <a:rPr lang="en-US"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Connection </a:t>
            </a:r>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Statement </a:t>
            </a:r>
            <a:r>
              <a:rPr lang="en-IN" sz="1800" dirty="0">
                <a:solidFill>
                  <a:srgbClr val="0000C0"/>
                </a:solidFill>
                <a:latin typeface="Consolas" panose="020B0609020204030204" pitchFamily="49" charset="0"/>
              </a:rPr>
              <a:t>statement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ResultSet</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resultSet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PreparedStatement</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preparedStatement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endParaRPr lang="en-IN" dirty="0"/>
          </a:p>
        </p:txBody>
      </p:sp>
    </p:spTree>
    <p:extLst>
      <p:ext uri="{BB962C8B-B14F-4D97-AF65-F5344CB8AC3E}">
        <p14:creationId xmlns:p14="http://schemas.microsoft.com/office/powerpoint/2010/main" val="2317923450"/>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699C-A4AA-4EA8-8113-6D63F4928D11}"/>
              </a:ext>
            </a:extLst>
          </p:cNvPr>
          <p:cNvSpPr>
            <a:spLocks noGrp="1"/>
          </p:cNvSpPr>
          <p:nvPr>
            <p:ph type="title"/>
          </p:nvPr>
        </p:nvSpPr>
        <p:spPr>
          <a:xfrm>
            <a:off x="457200" y="274638"/>
            <a:ext cx="8229600" cy="457199"/>
          </a:xfrm>
        </p:spPr>
        <p:txBody>
          <a:bodyPr>
            <a:normAutofit fontScale="90000"/>
          </a:bodyPr>
          <a:lstStyle/>
          <a:p>
            <a:r>
              <a:rPr lang="en-US" dirty="0"/>
              <a:t>Displaying Employees</a:t>
            </a:r>
            <a:endParaRPr lang="en-IN" dirty="0"/>
          </a:p>
        </p:txBody>
      </p:sp>
      <p:sp>
        <p:nvSpPr>
          <p:cNvPr id="3" name="Content Placeholder 2">
            <a:extLst>
              <a:ext uri="{FF2B5EF4-FFF2-40B4-BE49-F238E27FC236}">
                <a16:creationId xmlns:a16="http://schemas.microsoft.com/office/drawing/2014/main" id="{3EF406F9-AF1A-40EE-AFB8-224D3B26112A}"/>
              </a:ext>
            </a:extLst>
          </p:cNvPr>
          <p:cNvSpPr>
            <a:spLocks noGrp="1"/>
          </p:cNvSpPr>
          <p:nvPr>
            <p:ph idx="1"/>
          </p:nvPr>
        </p:nvSpPr>
        <p:spPr>
          <a:xfrm>
            <a:off x="457200" y="731838"/>
            <a:ext cx="8229600" cy="6126162"/>
          </a:xfrm>
        </p:spPr>
        <p:txBody>
          <a:bodyPr>
            <a:normAutofit fontScale="55000" lnSpcReduction="20000"/>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List&lt;Employee&gt; get() {</a:t>
            </a:r>
          </a:p>
          <a:p>
            <a:pPr algn="l"/>
            <a:r>
              <a:rPr lang="en-IN" sz="1800" dirty="0">
                <a:solidFill>
                  <a:srgbClr val="3F7F5F"/>
                </a:solidFill>
                <a:latin typeface="Consolas" panose="020B0609020204030204" pitchFamily="49" charset="0"/>
              </a:rPr>
              <a:t>//Create reference variables</a:t>
            </a:r>
          </a:p>
          <a:p>
            <a:pPr algn="l"/>
            <a:r>
              <a:rPr lang="en-IN" sz="1800" dirty="0">
                <a:solidFill>
                  <a:srgbClr val="000000"/>
                </a:solidFill>
                <a:latin typeface="Consolas" panose="020B0609020204030204" pitchFamily="49" charset="0"/>
              </a:rPr>
              <a:t>List&lt;Employee&gt; </a:t>
            </a:r>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Employee </a:t>
            </a:r>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&lt;Employee&gt;();</a:t>
            </a:r>
          </a:p>
          <a:p>
            <a:pPr algn="l"/>
            <a:r>
              <a:rPr lang="en-IN" sz="1800" dirty="0">
                <a:solidFill>
                  <a:srgbClr val="3F7F5F"/>
                </a:solidFill>
                <a:latin typeface="Consolas" panose="020B0609020204030204" pitchFamily="49" charset="0"/>
              </a:rPr>
              <a:t>//Create a </a:t>
            </a:r>
            <a:r>
              <a:rPr lang="en-IN" sz="1800" u="sng" dirty="0" err="1">
                <a:solidFill>
                  <a:srgbClr val="3F7F5F"/>
                </a:solidFill>
                <a:latin typeface="Consolas" panose="020B0609020204030204" pitchFamily="49" charset="0"/>
              </a:rPr>
              <a:t>sql</a:t>
            </a:r>
            <a:r>
              <a:rPr lang="en-IN" sz="1800" u="sng" dirty="0">
                <a:solidFill>
                  <a:srgbClr val="3F7F5F"/>
                </a:solidFill>
                <a:latin typeface="Consolas" panose="020B0609020204030204" pitchFamily="49" charset="0"/>
              </a:rPr>
              <a:t> query</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sql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 FROM </a:t>
            </a:r>
            <a:r>
              <a:rPr lang="en-US" sz="1800" dirty="0" err="1">
                <a:solidFill>
                  <a:srgbClr val="2A00FF"/>
                </a:solidFill>
                <a:latin typeface="Consolas" panose="020B0609020204030204" pitchFamily="49" charset="0"/>
              </a:rPr>
              <a:t>tbl_employee</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//Get the database connection</a:t>
            </a:r>
          </a:p>
          <a:p>
            <a:pPr algn="l"/>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DBConnection.</a:t>
            </a:r>
            <a:r>
              <a:rPr lang="en-IN" sz="1800" i="1" dirty="0" err="1">
                <a:solidFill>
                  <a:srgbClr val="000000"/>
                </a:solidFill>
                <a:latin typeface="Consolas" panose="020B0609020204030204" pitchFamily="49" charset="0"/>
              </a:rPr>
              <a:t>openConnection</a:t>
            </a:r>
            <a:r>
              <a:rPr lang="en-IN" sz="1800"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3F7F5F"/>
                </a:solidFill>
                <a:latin typeface="Consolas" panose="020B0609020204030204" pitchFamily="49" charset="0"/>
              </a:rPr>
              <a:t>//Create a statement</a:t>
            </a:r>
          </a:p>
          <a:p>
            <a:pPr algn="l"/>
            <a:endParaRPr lang="en-IN" sz="1800" dirty="0">
              <a:latin typeface="Consolas" panose="020B0609020204030204" pitchFamily="49" charset="0"/>
            </a:endParaRPr>
          </a:p>
          <a:p>
            <a:pPr algn="l"/>
            <a:r>
              <a:rPr lang="en-IN" sz="1800" dirty="0">
                <a:solidFill>
                  <a:srgbClr val="0000C0"/>
                </a:solidFill>
                <a:latin typeface="Consolas" panose="020B0609020204030204" pitchFamily="49" charset="0"/>
              </a:rPr>
              <a:t>statement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connection</a:t>
            </a:r>
            <a:r>
              <a:rPr lang="en-IN" sz="1800" dirty="0" err="1">
                <a:solidFill>
                  <a:srgbClr val="000000"/>
                </a:solidFill>
                <a:latin typeface="Consolas" panose="020B0609020204030204" pitchFamily="49" charset="0"/>
              </a:rPr>
              <a:t>.createStatement</a:t>
            </a:r>
            <a:r>
              <a:rPr lang="en-IN" sz="1800"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//Execute the </a:t>
            </a:r>
            <a:r>
              <a:rPr lang="en-IN" sz="1800" u="sng" dirty="0" err="1">
                <a:solidFill>
                  <a:srgbClr val="3F7F5F"/>
                </a:solidFill>
                <a:latin typeface="Consolas" panose="020B0609020204030204" pitchFamily="49" charset="0"/>
              </a:rPr>
              <a:t>sql</a:t>
            </a:r>
            <a:r>
              <a:rPr lang="en-IN" sz="1800" u="sng" dirty="0">
                <a:solidFill>
                  <a:srgbClr val="3F7F5F"/>
                </a:solidFill>
                <a:latin typeface="Consolas" panose="020B0609020204030204" pitchFamily="49" charset="0"/>
              </a:rPr>
              <a:t> query</a:t>
            </a:r>
          </a:p>
          <a:p>
            <a:pPr algn="l"/>
            <a:endParaRPr lang="en-IN" sz="1800" dirty="0">
              <a:latin typeface="Consolas" panose="020B0609020204030204" pitchFamily="49" charset="0"/>
            </a:endParaRPr>
          </a:p>
          <a:p>
            <a:pPr algn="l"/>
            <a:r>
              <a:rPr lang="en-IN" sz="1800" dirty="0" err="1">
                <a:solidFill>
                  <a:srgbClr val="0000C0"/>
                </a:solidFill>
                <a:latin typeface="Consolas" panose="020B0609020204030204" pitchFamily="49" charset="0"/>
              </a:rPr>
              <a:t>resultSet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statement</a:t>
            </a:r>
            <a:r>
              <a:rPr lang="en-IN" sz="1800" dirty="0" err="1">
                <a:solidFill>
                  <a:srgbClr val="000000"/>
                </a:solidFill>
                <a:latin typeface="Consolas" panose="020B0609020204030204" pitchFamily="49" charset="0"/>
              </a:rPr>
              <a:t>.executeQuery</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//Process the </a:t>
            </a:r>
            <a:r>
              <a:rPr lang="en-IN" sz="1800" u="sng" dirty="0" err="1">
                <a:solidFill>
                  <a:srgbClr val="3F7F5F"/>
                </a:solidFill>
                <a:latin typeface="Consolas" panose="020B0609020204030204" pitchFamily="49" charset="0"/>
              </a:rPr>
              <a:t>resultset</a:t>
            </a:r>
            <a:endParaRPr lang="en-IN" sz="1800" u="sng" dirty="0">
              <a:solidFill>
                <a:srgbClr val="3F7F5F"/>
              </a:solidFill>
              <a:latin typeface="Consolas" panose="020B0609020204030204" pitchFamily="49" charset="0"/>
            </a:endParaRP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resultSet</a:t>
            </a:r>
            <a:r>
              <a:rPr lang="en-IN" sz="1800" b="1" dirty="0" err="1">
                <a:solidFill>
                  <a:srgbClr val="000000"/>
                </a:solidFill>
                <a:latin typeface="Consolas" panose="020B0609020204030204" pitchFamily="49" charset="0"/>
              </a:rPr>
              <a:t>.next</a:t>
            </a:r>
            <a:r>
              <a:rPr lang="en-IN"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Employee();</a:t>
            </a:r>
          </a:p>
          <a:p>
            <a:pPr algn="l"/>
            <a:r>
              <a:rPr lang="en-US" sz="1800" dirty="0" err="1">
                <a:solidFill>
                  <a:srgbClr val="6A3E3E"/>
                </a:solidFill>
                <a:latin typeface="Consolas" panose="020B0609020204030204" pitchFamily="49" charset="0"/>
              </a:rPr>
              <a:t>employee</a:t>
            </a:r>
            <a:r>
              <a:rPr lang="en-US" sz="1800" dirty="0" err="1">
                <a:solidFill>
                  <a:srgbClr val="000000"/>
                </a:solidFill>
                <a:latin typeface="Consolas" panose="020B0609020204030204" pitchFamily="49" charset="0"/>
              </a:rPr>
              <a:t>.setId</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resultSet</a:t>
            </a:r>
            <a:r>
              <a:rPr lang="en-US" sz="1800" dirty="0" err="1">
                <a:solidFill>
                  <a:srgbClr val="000000"/>
                </a:solidFill>
                <a:latin typeface="Consolas" panose="020B0609020204030204" pitchFamily="49" charset="0"/>
              </a:rPr>
              <a:t>.getInt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employee</a:t>
            </a:r>
            <a:r>
              <a:rPr lang="en-US" sz="1800" dirty="0" err="1">
                <a:solidFill>
                  <a:srgbClr val="000000"/>
                </a:solidFill>
                <a:latin typeface="Consolas" panose="020B0609020204030204" pitchFamily="49" charset="0"/>
              </a:rPr>
              <a:t>.setName</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resultSet</a:t>
            </a:r>
            <a:r>
              <a:rPr lang="en-US" sz="1800" dirty="0" err="1">
                <a:solidFill>
                  <a:srgbClr val="000000"/>
                </a:solidFill>
                <a:latin typeface="Consolas" panose="020B0609020204030204" pitchFamily="49" charset="0"/>
              </a:rPr>
              <a:t>.getString</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employee</a:t>
            </a:r>
            <a:r>
              <a:rPr lang="en-IN" sz="1800" dirty="0" err="1">
                <a:solidFill>
                  <a:srgbClr val="000000"/>
                </a:solidFill>
                <a:latin typeface="Consolas" panose="020B0609020204030204" pitchFamily="49" charset="0"/>
              </a:rPr>
              <a:t>.setDob</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resultSet</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"dob"</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employee</a:t>
            </a:r>
            <a:r>
              <a:rPr lang="en-IN" sz="1800" dirty="0" err="1">
                <a:solidFill>
                  <a:srgbClr val="000000"/>
                </a:solidFill>
                <a:latin typeface="Consolas" panose="020B0609020204030204" pitchFamily="49" charset="0"/>
              </a:rPr>
              <a:t>.setDept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resultSet</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"dept"</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//Add employee to list</a:t>
            </a:r>
          </a:p>
          <a:p>
            <a:pPr algn="l"/>
            <a:r>
              <a:rPr lang="en-IN" sz="1800" dirty="0">
                <a:solidFill>
                  <a:srgbClr val="3F7F5F"/>
                </a:solidFill>
                <a:latin typeface="Consolas" panose="020B0609020204030204" pitchFamily="49" charset="0"/>
              </a:rPr>
              <a:t>//return the list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list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52512678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3DEE-2DD4-470C-BCE5-3752C6B9B61D}"/>
              </a:ext>
            </a:extLst>
          </p:cNvPr>
          <p:cNvSpPr>
            <a:spLocks noGrp="1"/>
          </p:cNvSpPr>
          <p:nvPr>
            <p:ph type="title"/>
          </p:nvPr>
        </p:nvSpPr>
        <p:spPr>
          <a:xfrm>
            <a:off x="457200" y="274638"/>
            <a:ext cx="8229600" cy="457199"/>
          </a:xfrm>
        </p:spPr>
        <p:txBody>
          <a:bodyPr>
            <a:normAutofit fontScale="90000"/>
          </a:bodyPr>
          <a:lstStyle/>
          <a:p>
            <a:r>
              <a:rPr lang="en-US" dirty="0"/>
              <a:t>Creating employee</a:t>
            </a:r>
            <a:endParaRPr lang="en-IN" dirty="0"/>
          </a:p>
        </p:txBody>
      </p:sp>
      <p:sp>
        <p:nvSpPr>
          <p:cNvPr id="3" name="Content Placeholder 2">
            <a:extLst>
              <a:ext uri="{FF2B5EF4-FFF2-40B4-BE49-F238E27FC236}">
                <a16:creationId xmlns:a16="http://schemas.microsoft.com/office/drawing/2014/main" id="{C0055850-DD34-4415-AAAD-332A10226427}"/>
              </a:ext>
            </a:extLst>
          </p:cNvPr>
          <p:cNvSpPr>
            <a:spLocks noGrp="1"/>
          </p:cNvSpPr>
          <p:nvPr>
            <p:ph idx="1"/>
          </p:nvPr>
        </p:nvSpPr>
        <p:spPr>
          <a:xfrm>
            <a:off x="457200" y="731838"/>
            <a:ext cx="8229600" cy="5851524"/>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save(Employee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false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String </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"INSERT INTO </a:t>
            </a:r>
            <a:r>
              <a:rPr lang="en-IN" sz="1800" dirty="0" err="1">
                <a:solidFill>
                  <a:srgbClr val="2A00FF"/>
                </a:solidFill>
                <a:latin typeface="Consolas" panose="020B0609020204030204" pitchFamily="49" charset="0"/>
              </a:rPr>
              <a:t>tbl_employee</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name,dob,dept</a:t>
            </a:r>
            <a:r>
              <a:rPr lang="en-IN" sz="1800" dirty="0">
                <a:solidFill>
                  <a:srgbClr val="2A00FF"/>
                </a:solidFill>
                <a:latin typeface="Consolas" panose="020B0609020204030204" pitchFamily="49" charset="0"/>
              </a:rPr>
              <a:t>)VALUES"</a:t>
            </a:r>
            <a:r>
              <a:rPr lang="en-IN" sz="1800" dirty="0">
                <a:solidFill>
                  <a:srgbClr val="000000"/>
                </a:solidFill>
                <a:latin typeface="Consolas" panose="020B0609020204030204" pitchFamily="49" charset="0"/>
              </a:rPr>
              <a:t>+ </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.getDept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.getDob</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DBConnection.</a:t>
            </a:r>
            <a:r>
              <a:rPr lang="en-IN" sz="1800" i="1" dirty="0" err="1">
                <a:solidFill>
                  <a:srgbClr val="000000"/>
                </a:solidFill>
                <a:latin typeface="Consolas" panose="020B0609020204030204" pitchFamily="49" charset="0"/>
              </a:rPr>
              <a:t>openConnection</a:t>
            </a:r>
            <a:r>
              <a:rPr lang="en-IN" sz="1800" i="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connection</a:t>
            </a:r>
            <a:r>
              <a:rPr lang="en-IN" sz="1800" dirty="0" err="1">
                <a:solidFill>
                  <a:srgbClr val="000000"/>
                </a:solidFill>
                <a:latin typeface="Consolas" panose="020B0609020204030204" pitchFamily="49" charset="0"/>
              </a:rPr>
              <a:t>.prepareStatement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flag</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679852487"/>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C1C3-9053-4F7C-ACC9-9AA74427A107}"/>
              </a:ext>
            </a:extLst>
          </p:cNvPr>
          <p:cNvSpPr>
            <a:spLocks noGrp="1"/>
          </p:cNvSpPr>
          <p:nvPr>
            <p:ph type="title"/>
          </p:nvPr>
        </p:nvSpPr>
        <p:spPr>
          <a:xfrm>
            <a:off x="457200" y="274638"/>
            <a:ext cx="8229600" cy="346050"/>
          </a:xfrm>
        </p:spPr>
        <p:txBody>
          <a:bodyPr>
            <a:normAutofit fontScale="90000"/>
          </a:bodyPr>
          <a:lstStyle/>
          <a:p>
            <a:r>
              <a:rPr lang="en-US" dirty="0"/>
              <a:t>Update employee records</a:t>
            </a:r>
            <a:endParaRPr lang="en-IN" dirty="0"/>
          </a:p>
        </p:txBody>
      </p:sp>
      <p:sp>
        <p:nvSpPr>
          <p:cNvPr id="3" name="Content Placeholder 2">
            <a:extLst>
              <a:ext uri="{FF2B5EF4-FFF2-40B4-BE49-F238E27FC236}">
                <a16:creationId xmlns:a16="http://schemas.microsoft.com/office/drawing/2014/main" id="{5B97BBEF-B68E-46D9-8365-8BF3200D3F78}"/>
              </a:ext>
            </a:extLst>
          </p:cNvPr>
          <p:cNvSpPr>
            <a:spLocks noGrp="1"/>
          </p:cNvSpPr>
          <p:nvPr>
            <p:ph idx="1"/>
          </p:nvPr>
        </p:nvSpPr>
        <p:spPr>
          <a:xfrm>
            <a:off x="457200" y="620688"/>
            <a:ext cx="8229600" cy="6237312"/>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update(Employee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false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String </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"UPDATE </a:t>
            </a:r>
            <a:r>
              <a:rPr lang="en-IN" sz="1800" dirty="0" err="1">
                <a:solidFill>
                  <a:srgbClr val="2A00FF"/>
                </a:solidFill>
                <a:latin typeface="Consolas" panose="020B0609020204030204" pitchFamily="49" charset="0"/>
              </a:rPr>
              <a:t>tbl_employee</a:t>
            </a:r>
            <a:r>
              <a:rPr lang="en-IN" sz="1800" dirty="0">
                <a:solidFill>
                  <a:srgbClr val="2A00FF"/>
                </a:solidFill>
                <a:latin typeface="Consolas" panose="020B0609020204030204" pitchFamily="49" charset="0"/>
              </a:rPr>
              <a:t> SET name='"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"',dob='"</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.getDob</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"',dept='"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.getDept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 where id="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e</a:t>
            </a:r>
            <a:r>
              <a:rPr lang="en-IN" sz="1800" dirty="0" err="1">
                <a:solidFill>
                  <a:srgbClr val="000000"/>
                </a:solidFill>
                <a:latin typeface="Consolas" panose="020B0609020204030204" pitchFamily="49" charset="0"/>
              </a:rPr>
              <a:t>.getId</a:t>
            </a:r>
            <a:r>
              <a:rPr lang="en-IN" sz="1800"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DBConnection.</a:t>
            </a:r>
            <a:r>
              <a:rPr lang="en-IN" sz="1800" i="1" dirty="0" err="1">
                <a:solidFill>
                  <a:srgbClr val="000000"/>
                </a:solidFill>
                <a:latin typeface="Consolas" panose="020B0609020204030204" pitchFamily="49" charset="0"/>
              </a:rPr>
              <a:t>openConnection</a:t>
            </a:r>
            <a:r>
              <a:rPr lang="en-IN" sz="1800" i="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connection</a:t>
            </a:r>
            <a:r>
              <a:rPr lang="en-IN" sz="1800" dirty="0" err="1">
                <a:solidFill>
                  <a:srgbClr val="000000"/>
                </a:solidFill>
                <a:latin typeface="Consolas" panose="020B0609020204030204" pitchFamily="49" charset="0"/>
              </a:rPr>
              <a:t>.prepareStatement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flag</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281624559"/>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7EEA-9F52-4D20-8064-BB52FAD30F0F}"/>
              </a:ext>
            </a:extLst>
          </p:cNvPr>
          <p:cNvSpPr>
            <a:spLocks noGrp="1"/>
          </p:cNvSpPr>
          <p:nvPr>
            <p:ph type="title"/>
          </p:nvPr>
        </p:nvSpPr>
        <p:spPr>
          <a:xfrm>
            <a:off x="457200" y="274638"/>
            <a:ext cx="8229600" cy="346050"/>
          </a:xfrm>
        </p:spPr>
        <p:txBody>
          <a:bodyPr>
            <a:normAutofit fontScale="90000"/>
          </a:bodyPr>
          <a:lstStyle/>
          <a:p>
            <a:r>
              <a:rPr lang="en-US" dirty="0"/>
              <a:t>Fetching single record</a:t>
            </a:r>
            <a:endParaRPr lang="en-IN" dirty="0"/>
          </a:p>
        </p:txBody>
      </p:sp>
      <p:sp>
        <p:nvSpPr>
          <p:cNvPr id="3" name="Content Placeholder 2">
            <a:extLst>
              <a:ext uri="{FF2B5EF4-FFF2-40B4-BE49-F238E27FC236}">
                <a16:creationId xmlns:a16="http://schemas.microsoft.com/office/drawing/2014/main" id="{E238F39A-15EF-4A8A-8B9A-D97EB687F6B5}"/>
              </a:ext>
            </a:extLst>
          </p:cNvPr>
          <p:cNvSpPr>
            <a:spLocks noGrp="1"/>
          </p:cNvSpPr>
          <p:nvPr>
            <p:ph idx="1"/>
          </p:nvPr>
        </p:nvSpPr>
        <p:spPr>
          <a:xfrm>
            <a:off x="457200" y="692696"/>
            <a:ext cx="8229600" cy="5976664"/>
          </a:xfrm>
        </p:spPr>
        <p:txBody>
          <a:bodyPr>
            <a:normAutofit fontScale="92500" lnSpcReduction="2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Employee get(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Employee </a:t>
            </a:r>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Employee();</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sql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 from </a:t>
            </a:r>
            <a:r>
              <a:rPr lang="en-US" sz="1800" dirty="0" err="1">
                <a:solidFill>
                  <a:srgbClr val="2A00FF"/>
                </a:solidFill>
                <a:latin typeface="Consolas" panose="020B0609020204030204" pitchFamily="49" charset="0"/>
              </a:rPr>
              <a:t>tbl_employee</a:t>
            </a:r>
            <a:r>
              <a:rPr lang="en-US" sz="1800" dirty="0">
                <a:solidFill>
                  <a:srgbClr val="2A00FF"/>
                </a:solidFill>
                <a:latin typeface="Consolas" panose="020B0609020204030204" pitchFamily="49" charset="0"/>
              </a:rPr>
              <a:t> where id="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DBConnection.</a:t>
            </a:r>
            <a:r>
              <a:rPr lang="en-IN" sz="1800" i="1" dirty="0" err="1">
                <a:solidFill>
                  <a:srgbClr val="000000"/>
                </a:solidFill>
                <a:latin typeface="Consolas" panose="020B0609020204030204" pitchFamily="49" charset="0"/>
              </a:rPr>
              <a:t>openConnection</a:t>
            </a:r>
            <a:r>
              <a:rPr lang="en-IN" sz="1800" i="1"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statement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connection</a:t>
            </a:r>
            <a:r>
              <a:rPr lang="en-IN" sz="1800" dirty="0" err="1">
                <a:solidFill>
                  <a:srgbClr val="000000"/>
                </a:solidFill>
                <a:latin typeface="Consolas" panose="020B0609020204030204" pitchFamily="49" charset="0"/>
              </a:rPr>
              <a:t>.createStatement</a:t>
            </a:r>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resultSet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statement</a:t>
            </a:r>
            <a:r>
              <a:rPr lang="en-IN" sz="1800" dirty="0" err="1">
                <a:solidFill>
                  <a:srgbClr val="000000"/>
                </a:solidFill>
                <a:latin typeface="Consolas" panose="020B0609020204030204" pitchFamily="49" charset="0"/>
              </a:rPr>
              <a:t>.executeQuery</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resultSet</a:t>
            </a:r>
            <a:r>
              <a:rPr lang="en-IN" sz="1800" b="1" dirty="0" err="1">
                <a:solidFill>
                  <a:srgbClr val="000000"/>
                </a:solidFill>
                <a:latin typeface="Consolas" panose="020B0609020204030204" pitchFamily="49" charset="0"/>
              </a:rPr>
              <a:t>.next</a:t>
            </a:r>
            <a:r>
              <a:rPr lang="en-IN" sz="1800" b="1" dirty="0">
                <a:solidFill>
                  <a:srgbClr val="000000"/>
                </a:solidFill>
                <a:latin typeface="Consolas" panose="020B0609020204030204" pitchFamily="49" charset="0"/>
              </a:rPr>
              <a:t>()) {</a:t>
            </a:r>
          </a:p>
          <a:p>
            <a:pPr algn="l"/>
            <a:r>
              <a:rPr lang="en-IN" sz="1800" dirty="0" err="1">
                <a:solidFill>
                  <a:srgbClr val="0000C0"/>
                </a:solidFill>
                <a:latin typeface="Consolas" panose="020B0609020204030204" pitchFamily="49" charset="0"/>
              </a:rPr>
              <a:t>resultSet</a:t>
            </a:r>
            <a:r>
              <a:rPr lang="en-IN" sz="1800" dirty="0" err="1">
                <a:solidFill>
                  <a:srgbClr val="000000"/>
                </a:solidFill>
                <a:latin typeface="Consolas" panose="020B0609020204030204" pitchFamily="49" charset="0"/>
              </a:rPr>
              <a:t>.getInt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"id"</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employee</a:t>
            </a:r>
            <a:r>
              <a:rPr lang="en-US" sz="1800" dirty="0" err="1">
                <a:solidFill>
                  <a:srgbClr val="000000"/>
                </a:solidFill>
                <a:latin typeface="Consolas" panose="020B0609020204030204" pitchFamily="49" charset="0"/>
              </a:rPr>
              <a:t>.setId</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resultSet</a:t>
            </a:r>
            <a:r>
              <a:rPr lang="en-US" sz="1800" dirty="0" err="1">
                <a:solidFill>
                  <a:srgbClr val="000000"/>
                </a:solidFill>
                <a:latin typeface="Consolas" panose="020B0609020204030204" pitchFamily="49" charset="0"/>
              </a:rPr>
              <a:t>.getInt</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employee</a:t>
            </a:r>
            <a:r>
              <a:rPr lang="en-US" sz="1800" dirty="0" err="1">
                <a:solidFill>
                  <a:srgbClr val="000000"/>
                </a:solidFill>
                <a:latin typeface="Consolas" panose="020B0609020204030204" pitchFamily="49" charset="0"/>
              </a:rPr>
              <a:t>.setName</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resultSet</a:t>
            </a:r>
            <a:r>
              <a:rPr lang="en-US" sz="1800" dirty="0" err="1">
                <a:solidFill>
                  <a:srgbClr val="000000"/>
                </a:solidFill>
                <a:latin typeface="Consolas" panose="020B0609020204030204" pitchFamily="49" charset="0"/>
              </a:rPr>
              <a:t>.getString</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employee</a:t>
            </a:r>
            <a:r>
              <a:rPr lang="en-IN" sz="1800" dirty="0" err="1">
                <a:solidFill>
                  <a:srgbClr val="000000"/>
                </a:solidFill>
                <a:latin typeface="Consolas" panose="020B0609020204030204" pitchFamily="49" charset="0"/>
              </a:rPr>
              <a:t>.setDept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resultSet</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"dept"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employee</a:t>
            </a:r>
            <a:r>
              <a:rPr lang="en-IN" sz="1800" dirty="0" err="1">
                <a:solidFill>
                  <a:srgbClr val="000000"/>
                </a:solidFill>
                <a:latin typeface="Consolas" panose="020B0609020204030204" pitchFamily="49" charset="0"/>
              </a:rPr>
              <a:t>.setDob</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resultSet</a:t>
            </a:r>
            <a:r>
              <a:rPr lang="en-IN" sz="1800" dirty="0" err="1">
                <a:solidFill>
                  <a:srgbClr val="000000"/>
                </a:solidFill>
                <a:latin typeface="Consolas" panose="020B0609020204030204" pitchFamily="49" charset="0"/>
              </a:rPr>
              <a:t>.getString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"dob"</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employee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163241646"/>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C637-A31F-4F04-841E-CB032E6FEE19}"/>
              </a:ext>
            </a:extLst>
          </p:cNvPr>
          <p:cNvSpPr>
            <a:spLocks noGrp="1"/>
          </p:cNvSpPr>
          <p:nvPr>
            <p:ph type="title"/>
          </p:nvPr>
        </p:nvSpPr>
        <p:spPr>
          <a:xfrm>
            <a:off x="457200" y="274638"/>
            <a:ext cx="8229600" cy="457199"/>
          </a:xfrm>
        </p:spPr>
        <p:txBody>
          <a:bodyPr>
            <a:normAutofit fontScale="90000"/>
          </a:bodyPr>
          <a:lstStyle/>
          <a:p>
            <a:r>
              <a:rPr lang="en-US" dirty="0"/>
              <a:t>Deleting employee</a:t>
            </a:r>
            <a:endParaRPr lang="en-IN" dirty="0"/>
          </a:p>
        </p:txBody>
      </p:sp>
      <p:sp>
        <p:nvSpPr>
          <p:cNvPr id="3" name="Content Placeholder 2">
            <a:extLst>
              <a:ext uri="{FF2B5EF4-FFF2-40B4-BE49-F238E27FC236}">
                <a16:creationId xmlns:a16="http://schemas.microsoft.com/office/drawing/2014/main" id="{CC363026-27D0-4598-B6E5-39BA8FAE5866}"/>
              </a:ext>
            </a:extLst>
          </p:cNvPr>
          <p:cNvSpPr>
            <a:spLocks noGrp="1"/>
          </p:cNvSpPr>
          <p:nvPr>
            <p:ph idx="1"/>
          </p:nvPr>
        </p:nvSpPr>
        <p:spPr>
          <a:xfrm>
            <a:off x="457200" y="908720"/>
            <a:ext cx="8229600" cy="5949280"/>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delete(</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boolean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false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err="1">
                <a:solidFill>
                  <a:srgbClr val="6A3E3E"/>
                </a:solidFill>
                <a:latin typeface="Consolas" panose="020B0609020204030204" pitchFamily="49" charset="0"/>
              </a:rPr>
              <a:t>sql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"DELETE FROM </a:t>
            </a:r>
            <a:r>
              <a:rPr lang="en-US" sz="1800" dirty="0" err="1">
                <a:solidFill>
                  <a:srgbClr val="2A00FF"/>
                </a:solidFill>
                <a:latin typeface="Consolas" panose="020B0609020204030204" pitchFamily="49" charset="0"/>
              </a:rPr>
              <a:t>tbl_employee</a:t>
            </a:r>
            <a:r>
              <a:rPr lang="en-US" sz="1800" dirty="0">
                <a:solidFill>
                  <a:srgbClr val="2A00FF"/>
                </a:solidFill>
                <a:latin typeface="Consolas" panose="020B0609020204030204" pitchFamily="49" charset="0"/>
              </a:rPr>
              <a:t> WHERE id="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IN" sz="1800" dirty="0">
                <a:solidFill>
                  <a:srgbClr val="0000C0"/>
                </a:solidFill>
                <a:latin typeface="Consolas" panose="020B0609020204030204" pitchFamily="49" charset="0"/>
              </a:rPr>
              <a:t>connection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DBConnection.</a:t>
            </a:r>
            <a:r>
              <a:rPr lang="en-IN" sz="1800" i="1" dirty="0" err="1">
                <a:solidFill>
                  <a:srgbClr val="000000"/>
                </a:solidFill>
                <a:latin typeface="Consolas" panose="020B0609020204030204" pitchFamily="49" charset="0"/>
              </a:rPr>
              <a:t>openConnection</a:t>
            </a:r>
            <a:r>
              <a:rPr lang="en-IN" sz="1800" i="1"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connection</a:t>
            </a:r>
            <a:r>
              <a:rPr lang="en-IN" sz="1800" dirty="0" err="1">
                <a:solidFill>
                  <a:srgbClr val="000000"/>
                </a:solidFill>
                <a:latin typeface="Consolas" panose="020B0609020204030204" pitchFamily="49" charset="0"/>
              </a:rPr>
              <a:t>.prepareStatement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sql</a:t>
            </a:r>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preparedStatement</a:t>
            </a:r>
            <a:r>
              <a:rPr lang="en-IN" sz="1800" dirty="0" err="1">
                <a:solidFill>
                  <a:srgbClr val="000000"/>
                </a:solidFill>
                <a:latin typeface="Consolas" panose="020B0609020204030204" pitchFamily="49" charset="0"/>
              </a:rPr>
              <a:t>.executeUpdate</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flag</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true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SQLException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ex</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ex</a:t>
            </a:r>
            <a:r>
              <a:rPr lang="en-IN" sz="1800" dirty="0" err="1">
                <a:solidFill>
                  <a:srgbClr val="000000"/>
                </a:solidFill>
                <a:latin typeface="Consolas" panose="020B0609020204030204" pitchFamily="49" charset="0"/>
              </a:rPr>
              <a:t>.printStackTrace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flag</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92587352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77A2-6B43-4953-A605-041E1BFFEDE8}"/>
              </a:ext>
            </a:extLst>
          </p:cNvPr>
          <p:cNvSpPr>
            <a:spLocks noGrp="1"/>
          </p:cNvSpPr>
          <p:nvPr>
            <p:ph type="title"/>
          </p:nvPr>
        </p:nvSpPr>
        <p:spPr>
          <a:xfrm>
            <a:off x="457200" y="274638"/>
            <a:ext cx="8229600" cy="457199"/>
          </a:xfrm>
        </p:spPr>
        <p:txBody>
          <a:bodyPr>
            <a:normAutofit fontScale="90000"/>
          </a:bodyPr>
          <a:lstStyle/>
          <a:p>
            <a:r>
              <a:rPr lang="en-US" dirty="0" err="1"/>
              <a:t>EmployeeController</a:t>
            </a:r>
            <a:endParaRPr lang="en-IN" dirty="0"/>
          </a:p>
        </p:txBody>
      </p:sp>
      <p:sp>
        <p:nvSpPr>
          <p:cNvPr id="3" name="Content Placeholder 2">
            <a:extLst>
              <a:ext uri="{FF2B5EF4-FFF2-40B4-BE49-F238E27FC236}">
                <a16:creationId xmlns:a16="http://schemas.microsoft.com/office/drawing/2014/main" id="{2F4B6E98-D40F-4F6F-9210-180B363B31BE}"/>
              </a:ext>
            </a:extLst>
          </p:cNvPr>
          <p:cNvSpPr>
            <a:spLocks noGrp="1"/>
          </p:cNvSpPr>
          <p:nvPr>
            <p:ph idx="1"/>
          </p:nvPr>
        </p:nvSpPr>
        <p:spPr>
          <a:xfrm>
            <a:off x="457200" y="731838"/>
            <a:ext cx="8229600" cy="6126162"/>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EmployeeController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extends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HttpServlet</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//Create a reference variable for employee </a:t>
            </a:r>
            <a:r>
              <a:rPr lang="en-US" sz="1800" u="sng" dirty="0" err="1">
                <a:solidFill>
                  <a:srgbClr val="3F7F5F"/>
                </a:solidFill>
                <a:latin typeface="Consolas" panose="020B0609020204030204" pitchFamily="49" charset="0"/>
              </a:rPr>
              <a:t>dao</a:t>
            </a:r>
            <a:endParaRPr lang="en-US" sz="1800" u="sng" dirty="0">
              <a:solidFill>
                <a:srgbClr val="3F7F5F"/>
              </a:solidFill>
              <a:latin typeface="Consolas" panose="020B0609020204030204" pitchFamily="49" charset="0"/>
            </a:endParaRPr>
          </a:p>
          <a:p>
            <a:pPr algn="l"/>
            <a:r>
              <a:rPr lang="en-IN" sz="1800" dirty="0" err="1">
                <a:solidFill>
                  <a:srgbClr val="000000"/>
                </a:solidFill>
                <a:latin typeface="Consolas" panose="020B0609020204030204" pitchFamily="49" charset="0"/>
              </a:rPr>
              <a:t>EmployeeDAO</a:t>
            </a:r>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employeeDAO</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RequestDispatcher</a:t>
            </a:r>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dispatcher</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a:solidFill>
                  <a:srgbClr val="3F7F5F"/>
                </a:solidFill>
                <a:latin typeface="Consolas" panose="020B0609020204030204" pitchFamily="49" charset="0"/>
              </a:rPr>
              <a:t>//create constructor and initialize employee </a:t>
            </a:r>
            <a:r>
              <a:rPr lang="en-US" sz="1800" u="sng" dirty="0" err="1">
                <a:solidFill>
                  <a:srgbClr val="3F7F5F"/>
                </a:solidFill>
                <a:latin typeface="Consolas" panose="020B0609020204030204" pitchFamily="49" charset="0"/>
              </a:rPr>
              <a:t>dao</a:t>
            </a:r>
            <a:endParaRPr lang="en-US" sz="1800" u="sng" dirty="0">
              <a:solidFill>
                <a:srgbClr val="3F7F5F"/>
              </a:solidFill>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EmployeeController</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C0"/>
                </a:solidFill>
                <a:latin typeface="Consolas" panose="020B0609020204030204" pitchFamily="49" charset="0"/>
              </a:rPr>
              <a:t>employeeDAO</a:t>
            </a: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EmployeeDaoImpl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endParaRPr lang="en-IN" dirty="0"/>
          </a:p>
        </p:txBody>
      </p:sp>
    </p:spTree>
    <p:extLst>
      <p:ext uri="{BB962C8B-B14F-4D97-AF65-F5344CB8AC3E}">
        <p14:creationId xmlns:p14="http://schemas.microsoft.com/office/powerpoint/2010/main" val="583872952"/>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33A48-4E43-423B-9303-8A41AB3C0505}"/>
              </a:ext>
            </a:extLst>
          </p:cNvPr>
          <p:cNvSpPr>
            <a:spLocks noGrp="1"/>
          </p:cNvSpPr>
          <p:nvPr>
            <p:ph idx="1"/>
          </p:nvPr>
        </p:nvSpPr>
        <p:spPr>
          <a:xfrm>
            <a:off x="457200" y="1"/>
            <a:ext cx="8229600" cy="6858000"/>
          </a:xfrm>
        </p:spPr>
        <p:txBody>
          <a:bodyPr>
            <a:normAutofit fontScale="55000" lnSpcReduction="20000"/>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doPost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2900" dirty="0">
                <a:solidFill>
                  <a:srgbClr val="000000"/>
                </a:solidFill>
                <a:latin typeface="Consolas" panose="020B0609020204030204" pitchFamily="49" charset="0"/>
              </a:rPr>
              <a:t>String </a:t>
            </a:r>
            <a:r>
              <a:rPr lang="en-US" sz="2900" dirty="0">
                <a:solidFill>
                  <a:srgbClr val="6A3E3E"/>
                </a:solidFill>
                <a:latin typeface="Consolas" panose="020B0609020204030204" pitchFamily="49" charset="0"/>
              </a:rPr>
              <a:t>id</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"id"</a:t>
            </a:r>
            <a:r>
              <a:rPr lang="en-US" sz="2900" dirty="0">
                <a:solidFill>
                  <a:srgbClr val="000000"/>
                </a:solidFill>
                <a:latin typeface="Consolas" panose="020B0609020204030204" pitchFamily="49" charset="0"/>
              </a:rPr>
              <a:t>);</a:t>
            </a:r>
          </a:p>
          <a:p>
            <a:pPr algn="l"/>
            <a:r>
              <a:rPr lang="en-US" sz="2900" dirty="0">
                <a:solidFill>
                  <a:srgbClr val="000000"/>
                </a:solidFill>
                <a:latin typeface="Consolas" panose="020B0609020204030204" pitchFamily="49" charset="0"/>
              </a:rPr>
              <a:t>String </a:t>
            </a:r>
            <a:r>
              <a:rPr lang="en-US" sz="2900" dirty="0">
                <a:solidFill>
                  <a:srgbClr val="6A3E3E"/>
                </a:solidFill>
                <a:latin typeface="Consolas" panose="020B0609020204030204" pitchFamily="49" charset="0"/>
              </a:rPr>
              <a:t>name</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"name"</a:t>
            </a:r>
            <a:r>
              <a:rPr lang="en-US"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String </a:t>
            </a:r>
            <a:r>
              <a:rPr lang="en-IN" sz="2900" dirty="0">
                <a:solidFill>
                  <a:srgbClr val="6A3E3E"/>
                </a:solidFill>
                <a:latin typeface="Consolas" panose="020B0609020204030204" pitchFamily="49" charset="0"/>
              </a:rPr>
              <a:t>dob</a:t>
            </a:r>
            <a:r>
              <a:rPr lang="en-IN" sz="2900" dirty="0">
                <a:solidFill>
                  <a:srgbClr val="000000"/>
                </a:solidFill>
                <a:latin typeface="Consolas" panose="020B0609020204030204" pitchFamily="49" charset="0"/>
              </a:rPr>
              <a:t>=</a:t>
            </a:r>
            <a:r>
              <a:rPr lang="en-IN" sz="2900" dirty="0" err="1">
                <a:solidFill>
                  <a:srgbClr val="6A3E3E"/>
                </a:solidFill>
                <a:latin typeface="Consolas" panose="020B0609020204030204" pitchFamily="49" charset="0"/>
              </a:rPr>
              <a:t>request</a:t>
            </a:r>
            <a:r>
              <a:rPr lang="en-IN" sz="2900" dirty="0" err="1">
                <a:solidFill>
                  <a:srgbClr val="000000"/>
                </a:solidFill>
                <a:latin typeface="Consolas" panose="020B0609020204030204" pitchFamily="49" charset="0"/>
              </a:rPr>
              <a:t>.getParameter</a:t>
            </a:r>
            <a:r>
              <a:rPr lang="en-IN" sz="2900" dirty="0">
                <a:solidFill>
                  <a:srgbClr val="000000"/>
                </a:solidFill>
                <a:latin typeface="Consolas" panose="020B0609020204030204" pitchFamily="49" charset="0"/>
              </a:rPr>
              <a:t>(</a:t>
            </a:r>
            <a:r>
              <a:rPr lang="en-IN" sz="2900" dirty="0">
                <a:solidFill>
                  <a:srgbClr val="2A00FF"/>
                </a:solidFill>
                <a:latin typeface="Consolas" panose="020B0609020204030204" pitchFamily="49" charset="0"/>
              </a:rPr>
              <a:t>"dob"</a:t>
            </a:r>
            <a:r>
              <a:rPr lang="en-IN" sz="2900" dirty="0">
                <a:solidFill>
                  <a:srgbClr val="000000"/>
                </a:solidFill>
                <a:latin typeface="Consolas" panose="020B0609020204030204" pitchFamily="49" charset="0"/>
              </a:rPr>
              <a:t>);</a:t>
            </a:r>
          </a:p>
          <a:p>
            <a:pPr algn="l"/>
            <a:r>
              <a:rPr lang="en-US" sz="2900" dirty="0">
                <a:solidFill>
                  <a:srgbClr val="000000"/>
                </a:solidFill>
                <a:latin typeface="Consolas" panose="020B0609020204030204" pitchFamily="49" charset="0"/>
              </a:rPr>
              <a:t>String </a:t>
            </a:r>
            <a:r>
              <a:rPr lang="en-US" sz="2900" dirty="0">
                <a:solidFill>
                  <a:srgbClr val="6A3E3E"/>
                </a:solidFill>
                <a:latin typeface="Consolas" panose="020B0609020204030204" pitchFamily="49" charset="0"/>
              </a:rPr>
              <a:t>dept</a:t>
            </a:r>
            <a:r>
              <a:rPr lang="en-US" sz="2900" dirty="0">
                <a:solidFill>
                  <a:srgbClr val="000000"/>
                </a:solidFill>
                <a:latin typeface="Consolas" panose="020B0609020204030204" pitchFamily="49" charset="0"/>
              </a:rPr>
              <a:t>=</a:t>
            </a:r>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.getParameter</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"dept"</a:t>
            </a:r>
            <a:r>
              <a:rPr lang="en-US"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Employee </a:t>
            </a:r>
            <a:r>
              <a:rPr lang="en-IN" sz="2900" dirty="0">
                <a:solidFill>
                  <a:srgbClr val="6A3E3E"/>
                </a:solidFill>
                <a:latin typeface="Consolas" panose="020B0609020204030204" pitchFamily="49" charset="0"/>
              </a:rPr>
              <a:t>e</a:t>
            </a:r>
            <a:r>
              <a:rPr lang="en-IN" sz="2900" dirty="0">
                <a:solidFill>
                  <a:srgbClr val="000000"/>
                </a:solidFill>
                <a:latin typeface="Consolas" panose="020B0609020204030204" pitchFamily="49" charset="0"/>
              </a:rPr>
              <a:t>=</a:t>
            </a:r>
            <a:r>
              <a:rPr lang="en-IN" sz="2900" b="1" dirty="0">
                <a:solidFill>
                  <a:srgbClr val="7F0055"/>
                </a:solidFill>
                <a:latin typeface="Consolas" panose="020B0609020204030204" pitchFamily="49" charset="0"/>
              </a:rPr>
              <a:t>new</a:t>
            </a:r>
            <a:r>
              <a:rPr lang="en-IN" sz="2900" b="1" dirty="0">
                <a:solidFill>
                  <a:srgbClr val="000000"/>
                </a:solidFill>
                <a:latin typeface="Consolas" panose="020B0609020204030204" pitchFamily="49" charset="0"/>
              </a:rPr>
              <a:t> Employee();</a:t>
            </a:r>
          </a:p>
          <a:p>
            <a:pPr algn="l"/>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.setName</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name</a:t>
            </a:r>
            <a:r>
              <a:rPr lang="en-IN" sz="2900" dirty="0">
                <a:solidFill>
                  <a:srgbClr val="000000"/>
                </a:solidFill>
                <a:latin typeface="Consolas" panose="020B0609020204030204" pitchFamily="49" charset="0"/>
              </a:rPr>
              <a:t>);</a:t>
            </a:r>
          </a:p>
          <a:p>
            <a:pPr algn="l"/>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.setDept</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dept</a:t>
            </a:r>
            <a:r>
              <a:rPr lang="en-IN" sz="2900" dirty="0">
                <a:solidFill>
                  <a:srgbClr val="000000"/>
                </a:solidFill>
                <a:latin typeface="Consolas" panose="020B0609020204030204" pitchFamily="49" charset="0"/>
              </a:rPr>
              <a:t>);</a:t>
            </a:r>
          </a:p>
          <a:p>
            <a:pPr algn="l"/>
            <a:r>
              <a:rPr lang="en-IN" sz="2900" dirty="0" err="1">
                <a:solidFill>
                  <a:srgbClr val="6A3E3E"/>
                </a:solidFill>
                <a:latin typeface="Consolas" panose="020B0609020204030204" pitchFamily="49" charset="0"/>
              </a:rPr>
              <a:t>e</a:t>
            </a:r>
            <a:r>
              <a:rPr lang="en-IN" sz="2900" dirty="0" err="1">
                <a:solidFill>
                  <a:srgbClr val="000000"/>
                </a:solidFill>
                <a:latin typeface="Consolas" panose="020B0609020204030204" pitchFamily="49" charset="0"/>
              </a:rPr>
              <a:t>.setDob</a:t>
            </a:r>
            <a:r>
              <a:rPr lang="en-IN" sz="2900" dirty="0">
                <a:solidFill>
                  <a:srgbClr val="000000"/>
                </a:solidFill>
                <a:latin typeface="Consolas" panose="020B0609020204030204" pitchFamily="49" charset="0"/>
              </a:rPr>
              <a:t>(</a:t>
            </a:r>
            <a:r>
              <a:rPr lang="en-IN" sz="2900" dirty="0">
                <a:solidFill>
                  <a:srgbClr val="6A3E3E"/>
                </a:solidFill>
                <a:latin typeface="Consolas" panose="020B0609020204030204" pitchFamily="49" charset="0"/>
              </a:rPr>
              <a:t>dob</a:t>
            </a:r>
            <a:r>
              <a:rPr lang="en-IN" sz="2900" dirty="0">
                <a:solidFill>
                  <a:srgbClr val="000000"/>
                </a:solidFill>
                <a:latin typeface="Consolas" panose="020B0609020204030204" pitchFamily="49" charset="0"/>
              </a:rPr>
              <a:t>);</a:t>
            </a:r>
          </a:p>
          <a:p>
            <a:pPr algn="l"/>
            <a:endParaRPr lang="en-IN" sz="2900" dirty="0">
              <a:latin typeface="Consolas" panose="020B0609020204030204" pitchFamily="49" charset="0"/>
            </a:endParaRPr>
          </a:p>
          <a:p>
            <a:pPr algn="l"/>
            <a:r>
              <a:rPr lang="en-US" sz="2900" b="1" dirty="0">
                <a:solidFill>
                  <a:srgbClr val="7F0055"/>
                </a:solidFill>
                <a:latin typeface="Consolas" panose="020B0609020204030204" pitchFamily="49" charset="0"/>
              </a:rPr>
              <a:t>if</a:t>
            </a:r>
            <a:r>
              <a:rPr lang="en-US" sz="2900" b="1" dirty="0">
                <a:solidFill>
                  <a:srgbClr val="000000"/>
                </a:solidFill>
                <a:latin typeface="Consolas" panose="020B0609020204030204" pitchFamily="49" charset="0"/>
              </a:rPr>
              <a:t>(</a:t>
            </a:r>
            <a:r>
              <a:rPr lang="en-US" sz="2900" b="1" dirty="0" err="1">
                <a:solidFill>
                  <a:srgbClr val="6A3E3E"/>
                </a:solidFill>
                <a:latin typeface="Consolas" panose="020B0609020204030204" pitchFamily="49" charset="0"/>
              </a:rPr>
              <a:t>id</a:t>
            </a:r>
            <a:r>
              <a:rPr lang="en-US" sz="2900" b="1" dirty="0" err="1">
                <a:solidFill>
                  <a:srgbClr val="000000"/>
                </a:solidFill>
                <a:latin typeface="Consolas" panose="020B0609020204030204" pitchFamily="49" charset="0"/>
              </a:rPr>
              <a:t>.isEmpty</a:t>
            </a:r>
            <a:r>
              <a:rPr lang="en-US" sz="2900" b="1" dirty="0">
                <a:solidFill>
                  <a:srgbClr val="000000"/>
                </a:solidFill>
                <a:latin typeface="Consolas" panose="020B0609020204030204" pitchFamily="49" charset="0"/>
              </a:rPr>
              <a:t>() || </a:t>
            </a:r>
            <a:r>
              <a:rPr lang="en-US" sz="2900" b="1" dirty="0">
                <a:solidFill>
                  <a:srgbClr val="6A3E3E"/>
                </a:solidFill>
                <a:latin typeface="Consolas" panose="020B0609020204030204" pitchFamily="49" charset="0"/>
              </a:rPr>
              <a:t>id</a:t>
            </a:r>
            <a:r>
              <a:rPr lang="en-US" sz="2900" b="1" dirty="0">
                <a:solidFill>
                  <a:srgbClr val="000000"/>
                </a:solidFill>
                <a:latin typeface="Consolas" panose="020B0609020204030204" pitchFamily="49" charset="0"/>
              </a:rPr>
              <a:t>==</a:t>
            </a:r>
            <a:r>
              <a:rPr lang="en-US" sz="2900" b="1" dirty="0">
                <a:solidFill>
                  <a:srgbClr val="7F0055"/>
                </a:solidFill>
                <a:latin typeface="Consolas" panose="020B0609020204030204" pitchFamily="49" charset="0"/>
              </a:rPr>
              <a:t>null</a:t>
            </a:r>
            <a:r>
              <a:rPr lang="en-US" sz="2900" b="1" dirty="0">
                <a:solidFill>
                  <a:srgbClr val="000000"/>
                </a:solidFill>
                <a:latin typeface="Consolas" panose="020B0609020204030204" pitchFamily="49" charset="0"/>
              </a:rPr>
              <a:t>) {</a:t>
            </a:r>
          </a:p>
          <a:p>
            <a:pPr algn="l"/>
            <a:r>
              <a:rPr lang="en-IN" sz="2900" dirty="0">
                <a:solidFill>
                  <a:srgbClr val="3F7F5F"/>
                </a:solidFill>
                <a:latin typeface="Consolas" panose="020B0609020204030204" pitchFamily="49" charset="0"/>
              </a:rPr>
              <a:t>//save operation</a:t>
            </a:r>
          </a:p>
          <a:p>
            <a:pPr algn="l"/>
            <a:r>
              <a:rPr lang="en-IN" sz="2900" b="1" dirty="0">
                <a:solidFill>
                  <a:srgbClr val="7F0055"/>
                </a:solidFill>
                <a:latin typeface="Consolas" panose="020B0609020204030204" pitchFamily="49" charset="0"/>
              </a:rPr>
              <a:t>if</a:t>
            </a:r>
            <a:r>
              <a:rPr lang="en-IN" sz="2900" b="1" dirty="0">
                <a:solidFill>
                  <a:srgbClr val="000000"/>
                </a:solidFill>
                <a:latin typeface="Consolas" panose="020B0609020204030204" pitchFamily="49" charset="0"/>
              </a:rPr>
              <a:t>(</a:t>
            </a:r>
            <a:r>
              <a:rPr lang="en-IN" sz="2900" b="1" dirty="0" err="1">
                <a:solidFill>
                  <a:srgbClr val="0000C0"/>
                </a:solidFill>
                <a:latin typeface="Consolas" panose="020B0609020204030204" pitchFamily="49" charset="0"/>
              </a:rPr>
              <a:t>employeeDAO</a:t>
            </a:r>
            <a:r>
              <a:rPr lang="en-IN" sz="2900" b="1" dirty="0" err="1">
                <a:solidFill>
                  <a:srgbClr val="000000"/>
                </a:solidFill>
                <a:latin typeface="Consolas" panose="020B0609020204030204" pitchFamily="49" charset="0"/>
              </a:rPr>
              <a:t>.save</a:t>
            </a:r>
            <a:r>
              <a:rPr lang="en-IN" sz="2900" b="1" dirty="0">
                <a:solidFill>
                  <a:srgbClr val="000000"/>
                </a:solidFill>
                <a:latin typeface="Consolas" panose="020B0609020204030204" pitchFamily="49" charset="0"/>
              </a:rPr>
              <a:t>(</a:t>
            </a:r>
            <a:r>
              <a:rPr lang="en-IN" sz="2900" b="1" dirty="0">
                <a:solidFill>
                  <a:srgbClr val="6A3E3E"/>
                </a:solidFill>
                <a:latin typeface="Consolas" panose="020B0609020204030204" pitchFamily="49" charset="0"/>
              </a:rPr>
              <a:t>e</a:t>
            </a:r>
            <a:r>
              <a:rPr lang="en-IN" sz="2900" b="1" dirty="0">
                <a:solidFill>
                  <a:srgbClr val="000000"/>
                </a:solidFill>
                <a:latin typeface="Consolas" panose="020B0609020204030204" pitchFamily="49" charset="0"/>
              </a:rPr>
              <a:t>)) {</a:t>
            </a:r>
          </a:p>
          <a:p>
            <a:pPr algn="l"/>
            <a:r>
              <a:rPr lang="en-US" sz="2900" dirty="0" err="1">
                <a:solidFill>
                  <a:srgbClr val="6A3E3E"/>
                </a:solidFill>
                <a:latin typeface="Consolas" panose="020B0609020204030204" pitchFamily="49" charset="0"/>
              </a:rPr>
              <a:t>request</a:t>
            </a:r>
            <a:r>
              <a:rPr lang="en-US" sz="2900" dirty="0" err="1">
                <a:solidFill>
                  <a:srgbClr val="000000"/>
                </a:solidFill>
                <a:latin typeface="Consolas" panose="020B0609020204030204" pitchFamily="49" charset="0"/>
              </a:rPr>
              <a:t>.setAttribute</a:t>
            </a:r>
            <a:r>
              <a:rPr lang="en-US" sz="2900" dirty="0">
                <a:solidFill>
                  <a:srgbClr val="000000"/>
                </a:solidFill>
                <a:latin typeface="Consolas" panose="020B0609020204030204" pitchFamily="49" charset="0"/>
              </a:rPr>
              <a:t>(</a:t>
            </a:r>
            <a:r>
              <a:rPr lang="en-US" sz="2900" dirty="0">
                <a:solidFill>
                  <a:srgbClr val="2A00FF"/>
                </a:solidFill>
                <a:latin typeface="Consolas" panose="020B0609020204030204" pitchFamily="49" charset="0"/>
              </a:rPr>
              <a:t>"message"</a:t>
            </a:r>
            <a:r>
              <a:rPr lang="en-US" sz="2900" dirty="0">
                <a:solidFill>
                  <a:srgbClr val="000000"/>
                </a:solidFill>
                <a:latin typeface="Consolas" panose="020B0609020204030204" pitchFamily="49" charset="0"/>
              </a:rPr>
              <a:t>, </a:t>
            </a:r>
            <a:r>
              <a:rPr lang="en-US" sz="2900" dirty="0">
                <a:solidFill>
                  <a:srgbClr val="2A00FF"/>
                </a:solidFill>
                <a:latin typeface="Consolas" panose="020B0609020204030204" pitchFamily="49" charset="0"/>
              </a:rPr>
              <a:t>"Saved successfully"</a:t>
            </a:r>
            <a:r>
              <a:rPr lang="en-US"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a:t>
            </a:r>
          </a:p>
          <a:p>
            <a:pPr algn="l"/>
            <a:endParaRPr lang="en-IN" sz="2900" dirty="0">
              <a:latin typeface="Consolas" panose="020B0609020204030204" pitchFamily="49" charset="0"/>
            </a:endParaRPr>
          </a:p>
          <a:p>
            <a:pPr algn="l"/>
            <a:r>
              <a:rPr lang="en-IN" sz="2900" dirty="0">
                <a:solidFill>
                  <a:srgbClr val="000000"/>
                </a:solidFill>
                <a:latin typeface="Consolas" panose="020B0609020204030204" pitchFamily="49" charset="0"/>
              </a:rPr>
              <a:t>}</a:t>
            </a:r>
            <a:r>
              <a:rPr lang="en-IN" sz="2900" b="1" dirty="0">
                <a:solidFill>
                  <a:srgbClr val="7F0055"/>
                </a:solidFill>
                <a:latin typeface="Consolas" panose="020B0609020204030204" pitchFamily="49" charset="0"/>
              </a:rPr>
              <a:t>else</a:t>
            </a:r>
            <a:r>
              <a:rPr lang="en-IN" sz="2900" b="1" dirty="0">
                <a:solidFill>
                  <a:srgbClr val="000000"/>
                </a:solidFill>
                <a:latin typeface="Consolas" panose="020B0609020204030204" pitchFamily="49" charset="0"/>
              </a:rPr>
              <a:t> {</a:t>
            </a:r>
          </a:p>
          <a:p>
            <a:pPr algn="l"/>
            <a:r>
              <a:rPr lang="en-IN" sz="2900" dirty="0">
                <a:solidFill>
                  <a:srgbClr val="3F7F5F"/>
                </a:solidFill>
                <a:latin typeface="Consolas" panose="020B0609020204030204" pitchFamily="49" charset="0"/>
              </a:rPr>
              <a:t>//update operation</a:t>
            </a:r>
          </a:p>
          <a:p>
            <a:pPr algn="l"/>
            <a:r>
              <a:rPr lang="nn-NO" sz="2900" dirty="0">
                <a:solidFill>
                  <a:srgbClr val="6A3E3E"/>
                </a:solidFill>
                <a:latin typeface="Consolas" panose="020B0609020204030204" pitchFamily="49" charset="0"/>
              </a:rPr>
              <a:t>e</a:t>
            </a:r>
            <a:r>
              <a:rPr lang="nn-NO" sz="2900" dirty="0">
                <a:solidFill>
                  <a:srgbClr val="000000"/>
                </a:solidFill>
                <a:latin typeface="Consolas" panose="020B0609020204030204" pitchFamily="49" charset="0"/>
              </a:rPr>
              <a:t>.setId(Integer.</a:t>
            </a:r>
            <a:r>
              <a:rPr lang="nn-NO" sz="2900" i="1" dirty="0">
                <a:solidFill>
                  <a:srgbClr val="000000"/>
                </a:solidFill>
                <a:latin typeface="Consolas" panose="020B0609020204030204" pitchFamily="49" charset="0"/>
              </a:rPr>
              <a:t>parseInt(</a:t>
            </a:r>
            <a:r>
              <a:rPr lang="nn-NO" sz="2900" i="1" dirty="0">
                <a:solidFill>
                  <a:srgbClr val="6A3E3E"/>
                </a:solidFill>
                <a:latin typeface="Consolas" panose="020B0609020204030204" pitchFamily="49" charset="0"/>
              </a:rPr>
              <a:t>id</a:t>
            </a:r>
            <a:r>
              <a:rPr lang="nn-NO" sz="2900" i="1" dirty="0">
                <a:solidFill>
                  <a:srgbClr val="000000"/>
                </a:solidFill>
                <a:latin typeface="Consolas" panose="020B0609020204030204" pitchFamily="49" charset="0"/>
              </a:rPr>
              <a:t>));</a:t>
            </a:r>
          </a:p>
          <a:p>
            <a:pPr algn="l"/>
            <a:r>
              <a:rPr lang="en-IN" sz="2900" b="1" dirty="0">
                <a:solidFill>
                  <a:srgbClr val="7F0055"/>
                </a:solidFill>
                <a:latin typeface="Consolas" panose="020B0609020204030204" pitchFamily="49" charset="0"/>
              </a:rPr>
              <a:t>if</a:t>
            </a:r>
            <a:r>
              <a:rPr lang="en-IN" sz="2900" b="1" dirty="0">
                <a:solidFill>
                  <a:srgbClr val="000000"/>
                </a:solidFill>
                <a:latin typeface="Consolas" panose="020B0609020204030204" pitchFamily="49" charset="0"/>
              </a:rPr>
              <a:t>(</a:t>
            </a:r>
            <a:r>
              <a:rPr lang="en-IN" sz="2900" b="1" dirty="0" err="1">
                <a:solidFill>
                  <a:srgbClr val="0000C0"/>
                </a:solidFill>
                <a:latin typeface="Consolas" panose="020B0609020204030204" pitchFamily="49" charset="0"/>
              </a:rPr>
              <a:t>employeeDAO</a:t>
            </a:r>
            <a:r>
              <a:rPr lang="en-IN" sz="2900" b="1" dirty="0" err="1">
                <a:solidFill>
                  <a:srgbClr val="000000"/>
                </a:solidFill>
                <a:latin typeface="Consolas" panose="020B0609020204030204" pitchFamily="49" charset="0"/>
              </a:rPr>
              <a:t>.update</a:t>
            </a:r>
            <a:r>
              <a:rPr lang="en-IN" sz="2900" b="1" dirty="0">
                <a:solidFill>
                  <a:srgbClr val="000000"/>
                </a:solidFill>
                <a:latin typeface="Consolas" panose="020B0609020204030204" pitchFamily="49" charset="0"/>
              </a:rPr>
              <a:t>(</a:t>
            </a:r>
            <a:r>
              <a:rPr lang="en-IN" sz="2900" b="1" dirty="0">
                <a:solidFill>
                  <a:srgbClr val="6A3E3E"/>
                </a:solidFill>
                <a:latin typeface="Consolas" panose="020B0609020204030204" pitchFamily="49" charset="0"/>
              </a:rPr>
              <a:t>e</a:t>
            </a:r>
            <a:r>
              <a:rPr lang="en-IN" sz="2900" b="1" dirty="0">
                <a:solidFill>
                  <a:srgbClr val="000000"/>
                </a:solidFill>
                <a:latin typeface="Consolas" panose="020B0609020204030204" pitchFamily="49" charset="0"/>
              </a:rPr>
              <a:t>)) {</a:t>
            </a:r>
          </a:p>
          <a:p>
            <a:pPr algn="l"/>
            <a:r>
              <a:rPr lang="en-IN" sz="2900" dirty="0" err="1">
                <a:solidFill>
                  <a:srgbClr val="6A3E3E"/>
                </a:solidFill>
                <a:latin typeface="Consolas" panose="020B0609020204030204" pitchFamily="49" charset="0"/>
              </a:rPr>
              <a:t>request</a:t>
            </a:r>
            <a:r>
              <a:rPr lang="en-IN" sz="2900" dirty="0" err="1">
                <a:solidFill>
                  <a:srgbClr val="000000"/>
                </a:solidFill>
                <a:latin typeface="Consolas" panose="020B0609020204030204" pitchFamily="49" charset="0"/>
              </a:rPr>
              <a:t>.setAttribute</a:t>
            </a:r>
            <a:r>
              <a:rPr lang="en-IN" sz="2900" dirty="0">
                <a:solidFill>
                  <a:srgbClr val="000000"/>
                </a:solidFill>
                <a:latin typeface="Consolas" panose="020B0609020204030204" pitchFamily="49" charset="0"/>
              </a:rPr>
              <a:t>(</a:t>
            </a:r>
            <a:r>
              <a:rPr lang="en-IN" sz="2900" dirty="0">
                <a:solidFill>
                  <a:srgbClr val="2A00FF"/>
                </a:solidFill>
                <a:latin typeface="Consolas" panose="020B0609020204030204" pitchFamily="49" charset="0"/>
              </a:rPr>
              <a:t>"message"</a:t>
            </a:r>
            <a:r>
              <a:rPr lang="en-IN" sz="2900" dirty="0">
                <a:solidFill>
                  <a:srgbClr val="000000"/>
                </a:solidFill>
                <a:latin typeface="Consolas" panose="020B0609020204030204" pitchFamily="49" charset="0"/>
              </a:rPr>
              <a:t>, </a:t>
            </a:r>
            <a:r>
              <a:rPr lang="en-IN" sz="2900" dirty="0">
                <a:solidFill>
                  <a:srgbClr val="2A00FF"/>
                </a:solidFill>
                <a:latin typeface="Consolas" panose="020B0609020204030204" pitchFamily="49" charset="0"/>
              </a:rPr>
              <a:t>"Update </a:t>
            </a:r>
            <a:r>
              <a:rPr lang="en-IN" sz="2900" dirty="0" err="1">
                <a:solidFill>
                  <a:srgbClr val="2A00FF"/>
                </a:solidFill>
                <a:latin typeface="Consolas" panose="020B0609020204030204" pitchFamily="49" charset="0"/>
              </a:rPr>
              <a:t>successfull</a:t>
            </a:r>
            <a:r>
              <a:rPr lang="en-IN" sz="2900" dirty="0">
                <a:solidFill>
                  <a:srgbClr val="2A00FF"/>
                </a:solidFill>
                <a:latin typeface="Consolas" panose="020B0609020204030204" pitchFamily="49" charset="0"/>
              </a:rPr>
              <a:t>"</a:t>
            </a:r>
            <a:r>
              <a:rPr lang="en-IN" sz="2900" dirty="0">
                <a:solidFill>
                  <a:srgbClr val="000000"/>
                </a:solidFill>
                <a:latin typeface="Consolas" panose="020B0609020204030204" pitchFamily="49" charset="0"/>
              </a:rPr>
              <a:t>);</a:t>
            </a:r>
          </a:p>
          <a:p>
            <a:pPr algn="l"/>
            <a:r>
              <a:rPr lang="en-IN" sz="2900" dirty="0">
                <a:solidFill>
                  <a:srgbClr val="000000"/>
                </a:solidFill>
                <a:latin typeface="Consolas" panose="020B0609020204030204" pitchFamily="49" charset="0"/>
              </a:rPr>
              <a:t>}</a:t>
            </a:r>
          </a:p>
          <a:p>
            <a:pPr algn="l"/>
            <a:r>
              <a:rPr lang="en-IN" sz="2900" dirty="0" err="1">
                <a:solidFill>
                  <a:srgbClr val="000000"/>
                </a:solidFill>
                <a:latin typeface="Consolas" panose="020B0609020204030204" pitchFamily="49" charset="0"/>
              </a:rPr>
              <a:t>listEmployee</a:t>
            </a:r>
            <a:r>
              <a:rPr lang="en-IN" sz="2900" dirty="0">
                <a:solidFill>
                  <a:srgbClr val="000000"/>
                </a:solidFill>
                <a:latin typeface="Consolas" panose="020B0609020204030204" pitchFamily="49" charset="0"/>
              </a:rPr>
              <a:t>(</a:t>
            </a:r>
            <a:r>
              <a:rPr lang="en-IN" sz="2900" dirty="0" err="1">
                <a:solidFill>
                  <a:srgbClr val="6A3E3E"/>
                </a:solidFill>
                <a:latin typeface="Consolas" panose="020B0609020204030204" pitchFamily="49" charset="0"/>
              </a:rPr>
              <a:t>request</a:t>
            </a:r>
            <a:r>
              <a:rPr lang="en-IN" sz="2900" dirty="0" err="1">
                <a:solidFill>
                  <a:srgbClr val="000000"/>
                </a:solidFill>
                <a:latin typeface="Consolas" panose="020B0609020204030204" pitchFamily="49" charset="0"/>
              </a:rPr>
              <a:t>,</a:t>
            </a:r>
            <a:r>
              <a:rPr lang="en-IN" sz="2900" dirty="0" err="1">
                <a:solidFill>
                  <a:srgbClr val="6A3E3E"/>
                </a:solidFill>
                <a:latin typeface="Consolas" panose="020B0609020204030204" pitchFamily="49" charset="0"/>
              </a:rPr>
              <a:t>response</a:t>
            </a:r>
            <a:r>
              <a:rPr lang="en-IN" sz="2900" dirty="0">
                <a:solidFill>
                  <a:srgbClr val="000000"/>
                </a:solidFill>
                <a:latin typeface="Consolas" panose="020B0609020204030204" pitchFamily="49" charset="0"/>
              </a:rPr>
              <a:t>);</a:t>
            </a:r>
          </a:p>
          <a:p>
            <a:pPr algn="l"/>
            <a:endParaRPr lang="en-IN" sz="2900" dirty="0">
              <a:latin typeface="Consolas" panose="020B0609020204030204" pitchFamily="49" charset="0"/>
            </a:endParaRPr>
          </a:p>
          <a:p>
            <a:pPr algn="l"/>
            <a:r>
              <a:rPr lang="en-IN" sz="2900" dirty="0">
                <a:solidFill>
                  <a:srgbClr val="000000"/>
                </a:solidFill>
                <a:latin typeface="Consolas" panose="020B0609020204030204" pitchFamily="49" charset="0"/>
              </a:rPr>
              <a:t>}</a:t>
            </a:r>
          </a:p>
          <a:p>
            <a:pPr algn="l"/>
            <a:endParaRPr lang="en-IN" sz="2900" dirty="0">
              <a:latin typeface="Consolas" panose="020B0609020204030204" pitchFamily="49" charset="0"/>
            </a:endParaRPr>
          </a:p>
          <a:p>
            <a:pPr algn="l"/>
            <a:endParaRPr lang="en-IN" sz="2900" dirty="0">
              <a:latin typeface="Consolas" panose="020B0609020204030204" pitchFamily="49" charset="0"/>
            </a:endParaRPr>
          </a:p>
          <a:p>
            <a:endParaRPr lang="en-IN" dirty="0"/>
          </a:p>
        </p:txBody>
      </p:sp>
    </p:spTree>
    <p:extLst>
      <p:ext uri="{BB962C8B-B14F-4D97-AF65-F5344CB8AC3E}">
        <p14:creationId xmlns:p14="http://schemas.microsoft.com/office/powerpoint/2010/main" val="3664098649"/>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5BAB0-B699-486C-AA9E-E9C6B5ABB885}"/>
              </a:ext>
            </a:extLst>
          </p:cNvPr>
          <p:cNvSpPr>
            <a:spLocks noGrp="1"/>
          </p:cNvSpPr>
          <p:nvPr>
            <p:ph idx="1"/>
          </p:nvPr>
        </p:nvSpPr>
        <p:spPr>
          <a:xfrm>
            <a:off x="457200" y="116632"/>
            <a:ext cx="8229600" cy="6741368"/>
          </a:xfrm>
        </p:spPr>
        <p:txBody>
          <a:bodyPr>
            <a:normAutofit fontScale="85000" lnSpcReduction="20000"/>
          </a:bodyPr>
          <a:lstStyle/>
          <a:p>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action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"action"</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action</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action</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"LIST"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switch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action</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case</a:t>
            </a:r>
            <a:r>
              <a:rPr lang="en-IN" sz="1800" b="1" dirty="0">
                <a:solidFill>
                  <a:srgbClr val="000000"/>
                </a:solidFill>
                <a:latin typeface="Consolas" panose="020B0609020204030204" pitchFamily="49" charset="0"/>
              </a:rPr>
              <a:t> </a:t>
            </a:r>
            <a:r>
              <a:rPr lang="en-IN" sz="1800" b="1" dirty="0">
                <a:solidFill>
                  <a:srgbClr val="2A00FF"/>
                </a:solidFill>
                <a:latin typeface="Consolas" panose="020B0609020204030204" pitchFamily="49" charset="0"/>
              </a:rPr>
              <a:t>"LIST"</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listEmployee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break</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case</a:t>
            </a:r>
            <a:r>
              <a:rPr lang="en-IN" sz="1800" b="1" dirty="0">
                <a:solidFill>
                  <a:srgbClr val="000000"/>
                </a:solidFill>
                <a:latin typeface="Consolas" panose="020B0609020204030204" pitchFamily="49" charset="0"/>
              </a:rPr>
              <a:t> </a:t>
            </a:r>
            <a:r>
              <a:rPr lang="en-IN" sz="1800" b="1" dirty="0">
                <a:solidFill>
                  <a:srgbClr val="2A00FF"/>
                </a:solidFill>
                <a:latin typeface="Consolas" panose="020B0609020204030204" pitchFamily="49" charset="0"/>
              </a:rPr>
              <a:t>"EDIT"</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getSingleEmployee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break</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case</a:t>
            </a:r>
            <a:r>
              <a:rPr lang="en-IN" sz="1800" b="1" dirty="0">
                <a:solidFill>
                  <a:srgbClr val="000000"/>
                </a:solidFill>
                <a:latin typeface="Consolas" panose="020B0609020204030204" pitchFamily="49" charset="0"/>
              </a:rPr>
              <a:t> </a:t>
            </a:r>
            <a:r>
              <a:rPr lang="en-IN" sz="1800" b="1" dirty="0">
                <a:solidFill>
                  <a:srgbClr val="2A00FF"/>
                </a:solidFill>
                <a:latin typeface="Consolas" panose="020B0609020204030204" pitchFamily="49" charset="0"/>
              </a:rPr>
              <a:t>"DELETE"</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deleteEmployee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break</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default</a:t>
            </a:r>
            <a:r>
              <a:rPr lang="en-IN" sz="1800" b="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listEmployee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break</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943515862"/>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ED8BA-12E5-4AF7-B298-41FE33B37A95}"/>
              </a:ext>
            </a:extLst>
          </p:cNvPr>
          <p:cNvSpPr>
            <a:spLocks noGrp="1"/>
          </p:cNvSpPr>
          <p:nvPr>
            <p:ph idx="1"/>
          </p:nvPr>
        </p:nvSpPr>
        <p:spPr>
          <a:xfrm>
            <a:off x="457200" y="116632"/>
            <a:ext cx="8229600" cy="6741368"/>
          </a:xfrm>
        </p:spPr>
        <p:txBody>
          <a:bodyPr/>
          <a:lstStyle/>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deleteEmployee</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employeeDAO</a:t>
            </a:r>
            <a:r>
              <a:rPr lang="en-US" sz="1800" b="1" dirty="0" err="1">
                <a:solidFill>
                  <a:srgbClr val="000000"/>
                </a:solidFill>
                <a:latin typeface="Consolas" panose="020B0609020204030204" pitchFamily="49" charset="0"/>
              </a:rPr>
              <a:t>.delete</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Integer.</a:t>
            </a:r>
            <a:r>
              <a:rPr lang="en-US" sz="1800" b="1" i="1" dirty="0" err="1">
                <a:solidFill>
                  <a:srgbClr val="000000"/>
                </a:solidFill>
                <a:latin typeface="Consolas" panose="020B0609020204030204" pitchFamily="49" charset="0"/>
              </a:rPr>
              <a:t>parseInt</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id</a:t>
            </a:r>
            <a:r>
              <a:rPr lang="en-US" sz="1800" b="1" i="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.setAttribute</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"Record has been deleted"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listEmployee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listEmployee</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request</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List&lt;Employee&gt; </a:t>
            </a:r>
            <a:r>
              <a:rPr lang="en-US" sz="1800" dirty="0">
                <a:solidFill>
                  <a:srgbClr val="6A3E3E"/>
                </a:solidFill>
                <a:latin typeface="Consolas" panose="020B0609020204030204" pitchFamily="49" charset="0"/>
              </a:rPr>
              <a:t>list</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employeeDAO</a:t>
            </a:r>
            <a:r>
              <a:rPr lang="en-US" sz="1800" dirty="0" err="1">
                <a:solidFill>
                  <a:srgbClr val="000000"/>
                </a:solidFill>
                <a:latin typeface="Consolas" panose="020B0609020204030204" pitchFamily="49" charset="0"/>
              </a:rPr>
              <a:t>.get</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.setAttribute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"list"</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dispatcher</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.getRequestDispatcher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"/views/employee-</a:t>
            </a:r>
            <a:r>
              <a:rPr lang="en-US" sz="1800" dirty="0" err="1">
                <a:solidFill>
                  <a:srgbClr val="2A00FF"/>
                </a:solidFill>
                <a:latin typeface="Consolas" panose="020B0609020204030204" pitchFamily="49" charset="0"/>
              </a:rPr>
              <a:t>list.jsp</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dispatcher</a:t>
            </a:r>
            <a:r>
              <a:rPr lang="en-IN" sz="1800" dirty="0" err="1">
                <a:solidFill>
                  <a:srgbClr val="000000"/>
                </a:solidFill>
                <a:latin typeface="Consolas" panose="020B0609020204030204" pitchFamily="49" charset="0"/>
              </a:rPr>
              <a:t>.forward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endParaRPr lang="en-IN" dirty="0"/>
          </a:p>
        </p:txBody>
      </p:sp>
    </p:spTree>
    <p:extLst>
      <p:ext uri="{BB962C8B-B14F-4D97-AF65-F5344CB8AC3E}">
        <p14:creationId xmlns:p14="http://schemas.microsoft.com/office/powerpoint/2010/main" val="1884313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C2DC-0C95-450E-87E3-B98FB4D2F737}"/>
              </a:ext>
            </a:extLst>
          </p:cNvPr>
          <p:cNvSpPr>
            <a:spLocks noGrp="1"/>
          </p:cNvSpPr>
          <p:nvPr>
            <p:ph type="title"/>
          </p:nvPr>
        </p:nvSpPr>
        <p:spPr>
          <a:xfrm>
            <a:off x="457200" y="274638"/>
            <a:ext cx="8229600" cy="409574"/>
          </a:xfrm>
        </p:spPr>
        <p:txBody>
          <a:bodyPr>
            <a:normAutofit fontScale="90000"/>
          </a:bodyPr>
          <a:lstStyle/>
          <a:p>
            <a:r>
              <a:rPr lang="en-IN" sz="4000" b="1" i="0" dirty="0">
                <a:solidFill>
                  <a:srgbClr val="610B4B"/>
                </a:solidFill>
                <a:effectLst/>
                <a:latin typeface="erdana"/>
              </a:rPr>
              <a:t>if-else-if ladder</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24C9FF7-0D65-4566-AA71-D4073085ED90}"/>
              </a:ext>
            </a:extLst>
          </p:cNvPr>
          <p:cNvSpPr>
            <a:spLocks noGrp="1"/>
          </p:cNvSpPr>
          <p:nvPr>
            <p:ph idx="1"/>
          </p:nvPr>
        </p:nvSpPr>
        <p:spPr>
          <a:xfrm>
            <a:off x="457200" y="476672"/>
            <a:ext cx="8229600" cy="6192687"/>
          </a:xfrm>
        </p:spPr>
        <p:txBody>
          <a:bodyPr>
            <a:normAutofit/>
          </a:bodyPr>
          <a:lstStyle/>
          <a:p>
            <a:r>
              <a:rPr lang="en-US" b="0" i="0" dirty="0">
                <a:solidFill>
                  <a:srgbClr val="333333"/>
                </a:solidFill>
                <a:effectLst/>
                <a:latin typeface="inter-regular"/>
              </a:rPr>
              <a:t>The if-else-if statement contains the if-statement followed by multiple else-if statements.</a:t>
            </a:r>
          </a:p>
          <a:p>
            <a:pPr marL="0" indent="0" algn="just">
              <a:buNone/>
            </a:pPr>
            <a:r>
              <a:rPr lang="en-US" sz="2200" i="0" dirty="0">
                <a:effectLst/>
                <a:latin typeface="inter-regular"/>
              </a:rPr>
              <a:t>if(condition 1) {    </a:t>
            </a:r>
          </a:p>
          <a:p>
            <a:pPr marL="0" indent="0" algn="just">
              <a:buNone/>
            </a:pPr>
            <a:r>
              <a:rPr lang="en-US" sz="2200" i="0" dirty="0">
                <a:effectLst/>
                <a:latin typeface="inter-regular"/>
              </a:rPr>
              <a:t>statement 1; //executes when condition 1 is true   </a:t>
            </a:r>
          </a:p>
          <a:p>
            <a:pPr marL="0" indent="0" algn="just">
              <a:buNone/>
            </a:pPr>
            <a:r>
              <a:rPr lang="en-US" sz="2200" i="0" dirty="0">
                <a:effectLst/>
                <a:latin typeface="inter-regular"/>
              </a:rPr>
              <a:t>}  </a:t>
            </a:r>
          </a:p>
          <a:p>
            <a:pPr marL="0" indent="0" algn="just">
              <a:buNone/>
            </a:pPr>
            <a:r>
              <a:rPr lang="en-US" sz="2200" i="0" dirty="0">
                <a:effectLst/>
                <a:latin typeface="inter-regular"/>
              </a:rPr>
              <a:t>else if(condition 2) {  </a:t>
            </a:r>
          </a:p>
          <a:p>
            <a:pPr marL="0" indent="0" algn="just">
              <a:buNone/>
            </a:pPr>
            <a:r>
              <a:rPr lang="en-US" sz="2200" i="0" dirty="0">
                <a:effectLst/>
                <a:latin typeface="inter-regular"/>
              </a:rPr>
              <a:t>statement 2; //executes when condition 2 is true   </a:t>
            </a:r>
          </a:p>
          <a:p>
            <a:pPr marL="0" indent="0" algn="just">
              <a:buNone/>
            </a:pPr>
            <a:r>
              <a:rPr lang="en-US" sz="2200" i="0" dirty="0">
                <a:effectLst/>
                <a:latin typeface="inter-regular"/>
              </a:rPr>
              <a:t>}  </a:t>
            </a:r>
          </a:p>
          <a:p>
            <a:pPr marL="0" indent="0" algn="just">
              <a:buNone/>
            </a:pPr>
            <a:r>
              <a:rPr lang="en-US" sz="2200" i="0" dirty="0">
                <a:effectLst/>
                <a:latin typeface="inter-regular"/>
              </a:rPr>
              <a:t>else {  </a:t>
            </a:r>
          </a:p>
          <a:p>
            <a:pPr marL="0" indent="0" algn="just">
              <a:buNone/>
            </a:pPr>
            <a:r>
              <a:rPr lang="en-US" sz="2200" i="0" dirty="0">
                <a:effectLst/>
                <a:latin typeface="inter-regular"/>
              </a:rPr>
              <a:t>statement 2; //executes when all the conditions are false   </a:t>
            </a:r>
          </a:p>
          <a:p>
            <a:pPr marL="0" indent="0" algn="just">
              <a:buNone/>
            </a:pPr>
            <a:r>
              <a:rPr lang="en-US" sz="2200" i="0" dirty="0">
                <a:effectLst/>
                <a:latin typeface="inter-regular"/>
              </a:rPr>
              <a:t>}  </a:t>
            </a:r>
          </a:p>
          <a:p>
            <a:endParaRPr lang="en-IN" dirty="0"/>
          </a:p>
        </p:txBody>
      </p:sp>
    </p:spTree>
    <p:extLst>
      <p:ext uri="{BB962C8B-B14F-4D97-AF65-F5344CB8AC3E}">
        <p14:creationId xmlns:p14="http://schemas.microsoft.com/office/powerpoint/2010/main" val="4031813752"/>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22EE5-BE0A-4B7F-8364-10E6704747D4}"/>
              </a:ext>
            </a:extLst>
          </p:cNvPr>
          <p:cNvSpPr>
            <a:spLocks noGrp="1"/>
          </p:cNvSpPr>
          <p:nvPr>
            <p:ph idx="1"/>
          </p:nvPr>
        </p:nvSpPr>
        <p:spPr>
          <a:xfrm>
            <a:off x="457200" y="116632"/>
            <a:ext cx="8229600" cy="6624736"/>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getSingleEmployee</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request</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"id"</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Employee </a:t>
            </a:r>
            <a:r>
              <a:rPr lang="en-US" sz="1800" dirty="0">
                <a:solidFill>
                  <a:srgbClr val="6A3E3E"/>
                </a:solidFill>
                <a:latin typeface="Consolas" panose="020B0609020204030204" pitchFamily="49" charset="0"/>
              </a:rPr>
              <a:t>employee</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employeeDAO</a:t>
            </a:r>
            <a:r>
              <a:rPr lang="en-US" sz="1800" dirty="0" err="1">
                <a:solidFill>
                  <a:srgbClr val="000000"/>
                </a:solidFill>
                <a:latin typeface="Consolas" panose="020B0609020204030204" pitchFamily="49" charset="0"/>
              </a:rPr>
              <a:t>.get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Integer.</a:t>
            </a:r>
            <a:r>
              <a:rPr lang="en-US" sz="1800" i="1" dirty="0" err="1">
                <a:solidFill>
                  <a:srgbClr val="000000"/>
                </a:solidFill>
                <a:latin typeface="Consolas" panose="020B0609020204030204" pitchFamily="49" charset="0"/>
              </a:rPr>
              <a:t>parseInt</a:t>
            </a:r>
            <a:r>
              <a:rPr lang="en-US" sz="1800" i="1" dirty="0">
                <a:solidFill>
                  <a:srgbClr val="000000"/>
                </a:solidFill>
                <a:latin typeface="Consolas" panose="020B0609020204030204" pitchFamily="49" charset="0"/>
              </a:rPr>
              <a:t>(</a:t>
            </a:r>
            <a:r>
              <a:rPr lang="en-US" sz="1800" i="1" dirty="0">
                <a:solidFill>
                  <a:srgbClr val="6A3E3E"/>
                </a:solidFill>
                <a:latin typeface="Consolas" panose="020B0609020204030204" pitchFamily="49" charset="0"/>
              </a:rPr>
              <a:t>id</a:t>
            </a:r>
            <a:r>
              <a:rPr lang="en-US" sz="1800" i="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.setAttribute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"employee"</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employee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US" sz="1800" dirty="0">
                <a:solidFill>
                  <a:srgbClr val="0000C0"/>
                </a:solidFill>
                <a:latin typeface="Consolas" panose="020B0609020204030204" pitchFamily="49" charset="0"/>
              </a:rPr>
              <a:t>dispatcher</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.getRequestDispatcher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"/views/employee-</a:t>
            </a:r>
            <a:r>
              <a:rPr lang="en-US" sz="1800" dirty="0" err="1">
                <a:solidFill>
                  <a:srgbClr val="2A00FF"/>
                </a:solidFill>
                <a:latin typeface="Consolas" panose="020B0609020204030204" pitchFamily="49" charset="0"/>
              </a:rPr>
              <a:t>add.jsp</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dispatcher</a:t>
            </a:r>
            <a:r>
              <a:rPr lang="en-IN" sz="1800" dirty="0" err="1">
                <a:solidFill>
                  <a:srgbClr val="000000"/>
                </a:solidFill>
                <a:latin typeface="Consolas" panose="020B0609020204030204" pitchFamily="49" charset="0"/>
              </a:rPr>
              <a:t>.forward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dirty="0"/>
          </a:p>
        </p:txBody>
      </p:sp>
    </p:spTree>
    <p:extLst>
      <p:ext uri="{BB962C8B-B14F-4D97-AF65-F5344CB8AC3E}">
        <p14:creationId xmlns:p14="http://schemas.microsoft.com/office/powerpoint/2010/main" val="3841777828"/>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1A3A-CFEE-4F5A-B0DE-C33C450EDB48}"/>
              </a:ext>
            </a:extLst>
          </p:cNvPr>
          <p:cNvSpPr>
            <a:spLocks noGrp="1"/>
          </p:cNvSpPr>
          <p:nvPr>
            <p:ph type="title"/>
          </p:nvPr>
        </p:nvSpPr>
        <p:spPr>
          <a:xfrm>
            <a:off x="457200" y="274638"/>
            <a:ext cx="8229600" cy="202034"/>
          </a:xfrm>
        </p:spPr>
        <p:txBody>
          <a:bodyPr>
            <a:normAutofit fontScale="90000"/>
          </a:bodyPr>
          <a:lstStyle/>
          <a:p>
            <a:r>
              <a:rPr lang="en-US" dirty="0"/>
              <a:t>Employee(Entity Class)</a:t>
            </a:r>
            <a:endParaRPr lang="en-IN" dirty="0"/>
          </a:p>
        </p:txBody>
      </p:sp>
      <p:sp>
        <p:nvSpPr>
          <p:cNvPr id="3" name="Content Placeholder 2">
            <a:extLst>
              <a:ext uri="{FF2B5EF4-FFF2-40B4-BE49-F238E27FC236}">
                <a16:creationId xmlns:a16="http://schemas.microsoft.com/office/drawing/2014/main" id="{630D5896-83F5-44B9-8C82-CE8BB7FEC928}"/>
              </a:ext>
            </a:extLst>
          </p:cNvPr>
          <p:cNvSpPr>
            <a:spLocks noGrp="1"/>
          </p:cNvSpPr>
          <p:nvPr>
            <p:ph idx="1"/>
          </p:nvPr>
        </p:nvSpPr>
        <p:spPr>
          <a:xfrm>
            <a:off x="457200" y="620688"/>
            <a:ext cx="8229600" cy="6120680"/>
          </a:xfrm>
        </p:spPr>
        <p:txBody>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Employee {</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Integer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dob</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dept</a:t>
            </a:r>
            <a:r>
              <a:rPr lang="en-IN" sz="1800" b="1" dirty="0">
                <a:solidFill>
                  <a:srgbClr val="000000"/>
                </a:solidFill>
                <a:latin typeface="Consolas" panose="020B0609020204030204" pitchFamily="49" charset="0"/>
              </a:rPr>
              <a:t>;</a:t>
            </a:r>
          </a:p>
          <a:p>
            <a:pPr algn="l"/>
            <a:endParaRPr lang="en-IN" sz="1800" b="1" dirty="0">
              <a:solidFill>
                <a:srgbClr val="000000"/>
              </a:solidFill>
              <a:latin typeface="Consolas" panose="020B0609020204030204" pitchFamily="49" charset="0"/>
            </a:endParaRPr>
          </a:p>
          <a:p>
            <a:pPr algn="l"/>
            <a:r>
              <a:rPr lang="en-IN" sz="1800" b="1" dirty="0">
                <a:solidFill>
                  <a:srgbClr val="000000"/>
                </a:solidFill>
                <a:latin typeface="Consolas" panose="020B0609020204030204" pitchFamily="49" charset="0"/>
              </a:rPr>
              <a:t>//getters and setters</a:t>
            </a:r>
          </a:p>
          <a:p>
            <a:pPr algn="l"/>
            <a:endParaRPr lang="en-IN" dirty="0"/>
          </a:p>
        </p:txBody>
      </p:sp>
    </p:spTree>
    <p:extLst>
      <p:ext uri="{BB962C8B-B14F-4D97-AF65-F5344CB8AC3E}">
        <p14:creationId xmlns:p14="http://schemas.microsoft.com/office/powerpoint/2010/main" val="70852584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4EC8-6DE5-430D-89E2-CBF35933FA58}"/>
              </a:ext>
            </a:extLst>
          </p:cNvPr>
          <p:cNvSpPr>
            <a:spLocks noGrp="1"/>
          </p:cNvSpPr>
          <p:nvPr>
            <p:ph type="title"/>
          </p:nvPr>
        </p:nvSpPr>
        <p:spPr>
          <a:xfrm>
            <a:off x="457200" y="274638"/>
            <a:ext cx="8229600" cy="457199"/>
          </a:xfrm>
        </p:spPr>
        <p:txBody>
          <a:bodyPr>
            <a:normAutofit fontScale="90000"/>
          </a:bodyPr>
          <a:lstStyle/>
          <a:p>
            <a:r>
              <a:rPr lang="en-US" dirty="0"/>
              <a:t>Hibernate</a:t>
            </a:r>
            <a:endParaRPr lang="en-IN" dirty="0"/>
          </a:p>
        </p:txBody>
      </p:sp>
      <p:sp>
        <p:nvSpPr>
          <p:cNvPr id="3" name="Content Placeholder 2">
            <a:extLst>
              <a:ext uri="{FF2B5EF4-FFF2-40B4-BE49-F238E27FC236}">
                <a16:creationId xmlns:a16="http://schemas.microsoft.com/office/drawing/2014/main" id="{6FCEE453-8C32-4831-9715-656CBEB3D917}"/>
              </a:ext>
            </a:extLst>
          </p:cNvPr>
          <p:cNvSpPr>
            <a:spLocks noGrp="1"/>
          </p:cNvSpPr>
          <p:nvPr>
            <p:ph idx="1"/>
          </p:nvPr>
        </p:nvSpPr>
        <p:spPr>
          <a:xfrm>
            <a:off x="457200" y="908720"/>
            <a:ext cx="8229600" cy="5217443"/>
          </a:xfrm>
        </p:spPr>
        <p:txBody>
          <a:bodyPr/>
          <a:lstStyle/>
          <a:p>
            <a:r>
              <a:rPr lang="en-IN" b="0" i="0" dirty="0">
                <a:effectLst/>
                <a:latin typeface="Arial" panose="020B0604020202020204" pitchFamily="34" charset="0"/>
              </a:rPr>
              <a:t>What is JDBC?</a:t>
            </a:r>
          </a:p>
          <a:p>
            <a:pPr lvl="1"/>
            <a:r>
              <a:rPr lang="en-IN" sz="1600" b="0" i="0" dirty="0">
                <a:solidFill>
                  <a:srgbClr val="000000"/>
                </a:solidFill>
                <a:effectLst/>
                <a:latin typeface="Arial" panose="020B0604020202020204" pitchFamily="34" charset="0"/>
              </a:rPr>
              <a:t>JDBC stands for </a:t>
            </a:r>
            <a:r>
              <a:rPr lang="en-IN" sz="1600" b="1" i="0" dirty="0">
                <a:solidFill>
                  <a:srgbClr val="000000"/>
                </a:solidFill>
                <a:effectLst/>
                <a:latin typeface="Arial" panose="020B0604020202020204" pitchFamily="34" charset="0"/>
              </a:rPr>
              <a:t>Java Database Connectivity</a:t>
            </a:r>
            <a:r>
              <a:rPr lang="en-IN" sz="1600" b="0" i="0" dirty="0">
                <a:solidFill>
                  <a:srgbClr val="000000"/>
                </a:solidFill>
                <a:effectLst/>
                <a:latin typeface="Arial" panose="020B0604020202020204" pitchFamily="34" charset="0"/>
              </a:rPr>
              <a:t>. It provides a set of Java API for accessing the relational databases from Java program. These Java APIs enables Java programs to execute SQL statements and interact with any SQL compliant database.</a:t>
            </a:r>
          </a:p>
          <a:p>
            <a:pPr lvl="1"/>
            <a:r>
              <a:rPr lang="en-US" sz="1800" b="0" i="0" dirty="0">
                <a:solidFill>
                  <a:srgbClr val="000000"/>
                </a:solidFill>
                <a:effectLst/>
                <a:latin typeface="Arial" panose="020B0604020202020204" pitchFamily="34" charset="0"/>
              </a:rPr>
              <a:t>JDBC provides a flexible architecture to write a database independent application that can run on different platforms and interact with different DBMS without any modification.</a:t>
            </a:r>
            <a:endParaRPr lang="en-IN" sz="1800" dirty="0"/>
          </a:p>
        </p:txBody>
      </p:sp>
    </p:spTree>
    <p:extLst>
      <p:ext uri="{BB962C8B-B14F-4D97-AF65-F5344CB8AC3E}">
        <p14:creationId xmlns:p14="http://schemas.microsoft.com/office/powerpoint/2010/main" val="478959089"/>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F85D-A7AB-4BD0-94A9-3F00E2CFB5DE}"/>
              </a:ext>
            </a:extLst>
          </p:cNvPr>
          <p:cNvSpPr>
            <a:spLocks noGrp="1"/>
          </p:cNvSpPr>
          <p:nvPr>
            <p:ph type="title"/>
          </p:nvPr>
        </p:nvSpPr>
        <p:spPr>
          <a:xfrm>
            <a:off x="457200" y="227013"/>
            <a:ext cx="8229600" cy="321667"/>
          </a:xfrm>
        </p:spPr>
        <p:txBody>
          <a:bodyPr>
            <a:normAutofit fontScale="90000"/>
          </a:bodyPr>
          <a:lstStyle/>
          <a:p>
            <a:r>
              <a:rPr lang="en-US" b="0" i="0" dirty="0">
                <a:effectLst/>
                <a:latin typeface="Arial" panose="020B0604020202020204" pitchFamily="34" charset="0"/>
              </a:rPr>
              <a:t>Pros and Cons of JDBC</a:t>
            </a:r>
            <a:br>
              <a:rPr lang="en-US"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26293CA5-3EB5-48B8-8B15-4CE0117D55FC}"/>
              </a:ext>
            </a:extLst>
          </p:cNvPr>
          <p:cNvGraphicFramePr>
            <a:graphicFrameLocks noGrp="1"/>
          </p:cNvGraphicFramePr>
          <p:nvPr>
            <p:ph idx="1"/>
          </p:nvPr>
        </p:nvGraphicFramePr>
        <p:xfrm>
          <a:off x="2670175" y="1553686"/>
          <a:ext cx="3803650" cy="3495040"/>
        </p:xfrm>
        <a:graphic>
          <a:graphicData uri="http://schemas.openxmlformats.org/drawingml/2006/table">
            <a:tbl>
              <a:tblPr/>
              <a:tblGrid>
                <a:gridCol w="1899044">
                  <a:extLst>
                    <a:ext uri="{9D8B030D-6E8A-4147-A177-3AD203B41FA5}">
                      <a16:colId xmlns:a16="http://schemas.microsoft.com/office/drawing/2014/main" val="2291204149"/>
                    </a:ext>
                  </a:extLst>
                </a:gridCol>
                <a:gridCol w="1904606">
                  <a:extLst>
                    <a:ext uri="{9D8B030D-6E8A-4147-A177-3AD203B41FA5}">
                      <a16:colId xmlns:a16="http://schemas.microsoft.com/office/drawing/2014/main" val="1899689281"/>
                    </a:ext>
                  </a:extLst>
                </a:gridCol>
              </a:tblGrid>
              <a:tr h="0">
                <a:tc>
                  <a:txBody>
                    <a:bodyPr/>
                    <a:lstStyle/>
                    <a:p>
                      <a:pPr algn="ctr" fontAlgn="t"/>
                      <a:r>
                        <a:rPr lang="en-IN">
                          <a:effectLst/>
                        </a:rPr>
                        <a:t>Pros of JDBC</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Cons of JDBC</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06143573"/>
                  </a:ext>
                </a:extLst>
              </a:tr>
              <a:tr h="0">
                <a:tc>
                  <a:txBody>
                    <a:bodyPr/>
                    <a:lstStyle/>
                    <a:p>
                      <a:pPr algn="just" fontAlgn="t"/>
                      <a:r>
                        <a:rPr lang="en-US">
                          <a:solidFill>
                            <a:srgbClr val="000000"/>
                          </a:solidFill>
                          <a:effectLst/>
                        </a:rPr>
                        <a:t>Clean and simple SQL processing</a:t>
                      </a:r>
                    </a:p>
                    <a:p>
                      <a:pPr algn="just" fontAlgn="t"/>
                      <a:r>
                        <a:rPr lang="en-US">
                          <a:solidFill>
                            <a:srgbClr val="000000"/>
                          </a:solidFill>
                          <a:effectLst/>
                        </a:rPr>
                        <a:t>Good performance with large data</a:t>
                      </a:r>
                    </a:p>
                    <a:p>
                      <a:pPr algn="just" fontAlgn="t"/>
                      <a:r>
                        <a:rPr lang="en-US">
                          <a:solidFill>
                            <a:srgbClr val="000000"/>
                          </a:solidFill>
                          <a:effectLst/>
                        </a:rPr>
                        <a:t>Very good for small applications</a:t>
                      </a:r>
                    </a:p>
                    <a:p>
                      <a:pPr algn="just" fontAlgn="t"/>
                      <a:r>
                        <a:rPr lang="en-US">
                          <a:solidFill>
                            <a:srgbClr val="000000"/>
                          </a:solidFill>
                          <a:effectLst/>
                        </a:rPr>
                        <a:t>Simple syntax so easy to learn</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dirty="0">
                          <a:solidFill>
                            <a:srgbClr val="000000"/>
                          </a:solidFill>
                          <a:effectLst/>
                        </a:rPr>
                        <a:t>Complex if it is used in large projects</a:t>
                      </a:r>
                    </a:p>
                    <a:p>
                      <a:pPr algn="just" fontAlgn="t"/>
                      <a:r>
                        <a:rPr lang="en-US" dirty="0">
                          <a:solidFill>
                            <a:srgbClr val="000000"/>
                          </a:solidFill>
                          <a:effectLst/>
                        </a:rPr>
                        <a:t>Large programming overhead</a:t>
                      </a:r>
                    </a:p>
                    <a:p>
                      <a:pPr algn="just" fontAlgn="t"/>
                      <a:r>
                        <a:rPr lang="en-US" dirty="0">
                          <a:solidFill>
                            <a:srgbClr val="000000"/>
                          </a:solidFill>
                          <a:effectLst/>
                        </a:rPr>
                        <a:t>No encapsulation</a:t>
                      </a:r>
                    </a:p>
                    <a:p>
                      <a:pPr algn="just" fontAlgn="t"/>
                      <a:r>
                        <a:rPr lang="en-US" dirty="0">
                          <a:solidFill>
                            <a:srgbClr val="000000"/>
                          </a:solidFill>
                          <a:effectLst/>
                        </a:rPr>
                        <a:t>Hard to implement MVC concept</a:t>
                      </a:r>
                    </a:p>
                    <a:p>
                      <a:pPr algn="just" fontAlgn="t"/>
                      <a:r>
                        <a:rPr lang="en-US" dirty="0">
                          <a:solidFill>
                            <a:srgbClr val="000000"/>
                          </a:solidFill>
                          <a:effectLst/>
                        </a:rPr>
                        <a:t>Query is DBMS specific</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1022671"/>
                  </a:ext>
                </a:extLst>
              </a:tr>
            </a:tbl>
          </a:graphicData>
        </a:graphic>
      </p:graphicFrame>
    </p:spTree>
    <p:extLst>
      <p:ext uri="{BB962C8B-B14F-4D97-AF65-F5344CB8AC3E}">
        <p14:creationId xmlns:p14="http://schemas.microsoft.com/office/powerpoint/2010/main" val="2038266098"/>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14DB-2358-4945-84B4-2E8ACC81F976}"/>
              </a:ext>
            </a:extLst>
          </p:cNvPr>
          <p:cNvSpPr>
            <a:spLocks noGrp="1"/>
          </p:cNvSpPr>
          <p:nvPr>
            <p:ph type="title"/>
          </p:nvPr>
        </p:nvSpPr>
        <p:spPr>
          <a:xfrm>
            <a:off x="457200" y="274638"/>
            <a:ext cx="8229600" cy="457199"/>
          </a:xfrm>
        </p:spPr>
        <p:txBody>
          <a:bodyPr>
            <a:normAutofit fontScale="90000"/>
          </a:bodyPr>
          <a:lstStyle/>
          <a:p>
            <a:r>
              <a:rPr lang="en-US" sz="2200" b="0" i="0" dirty="0">
                <a:effectLst/>
                <a:latin typeface="Arial" panose="020B0604020202020204" pitchFamily="34" charset="0"/>
              </a:rPr>
              <a:t>Why Object Relational Mapping (ORM)?</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094717F-E120-4C24-BE5F-55A180725C99}"/>
              </a:ext>
            </a:extLst>
          </p:cNvPr>
          <p:cNvSpPr>
            <a:spLocks noGrp="1"/>
          </p:cNvSpPr>
          <p:nvPr>
            <p:ph idx="1"/>
          </p:nvPr>
        </p:nvSpPr>
        <p:spPr>
          <a:xfrm>
            <a:off x="457200" y="548680"/>
            <a:ext cx="8229600" cy="5577483"/>
          </a:xfrm>
        </p:spPr>
        <p:txBody>
          <a:bodyPr/>
          <a:lstStyle/>
          <a:p>
            <a:r>
              <a:rPr lang="en-US" sz="2000" b="0" i="0" dirty="0">
                <a:solidFill>
                  <a:srgbClr val="000000"/>
                </a:solidFill>
                <a:effectLst/>
                <a:latin typeface="Arial" panose="020B0604020202020204" pitchFamily="34" charset="0"/>
              </a:rPr>
              <a:t>When we work with an object-oriented system, there is a mismatch between the object model and the relational database</a:t>
            </a:r>
            <a:r>
              <a:rPr lang="en-US" b="0" i="0" dirty="0">
                <a:solidFill>
                  <a:srgbClr val="000000"/>
                </a:solidFill>
                <a:effectLst/>
                <a:latin typeface="Arial" panose="020B0604020202020204" pitchFamily="34" charset="0"/>
              </a:rPr>
              <a:t>.</a:t>
            </a:r>
          </a:p>
          <a:p>
            <a:r>
              <a:rPr lang="en-US" sz="2400" b="0" i="0" dirty="0">
                <a:solidFill>
                  <a:srgbClr val="000000"/>
                </a:solidFill>
                <a:effectLst/>
                <a:latin typeface="Arial" panose="020B0604020202020204" pitchFamily="34" charset="0"/>
              </a:rPr>
              <a:t>RDBMSs represent data in a tabular format whereas object-oriented languages, such as Java or C# represent it as an interconnected graph of objects</a:t>
            </a:r>
            <a:r>
              <a:rPr lang="en-US" b="0" i="0" dirty="0">
                <a:solidFill>
                  <a:srgbClr val="000000"/>
                </a:solidFill>
                <a:effectLst/>
                <a:latin typeface="Arial" panose="020B0604020202020204" pitchFamily="34" charset="0"/>
              </a:rPr>
              <a:t>.</a:t>
            </a:r>
          </a:p>
          <a:p>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13498295"/>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47F78AD-ED5E-43A4-AF93-5D8B4F11E781}"/>
              </a:ext>
            </a:extLst>
          </p:cNvPr>
          <p:cNvGraphicFramePr>
            <a:graphicFrameLocks noGrp="1"/>
          </p:cNvGraphicFramePr>
          <p:nvPr>
            <p:ph idx="1"/>
            <p:extLst>
              <p:ext uri="{D42A27DB-BD31-4B8C-83A1-F6EECF244321}">
                <p14:modId xmlns:p14="http://schemas.microsoft.com/office/powerpoint/2010/main" val="2193092018"/>
              </p:ext>
            </p:extLst>
          </p:nvPr>
        </p:nvGraphicFramePr>
        <p:xfrm>
          <a:off x="539552" y="260648"/>
          <a:ext cx="8136904" cy="5813290"/>
        </p:xfrm>
        <a:graphic>
          <a:graphicData uri="http://schemas.openxmlformats.org/drawingml/2006/table">
            <a:tbl>
              <a:tblPr/>
              <a:tblGrid>
                <a:gridCol w="628119">
                  <a:extLst>
                    <a:ext uri="{9D8B030D-6E8A-4147-A177-3AD203B41FA5}">
                      <a16:colId xmlns:a16="http://schemas.microsoft.com/office/drawing/2014/main" val="1044200842"/>
                    </a:ext>
                  </a:extLst>
                </a:gridCol>
                <a:gridCol w="7508785">
                  <a:extLst>
                    <a:ext uri="{9D8B030D-6E8A-4147-A177-3AD203B41FA5}">
                      <a16:colId xmlns:a16="http://schemas.microsoft.com/office/drawing/2014/main" val="783749801"/>
                    </a:ext>
                  </a:extLst>
                </a:gridCol>
              </a:tblGrid>
              <a:tr h="788469">
                <a:tc>
                  <a:txBody>
                    <a:bodyPr/>
                    <a:lstStyle/>
                    <a:p>
                      <a:pPr fontAlgn="t"/>
                      <a:r>
                        <a:rPr lang="en-IN" sz="1100">
                          <a:effectLst/>
                        </a:rPr>
                        <a:t>Sr.No.</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dirty="0">
                          <a:effectLst/>
                        </a:rPr>
                        <a:t>Mismatch &amp; Description</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13630635"/>
                  </a:ext>
                </a:extLst>
              </a:tr>
              <a:tr h="968882">
                <a:tc>
                  <a:txBody>
                    <a:bodyPr/>
                    <a:lstStyle/>
                    <a:p>
                      <a:pPr fontAlgn="t"/>
                      <a:r>
                        <a:rPr lang="en-IN" sz="1600">
                          <a:effectLst/>
                        </a:rPr>
                        <a:t>1</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Granularity</a:t>
                      </a:r>
                      <a:endParaRPr lang="en-US" sz="1600">
                        <a:solidFill>
                          <a:srgbClr val="000000"/>
                        </a:solidFill>
                        <a:effectLst/>
                      </a:endParaRPr>
                    </a:p>
                    <a:p>
                      <a:pPr algn="just" fontAlgn="t"/>
                      <a:r>
                        <a:rPr lang="en-US" sz="1600">
                          <a:solidFill>
                            <a:srgbClr val="000000"/>
                          </a:solidFill>
                          <a:effectLst/>
                        </a:rPr>
                        <a:t>Sometimes you will have an object model, which has more classes than the number of corresponding tables in the database.</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1234665"/>
                  </a:ext>
                </a:extLst>
              </a:tr>
              <a:tr h="968882">
                <a:tc>
                  <a:txBody>
                    <a:bodyPr/>
                    <a:lstStyle/>
                    <a:p>
                      <a:pPr fontAlgn="t"/>
                      <a:r>
                        <a:rPr lang="en-IN" sz="1600">
                          <a:effectLst/>
                        </a:rPr>
                        <a:t>2</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Inheritance</a:t>
                      </a:r>
                      <a:endParaRPr lang="en-US" sz="1600">
                        <a:solidFill>
                          <a:srgbClr val="000000"/>
                        </a:solidFill>
                        <a:effectLst/>
                      </a:endParaRPr>
                    </a:p>
                    <a:p>
                      <a:pPr algn="just" fontAlgn="t"/>
                      <a:r>
                        <a:rPr lang="en-US" sz="1600">
                          <a:solidFill>
                            <a:srgbClr val="000000"/>
                          </a:solidFill>
                          <a:effectLst/>
                        </a:rPr>
                        <a:t>RDBMSs do not define anything similar to Inheritance, which is a natural paradigm in object-oriented programming languages.</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7070774"/>
                  </a:ext>
                </a:extLst>
              </a:tr>
              <a:tr h="1149294">
                <a:tc>
                  <a:txBody>
                    <a:bodyPr/>
                    <a:lstStyle/>
                    <a:p>
                      <a:pPr fontAlgn="t"/>
                      <a:r>
                        <a:rPr lang="en-IN" sz="1600">
                          <a:effectLst/>
                        </a:rPr>
                        <a:t>3</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Identity</a:t>
                      </a:r>
                      <a:endParaRPr lang="en-US" sz="1600">
                        <a:solidFill>
                          <a:srgbClr val="000000"/>
                        </a:solidFill>
                        <a:effectLst/>
                      </a:endParaRPr>
                    </a:p>
                    <a:p>
                      <a:pPr algn="just" fontAlgn="t"/>
                      <a:r>
                        <a:rPr lang="en-US" sz="1600">
                          <a:solidFill>
                            <a:srgbClr val="000000"/>
                          </a:solidFill>
                          <a:effectLst/>
                        </a:rPr>
                        <a:t>An RDBMS defines exactly one notion of 'sameness': the primary key. Java, however, defines both object identity (a==b) and object equality (a.equals(b)).</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84687062"/>
                  </a:ext>
                </a:extLst>
              </a:tr>
              <a:tr h="1149294">
                <a:tc>
                  <a:txBody>
                    <a:bodyPr/>
                    <a:lstStyle/>
                    <a:p>
                      <a:pPr fontAlgn="t"/>
                      <a:r>
                        <a:rPr lang="en-IN" sz="1600">
                          <a:effectLst/>
                        </a:rPr>
                        <a:t>4</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Associations</a:t>
                      </a:r>
                      <a:endParaRPr lang="en-US" sz="1600">
                        <a:solidFill>
                          <a:srgbClr val="000000"/>
                        </a:solidFill>
                        <a:effectLst/>
                      </a:endParaRPr>
                    </a:p>
                    <a:p>
                      <a:pPr algn="just" fontAlgn="t"/>
                      <a:r>
                        <a:rPr lang="en-US" sz="1600">
                          <a:solidFill>
                            <a:srgbClr val="000000"/>
                          </a:solidFill>
                          <a:effectLst/>
                        </a:rPr>
                        <a:t>Object-oriented languages represent associations using object references whereas an RDBMS represents an association as a foreign key column.</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9069173"/>
                  </a:ext>
                </a:extLst>
              </a:tr>
              <a:tr h="788469">
                <a:tc>
                  <a:txBody>
                    <a:bodyPr/>
                    <a:lstStyle/>
                    <a:p>
                      <a:pPr fontAlgn="t"/>
                      <a:r>
                        <a:rPr lang="en-IN" sz="1600">
                          <a:effectLst/>
                        </a:rPr>
                        <a:t>5</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Navigation</a:t>
                      </a:r>
                      <a:endParaRPr lang="en-US" sz="1600" dirty="0">
                        <a:solidFill>
                          <a:srgbClr val="000000"/>
                        </a:solidFill>
                        <a:effectLst/>
                      </a:endParaRPr>
                    </a:p>
                    <a:p>
                      <a:pPr algn="just" fontAlgn="t"/>
                      <a:r>
                        <a:rPr lang="en-US" sz="1600" dirty="0">
                          <a:solidFill>
                            <a:srgbClr val="000000"/>
                          </a:solidFill>
                          <a:effectLst/>
                        </a:rPr>
                        <a:t>The ways you access objects in Java and in RDBMS are fundamentally different.</a:t>
                      </a:r>
                    </a:p>
                  </a:txBody>
                  <a:tcPr marL="30400" marR="30400" marT="30400" marB="304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1429502"/>
                  </a:ext>
                </a:extLst>
              </a:tr>
            </a:tbl>
          </a:graphicData>
        </a:graphic>
      </p:graphicFrame>
    </p:spTree>
    <p:extLst>
      <p:ext uri="{BB962C8B-B14F-4D97-AF65-F5344CB8AC3E}">
        <p14:creationId xmlns:p14="http://schemas.microsoft.com/office/powerpoint/2010/main" val="272380941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F6279-C335-4F16-89A3-B07C0A2467ED}"/>
              </a:ext>
            </a:extLst>
          </p:cNvPr>
          <p:cNvSpPr>
            <a:spLocks noGrp="1"/>
          </p:cNvSpPr>
          <p:nvPr>
            <p:ph idx="1"/>
          </p:nvPr>
        </p:nvSpPr>
        <p:spPr>
          <a:xfrm>
            <a:off x="457200" y="260648"/>
            <a:ext cx="8229600" cy="5865515"/>
          </a:xfrm>
        </p:spPr>
        <p:txBody>
          <a:bodyPr>
            <a:normAutofit/>
          </a:bodyPr>
          <a:lstStyle/>
          <a:p>
            <a:r>
              <a:rPr lang="en-US" sz="2800" b="0" i="0" dirty="0">
                <a:solidFill>
                  <a:srgbClr val="000000"/>
                </a:solidFill>
                <a:effectLst/>
                <a:latin typeface="Arial" panose="020B0604020202020204" pitchFamily="34" charset="0"/>
              </a:rPr>
              <a:t>The </a:t>
            </a:r>
            <a:r>
              <a:rPr lang="en-US" sz="2800" b="1" i="0" dirty="0">
                <a:solidFill>
                  <a:srgbClr val="000000"/>
                </a:solidFill>
                <a:effectLst/>
                <a:latin typeface="Arial" panose="020B0604020202020204" pitchFamily="34" charset="0"/>
              </a:rPr>
              <a:t>O</a:t>
            </a:r>
            <a:r>
              <a:rPr lang="en-US" sz="2800" b="0" i="0" dirty="0">
                <a:solidFill>
                  <a:srgbClr val="000000"/>
                </a:solidFill>
                <a:effectLst/>
                <a:latin typeface="Arial" panose="020B0604020202020204" pitchFamily="34" charset="0"/>
              </a:rPr>
              <a:t>bject-</a:t>
            </a:r>
            <a:r>
              <a:rPr lang="en-US" sz="2800" b="1" i="0" dirty="0">
                <a:solidFill>
                  <a:srgbClr val="000000"/>
                </a:solidFill>
                <a:effectLst/>
                <a:latin typeface="Arial" panose="020B0604020202020204" pitchFamily="34" charset="0"/>
              </a:rPr>
              <a:t>R</a:t>
            </a:r>
            <a:r>
              <a:rPr lang="en-US" sz="2800" b="0" i="0" dirty="0">
                <a:solidFill>
                  <a:srgbClr val="000000"/>
                </a:solidFill>
                <a:effectLst/>
                <a:latin typeface="Arial" panose="020B0604020202020204" pitchFamily="34" charset="0"/>
              </a:rPr>
              <a:t>elational </a:t>
            </a:r>
            <a:r>
              <a:rPr lang="en-US" sz="2800" b="1" i="0" dirty="0">
                <a:solidFill>
                  <a:srgbClr val="000000"/>
                </a:solidFill>
                <a:effectLst/>
                <a:latin typeface="Arial" panose="020B0604020202020204" pitchFamily="34" charset="0"/>
              </a:rPr>
              <a:t>M</a:t>
            </a:r>
            <a:r>
              <a:rPr lang="en-US" sz="2800" b="0" i="0" dirty="0">
                <a:solidFill>
                  <a:srgbClr val="000000"/>
                </a:solidFill>
                <a:effectLst/>
                <a:latin typeface="Arial" panose="020B0604020202020204" pitchFamily="34" charset="0"/>
              </a:rPr>
              <a:t>apping (ORM) is the solution to handle all the above impedance mismatches.</a:t>
            </a:r>
          </a:p>
          <a:p>
            <a:r>
              <a:rPr lang="en-IN" sz="2800" b="1" i="0" u="sng" dirty="0">
                <a:effectLst/>
                <a:latin typeface="Arial" panose="020B0604020202020204" pitchFamily="34" charset="0"/>
              </a:rPr>
              <a:t>What is ORM?</a:t>
            </a:r>
          </a:p>
          <a:p>
            <a:pPr lvl="1"/>
            <a:r>
              <a:rPr lang="en-US" sz="1600" b="0" i="0" dirty="0">
                <a:solidFill>
                  <a:srgbClr val="000000"/>
                </a:solidFill>
                <a:effectLst/>
                <a:latin typeface="Arial" panose="020B0604020202020204" pitchFamily="34" charset="0"/>
              </a:rPr>
              <a:t>ORM stands for </a:t>
            </a:r>
            <a:r>
              <a:rPr lang="en-US" sz="1600" b="1" i="0" dirty="0">
                <a:solidFill>
                  <a:srgbClr val="000000"/>
                </a:solidFill>
                <a:effectLst/>
                <a:latin typeface="Arial" panose="020B0604020202020204" pitchFamily="34" charset="0"/>
              </a:rPr>
              <a:t>O</a:t>
            </a:r>
            <a:r>
              <a:rPr lang="en-US" sz="1600" b="0" i="0" dirty="0">
                <a:solidFill>
                  <a:srgbClr val="000000"/>
                </a:solidFill>
                <a:effectLst/>
                <a:latin typeface="Arial" panose="020B0604020202020204" pitchFamily="34" charset="0"/>
              </a:rPr>
              <a:t>bject-</a:t>
            </a:r>
            <a:r>
              <a:rPr lang="en-US" sz="1600" b="1" i="0" dirty="0">
                <a:solidFill>
                  <a:srgbClr val="000000"/>
                </a:solidFill>
                <a:effectLst/>
                <a:latin typeface="Arial" panose="020B0604020202020204" pitchFamily="34" charset="0"/>
              </a:rPr>
              <a:t>R</a:t>
            </a:r>
            <a:r>
              <a:rPr lang="en-US" sz="1600" b="0" i="0" dirty="0">
                <a:solidFill>
                  <a:srgbClr val="000000"/>
                </a:solidFill>
                <a:effectLst/>
                <a:latin typeface="Arial" panose="020B0604020202020204" pitchFamily="34" charset="0"/>
              </a:rPr>
              <a:t>elational </a:t>
            </a:r>
            <a:r>
              <a:rPr lang="en-US" sz="1600" b="1" i="0" dirty="0">
                <a:solidFill>
                  <a:srgbClr val="000000"/>
                </a:solidFill>
                <a:effectLst/>
                <a:latin typeface="Arial" panose="020B0604020202020204" pitchFamily="34" charset="0"/>
              </a:rPr>
              <a:t>M</a:t>
            </a:r>
            <a:r>
              <a:rPr lang="en-US" sz="1600" b="0" i="0" dirty="0">
                <a:solidFill>
                  <a:srgbClr val="000000"/>
                </a:solidFill>
                <a:effectLst/>
                <a:latin typeface="Arial" panose="020B0604020202020204" pitchFamily="34" charset="0"/>
              </a:rPr>
              <a:t>apping (ORM) is a programming technique for converting data between relational databases and object oriented programming languages such as Java, C#, etc.</a:t>
            </a:r>
            <a:endParaRPr lang="en-IN" sz="1600" dirty="0">
              <a:solidFill>
                <a:srgbClr val="000000"/>
              </a:solidFill>
              <a:latin typeface="Arial" panose="020B0604020202020204" pitchFamily="34" charset="0"/>
            </a:endParaRPr>
          </a:p>
          <a:p>
            <a:pPr lvl="1"/>
            <a:r>
              <a:rPr lang="en-US" sz="1600" b="0" i="0" dirty="0">
                <a:solidFill>
                  <a:srgbClr val="000000"/>
                </a:solidFill>
                <a:effectLst/>
                <a:latin typeface="Arial" panose="020B0604020202020204" pitchFamily="34" charset="0"/>
              </a:rPr>
              <a:t>An ORM system has the following advantages over plain JDBC −</a:t>
            </a:r>
            <a:endParaRPr lang="en-IN" sz="1600" b="0" i="0" dirty="0">
              <a:solidFill>
                <a:srgbClr val="000000"/>
              </a:solidFill>
              <a:effectLst/>
              <a:latin typeface="Arial" panose="020B0604020202020204" pitchFamily="34" charset="0"/>
            </a:endParaRPr>
          </a:p>
          <a:p>
            <a:pPr lvl="1"/>
            <a:endParaRPr lang="en-IN" sz="2400" i="0" dirty="0">
              <a:effectLst/>
              <a:latin typeface="Arial" panose="020B0604020202020204" pitchFamily="34" charset="0"/>
            </a:endParaRPr>
          </a:p>
          <a:p>
            <a:endParaRPr lang="en-IN" sz="2800" dirty="0"/>
          </a:p>
        </p:txBody>
      </p:sp>
      <p:graphicFrame>
        <p:nvGraphicFramePr>
          <p:cNvPr id="4" name="Table 3">
            <a:extLst>
              <a:ext uri="{FF2B5EF4-FFF2-40B4-BE49-F238E27FC236}">
                <a16:creationId xmlns:a16="http://schemas.microsoft.com/office/drawing/2014/main" id="{B3EF9241-1C8F-4708-931C-58C10CE0A1A4}"/>
              </a:ext>
            </a:extLst>
          </p:cNvPr>
          <p:cNvGraphicFramePr>
            <a:graphicFrameLocks noGrp="1"/>
          </p:cNvGraphicFramePr>
          <p:nvPr>
            <p:extLst>
              <p:ext uri="{D42A27DB-BD31-4B8C-83A1-F6EECF244321}">
                <p14:modId xmlns:p14="http://schemas.microsoft.com/office/powerpoint/2010/main" val="3947663074"/>
              </p:ext>
            </p:extLst>
          </p:nvPr>
        </p:nvGraphicFramePr>
        <p:xfrm>
          <a:off x="2483768" y="3193405"/>
          <a:ext cx="5256584" cy="3294523"/>
        </p:xfrm>
        <a:graphic>
          <a:graphicData uri="http://schemas.openxmlformats.org/drawingml/2006/table">
            <a:tbl>
              <a:tblPr/>
              <a:tblGrid>
                <a:gridCol w="405775">
                  <a:extLst>
                    <a:ext uri="{9D8B030D-6E8A-4147-A177-3AD203B41FA5}">
                      <a16:colId xmlns:a16="http://schemas.microsoft.com/office/drawing/2014/main" val="2528677781"/>
                    </a:ext>
                  </a:extLst>
                </a:gridCol>
                <a:gridCol w="4850809">
                  <a:extLst>
                    <a:ext uri="{9D8B030D-6E8A-4147-A177-3AD203B41FA5}">
                      <a16:colId xmlns:a16="http://schemas.microsoft.com/office/drawing/2014/main" val="3260397442"/>
                    </a:ext>
                  </a:extLst>
                </a:gridCol>
              </a:tblGrid>
              <a:tr h="648717">
                <a:tc>
                  <a:txBody>
                    <a:bodyPr/>
                    <a:lstStyle/>
                    <a:p>
                      <a:pPr fontAlgn="t"/>
                      <a:r>
                        <a:rPr lang="en-IN" sz="1600">
                          <a:effectLst/>
                        </a:rPr>
                        <a:t>Sr.No.</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Advantages</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77830490"/>
                  </a:ext>
                </a:extLst>
              </a:tr>
              <a:tr h="351313">
                <a:tc>
                  <a:txBody>
                    <a:bodyPr/>
                    <a:lstStyle/>
                    <a:p>
                      <a:pPr fontAlgn="t"/>
                      <a:r>
                        <a:rPr lang="en-IN" sz="1600">
                          <a:effectLst/>
                        </a:rPr>
                        <a:t>1</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Let’s business code access objects rather than DB tables.</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0234526"/>
                  </a:ext>
                </a:extLst>
              </a:tr>
              <a:tr h="351313">
                <a:tc>
                  <a:txBody>
                    <a:bodyPr/>
                    <a:lstStyle/>
                    <a:p>
                      <a:pPr fontAlgn="t"/>
                      <a:r>
                        <a:rPr lang="en-IN" sz="1600">
                          <a:effectLst/>
                        </a:rPr>
                        <a:t>2</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Hides details of SQL queries from OO logic.</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1991764"/>
                  </a:ext>
                </a:extLst>
              </a:tr>
              <a:tr h="202610">
                <a:tc>
                  <a:txBody>
                    <a:bodyPr/>
                    <a:lstStyle/>
                    <a:p>
                      <a:pPr fontAlgn="t"/>
                      <a:r>
                        <a:rPr lang="en-IN" sz="1600">
                          <a:effectLst/>
                        </a:rPr>
                        <a:t>3</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Based on JDBC 'under the hood.'</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8253323"/>
                  </a:ext>
                </a:extLst>
              </a:tr>
              <a:tr h="351313">
                <a:tc>
                  <a:txBody>
                    <a:bodyPr/>
                    <a:lstStyle/>
                    <a:p>
                      <a:pPr fontAlgn="t"/>
                      <a:r>
                        <a:rPr lang="en-IN" sz="1600">
                          <a:effectLst/>
                        </a:rPr>
                        <a:t>4</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effectLst/>
                        </a:rPr>
                        <a:t>No need to deal with the database implementation.</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0612817"/>
                  </a:ext>
                </a:extLst>
              </a:tr>
              <a:tr h="351313">
                <a:tc>
                  <a:txBody>
                    <a:bodyPr/>
                    <a:lstStyle/>
                    <a:p>
                      <a:pPr fontAlgn="t"/>
                      <a:r>
                        <a:rPr lang="en-IN" sz="1600">
                          <a:effectLst/>
                        </a:rPr>
                        <a:t>5</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Entities based on business concepts rather than database structure.</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46111055"/>
                  </a:ext>
                </a:extLst>
              </a:tr>
              <a:tr h="351313">
                <a:tc>
                  <a:txBody>
                    <a:bodyPr/>
                    <a:lstStyle/>
                    <a:p>
                      <a:pPr fontAlgn="t"/>
                      <a:r>
                        <a:rPr lang="en-IN" sz="1600">
                          <a:effectLst/>
                        </a:rPr>
                        <a:t>6</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effectLst/>
                        </a:rPr>
                        <a:t>Transaction management and automatic key generation.</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6935173"/>
                  </a:ext>
                </a:extLst>
              </a:tr>
              <a:tr h="202610">
                <a:tc>
                  <a:txBody>
                    <a:bodyPr/>
                    <a:lstStyle/>
                    <a:p>
                      <a:pPr fontAlgn="t"/>
                      <a:r>
                        <a:rPr lang="en-IN" sz="1600">
                          <a:effectLst/>
                        </a:rPr>
                        <a:t>7</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600" dirty="0">
                          <a:effectLst/>
                        </a:rPr>
                        <a:t>Fast development of application.</a:t>
                      </a:r>
                    </a:p>
                  </a:txBody>
                  <a:tcPr marL="44199" marR="44199" marT="44199" marB="441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4550337"/>
                  </a:ext>
                </a:extLst>
              </a:tr>
            </a:tbl>
          </a:graphicData>
        </a:graphic>
      </p:graphicFrame>
    </p:spTree>
    <p:extLst>
      <p:ext uri="{BB962C8B-B14F-4D97-AF65-F5344CB8AC3E}">
        <p14:creationId xmlns:p14="http://schemas.microsoft.com/office/powerpoint/2010/main" val="3913045648"/>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DF5D4-16EA-4AE7-9084-BF054BD6DCF6}"/>
              </a:ext>
            </a:extLst>
          </p:cNvPr>
          <p:cNvSpPr>
            <a:spLocks noGrp="1"/>
          </p:cNvSpPr>
          <p:nvPr>
            <p:ph idx="1"/>
          </p:nvPr>
        </p:nvSpPr>
        <p:spPr>
          <a:xfrm>
            <a:off x="457200" y="188640"/>
            <a:ext cx="8229600" cy="5937523"/>
          </a:xfrm>
        </p:spPr>
        <p:txBody>
          <a:bodyPr>
            <a:normAutofit/>
          </a:bodyPr>
          <a:lstStyle/>
          <a:p>
            <a:r>
              <a:rPr lang="en-US" sz="2000" b="0" i="0" dirty="0">
                <a:solidFill>
                  <a:srgbClr val="000000"/>
                </a:solidFill>
                <a:effectLst/>
                <a:latin typeface="Arial" panose="020B0604020202020204" pitchFamily="34" charset="0"/>
              </a:rPr>
              <a:t>An ORM solution consists of the following four entities −</a:t>
            </a:r>
          </a:p>
          <a:p>
            <a:endParaRPr lang="en-IN" sz="2000" dirty="0"/>
          </a:p>
        </p:txBody>
      </p:sp>
      <p:graphicFrame>
        <p:nvGraphicFramePr>
          <p:cNvPr id="4" name="Table 3">
            <a:extLst>
              <a:ext uri="{FF2B5EF4-FFF2-40B4-BE49-F238E27FC236}">
                <a16:creationId xmlns:a16="http://schemas.microsoft.com/office/drawing/2014/main" id="{66FE640C-F934-4A2B-933B-F21947FBECA4}"/>
              </a:ext>
            </a:extLst>
          </p:cNvPr>
          <p:cNvGraphicFramePr>
            <a:graphicFrameLocks noGrp="1"/>
          </p:cNvGraphicFramePr>
          <p:nvPr>
            <p:extLst>
              <p:ext uri="{D42A27DB-BD31-4B8C-83A1-F6EECF244321}">
                <p14:modId xmlns:p14="http://schemas.microsoft.com/office/powerpoint/2010/main" val="1086656207"/>
              </p:ext>
            </p:extLst>
          </p:nvPr>
        </p:nvGraphicFramePr>
        <p:xfrm>
          <a:off x="1259632" y="894420"/>
          <a:ext cx="7200800" cy="2667561"/>
        </p:xfrm>
        <a:graphic>
          <a:graphicData uri="http://schemas.openxmlformats.org/drawingml/2006/table">
            <a:tbl>
              <a:tblPr/>
              <a:tblGrid>
                <a:gridCol w="555857">
                  <a:extLst>
                    <a:ext uri="{9D8B030D-6E8A-4147-A177-3AD203B41FA5}">
                      <a16:colId xmlns:a16="http://schemas.microsoft.com/office/drawing/2014/main" val="74618705"/>
                    </a:ext>
                  </a:extLst>
                </a:gridCol>
                <a:gridCol w="6644943">
                  <a:extLst>
                    <a:ext uri="{9D8B030D-6E8A-4147-A177-3AD203B41FA5}">
                      <a16:colId xmlns:a16="http://schemas.microsoft.com/office/drawing/2014/main" val="3227869983"/>
                    </a:ext>
                  </a:extLst>
                </a:gridCol>
              </a:tblGrid>
              <a:tr h="1049241">
                <a:tc>
                  <a:txBody>
                    <a:bodyPr/>
                    <a:lstStyle/>
                    <a:p>
                      <a:pPr fontAlgn="t"/>
                      <a:r>
                        <a:rPr lang="en-IN" sz="1600" dirty="0" err="1">
                          <a:effectLst/>
                        </a:rPr>
                        <a:t>Sr.No</a:t>
                      </a:r>
                      <a:r>
                        <a:rPr lang="en-IN" sz="1600" dirty="0">
                          <a:effectLst/>
                        </a:rPr>
                        <a:t>.</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Solutions</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37190560"/>
                  </a:ext>
                </a:extLst>
              </a:tr>
              <a:tr h="809160">
                <a:tc>
                  <a:txBody>
                    <a:bodyPr/>
                    <a:lstStyle/>
                    <a:p>
                      <a:pPr fontAlgn="t"/>
                      <a:r>
                        <a:rPr lang="en-IN" sz="1600">
                          <a:effectLst/>
                        </a:rPr>
                        <a:t>1</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An API to perform basic CRUD operations on objects of persistent classes.</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5609283"/>
                  </a:ext>
                </a:extLst>
              </a:tr>
              <a:tr h="809160">
                <a:tc>
                  <a:txBody>
                    <a:bodyPr/>
                    <a:lstStyle/>
                    <a:p>
                      <a:pPr fontAlgn="t"/>
                      <a:r>
                        <a:rPr lang="en-IN" sz="1600">
                          <a:effectLst/>
                        </a:rPr>
                        <a:t>2</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effectLst/>
                        </a:rPr>
                        <a:t>A language or API to specify queries that refer to classes and properties of classes.</a:t>
                      </a:r>
                    </a:p>
                  </a:txBody>
                  <a:tcPr marL="44459" marR="44459" marT="44459" marB="4445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69859415"/>
                  </a:ext>
                </a:extLst>
              </a:tr>
            </a:tbl>
          </a:graphicData>
        </a:graphic>
      </p:graphicFrame>
    </p:spTree>
    <p:extLst>
      <p:ext uri="{BB962C8B-B14F-4D97-AF65-F5344CB8AC3E}">
        <p14:creationId xmlns:p14="http://schemas.microsoft.com/office/powerpoint/2010/main" val="2626009896"/>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89CF9-EE52-4A5D-B90B-19899DE28EE6}"/>
              </a:ext>
            </a:extLst>
          </p:cNvPr>
          <p:cNvSpPr>
            <a:spLocks noGrp="1"/>
          </p:cNvSpPr>
          <p:nvPr>
            <p:ph idx="1"/>
          </p:nvPr>
        </p:nvSpPr>
        <p:spPr>
          <a:xfrm>
            <a:off x="457200" y="260648"/>
            <a:ext cx="8229600" cy="5865515"/>
          </a:xfrm>
        </p:spPr>
        <p:txBody>
          <a:bodyPr>
            <a:normAutofit/>
          </a:bodyPr>
          <a:lstStyle/>
          <a:p>
            <a:r>
              <a:rPr lang="en-US" sz="2400" b="0" i="0" dirty="0">
                <a:solidFill>
                  <a:srgbClr val="000000"/>
                </a:solidFill>
                <a:effectLst/>
                <a:latin typeface="Arial" panose="020B0604020202020204" pitchFamily="34" charset="0"/>
              </a:rPr>
              <a:t>Hibernate is an </a:t>
            </a:r>
            <a:r>
              <a:rPr lang="en-US" sz="2400" b="1" i="0" dirty="0">
                <a:solidFill>
                  <a:srgbClr val="000000"/>
                </a:solidFill>
                <a:effectLst/>
                <a:latin typeface="Arial" panose="020B0604020202020204" pitchFamily="34" charset="0"/>
              </a:rPr>
              <a:t>O</a:t>
            </a:r>
            <a:r>
              <a:rPr lang="en-US" sz="2400" b="0" i="0" dirty="0">
                <a:solidFill>
                  <a:srgbClr val="000000"/>
                </a:solidFill>
                <a:effectLst/>
                <a:latin typeface="Arial" panose="020B0604020202020204" pitchFamily="34" charset="0"/>
              </a:rPr>
              <a:t>bject-</a:t>
            </a:r>
            <a:r>
              <a:rPr lang="en-US" sz="2400" b="1" i="0" dirty="0">
                <a:solidFill>
                  <a:srgbClr val="000000"/>
                </a:solidFill>
                <a:effectLst/>
                <a:latin typeface="Arial" panose="020B0604020202020204" pitchFamily="34" charset="0"/>
              </a:rPr>
              <a:t>R</a:t>
            </a:r>
            <a:r>
              <a:rPr lang="en-US" sz="2400" b="0" i="0" dirty="0">
                <a:solidFill>
                  <a:srgbClr val="000000"/>
                </a:solidFill>
                <a:effectLst/>
                <a:latin typeface="Arial" panose="020B0604020202020204" pitchFamily="34" charset="0"/>
              </a:rPr>
              <a:t>elational </a:t>
            </a:r>
            <a:r>
              <a:rPr lang="en-US" sz="2400" b="1" i="0" dirty="0">
                <a:solidFill>
                  <a:srgbClr val="000000"/>
                </a:solidFill>
                <a:effectLst/>
                <a:latin typeface="Arial" panose="020B0604020202020204" pitchFamily="34" charset="0"/>
              </a:rPr>
              <a:t>M</a:t>
            </a:r>
            <a:r>
              <a:rPr lang="en-US" sz="2400" b="0" i="0" dirty="0">
                <a:solidFill>
                  <a:srgbClr val="000000"/>
                </a:solidFill>
                <a:effectLst/>
                <a:latin typeface="Arial" panose="020B0604020202020204" pitchFamily="34" charset="0"/>
              </a:rPr>
              <a:t>apping (ORM) solution for JAVA. </a:t>
            </a:r>
          </a:p>
          <a:p>
            <a:r>
              <a:rPr lang="en-US" sz="2400" b="0" i="0" dirty="0">
                <a:solidFill>
                  <a:srgbClr val="000000"/>
                </a:solidFill>
                <a:effectLst/>
                <a:latin typeface="Arial" panose="020B0604020202020204" pitchFamily="34" charset="0"/>
              </a:rPr>
              <a:t>It is an open source persistent framework created by Gavin King in 2001.</a:t>
            </a:r>
          </a:p>
          <a:p>
            <a:r>
              <a:rPr lang="en-US" sz="2000" b="0" i="0" dirty="0">
                <a:solidFill>
                  <a:srgbClr val="000000"/>
                </a:solidFill>
                <a:effectLst/>
                <a:latin typeface="Arial" panose="020B0604020202020204" pitchFamily="34" charset="0"/>
              </a:rPr>
              <a:t>It is a powerful, high performance Object-Relational Persistence and Query service for any Java Application.</a:t>
            </a:r>
          </a:p>
          <a:p>
            <a:r>
              <a:rPr lang="en-US" sz="2000" b="0" i="0" dirty="0">
                <a:solidFill>
                  <a:srgbClr val="000000"/>
                </a:solidFill>
                <a:effectLst/>
                <a:latin typeface="Arial" panose="020B0604020202020204" pitchFamily="34" charset="0"/>
              </a:rPr>
              <a:t>Hibernate maps Java classes to database tables and from Java data types to SQL data types and relieves the developer from 95% of common data persistence related programming tasks.</a:t>
            </a:r>
          </a:p>
          <a:p>
            <a:r>
              <a:rPr lang="en-US" sz="1800" b="0" i="0" dirty="0">
                <a:solidFill>
                  <a:srgbClr val="000000"/>
                </a:solidFill>
                <a:effectLst/>
                <a:latin typeface="Arial" panose="020B0604020202020204" pitchFamily="34" charset="0"/>
              </a:rPr>
              <a:t>Hibernate sits between traditional Java objects and database server to handle all the works in persisting those objects based on the appropriate O/R mechanisms and patterns.</a:t>
            </a:r>
            <a:endParaRPr lang="en-IN" sz="1800" dirty="0"/>
          </a:p>
        </p:txBody>
      </p:sp>
    </p:spTree>
    <p:extLst>
      <p:ext uri="{BB962C8B-B14F-4D97-AF65-F5344CB8AC3E}">
        <p14:creationId xmlns:p14="http://schemas.microsoft.com/office/powerpoint/2010/main" val="4113631581"/>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bernate Position">
            <a:extLst>
              <a:ext uri="{FF2B5EF4-FFF2-40B4-BE49-F238E27FC236}">
                <a16:creationId xmlns:a16="http://schemas.microsoft.com/office/drawing/2014/main" id="{86C8F0E5-E417-4716-B347-C163BD633C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416824" cy="276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636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CD3B-22AF-46D6-80E9-45C90CB2B5B0}"/>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8B549960-19C7-44E8-B0E6-19BA86EC7AD2}"/>
              </a:ext>
            </a:extLst>
          </p:cNvPr>
          <p:cNvSpPr>
            <a:spLocks noGrp="1"/>
          </p:cNvSpPr>
          <p:nvPr>
            <p:ph idx="1"/>
          </p:nvPr>
        </p:nvSpPr>
        <p:spPr>
          <a:xfrm>
            <a:off x="457200" y="731838"/>
            <a:ext cx="8229600" cy="5937522"/>
          </a:xfrm>
        </p:spPr>
        <p:txBody>
          <a:bodyPr>
            <a:normAutofit fontScale="85000" lnSpcReduction="2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Student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String city = "Delhi";  </a:t>
            </a:r>
          </a:p>
          <a:p>
            <a:pPr marL="0" indent="0" algn="just">
              <a:buNone/>
            </a:pPr>
            <a:r>
              <a:rPr lang="en-IN" b="1" i="0" dirty="0">
                <a:effectLst/>
                <a:latin typeface="inter-regular"/>
              </a:rPr>
              <a:t>if</a:t>
            </a:r>
            <a:r>
              <a:rPr lang="en-IN" b="0" i="0" dirty="0">
                <a:effectLst/>
                <a:latin typeface="inter-regular"/>
              </a:rPr>
              <a:t>(city == "Meerut") {  </a:t>
            </a:r>
          </a:p>
          <a:p>
            <a:pPr marL="0" indent="0" algn="just">
              <a:buNone/>
            </a:pPr>
            <a:r>
              <a:rPr lang="en-IN" b="0" i="0" dirty="0" err="1">
                <a:effectLst/>
                <a:latin typeface="inter-regular"/>
              </a:rPr>
              <a:t>System.out.println</a:t>
            </a:r>
            <a:r>
              <a:rPr lang="en-IN" b="0" i="0" dirty="0">
                <a:effectLst/>
                <a:latin typeface="inter-regular"/>
              </a:rPr>
              <a:t>("city is </a:t>
            </a:r>
            <a:r>
              <a:rPr lang="en-IN" b="0" i="0" dirty="0" err="1">
                <a:effectLst/>
                <a:latin typeface="inter-regular"/>
              </a:rPr>
              <a:t>meerut</a:t>
            </a:r>
            <a:r>
              <a:rPr lang="en-IN" b="0" i="0" dirty="0">
                <a:effectLst/>
                <a:latin typeface="inter-regular"/>
              </a:rPr>
              <a:t>");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a:t>
            </a:r>
            <a:r>
              <a:rPr lang="en-IN" b="1" i="0" dirty="0">
                <a:effectLst/>
                <a:latin typeface="inter-regular"/>
              </a:rPr>
              <a:t>if</a:t>
            </a:r>
            <a:r>
              <a:rPr lang="en-IN" b="0" i="0" dirty="0">
                <a:effectLst/>
                <a:latin typeface="inter-regular"/>
              </a:rPr>
              <a:t> (city == "Noida") {  </a:t>
            </a:r>
          </a:p>
          <a:p>
            <a:pPr marL="0" indent="0" algn="just">
              <a:buNone/>
            </a:pPr>
            <a:r>
              <a:rPr lang="en-IN" b="0" i="0" dirty="0" err="1">
                <a:effectLst/>
                <a:latin typeface="inter-regular"/>
              </a:rPr>
              <a:t>System.out.println</a:t>
            </a:r>
            <a:r>
              <a:rPr lang="en-IN" b="0" i="0" dirty="0">
                <a:effectLst/>
                <a:latin typeface="inter-regular"/>
              </a:rPr>
              <a:t>("city is </a:t>
            </a:r>
            <a:r>
              <a:rPr lang="en-IN" b="0" i="0" dirty="0" err="1">
                <a:effectLst/>
                <a:latin typeface="inter-regular"/>
              </a:rPr>
              <a:t>noida</a:t>
            </a:r>
            <a:r>
              <a:rPr lang="en-IN" b="0" i="0" dirty="0">
                <a:effectLst/>
                <a:latin typeface="inter-regular"/>
              </a:rPr>
              <a:t>");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a:t>
            </a:r>
            <a:r>
              <a:rPr lang="en-IN" b="1" i="0" dirty="0">
                <a:effectLst/>
                <a:latin typeface="inter-regular"/>
              </a:rPr>
              <a:t>if</a:t>
            </a:r>
            <a:r>
              <a:rPr lang="en-IN" b="0" i="0" dirty="0">
                <a:effectLst/>
                <a:latin typeface="inter-regular"/>
              </a:rPr>
              <a:t>(city == "Agra") {  </a:t>
            </a:r>
          </a:p>
          <a:p>
            <a:pPr marL="0" indent="0" algn="just">
              <a:buNone/>
            </a:pPr>
            <a:r>
              <a:rPr lang="en-IN" b="0" i="0" dirty="0" err="1">
                <a:effectLst/>
                <a:latin typeface="inter-regular"/>
              </a:rPr>
              <a:t>System.out.println</a:t>
            </a:r>
            <a:r>
              <a:rPr lang="en-IN" b="0" i="0" dirty="0">
                <a:effectLst/>
                <a:latin typeface="inter-regular"/>
              </a:rPr>
              <a:t>("city is </a:t>
            </a:r>
            <a:r>
              <a:rPr lang="en-IN" b="0" i="0" dirty="0" err="1">
                <a:effectLst/>
                <a:latin typeface="inter-regular"/>
              </a:rPr>
              <a:t>agra</a:t>
            </a:r>
            <a:r>
              <a:rPr lang="en-IN" b="0" i="0" dirty="0">
                <a:effectLst/>
                <a:latin typeface="inter-regular"/>
              </a:rPr>
              <a:t>");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  </a:t>
            </a:r>
          </a:p>
          <a:p>
            <a:pPr marL="0" indent="0" algn="just">
              <a:buNone/>
            </a:pPr>
            <a:r>
              <a:rPr lang="en-IN" b="0" i="0" dirty="0" err="1">
                <a:effectLst/>
                <a:latin typeface="inter-regular"/>
              </a:rPr>
              <a:t>System.out.println</a:t>
            </a:r>
            <a:r>
              <a:rPr lang="en-IN" b="0" i="0" dirty="0">
                <a:effectLst/>
                <a:latin typeface="inter-regular"/>
              </a:rPr>
              <a:t>(city);  </a:t>
            </a:r>
          </a:p>
          <a:p>
            <a:pPr marL="0" indent="0" algn="just">
              <a:buNone/>
            </a:pP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1870836782"/>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A8C-9A64-4A18-9871-5860310074FF}"/>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Hibernate Advantages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6E9623C-2817-4AE8-B325-67833F6E2972}"/>
              </a:ext>
            </a:extLst>
          </p:cNvPr>
          <p:cNvSpPr>
            <a:spLocks noGrp="1"/>
          </p:cNvSpPr>
          <p:nvPr>
            <p:ph idx="1"/>
          </p:nvPr>
        </p:nvSpPr>
        <p:spPr>
          <a:xfrm>
            <a:off x="457200" y="548680"/>
            <a:ext cx="8229600" cy="5577483"/>
          </a:xfrm>
        </p:spPr>
        <p:txBody>
          <a:bodyPr/>
          <a:lstStyle/>
          <a:p>
            <a:r>
              <a:rPr lang="en-US" sz="2000" b="0" i="0" dirty="0">
                <a:solidFill>
                  <a:srgbClr val="000000"/>
                </a:solidFill>
                <a:effectLst/>
                <a:latin typeface="Arial" panose="020B0604020202020204" pitchFamily="34" charset="0"/>
              </a:rPr>
              <a:t>Hibernate takes care of mapping Java classes to database tables using XML files and without writing any line of code.</a:t>
            </a:r>
          </a:p>
          <a:p>
            <a:r>
              <a:rPr lang="en-US" sz="2400" b="0" i="0" dirty="0">
                <a:solidFill>
                  <a:srgbClr val="000000"/>
                </a:solidFill>
                <a:effectLst/>
                <a:latin typeface="Arial" panose="020B0604020202020204" pitchFamily="34" charset="0"/>
              </a:rPr>
              <a:t>Provides simple APIs for storing and retrieving Java objects directly to and from the database.</a:t>
            </a:r>
          </a:p>
          <a:p>
            <a:r>
              <a:rPr lang="en-US" sz="2400" b="0" i="0" dirty="0">
                <a:solidFill>
                  <a:srgbClr val="000000"/>
                </a:solidFill>
                <a:effectLst/>
                <a:latin typeface="Arial" panose="020B0604020202020204" pitchFamily="34" charset="0"/>
              </a:rPr>
              <a:t>If there is change in the database or in any table, then you need to change the XML file properties only.</a:t>
            </a:r>
          </a:p>
          <a:p>
            <a:r>
              <a:rPr lang="en-US" sz="2000" b="0" i="0" dirty="0">
                <a:solidFill>
                  <a:srgbClr val="000000"/>
                </a:solidFill>
                <a:effectLst/>
                <a:latin typeface="Arial" panose="020B0604020202020204" pitchFamily="34" charset="0"/>
              </a:rPr>
              <a:t>Abstracts away the unfamiliar SQL types and provides a way to work around familiar Java Objects.</a:t>
            </a:r>
          </a:p>
          <a:p>
            <a:endParaRPr lang="en-US" sz="2000" b="0" i="0" dirty="0">
              <a:solidFill>
                <a:srgbClr val="000000"/>
              </a:solidFill>
              <a:effectLst/>
              <a:latin typeface="Arial" panose="020B0604020202020204" pitchFamily="34" charset="0"/>
            </a:endParaRPr>
          </a:p>
          <a:p>
            <a:endParaRPr lang="en-US" sz="2400" b="0" i="0" dirty="0">
              <a:solidFill>
                <a:srgbClr val="000000"/>
              </a:solidFill>
              <a:effectLst/>
              <a:latin typeface="Arial" panose="020B0604020202020204" pitchFamily="34" charset="0"/>
            </a:endParaRPr>
          </a:p>
          <a:p>
            <a:endParaRPr lang="en-US" sz="24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767993335"/>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9A4B-465A-47CA-A0E9-2B38E0E8FE08}"/>
              </a:ext>
            </a:extLst>
          </p:cNvPr>
          <p:cNvSpPr>
            <a:spLocks noGrp="1"/>
          </p:cNvSpPr>
          <p:nvPr>
            <p:ph type="title"/>
          </p:nvPr>
        </p:nvSpPr>
        <p:spPr>
          <a:xfrm>
            <a:off x="457200" y="274638"/>
            <a:ext cx="8229600" cy="457199"/>
          </a:xfrm>
        </p:spPr>
        <p:txBody>
          <a:bodyPr>
            <a:normAutofit fontScale="90000"/>
          </a:bodyPr>
          <a:lstStyle/>
          <a:p>
            <a:r>
              <a:rPr lang="en-IN" b="0" i="0" dirty="0">
                <a:solidFill>
                  <a:srgbClr val="797979"/>
                </a:solidFill>
                <a:effectLst/>
                <a:latin typeface="Arial" panose="020B0604020202020204" pitchFamily="34" charset="0"/>
              </a:rPr>
              <a:t>Hibernate - Architecture</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6A076C2-6E90-4C8A-9142-D7003B059DE5}"/>
              </a:ext>
            </a:extLst>
          </p:cNvPr>
          <p:cNvSpPr>
            <a:spLocks noGrp="1"/>
          </p:cNvSpPr>
          <p:nvPr>
            <p:ph idx="1"/>
          </p:nvPr>
        </p:nvSpPr>
        <p:spPr>
          <a:xfrm>
            <a:off x="457200" y="548680"/>
            <a:ext cx="8229600" cy="5577483"/>
          </a:xfrm>
        </p:spPr>
        <p:txBody>
          <a:bodyPr>
            <a:normAutofit/>
          </a:bodyPr>
          <a:lstStyle/>
          <a:p>
            <a:r>
              <a:rPr lang="en-US" sz="2400" b="0" i="0" dirty="0">
                <a:solidFill>
                  <a:srgbClr val="000000"/>
                </a:solidFill>
                <a:effectLst/>
                <a:latin typeface="Arial" panose="020B0604020202020204" pitchFamily="34" charset="0"/>
              </a:rPr>
              <a:t>Hibernate has a layered architecture which helps the user to operate without having to know the underlying APIs. </a:t>
            </a:r>
          </a:p>
          <a:p>
            <a:r>
              <a:rPr lang="en-US" sz="2400" b="0" i="0" dirty="0">
                <a:solidFill>
                  <a:srgbClr val="000000"/>
                </a:solidFill>
                <a:effectLst/>
                <a:latin typeface="Arial" panose="020B0604020202020204" pitchFamily="34" charset="0"/>
              </a:rPr>
              <a:t>Hibernate makes use of the database and configuration data to provide persistence services (and persistent objects) to the application.</a:t>
            </a:r>
          </a:p>
          <a:p>
            <a:endParaRPr lang="en-IN" sz="2400" dirty="0"/>
          </a:p>
        </p:txBody>
      </p:sp>
    </p:spTree>
    <p:extLst>
      <p:ext uri="{BB962C8B-B14F-4D97-AF65-F5344CB8AC3E}">
        <p14:creationId xmlns:p14="http://schemas.microsoft.com/office/powerpoint/2010/main" val="2244067647"/>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5CB7EFA-4820-4A5B-B8F7-3B07A619C1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31383"/>
            <a:ext cx="8229600" cy="292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84924"/>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1FAC-4712-44DB-9090-73FAC9B5A358}"/>
              </a:ext>
            </a:extLst>
          </p:cNvPr>
          <p:cNvSpPr>
            <a:spLocks noGrp="1"/>
          </p:cNvSpPr>
          <p:nvPr>
            <p:ph type="title"/>
          </p:nvPr>
        </p:nvSpPr>
        <p:spPr>
          <a:xfrm>
            <a:off x="457200" y="274638"/>
            <a:ext cx="8229600" cy="346050"/>
          </a:xfrm>
        </p:spPr>
        <p:txBody>
          <a:bodyPr>
            <a:normAutofit fontScale="90000"/>
          </a:bodyPr>
          <a:lstStyle/>
          <a:p>
            <a:r>
              <a:rPr lang="en-IN" b="1" i="0" dirty="0">
                <a:solidFill>
                  <a:srgbClr val="273239"/>
                </a:solidFill>
                <a:effectLst/>
                <a:latin typeface="urw-din"/>
              </a:rPr>
              <a:t>Configuration:</a:t>
            </a:r>
            <a:endParaRPr lang="en-IN" dirty="0"/>
          </a:p>
        </p:txBody>
      </p:sp>
      <p:sp>
        <p:nvSpPr>
          <p:cNvPr id="3" name="Content Placeholder 2">
            <a:extLst>
              <a:ext uri="{FF2B5EF4-FFF2-40B4-BE49-F238E27FC236}">
                <a16:creationId xmlns:a16="http://schemas.microsoft.com/office/drawing/2014/main" id="{1C97D685-C73D-4F66-8F0E-17A0B7AF0E1D}"/>
              </a:ext>
            </a:extLst>
          </p:cNvPr>
          <p:cNvSpPr>
            <a:spLocks noGrp="1"/>
          </p:cNvSpPr>
          <p:nvPr>
            <p:ph idx="1"/>
          </p:nvPr>
        </p:nvSpPr>
        <p:spPr>
          <a:xfrm>
            <a:off x="457200" y="764704"/>
            <a:ext cx="8229600" cy="5361459"/>
          </a:xfrm>
        </p:spPr>
        <p:txBody>
          <a:bodyPr>
            <a:normAutofit/>
          </a:bodyPr>
          <a:lstStyle/>
          <a:p>
            <a:r>
              <a:rPr lang="en-US" sz="2000" b="0" i="0" dirty="0">
                <a:solidFill>
                  <a:srgbClr val="273239"/>
                </a:solidFill>
                <a:effectLst/>
                <a:latin typeface="urw-din"/>
              </a:rPr>
              <a:t>Configuration is a class which is present in </a:t>
            </a:r>
            <a:r>
              <a:rPr lang="en-US" sz="2000" b="0" i="0" dirty="0" err="1">
                <a:solidFill>
                  <a:srgbClr val="273239"/>
                </a:solidFill>
                <a:effectLst/>
                <a:latin typeface="urw-din"/>
              </a:rPr>
              <a:t>org.hibernate.cfg</a:t>
            </a:r>
            <a:r>
              <a:rPr lang="en-US" sz="2000" b="0" i="0" dirty="0">
                <a:solidFill>
                  <a:srgbClr val="273239"/>
                </a:solidFill>
                <a:effectLst/>
                <a:latin typeface="urw-din"/>
              </a:rPr>
              <a:t> package. It activates Hibernate framework. It reads both configuration file and mapping files.</a:t>
            </a:r>
          </a:p>
          <a:p>
            <a:r>
              <a:rPr lang="en-IN" sz="2000" dirty="0"/>
              <a:t>It activates hibernate framework:</a:t>
            </a:r>
          </a:p>
          <a:p>
            <a:r>
              <a:rPr lang="en-IN" sz="2000" dirty="0"/>
              <a:t>Configuration </a:t>
            </a:r>
            <a:r>
              <a:rPr lang="en-IN" sz="2000" dirty="0" err="1"/>
              <a:t>cfg</a:t>
            </a:r>
            <a:r>
              <a:rPr lang="en-IN" sz="2000" dirty="0"/>
              <a:t>=new Configuration();</a:t>
            </a:r>
          </a:p>
          <a:p>
            <a:r>
              <a:rPr lang="en-IN" sz="2000" dirty="0"/>
              <a:t>It reads both </a:t>
            </a:r>
            <a:r>
              <a:rPr lang="en-IN" sz="2000" dirty="0" err="1"/>
              <a:t>cfg</a:t>
            </a:r>
            <a:r>
              <a:rPr lang="en-IN" sz="2000" dirty="0"/>
              <a:t> file and mapping files:</a:t>
            </a:r>
          </a:p>
          <a:p>
            <a:r>
              <a:rPr lang="en-IN" sz="2000" dirty="0" err="1"/>
              <a:t>cfg.configure</a:t>
            </a:r>
            <a:r>
              <a:rPr lang="en-IN" sz="2000" dirty="0"/>
              <a:t>();</a:t>
            </a:r>
          </a:p>
          <a:p>
            <a:pPr lvl="1"/>
            <a:r>
              <a:rPr lang="en-US" sz="2000" b="0" i="0" dirty="0">
                <a:solidFill>
                  <a:srgbClr val="273239"/>
                </a:solidFill>
                <a:effectLst/>
                <a:latin typeface="urw-din"/>
              </a:rPr>
              <a:t>It checks whether the config file is syntactically correct or not.</a:t>
            </a:r>
          </a:p>
          <a:p>
            <a:pPr lvl="1"/>
            <a:r>
              <a:rPr lang="en-US" sz="1400" b="0" i="0" dirty="0">
                <a:solidFill>
                  <a:srgbClr val="273239"/>
                </a:solidFill>
                <a:effectLst/>
                <a:latin typeface="urw-din"/>
              </a:rPr>
              <a:t>If the config file is not valid then it will throw an exception. If it is valid then it creates a meta-data in memory and returns the meta-data to object to represent the config file.</a:t>
            </a:r>
          </a:p>
          <a:p>
            <a:pPr lvl="1"/>
            <a:endParaRPr lang="en-US" sz="2000" b="0" i="0" dirty="0">
              <a:solidFill>
                <a:srgbClr val="273239"/>
              </a:solidFill>
              <a:effectLst/>
              <a:latin typeface="urw-din"/>
            </a:endParaRPr>
          </a:p>
          <a:p>
            <a:endParaRPr lang="en-IN" sz="2000" dirty="0"/>
          </a:p>
          <a:p>
            <a:endParaRPr lang="en-IN" sz="2000" dirty="0"/>
          </a:p>
        </p:txBody>
      </p:sp>
    </p:spTree>
    <p:extLst>
      <p:ext uri="{BB962C8B-B14F-4D97-AF65-F5344CB8AC3E}">
        <p14:creationId xmlns:p14="http://schemas.microsoft.com/office/powerpoint/2010/main" val="141154514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E2A4-8A8A-4095-9113-EAE1ADFF863E}"/>
              </a:ext>
            </a:extLst>
          </p:cNvPr>
          <p:cNvSpPr>
            <a:spLocks noGrp="1"/>
          </p:cNvSpPr>
          <p:nvPr>
            <p:ph type="title"/>
          </p:nvPr>
        </p:nvSpPr>
        <p:spPr>
          <a:xfrm>
            <a:off x="457200" y="274638"/>
            <a:ext cx="8229600" cy="346050"/>
          </a:xfrm>
        </p:spPr>
        <p:txBody>
          <a:bodyPr>
            <a:normAutofit fontScale="90000"/>
          </a:bodyPr>
          <a:lstStyle/>
          <a:p>
            <a:r>
              <a:rPr lang="en-IN" b="1" i="0" dirty="0" err="1">
                <a:solidFill>
                  <a:srgbClr val="273239"/>
                </a:solidFill>
                <a:effectLst/>
                <a:latin typeface="urw-din"/>
              </a:rPr>
              <a:t>SessionFactory</a:t>
            </a:r>
            <a:r>
              <a:rPr lang="en-IN" b="1" i="0" dirty="0">
                <a:solidFill>
                  <a:srgbClr val="273239"/>
                </a:solidFill>
                <a:effectLst/>
                <a:latin typeface="urw-din"/>
              </a:rPr>
              <a:t>:</a:t>
            </a:r>
            <a:endParaRPr lang="en-IN" dirty="0"/>
          </a:p>
        </p:txBody>
      </p:sp>
      <p:sp>
        <p:nvSpPr>
          <p:cNvPr id="3" name="Content Placeholder 2">
            <a:extLst>
              <a:ext uri="{FF2B5EF4-FFF2-40B4-BE49-F238E27FC236}">
                <a16:creationId xmlns:a16="http://schemas.microsoft.com/office/drawing/2014/main" id="{5A081787-2111-438D-9877-D7D972D02768}"/>
              </a:ext>
            </a:extLst>
          </p:cNvPr>
          <p:cNvSpPr>
            <a:spLocks noGrp="1"/>
          </p:cNvSpPr>
          <p:nvPr>
            <p:ph idx="1"/>
          </p:nvPr>
        </p:nvSpPr>
        <p:spPr>
          <a:xfrm>
            <a:off x="457200" y="836712"/>
            <a:ext cx="8229600" cy="5289451"/>
          </a:xfrm>
        </p:spPr>
        <p:txBody>
          <a:bodyPr/>
          <a:lstStyle/>
          <a:p>
            <a:r>
              <a:rPr lang="en-US" sz="2400" b="0" i="0" dirty="0" err="1">
                <a:solidFill>
                  <a:srgbClr val="273239"/>
                </a:solidFill>
                <a:effectLst/>
                <a:latin typeface="urw-din"/>
              </a:rPr>
              <a:t>SessionFactory</a:t>
            </a:r>
            <a:r>
              <a:rPr lang="en-US" sz="2400" b="0" i="0" dirty="0">
                <a:solidFill>
                  <a:srgbClr val="273239"/>
                </a:solidFill>
                <a:effectLst/>
                <a:latin typeface="urw-din"/>
              </a:rPr>
              <a:t> is an Interface which is present in </a:t>
            </a:r>
            <a:r>
              <a:rPr lang="en-US" sz="2400" b="0" i="0" dirty="0" err="1">
                <a:solidFill>
                  <a:srgbClr val="273239"/>
                </a:solidFill>
                <a:effectLst/>
                <a:latin typeface="urw-din"/>
              </a:rPr>
              <a:t>org.hibernate</a:t>
            </a:r>
            <a:r>
              <a:rPr lang="en-US" sz="2400" b="0" i="0" dirty="0">
                <a:solidFill>
                  <a:srgbClr val="273239"/>
                </a:solidFill>
                <a:effectLst/>
                <a:latin typeface="urw-din"/>
              </a:rPr>
              <a:t> package and it is used to create Session Object.</a:t>
            </a:r>
          </a:p>
          <a:p>
            <a:r>
              <a:rPr lang="en-US" sz="1800" b="0" i="0" dirty="0">
                <a:solidFill>
                  <a:srgbClr val="273239"/>
                </a:solidFill>
                <a:effectLst/>
                <a:latin typeface="urw-din"/>
              </a:rPr>
              <a:t>It is immutable and thread-safe in nature.</a:t>
            </a:r>
          </a:p>
          <a:p>
            <a:endParaRPr lang="en-US" sz="1800" dirty="0">
              <a:solidFill>
                <a:srgbClr val="273239"/>
              </a:solidFill>
              <a:latin typeface="urw-din"/>
            </a:endParaRPr>
          </a:p>
          <a:p>
            <a:r>
              <a:rPr lang="en-US" sz="1800" b="0" i="0" dirty="0" err="1">
                <a:solidFill>
                  <a:srgbClr val="273239"/>
                </a:solidFill>
                <a:effectLst/>
                <a:latin typeface="urw-din"/>
              </a:rPr>
              <a:t>buildSessionFactory</a:t>
            </a:r>
            <a:r>
              <a:rPr lang="en-US" sz="1800" b="0" i="0" dirty="0">
                <a:solidFill>
                  <a:srgbClr val="273239"/>
                </a:solidFill>
                <a:effectLst/>
                <a:latin typeface="urw-din"/>
              </a:rPr>
              <a:t>() method gathers the meta-data which is in the </a:t>
            </a:r>
            <a:r>
              <a:rPr lang="en-US" sz="1800" b="0" i="0" dirty="0" err="1">
                <a:solidFill>
                  <a:srgbClr val="273239"/>
                </a:solidFill>
                <a:effectLst/>
                <a:latin typeface="urw-din"/>
              </a:rPr>
              <a:t>cfg</a:t>
            </a:r>
            <a:r>
              <a:rPr lang="en-US" sz="1800" b="0" i="0" dirty="0">
                <a:solidFill>
                  <a:srgbClr val="273239"/>
                </a:solidFill>
                <a:effectLst/>
                <a:latin typeface="urw-din"/>
              </a:rPr>
              <a:t> Object. </a:t>
            </a:r>
          </a:p>
          <a:p>
            <a:pPr lvl="1"/>
            <a:r>
              <a:rPr lang="en-US" sz="1400" b="0" i="0" dirty="0">
                <a:solidFill>
                  <a:srgbClr val="273239"/>
                </a:solidFill>
                <a:effectLst/>
                <a:latin typeface="urw-din"/>
              </a:rPr>
              <a:t>From </a:t>
            </a:r>
            <a:r>
              <a:rPr lang="en-US" sz="1400" b="0" i="0" dirty="0" err="1">
                <a:solidFill>
                  <a:srgbClr val="273239"/>
                </a:solidFill>
                <a:effectLst/>
                <a:latin typeface="urw-din"/>
              </a:rPr>
              <a:t>cfg</a:t>
            </a:r>
            <a:r>
              <a:rPr lang="en-US" sz="1400" b="0" i="0" dirty="0">
                <a:solidFill>
                  <a:srgbClr val="273239"/>
                </a:solidFill>
                <a:effectLst/>
                <a:latin typeface="urw-din"/>
              </a:rPr>
              <a:t> object it takes the JDBC information and create a JDBC Connection.</a:t>
            </a:r>
          </a:p>
          <a:p>
            <a:pPr lvl="1"/>
            <a:r>
              <a:rPr lang="en-US" sz="1400" b="0" i="0" dirty="0" err="1">
                <a:solidFill>
                  <a:srgbClr val="273239"/>
                </a:solidFill>
                <a:effectLst/>
                <a:latin typeface="urw-din"/>
              </a:rPr>
              <a:t>SessionFactory</a:t>
            </a:r>
            <a:r>
              <a:rPr lang="en-US" sz="1400" b="0" i="0" dirty="0">
                <a:solidFill>
                  <a:srgbClr val="273239"/>
                </a:solidFill>
                <a:effectLst/>
                <a:latin typeface="urw-din"/>
              </a:rPr>
              <a:t> factory=</a:t>
            </a:r>
            <a:r>
              <a:rPr lang="en-US" sz="1400" b="0" i="0" dirty="0" err="1">
                <a:solidFill>
                  <a:srgbClr val="273239"/>
                </a:solidFill>
                <a:effectLst/>
                <a:latin typeface="urw-din"/>
              </a:rPr>
              <a:t>cfg.buildSessionFactory</a:t>
            </a:r>
            <a:r>
              <a:rPr lang="en-US" sz="1400" b="0" i="0" dirty="0">
                <a:solidFill>
                  <a:srgbClr val="273239"/>
                </a:solidFill>
                <a:effectLst/>
                <a:latin typeface="urw-din"/>
              </a:rPr>
              <a:t>();</a:t>
            </a:r>
          </a:p>
          <a:p>
            <a:endParaRPr lang="en-US" sz="1800"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574776164"/>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C4A1-D513-4DEE-90E8-63BE099CF02E}"/>
              </a:ext>
            </a:extLst>
          </p:cNvPr>
          <p:cNvSpPr>
            <a:spLocks noGrp="1"/>
          </p:cNvSpPr>
          <p:nvPr>
            <p:ph type="title"/>
          </p:nvPr>
        </p:nvSpPr>
        <p:spPr>
          <a:xfrm>
            <a:off x="457200" y="274638"/>
            <a:ext cx="8229600" cy="346050"/>
          </a:xfrm>
        </p:spPr>
        <p:txBody>
          <a:bodyPr>
            <a:normAutofit fontScale="90000"/>
          </a:bodyPr>
          <a:lstStyle/>
          <a:p>
            <a:r>
              <a:rPr lang="en-IN" b="1" i="0" dirty="0">
                <a:solidFill>
                  <a:srgbClr val="273239"/>
                </a:solidFill>
                <a:effectLst/>
                <a:latin typeface="urw-din"/>
              </a:rPr>
              <a:t>Session:</a:t>
            </a:r>
            <a:endParaRPr lang="en-IN" dirty="0"/>
          </a:p>
        </p:txBody>
      </p:sp>
      <p:sp>
        <p:nvSpPr>
          <p:cNvPr id="3" name="Content Placeholder 2">
            <a:extLst>
              <a:ext uri="{FF2B5EF4-FFF2-40B4-BE49-F238E27FC236}">
                <a16:creationId xmlns:a16="http://schemas.microsoft.com/office/drawing/2014/main" id="{972EEB18-E7A0-4B8D-A780-46C0021E5FB2}"/>
              </a:ext>
            </a:extLst>
          </p:cNvPr>
          <p:cNvSpPr>
            <a:spLocks noGrp="1"/>
          </p:cNvSpPr>
          <p:nvPr>
            <p:ph idx="1"/>
          </p:nvPr>
        </p:nvSpPr>
        <p:spPr>
          <a:xfrm>
            <a:off x="457200" y="764704"/>
            <a:ext cx="8229600" cy="5361459"/>
          </a:xfrm>
        </p:spPr>
        <p:txBody>
          <a:bodyPr/>
          <a:lstStyle/>
          <a:p>
            <a:r>
              <a:rPr lang="en-US" sz="2000" b="0" i="0" dirty="0">
                <a:solidFill>
                  <a:srgbClr val="273239"/>
                </a:solidFill>
                <a:effectLst/>
                <a:latin typeface="urw-din"/>
              </a:rPr>
              <a:t>Session is an interface which is present in </a:t>
            </a:r>
            <a:r>
              <a:rPr lang="en-US" sz="2000" b="0" i="0" dirty="0" err="1">
                <a:solidFill>
                  <a:srgbClr val="273239"/>
                </a:solidFill>
                <a:effectLst/>
                <a:latin typeface="urw-din"/>
              </a:rPr>
              <a:t>org.hibernate</a:t>
            </a:r>
            <a:r>
              <a:rPr lang="en-US" sz="2000" b="0" i="0" dirty="0">
                <a:solidFill>
                  <a:srgbClr val="273239"/>
                </a:solidFill>
                <a:effectLst/>
                <a:latin typeface="urw-din"/>
              </a:rPr>
              <a:t> package. Session object is created based upon </a:t>
            </a:r>
            <a:r>
              <a:rPr lang="en-US" sz="2000" b="0" i="0" dirty="0" err="1">
                <a:solidFill>
                  <a:srgbClr val="273239"/>
                </a:solidFill>
                <a:effectLst/>
                <a:latin typeface="urw-din"/>
              </a:rPr>
              <a:t>SessionFactory</a:t>
            </a:r>
            <a:r>
              <a:rPr lang="en-US" sz="2000" b="0" i="0" dirty="0">
                <a:solidFill>
                  <a:srgbClr val="273239"/>
                </a:solidFill>
                <a:effectLst/>
                <a:latin typeface="urw-din"/>
              </a:rPr>
              <a:t> object i.e. factory.</a:t>
            </a:r>
          </a:p>
          <a:p>
            <a:r>
              <a:rPr lang="en-US" sz="2000" b="0" i="0" dirty="0">
                <a:solidFill>
                  <a:srgbClr val="273239"/>
                </a:solidFill>
                <a:effectLst/>
                <a:latin typeface="urw-din"/>
              </a:rPr>
              <a:t>It opens the Connection/Session with Database software through Hibernate Framework.</a:t>
            </a:r>
          </a:p>
          <a:p>
            <a:r>
              <a:rPr lang="en-US" sz="1800" b="0" i="0" dirty="0">
                <a:solidFill>
                  <a:srgbClr val="273239"/>
                </a:solidFill>
                <a:effectLst/>
                <a:latin typeface="urw-din"/>
              </a:rPr>
              <a:t>It is a light-weight object and it is not thread-safe.</a:t>
            </a:r>
          </a:p>
          <a:p>
            <a:r>
              <a:rPr lang="en-US" sz="2400" b="0" i="0" dirty="0">
                <a:solidFill>
                  <a:srgbClr val="273239"/>
                </a:solidFill>
                <a:effectLst/>
                <a:latin typeface="urw-din"/>
              </a:rPr>
              <a:t>Session object is used to perform CRUD operations.</a:t>
            </a:r>
          </a:p>
          <a:p>
            <a:r>
              <a:rPr lang="en-US" sz="2400" b="0" i="0" dirty="0">
                <a:solidFill>
                  <a:srgbClr val="273239"/>
                </a:solidFill>
                <a:effectLst/>
                <a:latin typeface="urw-din"/>
              </a:rPr>
              <a:t>Session session=</a:t>
            </a:r>
            <a:r>
              <a:rPr lang="en-US" sz="2400" b="0" i="0" dirty="0" err="1">
                <a:solidFill>
                  <a:srgbClr val="273239"/>
                </a:solidFill>
                <a:effectLst/>
                <a:latin typeface="urw-din"/>
              </a:rPr>
              <a:t>factory.buildSession</a:t>
            </a:r>
            <a:r>
              <a:rPr lang="en-US" sz="2400" b="0" i="0" dirty="0">
                <a:solidFill>
                  <a:srgbClr val="273239"/>
                </a:solidFill>
                <a:effectLst/>
                <a:latin typeface="urw-din"/>
              </a:rPr>
              <a:t>();</a:t>
            </a:r>
          </a:p>
          <a:p>
            <a:endParaRPr lang="en-US" sz="2000" b="0" i="0" dirty="0">
              <a:solidFill>
                <a:srgbClr val="273239"/>
              </a:solidFill>
              <a:effectLst/>
              <a:latin typeface="urw-din"/>
            </a:endParaRPr>
          </a:p>
          <a:p>
            <a:endParaRPr lang="en-US" sz="2000"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620327630"/>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E30D-FD9C-441D-A2EA-2889EFF03B29}"/>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Transaction</a:t>
            </a:r>
            <a:endParaRPr lang="en-IN" dirty="0"/>
          </a:p>
        </p:txBody>
      </p:sp>
      <p:sp>
        <p:nvSpPr>
          <p:cNvPr id="3" name="Content Placeholder 2">
            <a:extLst>
              <a:ext uri="{FF2B5EF4-FFF2-40B4-BE49-F238E27FC236}">
                <a16:creationId xmlns:a16="http://schemas.microsoft.com/office/drawing/2014/main" id="{A6AEF1B9-DD06-4CE5-BF2A-CFAD0F85234F}"/>
              </a:ext>
            </a:extLst>
          </p:cNvPr>
          <p:cNvSpPr>
            <a:spLocks noGrp="1"/>
          </p:cNvSpPr>
          <p:nvPr>
            <p:ph idx="1"/>
          </p:nvPr>
        </p:nvSpPr>
        <p:spPr>
          <a:xfrm>
            <a:off x="457200" y="908720"/>
            <a:ext cx="8229600" cy="5217443"/>
          </a:xfrm>
        </p:spPr>
        <p:txBody>
          <a:bodyPr>
            <a:normAutofit/>
          </a:bodyPr>
          <a:lstStyle/>
          <a:p>
            <a:r>
              <a:rPr lang="en-US" sz="2400" b="0" i="0" dirty="0">
                <a:solidFill>
                  <a:srgbClr val="273239"/>
                </a:solidFill>
                <a:effectLst/>
                <a:latin typeface="urw-din"/>
              </a:rPr>
              <a:t>Transaction object is used whenever we perform any operation and based upon that operation there is some change in database.</a:t>
            </a:r>
          </a:p>
          <a:p>
            <a:r>
              <a:rPr lang="en-US" sz="2400" b="0" i="0" dirty="0">
                <a:solidFill>
                  <a:srgbClr val="273239"/>
                </a:solidFill>
                <a:effectLst/>
                <a:latin typeface="urw-din"/>
              </a:rPr>
              <a:t>Transaction object is used to give the instruction to the database to make the changes that happen because of operation as a permanent by using commit() method.</a:t>
            </a:r>
          </a:p>
          <a:p>
            <a:pPr lvl="1"/>
            <a:r>
              <a:rPr lang="fr-FR" sz="2000" dirty="0"/>
              <a:t>Transaction </a:t>
            </a:r>
            <a:r>
              <a:rPr lang="fr-FR" sz="2000" dirty="0" err="1"/>
              <a:t>tx</a:t>
            </a:r>
            <a:r>
              <a:rPr lang="fr-FR" sz="2000" dirty="0"/>
              <a:t>=</a:t>
            </a:r>
            <a:r>
              <a:rPr lang="fr-FR" sz="2000" dirty="0" err="1"/>
              <a:t>session.beginTransaction</a:t>
            </a:r>
            <a:r>
              <a:rPr lang="fr-FR" sz="2000" dirty="0"/>
              <a:t>();</a:t>
            </a:r>
          </a:p>
          <a:p>
            <a:pPr lvl="1"/>
            <a:r>
              <a:rPr lang="fr-FR" sz="2000" dirty="0" err="1"/>
              <a:t>tx.commit</a:t>
            </a:r>
            <a:r>
              <a:rPr lang="fr-FR" sz="2000" dirty="0"/>
              <a:t>();</a:t>
            </a:r>
            <a:endParaRPr lang="en-IN" sz="2000" dirty="0"/>
          </a:p>
        </p:txBody>
      </p:sp>
    </p:spTree>
    <p:extLst>
      <p:ext uri="{BB962C8B-B14F-4D97-AF65-F5344CB8AC3E}">
        <p14:creationId xmlns:p14="http://schemas.microsoft.com/office/powerpoint/2010/main" val="1321465227"/>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BF4D-73AA-448A-B1E4-45952E50926B}"/>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urw-din"/>
              </a:rPr>
              <a:t>Query</a:t>
            </a:r>
            <a:endParaRPr lang="en-IN" dirty="0"/>
          </a:p>
        </p:txBody>
      </p:sp>
      <p:sp>
        <p:nvSpPr>
          <p:cNvPr id="3" name="Content Placeholder 2">
            <a:extLst>
              <a:ext uri="{FF2B5EF4-FFF2-40B4-BE49-F238E27FC236}">
                <a16:creationId xmlns:a16="http://schemas.microsoft.com/office/drawing/2014/main" id="{27639229-01C7-4566-BBE9-698FACA4BC88}"/>
              </a:ext>
            </a:extLst>
          </p:cNvPr>
          <p:cNvSpPr>
            <a:spLocks noGrp="1"/>
          </p:cNvSpPr>
          <p:nvPr>
            <p:ph idx="1"/>
          </p:nvPr>
        </p:nvSpPr>
        <p:spPr>
          <a:xfrm>
            <a:off x="395536" y="731838"/>
            <a:ext cx="8229600" cy="5350918"/>
          </a:xfrm>
        </p:spPr>
        <p:txBody>
          <a:bodyPr/>
          <a:lstStyle/>
          <a:p>
            <a:r>
              <a:rPr lang="en-US" sz="2400" b="0" i="0" dirty="0">
                <a:solidFill>
                  <a:srgbClr val="273239"/>
                </a:solidFill>
                <a:effectLst/>
                <a:latin typeface="urw-din"/>
              </a:rPr>
              <a:t>Query is an interface that present inside </a:t>
            </a:r>
            <a:r>
              <a:rPr lang="en-US" sz="2400" b="0" i="0" dirty="0" err="1">
                <a:solidFill>
                  <a:srgbClr val="273239"/>
                </a:solidFill>
                <a:effectLst/>
                <a:latin typeface="urw-din"/>
              </a:rPr>
              <a:t>org.hibernate</a:t>
            </a:r>
            <a:r>
              <a:rPr lang="en-US" sz="2400" b="0" i="0" dirty="0">
                <a:solidFill>
                  <a:srgbClr val="273239"/>
                </a:solidFill>
                <a:effectLst/>
                <a:latin typeface="urw-din"/>
              </a:rPr>
              <a:t> package.</a:t>
            </a:r>
          </a:p>
          <a:p>
            <a:r>
              <a:rPr lang="en-US" sz="2400" b="0" i="0" dirty="0">
                <a:solidFill>
                  <a:srgbClr val="273239"/>
                </a:solidFill>
                <a:effectLst/>
                <a:latin typeface="urw-din"/>
              </a:rPr>
              <a:t>A Query instance is obtained by calling </a:t>
            </a:r>
            <a:r>
              <a:rPr lang="en-US" sz="2400" b="0" i="0" dirty="0" err="1">
                <a:solidFill>
                  <a:srgbClr val="273239"/>
                </a:solidFill>
                <a:effectLst/>
                <a:latin typeface="urw-din"/>
              </a:rPr>
              <a:t>Session.createQuery</a:t>
            </a:r>
            <a:r>
              <a:rPr lang="en-US" sz="2400" b="0" i="0" dirty="0">
                <a:solidFill>
                  <a:srgbClr val="273239"/>
                </a:solidFill>
                <a:effectLst/>
                <a:latin typeface="urw-din"/>
              </a:rPr>
              <a:t>().</a:t>
            </a:r>
          </a:p>
          <a:p>
            <a:r>
              <a:rPr lang="en-US" sz="2400" b="0" i="0" dirty="0">
                <a:solidFill>
                  <a:srgbClr val="273239"/>
                </a:solidFill>
                <a:effectLst/>
                <a:latin typeface="urw-din"/>
              </a:rPr>
              <a:t>Query query=</a:t>
            </a:r>
            <a:r>
              <a:rPr lang="en-US" sz="2400" b="0" i="0" dirty="0" err="1">
                <a:solidFill>
                  <a:srgbClr val="273239"/>
                </a:solidFill>
                <a:effectLst/>
                <a:latin typeface="urw-din"/>
              </a:rPr>
              <a:t>session.createQuery</a:t>
            </a:r>
            <a:r>
              <a:rPr lang="en-US" sz="2400"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4139401723"/>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1DE3-9BF3-4276-A377-42CDF587D335}"/>
              </a:ext>
            </a:extLst>
          </p:cNvPr>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26D8BD-E020-4BB2-A4D8-1802C294D0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7268356"/>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8564-E320-4D3B-B7A6-8E0C12AA5F13}"/>
              </a:ext>
            </a:extLst>
          </p:cNvPr>
          <p:cNvSpPr>
            <a:spLocks noGrp="1"/>
          </p:cNvSpPr>
          <p:nvPr>
            <p:ph type="title"/>
          </p:nvPr>
        </p:nvSpPr>
        <p:spPr>
          <a:xfrm>
            <a:off x="457200" y="274638"/>
            <a:ext cx="8229600" cy="457199"/>
          </a:xfrm>
        </p:spPr>
        <p:txBody>
          <a:bodyPr>
            <a:normAutofit fontScale="90000"/>
          </a:bodyPr>
          <a:lstStyle/>
          <a:p>
            <a:r>
              <a:rPr lang="en-US" dirty="0"/>
              <a:t>Hibernate</a:t>
            </a:r>
            <a:endParaRPr lang="en-IN" dirty="0"/>
          </a:p>
        </p:txBody>
      </p:sp>
      <p:sp>
        <p:nvSpPr>
          <p:cNvPr id="3" name="Content Placeholder 2">
            <a:extLst>
              <a:ext uri="{FF2B5EF4-FFF2-40B4-BE49-F238E27FC236}">
                <a16:creationId xmlns:a16="http://schemas.microsoft.com/office/drawing/2014/main" id="{14F2AA56-FC30-4B7D-A0DB-DA72049EBE12}"/>
              </a:ext>
            </a:extLst>
          </p:cNvPr>
          <p:cNvSpPr>
            <a:spLocks noGrp="1"/>
          </p:cNvSpPr>
          <p:nvPr>
            <p:ph idx="1"/>
          </p:nvPr>
        </p:nvSpPr>
        <p:spPr>
          <a:xfrm>
            <a:off x="457200" y="731838"/>
            <a:ext cx="8229600" cy="5937522"/>
          </a:xfrm>
        </p:spPr>
        <p:txBody>
          <a:bodyPr>
            <a:normAutofit/>
          </a:bodyPr>
          <a:lstStyle/>
          <a:p>
            <a:r>
              <a:rPr lang="en-US" sz="1800" b="0" i="0" dirty="0">
                <a:solidFill>
                  <a:srgbClr val="000000"/>
                </a:solidFill>
                <a:effectLst/>
                <a:latin typeface="verdana" panose="020B0604030504040204" pitchFamily="34" charset="0"/>
              </a:rPr>
              <a:t>Hibernate is a Java framework that simplifies the development of Java application to interact with the database. </a:t>
            </a:r>
          </a:p>
          <a:p>
            <a:r>
              <a:rPr lang="en-US" sz="1800" b="0" i="0" dirty="0">
                <a:solidFill>
                  <a:srgbClr val="000000"/>
                </a:solidFill>
                <a:effectLst/>
                <a:latin typeface="verdana" panose="020B0604030504040204" pitchFamily="34" charset="0"/>
              </a:rPr>
              <a:t>It is an open source, lightweight, ORM (Object Relational Mapping) tool. Hibernate implements the specifications of JPA (Java Persistence API) for data persistence.</a:t>
            </a:r>
          </a:p>
          <a:p>
            <a:r>
              <a:rPr lang="en-IN" sz="2000" b="0" i="0" dirty="0">
                <a:solidFill>
                  <a:srgbClr val="610B38"/>
                </a:solidFill>
                <a:effectLst/>
                <a:latin typeface="erdana"/>
              </a:rPr>
              <a:t>ORM Tool</a:t>
            </a:r>
          </a:p>
          <a:p>
            <a:pPr lvl="1"/>
            <a:r>
              <a:rPr lang="en-US" sz="1600" b="0" i="0" dirty="0">
                <a:solidFill>
                  <a:srgbClr val="000000"/>
                </a:solidFill>
                <a:effectLst/>
                <a:latin typeface="verdana" panose="020B0604030504040204" pitchFamily="34" charset="0"/>
              </a:rPr>
              <a:t>An ORM tool simplifies the data creation, data manipulation and data access. It is a programming technique that maps the object to the data stored in the database.</a:t>
            </a:r>
          </a:p>
          <a:p>
            <a:pPr lvl="1"/>
            <a:r>
              <a:rPr lang="en-US" sz="1600" b="0" i="0" dirty="0">
                <a:solidFill>
                  <a:srgbClr val="000000"/>
                </a:solidFill>
                <a:effectLst/>
                <a:latin typeface="verdana" panose="020B0604030504040204" pitchFamily="34" charset="0"/>
              </a:rPr>
              <a:t>The ORM tool internally uses the JDBC API to interact with the database.</a:t>
            </a:r>
          </a:p>
          <a:p>
            <a:r>
              <a:rPr lang="en-IN" sz="2000" b="0" i="0" dirty="0">
                <a:solidFill>
                  <a:srgbClr val="610B38"/>
                </a:solidFill>
                <a:effectLst/>
                <a:latin typeface="erdana"/>
              </a:rPr>
              <a:t>What is JPA?</a:t>
            </a:r>
          </a:p>
          <a:p>
            <a:pPr lvl="1"/>
            <a:r>
              <a:rPr lang="en-US" sz="1600" b="0" i="0" dirty="0">
                <a:solidFill>
                  <a:srgbClr val="000000"/>
                </a:solidFill>
                <a:effectLst/>
                <a:latin typeface="verdana" panose="020B0604030504040204" pitchFamily="34" charset="0"/>
              </a:rPr>
              <a:t>Java Persistence API (JPA) is a Java specification that provides certain functionality and standard to ORM tools. The </a:t>
            </a:r>
            <a:r>
              <a:rPr lang="en-US" sz="1600" b="1" i="0" dirty="0" err="1">
                <a:effectLst/>
                <a:latin typeface="verdana" panose="020B0604030504040204" pitchFamily="34" charset="0"/>
              </a:rPr>
              <a:t>javax.persistence</a:t>
            </a:r>
            <a:r>
              <a:rPr lang="en-US" sz="1600" b="0" i="0" dirty="0">
                <a:solidFill>
                  <a:srgbClr val="000000"/>
                </a:solidFill>
                <a:effectLst/>
                <a:latin typeface="verdana" panose="020B0604030504040204" pitchFamily="34" charset="0"/>
              </a:rPr>
              <a:t> package contains the JPA classes and interfaces.</a:t>
            </a:r>
            <a:endParaRPr lang="en-IN" sz="1600" b="0" i="0" dirty="0">
              <a:solidFill>
                <a:srgbClr val="610B38"/>
              </a:solidFill>
              <a:effectLst/>
              <a:latin typeface="erdana"/>
            </a:endParaRPr>
          </a:p>
          <a:p>
            <a:endParaRPr lang="en-IN" sz="1600" b="0" i="0" dirty="0">
              <a:solidFill>
                <a:srgbClr val="610B38"/>
              </a:solidFill>
              <a:effectLst/>
              <a:latin typeface="erdana"/>
            </a:endParaRPr>
          </a:p>
          <a:p>
            <a:endParaRPr lang="en-IN" sz="1800" dirty="0"/>
          </a:p>
        </p:txBody>
      </p:sp>
    </p:spTree>
    <p:extLst>
      <p:ext uri="{BB962C8B-B14F-4D97-AF65-F5344CB8AC3E}">
        <p14:creationId xmlns:p14="http://schemas.microsoft.com/office/powerpoint/2010/main" val="1369975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E400-70BB-47B0-8037-CED08BCAC308}"/>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4B"/>
                </a:solidFill>
                <a:effectLst/>
                <a:latin typeface="erdana"/>
              </a:rPr>
              <a:t>Nested if-statement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6B24F44-6E06-4972-8D43-8C5D4AF49DF6}"/>
              </a:ext>
            </a:extLst>
          </p:cNvPr>
          <p:cNvSpPr>
            <a:spLocks noGrp="1"/>
          </p:cNvSpPr>
          <p:nvPr>
            <p:ph idx="1"/>
          </p:nvPr>
        </p:nvSpPr>
        <p:spPr>
          <a:xfrm>
            <a:off x="457200" y="476672"/>
            <a:ext cx="8229600" cy="6192688"/>
          </a:xfrm>
        </p:spPr>
        <p:txBody>
          <a:bodyPr>
            <a:normAutofit/>
          </a:bodyPr>
          <a:lstStyle/>
          <a:p>
            <a:r>
              <a:rPr lang="en-US" sz="2400" b="0" i="0" dirty="0">
                <a:solidFill>
                  <a:srgbClr val="333333"/>
                </a:solidFill>
                <a:effectLst/>
                <a:latin typeface="inter-regular"/>
              </a:rPr>
              <a:t>In nested if-statements, the if statement can contain a </a:t>
            </a:r>
            <a:r>
              <a:rPr lang="en-US" sz="2400" b="1" i="0" dirty="0">
                <a:solidFill>
                  <a:srgbClr val="333333"/>
                </a:solidFill>
                <a:effectLst/>
                <a:latin typeface="inter-bold"/>
              </a:rPr>
              <a:t>if</a:t>
            </a:r>
            <a:r>
              <a:rPr lang="en-US" sz="2400" b="0" i="0" dirty="0">
                <a:solidFill>
                  <a:srgbClr val="333333"/>
                </a:solidFill>
                <a:effectLst/>
                <a:latin typeface="inter-regular"/>
              </a:rPr>
              <a:t> or </a:t>
            </a:r>
            <a:r>
              <a:rPr lang="en-US" sz="2400" b="1" i="0" dirty="0">
                <a:solidFill>
                  <a:srgbClr val="333333"/>
                </a:solidFill>
                <a:effectLst/>
                <a:latin typeface="inter-bold"/>
              </a:rPr>
              <a:t>if-else</a:t>
            </a:r>
            <a:r>
              <a:rPr lang="en-US" sz="2400" b="0" i="0" dirty="0">
                <a:solidFill>
                  <a:srgbClr val="333333"/>
                </a:solidFill>
                <a:effectLst/>
                <a:latin typeface="inter-regular"/>
              </a:rPr>
              <a:t> statement inside another if or else-if statement.</a:t>
            </a:r>
          </a:p>
          <a:p>
            <a:pPr marL="0" indent="0">
              <a:buNone/>
            </a:pPr>
            <a:endParaRPr lang="en-US" sz="1800" dirty="0">
              <a:latin typeface="inter-regular"/>
            </a:endParaRPr>
          </a:p>
          <a:p>
            <a:pPr marL="0" indent="0" algn="just">
              <a:buNone/>
            </a:pPr>
            <a:r>
              <a:rPr lang="en-US" sz="1800" b="1" i="0" dirty="0">
                <a:effectLst/>
                <a:latin typeface="inter-regular"/>
              </a:rPr>
              <a:t>if</a:t>
            </a:r>
            <a:r>
              <a:rPr lang="en-US" sz="1800" b="0" i="0" dirty="0">
                <a:effectLst/>
                <a:latin typeface="inter-regular"/>
              </a:rPr>
              <a:t>(condition 1) {    </a:t>
            </a:r>
          </a:p>
          <a:p>
            <a:pPr marL="0" indent="0" algn="just">
              <a:buNone/>
            </a:pPr>
            <a:r>
              <a:rPr lang="en-US" sz="1800" b="0" i="0" dirty="0">
                <a:effectLst/>
                <a:latin typeface="inter-regular"/>
              </a:rPr>
              <a:t>statement 1; //executes when condition 1 is true   </a:t>
            </a:r>
          </a:p>
          <a:p>
            <a:pPr marL="0" indent="0" algn="just">
              <a:buNone/>
            </a:pPr>
            <a:r>
              <a:rPr lang="en-US" sz="1800" b="1" i="0" dirty="0">
                <a:effectLst/>
                <a:latin typeface="inter-regular"/>
              </a:rPr>
              <a:t>if</a:t>
            </a:r>
            <a:r>
              <a:rPr lang="en-US" sz="1800" b="0" i="0" dirty="0">
                <a:effectLst/>
                <a:latin typeface="inter-regular"/>
              </a:rPr>
              <a:t>(condition 2) {  </a:t>
            </a:r>
          </a:p>
          <a:p>
            <a:pPr marL="0" indent="0" algn="just">
              <a:buNone/>
            </a:pPr>
            <a:r>
              <a:rPr lang="en-US" sz="1800" b="0" i="0" dirty="0">
                <a:effectLst/>
                <a:latin typeface="inter-regular"/>
              </a:rPr>
              <a:t>statement 2; //executes when condition 2 is true   </a:t>
            </a:r>
          </a:p>
          <a:p>
            <a:pPr marL="0" indent="0" algn="just">
              <a:buNone/>
            </a:pPr>
            <a:r>
              <a:rPr lang="en-US" sz="1800" b="0" i="0" dirty="0">
                <a:effectLst/>
                <a:latin typeface="inter-regular"/>
              </a:rPr>
              <a:t>}  </a:t>
            </a:r>
          </a:p>
          <a:p>
            <a:pPr marL="0" indent="0" algn="just">
              <a:buNone/>
            </a:pPr>
            <a:r>
              <a:rPr lang="en-US" sz="1800" b="1" i="0" dirty="0">
                <a:effectLst/>
                <a:latin typeface="inter-regular"/>
              </a:rPr>
              <a:t>else</a:t>
            </a:r>
            <a:r>
              <a:rPr lang="en-US" sz="1800" b="0" i="0" dirty="0">
                <a:effectLst/>
                <a:latin typeface="inter-regular"/>
              </a:rPr>
              <a:t>{  </a:t>
            </a:r>
          </a:p>
          <a:p>
            <a:pPr marL="0" indent="0" algn="just">
              <a:buNone/>
            </a:pPr>
            <a:r>
              <a:rPr lang="en-US" sz="1800" b="0" i="0" dirty="0">
                <a:effectLst/>
                <a:latin typeface="inter-regular"/>
              </a:rPr>
              <a:t>statement 2; //executes when condition 2 is false   </a:t>
            </a:r>
          </a:p>
          <a:p>
            <a:pPr marL="0" indent="0" algn="just">
              <a:buNone/>
            </a:pPr>
            <a:r>
              <a:rPr lang="en-US" sz="1800" b="0" i="0" dirty="0">
                <a:effectLst/>
                <a:latin typeface="inter-regular"/>
              </a:rPr>
              <a:t>}  </a:t>
            </a:r>
          </a:p>
          <a:p>
            <a:pPr marL="0" indent="0" algn="just">
              <a:buNone/>
            </a:pPr>
            <a:r>
              <a:rPr lang="en-US" sz="1800" b="0" i="0" dirty="0">
                <a:effectLst/>
                <a:latin typeface="inter-regular"/>
              </a:rPr>
              <a:t>}  </a:t>
            </a:r>
          </a:p>
          <a:p>
            <a:endParaRPr lang="en-IN" sz="2400" dirty="0"/>
          </a:p>
        </p:txBody>
      </p:sp>
    </p:spTree>
    <p:extLst>
      <p:ext uri="{BB962C8B-B14F-4D97-AF65-F5344CB8AC3E}">
        <p14:creationId xmlns:p14="http://schemas.microsoft.com/office/powerpoint/2010/main" val="3910824020"/>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D96E-A5D3-4ED8-AC99-9377F77C6DEB}"/>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38"/>
                </a:solidFill>
                <a:effectLst/>
                <a:latin typeface="erdana"/>
              </a:rPr>
              <a:t>Advantages of Hibernate Framework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55DDB71-9E2E-4514-89BF-55A41A6D85A0}"/>
              </a:ext>
            </a:extLst>
          </p:cNvPr>
          <p:cNvSpPr>
            <a:spLocks noGrp="1"/>
          </p:cNvSpPr>
          <p:nvPr>
            <p:ph idx="1"/>
          </p:nvPr>
        </p:nvSpPr>
        <p:spPr>
          <a:xfrm>
            <a:off x="457200" y="548680"/>
            <a:ext cx="8229600" cy="6264696"/>
          </a:xfrm>
        </p:spPr>
        <p:txBody>
          <a:bodyPr/>
          <a:lstStyle/>
          <a:p>
            <a:r>
              <a:rPr lang="en-US" b="0" i="0" dirty="0">
                <a:solidFill>
                  <a:srgbClr val="610B4B"/>
                </a:solidFill>
                <a:effectLst/>
                <a:latin typeface="erdana"/>
              </a:rPr>
              <a:t>1) Open Source and Lightweight</a:t>
            </a:r>
          </a:p>
          <a:p>
            <a:r>
              <a:rPr lang="en-IN" b="0" i="0" dirty="0">
                <a:solidFill>
                  <a:srgbClr val="610B4B"/>
                </a:solidFill>
                <a:effectLst/>
                <a:latin typeface="erdana"/>
              </a:rPr>
              <a:t>2) Fast Performance</a:t>
            </a:r>
          </a:p>
          <a:p>
            <a:r>
              <a:rPr lang="en-IN" b="0" i="0" dirty="0">
                <a:solidFill>
                  <a:srgbClr val="610B4B"/>
                </a:solidFill>
                <a:effectLst/>
                <a:latin typeface="erdana"/>
              </a:rPr>
              <a:t>Database Independent Query</a:t>
            </a:r>
          </a:p>
          <a:p>
            <a:pPr lvl="1"/>
            <a:r>
              <a:rPr lang="en-US" sz="1600" b="0" i="0" dirty="0">
                <a:solidFill>
                  <a:srgbClr val="000000"/>
                </a:solidFill>
                <a:effectLst/>
                <a:latin typeface="verdana" panose="020B0604030504040204" pitchFamily="34" charset="0"/>
              </a:rPr>
              <a:t>HQL (Hibernate Query Language) is the object-oriented version of SQL. It generates the database independent queries. So you don't need to write database specific queries. </a:t>
            </a:r>
          </a:p>
          <a:p>
            <a:pPr lvl="1"/>
            <a:endParaRPr lang="en-US" sz="1600" dirty="0">
              <a:solidFill>
                <a:srgbClr val="000000"/>
              </a:solidFill>
              <a:latin typeface="verdana" panose="020B0604030504040204" pitchFamily="34" charset="0"/>
            </a:endParaRPr>
          </a:p>
          <a:p>
            <a:pPr marL="0" indent="0">
              <a:buNone/>
            </a:pPr>
            <a:r>
              <a:rPr lang="en-IN" sz="1800" b="0" i="0" dirty="0">
                <a:solidFill>
                  <a:srgbClr val="610B4B"/>
                </a:solidFill>
                <a:effectLst/>
                <a:latin typeface="erdana"/>
              </a:rPr>
              <a:t>4) Automatic Table Creation</a:t>
            </a:r>
          </a:p>
          <a:p>
            <a:pPr marL="0" indent="0">
              <a:buNone/>
            </a:pPr>
            <a:endParaRPr lang="en-IN" sz="1800" b="0" i="0" dirty="0">
              <a:solidFill>
                <a:srgbClr val="610B4B"/>
              </a:solidFill>
              <a:effectLst/>
              <a:latin typeface="erdana"/>
            </a:endParaRPr>
          </a:p>
          <a:p>
            <a:pPr lvl="1"/>
            <a:endParaRPr lang="en-IN" sz="1600" dirty="0"/>
          </a:p>
        </p:txBody>
      </p:sp>
    </p:spTree>
    <p:extLst>
      <p:ext uri="{BB962C8B-B14F-4D97-AF65-F5344CB8AC3E}">
        <p14:creationId xmlns:p14="http://schemas.microsoft.com/office/powerpoint/2010/main" val="124581360"/>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7CF0-1D05-4DEC-940A-A600F85A4742}"/>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Hibernate Architecture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6800414-ECFB-42D1-A071-D728ADE314DA}"/>
              </a:ext>
            </a:extLst>
          </p:cNvPr>
          <p:cNvSpPr>
            <a:spLocks noGrp="1"/>
          </p:cNvSpPr>
          <p:nvPr>
            <p:ph idx="1"/>
          </p:nvPr>
        </p:nvSpPr>
        <p:spPr>
          <a:xfrm>
            <a:off x="457200" y="404664"/>
            <a:ext cx="8229600" cy="6453336"/>
          </a:xfrm>
        </p:spPr>
        <p:txBody>
          <a:bodyPr>
            <a:normAutofit lnSpcReduction="10000"/>
          </a:bodyPr>
          <a:lstStyle/>
          <a:p>
            <a:pPr algn="l"/>
            <a:r>
              <a:rPr lang="en-US" b="0" i="0" dirty="0">
                <a:solidFill>
                  <a:srgbClr val="000000"/>
                </a:solidFill>
                <a:effectLst/>
                <a:latin typeface="verdana" panose="020B0604030504040204" pitchFamily="34" charset="0"/>
              </a:rPr>
              <a:t>The Hibernate architecture is categorized in four layers.</a:t>
            </a:r>
          </a:p>
          <a:p>
            <a:pPr algn="l">
              <a:buFont typeface="Arial" panose="020B0604020202020204" pitchFamily="34" charset="0"/>
              <a:buChar char="•"/>
            </a:pPr>
            <a:r>
              <a:rPr lang="en-US" b="0" dirty="0">
                <a:solidFill>
                  <a:srgbClr val="000000"/>
                </a:solidFill>
                <a:effectLst/>
                <a:latin typeface="verdana" panose="020B0604030504040204" pitchFamily="34" charset="0"/>
              </a:rPr>
              <a:t>Java application layer</a:t>
            </a:r>
          </a:p>
          <a:p>
            <a:pPr algn="l">
              <a:buFont typeface="Arial" panose="020B0604020202020204" pitchFamily="34" charset="0"/>
              <a:buChar char="•"/>
            </a:pPr>
            <a:r>
              <a:rPr lang="en-US" b="0" dirty="0">
                <a:solidFill>
                  <a:srgbClr val="000000"/>
                </a:solidFill>
                <a:effectLst/>
                <a:latin typeface="verdana" panose="020B0604030504040204" pitchFamily="34" charset="0"/>
              </a:rPr>
              <a:t>Hibernate framework layer</a:t>
            </a:r>
          </a:p>
          <a:p>
            <a:pPr algn="l">
              <a:buFont typeface="Arial" panose="020B0604020202020204" pitchFamily="34" charset="0"/>
              <a:buChar char="•"/>
            </a:pPr>
            <a:r>
              <a:rPr lang="en-US" b="0" dirty="0">
                <a:solidFill>
                  <a:srgbClr val="000000"/>
                </a:solidFill>
                <a:effectLst/>
                <a:latin typeface="verdana" panose="020B0604030504040204" pitchFamily="34" charset="0"/>
              </a:rPr>
              <a:t>Backend </a:t>
            </a:r>
            <a:r>
              <a:rPr lang="en-US" b="0" dirty="0" err="1">
                <a:solidFill>
                  <a:srgbClr val="000000"/>
                </a:solidFill>
                <a:effectLst/>
                <a:latin typeface="verdana" panose="020B0604030504040204" pitchFamily="34" charset="0"/>
              </a:rPr>
              <a:t>api</a:t>
            </a:r>
            <a:r>
              <a:rPr lang="en-US" b="0" dirty="0">
                <a:solidFill>
                  <a:srgbClr val="000000"/>
                </a:solidFill>
                <a:effectLst/>
                <a:latin typeface="verdana" panose="020B0604030504040204" pitchFamily="34" charset="0"/>
              </a:rPr>
              <a:t> layer</a:t>
            </a:r>
          </a:p>
          <a:p>
            <a:pPr algn="l">
              <a:buFont typeface="Arial" panose="020B0604020202020204" pitchFamily="34" charset="0"/>
              <a:buChar char="•"/>
            </a:pPr>
            <a:r>
              <a:rPr lang="en-US" b="0" dirty="0">
                <a:solidFill>
                  <a:srgbClr val="000000"/>
                </a:solidFill>
                <a:effectLst/>
                <a:latin typeface="verdana" panose="020B0604030504040204" pitchFamily="34" charset="0"/>
              </a:rPr>
              <a:t>Database layer</a:t>
            </a:r>
          </a:p>
          <a:p>
            <a:pPr algn="l">
              <a:buFont typeface="Arial" panose="020B0604020202020204" pitchFamily="34" charset="0"/>
              <a:buChar char="•"/>
            </a:pPr>
            <a:r>
              <a:rPr lang="en-IN" b="0" i="0" dirty="0">
                <a:solidFill>
                  <a:srgbClr val="000000"/>
                </a:solidFill>
                <a:effectLst/>
                <a:latin typeface="verdana" panose="020B0604030504040204" pitchFamily="34" charset="0"/>
              </a:rPr>
              <a:t>Hibernate framework uses many objects such as session factory, session, transaction etc. </a:t>
            </a:r>
            <a:r>
              <a:rPr lang="en-IN" b="0" i="0" dirty="0" err="1">
                <a:solidFill>
                  <a:srgbClr val="000000"/>
                </a:solidFill>
                <a:effectLst/>
                <a:latin typeface="verdana" panose="020B0604030504040204" pitchFamily="34" charset="0"/>
              </a:rPr>
              <a:t>alongwith</a:t>
            </a:r>
            <a:r>
              <a:rPr lang="en-IN" b="0" i="0" dirty="0">
                <a:solidFill>
                  <a:srgbClr val="000000"/>
                </a:solidFill>
                <a:effectLst/>
                <a:latin typeface="verdana" panose="020B0604030504040204" pitchFamily="34" charset="0"/>
              </a:rPr>
              <a:t> existing Java API such as JDBC (Java Database Connectivity), JTA (Java Transaction API) and JNDI (Java Naming Directory Interface).</a:t>
            </a:r>
            <a:endParaRPr lang="en-US" b="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831374335"/>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FAC-24E2-400C-9EA0-688D1DFDC16B}"/>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Elements of Hibernate Architecture</a:t>
            </a:r>
            <a:br>
              <a:rPr lang="en-IN" b="0" i="0" dirty="0">
                <a:solidFill>
                  <a:srgbClr val="610B38"/>
                </a:solidFill>
                <a:effectLst/>
                <a:latin typeface="erdana"/>
              </a:rPr>
            </a:br>
            <a:endParaRPr lang="en-IN" dirty="0"/>
          </a:p>
        </p:txBody>
      </p:sp>
      <p:sp>
        <p:nvSpPr>
          <p:cNvPr id="9" name="Content Placeholder 8">
            <a:extLst>
              <a:ext uri="{FF2B5EF4-FFF2-40B4-BE49-F238E27FC236}">
                <a16:creationId xmlns:a16="http://schemas.microsoft.com/office/drawing/2014/main" id="{10E2CDD4-82E6-456F-B3FA-AFB42E68BF77}"/>
              </a:ext>
            </a:extLst>
          </p:cNvPr>
          <p:cNvSpPr>
            <a:spLocks noGrp="1"/>
          </p:cNvSpPr>
          <p:nvPr>
            <p:ph idx="1"/>
          </p:nvPr>
        </p:nvSpPr>
        <p:spPr>
          <a:xfrm>
            <a:off x="457200" y="476672"/>
            <a:ext cx="8229600" cy="6264696"/>
          </a:xfrm>
        </p:spPr>
        <p:txBody>
          <a:bodyPr>
            <a:normAutofit fontScale="55000" lnSpcReduction="20000"/>
          </a:bodyPr>
          <a:lstStyle/>
          <a:p>
            <a:r>
              <a:rPr lang="en-US" dirty="0"/>
              <a:t>For creating the first Hibernate application, we must know the elements of Hibernate architecture.</a:t>
            </a:r>
          </a:p>
          <a:p>
            <a:r>
              <a:rPr lang="en-IN" b="0" i="0" dirty="0" err="1">
                <a:solidFill>
                  <a:srgbClr val="610B4B"/>
                </a:solidFill>
                <a:effectLst/>
                <a:latin typeface="erdana"/>
              </a:rPr>
              <a:t>SessionFactory</a:t>
            </a:r>
            <a:endParaRPr lang="en-IN" b="0" i="0" dirty="0">
              <a:solidFill>
                <a:srgbClr val="610B4B"/>
              </a:solidFill>
              <a:effectLst/>
              <a:latin typeface="erdana"/>
            </a:endParaRPr>
          </a:p>
          <a:p>
            <a:pPr lvl="1"/>
            <a:r>
              <a:rPr lang="en-US" b="0" i="0" dirty="0" err="1">
                <a:solidFill>
                  <a:srgbClr val="333333"/>
                </a:solidFill>
                <a:effectLst/>
                <a:latin typeface="Trebuchet MS" panose="020B0603020202020204" pitchFamily="34" charset="0"/>
              </a:rPr>
              <a:t>SessionFactory</a:t>
            </a:r>
            <a:r>
              <a:rPr lang="en-US" b="0" i="0" dirty="0">
                <a:solidFill>
                  <a:srgbClr val="333333"/>
                </a:solidFill>
                <a:effectLst/>
                <a:latin typeface="Trebuchet MS" panose="020B0603020202020204" pitchFamily="34" charset="0"/>
              </a:rPr>
              <a:t> is an interface. </a:t>
            </a:r>
            <a:r>
              <a:rPr lang="en-US" b="0" i="0" dirty="0" err="1">
                <a:solidFill>
                  <a:srgbClr val="333333"/>
                </a:solidFill>
                <a:effectLst/>
                <a:latin typeface="Trebuchet MS" panose="020B0603020202020204" pitchFamily="34" charset="0"/>
              </a:rPr>
              <a:t>SessionFactory</a:t>
            </a:r>
            <a:r>
              <a:rPr lang="en-US" b="0" i="0" dirty="0">
                <a:solidFill>
                  <a:srgbClr val="333333"/>
                </a:solidFill>
                <a:effectLst/>
                <a:latin typeface="Trebuchet MS" panose="020B0603020202020204" pitchFamily="34" charset="0"/>
              </a:rPr>
              <a:t> can be created by providing Configuration object, which will contain all DB related property details pulled from either hibernate.cfg.xml file or </a:t>
            </a:r>
            <a:r>
              <a:rPr lang="en-US" b="0" i="0" dirty="0" err="1">
                <a:solidFill>
                  <a:srgbClr val="333333"/>
                </a:solidFill>
                <a:effectLst/>
                <a:latin typeface="Trebuchet MS" panose="020B0603020202020204" pitchFamily="34" charset="0"/>
              </a:rPr>
              <a:t>hibernate.properties</a:t>
            </a:r>
            <a:r>
              <a:rPr lang="en-US" b="0" i="0" dirty="0">
                <a:solidFill>
                  <a:srgbClr val="333333"/>
                </a:solidFill>
                <a:effectLst/>
                <a:latin typeface="Trebuchet MS" panose="020B0603020202020204" pitchFamily="34" charset="0"/>
              </a:rPr>
              <a:t> file.</a:t>
            </a:r>
          </a:p>
          <a:p>
            <a:pPr lvl="1"/>
            <a:r>
              <a:rPr lang="en-IN" b="0" i="0" dirty="0">
                <a:solidFill>
                  <a:srgbClr val="610B4B"/>
                </a:solidFill>
                <a:effectLst/>
                <a:latin typeface="erdana"/>
              </a:rPr>
              <a:t>Session</a:t>
            </a:r>
          </a:p>
          <a:p>
            <a:pPr lvl="1"/>
            <a:r>
              <a:rPr lang="en-US" sz="3300" b="0" i="0" dirty="0">
                <a:solidFill>
                  <a:srgbClr val="000000"/>
                </a:solidFill>
                <a:effectLst/>
                <a:latin typeface="verdana" panose="020B0604030504040204" pitchFamily="34" charset="0"/>
              </a:rPr>
              <a:t>The session object provides an interface between the application and data stored in the database. It is a short-lived object and wraps the JDBC connection. It is factory of Transaction, Query and Criteria. It holds a first-level cache (mandatory) of data. The </a:t>
            </a:r>
            <a:r>
              <a:rPr lang="en-US" sz="3300" b="0" i="0" dirty="0" err="1">
                <a:solidFill>
                  <a:srgbClr val="000000"/>
                </a:solidFill>
                <a:effectLst/>
                <a:latin typeface="verdana" panose="020B0604030504040204" pitchFamily="34" charset="0"/>
              </a:rPr>
              <a:t>org.hibernate.Session</a:t>
            </a:r>
            <a:r>
              <a:rPr lang="en-US" sz="3300" b="0" i="0" dirty="0">
                <a:solidFill>
                  <a:srgbClr val="000000"/>
                </a:solidFill>
                <a:effectLst/>
                <a:latin typeface="verdana" panose="020B0604030504040204" pitchFamily="34" charset="0"/>
              </a:rPr>
              <a:t> interface provides methods to insert, update and delete the object. It also provides factory methods for Transaction, Query and Criteria.</a:t>
            </a:r>
          </a:p>
          <a:p>
            <a:r>
              <a:rPr lang="en-IN" b="0" i="0" dirty="0">
                <a:solidFill>
                  <a:srgbClr val="610B4B"/>
                </a:solidFill>
                <a:effectLst/>
                <a:latin typeface="erdana"/>
              </a:rPr>
              <a:t>Transaction</a:t>
            </a:r>
          </a:p>
          <a:p>
            <a:pPr lvl="1"/>
            <a:r>
              <a:rPr lang="en-US" b="0" i="0" dirty="0">
                <a:solidFill>
                  <a:srgbClr val="000000"/>
                </a:solidFill>
                <a:effectLst/>
                <a:latin typeface="verdana" panose="020B0604030504040204" pitchFamily="34" charset="0"/>
              </a:rPr>
              <a:t>The transaction object specifies the atomic unit of work. It is optional. The </a:t>
            </a:r>
            <a:r>
              <a:rPr lang="en-US" b="0" i="0" dirty="0" err="1">
                <a:solidFill>
                  <a:srgbClr val="000000"/>
                </a:solidFill>
                <a:effectLst/>
                <a:latin typeface="verdana" panose="020B0604030504040204" pitchFamily="34" charset="0"/>
              </a:rPr>
              <a:t>org.hibernate.Transaction</a:t>
            </a:r>
            <a:r>
              <a:rPr lang="en-US" b="0" i="0" dirty="0">
                <a:solidFill>
                  <a:srgbClr val="000000"/>
                </a:solidFill>
                <a:effectLst/>
                <a:latin typeface="verdana" panose="020B0604030504040204" pitchFamily="34" charset="0"/>
              </a:rPr>
              <a:t> interface provides methods for transaction management.</a:t>
            </a:r>
          </a:p>
          <a:p>
            <a:r>
              <a:rPr lang="en-IN" b="0" i="0" dirty="0" err="1">
                <a:solidFill>
                  <a:srgbClr val="610B4B"/>
                </a:solidFill>
                <a:effectLst/>
                <a:latin typeface="erdana"/>
              </a:rPr>
              <a:t>ConnectionProvider</a:t>
            </a:r>
            <a:endParaRPr lang="en-IN" b="0" i="0" dirty="0">
              <a:solidFill>
                <a:srgbClr val="610B4B"/>
              </a:solidFill>
              <a:effectLst/>
              <a:latin typeface="erdana"/>
            </a:endParaRPr>
          </a:p>
          <a:p>
            <a:pPr lvl="1"/>
            <a:r>
              <a:rPr lang="en-US" b="0" i="0" dirty="0">
                <a:solidFill>
                  <a:srgbClr val="000000"/>
                </a:solidFill>
                <a:effectLst/>
                <a:latin typeface="verdana" panose="020B0604030504040204" pitchFamily="34" charset="0"/>
              </a:rPr>
              <a:t>It is a factory of JDBC connections. It abstracts the application from </a:t>
            </a:r>
            <a:r>
              <a:rPr lang="en-US" b="0" i="0" dirty="0" err="1">
                <a:solidFill>
                  <a:srgbClr val="000000"/>
                </a:solidFill>
                <a:effectLst/>
                <a:latin typeface="verdana" panose="020B0604030504040204" pitchFamily="34" charset="0"/>
              </a:rPr>
              <a:t>DriverManager</a:t>
            </a:r>
            <a:r>
              <a:rPr lang="en-US" b="0" i="0" dirty="0">
                <a:solidFill>
                  <a:srgbClr val="000000"/>
                </a:solidFill>
                <a:effectLst/>
                <a:latin typeface="verdana" panose="020B0604030504040204" pitchFamily="34" charset="0"/>
              </a:rPr>
              <a:t> or </a:t>
            </a:r>
            <a:r>
              <a:rPr lang="en-US" b="0" i="0" dirty="0" err="1">
                <a:solidFill>
                  <a:srgbClr val="000000"/>
                </a:solidFill>
                <a:effectLst/>
                <a:latin typeface="verdana" panose="020B0604030504040204" pitchFamily="34" charset="0"/>
              </a:rPr>
              <a:t>DataSource</a:t>
            </a:r>
            <a:r>
              <a:rPr lang="en-US" b="0" i="0" dirty="0">
                <a:solidFill>
                  <a:srgbClr val="000000"/>
                </a:solidFill>
                <a:effectLst/>
                <a:latin typeface="verdana" panose="020B0604030504040204" pitchFamily="34" charset="0"/>
              </a:rPr>
              <a:t>. It is optional.</a:t>
            </a:r>
          </a:p>
          <a:p>
            <a:r>
              <a:rPr lang="en-IN" b="0" i="0" dirty="0" err="1">
                <a:solidFill>
                  <a:srgbClr val="610B4B"/>
                </a:solidFill>
                <a:effectLst/>
                <a:latin typeface="erdana"/>
              </a:rPr>
              <a:t>TransactionFactory</a:t>
            </a:r>
            <a:endParaRPr lang="en-IN" b="0" i="0" dirty="0">
              <a:solidFill>
                <a:srgbClr val="610B4B"/>
              </a:solidFill>
              <a:effectLst/>
              <a:latin typeface="erdana"/>
            </a:endParaRPr>
          </a:p>
          <a:p>
            <a:pPr lvl="1"/>
            <a:r>
              <a:rPr lang="en-US" b="0" i="0" dirty="0">
                <a:solidFill>
                  <a:srgbClr val="000000"/>
                </a:solidFill>
                <a:effectLst/>
                <a:latin typeface="verdana" panose="020B0604030504040204" pitchFamily="34" charset="0"/>
              </a:rPr>
              <a:t>It is a factory of Transaction. It is optional.</a:t>
            </a:r>
            <a:endParaRPr lang="en-IN" dirty="0"/>
          </a:p>
        </p:txBody>
      </p:sp>
    </p:spTree>
    <p:extLst>
      <p:ext uri="{BB962C8B-B14F-4D97-AF65-F5344CB8AC3E}">
        <p14:creationId xmlns:p14="http://schemas.microsoft.com/office/powerpoint/2010/main" val="659741095"/>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65FD-8C0A-4C4E-84A9-0DD858F4E1D2}"/>
              </a:ext>
            </a:extLst>
          </p:cNvPr>
          <p:cNvSpPr>
            <a:spLocks noGrp="1"/>
          </p:cNvSpPr>
          <p:nvPr>
            <p:ph type="title"/>
          </p:nvPr>
        </p:nvSpPr>
        <p:spPr>
          <a:xfrm>
            <a:off x="457200" y="274638"/>
            <a:ext cx="8229600" cy="457199"/>
          </a:xfrm>
        </p:spPr>
        <p:txBody>
          <a:bodyPr>
            <a:normAutofit fontScale="90000"/>
          </a:bodyPr>
          <a:lstStyle/>
          <a:p>
            <a:r>
              <a:rPr lang="en-US" dirty="0"/>
              <a:t>Steps to create first application in Hibernate</a:t>
            </a:r>
            <a:endParaRPr lang="en-IN" dirty="0"/>
          </a:p>
        </p:txBody>
      </p:sp>
      <p:sp>
        <p:nvSpPr>
          <p:cNvPr id="3" name="Content Placeholder 2">
            <a:extLst>
              <a:ext uri="{FF2B5EF4-FFF2-40B4-BE49-F238E27FC236}">
                <a16:creationId xmlns:a16="http://schemas.microsoft.com/office/drawing/2014/main" id="{611B40C5-4CCC-43BF-A7C6-56AC939026A5}"/>
              </a:ext>
            </a:extLst>
          </p:cNvPr>
          <p:cNvSpPr>
            <a:spLocks noGrp="1"/>
          </p:cNvSpPr>
          <p:nvPr>
            <p:ph idx="1"/>
          </p:nvPr>
        </p:nvSpPr>
        <p:spPr>
          <a:xfrm>
            <a:off x="457200" y="1052736"/>
            <a:ext cx="8229600" cy="5688632"/>
          </a:xfrm>
        </p:spPr>
        <p:txBody>
          <a:bodyPr>
            <a:normAutofit fontScale="92500" lnSpcReduction="10000"/>
          </a:bodyPr>
          <a:lstStyle/>
          <a:p>
            <a:pPr algn="l"/>
            <a:r>
              <a:rPr lang="en-US" b="0" i="0" dirty="0">
                <a:solidFill>
                  <a:srgbClr val="000000"/>
                </a:solidFill>
                <a:effectLst/>
                <a:latin typeface="verdana" panose="020B0604030504040204" pitchFamily="34" charset="0"/>
              </a:rPr>
              <a:t>For creating the first hibernate application in Eclipse IDE, we need to follow the following steps:</a:t>
            </a:r>
          </a:p>
          <a:p>
            <a:pPr algn="l">
              <a:buFont typeface="+mj-lt"/>
              <a:buAutoNum type="arabicPeriod"/>
            </a:pPr>
            <a:r>
              <a:rPr lang="en-US" b="0" i="0" dirty="0">
                <a:solidFill>
                  <a:srgbClr val="000000"/>
                </a:solidFill>
                <a:effectLst/>
                <a:latin typeface="verdana" panose="020B0604030504040204" pitchFamily="34" charset="0"/>
              </a:rPr>
              <a:t>Create the java project</a:t>
            </a:r>
          </a:p>
          <a:p>
            <a:pPr algn="l">
              <a:buFont typeface="+mj-lt"/>
              <a:buAutoNum type="arabicPeriod"/>
            </a:pPr>
            <a:r>
              <a:rPr lang="en-US" b="0" i="0" dirty="0">
                <a:solidFill>
                  <a:srgbClr val="000000"/>
                </a:solidFill>
                <a:effectLst/>
                <a:latin typeface="verdana" panose="020B0604030504040204" pitchFamily="34" charset="0"/>
              </a:rPr>
              <a:t>Add jar files for hibernate</a:t>
            </a:r>
          </a:p>
          <a:p>
            <a:pPr algn="l">
              <a:buFont typeface="+mj-lt"/>
              <a:buAutoNum type="arabicPeriod"/>
            </a:pPr>
            <a:r>
              <a:rPr lang="en-US" b="0" i="0" dirty="0">
                <a:solidFill>
                  <a:srgbClr val="000000"/>
                </a:solidFill>
                <a:effectLst/>
                <a:latin typeface="verdana" panose="020B0604030504040204" pitchFamily="34" charset="0"/>
              </a:rPr>
              <a:t>Create the Persistent class</a:t>
            </a:r>
          </a:p>
          <a:p>
            <a:pPr algn="l">
              <a:buFont typeface="+mj-lt"/>
              <a:buAutoNum type="arabicPeriod"/>
            </a:pPr>
            <a:r>
              <a:rPr lang="en-US" b="0" i="0" dirty="0">
                <a:solidFill>
                  <a:srgbClr val="000000"/>
                </a:solidFill>
                <a:effectLst/>
                <a:latin typeface="verdana" panose="020B0604030504040204" pitchFamily="34" charset="0"/>
              </a:rPr>
              <a:t>Create the mapping file for Persistent class</a:t>
            </a:r>
          </a:p>
          <a:p>
            <a:pPr algn="l">
              <a:buFont typeface="+mj-lt"/>
              <a:buAutoNum type="arabicPeriod"/>
            </a:pPr>
            <a:r>
              <a:rPr lang="en-US" b="0" i="0" dirty="0">
                <a:solidFill>
                  <a:srgbClr val="000000"/>
                </a:solidFill>
                <a:effectLst/>
                <a:latin typeface="verdana" panose="020B0604030504040204" pitchFamily="34" charset="0"/>
              </a:rPr>
              <a:t>Create the Configuration file</a:t>
            </a:r>
          </a:p>
          <a:p>
            <a:pPr algn="l">
              <a:buFont typeface="+mj-lt"/>
              <a:buAutoNum type="arabicPeriod"/>
            </a:pPr>
            <a:r>
              <a:rPr lang="en-US" b="0" i="0" dirty="0">
                <a:solidFill>
                  <a:srgbClr val="000000"/>
                </a:solidFill>
                <a:effectLst/>
                <a:latin typeface="verdana" panose="020B0604030504040204" pitchFamily="34" charset="0"/>
              </a:rPr>
              <a:t>Create the class that retrieves or stores the persistent object</a:t>
            </a:r>
          </a:p>
          <a:p>
            <a:pPr algn="l">
              <a:buFont typeface="+mj-lt"/>
              <a:buAutoNum type="arabicPeriod"/>
            </a:pPr>
            <a:r>
              <a:rPr lang="en-US" b="0" i="0" dirty="0">
                <a:solidFill>
                  <a:srgbClr val="000000"/>
                </a:solidFill>
                <a:effectLst/>
                <a:latin typeface="verdana" panose="020B0604030504040204" pitchFamily="34" charset="0"/>
              </a:rPr>
              <a:t>Run the application</a:t>
            </a:r>
          </a:p>
          <a:p>
            <a:endParaRPr lang="en-IN" dirty="0"/>
          </a:p>
        </p:txBody>
      </p:sp>
    </p:spTree>
    <p:extLst>
      <p:ext uri="{BB962C8B-B14F-4D97-AF65-F5344CB8AC3E}">
        <p14:creationId xmlns:p14="http://schemas.microsoft.com/office/powerpoint/2010/main" val="3237031926"/>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F0FE-1BCC-4441-AA8F-E3CA905C1E2A}"/>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Create the Maven project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8727868-7B95-4153-AD7B-124FE2EA0EAA}"/>
              </a:ext>
            </a:extLst>
          </p:cNvPr>
          <p:cNvSpPr>
            <a:spLocks noGrp="1"/>
          </p:cNvSpPr>
          <p:nvPr>
            <p:ph idx="1"/>
          </p:nvPr>
        </p:nvSpPr>
        <p:spPr>
          <a:xfrm>
            <a:off x="457200" y="404664"/>
            <a:ext cx="8229600" cy="6264696"/>
          </a:xfrm>
        </p:spPr>
        <p:txBody>
          <a:bodyPr/>
          <a:lstStyle/>
          <a:p>
            <a:r>
              <a:rPr lang="en-US" sz="2200" dirty="0"/>
              <a:t>Create Maven Project.</a:t>
            </a:r>
          </a:p>
          <a:p>
            <a:r>
              <a:rPr lang="en-US" sz="2200" dirty="0"/>
              <a:t>Give the package name in group id.</a:t>
            </a:r>
          </a:p>
          <a:p>
            <a:r>
              <a:rPr lang="en-US" sz="2200" dirty="0"/>
              <a:t>Give the project name in artifact id.</a:t>
            </a:r>
          </a:p>
          <a:p>
            <a:r>
              <a:rPr lang="en-US" sz="2200" dirty="0"/>
              <a:t>Select internal from filter dropdown.</a:t>
            </a:r>
            <a:endParaRPr lang="en-IN" sz="2200" dirty="0"/>
          </a:p>
        </p:txBody>
      </p:sp>
    </p:spTree>
    <p:extLst>
      <p:ext uri="{BB962C8B-B14F-4D97-AF65-F5344CB8AC3E}">
        <p14:creationId xmlns:p14="http://schemas.microsoft.com/office/powerpoint/2010/main" val="3744271185"/>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C487-2B8D-4455-9AB3-9F34167ECC2F}"/>
              </a:ext>
            </a:extLst>
          </p:cNvPr>
          <p:cNvSpPr>
            <a:spLocks noGrp="1"/>
          </p:cNvSpPr>
          <p:nvPr>
            <p:ph type="title"/>
          </p:nvPr>
        </p:nvSpPr>
        <p:spPr>
          <a:xfrm>
            <a:off x="457200" y="274638"/>
            <a:ext cx="8229600" cy="457199"/>
          </a:xfrm>
        </p:spPr>
        <p:txBody>
          <a:bodyPr>
            <a:normAutofit fontScale="90000"/>
          </a:bodyPr>
          <a:lstStyle/>
          <a:p>
            <a:r>
              <a:rPr lang="en-US" dirty="0"/>
              <a:t>Add the following dependencies in pom.xml</a:t>
            </a:r>
            <a:endParaRPr lang="en-IN" dirty="0"/>
          </a:p>
        </p:txBody>
      </p:sp>
      <p:sp>
        <p:nvSpPr>
          <p:cNvPr id="3" name="Content Placeholder 2">
            <a:extLst>
              <a:ext uri="{FF2B5EF4-FFF2-40B4-BE49-F238E27FC236}">
                <a16:creationId xmlns:a16="http://schemas.microsoft.com/office/drawing/2014/main" id="{08C94AB4-E332-4DBC-85CE-10D1A2CD1348}"/>
              </a:ext>
            </a:extLst>
          </p:cNvPr>
          <p:cNvSpPr>
            <a:spLocks noGrp="1"/>
          </p:cNvSpPr>
          <p:nvPr>
            <p:ph idx="1"/>
          </p:nvPr>
        </p:nvSpPr>
        <p:spPr>
          <a:xfrm>
            <a:off x="457200" y="980728"/>
            <a:ext cx="8229600" cy="5877272"/>
          </a:xfrm>
        </p:spPr>
        <p:txBody>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dependencies</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org.hibernate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hibernate-core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5.4.5.Final</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3F5FBF"/>
                </a:solidFill>
                <a:latin typeface="Consolas" panose="020B0609020204030204" pitchFamily="49" charset="0"/>
              </a:rPr>
              <a:t>&lt;!-- https://mvnrepository.com/artifact/mysql/mysql-connector-java --&gt;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mysql</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mysql</a:t>
            </a:r>
            <a:r>
              <a:rPr lang="en-IN" sz="1800" dirty="0">
                <a:solidFill>
                  <a:srgbClr val="000000"/>
                </a:solidFill>
                <a:latin typeface="Consolas" panose="020B0609020204030204" pitchFamily="49" charset="0"/>
              </a:rPr>
              <a:t>-connector-java</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5.1.35</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endParaRPr lang="en-IN" dirty="0"/>
          </a:p>
        </p:txBody>
      </p:sp>
    </p:spTree>
    <p:extLst>
      <p:ext uri="{BB962C8B-B14F-4D97-AF65-F5344CB8AC3E}">
        <p14:creationId xmlns:p14="http://schemas.microsoft.com/office/powerpoint/2010/main" val="3715335725"/>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047A-DF4B-4AAD-ACA7-39357474254F}"/>
              </a:ext>
            </a:extLst>
          </p:cNvPr>
          <p:cNvSpPr>
            <a:spLocks noGrp="1"/>
          </p:cNvSpPr>
          <p:nvPr>
            <p:ph type="title"/>
          </p:nvPr>
        </p:nvSpPr>
        <p:spPr>
          <a:xfrm>
            <a:off x="457200" y="274638"/>
            <a:ext cx="8229600" cy="457199"/>
          </a:xfrm>
        </p:spPr>
        <p:txBody>
          <a:bodyPr>
            <a:normAutofit fontScale="90000"/>
          </a:bodyPr>
          <a:lstStyle/>
          <a:p>
            <a:r>
              <a:rPr lang="en-IN" dirty="0"/>
              <a:t>Adding Data to Database</a:t>
            </a:r>
          </a:p>
        </p:txBody>
      </p:sp>
      <p:sp>
        <p:nvSpPr>
          <p:cNvPr id="3" name="Content Placeholder 2">
            <a:extLst>
              <a:ext uri="{FF2B5EF4-FFF2-40B4-BE49-F238E27FC236}">
                <a16:creationId xmlns:a16="http://schemas.microsoft.com/office/drawing/2014/main" id="{AC0BB6E3-34E0-40CA-A42C-2EBDBF374927}"/>
              </a:ext>
            </a:extLst>
          </p:cNvPr>
          <p:cNvSpPr>
            <a:spLocks noGrp="1"/>
          </p:cNvSpPr>
          <p:nvPr>
            <p:ph idx="1"/>
          </p:nvPr>
        </p:nvSpPr>
        <p:spPr>
          <a:xfrm>
            <a:off x="457200" y="731838"/>
            <a:ext cx="8229600" cy="5394326"/>
          </a:xfrm>
        </p:spPr>
        <p:txBody>
          <a:bodyPr/>
          <a:lstStyle/>
          <a:p>
            <a:r>
              <a:rPr lang="en-IN" dirty="0"/>
              <a:t>Create a class Student.java</a:t>
            </a:r>
          </a:p>
          <a:p>
            <a:pPr algn="l"/>
            <a:r>
              <a:rPr lang="en-IN" sz="1800" dirty="0">
                <a:solidFill>
                  <a:srgbClr val="646464"/>
                </a:solidFill>
                <a:latin typeface="Consolas" panose="020B0609020204030204" pitchFamily="49" charset="0"/>
              </a:rPr>
              <a:t>@Entity</a:t>
            </a:r>
          </a:p>
          <a:p>
            <a:pPr algn="l"/>
            <a:r>
              <a:rPr lang="en-IN" sz="1800" dirty="0">
                <a:solidFill>
                  <a:srgbClr val="646464"/>
                </a:solidFill>
                <a:latin typeface="Consolas" panose="020B0609020204030204" pitchFamily="49" charset="0"/>
              </a:rPr>
              <a:t>@Table</a:t>
            </a:r>
            <a:r>
              <a:rPr lang="en-IN" sz="1800" dirty="0">
                <a:solidFill>
                  <a:srgbClr val="000000"/>
                </a:solidFill>
                <a:latin typeface="Consolas" panose="020B0609020204030204" pitchFamily="49" charset="0"/>
              </a:rPr>
              <a:t>(name=</a:t>
            </a:r>
            <a:r>
              <a:rPr lang="en-IN" sz="1800" dirty="0">
                <a:solidFill>
                  <a:srgbClr val="2A00FF"/>
                </a:solidFill>
                <a:latin typeface="Consolas" panose="020B0609020204030204" pitchFamily="49" charset="0"/>
              </a:rPr>
              <a:t>"mystudents"</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Student {</a:t>
            </a:r>
          </a:p>
          <a:p>
            <a:pPr algn="l"/>
            <a:r>
              <a:rPr lang="en-IN" sz="1800" dirty="0">
                <a:solidFill>
                  <a:srgbClr val="646464"/>
                </a:solidFill>
                <a:latin typeface="Consolas" panose="020B0609020204030204" pitchFamily="49" charset="0"/>
              </a:rPr>
              <a:t>@Id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city</a:t>
            </a:r>
            <a:r>
              <a:rPr lang="en-IN" sz="1800" b="1" dirty="0">
                <a:solidFill>
                  <a:srgbClr val="000000"/>
                </a:solidFill>
                <a:latin typeface="Consolas" panose="020B0609020204030204" pitchFamily="49" charset="0"/>
              </a:rPr>
              <a:t>;</a:t>
            </a:r>
          </a:p>
          <a:p>
            <a:r>
              <a:rPr lang="en-IN" dirty="0"/>
              <a:t>//setters and getters</a:t>
            </a:r>
          </a:p>
          <a:p>
            <a:r>
              <a:rPr lang="en-IN" dirty="0"/>
              <a:t>//constructor using super</a:t>
            </a:r>
          </a:p>
          <a:p>
            <a:r>
              <a:rPr lang="en-IN" dirty="0"/>
              <a:t>//constructor using fields</a:t>
            </a:r>
          </a:p>
        </p:txBody>
      </p:sp>
    </p:spTree>
    <p:extLst>
      <p:ext uri="{BB962C8B-B14F-4D97-AF65-F5344CB8AC3E}">
        <p14:creationId xmlns:p14="http://schemas.microsoft.com/office/powerpoint/2010/main" val="2322857232"/>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09B0-2BE4-4F82-9427-A1DE5E507362}"/>
              </a:ext>
            </a:extLst>
          </p:cNvPr>
          <p:cNvSpPr>
            <a:spLocks noGrp="1"/>
          </p:cNvSpPr>
          <p:nvPr>
            <p:ph type="title"/>
          </p:nvPr>
        </p:nvSpPr>
        <p:spPr>
          <a:xfrm>
            <a:off x="457200" y="274638"/>
            <a:ext cx="8229600" cy="634082"/>
          </a:xfrm>
        </p:spPr>
        <p:txBody>
          <a:bodyPr>
            <a:normAutofit fontScale="90000"/>
          </a:bodyPr>
          <a:lstStyle/>
          <a:p>
            <a:r>
              <a:rPr lang="en-IN" dirty="0"/>
              <a:t>hibernate.cfg.xml</a:t>
            </a:r>
          </a:p>
        </p:txBody>
      </p:sp>
      <p:sp>
        <p:nvSpPr>
          <p:cNvPr id="3" name="Content Placeholder 2">
            <a:extLst>
              <a:ext uri="{FF2B5EF4-FFF2-40B4-BE49-F238E27FC236}">
                <a16:creationId xmlns:a16="http://schemas.microsoft.com/office/drawing/2014/main" id="{1AF776AE-7700-4009-B891-3AC3A48E1CBA}"/>
              </a:ext>
            </a:extLst>
          </p:cNvPr>
          <p:cNvSpPr>
            <a:spLocks noGrp="1"/>
          </p:cNvSpPr>
          <p:nvPr>
            <p:ph idx="1"/>
          </p:nvPr>
        </p:nvSpPr>
        <p:spPr>
          <a:xfrm>
            <a:off x="457200" y="692696"/>
            <a:ext cx="8229600" cy="6048672"/>
          </a:xfrm>
        </p:spPr>
        <p:txBody>
          <a:bodyPr>
            <a:normAutofit fontScale="85000" lnSpcReduction="20000"/>
          </a:bodyPr>
          <a:lstStyle/>
          <a:p>
            <a:r>
              <a:rPr lang="en-IN" dirty="0"/>
              <a:t>Create this file inside the </a:t>
            </a:r>
            <a:r>
              <a:rPr lang="en-IN" dirty="0" err="1"/>
              <a:t>src</a:t>
            </a:r>
            <a:r>
              <a:rPr lang="en-IN" dirty="0"/>
              <a:t>/main/java folder.</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DOCTYPE </a:t>
            </a:r>
            <a:r>
              <a:rPr lang="en-IN" sz="1800" dirty="0">
                <a:solidFill>
                  <a:srgbClr val="008080"/>
                </a:solidFill>
                <a:latin typeface="Consolas" panose="020B0609020204030204" pitchFamily="49" charset="0"/>
              </a:rPr>
              <a:t>hibernate-configuration </a:t>
            </a:r>
            <a:r>
              <a:rPr lang="en-IN" sz="1800" dirty="0">
                <a:solidFill>
                  <a:srgbClr val="808080"/>
                </a:solidFill>
                <a:latin typeface="Consolas" panose="020B0609020204030204" pitchFamily="49" charset="0"/>
              </a:rPr>
              <a:t>PUBLIC  </a:t>
            </a:r>
          </a:p>
          <a:p>
            <a:pPr algn="l"/>
            <a:r>
              <a:rPr lang="en-IN" sz="1800" dirty="0">
                <a:latin typeface="Consolas" panose="020B0609020204030204" pitchFamily="49" charset="0"/>
              </a:rPr>
              <a:t>        </a:t>
            </a:r>
            <a:r>
              <a:rPr lang="en-IN" sz="1800" dirty="0">
                <a:solidFill>
                  <a:srgbClr val="008080"/>
                </a:solidFill>
                <a:latin typeface="Consolas" panose="020B0609020204030204" pitchFamily="49" charset="0"/>
              </a:rPr>
              <a:t>"-//Hibernate/Hibernate Configuration DTD 5.3//EN"  </a:t>
            </a:r>
          </a:p>
          <a:p>
            <a:pPr algn="l"/>
            <a:r>
              <a:rPr lang="en-IN" sz="1800" dirty="0">
                <a:latin typeface="Consolas" panose="020B0609020204030204" pitchFamily="49" charset="0"/>
              </a:rPr>
              <a:t>        </a:t>
            </a:r>
            <a:r>
              <a:rPr lang="en-IN" sz="1800" dirty="0">
                <a:solidFill>
                  <a:srgbClr val="3F7F5F"/>
                </a:solidFill>
                <a:latin typeface="Consolas" panose="020B0609020204030204" pitchFamily="49" charset="0"/>
              </a:rPr>
              <a:t>"http://www.hibernate.org/dtd/hibernate-configuration-5.3.dtd"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hibernate-configuration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session-factory</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connection.driver_class</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err="1">
                <a:solidFill>
                  <a:srgbClr val="000000"/>
                </a:solidFill>
                <a:latin typeface="Consolas" panose="020B0609020204030204" pitchFamily="49" charset="0"/>
              </a:rPr>
              <a:t>com.mysql.jdbc.Driver</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"connection.url"</a:t>
            </a:r>
            <a:r>
              <a:rPr lang="en-US" sz="1800" i="1" dirty="0">
                <a:solidFill>
                  <a:srgbClr val="008080"/>
                </a:solidFill>
                <a:latin typeface="Consolas" panose="020B0609020204030204" pitchFamily="49" charset="0"/>
              </a:rPr>
              <a:t>&gt;</a:t>
            </a:r>
            <a:r>
              <a:rPr lang="en-US" sz="1800" i="1" dirty="0" err="1">
                <a:solidFill>
                  <a:srgbClr val="000000"/>
                </a:solidFill>
                <a:latin typeface="Consolas" panose="020B0609020204030204" pitchFamily="49" charset="0"/>
              </a:rPr>
              <a:t>jdbc:mysql</a:t>
            </a:r>
            <a:r>
              <a:rPr lang="en-US" sz="1800" i="1" dirty="0">
                <a:solidFill>
                  <a:srgbClr val="000000"/>
                </a:solidFill>
                <a:latin typeface="Consolas" panose="020B0609020204030204" pitchFamily="49" charset="0"/>
              </a:rPr>
              <a:t>://localhost:3306/test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connection.username</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root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connection.password</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root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"dialect"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org.hibernate.dialect.MySQL5Dialect</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property</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"hbm2ddl.auto"</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update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show_sql</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true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mapping </a:t>
            </a:r>
            <a:r>
              <a:rPr lang="en-US" sz="1800" dirty="0">
                <a:solidFill>
                  <a:srgbClr val="7F007F"/>
                </a:solidFill>
                <a:latin typeface="Consolas" panose="020B0609020204030204" pitchFamily="49" charset="0"/>
              </a:rPr>
              <a:t>class</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com.tut.Student</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session-factory</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hibernate-configuration</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151696808"/>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90CC-7726-4AB3-B1F2-AC68BB8904B3}"/>
              </a:ext>
            </a:extLst>
          </p:cNvPr>
          <p:cNvSpPr>
            <a:spLocks noGrp="1"/>
          </p:cNvSpPr>
          <p:nvPr>
            <p:ph type="title"/>
          </p:nvPr>
        </p:nvSpPr>
        <p:spPr>
          <a:xfrm>
            <a:off x="457200" y="274638"/>
            <a:ext cx="8229600" cy="274042"/>
          </a:xfrm>
        </p:spPr>
        <p:txBody>
          <a:bodyPr>
            <a:normAutofit fontScale="90000"/>
          </a:bodyPr>
          <a:lstStyle/>
          <a:p>
            <a:r>
              <a:rPr lang="en-IN" dirty="0"/>
              <a:t>Pom.xml</a:t>
            </a:r>
          </a:p>
        </p:txBody>
      </p:sp>
      <p:sp>
        <p:nvSpPr>
          <p:cNvPr id="3" name="Content Placeholder 2">
            <a:extLst>
              <a:ext uri="{FF2B5EF4-FFF2-40B4-BE49-F238E27FC236}">
                <a16:creationId xmlns:a16="http://schemas.microsoft.com/office/drawing/2014/main" id="{5D0FBEF9-60AD-470F-9889-D54540E5FDE5}"/>
              </a:ext>
            </a:extLst>
          </p:cNvPr>
          <p:cNvSpPr>
            <a:spLocks noGrp="1"/>
          </p:cNvSpPr>
          <p:nvPr>
            <p:ph idx="1"/>
          </p:nvPr>
        </p:nvSpPr>
        <p:spPr>
          <a:xfrm>
            <a:off x="457200" y="692696"/>
            <a:ext cx="8229600" cy="6165304"/>
          </a:xfrm>
        </p:spPr>
        <p:txBody>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org.hibernate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hibernate-core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5.4.5.Final</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3F5FBF"/>
                </a:solidFill>
                <a:latin typeface="Consolas" panose="020B0609020204030204" pitchFamily="49" charset="0"/>
              </a:rPr>
              <a:t>&lt;!-- https://mvnrepository.com/artifact/mysql/mysql-connector-java --&gt;</a:t>
            </a:r>
          </a:p>
          <a:p>
            <a:pPr algn="l"/>
            <a:r>
              <a:rPr lang="en-IN" sz="1800" dirty="0">
                <a:solidFill>
                  <a:srgbClr val="3F5FBF"/>
                </a:solidFill>
                <a:latin typeface="Consolas" panose="020B0609020204030204" pitchFamily="49" charset="0"/>
              </a:rPr>
              <a:t>&lt;!-- https://mvnrepository.com/artifact/mysql/mysql-connector-java --&gt;</a:t>
            </a:r>
          </a:p>
          <a:p>
            <a:pPr algn="l"/>
            <a:r>
              <a:rPr lang="en-IN" sz="1800" dirty="0">
                <a:solidFill>
                  <a:srgbClr val="3F5FBF"/>
                </a:solidFill>
                <a:latin typeface="Consolas" panose="020B0609020204030204" pitchFamily="49" charset="0"/>
              </a:rPr>
              <a:t>&lt;!-- https://mvnrepository.com/artifact/mysql/mysql-connector-java --&gt;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mysql</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mysql</a:t>
            </a:r>
            <a:r>
              <a:rPr lang="en-IN" sz="1800" dirty="0">
                <a:solidFill>
                  <a:srgbClr val="000000"/>
                </a:solidFill>
                <a:latin typeface="Consolas" panose="020B0609020204030204" pitchFamily="49" charset="0"/>
              </a:rPr>
              <a:t>-connector-java</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5.1.48</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299965255"/>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BFDE-4794-414E-8ADF-A07F2C9D1296}"/>
              </a:ext>
            </a:extLst>
          </p:cNvPr>
          <p:cNvSpPr>
            <a:spLocks noGrp="1"/>
          </p:cNvSpPr>
          <p:nvPr>
            <p:ph type="title"/>
          </p:nvPr>
        </p:nvSpPr>
        <p:spPr>
          <a:xfrm>
            <a:off x="457200" y="274638"/>
            <a:ext cx="8229600" cy="391789"/>
          </a:xfrm>
        </p:spPr>
        <p:txBody>
          <a:bodyPr>
            <a:normAutofit fontScale="90000"/>
          </a:bodyPr>
          <a:lstStyle/>
          <a:p>
            <a:r>
              <a:rPr lang="en-IN" dirty="0"/>
              <a:t>App.java</a:t>
            </a:r>
          </a:p>
        </p:txBody>
      </p:sp>
      <p:sp>
        <p:nvSpPr>
          <p:cNvPr id="3" name="Content Placeholder 2">
            <a:extLst>
              <a:ext uri="{FF2B5EF4-FFF2-40B4-BE49-F238E27FC236}">
                <a16:creationId xmlns:a16="http://schemas.microsoft.com/office/drawing/2014/main" id="{9BFFB3CB-8F10-46BA-8D9F-3133330874D0}"/>
              </a:ext>
            </a:extLst>
          </p:cNvPr>
          <p:cNvSpPr>
            <a:spLocks noGrp="1"/>
          </p:cNvSpPr>
          <p:nvPr>
            <p:ph idx="1"/>
          </p:nvPr>
        </p:nvSpPr>
        <p:spPr>
          <a:xfrm>
            <a:off x="457200" y="908720"/>
            <a:ext cx="8229600" cy="5674642"/>
          </a:xfrm>
        </p:spPr>
        <p:txBody>
          <a:bodyPr>
            <a:normAutofit fontScale="77500" lnSpcReduction="20000"/>
          </a:bodyPr>
          <a:lstStyle/>
          <a:p>
            <a:pPr algn="l"/>
            <a:r>
              <a:rPr lang="en-US" sz="1800" dirty="0" err="1">
                <a:solidFill>
                  <a:srgbClr val="000000"/>
                </a:solidFill>
                <a:latin typeface="Consolas" panose="020B0609020204030204" pitchFamily="49" charset="0"/>
              </a:rPr>
              <a:t>StandardServiceRegistry</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ssr</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StandardServiceRegistryBuilder</a:t>
            </a:r>
            <a:r>
              <a:rPr lang="en-US" sz="1800" b="1" dirty="0">
                <a:solidFill>
                  <a:srgbClr val="000000"/>
                </a:solidFill>
                <a:latin typeface="Consolas" panose="020B0609020204030204" pitchFamily="49" charset="0"/>
              </a:rPr>
              <a:t>().configure(</a:t>
            </a:r>
            <a:r>
              <a:rPr lang="en-US" sz="1800" b="1" dirty="0">
                <a:solidFill>
                  <a:srgbClr val="2A00FF"/>
                </a:solidFill>
                <a:latin typeface="Consolas" panose="020B0609020204030204" pitchFamily="49" charset="0"/>
              </a:rPr>
              <a:t>"hibernate.cfg.xml"</a:t>
            </a:r>
            <a:r>
              <a:rPr lang="en-US" sz="1800" b="1" dirty="0">
                <a:solidFill>
                  <a:srgbClr val="000000"/>
                </a:solidFill>
                <a:latin typeface="Consolas" panose="020B0609020204030204" pitchFamily="49" charset="0"/>
              </a:rPr>
              <a:t>).build();  </a:t>
            </a:r>
          </a:p>
          <a:p>
            <a:pPr algn="l"/>
            <a:r>
              <a:rPr lang="en-IN" sz="1800" dirty="0">
                <a:solidFill>
                  <a:srgbClr val="000000"/>
                </a:solidFill>
                <a:latin typeface="Consolas" panose="020B0609020204030204" pitchFamily="49" charset="0"/>
              </a:rPr>
              <a:t>        Metadata </a:t>
            </a:r>
            <a:r>
              <a:rPr lang="en-IN" sz="1800" dirty="0">
                <a:solidFill>
                  <a:srgbClr val="6A3E3E"/>
                </a:solidFill>
                <a:latin typeface="Consolas" panose="020B0609020204030204" pitchFamily="49" charset="0"/>
              </a:rPr>
              <a:t>meta</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MetadataSources</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ssr</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getMetadataBuilder</a:t>
            </a:r>
            <a:r>
              <a:rPr lang="en-IN" sz="1800" b="1" dirty="0">
                <a:solidFill>
                  <a:srgbClr val="000000"/>
                </a:solidFill>
                <a:latin typeface="Consolas" panose="020B0609020204030204" pitchFamily="49" charset="0"/>
              </a:rPr>
              <a:t>().build();  </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SessionFactory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factory</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meta</a:t>
            </a:r>
            <a:r>
              <a:rPr lang="en-US" sz="1800" dirty="0" err="1">
                <a:solidFill>
                  <a:srgbClr val="000000"/>
                </a:solidFill>
                <a:latin typeface="Consolas" panose="020B0609020204030204" pitchFamily="49" charset="0"/>
              </a:rPr>
              <a:t>.getSessionFactoryBuilder</a:t>
            </a:r>
            <a:r>
              <a:rPr lang="en-US" sz="1800" dirty="0">
                <a:solidFill>
                  <a:srgbClr val="000000"/>
                </a:solidFill>
                <a:latin typeface="Consolas" panose="020B0609020204030204" pitchFamily="49" charset="0"/>
              </a:rPr>
              <a:t>().build();  </a:t>
            </a:r>
          </a:p>
          <a:p>
            <a:pPr algn="l"/>
            <a:r>
              <a:rPr lang="en-IN" sz="1800" dirty="0">
                <a:solidFill>
                  <a:srgbClr val="000000"/>
                </a:solidFill>
                <a:latin typeface="Consolas" panose="020B0609020204030204" pitchFamily="49" charset="0"/>
              </a:rPr>
              <a:t>    Session </a:t>
            </a:r>
            <a:r>
              <a:rPr lang="en-IN" sz="1800" dirty="0" err="1">
                <a:solidFill>
                  <a:srgbClr val="6A3E3E"/>
                </a:solidFill>
                <a:latin typeface="Consolas" panose="020B0609020204030204" pitchFamily="49" charset="0"/>
              </a:rPr>
              <a:t>session</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factory</a:t>
            </a:r>
            <a:r>
              <a:rPr lang="en-IN" sz="1800" dirty="0" err="1">
                <a:solidFill>
                  <a:srgbClr val="000000"/>
                </a:solidFill>
                <a:latin typeface="Consolas" panose="020B0609020204030204" pitchFamily="49" charset="0"/>
              </a:rPr>
              <a:t>.openSession</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Transaction </a:t>
            </a:r>
            <a:r>
              <a:rPr lang="en-IN" sz="1800" dirty="0">
                <a:solidFill>
                  <a:srgbClr val="6A3E3E"/>
                </a:solidFill>
                <a:latin typeface="Consolas" panose="020B0609020204030204" pitchFamily="49" charset="0"/>
              </a:rPr>
              <a:t>t</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session</a:t>
            </a:r>
            <a:r>
              <a:rPr lang="en-IN" sz="1800" dirty="0" err="1">
                <a:solidFill>
                  <a:srgbClr val="000000"/>
                </a:solidFill>
                <a:latin typeface="Consolas" panose="020B0609020204030204" pitchFamily="49" charset="0"/>
              </a:rPr>
              <a:t>.beginTransaction</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3F7F5F"/>
                </a:solidFill>
                <a:latin typeface="Consolas" panose="020B0609020204030204" pitchFamily="49" charset="0"/>
              </a:rPr>
              <a:t>//creating student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Student </a:t>
            </a:r>
            <a:r>
              <a:rPr lang="en-IN" sz="1800" dirty="0" err="1">
                <a:solidFill>
                  <a:srgbClr val="6A3E3E"/>
                </a:solidFill>
                <a:latin typeface="Consolas" panose="020B0609020204030204" pitchFamily="49" charset="0"/>
              </a:rPr>
              <a:t>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Student();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st</a:t>
            </a:r>
            <a:r>
              <a:rPr lang="en-IN" sz="1800" dirty="0" err="1">
                <a:solidFill>
                  <a:srgbClr val="000000"/>
                </a:solidFill>
                <a:latin typeface="Consolas" panose="020B0609020204030204" pitchFamily="49" charset="0"/>
              </a:rPr>
              <a:t>.setId</a:t>
            </a:r>
            <a:r>
              <a:rPr lang="en-IN" sz="1800" dirty="0">
                <a:solidFill>
                  <a:srgbClr val="000000"/>
                </a:solidFill>
                <a:latin typeface="Consolas" panose="020B0609020204030204" pitchFamily="49" charset="0"/>
              </a:rPr>
              <a:t>(102);</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st</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"John"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st</a:t>
            </a:r>
            <a:r>
              <a:rPr lang="en-IN" sz="1800" dirty="0" err="1">
                <a:solidFill>
                  <a:srgbClr val="000000"/>
                </a:solidFill>
                <a:latin typeface="Consolas" panose="020B0609020204030204" pitchFamily="49" charset="0"/>
              </a:rPr>
              <a:t>.setCity</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"DELHI"</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3F7F5F"/>
                </a:solidFill>
                <a:latin typeface="Consolas" panose="020B0609020204030204" pitchFamily="49" charset="0"/>
              </a:rPr>
              <a:t>/* Session session= </a:t>
            </a:r>
            <a:r>
              <a:rPr lang="en-IN" sz="1800" dirty="0" err="1">
                <a:solidFill>
                  <a:srgbClr val="3F7F5F"/>
                </a:solidFill>
                <a:latin typeface="Consolas" panose="020B0609020204030204" pitchFamily="49" charset="0"/>
              </a:rPr>
              <a:t>factory.openSession</a:t>
            </a:r>
            <a:r>
              <a:rPr lang="en-IN" sz="1800"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      Transaction </a:t>
            </a:r>
            <a:r>
              <a:rPr lang="en-IN" sz="1800" u="sng" dirty="0" err="1">
                <a:solidFill>
                  <a:srgbClr val="3F7F5F"/>
                </a:solidFill>
                <a:latin typeface="Consolas" panose="020B0609020204030204" pitchFamily="49" charset="0"/>
              </a:rPr>
              <a:t>tx</a:t>
            </a:r>
            <a:r>
              <a:rPr lang="en-IN" sz="1800" u="sng" dirty="0">
                <a:solidFill>
                  <a:srgbClr val="3F7F5F"/>
                </a:solidFill>
                <a:latin typeface="Consolas" panose="020B0609020204030204" pitchFamily="49" charset="0"/>
              </a:rPr>
              <a:t>=</a:t>
            </a:r>
            <a:r>
              <a:rPr lang="en-IN" sz="1800" u="sng" dirty="0" err="1">
                <a:solidFill>
                  <a:srgbClr val="3F7F5F"/>
                </a:solidFill>
                <a:latin typeface="Consolas" panose="020B0609020204030204" pitchFamily="49" charset="0"/>
              </a:rPr>
              <a:t>session.beginTransaction</a:t>
            </a:r>
            <a:r>
              <a:rPr lang="en-IN" sz="1800" u="sng"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      </a:t>
            </a:r>
            <a:r>
              <a:rPr lang="en-IN" sz="1800" dirty="0" err="1">
                <a:solidFill>
                  <a:srgbClr val="3F7F5F"/>
                </a:solidFill>
                <a:latin typeface="Consolas" panose="020B0609020204030204" pitchFamily="49" charset="0"/>
              </a:rPr>
              <a:t>session.save</a:t>
            </a:r>
            <a:r>
              <a:rPr lang="en-IN" sz="1800" dirty="0">
                <a:solidFill>
                  <a:srgbClr val="3F7F5F"/>
                </a:solidFill>
                <a:latin typeface="Consolas" panose="020B0609020204030204" pitchFamily="49" charset="0"/>
              </a:rPr>
              <a:t>(</a:t>
            </a:r>
            <a:r>
              <a:rPr lang="en-IN" sz="1800" u="sng" dirty="0" err="1">
                <a:solidFill>
                  <a:srgbClr val="3F7F5F"/>
                </a:solidFill>
                <a:latin typeface="Consolas" panose="020B0609020204030204" pitchFamily="49" charset="0"/>
              </a:rPr>
              <a:t>st</a:t>
            </a:r>
            <a:r>
              <a:rPr lang="en-IN" sz="1800" u="sng"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      </a:t>
            </a:r>
            <a:r>
              <a:rPr lang="en-IN" sz="1800" dirty="0" err="1">
                <a:solidFill>
                  <a:srgbClr val="3F7F5F"/>
                </a:solidFill>
                <a:latin typeface="Consolas" panose="020B0609020204030204" pitchFamily="49" charset="0"/>
              </a:rPr>
              <a:t>tx.commit</a:t>
            </a:r>
            <a:r>
              <a:rPr lang="en-IN" sz="1800"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      </a:t>
            </a:r>
            <a:r>
              <a:rPr lang="en-IN" sz="1800" dirty="0" err="1">
                <a:solidFill>
                  <a:srgbClr val="3F7F5F"/>
                </a:solidFill>
                <a:latin typeface="Consolas" panose="020B0609020204030204" pitchFamily="49" charset="0"/>
              </a:rPr>
              <a:t>session.close</a:t>
            </a:r>
            <a:r>
              <a:rPr lang="en-IN" sz="1800" dirty="0">
                <a:solidFill>
                  <a:srgbClr val="3F7F5F"/>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session</a:t>
            </a:r>
            <a:r>
              <a:rPr lang="en-IN" sz="1800" dirty="0" err="1">
                <a:solidFill>
                  <a:srgbClr val="000000"/>
                </a:solidFill>
                <a:latin typeface="Consolas" panose="020B0609020204030204" pitchFamily="49" charset="0"/>
              </a:rPr>
              <a:t>.save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factory</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session</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29411329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AED-4713-4AA5-8FEE-72736FB85BEF}"/>
              </a:ext>
            </a:extLst>
          </p:cNvPr>
          <p:cNvSpPr>
            <a:spLocks noGrp="1"/>
          </p:cNvSpPr>
          <p:nvPr>
            <p:ph type="title"/>
          </p:nvPr>
        </p:nvSpPr>
        <p:spPr>
          <a:xfrm>
            <a:off x="457200" y="274638"/>
            <a:ext cx="8229600" cy="34605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2C96232-6A08-401C-8C8C-AF4E8A064F6B}"/>
              </a:ext>
            </a:extLst>
          </p:cNvPr>
          <p:cNvSpPr>
            <a:spLocks noGrp="1"/>
          </p:cNvSpPr>
          <p:nvPr>
            <p:ph idx="1"/>
          </p:nvPr>
        </p:nvSpPr>
        <p:spPr>
          <a:xfrm>
            <a:off x="457200" y="764704"/>
            <a:ext cx="8229600" cy="5904656"/>
          </a:xfrm>
        </p:spPr>
        <p:txBody>
          <a:bodyPr>
            <a:normAutofit fontScale="70000" lnSpcReduction="2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Student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String address = "Delhi, India";    </a:t>
            </a:r>
          </a:p>
          <a:p>
            <a:pPr marL="0" indent="0" algn="just">
              <a:buNone/>
            </a:pPr>
            <a:r>
              <a:rPr lang="en-IN" b="0" i="0" dirty="0">
                <a:effectLst/>
                <a:latin typeface="inter-regular"/>
              </a:rPr>
              <a:t>    </a:t>
            </a:r>
          </a:p>
          <a:p>
            <a:pPr marL="0" indent="0" algn="just">
              <a:buNone/>
            </a:pPr>
            <a:r>
              <a:rPr lang="en-IN" b="1" i="0" dirty="0">
                <a:effectLst/>
                <a:latin typeface="inter-regular"/>
              </a:rPr>
              <a:t>if</a:t>
            </a:r>
            <a:r>
              <a:rPr lang="en-IN" b="0" i="0" dirty="0">
                <a:effectLst/>
                <a:latin typeface="inter-regular"/>
              </a:rPr>
              <a:t>(</a:t>
            </a:r>
            <a:r>
              <a:rPr lang="en-IN" b="0" i="0" dirty="0" err="1">
                <a:effectLst/>
                <a:latin typeface="inter-regular"/>
              </a:rPr>
              <a:t>address.endsWith</a:t>
            </a:r>
            <a:r>
              <a:rPr lang="en-IN" b="0" i="0" dirty="0">
                <a:effectLst/>
                <a:latin typeface="inter-regular"/>
              </a:rPr>
              <a:t>("India")) {    </a:t>
            </a:r>
          </a:p>
          <a:p>
            <a:pPr marL="0" indent="0" algn="just">
              <a:buNone/>
            </a:pPr>
            <a:r>
              <a:rPr lang="en-IN" b="1" i="0" dirty="0">
                <a:effectLst/>
                <a:latin typeface="inter-regular"/>
              </a:rPr>
              <a:t>if</a:t>
            </a:r>
            <a:r>
              <a:rPr lang="en-IN" b="0" i="0" dirty="0">
                <a:effectLst/>
                <a:latin typeface="inter-regular"/>
              </a:rPr>
              <a:t>(</a:t>
            </a:r>
            <a:r>
              <a:rPr lang="en-IN" b="0" i="0" dirty="0" err="1">
                <a:effectLst/>
                <a:latin typeface="inter-regular"/>
              </a:rPr>
              <a:t>address.contains</a:t>
            </a:r>
            <a:r>
              <a:rPr lang="en-IN" b="0" i="0" dirty="0">
                <a:effectLst/>
                <a:latin typeface="inter-regular"/>
              </a:rPr>
              <a:t>("Meerut")) {    </a:t>
            </a:r>
          </a:p>
          <a:p>
            <a:pPr marL="0" indent="0" algn="just">
              <a:buNone/>
            </a:pPr>
            <a:r>
              <a:rPr lang="en-IN" b="0" i="0" dirty="0" err="1">
                <a:effectLst/>
                <a:latin typeface="inter-regular"/>
              </a:rPr>
              <a:t>System.out.println</a:t>
            </a:r>
            <a:r>
              <a:rPr lang="en-IN" b="0" i="0" dirty="0">
                <a:effectLst/>
                <a:latin typeface="inter-regular"/>
              </a:rPr>
              <a:t>("Your city is Meerut");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a:t>
            </a:r>
            <a:r>
              <a:rPr lang="en-IN" b="1" i="0" dirty="0">
                <a:effectLst/>
                <a:latin typeface="inter-regular"/>
              </a:rPr>
              <a:t>if</a:t>
            </a:r>
            <a:r>
              <a:rPr lang="en-IN" b="0" i="0" dirty="0">
                <a:effectLst/>
                <a:latin typeface="inter-regular"/>
              </a:rPr>
              <a:t>(</a:t>
            </a:r>
            <a:r>
              <a:rPr lang="en-IN" b="0" i="0" dirty="0" err="1">
                <a:effectLst/>
                <a:latin typeface="inter-regular"/>
              </a:rPr>
              <a:t>address.contains</a:t>
            </a:r>
            <a:r>
              <a:rPr lang="en-IN" b="0" i="0" dirty="0">
                <a:effectLst/>
                <a:latin typeface="inter-regular"/>
              </a:rPr>
              <a:t>("Noida")) {    </a:t>
            </a:r>
          </a:p>
          <a:p>
            <a:pPr marL="0" indent="0" algn="just">
              <a:buNone/>
            </a:pPr>
            <a:r>
              <a:rPr lang="en-IN" b="0" i="0" dirty="0" err="1">
                <a:effectLst/>
                <a:latin typeface="inter-regular"/>
              </a:rPr>
              <a:t>System.out.println</a:t>
            </a:r>
            <a:r>
              <a:rPr lang="en-IN" b="0" i="0" dirty="0">
                <a:effectLst/>
                <a:latin typeface="inter-regular"/>
              </a:rPr>
              <a:t>("Your city is Noida");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    </a:t>
            </a:r>
          </a:p>
          <a:p>
            <a:pPr marL="0" indent="0" algn="just">
              <a:buNone/>
            </a:pPr>
            <a:r>
              <a:rPr lang="en-IN" b="0" i="0" dirty="0" err="1">
                <a:effectLst/>
                <a:latin typeface="inter-regular"/>
              </a:rPr>
              <a:t>System.out.println</a:t>
            </a:r>
            <a:r>
              <a:rPr lang="en-IN" b="0" i="0" dirty="0">
                <a:effectLst/>
                <a:latin typeface="inter-regular"/>
              </a:rPr>
              <a:t>(</a:t>
            </a:r>
            <a:r>
              <a:rPr lang="en-IN" b="0" i="0" dirty="0" err="1">
                <a:effectLst/>
                <a:latin typeface="inter-regular"/>
              </a:rPr>
              <a:t>address.split</a:t>
            </a:r>
            <a:r>
              <a:rPr lang="en-IN" b="0" i="0" dirty="0">
                <a:effectLst/>
                <a:latin typeface="inter-regular"/>
              </a:rPr>
              <a:t>(",")[0]);    </a:t>
            </a:r>
          </a:p>
          <a:p>
            <a:pPr marL="0" indent="0" algn="just">
              <a:buNone/>
            </a:pPr>
            <a:r>
              <a:rPr lang="en-IN" b="0" i="0" dirty="0">
                <a:effectLst/>
                <a:latin typeface="inter-regular"/>
              </a:rPr>
              <a:t>}    </a:t>
            </a:r>
          </a:p>
          <a:p>
            <a:pPr marL="0" indent="0" algn="just">
              <a:buNone/>
            </a:pPr>
            <a:r>
              <a:rPr lang="en-IN" b="0" i="0" dirty="0">
                <a:effectLst/>
                <a:latin typeface="inter-regular"/>
              </a:rPr>
              <a:t>}</a:t>
            </a:r>
            <a:r>
              <a:rPr lang="en-IN" b="1" i="0" dirty="0">
                <a:effectLst/>
                <a:latin typeface="inter-regular"/>
              </a:rPr>
              <a:t>else</a:t>
            </a:r>
            <a:r>
              <a:rPr lang="en-IN" b="0" i="0" dirty="0">
                <a:effectLst/>
                <a:latin typeface="inter-regular"/>
              </a:rPr>
              <a:t> {    </a:t>
            </a:r>
          </a:p>
          <a:p>
            <a:pPr marL="0" indent="0" algn="just">
              <a:buNone/>
            </a:pPr>
            <a:r>
              <a:rPr lang="en-IN" b="0" i="0" dirty="0" err="1">
                <a:effectLst/>
                <a:latin typeface="inter-regular"/>
              </a:rPr>
              <a:t>System.out.println</a:t>
            </a:r>
            <a:r>
              <a:rPr lang="en-IN" b="0" i="0" dirty="0">
                <a:effectLst/>
                <a:latin typeface="inter-regular"/>
              </a:rPr>
              <a:t>("You are not living in India");    </a:t>
            </a:r>
          </a:p>
          <a:p>
            <a:pPr marL="0" indent="0" algn="just">
              <a:buNone/>
            </a:pP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57075776"/>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FF4F-084A-4574-8C30-DD703D4BB2C3}"/>
              </a:ext>
            </a:extLst>
          </p:cNvPr>
          <p:cNvSpPr>
            <a:spLocks noGrp="1"/>
          </p:cNvSpPr>
          <p:nvPr>
            <p:ph type="title"/>
          </p:nvPr>
        </p:nvSpPr>
        <p:spPr>
          <a:xfrm>
            <a:off x="457200" y="274638"/>
            <a:ext cx="8229600" cy="457199"/>
          </a:xfrm>
        </p:spPr>
        <p:txBody>
          <a:bodyPr>
            <a:normAutofit fontScale="90000"/>
          </a:bodyPr>
          <a:lstStyle/>
          <a:p>
            <a:r>
              <a:rPr lang="en-IN" dirty="0"/>
              <a:t>Hibernate Web Application</a:t>
            </a:r>
          </a:p>
        </p:txBody>
      </p:sp>
      <p:sp>
        <p:nvSpPr>
          <p:cNvPr id="3" name="Content Placeholder 2">
            <a:extLst>
              <a:ext uri="{FF2B5EF4-FFF2-40B4-BE49-F238E27FC236}">
                <a16:creationId xmlns:a16="http://schemas.microsoft.com/office/drawing/2014/main" id="{2DA5784B-96F8-4D8F-92AB-87E62041993A}"/>
              </a:ext>
            </a:extLst>
          </p:cNvPr>
          <p:cNvSpPr>
            <a:spLocks noGrp="1"/>
          </p:cNvSpPr>
          <p:nvPr>
            <p:ph idx="1"/>
          </p:nvPr>
        </p:nvSpPr>
        <p:spPr>
          <a:xfrm>
            <a:off x="457200" y="731838"/>
            <a:ext cx="8229600" cy="5937522"/>
          </a:xfrm>
        </p:spPr>
        <p:txBody>
          <a:bodyPr/>
          <a:lstStyle/>
          <a:p>
            <a:r>
              <a:rPr lang="en-IN" dirty="0" err="1"/>
              <a:t>Index.jsp</a:t>
            </a:r>
            <a:endParaRPr lang="en-IN" dirty="0"/>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html</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a </a:t>
            </a:r>
            <a:r>
              <a:rPr lang="en-US" sz="1800" dirty="0" err="1">
                <a:solidFill>
                  <a:srgbClr val="7F007F"/>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addnotes.jsp</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Add Note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a</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html</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973129440"/>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351E-4209-46FA-AA96-DAB4DCAE98AA}"/>
              </a:ext>
            </a:extLst>
          </p:cNvPr>
          <p:cNvSpPr>
            <a:spLocks noGrp="1"/>
          </p:cNvSpPr>
          <p:nvPr>
            <p:ph type="title"/>
          </p:nvPr>
        </p:nvSpPr>
        <p:spPr>
          <a:xfrm>
            <a:off x="457200" y="274638"/>
            <a:ext cx="8229600" cy="457199"/>
          </a:xfrm>
        </p:spPr>
        <p:txBody>
          <a:bodyPr>
            <a:normAutofit fontScale="90000"/>
          </a:bodyPr>
          <a:lstStyle/>
          <a:p>
            <a:r>
              <a:rPr lang="en-IN" dirty="0" err="1"/>
              <a:t>addnotes.jsp</a:t>
            </a:r>
            <a:endParaRPr lang="en-IN" dirty="0"/>
          </a:p>
        </p:txBody>
      </p:sp>
      <p:sp>
        <p:nvSpPr>
          <p:cNvPr id="3" name="Content Placeholder 2">
            <a:extLst>
              <a:ext uri="{FF2B5EF4-FFF2-40B4-BE49-F238E27FC236}">
                <a16:creationId xmlns:a16="http://schemas.microsoft.com/office/drawing/2014/main" id="{2D127969-9FF2-422B-94E9-AD155520DDDD}"/>
              </a:ext>
            </a:extLst>
          </p:cNvPr>
          <p:cNvSpPr>
            <a:spLocks noGrp="1"/>
          </p:cNvSpPr>
          <p:nvPr>
            <p:ph idx="1"/>
          </p:nvPr>
        </p:nvSpPr>
        <p:spPr>
          <a:xfrm>
            <a:off x="457200" y="731838"/>
            <a:ext cx="8229600" cy="6009530"/>
          </a:xfrm>
        </p:spPr>
        <p:txBody>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form </a:t>
            </a:r>
            <a:r>
              <a:rPr lang="en-US" sz="1800" dirty="0">
                <a:solidFill>
                  <a:srgbClr val="7F007F"/>
                </a:solidFill>
                <a:latin typeface="Consolas" panose="020B0609020204030204" pitchFamily="49" charset="0"/>
              </a:rPr>
              <a:t>action</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SaveNoteServlet</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method</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"post"</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label </a:t>
            </a:r>
            <a:r>
              <a:rPr lang="en-IN" sz="1800" dirty="0">
                <a:solidFill>
                  <a:srgbClr val="7F007F"/>
                </a:solidFill>
                <a:latin typeface="Consolas" panose="020B0609020204030204" pitchFamily="49" charset="0"/>
              </a:rPr>
              <a:t>for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"title"</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Note title</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label</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"text" </a:t>
            </a:r>
            <a:r>
              <a:rPr lang="en-US" sz="1800" i="1" dirty="0">
                <a:solidFill>
                  <a:srgbClr val="7F007F"/>
                </a:solidFill>
                <a:latin typeface="Consolas" panose="020B0609020204030204" pitchFamily="49" charset="0"/>
              </a:rPr>
              <a:t>id</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"title"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"title"</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label </a:t>
            </a:r>
            <a:r>
              <a:rPr lang="en-IN" sz="1800" dirty="0">
                <a:solidFill>
                  <a:srgbClr val="7F007F"/>
                </a:solidFill>
                <a:latin typeface="Consolas" panose="020B0609020204030204" pitchFamily="49" charset="0"/>
              </a:rPr>
              <a:t>for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"content"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Content</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label</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textarea</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"content"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"content"</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textarea</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"submit"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"Add"</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form</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4185703767"/>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CDC0-7939-44C7-9700-AD36861DA768}"/>
              </a:ext>
            </a:extLst>
          </p:cNvPr>
          <p:cNvSpPr>
            <a:spLocks noGrp="1"/>
          </p:cNvSpPr>
          <p:nvPr>
            <p:ph type="title"/>
          </p:nvPr>
        </p:nvSpPr>
        <p:spPr>
          <a:xfrm>
            <a:off x="457200" y="274638"/>
            <a:ext cx="8229600" cy="457199"/>
          </a:xfrm>
        </p:spPr>
        <p:txBody>
          <a:bodyPr>
            <a:normAutofit fontScale="90000"/>
          </a:bodyPr>
          <a:lstStyle/>
          <a:p>
            <a:r>
              <a:rPr lang="en-IN" dirty="0"/>
              <a:t>SaveNoteServlet.java</a:t>
            </a:r>
          </a:p>
        </p:txBody>
      </p:sp>
      <p:sp>
        <p:nvSpPr>
          <p:cNvPr id="3" name="Content Placeholder 2">
            <a:extLst>
              <a:ext uri="{FF2B5EF4-FFF2-40B4-BE49-F238E27FC236}">
                <a16:creationId xmlns:a16="http://schemas.microsoft.com/office/drawing/2014/main" id="{FC804195-5FBC-4F26-92F0-A9B7E39218E1}"/>
              </a:ext>
            </a:extLst>
          </p:cNvPr>
          <p:cNvSpPr>
            <a:spLocks noGrp="1"/>
          </p:cNvSpPr>
          <p:nvPr>
            <p:ph idx="1"/>
          </p:nvPr>
        </p:nvSpPr>
        <p:spPr>
          <a:xfrm>
            <a:off x="457200" y="731838"/>
            <a:ext cx="8229600" cy="6009530"/>
          </a:xfrm>
        </p:spPr>
        <p:txBody>
          <a:bodyPr>
            <a:normAutofit fontScale="92500" lnSpcReduction="10000"/>
          </a:bodyPr>
          <a:lstStyle/>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title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"title"</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content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"content"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Note </a:t>
            </a:r>
            <a:r>
              <a:rPr lang="en-US" sz="1800" dirty="0">
                <a:solidFill>
                  <a:srgbClr val="6A3E3E"/>
                </a:solidFill>
                <a:latin typeface="Consolas" panose="020B0609020204030204" pitchFamily="49" charset="0"/>
              </a:rPr>
              <a:t>note</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Note(</a:t>
            </a:r>
            <a:r>
              <a:rPr lang="en-US" sz="1800" b="1" dirty="0" err="1">
                <a:solidFill>
                  <a:srgbClr val="6A3E3E"/>
                </a:solidFill>
                <a:latin typeface="Consolas" panose="020B0609020204030204" pitchFamily="49" charset="0"/>
              </a:rPr>
              <a:t>title</a:t>
            </a:r>
            <a:r>
              <a:rPr lang="en-US" sz="1800" b="1" dirty="0" err="1">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content</a:t>
            </a:r>
            <a:r>
              <a:rPr lang="en-US" sz="1800" b="1" dirty="0" err="1">
                <a:solidFill>
                  <a:srgbClr val="000000"/>
                </a:solidFill>
                <a:latin typeface="Consolas" panose="020B0609020204030204" pitchFamily="49" charset="0"/>
              </a:rPr>
              <a:t>,</a:t>
            </a:r>
            <a:r>
              <a:rPr lang="en-US" sz="1800" b="1" dirty="0" err="1">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Date());</a:t>
            </a:r>
          </a:p>
          <a:p>
            <a:pPr algn="l"/>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System.out.println</a:t>
            </a:r>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note.getId</a:t>
            </a:r>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note.getTitle</a:t>
            </a:r>
            <a:r>
              <a:rPr lang="en-IN" sz="1800" dirty="0">
                <a:solidFill>
                  <a:srgbClr val="3F7F5F"/>
                </a:solidFill>
                <a:latin typeface="Consolas" panose="020B0609020204030204" pitchFamily="49" charset="0"/>
              </a:rPr>
              <a:t>());</a:t>
            </a:r>
          </a:p>
          <a:p>
            <a:pPr algn="l"/>
            <a:r>
              <a:rPr lang="en-US" sz="1800" dirty="0">
                <a:solidFill>
                  <a:srgbClr val="000000"/>
                </a:solidFill>
                <a:latin typeface="Consolas" panose="020B0609020204030204" pitchFamily="49" charset="0"/>
              </a:rPr>
              <a:t>Session </a:t>
            </a:r>
            <a:r>
              <a:rPr lang="en-US" sz="1800" dirty="0">
                <a:solidFill>
                  <a:srgbClr val="6A3E3E"/>
                </a:solidFill>
                <a:latin typeface="Consolas" panose="020B0609020204030204" pitchFamily="49" charset="0"/>
              </a:rPr>
              <a:t>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EntityProvider.</a:t>
            </a:r>
            <a:r>
              <a:rPr lang="en-US" sz="1800" i="1" dirty="0" err="1">
                <a:solidFill>
                  <a:srgbClr val="000000"/>
                </a:solidFill>
                <a:latin typeface="Consolas" panose="020B0609020204030204" pitchFamily="49" charset="0"/>
              </a:rPr>
              <a:t>getFactory</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openSession</a:t>
            </a:r>
            <a:r>
              <a:rPr lang="en-US"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Transaction </a:t>
            </a:r>
            <a:r>
              <a:rPr lang="en-IN" sz="1800" dirty="0" err="1">
                <a:solidFill>
                  <a:srgbClr val="6A3E3E"/>
                </a:solidFill>
                <a:latin typeface="Consolas" panose="020B0609020204030204" pitchFamily="49" charset="0"/>
              </a:rPr>
              <a:t>tx</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.beginTransaction</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.save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note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tx</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.setContentType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"text/html"</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PrintWriter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out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response</a:t>
            </a:r>
            <a:r>
              <a:rPr lang="en-IN" sz="1800" dirty="0" err="1">
                <a:solidFill>
                  <a:srgbClr val="000000"/>
                </a:solidFill>
                <a:latin typeface="Consolas" panose="020B0609020204030204" pitchFamily="49" charset="0"/>
              </a:rPr>
              <a:t>.getWriter</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"&lt;h1&gt;Note is added successfully&lt;/h1&gt;"</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out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"&lt;h1&gt;&lt;a </a:t>
            </a:r>
            <a:r>
              <a:rPr lang="en-US" sz="1800" dirty="0" err="1">
                <a:solidFill>
                  <a:srgbClr val="2A00FF"/>
                </a:solidFill>
                <a:latin typeface="Consolas" panose="020B0609020204030204" pitchFamily="49" charset="0"/>
              </a:rPr>
              <a:t>href</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all_notes.jsp</a:t>
            </a:r>
            <a:r>
              <a:rPr lang="en-US" sz="1800" dirty="0">
                <a:solidFill>
                  <a:srgbClr val="2A00FF"/>
                </a:solidFill>
                <a:latin typeface="Consolas" panose="020B0609020204030204" pitchFamily="49" charset="0"/>
              </a:rPr>
              <a:t>'&gt;View all Notes&lt;/a&gt;&lt;/h1&gt;"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e</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778474630"/>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FE0C-C2DF-46D4-9328-978C7D44D3F8}"/>
              </a:ext>
            </a:extLst>
          </p:cNvPr>
          <p:cNvSpPr>
            <a:spLocks noGrp="1"/>
          </p:cNvSpPr>
          <p:nvPr>
            <p:ph type="title"/>
          </p:nvPr>
        </p:nvSpPr>
        <p:spPr>
          <a:xfrm>
            <a:off x="457200" y="274638"/>
            <a:ext cx="8229600" cy="457199"/>
          </a:xfrm>
        </p:spPr>
        <p:txBody>
          <a:bodyPr>
            <a:normAutofit fontScale="90000"/>
          </a:bodyPr>
          <a:lstStyle/>
          <a:p>
            <a:r>
              <a:rPr lang="en-IN" dirty="0"/>
              <a:t>EntityProvider.java</a:t>
            </a:r>
          </a:p>
        </p:txBody>
      </p:sp>
      <p:sp>
        <p:nvSpPr>
          <p:cNvPr id="3" name="Content Placeholder 2">
            <a:extLst>
              <a:ext uri="{FF2B5EF4-FFF2-40B4-BE49-F238E27FC236}">
                <a16:creationId xmlns:a16="http://schemas.microsoft.com/office/drawing/2014/main" id="{E123BF08-4B8F-4B65-B1F5-BB8C2ED9F8D8}"/>
              </a:ext>
            </a:extLst>
          </p:cNvPr>
          <p:cNvSpPr>
            <a:spLocks noGrp="1"/>
          </p:cNvSpPr>
          <p:nvPr>
            <p:ph idx="1"/>
          </p:nvPr>
        </p:nvSpPr>
        <p:spPr>
          <a:xfrm>
            <a:off x="457200" y="731838"/>
            <a:ext cx="8229600" cy="6225554"/>
          </a:xfrm>
        </p:spPr>
        <p:txBody>
          <a:bodyPr>
            <a:normAutofit fontScale="40000" lnSpcReduction="20000"/>
          </a:bodyPr>
          <a:lstStyle/>
          <a:p>
            <a:r>
              <a:rPr lang="en-IN" dirty="0"/>
              <a:t>package </a:t>
            </a:r>
            <a:r>
              <a:rPr lang="en-IN" dirty="0" err="1"/>
              <a:t>com.helper</a:t>
            </a:r>
            <a:r>
              <a:rPr lang="en-IN" dirty="0"/>
              <a:t>;</a:t>
            </a:r>
          </a:p>
          <a:p>
            <a:endParaRPr lang="en-IN" dirty="0"/>
          </a:p>
          <a:p>
            <a:r>
              <a:rPr lang="en-IN" dirty="0"/>
              <a:t>import </a:t>
            </a:r>
            <a:r>
              <a:rPr lang="en-IN" dirty="0" err="1"/>
              <a:t>org.hibernate.SessionFactory</a:t>
            </a:r>
            <a:r>
              <a:rPr lang="en-IN" dirty="0"/>
              <a:t>;</a:t>
            </a:r>
          </a:p>
          <a:p>
            <a:r>
              <a:rPr lang="en-IN" dirty="0"/>
              <a:t>import </a:t>
            </a:r>
            <a:r>
              <a:rPr lang="en-IN" dirty="0" err="1"/>
              <a:t>org.hibernate.cfg.Configuration</a:t>
            </a:r>
            <a:r>
              <a:rPr lang="en-IN" dirty="0"/>
              <a:t>;</a:t>
            </a:r>
          </a:p>
          <a:p>
            <a:endParaRPr lang="en-IN" dirty="0"/>
          </a:p>
          <a:p>
            <a:r>
              <a:rPr lang="en-IN" dirty="0"/>
              <a:t>public class </a:t>
            </a:r>
            <a:r>
              <a:rPr lang="en-IN" dirty="0" err="1"/>
              <a:t>EntityProvider</a:t>
            </a:r>
            <a:r>
              <a:rPr lang="en-IN" dirty="0"/>
              <a:t> {</a:t>
            </a:r>
          </a:p>
          <a:p>
            <a:r>
              <a:rPr lang="en-IN" dirty="0"/>
              <a:t>	</a:t>
            </a:r>
          </a:p>
          <a:p>
            <a:r>
              <a:rPr lang="en-IN" dirty="0"/>
              <a:t>	public static </a:t>
            </a:r>
            <a:r>
              <a:rPr lang="en-IN" dirty="0" err="1"/>
              <a:t>SessionFactory</a:t>
            </a:r>
            <a:r>
              <a:rPr lang="en-IN" dirty="0"/>
              <a:t> factory;</a:t>
            </a:r>
          </a:p>
          <a:p>
            <a:r>
              <a:rPr lang="en-IN" dirty="0"/>
              <a:t>	</a:t>
            </a:r>
          </a:p>
          <a:p>
            <a:r>
              <a:rPr lang="en-IN" dirty="0"/>
              <a:t>	public static </a:t>
            </a:r>
            <a:r>
              <a:rPr lang="en-IN" dirty="0" err="1"/>
              <a:t>SessionFactory</a:t>
            </a:r>
            <a:r>
              <a:rPr lang="en-IN" dirty="0"/>
              <a:t> </a:t>
            </a:r>
            <a:r>
              <a:rPr lang="en-IN" dirty="0" err="1"/>
              <a:t>getFactory</a:t>
            </a:r>
            <a:r>
              <a:rPr lang="en-IN" dirty="0"/>
              <a:t>()</a:t>
            </a:r>
          </a:p>
          <a:p>
            <a:r>
              <a:rPr lang="en-IN" dirty="0"/>
              <a:t>	{</a:t>
            </a:r>
          </a:p>
          <a:p>
            <a:r>
              <a:rPr lang="en-IN" dirty="0"/>
              <a:t>		</a:t>
            </a:r>
          </a:p>
          <a:p>
            <a:r>
              <a:rPr lang="en-IN" dirty="0"/>
              <a:t>		if(factory==null)</a:t>
            </a:r>
          </a:p>
          <a:p>
            <a:r>
              <a:rPr lang="en-IN" dirty="0"/>
              <a:t>		{</a:t>
            </a:r>
          </a:p>
          <a:p>
            <a:r>
              <a:rPr lang="en-IN" dirty="0"/>
              <a:t>			factory=new Configuration().configure("hibernate.cfg.xml").</a:t>
            </a:r>
            <a:r>
              <a:rPr lang="en-IN" dirty="0" err="1"/>
              <a:t>buildSessionFactory</a:t>
            </a:r>
            <a:r>
              <a:rPr lang="en-IN" dirty="0"/>
              <a:t>();</a:t>
            </a:r>
          </a:p>
          <a:p>
            <a:r>
              <a:rPr lang="en-IN" dirty="0"/>
              <a:t>		}</a:t>
            </a:r>
          </a:p>
          <a:p>
            <a:r>
              <a:rPr lang="en-IN" dirty="0"/>
              <a:t>		return factory;</a:t>
            </a:r>
          </a:p>
          <a:p>
            <a:r>
              <a:rPr lang="en-IN" dirty="0"/>
              <a:t>	}</a:t>
            </a:r>
          </a:p>
          <a:p>
            <a:r>
              <a:rPr lang="en-IN" dirty="0"/>
              <a:t>	</a:t>
            </a:r>
          </a:p>
          <a:p>
            <a:r>
              <a:rPr lang="en-IN" dirty="0"/>
              <a:t>	public void </a:t>
            </a:r>
            <a:r>
              <a:rPr lang="en-IN" dirty="0" err="1"/>
              <a:t>closeFactory</a:t>
            </a:r>
            <a:r>
              <a:rPr lang="en-IN" dirty="0"/>
              <a:t>()</a:t>
            </a:r>
          </a:p>
          <a:p>
            <a:r>
              <a:rPr lang="en-IN" dirty="0"/>
              <a:t>	{</a:t>
            </a:r>
          </a:p>
          <a:p>
            <a:r>
              <a:rPr lang="en-IN" dirty="0"/>
              <a:t>		if(</a:t>
            </a:r>
            <a:r>
              <a:rPr lang="en-IN" dirty="0" err="1"/>
              <a:t>factory.isOpen</a:t>
            </a:r>
            <a:r>
              <a:rPr lang="en-IN" dirty="0"/>
              <a:t>())</a:t>
            </a:r>
          </a:p>
          <a:p>
            <a:r>
              <a:rPr lang="en-IN" dirty="0"/>
              <a:t>		{</a:t>
            </a:r>
          </a:p>
          <a:p>
            <a:r>
              <a:rPr lang="en-IN" dirty="0"/>
              <a:t>			</a:t>
            </a:r>
            <a:r>
              <a:rPr lang="en-IN" dirty="0" err="1"/>
              <a:t>factory.close</a:t>
            </a:r>
            <a:r>
              <a:rPr lang="en-IN" dirty="0"/>
              <a:t>();</a:t>
            </a:r>
          </a:p>
          <a:p>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551590416"/>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F3A8-D4DF-4AEB-BC03-4F19C22355C7}"/>
              </a:ext>
            </a:extLst>
          </p:cNvPr>
          <p:cNvSpPr>
            <a:spLocks noGrp="1"/>
          </p:cNvSpPr>
          <p:nvPr>
            <p:ph type="title"/>
          </p:nvPr>
        </p:nvSpPr>
        <p:spPr>
          <a:xfrm>
            <a:off x="457200" y="274638"/>
            <a:ext cx="8229600" cy="457199"/>
          </a:xfrm>
        </p:spPr>
        <p:txBody>
          <a:bodyPr>
            <a:normAutofit fontScale="90000"/>
          </a:bodyPr>
          <a:lstStyle/>
          <a:p>
            <a:r>
              <a:rPr lang="en-IN" dirty="0"/>
              <a:t>Note.java</a:t>
            </a:r>
          </a:p>
        </p:txBody>
      </p:sp>
      <p:sp>
        <p:nvSpPr>
          <p:cNvPr id="3" name="Content Placeholder 2">
            <a:extLst>
              <a:ext uri="{FF2B5EF4-FFF2-40B4-BE49-F238E27FC236}">
                <a16:creationId xmlns:a16="http://schemas.microsoft.com/office/drawing/2014/main" id="{BF149152-97C6-41FD-A95C-52934173FC76}"/>
              </a:ext>
            </a:extLst>
          </p:cNvPr>
          <p:cNvSpPr>
            <a:spLocks noGrp="1"/>
          </p:cNvSpPr>
          <p:nvPr>
            <p:ph idx="1"/>
          </p:nvPr>
        </p:nvSpPr>
        <p:spPr>
          <a:xfrm>
            <a:off x="457200" y="731838"/>
            <a:ext cx="8229600" cy="5937522"/>
          </a:xfrm>
        </p:spPr>
        <p:txBody>
          <a:bodyPr/>
          <a:lstStyle/>
          <a:p>
            <a:pPr algn="l"/>
            <a:r>
              <a:rPr lang="en-IN" sz="1800" dirty="0">
                <a:solidFill>
                  <a:srgbClr val="646464"/>
                </a:solidFill>
                <a:latin typeface="Consolas" panose="020B0609020204030204" pitchFamily="49" charset="0"/>
              </a:rPr>
              <a:t>@Entity</a:t>
            </a:r>
          </a:p>
          <a:p>
            <a:pPr algn="l"/>
            <a:r>
              <a:rPr lang="en-IN" sz="1800" dirty="0">
                <a:solidFill>
                  <a:srgbClr val="646464"/>
                </a:solidFill>
                <a:latin typeface="Consolas" panose="020B0609020204030204" pitchFamily="49" charset="0"/>
              </a:rPr>
              <a:t>@Table</a:t>
            </a:r>
            <a:r>
              <a:rPr lang="en-IN" sz="1800" dirty="0">
                <a:solidFill>
                  <a:srgbClr val="000000"/>
                </a:solidFill>
                <a:latin typeface="Consolas" panose="020B0609020204030204" pitchFamily="49" charset="0"/>
              </a:rPr>
              <a:t>(name=</a:t>
            </a:r>
            <a:r>
              <a:rPr lang="en-IN" sz="1800" dirty="0">
                <a:solidFill>
                  <a:srgbClr val="2A00FF"/>
                </a:solidFill>
                <a:latin typeface="Consolas" panose="020B0609020204030204" pitchFamily="49" charset="0"/>
              </a:rPr>
              <a:t>"Notes"</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Note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@Id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title</a:t>
            </a:r>
            <a:r>
              <a:rPr lang="en-IN" sz="1800" b="1" dirty="0">
                <a:solidFill>
                  <a:srgbClr val="000000"/>
                </a:solidFill>
                <a:latin typeface="Consolas" panose="020B0609020204030204" pitchFamily="49" charset="0"/>
              </a:rPr>
              <a:t>;</a:t>
            </a:r>
          </a:p>
          <a:p>
            <a:pPr algn="l"/>
            <a:r>
              <a:rPr lang="en-IN" sz="1800" b="1" dirty="0">
                <a:solidFill>
                  <a:srgbClr val="000000"/>
                </a:solidFill>
                <a:latin typeface="Consolas" panose="020B0609020204030204" pitchFamily="49" charset="0"/>
              </a:rPr>
              <a:t>//getters and setters</a:t>
            </a:r>
          </a:p>
          <a:p>
            <a:pPr algn="l"/>
            <a:r>
              <a:rPr lang="en-IN" sz="1800" b="1" dirty="0">
                <a:solidFill>
                  <a:srgbClr val="000000"/>
                </a:solidFill>
                <a:latin typeface="Consolas" panose="020B0609020204030204" pitchFamily="49" charset="0"/>
              </a:rPr>
              <a:t>//constructor using superclass</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Note( String </a:t>
            </a:r>
            <a:r>
              <a:rPr lang="en-US" sz="1800" b="1" dirty="0">
                <a:solidFill>
                  <a:srgbClr val="6A3E3E"/>
                </a:solidFill>
                <a:latin typeface="Consolas" panose="020B0609020204030204" pitchFamily="49" charset="0"/>
              </a:rPr>
              <a:t>title</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content</a:t>
            </a:r>
            <a:r>
              <a:rPr lang="en-US" sz="1800" b="1" dirty="0">
                <a:solidFill>
                  <a:srgbClr val="000000"/>
                </a:solidFill>
                <a:latin typeface="Consolas" panose="020B0609020204030204" pitchFamily="49" charset="0"/>
              </a:rPr>
              <a:t>, Date </a:t>
            </a:r>
            <a:r>
              <a:rPr lang="en-US" sz="1800" b="1" dirty="0" err="1">
                <a:solidFill>
                  <a:srgbClr val="6A3E3E"/>
                </a:solidFill>
                <a:latin typeface="Consolas" panose="020B0609020204030204" pitchFamily="49" charset="0"/>
              </a:rPr>
              <a:t>addedDate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Random().</a:t>
            </a:r>
            <a:r>
              <a:rPr lang="en-US" sz="1800" b="1" dirty="0" err="1">
                <a:solidFill>
                  <a:srgbClr val="000000"/>
                </a:solidFill>
                <a:latin typeface="Consolas" panose="020B0609020204030204" pitchFamily="49" charset="0"/>
              </a:rPr>
              <a:t>nextInt</a:t>
            </a:r>
            <a:r>
              <a:rPr lang="en-US" sz="1800" b="1" dirty="0">
                <a:solidFill>
                  <a:srgbClr val="000000"/>
                </a:solidFill>
                <a:latin typeface="Consolas" panose="020B0609020204030204" pitchFamily="49" charset="0"/>
              </a:rPr>
              <a:t>(100000);</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title</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title</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content</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content</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addedDate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addedDate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559600394"/>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B64B-71DE-49B5-8623-C9A69633630E}"/>
              </a:ext>
            </a:extLst>
          </p:cNvPr>
          <p:cNvSpPr>
            <a:spLocks noGrp="1"/>
          </p:cNvSpPr>
          <p:nvPr>
            <p:ph type="title"/>
          </p:nvPr>
        </p:nvSpPr>
        <p:spPr>
          <a:xfrm>
            <a:off x="457200" y="274638"/>
            <a:ext cx="8229600" cy="457199"/>
          </a:xfrm>
        </p:spPr>
        <p:txBody>
          <a:bodyPr>
            <a:normAutofit fontScale="90000"/>
          </a:bodyPr>
          <a:lstStyle/>
          <a:p>
            <a:r>
              <a:rPr lang="en-IN" dirty="0" err="1"/>
              <a:t>All_notes.jsp</a:t>
            </a:r>
            <a:endParaRPr lang="en-IN" dirty="0"/>
          </a:p>
        </p:txBody>
      </p:sp>
      <p:sp>
        <p:nvSpPr>
          <p:cNvPr id="3" name="Content Placeholder 2">
            <a:extLst>
              <a:ext uri="{FF2B5EF4-FFF2-40B4-BE49-F238E27FC236}">
                <a16:creationId xmlns:a16="http://schemas.microsoft.com/office/drawing/2014/main" id="{F780FDBC-275D-4446-880A-A2A9DFBF1DEB}"/>
              </a:ext>
            </a:extLst>
          </p:cNvPr>
          <p:cNvSpPr>
            <a:spLocks noGrp="1"/>
          </p:cNvSpPr>
          <p:nvPr>
            <p:ph idx="1"/>
          </p:nvPr>
        </p:nvSpPr>
        <p:spPr>
          <a:xfrm>
            <a:off x="457200" y="731838"/>
            <a:ext cx="8229600" cy="6081538"/>
          </a:xfrm>
        </p:spPr>
        <p:txBody>
          <a:bodyPr>
            <a:normAutofit fontScale="62500" lnSpcReduction="20000"/>
          </a:bodyPr>
          <a:lstStyle/>
          <a:p>
            <a:pPr algn="l"/>
            <a:r>
              <a:rPr lang="en-IN" sz="1800" dirty="0">
                <a:solidFill>
                  <a:srgbClr val="BF5F3F"/>
                </a:solidFill>
                <a:latin typeface="Consolas" panose="020B0609020204030204" pitchFamily="49" charset="0"/>
              </a:rPr>
              <a:t>&lt;%@</a:t>
            </a:r>
            <a:r>
              <a:rPr lang="en-IN" sz="1800" dirty="0">
                <a:solidFill>
                  <a:srgbClr val="3F7F7F"/>
                </a:solidFill>
                <a:latin typeface="Consolas" panose="020B0609020204030204" pitchFamily="49" charset="0"/>
              </a:rPr>
              <a:t>page </a:t>
            </a:r>
            <a:r>
              <a:rPr lang="en-IN" sz="1800" dirty="0">
                <a:solidFill>
                  <a:srgbClr val="7F007F"/>
                </a:solidFill>
                <a:latin typeface="Consolas" panose="020B0609020204030204" pitchFamily="49" charset="0"/>
              </a:rPr>
              <a:t>import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javax.persistence.EntityManagerFactory</a:t>
            </a:r>
            <a:r>
              <a:rPr lang="en-IN" sz="1800" i="1" dirty="0">
                <a:solidFill>
                  <a:srgbClr val="2A00FF"/>
                </a:solidFill>
                <a:latin typeface="Consolas" panose="020B0609020204030204" pitchFamily="49" charset="0"/>
              </a:rPr>
              <a:t>"</a:t>
            </a:r>
            <a:r>
              <a:rPr lang="en-IN" sz="1800" i="1" dirty="0">
                <a:solidFill>
                  <a:srgbClr val="BF5F3F"/>
                </a:solidFill>
                <a:latin typeface="Consolas" panose="020B0609020204030204" pitchFamily="49" charset="0"/>
              </a:rPr>
              <a:t>%&gt;</a:t>
            </a:r>
          </a:p>
          <a:p>
            <a:pPr algn="l"/>
            <a:r>
              <a:rPr lang="en-US" sz="1800" dirty="0">
                <a:solidFill>
                  <a:srgbClr val="BF5F3F"/>
                </a:solidFill>
                <a:latin typeface="Consolas" panose="020B0609020204030204" pitchFamily="49" charset="0"/>
              </a:rPr>
              <a:t>&lt;%@</a:t>
            </a:r>
            <a:r>
              <a:rPr lang="en-US" sz="1800" dirty="0">
                <a:solidFill>
                  <a:srgbClr val="3F7F7F"/>
                </a:solidFill>
                <a:latin typeface="Consolas" panose="020B0609020204030204" pitchFamily="49" charset="0"/>
              </a:rPr>
              <a:t>page </a:t>
            </a:r>
            <a:r>
              <a:rPr lang="en-US" sz="1800" dirty="0">
                <a:solidFill>
                  <a:srgbClr val="7F007F"/>
                </a:solidFill>
                <a:latin typeface="Consolas" panose="020B0609020204030204" pitchFamily="49" charset="0"/>
              </a:rPr>
              <a:t>import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u="sng" dirty="0" err="1">
                <a:solidFill>
                  <a:srgbClr val="2A00FF"/>
                </a:solidFill>
                <a:latin typeface="Consolas" panose="020B0609020204030204" pitchFamily="49" charset="0"/>
              </a:rPr>
              <a:t>org.hibernate.Query</a:t>
            </a:r>
            <a:r>
              <a:rPr lang="en-US" sz="1800" i="1" u="sng" dirty="0">
                <a:solidFill>
                  <a:srgbClr val="2A00FF"/>
                </a:solidFill>
                <a:latin typeface="Consolas" panose="020B0609020204030204" pitchFamily="49" charset="0"/>
              </a:rPr>
              <a:t>" </a:t>
            </a:r>
            <a:r>
              <a:rPr lang="en-US" sz="1800" i="1" u="sng" dirty="0">
                <a:solidFill>
                  <a:srgbClr val="BF5F3F"/>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r>
              <a:rPr lang="en-IN" sz="1800" dirty="0">
                <a:solidFill>
                  <a:srgbClr val="3F7F7F"/>
                </a:solidFill>
                <a:latin typeface="Consolas" panose="020B0609020204030204" pitchFamily="49" charset="0"/>
              </a:rPr>
              <a:t>page </a:t>
            </a:r>
            <a:r>
              <a:rPr lang="en-IN" sz="1800" dirty="0">
                <a:solidFill>
                  <a:srgbClr val="7F007F"/>
                </a:solidFill>
                <a:latin typeface="Consolas" panose="020B0609020204030204" pitchFamily="49" charset="0"/>
              </a:rPr>
              <a:t>import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org.hibernate.Session</a:t>
            </a:r>
            <a:r>
              <a:rPr lang="en-IN" sz="1800" i="1" dirty="0">
                <a:solidFill>
                  <a:srgbClr val="2A00FF"/>
                </a:solidFill>
                <a:latin typeface="Consolas" panose="020B0609020204030204" pitchFamily="49" charset="0"/>
              </a:rPr>
              <a:t>"</a:t>
            </a:r>
            <a:r>
              <a:rPr lang="en-IN" sz="1800" i="1" dirty="0">
                <a:solidFill>
                  <a:srgbClr val="BF5F3F"/>
                </a:solidFill>
                <a:latin typeface="Consolas" panose="020B0609020204030204" pitchFamily="49" charset="0"/>
              </a:rPr>
              <a:t>%&gt;</a:t>
            </a:r>
          </a:p>
          <a:p>
            <a:pPr algn="l"/>
            <a:r>
              <a:rPr lang="en-US" sz="1800" dirty="0">
                <a:solidFill>
                  <a:srgbClr val="BF5F3F"/>
                </a:solidFill>
                <a:latin typeface="Consolas" panose="020B0609020204030204" pitchFamily="49" charset="0"/>
              </a:rPr>
              <a:t>&lt;%@</a:t>
            </a:r>
            <a:r>
              <a:rPr lang="en-US" sz="1800" dirty="0">
                <a:solidFill>
                  <a:srgbClr val="3F7F7F"/>
                </a:solidFill>
                <a:latin typeface="Consolas" panose="020B0609020204030204" pitchFamily="49" charset="0"/>
              </a:rPr>
              <a:t>page </a:t>
            </a:r>
            <a:r>
              <a:rPr lang="en-US" sz="1800" dirty="0">
                <a:solidFill>
                  <a:srgbClr val="7F007F"/>
                </a:solidFill>
                <a:latin typeface="Consolas" panose="020B0609020204030204" pitchFamily="49" charset="0"/>
              </a:rPr>
              <a:t>import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org.hibernate.SessionFactory</a:t>
            </a:r>
            <a:r>
              <a:rPr lang="en-US" sz="1800" i="1" dirty="0">
                <a:solidFill>
                  <a:srgbClr val="2A00FF"/>
                </a:solidFill>
                <a:latin typeface="Consolas" panose="020B0609020204030204" pitchFamily="49" charset="0"/>
              </a:rPr>
              <a:t>"</a:t>
            </a:r>
            <a:r>
              <a:rPr lang="en-US" sz="1800" i="1" dirty="0">
                <a:solidFill>
                  <a:srgbClr val="BF5F3F"/>
                </a:solidFill>
                <a:latin typeface="Consolas" panose="020B0609020204030204" pitchFamily="49" charset="0"/>
              </a:rPr>
              <a:t>%&gt;</a:t>
            </a:r>
          </a:p>
          <a:p>
            <a:pPr algn="l"/>
            <a:r>
              <a:rPr lang="en-US" sz="1800" dirty="0">
                <a:solidFill>
                  <a:srgbClr val="BF5F3F"/>
                </a:solidFill>
                <a:latin typeface="Consolas" panose="020B0609020204030204" pitchFamily="49" charset="0"/>
              </a:rPr>
              <a:t>&lt;%@</a:t>
            </a:r>
            <a:r>
              <a:rPr lang="en-US" sz="1800" dirty="0">
                <a:solidFill>
                  <a:srgbClr val="3F7F7F"/>
                </a:solidFill>
                <a:latin typeface="Consolas" panose="020B0609020204030204" pitchFamily="49" charset="0"/>
              </a:rPr>
              <a:t>page </a:t>
            </a:r>
            <a:r>
              <a:rPr lang="en-US" sz="1800" dirty="0">
                <a:solidFill>
                  <a:srgbClr val="7F007F"/>
                </a:solidFill>
                <a:latin typeface="Consolas" panose="020B0609020204030204" pitchFamily="49" charset="0"/>
              </a:rPr>
              <a:t>import</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com.helper.EntityProvider</a:t>
            </a:r>
            <a:r>
              <a:rPr lang="en-US" sz="1800" i="1" dirty="0">
                <a:solidFill>
                  <a:srgbClr val="2A00FF"/>
                </a:solidFill>
                <a:latin typeface="Consolas" panose="020B0609020204030204" pitchFamily="49" charset="0"/>
              </a:rPr>
              <a:t>" </a:t>
            </a:r>
            <a:r>
              <a:rPr lang="en-US" sz="1800" i="1" dirty="0">
                <a:solidFill>
                  <a:srgbClr val="BF5F3F"/>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r>
              <a:rPr lang="en-IN" sz="1800" dirty="0">
                <a:solidFill>
                  <a:srgbClr val="3F7F7F"/>
                </a:solidFill>
                <a:latin typeface="Consolas" panose="020B0609020204030204" pitchFamily="49" charset="0"/>
              </a:rPr>
              <a:t>page </a:t>
            </a:r>
            <a:r>
              <a:rPr lang="en-IN" sz="1800" dirty="0">
                <a:solidFill>
                  <a:srgbClr val="7F007F"/>
                </a:solidFill>
                <a:latin typeface="Consolas" panose="020B0609020204030204" pitchFamily="49" charset="0"/>
              </a:rPr>
              <a:t>import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com.entities</a:t>
            </a:r>
            <a:r>
              <a:rPr lang="en-IN" sz="1800" i="1" dirty="0">
                <a:solidFill>
                  <a:srgbClr val="2A00FF"/>
                </a:solidFill>
                <a:latin typeface="Consolas" panose="020B0609020204030204" pitchFamily="49" charset="0"/>
              </a:rPr>
              <a:t>.*" </a:t>
            </a:r>
            <a:r>
              <a:rPr lang="en-IN" sz="1800" i="1" dirty="0">
                <a:solidFill>
                  <a:srgbClr val="BF5F3F"/>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r>
              <a:rPr lang="en-IN" sz="1800" dirty="0">
                <a:solidFill>
                  <a:srgbClr val="3F7F7F"/>
                </a:solidFill>
                <a:latin typeface="Consolas" panose="020B0609020204030204" pitchFamily="49" charset="0"/>
              </a:rPr>
              <a:t>page </a:t>
            </a:r>
            <a:r>
              <a:rPr lang="en-IN" sz="1800" dirty="0">
                <a:solidFill>
                  <a:srgbClr val="7F007F"/>
                </a:solidFill>
                <a:latin typeface="Consolas" panose="020B0609020204030204" pitchFamily="49" charset="0"/>
              </a:rPr>
              <a:t>import</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java.util</a:t>
            </a:r>
            <a:r>
              <a:rPr lang="en-IN" sz="1800" i="1" dirty="0">
                <a:solidFill>
                  <a:srgbClr val="2A00FF"/>
                </a:solidFill>
                <a:latin typeface="Consolas" panose="020B0609020204030204" pitchFamily="49" charset="0"/>
              </a:rPr>
              <a:t>.*" </a:t>
            </a:r>
            <a:r>
              <a:rPr lang="en-IN" sz="1800" i="1" dirty="0">
                <a:solidFill>
                  <a:srgbClr val="BF5F3F"/>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p>
          <a:p>
            <a:pPr algn="l"/>
            <a:r>
              <a:rPr lang="en-US" sz="1800" dirty="0">
                <a:solidFill>
                  <a:srgbClr val="000000"/>
                </a:solidFill>
                <a:latin typeface="Consolas" panose="020B0609020204030204" pitchFamily="49" charset="0"/>
              </a:rPr>
              <a:t>Session  s=</a:t>
            </a:r>
            <a:r>
              <a:rPr lang="en-US" sz="1800" dirty="0" err="1">
                <a:solidFill>
                  <a:srgbClr val="000000"/>
                </a:solidFill>
                <a:latin typeface="Consolas" panose="020B0609020204030204" pitchFamily="49" charset="0"/>
              </a:rPr>
              <a:t>EntityProvider.getFactory</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openSession</a:t>
            </a:r>
            <a:r>
              <a:rPr lang="en-US" sz="1800" dirty="0">
                <a:solidFill>
                  <a:srgbClr val="000000"/>
                </a:solidFill>
                <a:latin typeface="Consolas" panose="020B0609020204030204" pitchFamily="49" charset="0"/>
              </a:rPr>
              <a:t>();</a:t>
            </a:r>
          </a:p>
          <a:p>
            <a:pPr algn="l"/>
            <a:r>
              <a:rPr lang="en-US" sz="1800" u="sng" dirty="0">
                <a:solidFill>
                  <a:srgbClr val="000000"/>
                </a:solidFill>
                <a:latin typeface="Consolas" panose="020B0609020204030204" pitchFamily="49" charset="0"/>
              </a:rPr>
              <a:t>Query q=</a:t>
            </a:r>
            <a:r>
              <a:rPr lang="en-US" sz="1800" u="sng" dirty="0" err="1">
                <a:solidFill>
                  <a:srgbClr val="000000"/>
                </a:solidFill>
                <a:latin typeface="Consolas" panose="020B0609020204030204" pitchFamily="49" charset="0"/>
              </a:rPr>
              <a:t>s.createQuery</a:t>
            </a:r>
            <a:r>
              <a:rPr lang="en-US" sz="1800" u="sng" dirty="0">
                <a:solidFill>
                  <a:srgbClr val="000000"/>
                </a:solidFill>
                <a:latin typeface="Consolas" panose="020B0609020204030204" pitchFamily="49" charset="0"/>
              </a:rPr>
              <a:t>(</a:t>
            </a:r>
            <a:r>
              <a:rPr lang="en-US" sz="1800" u="sng" dirty="0">
                <a:solidFill>
                  <a:srgbClr val="2A00FF"/>
                </a:solidFill>
                <a:latin typeface="Consolas" panose="020B0609020204030204" pitchFamily="49" charset="0"/>
              </a:rPr>
              <a:t>"from Note"</a:t>
            </a:r>
            <a:r>
              <a:rPr lang="en-US" sz="1800" u="sng" dirty="0">
                <a:solidFill>
                  <a:srgbClr val="000000"/>
                </a:solidFill>
                <a:latin typeface="Consolas" panose="020B0609020204030204" pitchFamily="49" charset="0"/>
              </a:rPr>
              <a:t>);</a:t>
            </a:r>
          </a:p>
          <a:p>
            <a:pPr algn="l"/>
            <a:r>
              <a:rPr lang="fr-FR" sz="1800" dirty="0">
                <a:solidFill>
                  <a:srgbClr val="000000"/>
                </a:solidFill>
                <a:latin typeface="Consolas" panose="020B0609020204030204" pitchFamily="49" charset="0"/>
              </a:rPr>
              <a:t>List&lt;Note&gt; </a:t>
            </a:r>
            <a:r>
              <a:rPr lang="fr-FR" sz="1800" dirty="0" err="1">
                <a:solidFill>
                  <a:srgbClr val="000000"/>
                </a:solidFill>
                <a:latin typeface="Consolas" panose="020B0609020204030204" pitchFamily="49" charset="0"/>
              </a:rPr>
              <a:t>list</a:t>
            </a:r>
            <a:r>
              <a:rPr lang="fr-FR" sz="1800" dirty="0">
                <a:solidFill>
                  <a:srgbClr val="000000"/>
                </a:solidFill>
                <a:latin typeface="Consolas" panose="020B0609020204030204" pitchFamily="49" charset="0"/>
              </a:rPr>
              <a:t>=</a:t>
            </a:r>
            <a:r>
              <a:rPr lang="fr-FR" sz="1800" u="sng" dirty="0" err="1">
                <a:solidFill>
                  <a:srgbClr val="000000"/>
                </a:solidFill>
                <a:latin typeface="Consolas" panose="020B0609020204030204" pitchFamily="49" charset="0"/>
              </a:rPr>
              <a:t>q.list</a:t>
            </a:r>
            <a:r>
              <a:rPr lang="fr-FR" sz="1800" u="sng"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(Note </a:t>
            </a:r>
            <a:r>
              <a:rPr lang="en-IN" sz="1800" b="1" dirty="0" err="1">
                <a:solidFill>
                  <a:srgbClr val="000000"/>
                </a:solidFill>
                <a:latin typeface="Consolas" panose="020B0609020204030204" pitchFamily="49" charset="0"/>
              </a:rPr>
              <a:t>note:list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BF5F3F"/>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table </a:t>
            </a:r>
            <a:r>
              <a:rPr lang="en-IN" sz="1800" dirty="0">
                <a:solidFill>
                  <a:srgbClr val="7F007F"/>
                </a:solidFill>
                <a:latin typeface="Consolas" panose="020B0609020204030204" pitchFamily="49" charset="0"/>
              </a:rPr>
              <a:t>border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"1"</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ID</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Title</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Content</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Action</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th</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BF5F3F"/>
                </a:solidFill>
                <a:latin typeface="Consolas" panose="020B0609020204030204" pitchFamily="49" charset="0"/>
              </a:rPr>
              <a:t>&lt;%=</a:t>
            </a:r>
            <a:r>
              <a:rPr lang="en-IN" sz="1800" dirty="0" err="1">
                <a:solidFill>
                  <a:srgbClr val="000000"/>
                </a:solidFill>
                <a:latin typeface="Consolas" panose="020B0609020204030204" pitchFamily="49" charset="0"/>
              </a:rPr>
              <a:t>note.getId</a:t>
            </a:r>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%&gt;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BF5F3F"/>
                </a:solidFill>
                <a:latin typeface="Consolas" panose="020B0609020204030204" pitchFamily="49" charset="0"/>
              </a:rPr>
              <a:t>&lt;%=</a:t>
            </a:r>
            <a:r>
              <a:rPr lang="en-IN" sz="1800" dirty="0" err="1">
                <a:solidFill>
                  <a:srgbClr val="000000"/>
                </a:solidFill>
                <a:latin typeface="Consolas" panose="020B0609020204030204" pitchFamily="49" charset="0"/>
              </a:rPr>
              <a:t>note.getTitle</a:t>
            </a:r>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%&gt;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r>
              <a:rPr lang="en-IN" sz="1800" dirty="0">
                <a:solidFill>
                  <a:srgbClr val="BF5F3F"/>
                </a:solidFill>
                <a:latin typeface="Consolas" panose="020B0609020204030204" pitchFamily="49" charset="0"/>
              </a:rPr>
              <a:t>&lt;%=</a:t>
            </a:r>
            <a:r>
              <a:rPr lang="en-IN" sz="1800" dirty="0" err="1">
                <a:solidFill>
                  <a:srgbClr val="000000"/>
                </a:solidFill>
                <a:latin typeface="Consolas" panose="020B0609020204030204" pitchFamily="49" charset="0"/>
              </a:rPr>
              <a:t>note.getContent</a:t>
            </a:r>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%&gt;</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td</a:t>
            </a:r>
            <a:r>
              <a:rPr lang="en-IN" sz="1800" dirty="0">
                <a:solidFill>
                  <a:srgbClr val="008080"/>
                </a:solidFill>
                <a:latin typeface="Consolas" panose="020B0609020204030204" pitchFamily="49" charset="0"/>
              </a:rPr>
              <a:t>&gt;&lt;</a:t>
            </a:r>
            <a:r>
              <a:rPr lang="en-IN" sz="1800" dirty="0">
                <a:solidFill>
                  <a:srgbClr val="3F7F7F"/>
                </a:solidFill>
                <a:latin typeface="Consolas" panose="020B0609020204030204" pitchFamily="49" charset="0"/>
              </a:rPr>
              <a:t>a </a:t>
            </a:r>
            <a:r>
              <a:rPr lang="en-IN" sz="1800" dirty="0" err="1">
                <a:solidFill>
                  <a:srgbClr val="7F007F"/>
                </a:solidFill>
                <a:latin typeface="Consolas" panose="020B0609020204030204" pitchFamily="49" charset="0"/>
              </a:rPr>
              <a:t>href</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DeleteServlet?note_id</a:t>
            </a:r>
            <a:r>
              <a:rPr lang="en-IN" sz="1800" i="1" dirty="0">
                <a:solidFill>
                  <a:srgbClr val="2A00FF"/>
                </a:solidFill>
                <a:latin typeface="Consolas" panose="020B0609020204030204" pitchFamily="49" charset="0"/>
              </a:rPr>
              <a:t>=</a:t>
            </a:r>
            <a:r>
              <a:rPr lang="en-IN" sz="1800" i="1" dirty="0">
                <a:solidFill>
                  <a:srgbClr val="BF5F3F"/>
                </a:solidFill>
                <a:latin typeface="Consolas" panose="020B0609020204030204" pitchFamily="49" charset="0"/>
              </a:rPr>
              <a:t>&lt;%=</a:t>
            </a:r>
            <a:r>
              <a:rPr lang="en-IN" sz="1800" i="1" dirty="0" err="1">
                <a:solidFill>
                  <a:srgbClr val="000000"/>
                </a:solidFill>
                <a:latin typeface="Consolas" panose="020B0609020204030204" pitchFamily="49" charset="0"/>
              </a:rPr>
              <a:t>note.getId</a:t>
            </a:r>
            <a:r>
              <a:rPr lang="en-IN" sz="1800" i="1" dirty="0">
                <a:solidFill>
                  <a:srgbClr val="000000"/>
                </a:solidFill>
                <a:latin typeface="Consolas" panose="020B0609020204030204" pitchFamily="49" charset="0"/>
              </a:rPr>
              <a:t>() </a:t>
            </a:r>
            <a:r>
              <a:rPr lang="en-IN" sz="1800" i="1" dirty="0">
                <a:solidFill>
                  <a:srgbClr val="BF5F3F"/>
                </a:solidFill>
                <a:latin typeface="Consolas" panose="020B0609020204030204" pitchFamily="49" charset="0"/>
              </a:rPr>
              <a:t>%&gt;</a:t>
            </a:r>
            <a:r>
              <a:rPr lang="en-IN" sz="1800" i="1" dirty="0">
                <a:solidFill>
                  <a:srgbClr val="2A00FF"/>
                </a:solidFill>
                <a:latin typeface="Consolas" panose="020B0609020204030204" pitchFamily="49" charset="0"/>
              </a:rPr>
              <a: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Delete</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a</a:t>
            </a:r>
            <a:r>
              <a:rPr lang="en-IN" sz="1800" i="1" dirty="0">
                <a:solidFill>
                  <a:srgbClr val="008080"/>
                </a:solidFill>
                <a:latin typeface="Consolas" panose="020B0609020204030204" pitchFamily="49" charset="0"/>
              </a:rPr>
              <a:t>&gt;&lt;/</a:t>
            </a:r>
            <a:r>
              <a:rPr lang="en-IN" sz="1800" i="1" dirty="0">
                <a:solidFill>
                  <a:srgbClr val="3F7F7F"/>
                </a:solidFill>
                <a:latin typeface="Consolas" panose="020B0609020204030204" pitchFamily="49" charset="0"/>
              </a:rPr>
              <a:t>td</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td</a:t>
            </a:r>
            <a:r>
              <a:rPr lang="en-US" sz="1800" dirty="0">
                <a:solidFill>
                  <a:srgbClr val="008080"/>
                </a:solidFill>
                <a:latin typeface="Consolas" panose="020B0609020204030204" pitchFamily="49" charset="0"/>
              </a:rPr>
              <a:t>&gt;&lt;</a:t>
            </a:r>
            <a:r>
              <a:rPr lang="en-US" sz="1800" dirty="0">
                <a:solidFill>
                  <a:srgbClr val="3F7F7F"/>
                </a:solidFill>
                <a:latin typeface="Consolas" panose="020B0609020204030204" pitchFamily="49" charset="0"/>
              </a:rPr>
              <a:t>a </a:t>
            </a:r>
            <a:r>
              <a:rPr lang="en-US" sz="1800" dirty="0" err="1">
                <a:solidFill>
                  <a:srgbClr val="7F007F"/>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EditServlet?note_id</a:t>
            </a:r>
            <a:r>
              <a:rPr lang="en-US" sz="1800" i="1" dirty="0">
                <a:solidFill>
                  <a:srgbClr val="2A00FF"/>
                </a:solidFill>
                <a:latin typeface="Consolas" panose="020B0609020204030204" pitchFamily="49" charset="0"/>
              </a:rPr>
              <a:t>=</a:t>
            </a:r>
            <a:r>
              <a:rPr lang="en-US" sz="1800" i="1" dirty="0">
                <a:solidFill>
                  <a:srgbClr val="BF5F3F"/>
                </a:solidFill>
                <a:latin typeface="Consolas" panose="020B0609020204030204" pitchFamily="49" charset="0"/>
              </a:rPr>
              <a:t>&lt;%=</a:t>
            </a:r>
            <a:r>
              <a:rPr lang="en-US" sz="1800" i="1" dirty="0" err="1">
                <a:solidFill>
                  <a:srgbClr val="000000"/>
                </a:solidFill>
                <a:latin typeface="Consolas" panose="020B0609020204030204" pitchFamily="49" charset="0"/>
              </a:rPr>
              <a:t>note.getId</a:t>
            </a:r>
            <a:r>
              <a:rPr lang="en-US" sz="1800" i="1" dirty="0">
                <a:solidFill>
                  <a:srgbClr val="000000"/>
                </a:solidFill>
                <a:latin typeface="Consolas" panose="020B0609020204030204" pitchFamily="49" charset="0"/>
              </a:rPr>
              <a:t>() </a:t>
            </a:r>
            <a:r>
              <a:rPr lang="en-US" sz="1800" i="1" dirty="0">
                <a:solidFill>
                  <a:srgbClr val="BF5F3F"/>
                </a:solidFill>
                <a:latin typeface="Consolas" panose="020B0609020204030204" pitchFamily="49" charset="0"/>
              </a:rPr>
              <a:t>%&gt;</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Update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a</a:t>
            </a:r>
            <a:r>
              <a:rPr lang="en-US" sz="1800" i="1" dirty="0">
                <a:solidFill>
                  <a:srgbClr val="008080"/>
                </a:solidFill>
                <a:latin typeface="Consolas" panose="020B0609020204030204" pitchFamily="49" charset="0"/>
              </a:rPr>
              <a:t>&gt;&lt;/</a:t>
            </a:r>
            <a:r>
              <a:rPr lang="en-US" sz="1800" i="1" dirty="0">
                <a:solidFill>
                  <a:srgbClr val="3F7F7F"/>
                </a:solidFill>
                <a:latin typeface="Consolas" panose="020B0609020204030204" pitchFamily="49" charset="0"/>
              </a:rPr>
              <a:t>td</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table</a:t>
            </a:r>
            <a:r>
              <a:rPr lang="en-IN" sz="1800"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BF5F3F"/>
                </a:solidFill>
                <a:latin typeface="Consolas" panose="020B0609020204030204" pitchFamily="49" charset="0"/>
              </a:rPr>
              <a:t>&lt;%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s.close</a:t>
            </a:r>
            <a:r>
              <a:rPr lang="en-IN" sz="1800" dirty="0">
                <a:solidFill>
                  <a:srgbClr val="000000"/>
                </a:solidFill>
                <a:latin typeface="Consolas" panose="020B0609020204030204" pitchFamily="49" charset="0"/>
              </a:rPr>
              <a:t>();</a:t>
            </a:r>
          </a:p>
          <a:p>
            <a:pPr algn="l"/>
            <a:r>
              <a:rPr lang="en-IN" sz="1800" dirty="0">
                <a:solidFill>
                  <a:srgbClr val="BF5F3F"/>
                </a:solidFill>
                <a:latin typeface="Consolas" panose="020B0609020204030204" pitchFamily="49" charset="0"/>
              </a:rPr>
              <a:t>%&gt;</a:t>
            </a:r>
            <a:endParaRPr lang="en-IN" dirty="0"/>
          </a:p>
        </p:txBody>
      </p:sp>
    </p:spTree>
    <p:extLst>
      <p:ext uri="{BB962C8B-B14F-4D97-AF65-F5344CB8AC3E}">
        <p14:creationId xmlns:p14="http://schemas.microsoft.com/office/powerpoint/2010/main" val="4210434468"/>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87FB-D53C-41C9-940B-22CD0645F517}"/>
              </a:ext>
            </a:extLst>
          </p:cNvPr>
          <p:cNvSpPr>
            <a:spLocks noGrp="1"/>
          </p:cNvSpPr>
          <p:nvPr>
            <p:ph type="title"/>
          </p:nvPr>
        </p:nvSpPr>
        <p:spPr>
          <a:xfrm>
            <a:off x="457200" y="274638"/>
            <a:ext cx="8229600" cy="457199"/>
          </a:xfrm>
        </p:spPr>
        <p:txBody>
          <a:bodyPr>
            <a:normAutofit fontScale="90000"/>
          </a:bodyPr>
          <a:lstStyle/>
          <a:p>
            <a:r>
              <a:rPr lang="en-IN" dirty="0"/>
              <a:t>Hibernate.cfg.xml</a:t>
            </a:r>
          </a:p>
        </p:txBody>
      </p:sp>
      <p:sp>
        <p:nvSpPr>
          <p:cNvPr id="3" name="Content Placeholder 2">
            <a:extLst>
              <a:ext uri="{FF2B5EF4-FFF2-40B4-BE49-F238E27FC236}">
                <a16:creationId xmlns:a16="http://schemas.microsoft.com/office/drawing/2014/main" id="{14D0DFB7-915A-4D03-8A74-08591247CA47}"/>
              </a:ext>
            </a:extLst>
          </p:cNvPr>
          <p:cNvSpPr>
            <a:spLocks noGrp="1"/>
          </p:cNvSpPr>
          <p:nvPr>
            <p:ph idx="1"/>
          </p:nvPr>
        </p:nvSpPr>
        <p:spPr>
          <a:xfrm>
            <a:off x="457200" y="731838"/>
            <a:ext cx="8229600" cy="5394326"/>
          </a:xfrm>
        </p:spPr>
        <p:txBody>
          <a:bodyPr>
            <a:normAutofit fontScale="92500" lnSpcReduction="10000"/>
          </a:bodyPr>
          <a:lstStyle/>
          <a:p>
            <a:r>
              <a:rPr lang="en-IN" dirty="0"/>
              <a:t>Create this file in the </a:t>
            </a:r>
            <a:r>
              <a:rPr lang="en-IN" dirty="0" err="1"/>
              <a:t>src</a:t>
            </a:r>
            <a:r>
              <a:rPr lang="en-IN" dirty="0"/>
              <a:t>/resources folder.</a:t>
            </a:r>
          </a:p>
          <a:p>
            <a:pPr algn="l"/>
            <a:r>
              <a:rPr lang="en-IN" sz="1800" dirty="0">
                <a:solidFill>
                  <a:srgbClr val="008080"/>
                </a:solidFill>
                <a:latin typeface="Consolas" panose="020B0609020204030204" pitchFamily="49" charset="0"/>
              </a:rPr>
              <a:t>&lt;</a:t>
            </a:r>
            <a:r>
              <a:rPr lang="en-IN" sz="1800" u="sng" dirty="0">
                <a:solidFill>
                  <a:srgbClr val="3F7F7F"/>
                </a:solidFill>
                <a:latin typeface="Consolas" panose="020B0609020204030204" pitchFamily="49" charset="0"/>
              </a:rPr>
              <a:t>hibernate-configuration</a:t>
            </a:r>
            <a:r>
              <a:rPr lang="en-IN" sz="1800" u="sng"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session-factory</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connection.driver_class</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err="1">
                <a:solidFill>
                  <a:srgbClr val="000000"/>
                </a:solidFill>
                <a:latin typeface="Consolas" panose="020B0609020204030204" pitchFamily="49" charset="0"/>
              </a:rPr>
              <a:t>com.mysql.jdbc.Driver</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"connection.url"</a:t>
            </a:r>
            <a:r>
              <a:rPr lang="en-US" sz="1800" i="1" dirty="0">
                <a:solidFill>
                  <a:srgbClr val="008080"/>
                </a:solidFill>
                <a:latin typeface="Consolas" panose="020B0609020204030204" pitchFamily="49" charset="0"/>
              </a:rPr>
              <a:t>&gt;</a:t>
            </a:r>
            <a:r>
              <a:rPr lang="en-US" sz="1800" i="1" dirty="0" err="1">
                <a:solidFill>
                  <a:srgbClr val="000000"/>
                </a:solidFill>
                <a:latin typeface="Consolas" panose="020B0609020204030204" pitchFamily="49" charset="0"/>
              </a:rPr>
              <a:t>jdbc:mysql</a:t>
            </a:r>
            <a:r>
              <a:rPr lang="en-US" sz="1800" i="1" dirty="0">
                <a:solidFill>
                  <a:srgbClr val="000000"/>
                </a:solidFill>
                <a:latin typeface="Consolas" panose="020B0609020204030204" pitchFamily="49" charset="0"/>
              </a:rPr>
              <a:t>://localhost:3306/test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connection.username</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root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connection.password</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root</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"dialect"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org.hibernate.dialect.MySQL5Dialect</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property</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"hbm2ddl.auto"</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update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show_sql</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true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format_sql</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r>
              <a:rPr lang="en-US" sz="1800" i="1" dirty="0">
                <a:solidFill>
                  <a:srgbClr val="000000"/>
                </a:solidFill>
                <a:latin typeface="Consolas" panose="020B0609020204030204" pitchFamily="49" charset="0"/>
              </a:rPr>
              <a:t>true</a:t>
            </a:r>
            <a:r>
              <a:rPr lang="en-US" sz="1800" i="1" dirty="0">
                <a:solidFill>
                  <a:srgbClr val="008080"/>
                </a:solidFill>
                <a:latin typeface="Consolas" panose="020B0609020204030204" pitchFamily="49" charset="0"/>
              </a:rPr>
              <a: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mapping </a:t>
            </a:r>
            <a:r>
              <a:rPr lang="en-US" sz="1800" dirty="0">
                <a:solidFill>
                  <a:srgbClr val="7F007F"/>
                </a:solidFill>
                <a:latin typeface="Consolas" panose="020B0609020204030204" pitchFamily="49" charset="0"/>
              </a:rPr>
              <a:t>class</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com.entities.Note</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session-factory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hibernate-configuration</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2366337197"/>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6194-5F96-4572-9992-0F02D10235C6}"/>
              </a:ext>
            </a:extLst>
          </p:cNvPr>
          <p:cNvSpPr>
            <a:spLocks noGrp="1"/>
          </p:cNvSpPr>
          <p:nvPr>
            <p:ph type="title"/>
          </p:nvPr>
        </p:nvSpPr>
        <p:spPr>
          <a:xfrm>
            <a:off x="457200" y="274638"/>
            <a:ext cx="8229600" cy="457199"/>
          </a:xfrm>
        </p:spPr>
        <p:txBody>
          <a:bodyPr>
            <a:normAutofit fontScale="90000"/>
          </a:bodyPr>
          <a:lstStyle/>
          <a:p>
            <a:r>
              <a:rPr lang="en-US" dirty="0" err="1"/>
              <a:t>Edit.jsp</a:t>
            </a:r>
            <a:endParaRPr lang="en-IN" dirty="0"/>
          </a:p>
        </p:txBody>
      </p:sp>
      <p:sp>
        <p:nvSpPr>
          <p:cNvPr id="3" name="Content Placeholder 2">
            <a:extLst>
              <a:ext uri="{FF2B5EF4-FFF2-40B4-BE49-F238E27FC236}">
                <a16:creationId xmlns:a16="http://schemas.microsoft.com/office/drawing/2014/main" id="{E929E159-97F5-4862-A09F-33A28E7E473E}"/>
              </a:ext>
            </a:extLst>
          </p:cNvPr>
          <p:cNvSpPr>
            <a:spLocks noGrp="1"/>
          </p:cNvSpPr>
          <p:nvPr>
            <p:ph idx="1"/>
          </p:nvPr>
        </p:nvSpPr>
        <p:spPr>
          <a:xfrm>
            <a:off x="457200" y="731838"/>
            <a:ext cx="8229600" cy="6009530"/>
          </a:xfrm>
        </p:spPr>
        <p:txBody>
          <a:bodyPr/>
          <a:lstStyle/>
          <a:p>
            <a:pPr algn="l"/>
            <a:r>
              <a:rPr lang="en-IN" sz="1800" dirty="0">
                <a:solidFill>
                  <a:srgbClr val="BF5F3F"/>
                </a:solidFill>
                <a:latin typeface="Consolas" panose="020B0609020204030204" pitchFamily="49" charset="0"/>
              </a:rPr>
              <a:t>&lt;%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noteId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Integer.parseInt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request.getParameter</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a:t>
            </a:r>
            <a:r>
              <a:rPr lang="en-IN" sz="1800" b="1" dirty="0" err="1">
                <a:solidFill>
                  <a:srgbClr val="2A00FF"/>
                </a:solidFill>
                <a:latin typeface="Consolas" panose="020B0609020204030204" pitchFamily="49" charset="0"/>
              </a:rPr>
              <a:t>note_id</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Session s=</a:t>
            </a:r>
            <a:r>
              <a:rPr lang="en-US" sz="1800" dirty="0" err="1">
                <a:solidFill>
                  <a:srgbClr val="000000"/>
                </a:solidFill>
                <a:latin typeface="Consolas" panose="020B0609020204030204" pitchFamily="49" charset="0"/>
              </a:rPr>
              <a:t>EntityProvider.getFactory</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openSession</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Note note=(Note)</a:t>
            </a:r>
            <a:r>
              <a:rPr lang="en-IN" sz="1800" dirty="0" err="1">
                <a:solidFill>
                  <a:srgbClr val="000000"/>
                </a:solidFill>
                <a:latin typeface="Consolas" panose="020B0609020204030204" pitchFamily="49" charset="0"/>
              </a:rPr>
              <a:t>s.get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Note.</a:t>
            </a:r>
            <a:r>
              <a:rPr lang="en-IN" sz="1800" b="1" dirty="0" err="1">
                <a:solidFill>
                  <a:srgbClr val="7F0055"/>
                </a:solidFill>
                <a:latin typeface="Consolas" panose="020B0609020204030204" pitchFamily="49" charset="0"/>
              </a:rPr>
              <a:t>class</a:t>
            </a:r>
            <a:r>
              <a:rPr lang="en-IN" sz="1800" b="1" dirty="0" err="1">
                <a:solidFill>
                  <a:srgbClr val="000000"/>
                </a:solidFill>
                <a:latin typeface="Consolas" panose="020B0609020204030204" pitchFamily="49" charset="0"/>
              </a:rPr>
              <a:t>,noteId</a:t>
            </a:r>
            <a:r>
              <a:rPr lang="en-IN" sz="1800" b="1" dirty="0">
                <a:solidFill>
                  <a:srgbClr val="000000"/>
                </a:solidFill>
                <a:latin typeface="Consolas" panose="020B0609020204030204" pitchFamily="49" charset="0"/>
              </a:rPr>
              <a:t>);</a:t>
            </a:r>
          </a:p>
          <a:p>
            <a:pPr algn="l"/>
            <a:r>
              <a:rPr lang="en-IN" sz="1800" dirty="0">
                <a:solidFill>
                  <a:srgbClr val="BF5F3F"/>
                </a:solidFill>
                <a:latin typeface="Consolas" panose="020B0609020204030204" pitchFamily="49" charset="0"/>
              </a:rPr>
              <a:t>%&gt;</a:t>
            </a:r>
          </a:p>
          <a:p>
            <a:pPr algn="l"/>
            <a:endParaRPr lang="en-IN" sz="1800" dirty="0">
              <a:latin typeface="Consolas" panose="020B0609020204030204" pitchFamily="49" charset="0"/>
            </a:endParaRP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form </a:t>
            </a:r>
            <a:r>
              <a:rPr lang="en-US" sz="1800" dirty="0">
                <a:solidFill>
                  <a:srgbClr val="7F007F"/>
                </a:solidFill>
                <a:latin typeface="Consolas" panose="020B0609020204030204" pitchFamily="49" charset="0"/>
              </a:rPr>
              <a:t>action</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UpdateServlet</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method</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"post"</a:t>
            </a:r>
            <a:r>
              <a:rPr lang="en-US"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value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BF5F3F"/>
                </a:solidFill>
                <a:latin typeface="Consolas" panose="020B0609020204030204" pitchFamily="49" charset="0"/>
              </a:rPr>
              <a:t>&lt;%=</a:t>
            </a:r>
            <a:r>
              <a:rPr lang="en-US" sz="1800" i="1" dirty="0">
                <a:solidFill>
                  <a:srgbClr val="000000"/>
                </a:solidFill>
                <a:latin typeface="Consolas" panose="020B0609020204030204" pitchFamily="49" charset="0"/>
              </a:rPr>
              <a:t> </a:t>
            </a:r>
            <a:r>
              <a:rPr lang="en-US" sz="1800" i="1" dirty="0" err="1">
                <a:solidFill>
                  <a:srgbClr val="000000"/>
                </a:solidFill>
                <a:latin typeface="Consolas" panose="020B0609020204030204" pitchFamily="49" charset="0"/>
              </a:rPr>
              <a:t>note.getId</a:t>
            </a:r>
            <a:r>
              <a:rPr lang="en-US" sz="1800" i="1" dirty="0">
                <a:solidFill>
                  <a:srgbClr val="000000"/>
                </a:solidFill>
                <a:latin typeface="Consolas" panose="020B0609020204030204" pitchFamily="49" charset="0"/>
              </a:rPr>
              <a:t>()</a:t>
            </a:r>
            <a:r>
              <a:rPr lang="en-US" sz="1800" i="1" dirty="0">
                <a:solidFill>
                  <a:srgbClr val="BF5F3F"/>
                </a:solidFill>
                <a:latin typeface="Consolas" panose="020B0609020204030204" pitchFamily="49" charset="0"/>
              </a:rPr>
              <a:t>%&gt;</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noteId</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type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"hidden"</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label </a:t>
            </a:r>
            <a:r>
              <a:rPr lang="en-IN" sz="1800" dirty="0">
                <a:solidFill>
                  <a:srgbClr val="7F007F"/>
                </a:solidFill>
                <a:latin typeface="Consolas" panose="020B0609020204030204" pitchFamily="49" charset="0"/>
              </a:rPr>
              <a:t>for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"title"</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Note title</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label</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"text" </a:t>
            </a:r>
            <a:r>
              <a:rPr lang="en-US" sz="1800" i="1" dirty="0">
                <a:solidFill>
                  <a:srgbClr val="7F007F"/>
                </a:solidFill>
                <a:latin typeface="Consolas" panose="020B0609020204030204" pitchFamily="49" charset="0"/>
              </a:rPr>
              <a:t>id</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"title" </a:t>
            </a:r>
            <a:r>
              <a:rPr lang="en-US" sz="1800" i="1" dirty="0">
                <a:solidFill>
                  <a:srgbClr val="7F007F"/>
                </a:solidFill>
                <a:latin typeface="Consolas" panose="020B0609020204030204" pitchFamily="49" charset="0"/>
              </a:rPr>
              <a:t>name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"title"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a:solidFill>
                  <a:srgbClr val="BF5F3F"/>
                </a:solidFill>
                <a:latin typeface="Consolas" panose="020B0609020204030204" pitchFamily="49" charset="0"/>
              </a:rPr>
              <a:t>&lt;%=</a:t>
            </a:r>
            <a:r>
              <a:rPr lang="en-US" sz="1800" i="1" dirty="0" err="1">
                <a:solidFill>
                  <a:srgbClr val="000000"/>
                </a:solidFill>
                <a:latin typeface="Consolas" panose="020B0609020204030204" pitchFamily="49" charset="0"/>
              </a:rPr>
              <a:t>note.getTitle</a:t>
            </a:r>
            <a:r>
              <a:rPr lang="en-US" sz="1800" i="1" dirty="0">
                <a:solidFill>
                  <a:srgbClr val="000000"/>
                </a:solidFill>
                <a:latin typeface="Consolas" panose="020B0609020204030204" pitchFamily="49" charset="0"/>
              </a:rPr>
              <a:t>()</a:t>
            </a:r>
            <a:r>
              <a:rPr lang="en-US" sz="1800" i="1" dirty="0">
                <a:solidFill>
                  <a:srgbClr val="BF5F3F"/>
                </a:solidFill>
                <a:latin typeface="Consolas" panose="020B0609020204030204" pitchFamily="49" charset="0"/>
              </a:rPr>
              <a:t>%&gt;</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&gt;&lt;</a:t>
            </a:r>
            <a:r>
              <a:rPr lang="en-US" sz="1800" i="1" dirty="0" err="1">
                <a:solidFill>
                  <a:srgbClr val="3F7F7F"/>
                </a:solidFill>
                <a:latin typeface="Consolas" panose="020B0609020204030204" pitchFamily="49" charset="0"/>
              </a:rPr>
              <a:t>br</a:t>
            </a:r>
            <a:r>
              <a:rPr lang="en-US" sz="1800" i="1" dirty="0">
                <a:solidFill>
                  <a:srgbClr val="008080"/>
                </a:solidFill>
                <a:latin typeface="Consolas" panose="020B0609020204030204" pitchFamily="49" charset="0"/>
              </a:rPr>
              <a:t>&gt;</a:t>
            </a:r>
          </a:p>
          <a:p>
            <a:pPr algn="l"/>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label </a:t>
            </a:r>
            <a:r>
              <a:rPr lang="en-IN" sz="1800" dirty="0">
                <a:solidFill>
                  <a:srgbClr val="7F007F"/>
                </a:solidFill>
                <a:latin typeface="Consolas" panose="020B0609020204030204" pitchFamily="49" charset="0"/>
              </a:rPr>
              <a:t>for</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"content"</a:t>
            </a:r>
            <a:r>
              <a:rPr lang="en-IN" sz="1800" i="1" dirty="0">
                <a:solidFill>
                  <a:srgbClr val="008080"/>
                </a:solidFill>
                <a:latin typeface="Consolas" panose="020B0609020204030204" pitchFamily="49" charset="0"/>
              </a:rPr>
              <a:t>&gt;</a:t>
            </a:r>
            <a:r>
              <a:rPr lang="en-IN" sz="1800" i="1" dirty="0">
                <a:solidFill>
                  <a:srgbClr val="000000"/>
                </a:solidFill>
                <a:latin typeface="Consolas" panose="020B0609020204030204" pitchFamily="49" charset="0"/>
              </a:rPr>
              <a:t>Content</a:t>
            </a:r>
            <a:r>
              <a:rPr lang="en-IN" sz="1800" i="1" dirty="0">
                <a:solidFill>
                  <a:srgbClr val="008080"/>
                </a:solidFill>
                <a:latin typeface="Consolas" panose="020B0609020204030204" pitchFamily="49" charset="0"/>
              </a:rPr>
              <a:t>&lt;/</a:t>
            </a:r>
            <a:r>
              <a:rPr lang="en-IN" sz="1800" i="1" dirty="0">
                <a:solidFill>
                  <a:srgbClr val="3F7F7F"/>
                </a:solidFill>
                <a:latin typeface="Consolas" panose="020B0609020204030204" pitchFamily="49" charset="0"/>
              </a:rPr>
              <a:t>label</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textarea</a:t>
            </a:r>
            <a:r>
              <a:rPr lang="en-IN" sz="1800" dirty="0">
                <a:solidFill>
                  <a:srgbClr val="3F7F7F"/>
                </a:solidFill>
                <a:latin typeface="Consolas" panose="020B0609020204030204" pitchFamily="49" charset="0"/>
              </a:rPr>
              <a:t> </a:t>
            </a:r>
            <a:r>
              <a:rPr lang="en-IN" sz="1800" dirty="0">
                <a:solidFill>
                  <a:srgbClr val="7F007F"/>
                </a:solidFill>
                <a:latin typeface="Consolas" panose="020B0609020204030204" pitchFamily="49" charset="0"/>
              </a:rPr>
              <a:t>id</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"content" </a:t>
            </a:r>
            <a:r>
              <a:rPr lang="en-IN" sz="1800" i="1" dirty="0">
                <a:solidFill>
                  <a:srgbClr val="7F007F"/>
                </a:solidFill>
                <a:latin typeface="Consolas" panose="020B0609020204030204" pitchFamily="49" charset="0"/>
              </a:rPr>
              <a:t>name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"content" </a:t>
            </a:r>
            <a:r>
              <a:rPr lang="en-IN" sz="1800" i="1" dirty="0">
                <a:solidFill>
                  <a:srgbClr val="008080"/>
                </a:solidFill>
                <a:latin typeface="Consolas" panose="020B0609020204030204" pitchFamily="49" charset="0"/>
              </a:rPr>
              <a:t>&gt;</a:t>
            </a:r>
            <a:r>
              <a:rPr lang="en-IN" sz="1800" i="1" dirty="0">
                <a:solidFill>
                  <a:srgbClr val="BF5F3F"/>
                </a:solidFill>
                <a:latin typeface="Consolas" panose="020B0609020204030204" pitchFamily="49" charset="0"/>
              </a:rPr>
              <a:t>&lt;%=</a:t>
            </a:r>
            <a:r>
              <a:rPr lang="en-IN" sz="1800" i="1" dirty="0" err="1">
                <a:solidFill>
                  <a:srgbClr val="000000"/>
                </a:solidFill>
                <a:latin typeface="Consolas" panose="020B0609020204030204" pitchFamily="49" charset="0"/>
              </a:rPr>
              <a:t>note.getContent</a:t>
            </a:r>
            <a:r>
              <a:rPr lang="en-IN" sz="1800" i="1" dirty="0">
                <a:solidFill>
                  <a:srgbClr val="000000"/>
                </a:solidFill>
                <a:latin typeface="Consolas" panose="020B0609020204030204" pitchFamily="49" charset="0"/>
              </a:rPr>
              <a:t>() </a:t>
            </a:r>
            <a:r>
              <a:rPr lang="en-IN" sz="1800" i="1" dirty="0">
                <a:solidFill>
                  <a:srgbClr val="BF5F3F"/>
                </a:solidFill>
                <a:latin typeface="Consolas" panose="020B0609020204030204" pitchFamily="49" charset="0"/>
              </a:rPr>
              <a:t>%&gt;</a:t>
            </a:r>
            <a:r>
              <a:rPr lang="en-IN" sz="1800" i="1" dirty="0">
                <a:solidFill>
                  <a:srgbClr val="008080"/>
                </a:solidFill>
                <a:latin typeface="Consolas" panose="020B0609020204030204" pitchFamily="49" charset="0"/>
              </a:rPr>
              <a:t>&lt;/</a:t>
            </a:r>
            <a:r>
              <a:rPr lang="en-IN" sz="1800" i="1" dirty="0" err="1">
                <a:solidFill>
                  <a:srgbClr val="3F7F7F"/>
                </a:solidFill>
                <a:latin typeface="Consolas" panose="020B0609020204030204" pitchFamily="49" charset="0"/>
              </a:rPr>
              <a:t>textarea</a:t>
            </a:r>
            <a:r>
              <a:rPr lang="en-IN" sz="1800" i="1" dirty="0">
                <a:solidFill>
                  <a:srgbClr val="008080"/>
                </a:solidFill>
                <a:latin typeface="Consolas" panose="020B0609020204030204" pitchFamily="49" charset="0"/>
              </a:rPr>
              <a:t>&gt;&lt;</a:t>
            </a:r>
            <a:r>
              <a:rPr lang="en-IN" sz="1800" i="1" dirty="0" err="1">
                <a:solidFill>
                  <a:srgbClr val="3F7F7F"/>
                </a:solidFill>
                <a:latin typeface="Consolas" panose="020B0609020204030204" pitchFamily="49" charset="0"/>
              </a:rPr>
              <a:t>br</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input </a:t>
            </a:r>
            <a:r>
              <a:rPr lang="en-US" sz="1800" dirty="0">
                <a:solidFill>
                  <a:srgbClr val="7F007F"/>
                </a:solidFill>
                <a:latin typeface="Consolas" panose="020B0609020204030204" pitchFamily="49" charset="0"/>
              </a:rPr>
              <a:t>type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"submit"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"Add"</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form</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4049864134"/>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232B-89FC-417B-91A2-7DE40BF8B71F}"/>
              </a:ext>
            </a:extLst>
          </p:cNvPr>
          <p:cNvSpPr>
            <a:spLocks noGrp="1"/>
          </p:cNvSpPr>
          <p:nvPr>
            <p:ph type="title"/>
          </p:nvPr>
        </p:nvSpPr>
        <p:spPr>
          <a:xfrm>
            <a:off x="457200" y="274638"/>
            <a:ext cx="8229600" cy="457199"/>
          </a:xfrm>
        </p:spPr>
        <p:txBody>
          <a:bodyPr>
            <a:normAutofit fontScale="90000"/>
          </a:bodyPr>
          <a:lstStyle/>
          <a:p>
            <a:r>
              <a:rPr lang="en-US" dirty="0" err="1"/>
              <a:t>UpdateServlet</a:t>
            </a:r>
            <a:endParaRPr lang="en-IN" dirty="0"/>
          </a:p>
        </p:txBody>
      </p:sp>
      <p:sp>
        <p:nvSpPr>
          <p:cNvPr id="3" name="Content Placeholder 2">
            <a:extLst>
              <a:ext uri="{FF2B5EF4-FFF2-40B4-BE49-F238E27FC236}">
                <a16:creationId xmlns:a16="http://schemas.microsoft.com/office/drawing/2014/main" id="{33435007-E61A-47F2-8FE0-3DF25D28F748}"/>
              </a:ext>
            </a:extLst>
          </p:cNvPr>
          <p:cNvSpPr>
            <a:spLocks noGrp="1"/>
          </p:cNvSpPr>
          <p:nvPr>
            <p:ph idx="1"/>
          </p:nvPr>
        </p:nvSpPr>
        <p:spPr>
          <a:xfrm>
            <a:off x="457200" y="731838"/>
            <a:ext cx="8229600" cy="6126162"/>
          </a:xfrm>
        </p:spPr>
        <p:txBody>
          <a:bodyPr>
            <a:normAutofit fontScale="85000" lnSpcReduction="10000"/>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doPost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String </a:t>
            </a:r>
            <a:r>
              <a:rPr lang="en-US" sz="1800" dirty="0">
                <a:solidFill>
                  <a:srgbClr val="6A3E3E"/>
                </a:solidFill>
                <a:latin typeface="Consolas" panose="020B0609020204030204" pitchFamily="49" charset="0"/>
              </a:rPr>
              <a:t>title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request</a:t>
            </a:r>
            <a:r>
              <a:rPr lang="en-US" sz="1800" dirty="0" err="1">
                <a:solidFill>
                  <a:srgbClr val="000000"/>
                </a:solidFill>
                <a:latin typeface="Consolas" panose="020B0609020204030204" pitchFamily="49" charset="0"/>
              </a:rPr>
              <a:t>.getParameter</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"title"</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content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request</a:t>
            </a:r>
            <a:r>
              <a:rPr lang="en-IN" sz="1800" dirty="0" err="1">
                <a:solidFill>
                  <a:srgbClr val="000000"/>
                </a:solidFill>
                <a:latin typeface="Consolas" panose="020B0609020204030204" pitchFamily="49" charset="0"/>
              </a:rPr>
              <a: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"content"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noteId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request</a:t>
            </a:r>
            <a:r>
              <a:rPr lang="en-IN" sz="1800" b="1" i="1" dirty="0" err="1">
                <a:solidFill>
                  <a:srgbClr val="000000"/>
                </a:solidFill>
                <a:latin typeface="Consolas" panose="020B0609020204030204" pitchFamily="49" charset="0"/>
              </a:rPr>
              <a:t>.getParameter</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t>
            </a:r>
            <a:r>
              <a:rPr lang="en-IN" sz="1800" b="1" i="1" dirty="0" err="1">
                <a:solidFill>
                  <a:srgbClr val="2A00FF"/>
                </a:solidFill>
                <a:latin typeface="Consolas" panose="020B0609020204030204" pitchFamily="49" charset="0"/>
              </a:rPr>
              <a:t>noteId</a:t>
            </a:r>
            <a:r>
              <a:rPr lang="en-IN" sz="1800" b="1" i="1" dirty="0">
                <a:solidFill>
                  <a:srgbClr val="2A00FF"/>
                </a:solidFill>
                <a:latin typeface="Consolas" panose="020B0609020204030204" pitchFamily="49" charset="0"/>
              </a:rPr>
              <a:t>"</a:t>
            </a:r>
            <a:r>
              <a:rPr lang="en-IN" sz="1800" b="1" i="1" dirty="0">
                <a:solidFill>
                  <a:srgbClr val="000000"/>
                </a:solidFill>
                <a:latin typeface="Consolas" panose="020B0609020204030204" pitchFamily="49" charset="0"/>
              </a:rPr>
              <a:t>).trim());</a:t>
            </a:r>
          </a:p>
          <a:p>
            <a:pPr algn="l"/>
            <a:r>
              <a:rPr lang="en-US" sz="1800" dirty="0">
                <a:solidFill>
                  <a:srgbClr val="000000"/>
                </a:solidFill>
                <a:latin typeface="Consolas" panose="020B0609020204030204" pitchFamily="49" charset="0"/>
              </a:rPr>
              <a:t>Session </a:t>
            </a:r>
            <a:r>
              <a:rPr lang="en-US" sz="1800" dirty="0">
                <a:solidFill>
                  <a:srgbClr val="6A3E3E"/>
                </a:solidFill>
                <a:latin typeface="Consolas" panose="020B0609020204030204" pitchFamily="49" charset="0"/>
              </a:rPr>
              <a:t>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EntityProvider.</a:t>
            </a:r>
            <a:r>
              <a:rPr lang="en-US" sz="1800" i="1" dirty="0" err="1">
                <a:solidFill>
                  <a:srgbClr val="000000"/>
                </a:solidFill>
                <a:latin typeface="Consolas" panose="020B0609020204030204" pitchFamily="49" charset="0"/>
              </a:rPr>
              <a:t>getFactory</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openSession</a:t>
            </a:r>
            <a:r>
              <a:rPr lang="en-US"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Transaction </a:t>
            </a:r>
            <a:r>
              <a:rPr lang="en-IN" sz="1800" dirty="0" err="1">
                <a:solidFill>
                  <a:srgbClr val="6A3E3E"/>
                </a:solidFill>
                <a:latin typeface="Consolas" panose="020B0609020204030204" pitchFamily="49" charset="0"/>
              </a:rPr>
              <a:t>tx</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.beginTransaction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Note </a:t>
            </a:r>
            <a:r>
              <a:rPr lang="en-IN" sz="1800" dirty="0">
                <a:solidFill>
                  <a:srgbClr val="6A3E3E"/>
                </a:solidFill>
                <a:latin typeface="Consolas" panose="020B0609020204030204" pitchFamily="49" charset="0"/>
              </a:rPr>
              <a:t>note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.get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Note.</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noteId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note</a:t>
            </a:r>
            <a:r>
              <a:rPr lang="en-IN" sz="1800" dirty="0" err="1">
                <a:solidFill>
                  <a:srgbClr val="000000"/>
                </a:solidFill>
                <a:latin typeface="Consolas" panose="020B0609020204030204" pitchFamily="49" charset="0"/>
              </a:rPr>
              <a:t>.setTitle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title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note</a:t>
            </a:r>
            <a:r>
              <a:rPr lang="en-IN" sz="1800" dirty="0" err="1">
                <a:solidFill>
                  <a:srgbClr val="000000"/>
                </a:solidFill>
                <a:latin typeface="Consolas" panose="020B0609020204030204" pitchFamily="49" charset="0"/>
              </a:rPr>
              <a:t>.setContent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content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note</a:t>
            </a:r>
            <a:r>
              <a:rPr lang="en-IN" sz="1800" dirty="0" err="1">
                <a:solidFill>
                  <a:srgbClr val="000000"/>
                </a:solidFill>
                <a:latin typeface="Consolas" panose="020B0609020204030204" pitchFamily="49" charset="0"/>
              </a:rPr>
              <a:t>.setAddedDate</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Date());</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tx</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err="1">
                <a:solidFill>
                  <a:srgbClr val="6A3E3E"/>
                </a:solidFill>
                <a:latin typeface="Consolas" panose="020B0609020204030204" pitchFamily="49" charset="0"/>
              </a:rPr>
              <a:t>response</a:t>
            </a:r>
            <a:r>
              <a:rPr lang="en-US" sz="1800" dirty="0" err="1">
                <a:solidFill>
                  <a:srgbClr val="000000"/>
                </a:solidFill>
                <a:latin typeface="Consolas" panose="020B0609020204030204" pitchFamily="49" charset="0"/>
              </a:rPr>
              <a:t>.sendRedirect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all_notes.jsp</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205576066"/>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EDF2-5670-4CFA-9B30-5B90384F1140}"/>
              </a:ext>
            </a:extLst>
          </p:cNvPr>
          <p:cNvSpPr>
            <a:spLocks noGrp="1"/>
          </p:cNvSpPr>
          <p:nvPr>
            <p:ph type="title"/>
          </p:nvPr>
        </p:nvSpPr>
        <p:spPr>
          <a:xfrm>
            <a:off x="457200" y="274638"/>
            <a:ext cx="8229600" cy="457199"/>
          </a:xfrm>
        </p:spPr>
        <p:txBody>
          <a:bodyPr>
            <a:normAutofit fontScale="90000"/>
          </a:bodyPr>
          <a:lstStyle/>
          <a:p>
            <a:r>
              <a:rPr lang="en-US" dirty="0" err="1"/>
              <a:t>DeleteServlet</a:t>
            </a:r>
            <a:endParaRPr lang="en-IN" dirty="0"/>
          </a:p>
        </p:txBody>
      </p:sp>
      <p:sp>
        <p:nvSpPr>
          <p:cNvPr id="3" name="Content Placeholder 2">
            <a:extLst>
              <a:ext uri="{FF2B5EF4-FFF2-40B4-BE49-F238E27FC236}">
                <a16:creationId xmlns:a16="http://schemas.microsoft.com/office/drawing/2014/main" id="{3421EFC6-367B-44BB-9625-A5E726DF68AE}"/>
              </a:ext>
            </a:extLst>
          </p:cNvPr>
          <p:cNvSpPr>
            <a:spLocks noGrp="1"/>
          </p:cNvSpPr>
          <p:nvPr>
            <p:ph idx="1"/>
          </p:nvPr>
        </p:nvSpPr>
        <p:spPr>
          <a:xfrm>
            <a:off x="457200" y="836712"/>
            <a:ext cx="8229600" cy="5976664"/>
          </a:xfrm>
        </p:spPr>
        <p:txBody>
          <a:bodyPr>
            <a:normAutofit lnSpcReduction="10000"/>
          </a:bodyPr>
          <a:lstStyle/>
          <a:p>
            <a:pPr algn="l"/>
            <a:r>
              <a:rPr lang="en-IN" sz="1800" b="1" dirty="0">
                <a:solidFill>
                  <a:srgbClr val="7F0055"/>
                </a:solidFill>
                <a:latin typeface="Consolas" panose="020B0609020204030204" pitchFamily="49" charset="0"/>
              </a:rPr>
              <a:t>protected</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doGet</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HttpServletRequest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request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HttpServletResponse</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response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throws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ServletException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IOException</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noteId</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Integer.</a:t>
            </a:r>
            <a:r>
              <a:rPr lang="en-IN" sz="1800" b="1" i="1" dirty="0" err="1">
                <a:solidFill>
                  <a:srgbClr val="000000"/>
                </a:solidFill>
                <a:latin typeface="Consolas" panose="020B0609020204030204" pitchFamily="49" charset="0"/>
              </a:rPr>
              <a:t>parseInt</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request</a:t>
            </a:r>
            <a:r>
              <a:rPr lang="en-IN" sz="1800" b="1" i="1" dirty="0" err="1">
                <a:solidFill>
                  <a:srgbClr val="000000"/>
                </a:solidFill>
                <a:latin typeface="Consolas" panose="020B0609020204030204" pitchFamily="49" charset="0"/>
              </a:rPr>
              <a:t>.getParameter</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a:t>
            </a:r>
            <a:r>
              <a:rPr lang="en-IN" sz="1800" b="1" i="1" dirty="0" err="1">
                <a:solidFill>
                  <a:srgbClr val="2A00FF"/>
                </a:solidFill>
                <a:latin typeface="Consolas" panose="020B0609020204030204" pitchFamily="49" charset="0"/>
              </a:rPr>
              <a:t>note_id</a:t>
            </a:r>
            <a:r>
              <a:rPr lang="en-IN" sz="1800" b="1" i="1" dirty="0">
                <a:solidFill>
                  <a:srgbClr val="2A00FF"/>
                </a:solidFill>
                <a:latin typeface="Consolas" panose="020B0609020204030204" pitchFamily="49" charset="0"/>
              </a:rPr>
              <a:t>"</a:t>
            </a:r>
            <a:r>
              <a:rPr lang="en-IN" sz="1800" b="1" i="1" dirty="0">
                <a:solidFill>
                  <a:srgbClr val="000000"/>
                </a:solidFill>
                <a:latin typeface="Consolas" panose="020B0609020204030204" pitchFamily="49" charset="0"/>
              </a:rPr>
              <a:t>).trim());</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Session </a:t>
            </a:r>
            <a:r>
              <a:rPr lang="en-US" sz="1800" dirty="0">
                <a:solidFill>
                  <a:srgbClr val="6A3E3E"/>
                </a:solidFill>
                <a:latin typeface="Consolas" panose="020B0609020204030204" pitchFamily="49" charset="0"/>
              </a:rPr>
              <a:t>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EntityProvider.</a:t>
            </a:r>
            <a:r>
              <a:rPr lang="en-US" sz="1800" i="1" dirty="0" err="1">
                <a:solidFill>
                  <a:srgbClr val="000000"/>
                </a:solidFill>
                <a:latin typeface="Consolas" panose="020B0609020204030204" pitchFamily="49" charset="0"/>
              </a:rPr>
              <a:t>getFactory</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openSession</a:t>
            </a:r>
            <a:r>
              <a:rPr lang="en-US"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Transaction </a:t>
            </a:r>
            <a:r>
              <a:rPr lang="en-IN" sz="1800" dirty="0" err="1">
                <a:solidFill>
                  <a:srgbClr val="6A3E3E"/>
                </a:solidFill>
                <a:latin typeface="Consolas" panose="020B0609020204030204" pitchFamily="49" charset="0"/>
              </a:rPr>
              <a:t>tx</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.beginTransaction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Note </a:t>
            </a:r>
            <a:r>
              <a:rPr lang="en-IN" sz="1800" dirty="0">
                <a:solidFill>
                  <a:srgbClr val="6A3E3E"/>
                </a:solidFill>
                <a:latin typeface="Consolas" panose="020B0609020204030204" pitchFamily="49" charset="0"/>
              </a:rPr>
              <a:t>note</a:t>
            </a:r>
            <a:r>
              <a:rPr lang="en-IN" sz="1800" dirty="0">
                <a:solidFill>
                  <a:srgbClr val="000000"/>
                </a:solidFill>
                <a:latin typeface="Consolas" panose="020B0609020204030204" pitchFamily="49" charset="0"/>
              </a:rPr>
              <a:t>=(Note)</a:t>
            </a:r>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.get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Note.</a:t>
            </a:r>
            <a:r>
              <a:rPr lang="en-IN" sz="1800" b="1" dirty="0" err="1">
                <a:solidFill>
                  <a:srgbClr val="7F0055"/>
                </a:solidFill>
                <a:latin typeface="Consolas" panose="020B0609020204030204" pitchFamily="49" charset="0"/>
              </a:rPr>
              <a:t>class</a:t>
            </a:r>
            <a:r>
              <a:rPr lang="en-IN" sz="1800" b="1" dirty="0" err="1">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noteId</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.delete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note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tx</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s</a:t>
            </a:r>
            <a:r>
              <a:rPr lang="en-IN" sz="1800" dirty="0" err="1">
                <a:solidFill>
                  <a:srgbClr val="000000"/>
                </a:solidFill>
                <a:latin typeface="Consolas" panose="020B0609020204030204" pitchFamily="49" charset="0"/>
              </a:rPr>
              <a:t>.close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err="1">
                <a:solidFill>
                  <a:srgbClr val="6A3E3E"/>
                </a:solidFill>
                <a:latin typeface="Consolas" panose="020B0609020204030204" pitchFamily="49" charset="0"/>
              </a:rPr>
              <a:t>response</a:t>
            </a:r>
            <a:r>
              <a:rPr lang="en-US" sz="1800" dirty="0" err="1">
                <a:solidFill>
                  <a:srgbClr val="000000"/>
                </a:solidFill>
                <a:latin typeface="Consolas" panose="020B0609020204030204" pitchFamily="49" charset="0"/>
              </a:rPr>
              <a:t>.sendRedirect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all_notes.jsp</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(Exception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482758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9D46-907E-4F12-AE1B-DA9EAF9178BF}"/>
              </a:ext>
            </a:extLst>
          </p:cNvPr>
          <p:cNvSpPr>
            <a:spLocks noGrp="1"/>
          </p:cNvSpPr>
          <p:nvPr>
            <p:ph type="title"/>
          </p:nvPr>
        </p:nvSpPr>
        <p:spPr>
          <a:xfrm>
            <a:off x="457200" y="274638"/>
            <a:ext cx="8229600" cy="457199"/>
          </a:xfrm>
        </p:spPr>
        <p:txBody>
          <a:bodyPr>
            <a:normAutofit fontScale="90000"/>
          </a:bodyPr>
          <a:lstStyle/>
          <a:p>
            <a:r>
              <a:rPr lang="en-US" dirty="0"/>
              <a:t>Switch Statement</a:t>
            </a:r>
            <a:endParaRPr lang="en-IN" dirty="0"/>
          </a:p>
        </p:txBody>
      </p:sp>
      <p:sp>
        <p:nvSpPr>
          <p:cNvPr id="3" name="Content Placeholder 2">
            <a:extLst>
              <a:ext uri="{FF2B5EF4-FFF2-40B4-BE49-F238E27FC236}">
                <a16:creationId xmlns:a16="http://schemas.microsoft.com/office/drawing/2014/main" id="{BC9661F7-C39B-4AA3-982F-D723C3107389}"/>
              </a:ext>
            </a:extLst>
          </p:cNvPr>
          <p:cNvSpPr>
            <a:spLocks noGrp="1"/>
          </p:cNvSpPr>
          <p:nvPr>
            <p:ph idx="1"/>
          </p:nvPr>
        </p:nvSpPr>
        <p:spPr>
          <a:xfrm>
            <a:off x="457200" y="731838"/>
            <a:ext cx="8229600" cy="6126162"/>
          </a:xfrm>
        </p:spPr>
        <p:txBody>
          <a:bodyPr>
            <a:normAutofit fontScale="70000" lnSpcReduction="20000"/>
          </a:bodyPr>
          <a:lstStyle/>
          <a:p>
            <a:endParaRPr lang="en-US" dirty="0"/>
          </a:p>
          <a:p>
            <a:r>
              <a:rPr lang="en-US" b="0" i="0" dirty="0">
                <a:solidFill>
                  <a:srgbClr val="333333"/>
                </a:solidFill>
                <a:effectLst/>
                <a:latin typeface="inter-regular"/>
              </a:rPr>
              <a:t> The switch statement contains multiple blocks of code called cases and a single case is executed based on the variable which is being switched. </a:t>
            </a:r>
            <a:endParaRPr lang="en-IN" dirty="0"/>
          </a:p>
          <a:p>
            <a:endParaRPr lang="en-IN" dirty="0"/>
          </a:p>
          <a:p>
            <a:endParaRPr lang="en-IN" dirty="0"/>
          </a:p>
          <a:p>
            <a:pPr marL="0" indent="0">
              <a:buNone/>
            </a:pPr>
            <a:endParaRPr lang="en-IN" sz="2600" dirty="0"/>
          </a:p>
          <a:p>
            <a:pPr marL="0" indent="0" algn="l">
              <a:buNone/>
            </a:pPr>
            <a:r>
              <a:rPr lang="en-US" sz="2600" b="1" i="0" dirty="0">
                <a:effectLst/>
                <a:latin typeface="verdana" panose="020B0604030504040204" pitchFamily="34" charset="0"/>
              </a:rPr>
              <a:t>switch</a:t>
            </a:r>
            <a:r>
              <a:rPr lang="en-US" sz="2600" b="0" i="0" dirty="0">
                <a:effectLst/>
                <a:latin typeface="verdana" panose="020B0604030504040204" pitchFamily="34" charset="0"/>
              </a:rPr>
              <a:t>(expression){    </a:t>
            </a:r>
          </a:p>
          <a:p>
            <a:pPr marL="0" indent="0" algn="l">
              <a:buNone/>
            </a:pPr>
            <a:r>
              <a:rPr lang="en-US" sz="2600" b="1" i="0" dirty="0">
                <a:effectLst/>
                <a:latin typeface="verdana" panose="020B0604030504040204" pitchFamily="34" charset="0"/>
              </a:rPr>
              <a:t>case</a:t>
            </a:r>
            <a:r>
              <a:rPr lang="en-US" sz="2600" b="0" i="0" dirty="0">
                <a:effectLst/>
                <a:latin typeface="verdana" panose="020B0604030504040204" pitchFamily="34" charset="0"/>
              </a:rPr>
              <a:t> value1:    </a:t>
            </a:r>
          </a:p>
          <a:p>
            <a:pPr marL="0" indent="0" algn="l">
              <a:buNone/>
            </a:pPr>
            <a:r>
              <a:rPr lang="en-US" sz="2600" b="0" i="0" dirty="0">
                <a:effectLst/>
                <a:latin typeface="verdana" panose="020B0604030504040204" pitchFamily="34" charset="0"/>
              </a:rPr>
              <a:t> //code to be executed;    </a:t>
            </a:r>
          </a:p>
          <a:p>
            <a:pPr marL="0" indent="0" algn="l">
              <a:buNone/>
            </a:pPr>
            <a:r>
              <a:rPr lang="en-US" sz="2600" b="0" i="0" dirty="0">
                <a:effectLst/>
                <a:latin typeface="verdana" panose="020B0604030504040204" pitchFamily="34" charset="0"/>
              </a:rPr>
              <a:t> </a:t>
            </a:r>
            <a:r>
              <a:rPr lang="en-US" sz="2600" b="1" i="0" dirty="0">
                <a:effectLst/>
                <a:latin typeface="verdana" panose="020B0604030504040204" pitchFamily="34" charset="0"/>
              </a:rPr>
              <a:t>break</a:t>
            </a:r>
            <a:r>
              <a:rPr lang="en-US" sz="2600" b="0" i="0" dirty="0">
                <a:effectLst/>
                <a:latin typeface="verdana" panose="020B0604030504040204" pitchFamily="34" charset="0"/>
              </a:rPr>
              <a:t>;  //optional  </a:t>
            </a:r>
          </a:p>
          <a:p>
            <a:pPr marL="0" indent="0" algn="l">
              <a:buNone/>
            </a:pPr>
            <a:r>
              <a:rPr lang="en-US" sz="2600" b="1" i="0" dirty="0">
                <a:effectLst/>
                <a:latin typeface="verdana" panose="020B0604030504040204" pitchFamily="34" charset="0"/>
              </a:rPr>
              <a:t>case</a:t>
            </a:r>
            <a:r>
              <a:rPr lang="en-US" sz="2600" b="0" i="0" dirty="0">
                <a:effectLst/>
                <a:latin typeface="verdana" panose="020B0604030504040204" pitchFamily="34" charset="0"/>
              </a:rPr>
              <a:t> value2:    </a:t>
            </a:r>
          </a:p>
          <a:p>
            <a:pPr marL="0" indent="0" algn="l">
              <a:buNone/>
            </a:pPr>
            <a:r>
              <a:rPr lang="en-US" sz="2600" b="0" i="0" dirty="0">
                <a:effectLst/>
                <a:latin typeface="verdana" panose="020B0604030504040204" pitchFamily="34" charset="0"/>
              </a:rPr>
              <a:t> //code to be executed;    </a:t>
            </a:r>
          </a:p>
          <a:p>
            <a:pPr marL="0" indent="0" algn="l">
              <a:buNone/>
            </a:pPr>
            <a:r>
              <a:rPr lang="en-US" sz="2600" b="0" i="0" dirty="0">
                <a:effectLst/>
                <a:latin typeface="verdana" panose="020B0604030504040204" pitchFamily="34" charset="0"/>
              </a:rPr>
              <a:t> </a:t>
            </a:r>
            <a:r>
              <a:rPr lang="en-US" sz="2600" b="1" i="0" dirty="0">
                <a:effectLst/>
                <a:latin typeface="verdana" panose="020B0604030504040204" pitchFamily="34" charset="0"/>
              </a:rPr>
              <a:t>break</a:t>
            </a:r>
            <a:r>
              <a:rPr lang="en-US" sz="2600" b="0" i="0" dirty="0">
                <a:effectLst/>
                <a:latin typeface="verdana" panose="020B0604030504040204" pitchFamily="34" charset="0"/>
              </a:rPr>
              <a:t>;  //optional  </a:t>
            </a:r>
          </a:p>
          <a:p>
            <a:pPr marL="0" indent="0" algn="l">
              <a:buNone/>
            </a:pPr>
            <a:r>
              <a:rPr lang="en-US" sz="2600" b="0" i="0" dirty="0">
                <a:effectLst/>
                <a:latin typeface="verdana" panose="020B0604030504040204" pitchFamily="34" charset="0"/>
              </a:rPr>
              <a:t>......    </a:t>
            </a:r>
          </a:p>
          <a:p>
            <a:pPr marL="0" indent="0" algn="l">
              <a:buNone/>
            </a:pPr>
            <a:r>
              <a:rPr lang="en-US" sz="2600" b="0" i="0" dirty="0">
                <a:effectLst/>
                <a:latin typeface="verdana" panose="020B0604030504040204" pitchFamily="34" charset="0"/>
              </a:rPr>
              <a:t>    </a:t>
            </a:r>
          </a:p>
          <a:p>
            <a:pPr marL="0" indent="0" algn="l">
              <a:buNone/>
            </a:pPr>
            <a:r>
              <a:rPr lang="en-US" sz="2600" b="1" i="0" dirty="0">
                <a:effectLst/>
                <a:latin typeface="verdana" panose="020B0604030504040204" pitchFamily="34" charset="0"/>
              </a:rPr>
              <a:t>default</a:t>
            </a:r>
            <a:r>
              <a:rPr lang="en-US" sz="2600" b="0" i="0" dirty="0">
                <a:effectLst/>
                <a:latin typeface="verdana" panose="020B0604030504040204" pitchFamily="34" charset="0"/>
              </a:rPr>
              <a:t>:     </a:t>
            </a:r>
          </a:p>
          <a:p>
            <a:pPr marL="0" indent="0" algn="l">
              <a:buNone/>
            </a:pPr>
            <a:r>
              <a:rPr lang="en-US" sz="2600" b="0" i="0" dirty="0">
                <a:effectLst/>
                <a:latin typeface="verdana" panose="020B0604030504040204" pitchFamily="34" charset="0"/>
              </a:rPr>
              <a:t> code to be executed </a:t>
            </a:r>
            <a:r>
              <a:rPr lang="en-US" sz="2600" b="1" i="0" dirty="0">
                <a:effectLst/>
                <a:latin typeface="verdana" panose="020B0604030504040204" pitchFamily="34" charset="0"/>
              </a:rPr>
              <a:t>if</a:t>
            </a:r>
            <a:r>
              <a:rPr lang="en-US" sz="2600" b="0" i="0" dirty="0">
                <a:effectLst/>
                <a:latin typeface="verdana" panose="020B0604030504040204" pitchFamily="34" charset="0"/>
              </a:rPr>
              <a:t> all cases are not matched;    </a:t>
            </a:r>
          </a:p>
          <a:p>
            <a:pPr marL="0" indent="0" algn="l">
              <a:buNone/>
            </a:pPr>
            <a:r>
              <a:rPr lang="en-US" sz="2600" b="0" i="0" dirty="0">
                <a:effectLst/>
                <a:latin typeface="verdana" panose="020B0604030504040204" pitchFamily="34" charset="0"/>
              </a:rPr>
              <a:t>}  </a:t>
            </a:r>
            <a:r>
              <a:rPr lang="en-US" b="0" i="0" dirty="0">
                <a:effectLst/>
                <a:latin typeface="verdana" panose="020B0604030504040204" pitchFamily="34" charset="0"/>
              </a:rPr>
              <a:t> </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8778383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D8D4-9B8A-4282-9018-8A518F7209B1}"/>
              </a:ext>
            </a:extLst>
          </p:cNvPr>
          <p:cNvSpPr>
            <a:spLocks noGrp="1"/>
          </p:cNvSpPr>
          <p:nvPr>
            <p:ph type="title"/>
          </p:nvPr>
        </p:nvSpPr>
        <p:spPr>
          <a:xfrm>
            <a:off x="457200" y="274638"/>
            <a:ext cx="8229600" cy="490066"/>
          </a:xfrm>
        </p:spPr>
        <p:txBody>
          <a:bodyPr>
            <a:normAutofit fontScale="90000"/>
          </a:bodyPr>
          <a:lstStyle/>
          <a:p>
            <a:r>
              <a:rPr lang="en-IN" b="0" i="0" dirty="0">
                <a:solidFill>
                  <a:srgbClr val="610B38"/>
                </a:solidFill>
                <a:effectLst/>
                <a:latin typeface="erdana"/>
              </a:rPr>
              <a:t>RESTful Web Services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A852CFE-0D8D-4522-838D-3D153D61747A}"/>
              </a:ext>
            </a:extLst>
          </p:cNvPr>
          <p:cNvSpPr>
            <a:spLocks noGrp="1"/>
          </p:cNvSpPr>
          <p:nvPr>
            <p:ph idx="1"/>
          </p:nvPr>
        </p:nvSpPr>
        <p:spPr>
          <a:xfrm>
            <a:off x="457200" y="404664"/>
            <a:ext cx="8229600" cy="6336704"/>
          </a:xfrm>
        </p:spPr>
        <p:txBody>
          <a:bodyPr/>
          <a:lstStyle/>
          <a:p>
            <a:r>
              <a:rPr lang="en-US" sz="2000" b="0" i="0" dirty="0">
                <a:solidFill>
                  <a:srgbClr val="000000"/>
                </a:solidFill>
                <a:effectLst/>
                <a:latin typeface="verdana" panose="020B0604030504040204" pitchFamily="34" charset="0"/>
              </a:rPr>
              <a:t>REST stands for </a:t>
            </a:r>
            <a:r>
              <a:rPr lang="en-US" sz="2000" b="0" i="0" dirty="0" err="1">
                <a:solidFill>
                  <a:srgbClr val="000000"/>
                </a:solidFill>
                <a:effectLst/>
                <a:latin typeface="verdana" panose="020B0604030504040204" pitchFamily="34" charset="0"/>
              </a:rPr>
              <a:t>REpresentational</a:t>
            </a:r>
            <a:r>
              <a:rPr lang="en-US" sz="2000" b="0" i="0" dirty="0">
                <a:solidFill>
                  <a:srgbClr val="000000"/>
                </a:solidFill>
                <a:effectLst/>
                <a:latin typeface="verdana" panose="020B0604030504040204" pitchFamily="34" charset="0"/>
              </a:rPr>
              <a:t> State Transfer.</a:t>
            </a:r>
          </a:p>
          <a:p>
            <a:r>
              <a:rPr lang="en-US" sz="2000" b="1" i="0" dirty="0">
                <a:effectLst/>
                <a:latin typeface="verdana" panose="020B0604030504040204" pitchFamily="34" charset="0"/>
              </a:rPr>
              <a:t>JAX-RS</a:t>
            </a:r>
            <a:r>
              <a:rPr lang="en-US" sz="2000" b="0" i="0" dirty="0">
                <a:solidFill>
                  <a:srgbClr val="000000"/>
                </a:solidFill>
                <a:effectLst/>
                <a:latin typeface="verdana" panose="020B0604030504040204" pitchFamily="34" charset="0"/>
              </a:rPr>
              <a:t> is the java API for RESTful web services.</a:t>
            </a:r>
          </a:p>
          <a:p>
            <a:r>
              <a:rPr lang="en-US" sz="1800" b="0" i="0" dirty="0">
                <a:solidFill>
                  <a:srgbClr val="000000"/>
                </a:solidFill>
                <a:effectLst/>
                <a:latin typeface="verdana" panose="020B0604030504040204" pitchFamily="34" charset="0"/>
              </a:rPr>
              <a:t>REST </a:t>
            </a:r>
            <a:r>
              <a:rPr lang="en-US" sz="1800" b="1" i="0" dirty="0">
                <a:effectLst/>
                <a:latin typeface="verdana" panose="020B0604030504040204" pitchFamily="34" charset="0"/>
              </a:rPr>
              <a:t>permits different</a:t>
            </a:r>
            <a:r>
              <a:rPr lang="en-US" sz="1800" b="0" i="0" dirty="0">
                <a:solidFill>
                  <a:srgbClr val="000000"/>
                </a:solidFill>
                <a:effectLst/>
                <a:latin typeface="verdana" panose="020B0604030504040204" pitchFamily="34" charset="0"/>
              </a:rPr>
              <a:t> data format such as Plain text, HTML, XML, JSON etc.</a:t>
            </a:r>
          </a:p>
          <a:p>
            <a:endParaRPr lang="en-US" sz="1800" dirty="0">
              <a:solidFill>
                <a:srgbClr val="000000"/>
              </a:solidFill>
              <a:latin typeface="verdana" panose="020B0604030504040204" pitchFamily="34" charset="0"/>
            </a:endParaRPr>
          </a:p>
          <a:p>
            <a:r>
              <a:rPr lang="en-IN" sz="2000" b="1" i="0" dirty="0">
                <a:solidFill>
                  <a:srgbClr val="610B38"/>
                </a:solidFill>
                <a:effectLst/>
                <a:latin typeface="erdana"/>
              </a:rPr>
              <a:t>Java Web Services API</a:t>
            </a:r>
          </a:p>
          <a:p>
            <a:pPr lvl="1"/>
            <a:r>
              <a:rPr lang="en-US" sz="1600" b="0" i="0" dirty="0">
                <a:solidFill>
                  <a:srgbClr val="000000"/>
                </a:solidFill>
                <a:effectLst/>
                <a:latin typeface="verdana" panose="020B0604030504040204" pitchFamily="34" charset="0"/>
              </a:rPr>
              <a:t>There are two main API's defined by Java for developing web service applications since </a:t>
            </a:r>
            <a:r>
              <a:rPr lang="en-US" sz="1600" b="0" i="0" dirty="0" err="1">
                <a:solidFill>
                  <a:srgbClr val="000000"/>
                </a:solidFill>
                <a:effectLst/>
                <a:latin typeface="verdana" panose="020B0604030504040204" pitchFamily="34" charset="0"/>
              </a:rPr>
              <a:t>JavaEE</a:t>
            </a:r>
            <a:r>
              <a:rPr lang="en-US" sz="1600" b="0" i="0" dirty="0">
                <a:solidFill>
                  <a:srgbClr val="000000"/>
                </a:solidFill>
                <a:effectLst/>
                <a:latin typeface="verdana" panose="020B0604030504040204" pitchFamily="34" charset="0"/>
              </a:rPr>
              <a:t> 6.</a:t>
            </a:r>
            <a:endParaRPr lang="en-IN" sz="1600" b="1" dirty="0">
              <a:solidFill>
                <a:srgbClr val="610B38"/>
              </a:solidFill>
              <a:latin typeface="erdana"/>
            </a:endParaRPr>
          </a:p>
          <a:p>
            <a:pPr algn="l"/>
            <a:r>
              <a:rPr lang="en-US" sz="1800" b="0" i="0" dirty="0">
                <a:solidFill>
                  <a:srgbClr val="000000"/>
                </a:solidFill>
                <a:effectLst/>
                <a:latin typeface="verdana" panose="020B0604030504040204" pitchFamily="34" charset="0"/>
              </a:rPr>
              <a:t>1) </a:t>
            </a:r>
            <a:r>
              <a:rPr lang="en-US" sz="1800" b="1" i="0" dirty="0">
                <a:solidFill>
                  <a:srgbClr val="000000"/>
                </a:solidFill>
                <a:effectLst/>
                <a:latin typeface="verdana" panose="020B0604030504040204" pitchFamily="34" charset="0"/>
              </a:rPr>
              <a:t>JAX-WS</a:t>
            </a:r>
            <a:r>
              <a:rPr lang="en-US" sz="1800" b="0" i="0" dirty="0">
                <a:solidFill>
                  <a:srgbClr val="000000"/>
                </a:solidFill>
                <a:effectLst/>
                <a:latin typeface="verdana" panose="020B0604030504040204" pitchFamily="34" charset="0"/>
              </a:rPr>
              <a:t>: for SOAP web services. The are two ways to write JAX-WS application code: by RPC style and Document style.</a:t>
            </a:r>
          </a:p>
          <a:p>
            <a:pPr algn="l"/>
            <a:r>
              <a:rPr lang="en-US" sz="1800" b="0" i="0" dirty="0">
                <a:solidFill>
                  <a:srgbClr val="000000"/>
                </a:solidFill>
                <a:effectLst/>
                <a:latin typeface="verdana" panose="020B0604030504040204" pitchFamily="34" charset="0"/>
              </a:rPr>
              <a:t>2) </a:t>
            </a:r>
            <a:r>
              <a:rPr lang="en-US" sz="1800" b="1" i="0" dirty="0">
                <a:solidFill>
                  <a:srgbClr val="000000"/>
                </a:solidFill>
                <a:effectLst/>
                <a:latin typeface="verdana" panose="020B0604030504040204" pitchFamily="34" charset="0"/>
              </a:rPr>
              <a:t>JAX-RS</a:t>
            </a:r>
            <a:r>
              <a:rPr lang="en-US" sz="1800" b="0" i="0" dirty="0">
                <a:solidFill>
                  <a:srgbClr val="000000"/>
                </a:solidFill>
                <a:effectLst/>
                <a:latin typeface="verdana" panose="020B0604030504040204" pitchFamily="34" charset="0"/>
              </a:rPr>
              <a:t>: for RESTful web services. There are mainly 2 implementation currently in use for creating JAX-RS application: Jersey and </a:t>
            </a:r>
            <a:r>
              <a:rPr lang="en-US" sz="1800" b="0" i="0" dirty="0" err="1">
                <a:solidFill>
                  <a:srgbClr val="000000"/>
                </a:solidFill>
                <a:effectLst/>
                <a:latin typeface="verdana" panose="020B0604030504040204" pitchFamily="34" charset="0"/>
              </a:rPr>
              <a:t>RESTeasy</a:t>
            </a:r>
            <a:r>
              <a:rPr lang="en-US" sz="1800" b="0" i="0" dirty="0">
                <a:solidFill>
                  <a:srgbClr val="000000"/>
                </a:solidFill>
                <a:effectLst/>
                <a:latin typeface="verdana" panose="020B0604030504040204" pitchFamily="34" charset="0"/>
              </a:rPr>
              <a:t>.</a:t>
            </a:r>
          </a:p>
          <a:p>
            <a:pPr lvl="1"/>
            <a:endParaRPr lang="en-IN" sz="1600" b="1" i="0" dirty="0">
              <a:solidFill>
                <a:srgbClr val="610B38"/>
              </a:solidFill>
              <a:effectLst/>
              <a:latin typeface="erdana"/>
            </a:endParaRPr>
          </a:p>
          <a:p>
            <a:endParaRPr lang="en-IN" sz="2000" b="0" i="0" dirty="0">
              <a:solidFill>
                <a:srgbClr val="610B38"/>
              </a:solidFill>
              <a:effectLst/>
              <a:latin typeface="erdana"/>
            </a:endParaRPr>
          </a:p>
          <a:p>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3432493"/>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7B32-9E1F-4046-B226-E7A089AE5B6F}"/>
              </a:ext>
            </a:extLst>
          </p:cNvPr>
          <p:cNvSpPr>
            <a:spLocks noGrp="1"/>
          </p:cNvSpPr>
          <p:nvPr>
            <p:ph type="title"/>
          </p:nvPr>
        </p:nvSpPr>
        <p:spPr>
          <a:xfrm>
            <a:off x="457200" y="274638"/>
            <a:ext cx="8229600" cy="457199"/>
          </a:xfrm>
        </p:spPr>
        <p:txBody>
          <a:bodyPr>
            <a:normAutofit fontScale="90000"/>
          </a:bodyPr>
          <a:lstStyle/>
          <a:p>
            <a:r>
              <a:rPr lang="en-US" dirty="0"/>
              <a:t>JAX-RS</a:t>
            </a:r>
            <a:endParaRPr lang="en-IN" dirty="0"/>
          </a:p>
        </p:txBody>
      </p:sp>
      <p:sp>
        <p:nvSpPr>
          <p:cNvPr id="3" name="Content Placeholder 2">
            <a:extLst>
              <a:ext uri="{FF2B5EF4-FFF2-40B4-BE49-F238E27FC236}">
                <a16:creationId xmlns:a16="http://schemas.microsoft.com/office/drawing/2014/main" id="{2C19033C-89CC-4B5A-9682-F45653B07532}"/>
              </a:ext>
            </a:extLst>
          </p:cNvPr>
          <p:cNvSpPr>
            <a:spLocks noGrp="1"/>
          </p:cNvSpPr>
          <p:nvPr>
            <p:ph idx="1"/>
          </p:nvPr>
        </p:nvSpPr>
        <p:spPr>
          <a:xfrm>
            <a:off x="457200" y="731838"/>
            <a:ext cx="8229600" cy="6009530"/>
          </a:xfrm>
        </p:spPr>
        <p:txBody>
          <a:bodyPr/>
          <a:lstStyle/>
          <a:p>
            <a:pPr algn="l"/>
            <a:r>
              <a:rPr lang="en-US" b="0" i="0" dirty="0">
                <a:solidFill>
                  <a:srgbClr val="000000"/>
                </a:solidFill>
                <a:effectLst/>
                <a:latin typeface="verdana" panose="020B0604030504040204" pitchFamily="34" charset="0"/>
              </a:rPr>
              <a:t>There are two main implementation of JAX-RS API.</a:t>
            </a:r>
          </a:p>
          <a:p>
            <a:pPr algn="l">
              <a:buFont typeface="+mj-lt"/>
              <a:buAutoNum type="arabicPeriod"/>
            </a:pPr>
            <a:r>
              <a:rPr lang="en-US" b="0" i="0" dirty="0">
                <a:solidFill>
                  <a:srgbClr val="000000"/>
                </a:solidFill>
                <a:effectLst/>
                <a:latin typeface="verdana" panose="020B0604030504040204" pitchFamily="34" charset="0"/>
              </a:rPr>
              <a:t>Jersey</a:t>
            </a:r>
          </a:p>
          <a:p>
            <a:pPr algn="l">
              <a:buFont typeface="+mj-lt"/>
              <a:buAutoNum type="arabicPeriod"/>
            </a:pPr>
            <a:r>
              <a:rPr lang="en-US" b="0" i="0" dirty="0" err="1">
                <a:solidFill>
                  <a:srgbClr val="000000"/>
                </a:solidFill>
                <a:effectLst/>
                <a:latin typeface="verdana" panose="020B0604030504040204" pitchFamily="34" charset="0"/>
              </a:rPr>
              <a:t>RESTEasy</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35303819"/>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F532-F508-46EE-94A5-7FC6F8936E57}"/>
              </a:ext>
            </a:extLst>
          </p:cNvPr>
          <p:cNvSpPr>
            <a:spLocks noGrp="1"/>
          </p:cNvSpPr>
          <p:nvPr>
            <p:ph type="title"/>
          </p:nvPr>
        </p:nvSpPr>
        <p:spPr>
          <a:xfrm>
            <a:off x="457200" y="274638"/>
            <a:ext cx="8229600" cy="457199"/>
          </a:xfrm>
        </p:spPr>
        <p:txBody>
          <a:bodyPr>
            <a:normAutofit fontScale="90000"/>
          </a:bodyPr>
          <a:lstStyle/>
          <a:p>
            <a:r>
              <a:rPr lang="en-IN" dirty="0"/>
              <a:t>Set-up Jersey</a:t>
            </a:r>
          </a:p>
        </p:txBody>
      </p:sp>
      <p:sp>
        <p:nvSpPr>
          <p:cNvPr id="3" name="Content Placeholder 2">
            <a:extLst>
              <a:ext uri="{FF2B5EF4-FFF2-40B4-BE49-F238E27FC236}">
                <a16:creationId xmlns:a16="http://schemas.microsoft.com/office/drawing/2014/main" id="{4B1250DC-9B15-4B4C-B2DC-975C5BA3AB6A}"/>
              </a:ext>
            </a:extLst>
          </p:cNvPr>
          <p:cNvSpPr>
            <a:spLocks noGrp="1"/>
          </p:cNvSpPr>
          <p:nvPr>
            <p:ph idx="1"/>
          </p:nvPr>
        </p:nvSpPr>
        <p:spPr>
          <a:xfrm>
            <a:off x="457200" y="620688"/>
            <a:ext cx="8229600" cy="6120680"/>
          </a:xfrm>
        </p:spPr>
        <p:txBody>
          <a:bodyPr>
            <a:normAutofit lnSpcReduction="10000"/>
          </a:bodyPr>
          <a:lstStyle/>
          <a:p>
            <a:r>
              <a:rPr lang="en-IN" dirty="0"/>
              <a:t>Create maven project.</a:t>
            </a:r>
          </a:p>
          <a:p>
            <a:r>
              <a:rPr lang="en-IN" dirty="0"/>
              <a:t>In </a:t>
            </a:r>
            <a:r>
              <a:rPr lang="en-IN" dirty="0" err="1"/>
              <a:t>catalogs</a:t>
            </a:r>
            <a:r>
              <a:rPr lang="en-IN" dirty="0"/>
              <a:t> select all.</a:t>
            </a:r>
          </a:p>
          <a:p>
            <a:r>
              <a:rPr lang="en-IN" dirty="0"/>
              <a:t>Add new archetype:</a:t>
            </a:r>
          </a:p>
          <a:p>
            <a:pPr lvl="1"/>
            <a:r>
              <a:rPr lang="en-IN" dirty="0"/>
              <a:t> &lt;</a:t>
            </a:r>
            <a:r>
              <a:rPr lang="en-IN" dirty="0" err="1"/>
              <a:t>groupId</a:t>
            </a:r>
            <a:r>
              <a:rPr lang="en-IN" dirty="0"/>
              <a:t>&gt;</a:t>
            </a:r>
            <a:r>
              <a:rPr lang="en-IN" dirty="0" err="1"/>
              <a:t>org.glassfish.jersey.archetypes</a:t>
            </a:r>
            <a:r>
              <a:rPr lang="en-IN" dirty="0"/>
              <a:t>&lt;/</a:t>
            </a:r>
            <a:r>
              <a:rPr lang="en-IN" dirty="0" err="1"/>
              <a:t>groupId</a:t>
            </a:r>
            <a:r>
              <a:rPr lang="en-IN" dirty="0"/>
              <a:t>&gt;</a:t>
            </a:r>
          </a:p>
          <a:p>
            <a:pPr lvl="1"/>
            <a:r>
              <a:rPr lang="en-IN" dirty="0"/>
              <a:t>    &lt;</a:t>
            </a:r>
            <a:r>
              <a:rPr lang="en-IN" dirty="0" err="1"/>
              <a:t>artifactId</a:t>
            </a:r>
            <a:r>
              <a:rPr lang="en-IN" dirty="0"/>
              <a:t>&gt;jersey-</a:t>
            </a:r>
            <a:r>
              <a:rPr lang="en-IN" dirty="0" err="1"/>
              <a:t>quickstart</a:t>
            </a:r>
            <a:r>
              <a:rPr lang="en-IN" dirty="0"/>
              <a:t>-webapp&lt;/</a:t>
            </a:r>
            <a:r>
              <a:rPr lang="en-IN" dirty="0" err="1"/>
              <a:t>artifactId</a:t>
            </a:r>
            <a:r>
              <a:rPr lang="en-IN" dirty="0"/>
              <a:t>&gt;</a:t>
            </a:r>
          </a:p>
          <a:p>
            <a:pPr lvl="1"/>
            <a:r>
              <a:rPr lang="en-IN" dirty="0"/>
              <a:t>    &lt;version&gt;2.16&lt;/version&gt;</a:t>
            </a:r>
          </a:p>
          <a:p>
            <a:pPr lvl="1"/>
            <a:endParaRPr lang="en-IN" dirty="0"/>
          </a:p>
          <a:p>
            <a:r>
              <a:rPr lang="en-IN" dirty="0"/>
              <a:t>Right click project, click on maven install.</a:t>
            </a:r>
          </a:p>
          <a:p>
            <a:r>
              <a:rPr lang="en-IN" dirty="0"/>
              <a:t>Run the project</a:t>
            </a:r>
          </a:p>
        </p:txBody>
      </p:sp>
    </p:spTree>
    <p:extLst>
      <p:ext uri="{BB962C8B-B14F-4D97-AF65-F5344CB8AC3E}">
        <p14:creationId xmlns:p14="http://schemas.microsoft.com/office/powerpoint/2010/main" val="11900876"/>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2DF9-DCA8-42CE-9DCD-A4D864DC9B20}"/>
              </a:ext>
            </a:extLst>
          </p:cNvPr>
          <p:cNvSpPr>
            <a:spLocks noGrp="1"/>
          </p:cNvSpPr>
          <p:nvPr>
            <p:ph type="title"/>
          </p:nvPr>
        </p:nvSpPr>
        <p:spPr>
          <a:xfrm>
            <a:off x="457200" y="274638"/>
            <a:ext cx="8229600" cy="490066"/>
          </a:xfrm>
        </p:spPr>
        <p:txBody>
          <a:bodyPr>
            <a:normAutofit fontScale="90000"/>
          </a:bodyPr>
          <a:lstStyle/>
          <a:p>
            <a:r>
              <a:rPr lang="en-IN" dirty="0"/>
              <a:t>MyResource.java</a:t>
            </a:r>
          </a:p>
        </p:txBody>
      </p:sp>
      <p:sp>
        <p:nvSpPr>
          <p:cNvPr id="3" name="Content Placeholder 2">
            <a:extLst>
              <a:ext uri="{FF2B5EF4-FFF2-40B4-BE49-F238E27FC236}">
                <a16:creationId xmlns:a16="http://schemas.microsoft.com/office/drawing/2014/main" id="{06B1D937-BF17-47FF-AF47-BC89CAD70B8D}"/>
              </a:ext>
            </a:extLst>
          </p:cNvPr>
          <p:cNvSpPr>
            <a:spLocks noGrp="1"/>
          </p:cNvSpPr>
          <p:nvPr>
            <p:ph idx="1"/>
          </p:nvPr>
        </p:nvSpPr>
        <p:spPr>
          <a:xfrm>
            <a:off x="457200" y="836712"/>
            <a:ext cx="8229600" cy="5832648"/>
          </a:xfrm>
        </p:spPr>
        <p:txBody>
          <a:bodyPr/>
          <a:lstStyle/>
          <a:p>
            <a:r>
              <a:rPr lang="en-IN" dirty="0"/>
              <a:t>Change the import package to following:</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javax.ws.rs.GET</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javax.ws.rs.Path</a:t>
            </a:r>
            <a:r>
              <a:rPr lang="en-IN" sz="1800" b="1" dirty="0">
                <a:solidFill>
                  <a:srgbClr val="000000"/>
                </a:solidFill>
                <a:latin typeface="Consolas" panose="020B0609020204030204" pitchFamily="49" charset="0"/>
              </a:rPr>
              <a:t>;</a:t>
            </a:r>
          </a:p>
          <a:p>
            <a:pPr algn="l"/>
            <a:r>
              <a:rPr lang="fr-FR" sz="1800" b="1" dirty="0">
                <a:solidFill>
                  <a:srgbClr val="7F0055"/>
                </a:solidFill>
                <a:latin typeface="Consolas" panose="020B0609020204030204" pitchFamily="49" charset="0"/>
              </a:rPr>
              <a:t>import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javax.ws.rs.Produces</a:t>
            </a:r>
            <a:r>
              <a:rPr lang="fr-FR"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javax.ws.rs.core.MediaType</a:t>
            </a:r>
            <a:r>
              <a:rPr lang="en-IN" sz="1800" b="1" dirty="0">
                <a:solidFill>
                  <a:srgbClr val="000000"/>
                </a:solidFill>
                <a:latin typeface="Consolas" panose="020B0609020204030204" pitchFamily="49" charset="0"/>
              </a:rPr>
              <a:t>;</a:t>
            </a:r>
          </a:p>
          <a:p>
            <a:pPr algn="l"/>
            <a:endParaRPr lang="en-IN" sz="1800" b="1" dirty="0">
              <a:solidFill>
                <a:srgbClr val="000000"/>
              </a:solidFill>
              <a:latin typeface="Consolas" panose="020B0609020204030204" pitchFamily="49" charset="0"/>
            </a:endParaRPr>
          </a:p>
          <a:p>
            <a:pPr algn="l"/>
            <a:r>
              <a:rPr lang="en-IN" sz="1800" b="1" dirty="0">
                <a:solidFill>
                  <a:srgbClr val="000000"/>
                </a:solidFill>
                <a:latin typeface="Consolas" panose="020B0609020204030204" pitchFamily="49" charset="0"/>
              </a:rPr>
              <a:t>In the </a:t>
            </a:r>
            <a:r>
              <a:rPr lang="en-IN" sz="1800" b="1" dirty="0" err="1">
                <a:solidFill>
                  <a:srgbClr val="000000"/>
                </a:solidFill>
                <a:latin typeface="Consolas" panose="020B0609020204030204" pitchFamily="49" charset="0"/>
              </a:rPr>
              <a:t>url</a:t>
            </a:r>
            <a:r>
              <a:rPr lang="en-IN" sz="1800" b="1" dirty="0">
                <a:solidFill>
                  <a:srgbClr val="000000"/>
                </a:solidFill>
                <a:latin typeface="Consolas" panose="020B0609020204030204" pitchFamily="49" charset="0"/>
              </a:rPr>
              <a:t> type-&gt;http://localhost:8080/jerseydemo/webapi/myresource</a:t>
            </a:r>
            <a:endParaRPr lang="en-IN" dirty="0"/>
          </a:p>
        </p:txBody>
      </p:sp>
    </p:spTree>
    <p:extLst>
      <p:ext uri="{BB962C8B-B14F-4D97-AF65-F5344CB8AC3E}">
        <p14:creationId xmlns:p14="http://schemas.microsoft.com/office/powerpoint/2010/main" val="400036584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7519-72F6-4421-923C-94D648114575}"/>
              </a:ext>
            </a:extLst>
          </p:cNvPr>
          <p:cNvSpPr>
            <a:spLocks noGrp="1"/>
          </p:cNvSpPr>
          <p:nvPr>
            <p:ph type="title"/>
          </p:nvPr>
        </p:nvSpPr>
        <p:spPr>
          <a:xfrm>
            <a:off x="457200" y="274638"/>
            <a:ext cx="8229600" cy="457199"/>
          </a:xfrm>
        </p:spPr>
        <p:txBody>
          <a:bodyPr>
            <a:normAutofit fontScale="90000"/>
          </a:bodyPr>
          <a:lstStyle/>
          <a:p>
            <a:r>
              <a:rPr lang="en-IN" dirty="0"/>
              <a:t>City.java</a:t>
            </a:r>
          </a:p>
        </p:txBody>
      </p:sp>
      <p:sp>
        <p:nvSpPr>
          <p:cNvPr id="3" name="Content Placeholder 2">
            <a:extLst>
              <a:ext uri="{FF2B5EF4-FFF2-40B4-BE49-F238E27FC236}">
                <a16:creationId xmlns:a16="http://schemas.microsoft.com/office/drawing/2014/main" id="{DDB41853-CA61-466E-9E3A-23C0EE15B0AF}"/>
              </a:ext>
            </a:extLst>
          </p:cNvPr>
          <p:cNvSpPr>
            <a:spLocks noGrp="1"/>
          </p:cNvSpPr>
          <p:nvPr>
            <p:ph idx="1"/>
          </p:nvPr>
        </p:nvSpPr>
        <p:spPr>
          <a:xfrm>
            <a:off x="457200" y="836712"/>
            <a:ext cx="8229600" cy="5904656"/>
          </a:xfrm>
        </p:spPr>
        <p:txBody>
          <a:bodyPr/>
          <a:lstStyle/>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cityId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cityName</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City(</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cityId</a:t>
            </a:r>
            <a:r>
              <a:rPr lang="en-US" sz="1800" b="1" dirty="0">
                <a:solidFill>
                  <a:srgbClr val="000000"/>
                </a:solidFill>
                <a:latin typeface="Consolas" panose="020B0609020204030204" pitchFamily="49" charset="0"/>
              </a:rPr>
              <a:t>, String </a:t>
            </a:r>
            <a:r>
              <a:rPr lang="en-US" sz="1800" b="1" dirty="0" err="1">
                <a:solidFill>
                  <a:srgbClr val="6A3E3E"/>
                </a:solidFill>
                <a:latin typeface="Consolas" panose="020B0609020204030204" pitchFamily="49" charset="0"/>
              </a:rPr>
              <a:t>cityName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cityId</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cityId</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cityName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cityName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getCityId</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cityId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getCityName</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cityName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068409277"/>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28C-B384-456E-B433-BDE70713DA78}"/>
              </a:ext>
            </a:extLst>
          </p:cNvPr>
          <p:cNvSpPr>
            <a:spLocks noGrp="1"/>
          </p:cNvSpPr>
          <p:nvPr>
            <p:ph type="title"/>
          </p:nvPr>
        </p:nvSpPr>
        <p:spPr>
          <a:xfrm>
            <a:off x="457200" y="274638"/>
            <a:ext cx="8229600" cy="457199"/>
          </a:xfrm>
        </p:spPr>
        <p:txBody>
          <a:bodyPr>
            <a:normAutofit fontScale="90000"/>
          </a:bodyPr>
          <a:lstStyle/>
          <a:p>
            <a:r>
              <a:rPr lang="en-IN" dirty="0"/>
              <a:t>CityResource.java</a:t>
            </a:r>
          </a:p>
        </p:txBody>
      </p:sp>
      <p:sp>
        <p:nvSpPr>
          <p:cNvPr id="3" name="Content Placeholder 2">
            <a:extLst>
              <a:ext uri="{FF2B5EF4-FFF2-40B4-BE49-F238E27FC236}">
                <a16:creationId xmlns:a16="http://schemas.microsoft.com/office/drawing/2014/main" id="{C5A70F2C-F3DC-43DB-AB9B-EAF45379B51C}"/>
              </a:ext>
            </a:extLst>
          </p:cNvPr>
          <p:cNvSpPr>
            <a:spLocks noGrp="1"/>
          </p:cNvSpPr>
          <p:nvPr>
            <p:ph idx="1"/>
          </p:nvPr>
        </p:nvSpPr>
        <p:spPr>
          <a:xfrm>
            <a:off x="457200" y="731838"/>
            <a:ext cx="8229600" cy="6009530"/>
          </a:xfrm>
        </p:spPr>
        <p:txBody>
          <a:bodyPr/>
          <a:lstStyle/>
          <a:p>
            <a:pPr algn="l"/>
            <a:r>
              <a:rPr lang="en-IN" sz="1800" dirty="0">
                <a:solidFill>
                  <a:srgbClr val="646464"/>
                </a:solidFill>
                <a:latin typeface="Consolas" panose="020B0609020204030204" pitchFamily="49" charset="0"/>
              </a:rPr>
              <a:t>@Path</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"cities"</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CityResource</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a:t>
            </a:r>
          </a:p>
          <a:p>
            <a:pPr algn="l"/>
            <a:r>
              <a:rPr lang="en-IN" sz="1800" dirty="0">
                <a:solidFill>
                  <a:srgbClr val="646464"/>
                </a:solidFill>
                <a:latin typeface="Consolas" panose="020B0609020204030204" pitchFamily="49" charset="0"/>
              </a:rPr>
              <a:t>@Produces</a:t>
            </a:r>
            <a:r>
              <a:rPr lang="en-IN" sz="1800" dirty="0">
                <a:solidFill>
                  <a:srgbClr val="000000"/>
                </a:solidFill>
                <a:latin typeface="Consolas" panose="020B0609020204030204" pitchFamily="49" charset="0"/>
              </a:rPr>
              <a:t>(MediaType.</a:t>
            </a:r>
            <a:r>
              <a:rPr lang="en-IN" sz="1800" b="1" i="1" dirty="0">
                <a:solidFill>
                  <a:srgbClr val="0000C0"/>
                </a:solidFill>
                <a:latin typeface="Consolas" panose="020B0609020204030204" pitchFamily="49" charset="0"/>
              </a:rPr>
              <a:t>APPLICATION_JSON</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List&lt;City&gt; </a:t>
            </a:r>
            <a:r>
              <a:rPr lang="en-IN" sz="1800" b="1" dirty="0" err="1">
                <a:solidFill>
                  <a:srgbClr val="000000"/>
                </a:solidFill>
                <a:latin typeface="Consolas" panose="020B0609020204030204" pitchFamily="49" charset="0"/>
              </a:rPr>
              <a:t>getCity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City </a:t>
            </a:r>
            <a:r>
              <a:rPr lang="en-US" sz="1800" dirty="0">
                <a:solidFill>
                  <a:srgbClr val="6A3E3E"/>
                </a:solidFill>
                <a:latin typeface="Consolas" panose="020B0609020204030204" pitchFamily="49" charset="0"/>
              </a:rPr>
              <a:t>city1</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City(101,</a:t>
            </a:r>
            <a:r>
              <a:rPr lang="en-US" sz="1800" b="1" dirty="0">
                <a:solidFill>
                  <a:srgbClr val="2A00FF"/>
                </a:solidFill>
                <a:latin typeface="Consolas" panose="020B0609020204030204" pitchFamily="49" charset="0"/>
              </a:rPr>
              <a:t>"Bangalore"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City </a:t>
            </a:r>
            <a:r>
              <a:rPr lang="en-US" sz="1800" dirty="0">
                <a:solidFill>
                  <a:srgbClr val="6A3E3E"/>
                </a:solidFill>
                <a:latin typeface="Consolas" panose="020B0609020204030204" pitchFamily="49" charset="0"/>
              </a:rPr>
              <a:t>city2</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City(102,</a:t>
            </a:r>
            <a:r>
              <a:rPr lang="en-US" sz="1800" b="1" dirty="0">
                <a:solidFill>
                  <a:srgbClr val="2A00FF"/>
                </a:solidFill>
                <a:latin typeface="Consolas" panose="020B0609020204030204" pitchFamily="49" charset="0"/>
              </a:rPr>
              <a:t>"Lucknow"</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Arrays.</a:t>
            </a:r>
            <a:r>
              <a:rPr lang="en-US" sz="1800" b="1" i="1" dirty="0" err="1">
                <a:solidFill>
                  <a:srgbClr val="000000"/>
                </a:solidFill>
                <a:latin typeface="Consolas" panose="020B0609020204030204" pitchFamily="49" charset="0"/>
              </a:rPr>
              <a:t>asList</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city1</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city2</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In the </a:t>
            </a:r>
            <a:r>
              <a:rPr lang="en-IN" sz="1800" dirty="0" err="1">
                <a:solidFill>
                  <a:srgbClr val="000000"/>
                </a:solidFill>
                <a:latin typeface="Consolas" panose="020B0609020204030204" pitchFamily="49" charset="0"/>
              </a:rPr>
              <a:t>url</a:t>
            </a:r>
            <a:r>
              <a:rPr lang="en-IN" sz="1800" dirty="0">
                <a:solidFill>
                  <a:srgbClr val="000000"/>
                </a:solidFill>
                <a:latin typeface="Consolas" panose="020B0609020204030204" pitchFamily="49" charset="0"/>
              </a:rPr>
              <a:t> type-&gt; </a:t>
            </a:r>
            <a:r>
              <a:rPr lang="en-IN" sz="1800" dirty="0">
                <a:solidFill>
                  <a:srgbClr val="000000"/>
                </a:solidFill>
                <a:latin typeface="Consolas" panose="020B0609020204030204" pitchFamily="49" charset="0"/>
                <a:hlinkClick r:id="rId2"/>
              </a:rPr>
              <a:t>http://localhost:8080/jerseydemo/webapi/cities</a:t>
            </a:r>
            <a:endParaRPr lang="en-IN" sz="1800"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In pom.xml uncomment the json dependency.</a:t>
            </a:r>
            <a:endParaRPr lang="en-IN" dirty="0"/>
          </a:p>
        </p:txBody>
      </p:sp>
    </p:spTree>
    <p:extLst>
      <p:ext uri="{BB962C8B-B14F-4D97-AF65-F5344CB8AC3E}">
        <p14:creationId xmlns:p14="http://schemas.microsoft.com/office/powerpoint/2010/main" val="376214511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928-DE3E-4665-9B2B-A8978C7288FD}"/>
              </a:ext>
            </a:extLst>
          </p:cNvPr>
          <p:cNvSpPr>
            <a:spLocks noGrp="1"/>
          </p:cNvSpPr>
          <p:nvPr>
            <p:ph type="title"/>
          </p:nvPr>
        </p:nvSpPr>
        <p:spPr>
          <a:xfrm>
            <a:off x="457200" y="274638"/>
            <a:ext cx="8229600" cy="562074"/>
          </a:xfrm>
        </p:spPr>
        <p:txBody>
          <a:bodyPr>
            <a:normAutofit fontScale="90000"/>
          </a:bodyPr>
          <a:lstStyle/>
          <a:p>
            <a:r>
              <a:rPr lang="en-US" dirty="0"/>
              <a:t>Spring Boot</a:t>
            </a:r>
            <a:endParaRPr lang="en-IN" dirty="0"/>
          </a:p>
        </p:txBody>
      </p:sp>
      <p:sp>
        <p:nvSpPr>
          <p:cNvPr id="3" name="Content Placeholder 2">
            <a:extLst>
              <a:ext uri="{FF2B5EF4-FFF2-40B4-BE49-F238E27FC236}">
                <a16:creationId xmlns:a16="http://schemas.microsoft.com/office/drawing/2014/main" id="{B1EF3244-E86B-4297-B97A-E7E94DD8ABE3}"/>
              </a:ext>
            </a:extLst>
          </p:cNvPr>
          <p:cNvSpPr>
            <a:spLocks noGrp="1"/>
          </p:cNvSpPr>
          <p:nvPr>
            <p:ph idx="1"/>
          </p:nvPr>
        </p:nvSpPr>
        <p:spPr>
          <a:xfrm>
            <a:off x="457200" y="836712"/>
            <a:ext cx="8229600" cy="5289451"/>
          </a:xfrm>
        </p:spPr>
        <p:txBody>
          <a:bodyPr/>
          <a:lstStyle/>
          <a:p>
            <a:r>
              <a:rPr lang="en-US" dirty="0"/>
              <a:t>Spring Boot is module of Spring from which we speed up the development.</a:t>
            </a:r>
          </a:p>
          <a:p>
            <a:r>
              <a:rPr lang="en-US" dirty="0"/>
              <a:t>Spring Boot makes it easy to create stand-alone, production-grade Spring based Applications that you can “just run”.</a:t>
            </a:r>
          </a:p>
          <a:p>
            <a:r>
              <a:rPr lang="en-US" dirty="0"/>
              <a:t>It provides an easier and faster way to set </a:t>
            </a:r>
            <a:r>
              <a:rPr lang="en-US" dirty="0" err="1"/>
              <a:t>up,configure,and</a:t>
            </a:r>
            <a:r>
              <a:rPr lang="en-US" dirty="0"/>
              <a:t> run both simple and web-based applications.</a:t>
            </a:r>
            <a:endParaRPr lang="en-IN" dirty="0"/>
          </a:p>
        </p:txBody>
      </p:sp>
    </p:spTree>
    <p:extLst>
      <p:ext uri="{BB962C8B-B14F-4D97-AF65-F5344CB8AC3E}">
        <p14:creationId xmlns:p14="http://schemas.microsoft.com/office/powerpoint/2010/main" val="536951831"/>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9905-1190-4893-B31A-D44B2EE3C7D1}"/>
              </a:ext>
            </a:extLst>
          </p:cNvPr>
          <p:cNvSpPr>
            <a:spLocks noGrp="1"/>
          </p:cNvSpPr>
          <p:nvPr>
            <p:ph type="title"/>
          </p:nvPr>
        </p:nvSpPr>
        <p:spPr>
          <a:xfrm>
            <a:off x="457200" y="274638"/>
            <a:ext cx="8229600" cy="457199"/>
          </a:xfrm>
        </p:spPr>
        <p:txBody>
          <a:bodyPr>
            <a:normAutofit fontScale="90000"/>
          </a:bodyPr>
          <a:lstStyle/>
          <a:p>
            <a:r>
              <a:rPr lang="en-US" dirty="0"/>
              <a:t>Advantages</a:t>
            </a:r>
            <a:endParaRPr lang="en-IN" dirty="0"/>
          </a:p>
        </p:txBody>
      </p:sp>
      <p:sp>
        <p:nvSpPr>
          <p:cNvPr id="3" name="Content Placeholder 2">
            <a:extLst>
              <a:ext uri="{FF2B5EF4-FFF2-40B4-BE49-F238E27FC236}">
                <a16:creationId xmlns:a16="http://schemas.microsoft.com/office/drawing/2014/main" id="{6D5ADDF3-E524-4A73-87AC-0FC91A8CB6EF}"/>
              </a:ext>
            </a:extLst>
          </p:cNvPr>
          <p:cNvSpPr>
            <a:spLocks noGrp="1"/>
          </p:cNvSpPr>
          <p:nvPr>
            <p:ph idx="1"/>
          </p:nvPr>
        </p:nvSpPr>
        <p:spPr>
          <a:xfrm>
            <a:off x="457200" y="836712"/>
            <a:ext cx="8229600" cy="5289451"/>
          </a:xfrm>
        </p:spPr>
        <p:txBody>
          <a:bodyPr/>
          <a:lstStyle/>
          <a:p>
            <a:r>
              <a:rPr lang="en-US" dirty="0"/>
              <a:t>It creates stand-alone Spring applications that can be started using Java –jar.</a:t>
            </a:r>
          </a:p>
          <a:p>
            <a:r>
              <a:rPr lang="en-US" dirty="0"/>
              <a:t>Embed Tomcat, Jetty or Undertow directly. </a:t>
            </a:r>
            <a:endParaRPr lang="en-IN" dirty="0"/>
          </a:p>
        </p:txBody>
      </p:sp>
    </p:spTree>
    <p:extLst>
      <p:ext uri="{BB962C8B-B14F-4D97-AF65-F5344CB8AC3E}">
        <p14:creationId xmlns:p14="http://schemas.microsoft.com/office/powerpoint/2010/main" val="156127671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8784-48DF-4483-99BF-A5BBEB7849BC}"/>
              </a:ext>
            </a:extLst>
          </p:cNvPr>
          <p:cNvSpPr>
            <a:spLocks noGrp="1"/>
          </p:cNvSpPr>
          <p:nvPr>
            <p:ph type="title"/>
          </p:nvPr>
        </p:nvSpPr>
        <p:spPr>
          <a:xfrm>
            <a:off x="457200" y="274638"/>
            <a:ext cx="8229600" cy="457199"/>
          </a:xfrm>
        </p:spPr>
        <p:txBody>
          <a:bodyPr>
            <a:normAutofit fontScale="90000"/>
          </a:bodyPr>
          <a:lstStyle/>
          <a:p>
            <a:r>
              <a:rPr lang="en-US" dirty="0"/>
              <a:t>How to start with spring boot</a:t>
            </a:r>
            <a:endParaRPr lang="en-IN" dirty="0"/>
          </a:p>
        </p:txBody>
      </p:sp>
      <p:sp>
        <p:nvSpPr>
          <p:cNvPr id="3" name="Content Placeholder 2">
            <a:extLst>
              <a:ext uri="{FF2B5EF4-FFF2-40B4-BE49-F238E27FC236}">
                <a16:creationId xmlns:a16="http://schemas.microsoft.com/office/drawing/2014/main" id="{E7082CFB-661E-4C3D-92D0-B636A6490AA0}"/>
              </a:ext>
            </a:extLst>
          </p:cNvPr>
          <p:cNvSpPr>
            <a:spLocks noGrp="1"/>
          </p:cNvSpPr>
          <p:nvPr>
            <p:ph idx="1"/>
          </p:nvPr>
        </p:nvSpPr>
        <p:spPr>
          <a:xfrm>
            <a:off x="457200" y="731838"/>
            <a:ext cx="8229600" cy="5394326"/>
          </a:xfrm>
        </p:spPr>
        <p:txBody>
          <a:bodyPr>
            <a:normAutofit lnSpcReduction="10000"/>
          </a:bodyPr>
          <a:lstStyle/>
          <a:p>
            <a:r>
              <a:rPr lang="en-US" dirty="0"/>
              <a:t>Create a maven project and add starter dependencies.</a:t>
            </a:r>
          </a:p>
          <a:p>
            <a:r>
              <a:rPr lang="en-US" dirty="0"/>
              <a:t>Use spring </a:t>
            </a:r>
            <a:r>
              <a:rPr lang="en-US" dirty="0" err="1"/>
              <a:t>initialzr</a:t>
            </a:r>
            <a:endParaRPr lang="en-US" dirty="0"/>
          </a:p>
          <a:p>
            <a:r>
              <a:rPr lang="en-US" dirty="0"/>
              <a:t>Use IDE like STS(Spring tool Suite)</a:t>
            </a:r>
          </a:p>
          <a:p>
            <a:r>
              <a:rPr lang="en-US" dirty="0"/>
              <a:t>Spring boot command line interface.</a:t>
            </a:r>
          </a:p>
          <a:p>
            <a:endParaRPr lang="en-US" dirty="0"/>
          </a:p>
          <a:p>
            <a:endParaRPr lang="en-US" dirty="0"/>
          </a:p>
          <a:p>
            <a:r>
              <a:rPr lang="en-US" dirty="0"/>
              <a:t>Search for spring </a:t>
            </a:r>
            <a:r>
              <a:rPr lang="en-US" dirty="0" err="1"/>
              <a:t>initialzr</a:t>
            </a:r>
            <a:r>
              <a:rPr lang="en-US" dirty="0"/>
              <a:t>.</a:t>
            </a:r>
          </a:p>
          <a:p>
            <a:r>
              <a:rPr lang="en-US" dirty="0"/>
              <a:t>Add dependencies</a:t>
            </a:r>
          </a:p>
          <a:p>
            <a:r>
              <a:rPr lang="en-US" dirty="0"/>
              <a:t>Generate project</a:t>
            </a:r>
            <a:endParaRPr lang="en-IN" dirty="0"/>
          </a:p>
        </p:txBody>
      </p:sp>
    </p:spTree>
    <p:extLst>
      <p:ext uri="{BB962C8B-B14F-4D97-AF65-F5344CB8AC3E}">
        <p14:creationId xmlns:p14="http://schemas.microsoft.com/office/powerpoint/2010/main" val="2245537564"/>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8F97-EA0C-4944-AA90-A5CF9E70D9B0}"/>
              </a:ext>
            </a:extLst>
          </p:cNvPr>
          <p:cNvSpPr>
            <a:spLocks noGrp="1"/>
          </p:cNvSpPr>
          <p:nvPr>
            <p:ph type="title"/>
          </p:nvPr>
        </p:nvSpPr>
        <p:spPr>
          <a:xfrm>
            <a:off x="457200" y="274638"/>
            <a:ext cx="8229600" cy="706090"/>
          </a:xfrm>
        </p:spPr>
        <p:txBody>
          <a:bodyPr>
            <a:normAutofit fontScale="90000"/>
          </a:bodyPr>
          <a:lstStyle/>
          <a:p>
            <a:r>
              <a:rPr lang="en-US" dirty="0"/>
              <a:t>Using Eclipse</a:t>
            </a:r>
            <a:endParaRPr lang="en-IN" dirty="0"/>
          </a:p>
        </p:txBody>
      </p:sp>
      <p:sp>
        <p:nvSpPr>
          <p:cNvPr id="3" name="Content Placeholder 2">
            <a:extLst>
              <a:ext uri="{FF2B5EF4-FFF2-40B4-BE49-F238E27FC236}">
                <a16:creationId xmlns:a16="http://schemas.microsoft.com/office/drawing/2014/main" id="{3A76B33A-FC00-499D-9871-F4B443FAB755}"/>
              </a:ext>
            </a:extLst>
          </p:cNvPr>
          <p:cNvSpPr>
            <a:spLocks noGrp="1"/>
          </p:cNvSpPr>
          <p:nvPr>
            <p:ph idx="1"/>
          </p:nvPr>
        </p:nvSpPr>
        <p:spPr>
          <a:xfrm>
            <a:off x="457200" y="836712"/>
            <a:ext cx="8229600" cy="5289451"/>
          </a:xfrm>
        </p:spPr>
        <p:txBody>
          <a:bodyPr/>
          <a:lstStyle/>
          <a:p>
            <a:r>
              <a:rPr lang="en-US" dirty="0"/>
              <a:t>Click on File-&gt; import</a:t>
            </a:r>
          </a:p>
          <a:p>
            <a:r>
              <a:rPr lang="en-US" dirty="0"/>
              <a:t>Select existing maven projects.</a:t>
            </a:r>
          </a:p>
          <a:p>
            <a:r>
              <a:rPr lang="en-US" dirty="0"/>
              <a:t>Select the </a:t>
            </a:r>
            <a:r>
              <a:rPr lang="en-US" dirty="0" err="1"/>
              <a:t>springboot</a:t>
            </a:r>
            <a:r>
              <a:rPr lang="en-US" dirty="0"/>
              <a:t> folder</a:t>
            </a:r>
          </a:p>
          <a:p>
            <a:endParaRPr lang="en-US" dirty="0"/>
          </a:p>
          <a:p>
            <a:r>
              <a:rPr lang="en-US" dirty="0"/>
              <a:t>Create a controller inside the main package.</a:t>
            </a:r>
          </a:p>
          <a:p>
            <a:r>
              <a:rPr lang="en-US" dirty="0"/>
              <a:t>In </a:t>
            </a:r>
            <a:r>
              <a:rPr lang="en-US" dirty="0" err="1"/>
              <a:t>application.properties</a:t>
            </a:r>
            <a:r>
              <a:rPr lang="en-US" dirty="0"/>
              <a:t> write the following:</a:t>
            </a:r>
          </a:p>
          <a:p>
            <a:r>
              <a:rPr lang="en-US" dirty="0" err="1"/>
              <a:t>server.port</a:t>
            </a:r>
            <a:r>
              <a:rPr lang="en-US" dirty="0"/>
              <a:t>=9192</a:t>
            </a:r>
            <a:endParaRPr lang="en-IN" dirty="0"/>
          </a:p>
        </p:txBody>
      </p:sp>
    </p:spTree>
    <p:extLst>
      <p:ext uri="{BB962C8B-B14F-4D97-AF65-F5344CB8AC3E}">
        <p14:creationId xmlns:p14="http://schemas.microsoft.com/office/powerpoint/2010/main" val="969713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2D388-588A-4CB4-9D0E-B66BBD9119C1}"/>
              </a:ext>
            </a:extLst>
          </p:cNvPr>
          <p:cNvSpPr>
            <a:spLocks noGrp="1"/>
          </p:cNvSpPr>
          <p:nvPr>
            <p:ph idx="1"/>
          </p:nvPr>
        </p:nvSpPr>
        <p:spPr>
          <a:xfrm>
            <a:off x="457200" y="731838"/>
            <a:ext cx="8229600" cy="6009530"/>
          </a:xfrm>
        </p:spPr>
        <p:txBody>
          <a:bodyPr>
            <a:normAutofit fontScale="62500" lnSpcReduction="20000"/>
          </a:bodyPr>
          <a:lstStyle/>
          <a:p>
            <a:pPr marL="0" indent="0" algn="l">
              <a:buNone/>
            </a:pPr>
            <a:r>
              <a:rPr lang="en-IN" b="1" i="0" dirty="0">
                <a:effectLst/>
                <a:latin typeface="verdana" panose="020B0604030504040204" pitchFamily="34" charset="0"/>
              </a:rPr>
              <a:t>public</a:t>
            </a:r>
            <a:r>
              <a:rPr lang="en-IN" b="0" i="0" dirty="0">
                <a:effectLst/>
                <a:latin typeface="verdana" panose="020B0604030504040204" pitchFamily="34" charset="0"/>
              </a:rPr>
              <a:t> </a:t>
            </a:r>
            <a:r>
              <a:rPr lang="en-IN" b="1" i="0" dirty="0">
                <a:effectLst/>
                <a:latin typeface="verdana" panose="020B0604030504040204" pitchFamily="34" charset="0"/>
              </a:rPr>
              <a:t>class</a:t>
            </a:r>
            <a:r>
              <a:rPr lang="en-IN" b="0" i="0" dirty="0">
                <a:effectLst/>
                <a:latin typeface="verdana" panose="020B0604030504040204" pitchFamily="34" charset="0"/>
              </a:rPr>
              <a:t> </a:t>
            </a:r>
            <a:r>
              <a:rPr lang="en-IN" b="0" i="0" dirty="0" err="1">
                <a:effectLst/>
                <a:latin typeface="verdana" panose="020B0604030504040204" pitchFamily="34" charset="0"/>
              </a:rPr>
              <a:t>SwitchExample</a:t>
            </a:r>
            <a:r>
              <a:rPr lang="en-IN" b="0" i="0" dirty="0">
                <a:effectLst/>
                <a:latin typeface="verdana" panose="020B0604030504040204" pitchFamily="34" charset="0"/>
              </a:rPr>
              <a:t> {  </a:t>
            </a:r>
          </a:p>
          <a:p>
            <a:pPr marL="0" indent="0" algn="l">
              <a:buNone/>
            </a:pPr>
            <a:r>
              <a:rPr lang="en-IN" b="1" i="0" dirty="0">
                <a:effectLst/>
                <a:latin typeface="verdana" panose="020B0604030504040204" pitchFamily="34" charset="0"/>
              </a:rPr>
              <a:t>public</a:t>
            </a:r>
            <a:r>
              <a:rPr lang="en-IN" b="0" i="0" dirty="0">
                <a:effectLst/>
                <a:latin typeface="verdana" panose="020B0604030504040204" pitchFamily="34" charset="0"/>
              </a:rPr>
              <a:t> </a:t>
            </a:r>
            <a:r>
              <a:rPr lang="en-IN" b="1" i="0" dirty="0">
                <a:effectLst/>
                <a:latin typeface="verdana" panose="020B0604030504040204" pitchFamily="34" charset="0"/>
              </a:rPr>
              <a:t>static</a:t>
            </a:r>
            <a:r>
              <a:rPr lang="en-IN" b="0" i="0" dirty="0">
                <a:effectLst/>
                <a:latin typeface="verdana" panose="020B0604030504040204" pitchFamily="34" charset="0"/>
              </a:rPr>
              <a:t> </a:t>
            </a:r>
            <a:r>
              <a:rPr lang="en-IN" b="1" i="0" dirty="0">
                <a:effectLst/>
                <a:latin typeface="verdana" panose="020B0604030504040204" pitchFamily="34" charset="0"/>
              </a:rPr>
              <a:t>void</a:t>
            </a:r>
            <a:r>
              <a:rPr lang="en-IN" b="0" i="0" dirty="0">
                <a:effectLst/>
                <a:latin typeface="verdana" panose="020B0604030504040204" pitchFamily="34" charset="0"/>
              </a:rPr>
              <a:t> main(String[] </a:t>
            </a:r>
            <a:r>
              <a:rPr lang="en-IN" b="0" i="0" dirty="0" err="1">
                <a:effectLst/>
                <a:latin typeface="verdana" panose="020B0604030504040204" pitchFamily="34" charset="0"/>
              </a:rPr>
              <a:t>args</a:t>
            </a:r>
            <a:r>
              <a:rPr lang="en-IN" b="0" i="0" dirty="0">
                <a:effectLst/>
                <a:latin typeface="verdana" panose="020B0604030504040204" pitchFamily="34" charset="0"/>
              </a:rPr>
              <a:t>) {  </a:t>
            </a:r>
          </a:p>
          <a:p>
            <a:pPr marL="0" indent="0" algn="l">
              <a:buNone/>
            </a:pPr>
            <a:r>
              <a:rPr lang="en-IN" b="0" i="0" dirty="0">
                <a:effectLst/>
                <a:latin typeface="verdana" panose="020B0604030504040204" pitchFamily="34" charset="0"/>
              </a:rPr>
              <a:t>    //Declaring a variable for switch expression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int</a:t>
            </a:r>
            <a:r>
              <a:rPr lang="en-IN" b="0" i="0" dirty="0">
                <a:effectLst/>
                <a:latin typeface="verdana" panose="020B0604030504040204" pitchFamily="34" charset="0"/>
              </a:rPr>
              <a:t> number=20;  </a:t>
            </a:r>
          </a:p>
          <a:p>
            <a:pPr marL="0" indent="0" algn="l">
              <a:buNone/>
            </a:pPr>
            <a:r>
              <a:rPr lang="en-IN" b="0" i="0" dirty="0">
                <a:effectLst/>
                <a:latin typeface="verdana" panose="020B0604030504040204" pitchFamily="34" charset="0"/>
              </a:rPr>
              <a:t>    //Switch expression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switch</a:t>
            </a:r>
            <a:r>
              <a:rPr lang="en-IN" b="0" i="0" dirty="0">
                <a:effectLst/>
                <a:latin typeface="verdana" panose="020B0604030504040204" pitchFamily="34" charset="0"/>
              </a:rPr>
              <a:t>(number){  </a:t>
            </a:r>
          </a:p>
          <a:p>
            <a:pPr marL="0" indent="0" algn="l">
              <a:buNone/>
            </a:pPr>
            <a:r>
              <a:rPr lang="en-IN" b="0" i="0" dirty="0">
                <a:effectLst/>
                <a:latin typeface="verdana" panose="020B0604030504040204" pitchFamily="34" charset="0"/>
              </a:rPr>
              <a:t>    //Case statements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case</a:t>
            </a:r>
            <a:r>
              <a:rPr lang="en-IN" b="0" i="0" dirty="0">
                <a:effectLst/>
                <a:latin typeface="verdana" panose="020B0604030504040204" pitchFamily="34" charset="0"/>
              </a:rPr>
              <a:t> 10: </a:t>
            </a:r>
            <a:r>
              <a:rPr lang="en-IN" b="0" i="0" dirty="0" err="1">
                <a:effectLst/>
                <a:latin typeface="verdana" panose="020B0604030504040204" pitchFamily="34" charset="0"/>
              </a:rPr>
              <a:t>System.out.println</a:t>
            </a:r>
            <a:r>
              <a:rPr lang="en-IN" b="0" i="0" dirty="0">
                <a:effectLst/>
                <a:latin typeface="verdana" panose="020B0604030504040204" pitchFamily="34" charset="0"/>
              </a:rPr>
              <a:t>("10");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break</a:t>
            </a:r>
            <a:r>
              <a:rPr lang="en-IN" b="0" i="0" dirty="0">
                <a:effectLst/>
                <a:latin typeface="verdana" panose="020B0604030504040204" pitchFamily="34" charset="0"/>
              </a:rPr>
              <a:t>;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case</a:t>
            </a:r>
            <a:r>
              <a:rPr lang="en-IN" b="0" i="0" dirty="0">
                <a:effectLst/>
                <a:latin typeface="verdana" panose="020B0604030504040204" pitchFamily="34" charset="0"/>
              </a:rPr>
              <a:t> 20: </a:t>
            </a:r>
            <a:r>
              <a:rPr lang="en-IN" b="0" i="0" dirty="0" err="1">
                <a:effectLst/>
                <a:latin typeface="verdana" panose="020B0604030504040204" pitchFamily="34" charset="0"/>
              </a:rPr>
              <a:t>System.out.println</a:t>
            </a:r>
            <a:r>
              <a:rPr lang="en-IN" b="0" i="0" dirty="0">
                <a:effectLst/>
                <a:latin typeface="verdana" panose="020B0604030504040204" pitchFamily="34" charset="0"/>
              </a:rPr>
              <a:t>("20");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break</a:t>
            </a:r>
            <a:r>
              <a:rPr lang="en-IN" b="0" i="0" dirty="0">
                <a:effectLst/>
                <a:latin typeface="verdana" panose="020B0604030504040204" pitchFamily="34" charset="0"/>
              </a:rPr>
              <a:t>;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case</a:t>
            </a:r>
            <a:r>
              <a:rPr lang="en-IN" b="0" i="0" dirty="0">
                <a:effectLst/>
                <a:latin typeface="verdana" panose="020B0604030504040204" pitchFamily="34" charset="0"/>
              </a:rPr>
              <a:t> 30: </a:t>
            </a:r>
            <a:r>
              <a:rPr lang="en-IN" b="0" i="0" dirty="0" err="1">
                <a:effectLst/>
                <a:latin typeface="verdana" panose="020B0604030504040204" pitchFamily="34" charset="0"/>
              </a:rPr>
              <a:t>System.out.println</a:t>
            </a:r>
            <a:r>
              <a:rPr lang="en-IN" b="0" i="0" dirty="0">
                <a:effectLst/>
                <a:latin typeface="verdana" panose="020B0604030504040204" pitchFamily="34" charset="0"/>
              </a:rPr>
              <a:t>("30");  </a:t>
            </a:r>
          </a:p>
          <a:p>
            <a:pPr marL="0" indent="0" algn="l">
              <a:buNone/>
            </a:pPr>
            <a:r>
              <a:rPr lang="en-IN" b="0" i="0" dirty="0">
                <a:effectLst/>
                <a:latin typeface="verdana" panose="020B0604030504040204" pitchFamily="34" charset="0"/>
              </a:rPr>
              <a:t>    </a:t>
            </a:r>
            <a:r>
              <a:rPr lang="en-IN" b="1" i="0" dirty="0">
                <a:effectLst/>
                <a:latin typeface="verdana" panose="020B0604030504040204" pitchFamily="34" charset="0"/>
              </a:rPr>
              <a:t>break</a:t>
            </a:r>
            <a:r>
              <a:rPr lang="en-IN" b="0" i="0" dirty="0">
                <a:effectLst/>
                <a:latin typeface="verdana" panose="020B0604030504040204" pitchFamily="34" charset="0"/>
              </a:rPr>
              <a:t>;  </a:t>
            </a:r>
          </a:p>
          <a:p>
            <a:pPr marL="0" indent="0" algn="l">
              <a:buNone/>
            </a:pPr>
            <a:r>
              <a:rPr lang="en-IN" b="0" i="0" dirty="0">
                <a:effectLst/>
                <a:latin typeface="verdana" panose="020B0604030504040204" pitchFamily="34" charset="0"/>
              </a:rPr>
              <a:t>    //Default case statement  </a:t>
            </a:r>
          </a:p>
          <a:p>
            <a:pPr marL="0" indent="0" algn="l">
              <a:buNone/>
            </a:pPr>
            <a:r>
              <a:rPr lang="en-IN" b="0" i="0" dirty="0">
                <a:effectLst/>
                <a:latin typeface="verdana" panose="020B0604030504040204" pitchFamily="34" charset="0"/>
              </a:rPr>
              <a:t>    </a:t>
            </a:r>
            <a:r>
              <a:rPr lang="en-IN" b="1" i="0" dirty="0" err="1">
                <a:effectLst/>
                <a:latin typeface="verdana" panose="020B0604030504040204" pitchFamily="34" charset="0"/>
              </a:rPr>
              <a:t>default</a:t>
            </a:r>
            <a:r>
              <a:rPr lang="en-IN" b="0" i="0" dirty="0" err="1">
                <a:effectLst/>
                <a:latin typeface="verdana" panose="020B0604030504040204" pitchFamily="34" charset="0"/>
              </a:rPr>
              <a:t>:System.out.println</a:t>
            </a:r>
            <a:r>
              <a:rPr lang="en-IN" b="0" i="0" dirty="0">
                <a:effectLst/>
                <a:latin typeface="verdana" panose="020B0604030504040204" pitchFamily="34" charset="0"/>
              </a:rPr>
              <a:t>("Not in 10, 20 or 30");  </a:t>
            </a:r>
          </a:p>
          <a:p>
            <a:pPr marL="0" indent="0" algn="l">
              <a:buNone/>
            </a:pPr>
            <a:r>
              <a:rPr lang="en-IN" b="0" i="0" dirty="0">
                <a:effectLst/>
                <a:latin typeface="verdana" panose="020B0604030504040204" pitchFamily="34" charset="0"/>
              </a:rPr>
              <a:t>    }  </a:t>
            </a:r>
          </a:p>
          <a:p>
            <a:pPr marL="0" indent="0" algn="l">
              <a:buNone/>
            </a:pPr>
            <a:r>
              <a:rPr lang="en-IN" b="0" i="0" dirty="0">
                <a:effectLst/>
                <a:latin typeface="verdana" panose="020B0604030504040204" pitchFamily="34" charset="0"/>
              </a:rPr>
              <a:t>}  </a:t>
            </a:r>
          </a:p>
          <a:p>
            <a:pPr marL="0" indent="0" algn="l">
              <a:buNone/>
            </a:pPr>
            <a:r>
              <a:rPr lang="en-IN" b="0" i="0" dirty="0">
                <a:effectLst/>
                <a:latin typeface="verdana" panose="020B0604030504040204" pitchFamily="34" charset="0"/>
              </a:rPr>
              <a:t>} </a:t>
            </a:r>
          </a:p>
          <a:p>
            <a:endParaRPr lang="en-IN" dirty="0"/>
          </a:p>
        </p:txBody>
      </p:sp>
    </p:spTree>
    <p:extLst>
      <p:ext uri="{BB962C8B-B14F-4D97-AF65-F5344CB8AC3E}">
        <p14:creationId xmlns:p14="http://schemas.microsoft.com/office/powerpoint/2010/main" val="326896355"/>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5673-FC20-42F6-8FB6-4D0B54B5D30D}"/>
              </a:ext>
            </a:extLst>
          </p:cNvPr>
          <p:cNvSpPr>
            <a:spLocks noGrp="1"/>
          </p:cNvSpPr>
          <p:nvPr>
            <p:ph type="title"/>
          </p:nvPr>
        </p:nvSpPr>
        <p:spPr>
          <a:xfrm>
            <a:off x="457200" y="274638"/>
            <a:ext cx="8229600" cy="562074"/>
          </a:xfrm>
        </p:spPr>
        <p:txBody>
          <a:bodyPr>
            <a:normAutofit fontScale="90000"/>
          </a:bodyPr>
          <a:lstStyle/>
          <a:p>
            <a:r>
              <a:rPr lang="en-IN" dirty="0" err="1"/>
              <a:t>TestController</a:t>
            </a:r>
            <a:endParaRPr lang="en-IN" dirty="0"/>
          </a:p>
        </p:txBody>
      </p:sp>
      <p:sp>
        <p:nvSpPr>
          <p:cNvPr id="3" name="Content Placeholder 2">
            <a:extLst>
              <a:ext uri="{FF2B5EF4-FFF2-40B4-BE49-F238E27FC236}">
                <a16:creationId xmlns:a16="http://schemas.microsoft.com/office/drawing/2014/main" id="{2C01C1F0-286B-445B-AF91-A18C55204053}"/>
              </a:ext>
            </a:extLst>
          </p:cNvPr>
          <p:cNvSpPr>
            <a:spLocks noGrp="1"/>
          </p:cNvSpPr>
          <p:nvPr>
            <p:ph idx="1"/>
          </p:nvPr>
        </p:nvSpPr>
        <p:spPr>
          <a:xfrm>
            <a:off x="457200" y="836712"/>
            <a:ext cx="8229600" cy="6021288"/>
          </a:xfrm>
        </p:spPr>
        <p:txBody>
          <a:bodyPr/>
          <a:lstStyle/>
          <a:p>
            <a:pPr algn="l"/>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com.springboot.dharna</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org.springframework.stereotype.Controller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org.springframework.web.bind.annotation.RequestMapping</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org.springframework.web.bind.annotation.ResponseBody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@Controller</a:t>
            </a:r>
          </a:p>
          <a:p>
            <a:pPr algn="l"/>
            <a:r>
              <a:rPr lang="en-IN" sz="1800" dirty="0">
                <a:solidFill>
                  <a:srgbClr val="646464"/>
                </a:solidFill>
                <a:latin typeface="Consolas" panose="020B0609020204030204" pitchFamily="49" charset="0"/>
              </a:rPr>
              <a:t>@ResponseBody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TestController</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@RequestMapping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"/test"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firstHandler</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2A00FF"/>
                </a:solidFill>
                <a:latin typeface="Consolas" panose="020B0609020204030204" pitchFamily="49" charset="0"/>
              </a:rPr>
              <a:t>"Just for testing"</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940397021"/>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389F-D175-4FF0-B198-0F7349DFAEAA}"/>
              </a:ext>
            </a:extLst>
          </p:cNvPr>
          <p:cNvSpPr>
            <a:spLocks noGrp="1"/>
          </p:cNvSpPr>
          <p:nvPr>
            <p:ph type="title"/>
          </p:nvPr>
        </p:nvSpPr>
        <p:spPr>
          <a:xfrm>
            <a:off x="457200" y="274638"/>
            <a:ext cx="8229600" cy="634082"/>
          </a:xfrm>
        </p:spPr>
        <p:txBody>
          <a:bodyPr>
            <a:normAutofit fontScale="90000"/>
          </a:bodyPr>
          <a:lstStyle/>
          <a:p>
            <a:r>
              <a:rPr lang="en-IN" dirty="0"/>
              <a:t>STS</a:t>
            </a:r>
          </a:p>
        </p:txBody>
      </p:sp>
      <p:sp>
        <p:nvSpPr>
          <p:cNvPr id="3" name="Content Placeholder 2">
            <a:extLst>
              <a:ext uri="{FF2B5EF4-FFF2-40B4-BE49-F238E27FC236}">
                <a16:creationId xmlns:a16="http://schemas.microsoft.com/office/drawing/2014/main" id="{7B5925D6-E942-483E-9A02-D6B511F74981}"/>
              </a:ext>
            </a:extLst>
          </p:cNvPr>
          <p:cNvSpPr>
            <a:spLocks noGrp="1"/>
          </p:cNvSpPr>
          <p:nvPr>
            <p:ph idx="1"/>
          </p:nvPr>
        </p:nvSpPr>
        <p:spPr>
          <a:xfrm>
            <a:off x="457200" y="908720"/>
            <a:ext cx="8229600" cy="5217443"/>
          </a:xfrm>
        </p:spPr>
        <p:txBody>
          <a:bodyPr/>
          <a:lstStyle/>
          <a:p>
            <a:r>
              <a:rPr lang="en-IN" dirty="0"/>
              <a:t>Go to https://spring.io/tools</a:t>
            </a:r>
          </a:p>
        </p:txBody>
      </p:sp>
    </p:spTree>
    <p:extLst>
      <p:ext uri="{BB962C8B-B14F-4D97-AF65-F5344CB8AC3E}">
        <p14:creationId xmlns:p14="http://schemas.microsoft.com/office/powerpoint/2010/main" val="1174414658"/>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B18A-5EEC-454C-9DE8-00CBECF780B0}"/>
              </a:ext>
            </a:extLst>
          </p:cNvPr>
          <p:cNvSpPr>
            <a:spLocks noGrp="1"/>
          </p:cNvSpPr>
          <p:nvPr>
            <p:ph type="title"/>
          </p:nvPr>
        </p:nvSpPr>
        <p:spPr>
          <a:xfrm>
            <a:off x="457200" y="274638"/>
            <a:ext cx="8229600" cy="457199"/>
          </a:xfrm>
        </p:spPr>
        <p:txBody>
          <a:bodyPr>
            <a:normAutofit fontScale="90000"/>
          </a:bodyPr>
          <a:lstStyle/>
          <a:p>
            <a:r>
              <a:rPr lang="en-IN" dirty="0"/>
              <a:t>Main Class</a:t>
            </a:r>
          </a:p>
        </p:txBody>
      </p:sp>
      <p:sp>
        <p:nvSpPr>
          <p:cNvPr id="3" name="Content Placeholder 2">
            <a:extLst>
              <a:ext uri="{FF2B5EF4-FFF2-40B4-BE49-F238E27FC236}">
                <a16:creationId xmlns:a16="http://schemas.microsoft.com/office/drawing/2014/main" id="{E0457712-A5F9-4700-85B9-3B0AC710FD7F}"/>
              </a:ext>
            </a:extLst>
          </p:cNvPr>
          <p:cNvSpPr>
            <a:spLocks noGrp="1"/>
          </p:cNvSpPr>
          <p:nvPr>
            <p:ph idx="1"/>
          </p:nvPr>
        </p:nvSpPr>
        <p:spPr>
          <a:xfrm>
            <a:off x="457200" y="731838"/>
            <a:ext cx="8229600" cy="5394326"/>
          </a:xfrm>
        </p:spPr>
        <p:txBody>
          <a:bodyPr>
            <a:normAutofit fontScale="92500" lnSpcReduction="20000"/>
          </a:bodyPr>
          <a:lstStyle/>
          <a:p>
            <a:pPr algn="l"/>
            <a:r>
              <a:rPr lang="en-IN" sz="1800" dirty="0" err="1">
                <a:solidFill>
                  <a:srgbClr val="000000"/>
                </a:solidFill>
                <a:latin typeface="Consolas" panose="020B0609020204030204" pitchFamily="49" charset="0"/>
              </a:rPr>
              <a:t>ApplicationContext</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context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SpringApplication.</a:t>
            </a:r>
            <a:r>
              <a:rPr lang="en-IN" sz="1800" i="1" dirty="0" err="1">
                <a:solidFill>
                  <a:srgbClr val="000000"/>
                </a:solidFill>
                <a:latin typeface="Consolas" panose="020B0609020204030204" pitchFamily="49" charset="0"/>
              </a:rPr>
              <a:t>run</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BootjpaexampleApplication.</a:t>
            </a:r>
            <a:r>
              <a:rPr lang="en-IN" sz="1800" b="1" i="1" dirty="0" err="1">
                <a:solidFill>
                  <a:srgbClr val="7F0055"/>
                </a:solidFill>
                <a:latin typeface="Consolas" panose="020B0609020204030204" pitchFamily="49" charset="0"/>
              </a:rPr>
              <a:t>class</a:t>
            </a:r>
            <a:r>
              <a:rPr lang="en-IN" sz="1800" b="1" i="1" dirty="0">
                <a:solidFill>
                  <a:srgbClr val="000000"/>
                </a:solidFill>
                <a:latin typeface="Consolas" panose="020B0609020204030204" pitchFamily="49" charset="0"/>
              </a:rPr>
              <a:t>, </a:t>
            </a:r>
            <a:r>
              <a:rPr lang="en-IN" sz="1800" b="1" i="1" dirty="0" err="1">
                <a:solidFill>
                  <a:srgbClr val="6A3E3E"/>
                </a:solidFill>
                <a:latin typeface="Consolas" panose="020B0609020204030204" pitchFamily="49" charset="0"/>
              </a:rPr>
              <a:t>args</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UserRepository</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userRepository</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context</a:t>
            </a:r>
            <a:r>
              <a:rPr lang="en-IN" sz="1800" dirty="0" err="1">
                <a:solidFill>
                  <a:srgbClr val="000000"/>
                </a:solidFill>
                <a:latin typeface="Consolas" panose="020B0609020204030204" pitchFamily="49" charset="0"/>
              </a:rPr>
              <a:t>.getBean</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UserRepository.</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User </a:t>
            </a:r>
            <a:r>
              <a:rPr lang="en-IN" sz="1800" dirty="0">
                <a:solidFill>
                  <a:srgbClr val="6A3E3E"/>
                </a:solidFill>
                <a:latin typeface="Consolas" panose="020B0609020204030204" pitchFamily="49" charset="0"/>
              </a:rPr>
              <a:t>user</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User();</a:t>
            </a:r>
          </a:p>
          <a:p>
            <a:pPr algn="l"/>
            <a:r>
              <a:rPr lang="en-IN" sz="1800" dirty="0">
                <a:solidFill>
                  <a:srgbClr val="3F7F5F"/>
                </a:solidFill>
                <a:latin typeface="Consolas" panose="020B0609020204030204" pitchFamily="49" charset="0"/>
              </a:rPr>
              <a:t>/*</a:t>
            </a:r>
            <a:r>
              <a:rPr lang="en-IN" sz="1800" dirty="0" err="1">
                <a:solidFill>
                  <a:srgbClr val="3F7F5F"/>
                </a:solidFill>
                <a:latin typeface="Consolas" panose="020B0609020204030204" pitchFamily="49" charset="0"/>
              </a:rPr>
              <a:t>user.setName</a:t>
            </a:r>
            <a:r>
              <a:rPr lang="en-IN" sz="1800" dirty="0">
                <a:solidFill>
                  <a:srgbClr val="3F7F5F"/>
                </a:solidFill>
                <a:latin typeface="Consolas" panose="020B0609020204030204" pitchFamily="49" charset="0"/>
              </a:rPr>
              <a:t>("</a:t>
            </a:r>
            <a:r>
              <a:rPr lang="en-IN" sz="1800" u="sng" dirty="0">
                <a:solidFill>
                  <a:srgbClr val="3F7F5F"/>
                </a:solidFill>
                <a:latin typeface="Consolas" panose="020B0609020204030204" pitchFamily="49" charset="0"/>
              </a:rPr>
              <a:t>Dharna Ahuja");</a:t>
            </a:r>
          </a:p>
          <a:p>
            <a:pPr algn="l"/>
            <a:r>
              <a:rPr lang="en-IN" sz="1800" dirty="0" err="1">
                <a:solidFill>
                  <a:srgbClr val="3F7F5F"/>
                </a:solidFill>
                <a:latin typeface="Consolas" panose="020B0609020204030204" pitchFamily="49" charset="0"/>
              </a:rPr>
              <a:t>user.setCity</a:t>
            </a:r>
            <a:r>
              <a:rPr lang="en-IN" sz="1800" dirty="0">
                <a:solidFill>
                  <a:srgbClr val="3F7F5F"/>
                </a:solidFill>
                <a:latin typeface="Consolas" panose="020B0609020204030204" pitchFamily="49" charset="0"/>
              </a:rPr>
              <a:t>("</a:t>
            </a:r>
            <a:r>
              <a:rPr lang="en-IN" sz="1800" u="sng" dirty="0">
                <a:solidFill>
                  <a:srgbClr val="3F7F5F"/>
                </a:solidFill>
                <a:latin typeface="Consolas" panose="020B0609020204030204" pitchFamily="49" charset="0"/>
              </a:rPr>
              <a:t>Lucknow");</a:t>
            </a:r>
          </a:p>
          <a:p>
            <a:pPr algn="l"/>
            <a:r>
              <a:rPr lang="en-IN" sz="1800" dirty="0" err="1">
                <a:solidFill>
                  <a:srgbClr val="3F7F5F"/>
                </a:solidFill>
                <a:latin typeface="Consolas" panose="020B0609020204030204" pitchFamily="49" charset="0"/>
              </a:rPr>
              <a:t>user.setStatus</a:t>
            </a:r>
            <a:r>
              <a:rPr lang="en-IN" sz="1800" dirty="0">
                <a:solidFill>
                  <a:srgbClr val="3F7F5F"/>
                </a:solidFill>
                <a:latin typeface="Consolas" panose="020B0609020204030204" pitchFamily="49" charset="0"/>
              </a:rPr>
              <a:t>("I am java programmer");</a:t>
            </a:r>
          </a:p>
          <a:p>
            <a:pPr algn="l"/>
            <a:endParaRPr lang="en-IN" sz="1800" dirty="0">
              <a:latin typeface="Consolas" panose="020B0609020204030204" pitchFamily="49" charset="0"/>
            </a:endParaRPr>
          </a:p>
          <a:p>
            <a:pPr algn="l"/>
            <a:r>
              <a:rPr lang="nb-NO" sz="1800" dirty="0">
                <a:solidFill>
                  <a:srgbClr val="3F7F5F"/>
                </a:solidFill>
                <a:latin typeface="Consolas" panose="020B0609020204030204" pitchFamily="49" charset="0"/>
              </a:rPr>
              <a:t>User user1=userRepository.save(user);</a:t>
            </a:r>
          </a:p>
          <a:p>
            <a:pPr algn="l"/>
            <a:endParaRPr lang="en-IN" sz="1800" dirty="0">
              <a:latin typeface="Consolas" panose="020B0609020204030204" pitchFamily="49" charset="0"/>
            </a:endParaRPr>
          </a:p>
          <a:p>
            <a:pPr algn="l"/>
            <a:r>
              <a:rPr lang="en-IN" sz="1800" dirty="0" err="1">
                <a:solidFill>
                  <a:srgbClr val="3F7F5F"/>
                </a:solidFill>
                <a:latin typeface="Consolas" panose="020B0609020204030204" pitchFamily="49" charset="0"/>
              </a:rPr>
              <a:t>System.out.println</a:t>
            </a:r>
            <a:r>
              <a:rPr lang="en-IN" sz="1800" dirty="0">
                <a:solidFill>
                  <a:srgbClr val="3F7F5F"/>
                </a:solidFill>
                <a:latin typeface="Consolas" panose="020B0609020204030204" pitchFamily="49" charset="0"/>
              </a:rPr>
              <a:t>(user1);*/</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Optional&lt;User&gt; </a:t>
            </a:r>
            <a:r>
              <a:rPr lang="en-IN" sz="1800" dirty="0">
                <a:solidFill>
                  <a:srgbClr val="6A3E3E"/>
                </a:solidFill>
                <a:latin typeface="Consolas" panose="020B0609020204030204" pitchFamily="49" charset="0"/>
              </a:rPr>
              <a:t>optional</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userRepository</a:t>
            </a:r>
            <a:r>
              <a:rPr lang="en-IN" sz="1800" dirty="0" err="1">
                <a:solidFill>
                  <a:srgbClr val="000000"/>
                </a:solidFill>
                <a:latin typeface="Consolas" panose="020B0609020204030204" pitchFamily="49" charset="0"/>
              </a:rPr>
              <a:t>.findById</a:t>
            </a:r>
            <a:r>
              <a:rPr lang="en-IN" sz="1800" dirty="0">
                <a:solidFill>
                  <a:srgbClr val="000000"/>
                </a:solidFill>
                <a:latin typeface="Consolas" panose="020B0609020204030204" pitchFamily="49" charset="0"/>
              </a:rPr>
              <a:t>(1);</a:t>
            </a:r>
          </a:p>
          <a:p>
            <a:pPr algn="l"/>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user</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optional</a:t>
            </a:r>
            <a:r>
              <a:rPr lang="en-IN" sz="1800" dirty="0" err="1">
                <a:solidFill>
                  <a:srgbClr val="000000"/>
                </a:solidFill>
                <a:latin typeface="Consolas" panose="020B0609020204030204" pitchFamily="49" charset="0"/>
              </a:rPr>
              <a:t>.get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user</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"Priya"</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userRepository</a:t>
            </a:r>
            <a:r>
              <a:rPr lang="en-IN" sz="1800" dirty="0" err="1">
                <a:solidFill>
                  <a:srgbClr val="000000"/>
                </a:solidFill>
                <a:latin typeface="Consolas" panose="020B0609020204030204" pitchFamily="49" charset="0"/>
              </a:rPr>
              <a:t>.save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user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81406295"/>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2145-76DF-4B8C-B892-286CE056B91F}"/>
              </a:ext>
            </a:extLst>
          </p:cNvPr>
          <p:cNvSpPr>
            <a:spLocks noGrp="1"/>
          </p:cNvSpPr>
          <p:nvPr>
            <p:ph type="title"/>
          </p:nvPr>
        </p:nvSpPr>
        <p:spPr>
          <a:xfrm>
            <a:off x="457200" y="274638"/>
            <a:ext cx="8229600" cy="634082"/>
          </a:xfrm>
        </p:spPr>
        <p:txBody>
          <a:bodyPr>
            <a:normAutofit fontScale="90000"/>
          </a:bodyPr>
          <a:lstStyle/>
          <a:p>
            <a:r>
              <a:rPr lang="en-IN" dirty="0"/>
              <a:t>User.java</a:t>
            </a:r>
          </a:p>
        </p:txBody>
      </p:sp>
      <p:sp>
        <p:nvSpPr>
          <p:cNvPr id="3" name="Content Placeholder 2">
            <a:extLst>
              <a:ext uri="{FF2B5EF4-FFF2-40B4-BE49-F238E27FC236}">
                <a16:creationId xmlns:a16="http://schemas.microsoft.com/office/drawing/2014/main" id="{55EDB47F-C1D6-42F1-9C8E-B6FDC0990FCF}"/>
              </a:ext>
            </a:extLst>
          </p:cNvPr>
          <p:cNvSpPr>
            <a:spLocks noGrp="1"/>
          </p:cNvSpPr>
          <p:nvPr>
            <p:ph idx="1"/>
          </p:nvPr>
        </p:nvSpPr>
        <p:spPr>
          <a:xfrm>
            <a:off x="457200" y="908720"/>
            <a:ext cx="8229600" cy="5217443"/>
          </a:xfrm>
        </p:spPr>
        <p:txBody>
          <a:bodyPr>
            <a:normAutofit fontScale="25000" lnSpcReduction="20000"/>
          </a:bodyPr>
          <a:lstStyle/>
          <a:p>
            <a:pPr algn="l"/>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com.jpa.test.entities</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javax.persistence.Column</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javax.persistence.Entity</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javax.persistence.GeneratedValue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javax.persistence.GenerationType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javax.persistence.Id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User {</a:t>
            </a:r>
          </a:p>
          <a:p>
            <a:pPr algn="l"/>
            <a:r>
              <a:rPr lang="en-IN" sz="1800" dirty="0">
                <a:solidFill>
                  <a:srgbClr val="646464"/>
                </a:solidFill>
                <a:latin typeface="Consolas" panose="020B0609020204030204" pitchFamily="49" charset="0"/>
              </a:rPr>
              <a:t>@Id</a:t>
            </a:r>
          </a:p>
          <a:p>
            <a:pPr algn="l"/>
            <a:r>
              <a:rPr lang="en-IN" sz="1800" dirty="0">
                <a:solidFill>
                  <a:srgbClr val="646464"/>
                </a:solidFill>
                <a:latin typeface="Consolas" panose="020B0609020204030204" pitchFamily="49" charset="0"/>
              </a:rPr>
              <a:t>@GeneratedValue</a:t>
            </a:r>
            <a:r>
              <a:rPr lang="en-IN" sz="1800" dirty="0">
                <a:solidFill>
                  <a:srgbClr val="000000"/>
                </a:solidFill>
                <a:latin typeface="Consolas" panose="020B0609020204030204" pitchFamily="49" charset="0"/>
              </a:rPr>
              <a:t>(strategy=GenerationType.</a:t>
            </a:r>
            <a:r>
              <a:rPr lang="en-IN" sz="1800" b="1" i="1" dirty="0">
                <a:solidFill>
                  <a:srgbClr val="0000C0"/>
                </a:solidFill>
                <a:latin typeface="Consolas" panose="020B0609020204030204" pitchFamily="49" charset="0"/>
              </a:rPr>
              <a:t>IDENTITY</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@Column</a:t>
            </a:r>
            <a:r>
              <a:rPr lang="en-IN" sz="1800" dirty="0">
                <a:solidFill>
                  <a:srgbClr val="000000"/>
                </a:solidFill>
                <a:latin typeface="Consolas" panose="020B0609020204030204" pitchFamily="49" charset="0"/>
              </a:rPr>
              <a:t>(name=</a:t>
            </a:r>
            <a:r>
              <a:rPr lang="en-IN" sz="1800" dirty="0">
                <a:solidFill>
                  <a:srgbClr val="2A00FF"/>
                </a:solidFill>
                <a:latin typeface="Consolas" panose="020B0609020204030204" pitchFamily="49" charset="0"/>
              </a:rPr>
              <a:t>"user_name"</a:t>
            </a:r>
            <a:r>
              <a:rPr lang="en-IN" sz="1800" dirty="0">
                <a:solidFill>
                  <a:srgbClr val="000000"/>
                </a:solidFill>
                <a:latin typeface="Consolas" panose="020B0609020204030204" pitchFamily="49" charset="0"/>
              </a:rPr>
              <a:t>,columnDefinition=</a:t>
            </a:r>
            <a:r>
              <a:rPr lang="en-IN" sz="1800" dirty="0">
                <a:solidFill>
                  <a:srgbClr val="2A00FF"/>
                </a:solidFill>
                <a:latin typeface="Consolas" panose="020B0609020204030204" pitchFamily="49" charset="0"/>
              </a:rPr>
              <a:t>"text"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@Column</a:t>
            </a:r>
            <a:r>
              <a:rPr lang="en-IN" sz="1800" dirty="0">
                <a:solidFill>
                  <a:srgbClr val="000000"/>
                </a:solidFill>
                <a:latin typeface="Consolas" panose="020B0609020204030204" pitchFamily="49" charset="0"/>
              </a:rPr>
              <a:t>(name=</a:t>
            </a:r>
            <a:r>
              <a:rPr lang="en-IN" sz="1800" dirty="0">
                <a:solidFill>
                  <a:srgbClr val="2A00FF"/>
                </a:solidFill>
                <a:latin typeface="Consolas" panose="020B0609020204030204" pitchFamily="49" charset="0"/>
              </a:rPr>
              <a:t>"user_city"</a:t>
            </a:r>
            <a:r>
              <a:rPr lang="en-IN" sz="1800" dirty="0">
                <a:solidFill>
                  <a:srgbClr val="000000"/>
                </a:solidFill>
                <a:latin typeface="Consolas" panose="020B0609020204030204" pitchFamily="49" charset="0"/>
              </a:rPr>
              <a:t>,columnDefinition=</a:t>
            </a:r>
            <a:r>
              <a:rPr lang="en-IN" sz="1800" dirty="0">
                <a:solidFill>
                  <a:srgbClr val="2A00FF"/>
                </a:solidFill>
                <a:latin typeface="Consolas" panose="020B0609020204030204" pitchFamily="49" charset="0"/>
              </a:rPr>
              <a:t>"text"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city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@Column</a:t>
            </a:r>
            <a:r>
              <a:rPr lang="en-IN" sz="1800" dirty="0">
                <a:solidFill>
                  <a:srgbClr val="000000"/>
                </a:solidFill>
                <a:latin typeface="Consolas" panose="020B0609020204030204" pitchFamily="49" charset="0"/>
              </a:rPr>
              <a:t>(name=</a:t>
            </a:r>
            <a:r>
              <a:rPr lang="en-IN" sz="1800" dirty="0">
                <a:solidFill>
                  <a:srgbClr val="2A00FF"/>
                </a:solidFill>
                <a:latin typeface="Consolas" panose="020B0609020204030204" pitchFamily="49" charset="0"/>
              </a:rPr>
              <a:t>"user_status"</a:t>
            </a:r>
            <a:r>
              <a:rPr lang="en-IN" sz="1800" dirty="0">
                <a:solidFill>
                  <a:srgbClr val="000000"/>
                </a:solidFill>
                <a:latin typeface="Consolas" panose="020B0609020204030204" pitchFamily="49" charset="0"/>
              </a:rPr>
              <a:t>,columnDefinition=</a:t>
            </a:r>
            <a:r>
              <a:rPr lang="en-IN" sz="1800" dirty="0">
                <a:solidFill>
                  <a:srgbClr val="2A00FF"/>
                </a:solidFill>
                <a:latin typeface="Consolas" panose="020B0609020204030204" pitchFamily="49" charset="0"/>
              </a:rPr>
              <a:t>"text"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getId</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setId</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getName</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setName</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name</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getCity</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city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setCity</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city</a:t>
            </a:r>
            <a:r>
              <a:rPr lang="en-US"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city</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city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getStatus</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setStatus</a:t>
            </a:r>
            <a:r>
              <a:rPr lang="en-IN" sz="1800" b="1" dirty="0">
                <a:solidFill>
                  <a:srgbClr val="000000"/>
                </a:solidFill>
                <a:latin typeface="Consolas" panose="020B0609020204030204" pitchFamily="49" charset="0"/>
              </a:rPr>
              <a:t>(String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 {</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status</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User(</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name</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city</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status</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city</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city</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status</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status</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User() {</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 </a:t>
            </a:r>
            <a:r>
              <a:rPr lang="en-IN" sz="1800" b="1" dirty="0">
                <a:solidFill>
                  <a:srgbClr val="7F9FBF"/>
                </a:solidFill>
                <a:latin typeface="Consolas" panose="020B0609020204030204" pitchFamily="49" charset="0"/>
              </a:rPr>
              <a:t>TODO</a:t>
            </a:r>
            <a:r>
              <a:rPr lang="en-IN" sz="1800" b="1" dirty="0">
                <a:solidFill>
                  <a:srgbClr val="3F7F5F"/>
                </a:solidFill>
                <a:latin typeface="Consolas" panose="020B0609020204030204" pitchFamily="49" charset="0"/>
              </a:rPr>
              <a:t> Auto-generated constructor stub</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@Override</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toString</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"User [id="</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name="</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name</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city="</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city</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status="</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status</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endParaRPr lang="en-IN" dirty="0"/>
          </a:p>
        </p:txBody>
      </p:sp>
    </p:spTree>
    <p:extLst>
      <p:ext uri="{BB962C8B-B14F-4D97-AF65-F5344CB8AC3E}">
        <p14:creationId xmlns:p14="http://schemas.microsoft.com/office/powerpoint/2010/main" val="125741415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4764-9817-47C4-85B4-126380C1B8E0}"/>
              </a:ext>
            </a:extLst>
          </p:cNvPr>
          <p:cNvSpPr>
            <a:spLocks noGrp="1"/>
          </p:cNvSpPr>
          <p:nvPr>
            <p:ph type="title"/>
          </p:nvPr>
        </p:nvSpPr>
        <p:spPr>
          <a:xfrm>
            <a:off x="457200" y="274638"/>
            <a:ext cx="8229600" cy="457199"/>
          </a:xfrm>
        </p:spPr>
        <p:txBody>
          <a:bodyPr>
            <a:normAutofit fontScale="90000"/>
          </a:bodyPr>
          <a:lstStyle/>
          <a:p>
            <a:r>
              <a:rPr lang="en-IN" dirty="0" err="1"/>
              <a:t>Application.properties</a:t>
            </a:r>
            <a:endParaRPr lang="en-IN" dirty="0"/>
          </a:p>
        </p:txBody>
      </p:sp>
      <p:sp>
        <p:nvSpPr>
          <p:cNvPr id="3" name="Content Placeholder 2">
            <a:extLst>
              <a:ext uri="{FF2B5EF4-FFF2-40B4-BE49-F238E27FC236}">
                <a16:creationId xmlns:a16="http://schemas.microsoft.com/office/drawing/2014/main" id="{59AA6BF1-6496-416D-930E-7D07A45FFCFB}"/>
              </a:ext>
            </a:extLst>
          </p:cNvPr>
          <p:cNvSpPr>
            <a:spLocks noGrp="1"/>
          </p:cNvSpPr>
          <p:nvPr>
            <p:ph idx="1"/>
          </p:nvPr>
        </p:nvSpPr>
        <p:spPr>
          <a:xfrm>
            <a:off x="457200" y="908720"/>
            <a:ext cx="8229600" cy="5217443"/>
          </a:xfrm>
        </p:spPr>
        <p:txBody>
          <a:bodyPr/>
          <a:lstStyle/>
          <a:p>
            <a:pPr algn="l"/>
            <a:r>
              <a:rPr lang="en-IN" sz="1800" dirty="0">
                <a:solidFill>
                  <a:srgbClr val="000000"/>
                </a:solidFill>
                <a:latin typeface="Consolas" panose="020B0609020204030204" pitchFamily="49" charset="0"/>
              </a:rPr>
              <a:t>spring.datasource.name=</a:t>
            </a:r>
            <a:r>
              <a:rPr lang="en-IN" sz="1800" dirty="0">
                <a:solidFill>
                  <a:srgbClr val="2AA198"/>
                </a:solidFill>
                <a:latin typeface="Consolas" panose="020B0609020204030204" pitchFamily="49" charset="0"/>
              </a:rPr>
              <a:t>test</a:t>
            </a:r>
          </a:p>
          <a:p>
            <a:pPr algn="l"/>
            <a:r>
              <a:rPr lang="en-IN" sz="1800" dirty="0">
                <a:solidFill>
                  <a:srgbClr val="000000"/>
                </a:solidFill>
                <a:latin typeface="Consolas" panose="020B0609020204030204" pitchFamily="49" charset="0"/>
              </a:rPr>
              <a:t>spring.datasource.url=</a:t>
            </a:r>
            <a:r>
              <a:rPr lang="en-IN" sz="1800" dirty="0" err="1">
                <a:solidFill>
                  <a:srgbClr val="2AA198"/>
                </a:solidFill>
                <a:latin typeface="Consolas" panose="020B0609020204030204" pitchFamily="49" charset="0"/>
              </a:rPr>
              <a:t>jdbc:mysql</a:t>
            </a:r>
            <a:r>
              <a:rPr lang="en-IN" sz="1800" dirty="0">
                <a:solidFill>
                  <a:srgbClr val="2AA198"/>
                </a:solidFill>
                <a:latin typeface="Consolas" panose="020B0609020204030204" pitchFamily="49" charset="0"/>
              </a:rPr>
              <a:t>://localhost:3306/test</a:t>
            </a:r>
          </a:p>
          <a:p>
            <a:pPr algn="l"/>
            <a:r>
              <a:rPr lang="en-IN" sz="1800" dirty="0" err="1">
                <a:solidFill>
                  <a:srgbClr val="000000"/>
                </a:solidFill>
                <a:latin typeface="Consolas" panose="020B0609020204030204" pitchFamily="49" charset="0"/>
              </a:rPr>
              <a:t>spring.datasource.username</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root</a:t>
            </a:r>
          </a:p>
          <a:p>
            <a:pPr algn="l"/>
            <a:r>
              <a:rPr lang="en-IN" sz="1800" dirty="0" err="1">
                <a:solidFill>
                  <a:srgbClr val="000000"/>
                </a:solidFill>
                <a:latin typeface="Consolas" panose="020B0609020204030204" pitchFamily="49" charset="0"/>
              </a:rPr>
              <a:t>spring.datasource.password</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root</a:t>
            </a:r>
          </a:p>
          <a:p>
            <a:pPr algn="l"/>
            <a:r>
              <a:rPr lang="en-IN" sz="1800" dirty="0" err="1">
                <a:solidFill>
                  <a:srgbClr val="000000"/>
                </a:solidFill>
                <a:latin typeface="Consolas" panose="020B0609020204030204" pitchFamily="49" charset="0"/>
              </a:rPr>
              <a:t>spring.datasource.driver</a:t>
            </a:r>
            <a:r>
              <a:rPr lang="en-IN" sz="1800" dirty="0">
                <a:solidFill>
                  <a:srgbClr val="000000"/>
                </a:solidFill>
                <a:latin typeface="Consolas" panose="020B0609020204030204" pitchFamily="49" charset="0"/>
              </a:rPr>
              <a:t>-class-name=</a:t>
            </a:r>
            <a:r>
              <a:rPr lang="en-IN" sz="1800" dirty="0" err="1">
                <a:solidFill>
                  <a:srgbClr val="2AA198"/>
                </a:solidFill>
                <a:latin typeface="Consolas" panose="020B0609020204030204" pitchFamily="49" charset="0"/>
              </a:rPr>
              <a:t>com.mysql.cj.jdbc.Driver</a:t>
            </a:r>
            <a:endParaRPr lang="en-IN" sz="1800" dirty="0">
              <a:solidFill>
                <a:srgbClr val="2AA198"/>
              </a:solidFill>
              <a:latin typeface="Consolas" panose="020B0609020204030204" pitchFamily="49" charset="0"/>
            </a:endParaRPr>
          </a:p>
          <a:p>
            <a:pPr algn="l"/>
            <a:r>
              <a:rPr lang="en-IN" sz="1800" dirty="0" err="1">
                <a:solidFill>
                  <a:srgbClr val="000000"/>
                </a:solidFill>
                <a:latin typeface="Consolas" panose="020B0609020204030204" pitchFamily="49" charset="0"/>
              </a:rPr>
              <a:t>spring.jpa.properties.hibernate.dialect</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org.hibernate.dialect.MySQL55Dialect</a:t>
            </a:r>
          </a:p>
          <a:p>
            <a:pPr algn="l"/>
            <a:r>
              <a:rPr lang="en-US" sz="1800" dirty="0" err="1">
                <a:solidFill>
                  <a:srgbClr val="000000"/>
                </a:solidFill>
                <a:latin typeface="Consolas" panose="020B0609020204030204" pitchFamily="49" charset="0"/>
              </a:rPr>
              <a:t>spring.jpa.hibernate.ddl</a:t>
            </a:r>
            <a:r>
              <a:rPr lang="en-US" sz="1800" dirty="0">
                <a:solidFill>
                  <a:srgbClr val="000000"/>
                </a:solidFill>
                <a:latin typeface="Consolas" panose="020B0609020204030204" pitchFamily="49" charset="0"/>
              </a:rPr>
              <a:t>-auto=</a:t>
            </a:r>
            <a:r>
              <a:rPr lang="en-US" sz="1800" dirty="0">
                <a:solidFill>
                  <a:srgbClr val="2AA198"/>
                </a:solidFill>
                <a:latin typeface="Consolas" panose="020B0609020204030204" pitchFamily="49" charset="0"/>
              </a:rPr>
              <a:t>create-drop </a:t>
            </a:r>
            <a:endParaRPr lang="en-IN" dirty="0"/>
          </a:p>
        </p:txBody>
      </p:sp>
    </p:spTree>
    <p:extLst>
      <p:ext uri="{BB962C8B-B14F-4D97-AF65-F5344CB8AC3E}">
        <p14:creationId xmlns:p14="http://schemas.microsoft.com/office/powerpoint/2010/main" val="1972477936"/>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96B8-BE25-4529-BDC0-D810F8686DAD}"/>
              </a:ext>
            </a:extLst>
          </p:cNvPr>
          <p:cNvSpPr>
            <a:spLocks noGrp="1"/>
          </p:cNvSpPr>
          <p:nvPr>
            <p:ph type="title"/>
          </p:nvPr>
        </p:nvSpPr>
        <p:spPr>
          <a:xfrm>
            <a:off x="457200" y="274638"/>
            <a:ext cx="8229600" cy="457199"/>
          </a:xfrm>
        </p:spPr>
        <p:txBody>
          <a:bodyPr>
            <a:normAutofit fontScale="90000"/>
          </a:bodyPr>
          <a:lstStyle/>
          <a:p>
            <a:r>
              <a:rPr lang="en-IN" dirty="0" err="1"/>
              <a:t>UserRepository</a:t>
            </a:r>
            <a:endParaRPr lang="en-IN" dirty="0"/>
          </a:p>
        </p:txBody>
      </p:sp>
      <p:sp>
        <p:nvSpPr>
          <p:cNvPr id="3" name="Content Placeholder 2">
            <a:extLst>
              <a:ext uri="{FF2B5EF4-FFF2-40B4-BE49-F238E27FC236}">
                <a16:creationId xmlns:a16="http://schemas.microsoft.com/office/drawing/2014/main" id="{824A90A3-DFAE-4289-B8FA-3F79D440F6EA}"/>
              </a:ext>
            </a:extLst>
          </p:cNvPr>
          <p:cNvSpPr>
            <a:spLocks noGrp="1"/>
          </p:cNvSpPr>
          <p:nvPr>
            <p:ph idx="1"/>
          </p:nvPr>
        </p:nvSpPr>
        <p:spPr>
          <a:xfrm>
            <a:off x="457200" y="836712"/>
            <a:ext cx="8229600" cy="5289451"/>
          </a:xfrm>
        </p:spPr>
        <p:txBody>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UserRepository</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extends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CrudRepository</a:t>
            </a:r>
            <a:r>
              <a:rPr lang="en-US" sz="1800" b="1" dirty="0">
                <a:solidFill>
                  <a:srgbClr val="000000"/>
                </a:solidFill>
                <a:latin typeface="Consolas" panose="020B0609020204030204" pitchFamily="49" charset="0"/>
              </a:rPr>
              <a:t>&lt;</a:t>
            </a:r>
            <a:r>
              <a:rPr lang="en-US" sz="1800" b="1" dirty="0" err="1">
                <a:solidFill>
                  <a:srgbClr val="000000"/>
                </a:solidFill>
                <a:latin typeface="Consolas" panose="020B0609020204030204" pitchFamily="49" charset="0"/>
              </a:rPr>
              <a:t>User,Integer</a:t>
            </a:r>
            <a:r>
              <a:rPr lang="en-US" sz="1800" b="1" dirty="0">
                <a:solidFill>
                  <a:srgbClr val="000000"/>
                </a:solidFill>
                <a:latin typeface="Consolas" panose="020B0609020204030204" pitchFamily="49" charset="0"/>
              </a:rPr>
              <a:t>&gt;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899585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079B-75C5-43BE-80BC-6B84B650B99C}"/>
              </a:ext>
            </a:extLst>
          </p:cNvPr>
          <p:cNvSpPr>
            <a:spLocks noGrp="1"/>
          </p:cNvSpPr>
          <p:nvPr>
            <p:ph type="title"/>
          </p:nvPr>
        </p:nvSpPr>
        <p:spPr>
          <a:xfrm>
            <a:off x="457200" y="274638"/>
            <a:ext cx="8229600" cy="457199"/>
          </a:xfrm>
        </p:spPr>
        <p:txBody>
          <a:bodyPr>
            <a:normAutofit fontScale="90000"/>
          </a:bodyPr>
          <a:lstStyle/>
          <a:p>
            <a:r>
              <a:rPr lang="en-US" dirty="0"/>
              <a:t>Loops</a:t>
            </a:r>
            <a:endParaRPr lang="en-IN" dirty="0"/>
          </a:p>
        </p:txBody>
      </p:sp>
      <p:sp>
        <p:nvSpPr>
          <p:cNvPr id="3" name="Content Placeholder 2">
            <a:extLst>
              <a:ext uri="{FF2B5EF4-FFF2-40B4-BE49-F238E27FC236}">
                <a16:creationId xmlns:a16="http://schemas.microsoft.com/office/drawing/2014/main" id="{8C93C6B1-3CA5-4842-A49E-CB35D9B22B83}"/>
              </a:ext>
            </a:extLst>
          </p:cNvPr>
          <p:cNvSpPr>
            <a:spLocks noGrp="1"/>
          </p:cNvSpPr>
          <p:nvPr>
            <p:ph idx="1"/>
          </p:nvPr>
        </p:nvSpPr>
        <p:spPr>
          <a:xfrm>
            <a:off x="457200" y="836712"/>
            <a:ext cx="8229600" cy="6021288"/>
          </a:xfrm>
        </p:spPr>
        <p:txBody>
          <a:bodyPr/>
          <a:lstStyle/>
          <a:p>
            <a:pPr algn="just"/>
            <a:r>
              <a:rPr lang="en-US" b="0" i="0" dirty="0">
                <a:solidFill>
                  <a:srgbClr val="333333"/>
                </a:solidFill>
                <a:effectLst/>
                <a:latin typeface="inter-regular"/>
              </a:rPr>
              <a:t>The Java </a:t>
            </a:r>
            <a:r>
              <a:rPr lang="en-US" b="0" i="1" dirty="0">
                <a:solidFill>
                  <a:srgbClr val="333333"/>
                </a:solidFill>
                <a:effectLst/>
                <a:latin typeface="inter-regular"/>
              </a:rPr>
              <a:t>for loop</a:t>
            </a:r>
            <a:r>
              <a:rPr lang="en-US" b="0" i="0" dirty="0">
                <a:solidFill>
                  <a:srgbClr val="333333"/>
                </a:solidFill>
                <a:effectLst/>
                <a:latin typeface="inter-regular"/>
              </a:rPr>
              <a:t> is used to iterate a part of the program several times. If the number of iteration is </a:t>
            </a:r>
            <a:r>
              <a:rPr lang="en-US" b="1" i="0" dirty="0">
                <a:solidFill>
                  <a:srgbClr val="333333"/>
                </a:solidFill>
                <a:effectLst/>
                <a:latin typeface="inter-bold"/>
              </a:rPr>
              <a:t>fixed</a:t>
            </a:r>
            <a:r>
              <a:rPr lang="en-US" b="0" i="0" dirty="0">
                <a:solidFill>
                  <a:srgbClr val="333333"/>
                </a:solidFill>
                <a:effectLst/>
                <a:latin typeface="inter-regular"/>
              </a:rPr>
              <a:t>, it is recommended to use for loop.</a:t>
            </a:r>
          </a:p>
          <a:p>
            <a:pPr algn="just"/>
            <a:r>
              <a:rPr lang="en-US" b="0" i="0" dirty="0">
                <a:solidFill>
                  <a:srgbClr val="333333"/>
                </a:solidFill>
                <a:effectLst/>
                <a:latin typeface="inter-regular"/>
              </a:rPr>
              <a:t>There are three types of for loops in Java.</a:t>
            </a:r>
          </a:p>
          <a:p>
            <a:pPr algn="just">
              <a:buFont typeface="Arial" panose="020B0604020202020204" pitchFamily="34" charset="0"/>
              <a:buChar char="•"/>
            </a:pPr>
            <a:r>
              <a:rPr lang="en-US" b="0" i="0" dirty="0">
                <a:solidFill>
                  <a:srgbClr val="000000"/>
                </a:solidFill>
                <a:effectLst/>
                <a:latin typeface="inter-regular"/>
              </a:rPr>
              <a:t>Simple for Loop</a:t>
            </a:r>
          </a:p>
          <a:p>
            <a:pPr algn="just">
              <a:buFont typeface="Arial" panose="020B0604020202020204" pitchFamily="34" charset="0"/>
              <a:buChar char="•"/>
            </a:pPr>
            <a:r>
              <a:rPr lang="en-US" b="0" i="0" u="none" strike="noStrike" dirty="0">
                <a:solidFill>
                  <a:srgbClr val="008000"/>
                </a:solidFill>
                <a:effectLst/>
                <a:latin typeface="inter-regular"/>
                <a:hlinkClick r:id="rId2"/>
              </a:rPr>
              <a:t>For-each</a:t>
            </a:r>
          </a:p>
          <a:p>
            <a:pPr algn="just">
              <a:buFont typeface="Arial" panose="020B0604020202020204" pitchFamily="34" charset="0"/>
              <a:buChar char="•"/>
            </a:pPr>
            <a:r>
              <a:rPr lang="en-US" b="0" i="0" dirty="0">
                <a:solidFill>
                  <a:srgbClr val="000000"/>
                </a:solidFill>
                <a:effectLst/>
                <a:latin typeface="inter-regular"/>
              </a:rPr>
              <a:t>or Enhanced for Loop</a:t>
            </a:r>
          </a:p>
          <a:p>
            <a:pPr algn="just">
              <a:buFont typeface="Arial" panose="020B0604020202020204" pitchFamily="34" charset="0"/>
              <a:buChar char="•"/>
            </a:pPr>
            <a:r>
              <a:rPr lang="en-US" b="0" i="0" dirty="0">
                <a:solidFill>
                  <a:srgbClr val="000000"/>
                </a:solidFill>
                <a:effectLst/>
                <a:latin typeface="inter-regular"/>
              </a:rPr>
              <a:t>Labeled for Loop</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3564764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0CE-7D17-4D37-8762-39382034C29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Simple for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F3AC423-2FA4-4865-AF54-1A2C5C2DE396}"/>
              </a:ext>
            </a:extLst>
          </p:cNvPr>
          <p:cNvSpPr>
            <a:spLocks noGrp="1"/>
          </p:cNvSpPr>
          <p:nvPr>
            <p:ph idx="1"/>
          </p:nvPr>
        </p:nvSpPr>
        <p:spPr>
          <a:xfrm>
            <a:off x="457200" y="476672"/>
            <a:ext cx="8229600" cy="5649491"/>
          </a:xfrm>
        </p:spPr>
        <p:txBody>
          <a:bodyPr>
            <a:normAutofit fontScale="70000" lnSpcReduction="20000"/>
          </a:bodyPr>
          <a:lstStyle/>
          <a:p>
            <a:pPr algn="just"/>
            <a:r>
              <a:rPr lang="en-US" b="0" i="0" dirty="0">
                <a:solidFill>
                  <a:srgbClr val="333333"/>
                </a:solidFill>
                <a:effectLst/>
                <a:latin typeface="inter-regular"/>
              </a:rPr>
              <a:t>We can initialize the </a:t>
            </a:r>
            <a:r>
              <a:rPr lang="en-US" dirty="0" err="1">
                <a:solidFill>
                  <a:srgbClr val="008000"/>
                </a:solidFill>
                <a:latin typeface="inter-regular"/>
              </a:rPr>
              <a:t>variable,</a:t>
            </a:r>
            <a:r>
              <a:rPr lang="en-US" b="0" i="0" dirty="0" err="1">
                <a:solidFill>
                  <a:srgbClr val="333333"/>
                </a:solidFill>
                <a:effectLst/>
                <a:latin typeface="inter-regular"/>
              </a:rPr>
              <a:t>check</a:t>
            </a:r>
            <a:r>
              <a:rPr lang="en-US" b="0" i="0" dirty="0">
                <a:solidFill>
                  <a:srgbClr val="333333"/>
                </a:solidFill>
                <a:effectLst/>
                <a:latin typeface="inter-regular"/>
              </a:rPr>
              <a:t> condition and increment/decrement value. It consists of four parts:</a:t>
            </a:r>
          </a:p>
          <a:p>
            <a:pPr algn="just">
              <a:buFont typeface="+mj-lt"/>
              <a:buAutoNum type="arabicPeriod"/>
            </a:pPr>
            <a:r>
              <a:rPr lang="en-US" b="1" i="0" dirty="0">
                <a:solidFill>
                  <a:srgbClr val="000000"/>
                </a:solidFill>
                <a:effectLst/>
                <a:latin typeface="inter-bold"/>
              </a:rPr>
              <a:t>Initialization</a:t>
            </a:r>
            <a:r>
              <a:rPr lang="en-US" b="0" i="0" dirty="0">
                <a:solidFill>
                  <a:srgbClr val="000000"/>
                </a:solidFill>
                <a:effectLst/>
                <a:latin typeface="inter-regular"/>
              </a:rPr>
              <a:t>: It is the initial condition which is executed once when the loop starts. Here, we can initialize the variable, or we can use an already initialized variable. It is an optional condition.</a:t>
            </a:r>
          </a:p>
          <a:p>
            <a:pPr algn="just">
              <a:buFont typeface="+mj-lt"/>
              <a:buAutoNum type="arabicPeriod"/>
            </a:pPr>
            <a:r>
              <a:rPr lang="en-US" b="1" i="0" dirty="0">
                <a:solidFill>
                  <a:srgbClr val="000000"/>
                </a:solidFill>
                <a:effectLst/>
                <a:latin typeface="inter-bold"/>
              </a:rPr>
              <a:t>Condition</a:t>
            </a:r>
            <a:r>
              <a:rPr lang="en-US" b="0" i="0" dirty="0">
                <a:solidFill>
                  <a:srgbClr val="000000"/>
                </a:solidFill>
                <a:effectLst/>
                <a:latin typeface="inter-regular"/>
              </a:rPr>
              <a:t>: It is the second condition which is executed each time to test the condition of the loop. It continues execution until the condition is false. It must return </a:t>
            </a:r>
            <a:r>
              <a:rPr lang="en-US" b="0" i="0" dirty="0" err="1">
                <a:solidFill>
                  <a:srgbClr val="000000"/>
                </a:solidFill>
                <a:effectLst/>
                <a:latin typeface="inter-regular"/>
              </a:rPr>
              <a:t>boolean</a:t>
            </a:r>
            <a:r>
              <a:rPr lang="en-US" b="0" i="0" dirty="0">
                <a:solidFill>
                  <a:srgbClr val="000000"/>
                </a:solidFill>
                <a:effectLst/>
                <a:latin typeface="inter-regular"/>
              </a:rPr>
              <a:t> value either true or false. It is an optional condition.</a:t>
            </a:r>
          </a:p>
          <a:p>
            <a:pPr algn="just">
              <a:buFont typeface="+mj-lt"/>
              <a:buAutoNum type="arabicPeriod"/>
            </a:pPr>
            <a:r>
              <a:rPr lang="en-US" b="1" i="0" dirty="0">
                <a:solidFill>
                  <a:srgbClr val="000000"/>
                </a:solidFill>
                <a:effectLst/>
                <a:latin typeface="inter-bold"/>
              </a:rPr>
              <a:t>Increment/Decrement</a:t>
            </a:r>
            <a:r>
              <a:rPr lang="en-US" b="0" i="0" dirty="0">
                <a:solidFill>
                  <a:srgbClr val="000000"/>
                </a:solidFill>
                <a:effectLst/>
                <a:latin typeface="inter-regular"/>
              </a:rPr>
              <a:t>: It increments or decrements the variable value. It is an optional condition.</a:t>
            </a:r>
          </a:p>
          <a:p>
            <a:pPr algn="just">
              <a:buFont typeface="+mj-lt"/>
              <a:buAutoNum type="arabicPeriod"/>
            </a:pPr>
            <a:r>
              <a:rPr lang="en-US" b="1" i="0" dirty="0">
                <a:solidFill>
                  <a:srgbClr val="000000"/>
                </a:solidFill>
                <a:effectLst/>
                <a:latin typeface="inter-bold"/>
              </a:rPr>
              <a:t>Statement</a:t>
            </a:r>
            <a:r>
              <a:rPr lang="en-US" b="0" i="0" dirty="0">
                <a:solidFill>
                  <a:srgbClr val="000000"/>
                </a:solidFill>
                <a:effectLst/>
                <a:latin typeface="inter-regular"/>
              </a:rPr>
              <a:t>: The statement of the loop is executed each time until the second condition is false.</a:t>
            </a:r>
          </a:p>
          <a:p>
            <a:pPr algn="just"/>
            <a:r>
              <a:rPr lang="en-US" b="1" i="0" dirty="0">
                <a:solidFill>
                  <a:srgbClr val="333333"/>
                </a:solidFill>
                <a:effectLst/>
                <a:latin typeface="inter-bold"/>
              </a:rPr>
              <a:t>Syntax:</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(initialization; condition; increment/decrement){    </a:t>
            </a:r>
          </a:p>
          <a:p>
            <a:pPr marL="0" indent="0" algn="just">
              <a:buNone/>
            </a:pPr>
            <a:r>
              <a:rPr lang="en-US" b="0" i="0" dirty="0">
                <a:solidFill>
                  <a:srgbClr val="008200"/>
                </a:solidFill>
                <a:effectLst/>
                <a:latin typeface="inter-regular"/>
              </a:rPr>
              <a:t>//statement or code to be executed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97988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29A4E-D760-4A05-A463-66CF53763369}"/>
              </a:ext>
            </a:extLst>
          </p:cNvPr>
          <p:cNvSpPr>
            <a:spLocks noGrp="1"/>
          </p:cNvSpPr>
          <p:nvPr>
            <p:ph idx="1"/>
          </p:nvPr>
        </p:nvSpPr>
        <p:spPr>
          <a:xfrm>
            <a:off x="457200" y="188640"/>
            <a:ext cx="8229600" cy="5937523"/>
          </a:xfrm>
        </p:spPr>
        <p:txBody>
          <a:bodyPr>
            <a:normAutofit/>
          </a:bodyPr>
          <a:lstStyle/>
          <a:p>
            <a:r>
              <a:rPr lang="en-US" sz="1800" b="1" i="0" dirty="0">
                <a:solidFill>
                  <a:srgbClr val="273239"/>
                </a:solidFill>
                <a:effectLst/>
                <a:latin typeface="urw-din"/>
              </a:rPr>
              <a:t>Step 4:</a:t>
            </a:r>
            <a:r>
              <a:rPr lang="en-US" sz="1800" b="0" i="0" dirty="0">
                <a:solidFill>
                  <a:srgbClr val="273239"/>
                </a:solidFill>
                <a:effectLst/>
                <a:latin typeface="urw-din"/>
              </a:rPr>
              <a:t> Now, you have to alter the “Path” variable under System variables so that it also contains the path to the Java environment. Select the “Path” variable and click on the Edit button as highlighted below. </a:t>
            </a:r>
          </a:p>
          <a:p>
            <a:endParaRPr lang="en-US" sz="1800" dirty="0">
              <a:solidFill>
                <a:srgbClr val="273239"/>
              </a:solidFill>
              <a:latin typeface="urw-din"/>
            </a:endParaRPr>
          </a:p>
          <a:p>
            <a:endParaRPr lang="en-IN" sz="1800" dirty="0"/>
          </a:p>
        </p:txBody>
      </p:sp>
      <p:pic>
        <p:nvPicPr>
          <p:cNvPr id="4" name="Picture 3">
            <a:extLst>
              <a:ext uri="{FF2B5EF4-FFF2-40B4-BE49-F238E27FC236}">
                <a16:creationId xmlns:a16="http://schemas.microsoft.com/office/drawing/2014/main" id="{1A5F9A80-3B75-4607-A880-0FF022DCBA59}"/>
              </a:ext>
            </a:extLst>
          </p:cNvPr>
          <p:cNvPicPr>
            <a:picLocks noChangeAspect="1"/>
          </p:cNvPicPr>
          <p:nvPr/>
        </p:nvPicPr>
        <p:blipFill>
          <a:blip r:embed="rId2"/>
          <a:stretch>
            <a:fillRect/>
          </a:stretch>
        </p:blipFill>
        <p:spPr>
          <a:xfrm>
            <a:off x="1633537" y="1196751"/>
            <a:ext cx="5876925" cy="5023073"/>
          </a:xfrm>
          <a:prstGeom prst="rect">
            <a:avLst/>
          </a:prstGeom>
        </p:spPr>
      </p:pic>
    </p:spTree>
    <p:extLst>
      <p:ext uri="{BB962C8B-B14F-4D97-AF65-F5344CB8AC3E}">
        <p14:creationId xmlns:p14="http://schemas.microsoft.com/office/powerpoint/2010/main" val="229500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0FA6-1194-4DF3-93CB-63357CB5BEBA}"/>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899EFFC-92F6-4ABB-AFC0-612C9B4317BB}"/>
              </a:ext>
            </a:extLst>
          </p:cNvPr>
          <p:cNvSpPr>
            <a:spLocks noGrp="1"/>
          </p:cNvSpPr>
          <p:nvPr>
            <p:ph idx="1"/>
          </p:nvPr>
        </p:nvSpPr>
        <p:spPr>
          <a:xfrm>
            <a:off x="457200" y="836712"/>
            <a:ext cx="8229600" cy="5289451"/>
          </a:xfrm>
        </p:spPr>
        <p:txBody>
          <a:bodyPr>
            <a:normAutofit fontScale="92500" lnSpcReduction="20000"/>
          </a:bodyPr>
          <a:lstStyle/>
          <a:p>
            <a:pPr marL="0" indent="0" algn="just">
              <a:buNone/>
            </a:pPr>
            <a:r>
              <a:rPr lang="en-IN" b="0" i="0" dirty="0">
                <a:effectLst/>
                <a:latin typeface="inter-regular"/>
              </a:rPr>
              <a:t>//Java Program to demonstrate the example of for loop  </a:t>
            </a:r>
          </a:p>
          <a:p>
            <a:pPr marL="0" indent="0" algn="just">
              <a:buNone/>
            </a:pPr>
            <a:r>
              <a:rPr lang="en-IN" b="0" i="0" dirty="0">
                <a:effectLst/>
                <a:latin typeface="inter-regular"/>
              </a:rPr>
              <a:t>//which prints table of 1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ForExample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//Code of Java for loop  </a:t>
            </a:r>
          </a:p>
          <a:p>
            <a:pPr marL="0" indent="0" algn="just">
              <a:buNone/>
            </a:pPr>
            <a:r>
              <a:rPr lang="en-IN" b="0" i="0" dirty="0">
                <a:effectLst/>
                <a:latin typeface="inter-regular"/>
              </a:rPr>
              <a:t>    </a:t>
            </a:r>
            <a:r>
              <a:rPr lang="en-IN" b="1" i="0" dirty="0">
                <a:effectLst/>
                <a:latin typeface="inter-regular"/>
              </a:rPr>
              <a:t>for</a:t>
            </a:r>
            <a:r>
              <a:rPr lang="en-IN" b="0" i="0" dirty="0">
                <a:effectLst/>
                <a:latin typeface="inter-regular"/>
              </a:rPr>
              <a:t>(</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=1;i&lt;=10;i++){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30293681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0EFB-B1DF-4102-9EC3-7B9151E09A02}"/>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38"/>
                </a:solidFill>
                <a:effectLst/>
                <a:latin typeface="erdana"/>
              </a:rPr>
              <a:t>Nested for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E9E0007-27F4-423C-94CD-62A11FEE45A3}"/>
              </a:ext>
            </a:extLst>
          </p:cNvPr>
          <p:cNvSpPr>
            <a:spLocks noGrp="1"/>
          </p:cNvSpPr>
          <p:nvPr>
            <p:ph idx="1"/>
          </p:nvPr>
        </p:nvSpPr>
        <p:spPr>
          <a:xfrm>
            <a:off x="457200" y="692696"/>
            <a:ext cx="8229600" cy="5890666"/>
          </a:xfrm>
        </p:spPr>
        <p:txBody>
          <a:bodyPr>
            <a:normAutofit/>
          </a:bodyPr>
          <a:lstStyle/>
          <a:p>
            <a:r>
              <a:rPr lang="en-US" sz="2000" b="0" i="0" dirty="0">
                <a:solidFill>
                  <a:srgbClr val="333333"/>
                </a:solidFill>
                <a:effectLst/>
                <a:latin typeface="inter-regular"/>
              </a:rPr>
              <a:t>If we have a for loop inside the another loop, it is known as nested for loop. The inner loop executes completely whenever outer loop executes.</a:t>
            </a:r>
          </a:p>
          <a:p>
            <a:pPr marL="0" indent="0" algn="just">
              <a:buNone/>
            </a:pPr>
            <a:r>
              <a:rPr lang="en-IN" sz="2400" b="1" i="0" dirty="0">
                <a:effectLst/>
                <a:latin typeface="inter-regular"/>
              </a:rPr>
              <a:t>public</a:t>
            </a:r>
            <a:r>
              <a:rPr lang="en-IN" sz="2400" b="0" i="0" dirty="0">
                <a:effectLst/>
                <a:latin typeface="inter-regular"/>
              </a:rPr>
              <a:t> </a:t>
            </a:r>
            <a:r>
              <a:rPr lang="en-IN" sz="2400" b="1" i="0" dirty="0">
                <a:effectLst/>
                <a:latin typeface="inter-regular"/>
              </a:rPr>
              <a:t>class</a:t>
            </a:r>
            <a:r>
              <a:rPr lang="en-IN" sz="2400" b="0" i="0" dirty="0">
                <a:effectLst/>
                <a:latin typeface="inter-regular"/>
              </a:rPr>
              <a:t> </a:t>
            </a:r>
            <a:r>
              <a:rPr lang="en-IN" sz="2400" b="0" i="0" dirty="0" err="1">
                <a:effectLst/>
                <a:latin typeface="inter-regular"/>
              </a:rPr>
              <a:t>NestedForExample</a:t>
            </a:r>
            <a:r>
              <a:rPr lang="en-IN" sz="2400" b="0" i="0" dirty="0">
                <a:effectLst/>
                <a:latin typeface="inter-regular"/>
              </a:rPr>
              <a:t> {  </a:t>
            </a:r>
          </a:p>
          <a:p>
            <a:pPr marL="0" indent="0" algn="just">
              <a:buNone/>
            </a:pPr>
            <a:r>
              <a:rPr lang="en-IN" sz="2400" b="1" i="0" dirty="0">
                <a:effectLst/>
                <a:latin typeface="inter-regular"/>
              </a:rPr>
              <a:t>public</a:t>
            </a:r>
            <a:r>
              <a:rPr lang="en-IN" sz="2400" b="0" i="0" dirty="0">
                <a:effectLst/>
                <a:latin typeface="inter-regular"/>
              </a:rPr>
              <a:t> </a:t>
            </a:r>
            <a:r>
              <a:rPr lang="en-IN" sz="2400" b="1" i="0" dirty="0">
                <a:effectLst/>
                <a:latin typeface="inter-regular"/>
              </a:rPr>
              <a:t>static</a:t>
            </a:r>
            <a:r>
              <a:rPr lang="en-IN" sz="2400" b="0" i="0" dirty="0">
                <a:effectLst/>
                <a:latin typeface="inter-regular"/>
              </a:rPr>
              <a:t> </a:t>
            </a:r>
            <a:r>
              <a:rPr lang="en-IN" sz="2400" b="1" i="0" dirty="0">
                <a:effectLst/>
                <a:latin typeface="inter-regular"/>
              </a:rPr>
              <a:t>void</a:t>
            </a:r>
            <a:r>
              <a:rPr lang="en-IN" sz="2400" b="0" i="0" dirty="0">
                <a:effectLst/>
                <a:latin typeface="inter-regular"/>
              </a:rPr>
              <a:t> main(String[] </a:t>
            </a:r>
            <a:r>
              <a:rPr lang="en-IN" sz="2400" b="0" i="0" dirty="0" err="1">
                <a:effectLst/>
                <a:latin typeface="inter-regular"/>
              </a:rPr>
              <a:t>args</a:t>
            </a:r>
            <a:r>
              <a:rPr lang="en-IN" sz="2400" b="0" i="0" dirty="0">
                <a:effectLst/>
                <a:latin typeface="inter-regular"/>
              </a:rPr>
              <a:t>) {  </a:t>
            </a:r>
          </a:p>
          <a:p>
            <a:pPr marL="0" indent="0" algn="just">
              <a:buNone/>
            </a:pPr>
            <a:r>
              <a:rPr lang="en-IN" sz="2400" b="0" i="0" dirty="0">
                <a:effectLst/>
                <a:latin typeface="inter-regular"/>
              </a:rPr>
              <a:t>//loop of </a:t>
            </a:r>
            <a:r>
              <a:rPr lang="en-IN" sz="2400" b="0" i="0" dirty="0" err="1">
                <a:effectLst/>
                <a:latin typeface="inter-regular"/>
              </a:rPr>
              <a:t>i</a:t>
            </a:r>
            <a:r>
              <a:rPr lang="en-IN" sz="2400" b="0" i="0" dirty="0">
                <a:effectLst/>
                <a:latin typeface="inter-regular"/>
              </a:rPr>
              <a:t>  </a:t>
            </a:r>
          </a:p>
          <a:p>
            <a:pPr marL="0" indent="0" algn="just">
              <a:buNone/>
            </a:pPr>
            <a:r>
              <a:rPr lang="en-IN" sz="2400" b="1" i="0" dirty="0">
                <a:effectLst/>
                <a:latin typeface="inter-regular"/>
              </a:rPr>
              <a:t>for</a:t>
            </a:r>
            <a:r>
              <a:rPr lang="en-IN" sz="2400" b="0" i="0" dirty="0">
                <a:effectLst/>
                <a:latin typeface="inter-regular"/>
              </a:rPr>
              <a:t>(</a:t>
            </a:r>
            <a:r>
              <a:rPr lang="en-IN" sz="2400" b="1" i="0" dirty="0">
                <a:effectLst/>
                <a:latin typeface="inter-regular"/>
              </a:rPr>
              <a:t>int</a:t>
            </a:r>
            <a:r>
              <a:rPr lang="en-IN" sz="2400" b="0" i="0" dirty="0">
                <a:effectLst/>
                <a:latin typeface="inter-regular"/>
              </a:rPr>
              <a:t> </a:t>
            </a:r>
            <a:r>
              <a:rPr lang="en-IN" sz="2400" b="0" i="0" dirty="0" err="1">
                <a:effectLst/>
                <a:latin typeface="inter-regular"/>
              </a:rPr>
              <a:t>i</a:t>
            </a:r>
            <a:r>
              <a:rPr lang="en-IN" sz="2400" b="0" i="0" dirty="0">
                <a:effectLst/>
                <a:latin typeface="inter-regular"/>
              </a:rPr>
              <a:t>=1;i&lt;=3;i++){  </a:t>
            </a:r>
          </a:p>
          <a:p>
            <a:pPr marL="0" indent="0" algn="just">
              <a:buNone/>
            </a:pPr>
            <a:r>
              <a:rPr lang="en-IN" sz="2400" b="0" i="0" dirty="0">
                <a:effectLst/>
                <a:latin typeface="inter-regular"/>
              </a:rPr>
              <a:t>//loop of j  </a:t>
            </a:r>
          </a:p>
          <a:p>
            <a:pPr marL="0" indent="0" algn="just">
              <a:buNone/>
            </a:pPr>
            <a:r>
              <a:rPr lang="en-IN" sz="2400" b="1" i="0" dirty="0">
                <a:effectLst/>
                <a:latin typeface="inter-regular"/>
              </a:rPr>
              <a:t>for</a:t>
            </a:r>
            <a:r>
              <a:rPr lang="en-IN" sz="2400" b="0" i="0" dirty="0">
                <a:effectLst/>
                <a:latin typeface="inter-regular"/>
              </a:rPr>
              <a:t>(</a:t>
            </a:r>
            <a:r>
              <a:rPr lang="en-IN" sz="2400" b="1" i="0" dirty="0">
                <a:effectLst/>
                <a:latin typeface="inter-regular"/>
              </a:rPr>
              <a:t>int</a:t>
            </a:r>
            <a:r>
              <a:rPr lang="en-IN" sz="2400" b="0" i="0" dirty="0">
                <a:effectLst/>
                <a:latin typeface="inter-regular"/>
              </a:rPr>
              <a:t> j=1;j&lt;=3;j++){  </a:t>
            </a:r>
          </a:p>
          <a:p>
            <a:pPr marL="0" indent="0" algn="just">
              <a:buNone/>
            </a:pPr>
            <a:r>
              <a:rPr lang="en-IN" sz="2400" b="0" i="0" dirty="0">
                <a:effectLst/>
                <a:latin typeface="inter-regular"/>
              </a:rPr>
              <a:t>        </a:t>
            </a:r>
            <a:r>
              <a:rPr lang="en-IN" sz="2400" b="0" i="0" dirty="0" err="1">
                <a:effectLst/>
                <a:latin typeface="inter-regular"/>
              </a:rPr>
              <a:t>System.out.println</a:t>
            </a:r>
            <a:r>
              <a:rPr lang="en-IN" sz="2400" b="0" i="0" dirty="0">
                <a:effectLst/>
                <a:latin typeface="inter-regular"/>
              </a:rPr>
              <a:t>(</a:t>
            </a:r>
            <a:r>
              <a:rPr lang="en-IN" sz="2400" b="0" i="0" dirty="0" err="1">
                <a:effectLst/>
                <a:latin typeface="inter-regular"/>
              </a:rPr>
              <a:t>i</a:t>
            </a:r>
            <a:r>
              <a:rPr lang="en-IN" sz="2400" b="0" i="0" dirty="0">
                <a:effectLst/>
                <a:latin typeface="inter-regular"/>
              </a:rPr>
              <a:t>+" "+j);  </a:t>
            </a:r>
          </a:p>
          <a:p>
            <a:pPr marL="0" indent="0" algn="just">
              <a:buNone/>
            </a:pPr>
            <a:r>
              <a:rPr lang="en-IN" sz="2400" b="0" i="0" dirty="0">
                <a:effectLst/>
                <a:latin typeface="inter-regular"/>
              </a:rPr>
              <a:t>}//end of </a:t>
            </a:r>
            <a:r>
              <a:rPr lang="en-IN" sz="2400" b="0" i="0" dirty="0" err="1">
                <a:effectLst/>
                <a:latin typeface="inter-regular"/>
              </a:rPr>
              <a:t>i</a:t>
            </a:r>
            <a:r>
              <a:rPr lang="en-IN" sz="2400" b="0" i="0" dirty="0">
                <a:effectLst/>
                <a:latin typeface="inter-regular"/>
              </a:rPr>
              <a:t>  </a:t>
            </a:r>
          </a:p>
          <a:p>
            <a:pPr marL="0" indent="0" algn="just">
              <a:buNone/>
            </a:pPr>
            <a:r>
              <a:rPr lang="en-IN" sz="2400" b="0" i="0" dirty="0">
                <a:effectLst/>
                <a:latin typeface="inter-regular"/>
              </a:rPr>
              <a:t>}//end of j  </a:t>
            </a:r>
          </a:p>
          <a:p>
            <a:pPr marL="0" indent="0" algn="just">
              <a:buNone/>
            </a:pPr>
            <a:r>
              <a:rPr lang="en-IN" sz="2400" b="0" i="0" dirty="0">
                <a:effectLst/>
                <a:latin typeface="inter-regular"/>
              </a:rPr>
              <a:t>}  </a:t>
            </a:r>
          </a:p>
          <a:p>
            <a:pPr marL="0" indent="0" algn="just">
              <a:buNone/>
            </a:pPr>
            <a:r>
              <a:rPr lang="en-IN" sz="2400" b="0" i="0" dirty="0">
                <a:effectLst/>
                <a:latin typeface="inter-regular"/>
              </a:rPr>
              <a:t>}  </a:t>
            </a:r>
          </a:p>
          <a:p>
            <a:endParaRPr lang="en-IN" sz="2000" dirty="0"/>
          </a:p>
        </p:txBody>
      </p:sp>
    </p:spTree>
    <p:extLst>
      <p:ext uri="{BB962C8B-B14F-4D97-AF65-F5344CB8AC3E}">
        <p14:creationId xmlns:p14="http://schemas.microsoft.com/office/powerpoint/2010/main" val="2577663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B187-2948-4DB3-85AE-4A1A3A189BCB}"/>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38"/>
                </a:solidFill>
                <a:effectLst/>
                <a:latin typeface="erdana"/>
              </a:rPr>
              <a:t>for-each Loop</a:t>
            </a:r>
            <a:br>
              <a:rPr lang="en-IN" b="0" i="0" dirty="0">
                <a:solidFill>
                  <a:srgbClr val="610B38"/>
                </a:solidFill>
                <a:effectLst/>
                <a:latin typeface="erdana"/>
              </a:rPr>
            </a:br>
            <a:br>
              <a:rPr lang="en-IN" dirty="0"/>
            </a:br>
            <a:endParaRPr lang="en-IN" dirty="0"/>
          </a:p>
        </p:txBody>
      </p:sp>
      <p:sp>
        <p:nvSpPr>
          <p:cNvPr id="3" name="Content Placeholder 2">
            <a:extLst>
              <a:ext uri="{FF2B5EF4-FFF2-40B4-BE49-F238E27FC236}">
                <a16:creationId xmlns:a16="http://schemas.microsoft.com/office/drawing/2014/main" id="{5FB15FEA-E119-4209-8FD9-B2A80DF029C7}"/>
              </a:ext>
            </a:extLst>
          </p:cNvPr>
          <p:cNvSpPr>
            <a:spLocks noGrp="1"/>
          </p:cNvSpPr>
          <p:nvPr>
            <p:ph idx="1"/>
          </p:nvPr>
        </p:nvSpPr>
        <p:spPr>
          <a:xfrm>
            <a:off x="457200" y="274638"/>
            <a:ext cx="8229600" cy="6308724"/>
          </a:xfrm>
        </p:spPr>
        <p:txBody>
          <a:bodyPr/>
          <a:lstStyle/>
          <a:p>
            <a:pPr algn="just"/>
            <a:r>
              <a:rPr lang="en-US" sz="2400" b="0" i="0" dirty="0">
                <a:solidFill>
                  <a:srgbClr val="333333"/>
                </a:solidFill>
                <a:effectLst/>
                <a:latin typeface="inter-regular"/>
              </a:rPr>
              <a:t>The for-each loop is used to traverse array or collection in Java. It is easier to use than simple for loop because we don't need to increment value and use subscript notation.</a:t>
            </a:r>
          </a:p>
          <a:p>
            <a:pPr algn="just"/>
            <a:r>
              <a:rPr lang="en-US" sz="2400" b="0" i="0" dirty="0">
                <a:solidFill>
                  <a:srgbClr val="333333"/>
                </a:solidFill>
                <a:effectLst/>
                <a:latin typeface="inter-regular"/>
              </a:rPr>
              <a:t>It works on the basis of elements and not the index. It returns element one by one in the defined variable.</a:t>
            </a:r>
          </a:p>
          <a:p>
            <a:pPr marL="0" indent="0" algn="just">
              <a:buNone/>
            </a:pPr>
            <a:r>
              <a:rPr lang="en-US" sz="2800" b="1" i="0" dirty="0">
                <a:solidFill>
                  <a:srgbClr val="006699"/>
                </a:solidFill>
                <a:effectLst/>
                <a:latin typeface="inter-regular"/>
              </a:rPr>
              <a:t>for</a:t>
            </a:r>
            <a:r>
              <a:rPr lang="en-US" sz="2800" b="0" i="0" dirty="0">
                <a:solidFill>
                  <a:srgbClr val="000000"/>
                </a:solidFill>
                <a:effectLst/>
                <a:latin typeface="inter-regular"/>
              </a:rPr>
              <a:t>(</a:t>
            </a:r>
            <a:r>
              <a:rPr lang="en-US" sz="2800" b="0" i="0" dirty="0" err="1">
                <a:solidFill>
                  <a:srgbClr val="000000"/>
                </a:solidFill>
                <a:effectLst/>
                <a:latin typeface="inter-regular"/>
              </a:rPr>
              <a:t>data_type</a:t>
            </a:r>
            <a:r>
              <a:rPr lang="en-US" sz="2800" b="0" i="0" dirty="0">
                <a:solidFill>
                  <a:srgbClr val="000000"/>
                </a:solidFill>
                <a:effectLst/>
                <a:latin typeface="inter-regular"/>
              </a:rPr>
              <a:t> variable : </a:t>
            </a:r>
            <a:r>
              <a:rPr lang="en-US" sz="2800" b="0" i="0" dirty="0" err="1">
                <a:solidFill>
                  <a:srgbClr val="000000"/>
                </a:solidFill>
                <a:effectLst/>
                <a:latin typeface="inter-regular"/>
              </a:rPr>
              <a:t>array_name</a:t>
            </a:r>
            <a:r>
              <a:rPr lang="en-US" sz="2800" b="0" i="0" dirty="0">
                <a:solidFill>
                  <a:srgbClr val="000000"/>
                </a:solidFill>
                <a:effectLst/>
                <a:latin typeface="inter-regular"/>
              </a:rPr>
              <a:t>){    </a:t>
            </a:r>
          </a:p>
          <a:p>
            <a:pPr marL="0" indent="0" algn="just">
              <a:buNone/>
            </a:pPr>
            <a:r>
              <a:rPr lang="en-US" sz="2800" b="0" i="0" dirty="0">
                <a:solidFill>
                  <a:srgbClr val="008200"/>
                </a:solidFill>
                <a:effectLst/>
                <a:latin typeface="inter-regular"/>
              </a:rPr>
              <a:t>//code to be executed  </a:t>
            </a:r>
            <a:r>
              <a:rPr lang="en-US" sz="2800" b="0" i="0" dirty="0">
                <a:solidFill>
                  <a:srgbClr val="000000"/>
                </a:solidFill>
                <a:effectLst/>
                <a:latin typeface="inter-regular"/>
              </a:rPr>
              <a:t>  </a:t>
            </a:r>
          </a:p>
          <a:p>
            <a:pPr marL="0" indent="0" algn="just">
              <a:buNone/>
            </a:pPr>
            <a:r>
              <a:rPr lang="en-US" sz="2800" b="0" i="0" dirty="0">
                <a:solidFill>
                  <a:srgbClr val="000000"/>
                </a:solidFill>
                <a:effectLst/>
                <a:latin typeface="inter-regular"/>
              </a:rPr>
              <a:t>}    </a:t>
            </a:r>
          </a:p>
          <a:p>
            <a:pPr algn="just"/>
            <a:endParaRPr lang="en-US" sz="24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643671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6F8C-9FF7-4EB9-A169-C74941C126E4}"/>
              </a:ext>
            </a:extLst>
          </p:cNvPr>
          <p:cNvSpPr>
            <a:spLocks noGrp="1"/>
          </p:cNvSpPr>
          <p:nvPr>
            <p:ph type="title"/>
          </p:nvPr>
        </p:nvSpPr>
        <p:spPr>
          <a:xfrm>
            <a:off x="457200" y="274638"/>
            <a:ext cx="8229600" cy="634082"/>
          </a:xfrm>
        </p:spPr>
        <p:txBody>
          <a:bodyPr>
            <a:normAutofit fontScale="90000"/>
          </a:bodyPr>
          <a:lstStyle/>
          <a:p>
            <a:r>
              <a:rPr lang="en-IN" b="0" i="0" dirty="0" err="1">
                <a:solidFill>
                  <a:srgbClr val="610B38"/>
                </a:solidFill>
                <a:effectLst/>
                <a:latin typeface="erdana"/>
              </a:rPr>
              <a:t>Labeled</a:t>
            </a:r>
            <a:r>
              <a:rPr lang="en-IN" b="0" i="0" dirty="0">
                <a:solidFill>
                  <a:srgbClr val="610B38"/>
                </a:solidFill>
                <a:effectLst/>
                <a:latin typeface="erdana"/>
              </a:rPr>
              <a:t> For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F7DEEAE-4C70-48AF-A959-3B31A61FB75D}"/>
              </a:ext>
            </a:extLst>
          </p:cNvPr>
          <p:cNvSpPr>
            <a:spLocks noGrp="1"/>
          </p:cNvSpPr>
          <p:nvPr>
            <p:ph idx="1"/>
          </p:nvPr>
        </p:nvSpPr>
        <p:spPr>
          <a:xfrm>
            <a:off x="457200" y="548680"/>
            <a:ext cx="8229600" cy="5577483"/>
          </a:xfrm>
        </p:spPr>
        <p:txBody>
          <a:bodyPr>
            <a:normAutofit/>
          </a:bodyPr>
          <a:lstStyle/>
          <a:p>
            <a:r>
              <a:rPr lang="en-US" sz="2000" b="0" i="0" dirty="0">
                <a:solidFill>
                  <a:srgbClr val="333333"/>
                </a:solidFill>
                <a:effectLst/>
                <a:latin typeface="inter-regular"/>
              </a:rPr>
              <a:t>We can have a name of each Java for loop. To do so, we use label before the for loop. It is useful while using the nested for loop as we can break/continue specific for loop.</a:t>
            </a:r>
          </a:p>
          <a:p>
            <a:endParaRPr lang="en-US" sz="2000" dirty="0">
              <a:solidFill>
                <a:srgbClr val="333333"/>
              </a:solidFill>
              <a:latin typeface="inter-regular"/>
            </a:endParaRPr>
          </a:p>
          <a:p>
            <a:pPr marL="0" indent="0" algn="just">
              <a:buNone/>
            </a:pPr>
            <a:r>
              <a:rPr lang="en-US" sz="2400" b="0" i="0" dirty="0" err="1">
                <a:effectLst/>
                <a:latin typeface="inter-regular"/>
              </a:rPr>
              <a:t>labelname</a:t>
            </a:r>
            <a:r>
              <a:rPr lang="en-US" sz="2400" b="0" i="0" dirty="0">
                <a:effectLst/>
                <a:latin typeface="inter-regular"/>
              </a:rPr>
              <a:t>:    </a:t>
            </a:r>
          </a:p>
          <a:p>
            <a:pPr marL="0" indent="0" algn="just">
              <a:buNone/>
            </a:pPr>
            <a:r>
              <a:rPr lang="en-US" sz="2400" b="1" i="0" dirty="0">
                <a:effectLst/>
                <a:latin typeface="inter-regular"/>
              </a:rPr>
              <a:t>for</a:t>
            </a:r>
            <a:r>
              <a:rPr lang="en-US" sz="2400" b="0" i="0" dirty="0">
                <a:effectLst/>
                <a:latin typeface="inter-regular"/>
              </a:rPr>
              <a:t>(initialization; condition; increment/decrement){    </a:t>
            </a:r>
          </a:p>
          <a:p>
            <a:pPr marL="0" indent="0" algn="just">
              <a:buNone/>
            </a:pPr>
            <a:r>
              <a:rPr lang="en-US" sz="2400" b="0" i="0" dirty="0">
                <a:effectLst/>
                <a:latin typeface="inter-regular"/>
              </a:rPr>
              <a:t>//code to be executed    </a:t>
            </a:r>
          </a:p>
          <a:p>
            <a:pPr marL="0" indent="0" algn="just">
              <a:buNone/>
            </a:pPr>
            <a:r>
              <a:rPr lang="en-US" sz="2400" b="0" i="0" dirty="0">
                <a:effectLst/>
                <a:latin typeface="inter-regular"/>
              </a:rPr>
              <a:t>}    </a:t>
            </a:r>
          </a:p>
          <a:p>
            <a:endParaRPr lang="en-IN" sz="2000" dirty="0"/>
          </a:p>
        </p:txBody>
      </p:sp>
    </p:spTree>
    <p:extLst>
      <p:ext uri="{BB962C8B-B14F-4D97-AF65-F5344CB8AC3E}">
        <p14:creationId xmlns:p14="http://schemas.microsoft.com/office/powerpoint/2010/main" val="3826949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BFE4-EA46-4BB3-AB99-373D148E7405}"/>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CF9234FA-B4E3-46C9-BBC7-680D0BE398A6}"/>
              </a:ext>
            </a:extLst>
          </p:cNvPr>
          <p:cNvSpPr>
            <a:spLocks noGrp="1"/>
          </p:cNvSpPr>
          <p:nvPr>
            <p:ph idx="1"/>
          </p:nvPr>
        </p:nvSpPr>
        <p:spPr>
          <a:xfrm>
            <a:off x="457200" y="836712"/>
            <a:ext cx="8229600" cy="5289451"/>
          </a:xfrm>
        </p:spPr>
        <p:txBody>
          <a:bodyPr>
            <a:normAutofit fontScale="62500" lnSpcReduction="20000"/>
          </a:bodyPr>
          <a:lstStyle/>
          <a:p>
            <a:pPr marL="0" indent="0" algn="just">
              <a:buNone/>
            </a:pPr>
            <a:r>
              <a:rPr lang="en-IN" b="0" i="0" dirty="0">
                <a:effectLst/>
                <a:latin typeface="inter-regular"/>
              </a:rPr>
              <a:t>//A Java program to demonstrate the use of </a:t>
            </a:r>
            <a:r>
              <a:rPr lang="en-IN" b="0" i="0" dirty="0" err="1">
                <a:effectLst/>
                <a:latin typeface="inter-regular"/>
              </a:rPr>
              <a:t>labeled</a:t>
            </a:r>
            <a:r>
              <a:rPr lang="en-IN" b="0" i="0" dirty="0">
                <a:effectLst/>
                <a:latin typeface="inter-regular"/>
              </a:rPr>
              <a:t> for loop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LabeledForExample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//Using Label for outer and for loop  </a:t>
            </a:r>
          </a:p>
          <a:p>
            <a:pPr marL="0" indent="0" algn="just">
              <a:buNone/>
            </a:pPr>
            <a:r>
              <a:rPr lang="en-IN" b="0" i="0" dirty="0">
                <a:effectLst/>
                <a:latin typeface="inter-regular"/>
              </a:rPr>
              <a:t>    aa:  </a:t>
            </a:r>
          </a:p>
          <a:p>
            <a:pPr marL="0" indent="0" algn="just">
              <a:buNone/>
            </a:pPr>
            <a:r>
              <a:rPr lang="en-IN" b="0" i="0" dirty="0">
                <a:effectLst/>
                <a:latin typeface="inter-regular"/>
              </a:rPr>
              <a:t>        </a:t>
            </a:r>
            <a:r>
              <a:rPr lang="en-IN" b="1" i="0" dirty="0">
                <a:effectLst/>
                <a:latin typeface="inter-regular"/>
              </a:rPr>
              <a:t>for</a:t>
            </a:r>
            <a:r>
              <a:rPr lang="en-IN" b="0" i="0" dirty="0">
                <a:effectLst/>
                <a:latin typeface="inter-regular"/>
              </a:rPr>
              <a:t>(</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=1;i&lt;=3;i++){  </a:t>
            </a:r>
          </a:p>
          <a:p>
            <a:pPr marL="0" indent="0" algn="just">
              <a:buNone/>
            </a:pPr>
            <a:r>
              <a:rPr lang="en-IN" b="0" i="0" dirty="0">
                <a:effectLst/>
                <a:latin typeface="inter-regular"/>
              </a:rPr>
              <a:t>            bb:  </a:t>
            </a:r>
          </a:p>
          <a:p>
            <a:pPr marL="0" indent="0" algn="just">
              <a:buNone/>
            </a:pPr>
            <a:r>
              <a:rPr lang="en-IN" b="0" i="0" dirty="0">
                <a:effectLst/>
                <a:latin typeface="inter-regular"/>
              </a:rPr>
              <a:t>                </a:t>
            </a:r>
            <a:r>
              <a:rPr lang="en-IN" b="1" i="0" dirty="0">
                <a:effectLst/>
                <a:latin typeface="inter-regular"/>
              </a:rPr>
              <a:t>for</a:t>
            </a:r>
            <a:r>
              <a:rPr lang="en-IN" b="0" i="0" dirty="0">
                <a:effectLst/>
                <a:latin typeface="inter-regular"/>
              </a:rPr>
              <a:t>(</a:t>
            </a:r>
            <a:r>
              <a:rPr lang="en-IN" b="1" i="0" dirty="0">
                <a:effectLst/>
                <a:latin typeface="inter-regular"/>
              </a:rPr>
              <a:t>int</a:t>
            </a:r>
            <a:r>
              <a:rPr lang="en-IN" b="0" i="0" dirty="0">
                <a:effectLst/>
                <a:latin typeface="inter-regular"/>
              </a:rPr>
              <a:t> j=1;j&lt;=3;j++){  </a:t>
            </a:r>
          </a:p>
          <a:p>
            <a:pPr marL="0" indent="0" algn="just">
              <a:buNone/>
            </a:pPr>
            <a:r>
              <a:rPr lang="en-IN" b="0" i="0" dirty="0">
                <a:effectLst/>
                <a:latin typeface="inter-regular"/>
              </a:rPr>
              <a:t>                    </a:t>
            </a:r>
            <a:r>
              <a:rPr lang="en-IN" b="1" i="0" dirty="0">
                <a:effectLst/>
                <a:latin typeface="inter-regular"/>
              </a:rPr>
              <a:t>if</a:t>
            </a:r>
            <a:r>
              <a:rPr lang="en-IN" b="0" i="0" dirty="0">
                <a:effectLst/>
                <a:latin typeface="inter-regular"/>
              </a:rPr>
              <a:t>(</a:t>
            </a:r>
            <a:r>
              <a:rPr lang="en-IN" b="0" i="0" dirty="0" err="1">
                <a:effectLst/>
                <a:latin typeface="inter-regular"/>
              </a:rPr>
              <a:t>i</a:t>
            </a:r>
            <a:r>
              <a:rPr lang="en-IN" b="0" i="0" dirty="0">
                <a:effectLst/>
                <a:latin typeface="inter-regular"/>
              </a:rPr>
              <a:t>==2&amp;&amp;j==2){  </a:t>
            </a:r>
          </a:p>
          <a:p>
            <a:pPr marL="0" indent="0" algn="just">
              <a:buNone/>
            </a:pPr>
            <a:r>
              <a:rPr lang="en-IN" b="0" i="0" dirty="0">
                <a:effectLst/>
                <a:latin typeface="inter-regular"/>
              </a:rPr>
              <a:t>                        </a:t>
            </a:r>
            <a:r>
              <a:rPr lang="en-IN" b="1" i="0" dirty="0">
                <a:effectLst/>
                <a:latin typeface="inter-regular"/>
              </a:rPr>
              <a:t>break</a:t>
            </a:r>
            <a:r>
              <a:rPr lang="en-IN" b="0" i="0" dirty="0">
                <a:effectLst/>
                <a:latin typeface="inter-regular"/>
              </a:rPr>
              <a:t> aa;  </a:t>
            </a:r>
          </a:p>
          <a:p>
            <a:pPr marL="0" indent="0" algn="just">
              <a:buNone/>
            </a:pPr>
            <a:r>
              <a:rPr lang="en-IN" b="0" i="0" dirty="0">
                <a:effectLst/>
                <a:latin typeface="inter-regular"/>
              </a:rPr>
              <a:t>                    }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"+j);  </a:t>
            </a:r>
          </a:p>
          <a:p>
            <a:pPr marL="0" indent="0" algn="just">
              <a:buNone/>
            </a:pPr>
            <a:r>
              <a:rPr lang="en-IN" b="0" i="0" dirty="0">
                <a:effectLst/>
                <a:latin typeface="inter-regular"/>
              </a:rPr>
              <a:t>                }  </a:t>
            </a:r>
          </a:p>
          <a:p>
            <a:pPr marL="0" indent="0" algn="just">
              <a:buNone/>
            </a:pPr>
            <a:r>
              <a:rPr lang="en-IN" b="0" i="0" dirty="0">
                <a:effectLst/>
                <a:latin typeface="inter-regular"/>
              </a:rPr>
              <a:t>        }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1921788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4E03-3FB4-4F78-A0AC-B939D8E1474F}"/>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38"/>
                </a:solidFill>
                <a:effectLst/>
                <a:latin typeface="erdana"/>
              </a:rPr>
              <a:t>Infinitive for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D7D5737-CB7D-4280-9C21-890F0AF73CC4}"/>
              </a:ext>
            </a:extLst>
          </p:cNvPr>
          <p:cNvSpPr>
            <a:spLocks noGrp="1"/>
          </p:cNvSpPr>
          <p:nvPr>
            <p:ph idx="1"/>
          </p:nvPr>
        </p:nvSpPr>
        <p:spPr>
          <a:xfrm>
            <a:off x="457200" y="692696"/>
            <a:ext cx="8229600" cy="5433467"/>
          </a:xfrm>
        </p:spPr>
        <p:txBody>
          <a:bodyPr/>
          <a:lstStyle/>
          <a:p>
            <a:r>
              <a:rPr lang="en-US" b="0" i="0" dirty="0">
                <a:solidFill>
                  <a:srgbClr val="333333"/>
                </a:solidFill>
                <a:effectLst/>
                <a:latin typeface="inter-regular"/>
              </a:rPr>
              <a:t>If you use two semicolons ;; in the for loop, it will be infinitive for loop.</a:t>
            </a:r>
          </a:p>
          <a:p>
            <a:pPr marL="0" indent="0" algn="just">
              <a:buNone/>
            </a:pPr>
            <a:r>
              <a:rPr lang="en-US" b="1" i="0" dirty="0">
                <a:effectLst/>
                <a:latin typeface="inter-regular"/>
              </a:rPr>
              <a:t>for</a:t>
            </a:r>
            <a:r>
              <a:rPr lang="en-US" b="0" i="0" dirty="0">
                <a:effectLst/>
                <a:latin typeface="inter-regular"/>
              </a:rPr>
              <a:t>(;;){  </a:t>
            </a:r>
          </a:p>
          <a:p>
            <a:pPr marL="0" indent="0" algn="just">
              <a:buNone/>
            </a:pPr>
            <a:r>
              <a:rPr lang="en-US" b="0" i="0" dirty="0">
                <a:effectLst/>
                <a:latin typeface="inter-regular"/>
              </a:rPr>
              <a:t>//code to be executed  </a:t>
            </a:r>
          </a:p>
          <a:p>
            <a:pPr marL="0" indent="0" algn="just">
              <a:buNone/>
            </a:pPr>
            <a:r>
              <a:rPr lang="en-US" b="0" i="0" dirty="0">
                <a:effectLst/>
                <a:latin typeface="inter-regular"/>
              </a:rPr>
              <a:t>}  </a:t>
            </a:r>
          </a:p>
          <a:p>
            <a:endParaRPr lang="en-IN" dirty="0"/>
          </a:p>
        </p:txBody>
      </p:sp>
    </p:spTree>
    <p:extLst>
      <p:ext uri="{BB962C8B-B14F-4D97-AF65-F5344CB8AC3E}">
        <p14:creationId xmlns:p14="http://schemas.microsoft.com/office/powerpoint/2010/main" val="118373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051A-BBCD-4299-9777-AAA13A0641F7}"/>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FAD739D9-F244-4353-8926-C340237544E1}"/>
              </a:ext>
            </a:extLst>
          </p:cNvPr>
          <p:cNvSpPr>
            <a:spLocks noGrp="1"/>
          </p:cNvSpPr>
          <p:nvPr>
            <p:ph idx="1"/>
          </p:nvPr>
        </p:nvSpPr>
        <p:spPr>
          <a:xfrm>
            <a:off x="457200" y="836712"/>
            <a:ext cx="8229600" cy="5289451"/>
          </a:xfrm>
        </p:spPr>
        <p:txBody>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ForExample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//Using no condition in for loop  </a:t>
            </a:r>
          </a:p>
          <a:p>
            <a:pPr marL="0" indent="0" algn="just">
              <a:buNone/>
            </a:pPr>
            <a:r>
              <a:rPr lang="en-IN" b="0" i="0" dirty="0">
                <a:effectLst/>
                <a:latin typeface="inter-regular"/>
              </a:rPr>
              <a:t>    </a:t>
            </a:r>
            <a:r>
              <a:rPr lang="en-IN" b="1" i="0" dirty="0">
                <a:effectLst/>
                <a:latin typeface="inter-regular"/>
              </a:rPr>
              <a:t>for</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("infinitive loop");  </a:t>
            </a:r>
          </a:p>
          <a:p>
            <a:pPr marL="0" indent="0" algn="just">
              <a:buNone/>
            </a:pPr>
            <a:r>
              <a:rPr lang="en-IN" b="0" i="0" dirty="0">
                <a:effectLst/>
                <a:latin typeface="inter-regular"/>
              </a:rPr>
              <a:t>    }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85169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B0BB-C28C-44D9-BA2A-A0CFE70FB2B3}"/>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While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4B92C26-08AF-4F1C-9EAD-05B146D4DD0C}"/>
              </a:ext>
            </a:extLst>
          </p:cNvPr>
          <p:cNvSpPr>
            <a:spLocks noGrp="1"/>
          </p:cNvSpPr>
          <p:nvPr>
            <p:ph idx="1"/>
          </p:nvPr>
        </p:nvSpPr>
        <p:spPr>
          <a:xfrm>
            <a:off x="457200" y="476672"/>
            <a:ext cx="8229600" cy="6381328"/>
          </a:xfrm>
        </p:spPr>
        <p:txBody>
          <a:bodyPr>
            <a:normAutofit fontScale="92500" lnSpcReduction="10000"/>
          </a:bodyPr>
          <a:lstStyle/>
          <a:p>
            <a:pPr algn="just"/>
            <a:r>
              <a:rPr lang="en-US" b="0" i="0" dirty="0">
                <a:solidFill>
                  <a:srgbClr val="333333"/>
                </a:solidFill>
                <a:effectLst/>
                <a:latin typeface="inter-regular"/>
              </a:rPr>
              <a:t>The </a:t>
            </a:r>
            <a:r>
              <a:rPr lang="en-US" b="0" i="1" dirty="0">
                <a:solidFill>
                  <a:srgbClr val="333333"/>
                </a:solidFill>
                <a:effectLst/>
                <a:latin typeface="inter-regular"/>
              </a:rPr>
              <a:t>while loop</a:t>
            </a:r>
            <a:r>
              <a:rPr lang="en-US" b="0" i="0" dirty="0">
                <a:solidFill>
                  <a:srgbClr val="333333"/>
                </a:solidFill>
                <a:effectLst/>
                <a:latin typeface="inter-regular"/>
              </a:rPr>
              <a:t> is used to iterate a part of the program repeatedly until the specified Boolean condition is true. As soon as the Boolean condition becomes false, the loop automatically stops.</a:t>
            </a:r>
          </a:p>
          <a:p>
            <a:pPr algn="just"/>
            <a:r>
              <a:rPr lang="en-US" b="0" i="0" dirty="0">
                <a:solidFill>
                  <a:srgbClr val="333333"/>
                </a:solidFill>
                <a:effectLst/>
                <a:latin typeface="inter-regular"/>
              </a:rPr>
              <a:t>The while loop is considered as a repeating if statement. If the number of iteration is not fixed, it is recommended to use the while loop.</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1" i="0" dirty="0">
                <a:effectLst/>
                <a:latin typeface="inter-regular"/>
              </a:rPr>
              <a:t>while</a:t>
            </a:r>
            <a:r>
              <a:rPr lang="en-US" b="0" i="0" dirty="0">
                <a:effectLst/>
                <a:latin typeface="inter-regular"/>
              </a:rPr>
              <a:t> (condition){    </a:t>
            </a:r>
          </a:p>
          <a:p>
            <a:pPr marL="0" indent="0" algn="just">
              <a:buNone/>
            </a:pPr>
            <a:r>
              <a:rPr lang="en-US" b="0" i="0" dirty="0">
                <a:effectLst/>
                <a:latin typeface="inter-regular"/>
              </a:rPr>
              <a:t>//code to be executed   </a:t>
            </a:r>
          </a:p>
          <a:p>
            <a:pPr marL="0" indent="0" algn="just">
              <a:buNone/>
            </a:pPr>
            <a:r>
              <a:rPr lang="en-US" b="0" i="0" dirty="0">
                <a:effectLst/>
                <a:latin typeface="inter-regular"/>
              </a:rPr>
              <a:t>I </a:t>
            </a:r>
            <a:r>
              <a:rPr lang="en-US" b="0" i="0" dirty="0" err="1">
                <a:effectLst/>
                <a:latin typeface="inter-regular"/>
              </a:rPr>
              <a:t>ncrement</a:t>
            </a:r>
            <a:r>
              <a:rPr lang="en-US" b="0" i="0" dirty="0">
                <a:effectLst/>
                <a:latin typeface="inter-regular"/>
              </a:rPr>
              <a:t> / decrement statement  </a:t>
            </a:r>
          </a:p>
          <a:p>
            <a:pPr marL="0" indent="0" algn="just">
              <a:buNone/>
            </a:pPr>
            <a:r>
              <a:rPr lang="en-US" b="0" i="0" dirty="0">
                <a:effectLst/>
                <a:latin typeface="inter-regular"/>
              </a:rPr>
              <a:t>}  </a:t>
            </a:r>
            <a:r>
              <a:rPr lang="en-US" b="0" i="0" dirty="0">
                <a:solidFill>
                  <a:srgbClr val="000000"/>
                </a:solidFill>
                <a:effectLst/>
                <a:latin typeface="inter-regular"/>
              </a:rPr>
              <a:t>  </a:t>
            </a:r>
          </a:p>
          <a:p>
            <a:pPr algn="just"/>
            <a:endParaRPr lang="en-IN" dirty="0"/>
          </a:p>
        </p:txBody>
      </p:sp>
    </p:spTree>
    <p:extLst>
      <p:ext uri="{BB962C8B-B14F-4D97-AF65-F5344CB8AC3E}">
        <p14:creationId xmlns:p14="http://schemas.microsoft.com/office/powerpoint/2010/main" val="30224553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F4A2-0CDC-4E83-BF04-787FF2AF3BE0}"/>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36398E3E-D0DE-4C2C-8A67-73BE58E566CE}"/>
              </a:ext>
            </a:extLst>
          </p:cNvPr>
          <p:cNvSpPr>
            <a:spLocks noGrp="1"/>
          </p:cNvSpPr>
          <p:nvPr>
            <p:ph idx="1"/>
          </p:nvPr>
        </p:nvSpPr>
        <p:spPr>
          <a:xfrm>
            <a:off x="457200" y="836712"/>
            <a:ext cx="8229600" cy="5746650"/>
          </a:xfrm>
        </p:spPr>
        <p:txBody>
          <a:bodyPr>
            <a:normAutofit/>
          </a:bodyPr>
          <a:lstStyle/>
          <a:p>
            <a:r>
              <a:rPr lang="en-US" sz="2000" b="0" i="0" dirty="0">
                <a:solidFill>
                  <a:srgbClr val="333333"/>
                </a:solidFill>
                <a:effectLst/>
                <a:latin typeface="inter-regular"/>
              </a:rPr>
              <a:t>In the below example, we print integer values from 1 to 10. Unlike the for loop, we separately need to initialize and increment the variable used in the condition (here, </a:t>
            </a:r>
            <a:r>
              <a:rPr lang="en-US" sz="2000" b="0" i="0" dirty="0" err="1">
                <a:solidFill>
                  <a:srgbClr val="333333"/>
                </a:solidFill>
                <a:effectLst/>
                <a:latin typeface="inter-regular"/>
              </a:rPr>
              <a:t>i</a:t>
            </a:r>
            <a:r>
              <a:rPr lang="en-US" sz="2000" b="0" i="0" dirty="0">
                <a:solidFill>
                  <a:srgbClr val="333333"/>
                </a:solidFill>
                <a:effectLst/>
                <a:latin typeface="inter-regular"/>
              </a:rPr>
              <a:t>). Otherwise, the loop will execute infinitely.</a:t>
            </a:r>
          </a:p>
          <a:p>
            <a:endParaRPr lang="en-US" sz="2000" dirty="0">
              <a:solidFill>
                <a:srgbClr val="333333"/>
              </a:solidFill>
              <a:latin typeface="inter-regular"/>
            </a:endParaRPr>
          </a:p>
          <a:p>
            <a:pPr marL="0" indent="0" algn="just">
              <a:buNone/>
            </a:pPr>
            <a:r>
              <a:rPr lang="en-IN" sz="2400" b="1" i="0" dirty="0">
                <a:effectLst/>
                <a:latin typeface="inter-regular"/>
              </a:rPr>
              <a:t>public</a:t>
            </a:r>
            <a:r>
              <a:rPr lang="en-IN" sz="2400" b="0" i="0" dirty="0">
                <a:effectLst/>
                <a:latin typeface="inter-regular"/>
              </a:rPr>
              <a:t> </a:t>
            </a:r>
            <a:r>
              <a:rPr lang="en-IN" sz="2400" b="1" i="0" dirty="0">
                <a:effectLst/>
                <a:latin typeface="inter-regular"/>
              </a:rPr>
              <a:t>class</a:t>
            </a:r>
            <a:r>
              <a:rPr lang="en-IN" sz="2400" b="0" i="0" dirty="0">
                <a:effectLst/>
                <a:latin typeface="inter-regular"/>
              </a:rPr>
              <a:t> </a:t>
            </a:r>
            <a:r>
              <a:rPr lang="en-IN" sz="2400" b="0" i="0" dirty="0" err="1">
                <a:effectLst/>
                <a:latin typeface="inter-regular"/>
              </a:rPr>
              <a:t>WhileExample</a:t>
            </a:r>
            <a:r>
              <a:rPr lang="en-IN" sz="2400" b="0" i="0" dirty="0">
                <a:effectLst/>
                <a:latin typeface="inter-regular"/>
              </a:rPr>
              <a:t> {  </a:t>
            </a:r>
          </a:p>
          <a:p>
            <a:pPr marL="0" indent="0" algn="just">
              <a:buNone/>
            </a:pPr>
            <a:r>
              <a:rPr lang="en-IN" sz="2400" b="1" i="0" dirty="0">
                <a:effectLst/>
                <a:latin typeface="inter-regular"/>
              </a:rPr>
              <a:t>public</a:t>
            </a:r>
            <a:r>
              <a:rPr lang="en-IN" sz="2400" b="0" i="0" dirty="0">
                <a:effectLst/>
                <a:latin typeface="inter-regular"/>
              </a:rPr>
              <a:t> </a:t>
            </a:r>
            <a:r>
              <a:rPr lang="en-IN" sz="2400" b="1" i="0" dirty="0">
                <a:effectLst/>
                <a:latin typeface="inter-regular"/>
              </a:rPr>
              <a:t>static</a:t>
            </a:r>
            <a:r>
              <a:rPr lang="en-IN" sz="2400" b="0" i="0" dirty="0">
                <a:effectLst/>
                <a:latin typeface="inter-regular"/>
              </a:rPr>
              <a:t> </a:t>
            </a:r>
            <a:r>
              <a:rPr lang="en-IN" sz="2400" b="1" i="0" dirty="0">
                <a:effectLst/>
                <a:latin typeface="inter-regular"/>
              </a:rPr>
              <a:t>void</a:t>
            </a:r>
            <a:r>
              <a:rPr lang="en-IN" sz="2400" b="0" i="0" dirty="0">
                <a:effectLst/>
                <a:latin typeface="inter-regular"/>
              </a:rPr>
              <a:t> main(String[] </a:t>
            </a:r>
            <a:r>
              <a:rPr lang="en-IN" sz="2400" b="0" i="0" dirty="0" err="1">
                <a:effectLst/>
                <a:latin typeface="inter-regular"/>
              </a:rPr>
              <a:t>args</a:t>
            </a:r>
            <a:r>
              <a:rPr lang="en-IN" sz="2400" b="0" i="0" dirty="0">
                <a:effectLst/>
                <a:latin typeface="inter-regular"/>
              </a:rPr>
              <a:t>) {  </a:t>
            </a:r>
          </a:p>
          <a:p>
            <a:pPr marL="0" indent="0" algn="just">
              <a:buNone/>
            </a:pPr>
            <a:r>
              <a:rPr lang="en-IN" sz="2400" b="0" i="0" dirty="0">
                <a:effectLst/>
                <a:latin typeface="inter-regular"/>
              </a:rPr>
              <a:t>    </a:t>
            </a:r>
            <a:r>
              <a:rPr lang="en-IN" sz="2400" b="1" i="0" dirty="0">
                <a:effectLst/>
                <a:latin typeface="inter-regular"/>
              </a:rPr>
              <a:t>int</a:t>
            </a:r>
            <a:r>
              <a:rPr lang="en-IN" sz="2400" b="0" i="0" dirty="0">
                <a:effectLst/>
                <a:latin typeface="inter-regular"/>
              </a:rPr>
              <a:t> </a:t>
            </a:r>
            <a:r>
              <a:rPr lang="en-IN" sz="2400" b="0" i="0" dirty="0" err="1">
                <a:effectLst/>
                <a:latin typeface="inter-regular"/>
              </a:rPr>
              <a:t>i</a:t>
            </a:r>
            <a:r>
              <a:rPr lang="en-IN" sz="2400" b="0" i="0" dirty="0">
                <a:effectLst/>
                <a:latin typeface="inter-regular"/>
              </a:rPr>
              <a:t>=1;  </a:t>
            </a:r>
          </a:p>
          <a:p>
            <a:pPr marL="0" indent="0" algn="just">
              <a:buNone/>
            </a:pPr>
            <a:r>
              <a:rPr lang="en-IN" sz="2400" b="0" i="0" dirty="0">
                <a:effectLst/>
                <a:latin typeface="inter-regular"/>
              </a:rPr>
              <a:t>    </a:t>
            </a:r>
            <a:r>
              <a:rPr lang="en-IN" sz="2400" b="1" i="0" dirty="0">
                <a:effectLst/>
                <a:latin typeface="inter-regular"/>
              </a:rPr>
              <a:t>while</a:t>
            </a:r>
            <a:r>
              <a:rPr lang="en-IN" sz="2400" b="0" i="0" dirty="0">
                <a:effectLst/>
                <a:latin typeface="inter-regular"/>
              </a:rPr>
              <a:t>(</a:t>
            </a:r>
            <a:r>
              <a:rPr lang="en-IN" sz="2400" b="0" i="0" dirty="0" err="1">
                <a:effectLst/>
                <a:latin typeface="inter-regular"/>
              </a:rPr>
              <a:t>i</a:t>
            </a:r>
            <a:r>
              <a:rPr lang="en-IN" sz="2400" b="0" i="0" dirty="0">
                <a:effectLst/>
                <a:latin typeface="inter-regular"/>
              </a:rPr>
              <a:t>&lt;=10){  </a:t>
            </a:r>
          </a:p>
          <a:p>
            <a:pPr marL="0" indent="0" algn="just">
              <a:buNone/>
            </a:pPr>
            <a:r>
              <a:rPr lang="en-IN" sz="2400" b="0" i="0" dirty="0">
                <a:effectLst/>
                <a:latin typeface="inter-regular"/>
              </a:rPr>
              <a:t>        </a:t>
            </a:r>
            <a:r>
              <a:rPr lang="en-IN" sz="2400" b="0" i="0" dirty="0" err="1">
                <a:effectLst/>
                <a:latin typeface="inter-regular"/>
              </a:rPr>
              <a:t>System.out.println</a:t>
            </a:r>
            <a:r>
              <a:rPr lang="en-IN" sz="2400" b="0" i="0" dirty="0">
                <a:effectLst/>
                <a:latin typeface="inter-regular"/>
              </a:rPr>
              <a:t>(</a:t>
            </a:r>
            <a:r>
              <a:rPr lang="en-IN" sz="2400" b="0" i="0" dirty="0" err="1">
                <a:effectLst/>
                <a:latin typeface="inter-regular"/>
              </a:rPr>
              <a:t>i</a:t>
            </a:r>
            <a:r>
              <a:rPr lang="en-IN" sz="2400" b="0" i="0" dirty="0">
                <a:effectLst/>
                <a:latin typeface="inter-regular"/>
              </a:rPr>
              <a:t>);  </a:t>
            </a:r>
          </a:p>
          <a:p>
            <a:pPr marL="0" indent="0" algn="just">
              <a:buNone/>
            </a:pPr>
            <a:r>
              <a:rPr lang="en-IN" sz="2400" b="0" i="0" dirty="0">
                <a:effectLst/>
                <a:latin typeface="inter-regular"/>
              </a:rPr>
              <a:t>    </a:t>
            </a:r>
            <a:r>
              <a:rPr lang="en-IN" sz="2400" b="0" i="0" dirty="0" err="1">
                <a:effectLst/>
                <a:latin typeface="inter-regular"/>
              </a:rPr>
              <a:t>i</a:t>
            </a:r>
            <a:r>
              <a:rPr lang="en-IN" sz="2400" b="0" i="0" dirty="0">
                <a:effectLst/>
                <a:latin typeface="inter-regular"/>
              </a:rPr>
              <a:t>++;  </a:t>
            </a:r>
          </a:p>
          <a:p>
            <a:pPr marL="0" indent="0" algn="just">
              <a:buNone/>
            </a:pPr>
            <a:r>
              <a:rPr lang="en-IN" sz="2400" b="0" i="0" dirty="0">
                <a:effectLst/>
                <a:latin typeface="inter-regular"/>
              </a:rPr>
              <a:t>    }  </a:t>
            </a:r>
          </a:p>
          <a:p>
            <a:pPr marL="0" indent="0" algn="just">
              <a:buNone/>
            </a:pPr>
            <a:r>
              <a:rPr lang="en-IN" sz="2400" b="0" i="0" dirty="0">
                <a:effectLst/>
                <a:latin typeface="inter-regular"/>
              </a:rPr>
              <a:t>}  </a:t>
            </a:r>
          </a:p>
          <a:p>
            <a:pPr marL="0" indent="0" algn="just">
              <a:buNone/>
            </a:pPr>
            <a:r>
              <a:rPr lang="en-IN" sz="2400" b="0" i="0" dirty="0">
                <a:effectLst/>
                <a:latin typeface="inter-regular"/>
              </a:rPr>
              <a:t>}  </a:t>
            </a:r>
          </a:p>
          <a:p>
            <a:endParaRPr lang="en-IN" sz="2000" dirty="0"/>
          </a:p>
        </p:txBody>
      </p:sp>
    </p:spTree>
    <p:extLst>
      <p:ext uri="{BB962C8B-B14F-4D97-AF65-F5344CB8AC3E}">
        <p14:creationId xmlns:p14="http://schemas.microsoft.com/office/powerpoint/2010/main" val="585584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4190-F761-41F5-A0E9-3C10CBC0C6A4}"/>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Infinitive While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7D8A39C-35EB-41C1-8C16-E18BBF612518}"/>
              </a:ext>
            </a:extLst>
          </p:cNvPr>
          <p:cNvSpPr>
            <a:spLocks noGrp="1"/>
          </p:cNvSpPr>
          <p:nvPr>
            <p:ph idx="1"/>
          </p:nvPr>
        </p:nvSpPr>
        <p:spPr>
          <a:xfrm>
            <a:off x="457200" y="620688"/>
            <a:ext cx="8229600" cy="5505475"/>
          </a:xfrm>
        </p:spPr>
        <p:txBody>
          <a:bodyPr/>
          <a:lstStyle/>
          <a:p>
            <a:r>
              <a:rPr lang="en-US" b="0" i="0" dirty="0">
                <a:solidFill>
                  <a:srgbClr val="333333"/>
                </a:solidFill>
                <a:effectLst/>
                <a:latin typeface="inter-regular"/>
              </a:rPr>
              <a:t>If you pass </a:t>
            </a:r>
            <a:r>
              <a:rPr lang="en-US" b="1" i="0" dirty="0">
                <a:solidFill>
                  <a:srgbClr val="333333"/>
                </a:solidFill>
                <a:effectLst/>
                <a:latin typeface="inter-bold"/>
              </a:rPr>
              <a:t>true</a:t>
            </a:r>
            <a:r>
              <a:rPr lang="en-US" b="0" i="0" dirty="0">
                <a:solidFill>
                  <a:srgbClr val="333333"/>
                </a:solidFill>
                <a:effectLst/>
                <a:latin typeface="inter-regular"/>
              </a:rPr>
              <a:t> in the while loop, it will be infinitive while loop.</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1" i="0" dirty="0">
                <a:effectLst/>
                <a:latin typeface="inter-regular"/>
              </a:rPr>
              <a:t>while</a:t>
            </a:r>
            <a:r>
              <a:rPr lang="en-US" b="0" i="0" dirty="0">
                <a:effectLst/>
                <a:latin typeface="inter-regular"/>
              </a:rPr>
              <a:t>(</a:t>
            </a:r>
            <a:r>
              <a:rPr lang="en-US" b="1" i="0" dirty="0">
                <a:effectLst/>
                <a:latin typeface="inter-regular"/>
              </a:rPr>
              <a:t>true</a:t>
            </a:r>
            <a:r>
              <a:rPr lang="en-US" b="0" i="0" dirty="0">
                <a:effectLst/>
                <a:latin typeface="inter-regular"/>
              </a:rPr>
              <a:t>){  </a:t>
            </a:r>
          </a:p>
          <a:p>
            <a:pPr marL="0" indent="0" algn="just">
              <a:buNone/>
            </a:pPr>
            <a:r>
              <a:rPr lang="en-US" b="0" i="0" dirty="0">
                <a:effectLst/>
                <a:latin typeface="inter-regular"/>
              </a:rPr>
              <a:t>//code to be executed  </a:t>
            </a:r>
          </a:p>
          <a:p>
            <a:pPr marL="0" indent="0" algn="just">
              <a:buNone/>
            </a:pPr>
            <a:r>
              <a:rPr lang="en-US" b="0" i="0" dirty="0">
                <a:effectLst/>
                <a:latin typeface="inter-regular"/>
              </a:rPr>
              <a:t>}  </a:t>
            </a:r>
          </a:p>
          <a:p>
            <a:endParaRPr lang="en-IN" dirty="0"/>
          </a:p>
        </p:txBody>
      </p:sp>
    </p:spTree>
    <p:extLst>
      <p:ext uri="{BB962C8B-B14F-4D97-AF65-F5344CB8AC3E}">
        <p14:creationId xmlns:p14="http://schemas.microsoft.com/office/powerpoint/2010/main" val="125916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1B7F29-31FB-41C4-9A58-EF6A9CB72F91}"/>
              </a:ext>
            </a:extLst>
          </p:cNvPr>
          <p:cNvSpPr>
            <a:spLocks noGrp="1"/>
          </p:cNvSpPr>
          <p:nvPr>
            <p:ph idx="1"/>
          </p:nvPr>
        </p:nvSpPr>
        <p:spPr>
          <a:xfrm>
            <a:off x="457200" y="115888"/>
            <a:ext cx="8229600" cy="6010275"/>
          </a:xfrm>
        </p:spPr>
        <p:txBody>
          <a:bodyPr>
            <a:normAutofit/>
          </a:bodyPr>
          <a:lstStyle/>
          <a:p>
            <a:r>
              <a:rPr lang="en-US" sz="2000" b="1" i="0" dirty="0">
                <a:solidFill>
                  <a:srgbClr val="273239"/>
                </a:solidFill>
                <a:effectLst/>
                <a:latin typeface="urw-din"/>
              </a:rPr>
              <a:t>Step 5:</a:t>
            </a:r>
            <a:r>
              <a:rPr lang="en-US" sz="2000" b="0" i="0" dirty="0">
                <a:solidFill>
                  <a:srgbClr val="273239"/>
                </a:solidFill>
                <a:effectLst/>
                <a:latin typeface="urw-din"/>
              </a:rPr>
              <a:t> You will see a list of different paths, click on the New button, and then add the path where java is installed. By default, java is installed in “C:\Program Files\Java\</a:t>
            </a:r>
            <a:r>
              <a:rPr lang="en-US" sz="2000" b="0" i="0" dirty="0" err="1">
                <a:solidFill>
                  <a:srgbClr val="273239"/>
                </a:solidFill>
                <a:effectLst/>
                <a:latin typeface="urw-din"/>
              </a:rPr>
              <a:t>jdk</a:t>
            </a:r>
            <a:r>
              <a:rPr lang="en-US" sz="2000" b="0" i="0" dirty="0">
                <a:solidFill>
                  <a:srgbClr val="273239"/>
                </a:solidFill>
                <a:effectLst/>
                <a:latin typeface="urw-din"/>
              </a:rPr>
              <a:t>\bin” folder OR “C:\Program Files(x86)\Java\</a:t>
            </a:r>
            <a:r>
              <a:rPr lang="en-US" sz="2000" b="0" i="0" dirty="0" err="1">
                <a:solidFill>
                  <a:srgbClr val="273239"/>
                </a:solidFill>
                <a:effectLst/>
                <a:latin typeface="urw-din"/>
              </a:rPr>
              <a:t>jdk</a:t>
            </a:r>
            <a:r>
              <a:rPr lang="en-US" sz="2000" b="0" i="0" dirty="0">
                <a:solidFill>
                  <a:srgbClr val="273239"/>
                </a:solidFill>
                <a:effectLst/>
                <a:latin typeface="urw-din"/>
              </a:rPr>
              <a:t>\bin”. In case, you have installed java at any other location, then add that path.</a:t>
            </a:r>
          </a:p>
          <a:p>
            <a:endParaRPr lang="en-IN" sz="2000" dirty="0"/>
          </a:p>
        </p:txBody>
      </p:sp>
      <p:pic>
        <p:nvPicPr>
          <p:cNvPr id="5" name="Picture 4">
            <a:extLst>
              <a:ext uri="{FF2B5EF4-FFF2-40B4-BE49-F238E27FC236}">
                <a16:creationId xmlns:a16="http://schemas.microsoft.com/office/drawing/2014/main" id="{F36CEC51-473D-4510-A7D9-1B508D535484}"/>
              </a:ext>
            </a:extLst>
          </p:cNvPr>
          <p:cNvPicPr>
            <a:picLocks noChangeAspect="1"/>
          </p:cNvPicPr>
          <p:nvPr/>
        </p:nvPicPr>
        <p:blipFill>
          <a:blip r:embed="rId2"/>
          <a:stretch>
            <a:fillRect/>
          </a:stretch>
        </p:blipFill>
        <p:spPr>
          <a:xfrm>
            <a:off x="899592" y="1772816"/>
            <a:ext cx="3456384" cy="3299573"/>
          </a:xfrm>
          <a:prstGeom prst="rect">
            <a:avLst/>
          </a:prstGeom>
        </p:spPr>
      </p:pic>
      <p:sp>
        <p:nvSpPr>
          <p:cNvPr id="7" name="TextBox 6">
            <a:extLst>
              <a:ext uri="{FF2B5EF4-FFF2-40B4-BE49-F238E27FC236}">
                <a16:creationId xmlns:a16="http://schemas.microsoft.com/office/drawing/2014/main" id="{02B12445-2990-4528-BB7D-60166B0A589F}"/>
              </a:ext>
            </a:extLst>
          </p:cNvPr>
          <p:cNvSpPr txBox="1"/>
          <p:nvPr/>
        </p:nvSpPr>
        <p:spPr>
          <a:xfrm>
            <a:off x="755576" y="5251989"/>
            <a:ext cx="7416824" cy="923330"/>
          </a:xfrm>
          <a:prstGeom prst="rect">
            <a:avLst/>
          </a:prstGeom>
          <a:noFill/>
        </p:spPr>
        <p:txBody>
          <a:bodyPr wrap="square">
            <a:spAutoFit/>
          </a:bodyPr>
          <a:lstStyle/>
          <a:p>
            <a:r>
              <a:rPr lang="en-US" b="1" i="0" dirty="0">
                <a:solidFill>
                  <a:srgbClr val="273239"/>
                </a:solidFill>
                <a:effectLst/>
                <a:latin typeface="urw-din"/>
              </a:rPr>
              <a:t>Step 6: </a:t>
            </a:r>
            <a:r>
              <a:rPr lang="en-US" b="0" i="0" dirty="0">
                <a:solidFill>
                  <a:srgbClr val="273239"/>
                </a:solidFill>
                <a:effectLst/>
                <a:latin typeface="urw-din"/>
              </a:rPr>
              <a:t>Click on OK, Save the settings, and you are done !! Now to check whether the installation is done correctly, open the command prompt and type </a:t>
            </a:r>
            <a:r>
              <a:rPr lang="en-US" b="0" i="1" dirty="0" err="1">
                <a:solidFill>
                  <a:srgbClr val="273239"/>
                </a:solidFill>
                <a:effectLst/>
                <a:latin typeface="urw-din"/>
              </a:rPr>
              <a:t>javac</a:t>
            </a:r>
            <a:r>
              <a:rPr lang="en-US" b="0" i="1" dirty="0">
                <a:solidFill>
                  <a:srgbClr val="273239"/>
                </a:solidFill>
                <a:effectLst/>
                <a:latin typeface="urw-din"/>
              </a:rPr>
              <a:t> -version</a:t>
            </a:r>
            <a:r>
              <a:rPr lang="en-US" b="0" i="0" dirty="0">
                <a:solidFill>
                  <a:srgbClr val="273239"/>
                </a:solidFill>
                <a:effectLst/>
                <a:latin typeface="urw-din"/>
              </a:rPr>
              <a:t>. You will see that java is running on your machine.</a:t>
            </a:r>
            <a:endParaRPr lang="en-IN" dirty="0"/>
          </a:p>
        </p:txBody>
      </p:sp>
    </p:spTree>
    <p:extLst>
      <p:ext uri="{BB962C8B-B14F-4D97-AF65-F5344CB8AC3E}">
        <p14:creationId xmlns:p14="http://schemas.microsoft.com/office/powerpoint/2010/main" val="3320439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7857-D72B-4CD1-8498-684D5A7D4563}"/>
              </a:ext>
            </a:extLst>
          </p:cNvPr>
          <p:cNvSpPr>
            <a:spLocks noGrp="1"/>
          </p:cNvSpPr>
          <p:nvPr>
            <p:ph type="title"/>
          </p:nvPr>
        </p:nvSpPr>
        <p:spPr>
          <a:xfrm>
            <a:off x="457200" y="274638"/>
            <a:ext cx="8229600" cy="778098"/>
          </a:xfrm>
        </p:spPr>
        <p:txBody>
          <a:bodyPr>
            <a:normAutofit fontScale="90000"/>
          </a:bodyPr>
          <a:lstStyle/>
          <a:p>
            <a:r>
              <a:rPr lang="en-IN" b="0" i="0" dirty="0">
                <a:solidFill>
                  <a:srgbClr val="610B38"/>
                </a:solidFill>
                <a:effectLst/>
                <a:latin typeface="erdana"/>
              </a:rPr>
              <a:t>do-while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229044B-B046-4CB3-BDA8-01EFB0A48784}"/>
              </a:ext>
            </a:extLst>
          </p:cNvPr>
          <p:cNvSpPr>
            <a:spLocks noGrp="1"/>
          </p:cNvSpPr>
          <p:nvPr>
            <p:ph idx="1"/>
          </p:nvPr>
        </p:nvSpPr>
        <p:spPr>
          <a:xfrm>
            <a:off x="457200" y="620688"/>
            <a:ext cx="8229600" cy="6237312"/>
          </a:xfrm>
        </p:spPr>
        <p:txBody>
          <a:bodyPr>
            <a:normAutofit/>
          </a:bodyPr>
          <a:lstStyle/>
          <a:p>
            <a:r>
              <a:rPr lang="en-US" sz="2000" b="0" i="0" dirty="0">
                <a:solidFill>
                  <a:srgbClr val="333333"/>
                </a:solidFill>
                <a:effectLst/>
                <a:latin typeface="inter-regular"/>
              </a:rPr>
              <a:t>The Java </a:t>
            </a:r>
            <a:r>
              <a:rPr lang="en-US" sz="2000" b="0" i="1" dirty="0">
                <a:solidFill>
                  <a:srgbClr val="333333"/>
                </a:solidFill>
                <a:effectLst/>
                <a:latin typeface="inter-regular"/>
              </a:rPr>
              <a:t>do-while loop</a:t>
            </a:r>
            <a:r>
              <a:rPr lang="en-US" sz="2000" b="0" i="0" dirty="0">
                <a:solidFill>
                  <a:srgbClr val="333333"/>
                </a:solidFill>
                <a:effectLst/>
                <a:latin typeface="inter-regular"/>
              </a:rPr>
              <a:t> is used to iterate a part of the program repeatedly, until the specified condition is true. If the number of iteration is not fixed and you must have to execute the loop at least once, it is recommended to use a do-while loop.</a:t>
            </a:r>
          </a:p>
          <a:p>
            <a:r>
              <a:rPr lang="en-US" sz="1800" b="0" i="0" dirty="0">
                <a:solidFill>
                  <a:srgbClr val="333333"/>
                </a:solidFill>
                <a:effectLst/>
                <a:latin typeface="inter-regular"/>
              </a:rPr>
              <a:t>Java do-while loop is called an </a:t>
            </a:r>
            <a:r>
              <a:rPr lang="en-US" sz="1800" b="1" i="0" dirty="0">
                <a:solidFill>
                  <a:srgbClr val="333333"/>
                </a:solidFill>
                <a:effectLst/>
                <a:latin typeface="inter-bold"/>
              </a:rPr>
              <a:t>exit control loop</a:t>
            </a:r>
            <a:r>
              <a:rPr lang="en-US" sz="1800" b="0" i="0" dirty="0">
                <a:solidFill>
                  <a:srgbClr val="333333"/>
                </a:solidFill>
                <a:effectLst/>
                <a:latin typeface="inter-regular"/>
              </a:rPr>
              <a:t>. Therefore, unlike while loop and for loop, the do-while check the condition at the end of loop body. The Java </a:t>
            </a:r>
            <a:r>
              <a:rPr lang="en-US" sz="1800" b="0" i="1" dirty="0">
                <a:solidFill>
                  <a:srgbClr val="333333"/>
                </a:solidFill>
                <a:effectLst/>
                <a:latin typeface="inter-regular"/>
              </a:rPr>
              <a:t>do-while loop</a:t>
            </a:r>
            <a:r>
              <a:rPr lang="en-US" sz="1800" b="0" i="0" dirty="0">
                <a:solidFill>
                  <a:srgbClr val="333333"/>
                </a:solidFill>
                <a:effectLst/>
                <a:latin typeface="inter-regular"/>
              </a:rPr>
              <a:t> is executed at least once because condition is checked after loop body.</a:t>
            </a:r>
          </a:p>
          <a:p>
            <a:endParaRPr lang="en-US" sz="1800" dirty="0">
              <a:solidFill>
                <a:srgbClr val="333333"/>
              </a:solidFill>
              <a:latin typeface="inter-regular"/>
            </a:endParaRPr>
          </a:p>
          <a:p>
            <a:pPr marL="0" indent="0" algn="just">
              <a:buNone/>
            </a:pPr>
            <a:r>
              <a:rPr lang="en-US" sz="2400" b="1" i="0" dirty="0">
                <a:effectLst/>
                <a:latin typeface="inter-bold"/>
              </a:rPr>
              <a:t>Syntax:</a:t>
            </a:r>
            <a:endParaRPr lang="en-US" sz="2400" b="0" i="0" dirty="0">
              <a:effectLst/>
              <a:latin typeface="inter-regular"/>
            </a:endParaRPr>
          </a:p>
          <a:p>
            <a:pPr marL="0" indent="0" algn="just">
              <a:buNone/>
            </a:pPr>
            <a:r>
              <a:rPr lang="en-US" sz="2400" b="1" i="0" dirty="0">
                <a:effectLst/>
                <a:latin typeface="inter-regular"/>
              </a:rPr>
              <a:t>do</a:t>
            </a:r>
            <a:r>
              <a:rPr lang="en-US" sz="2400" b="0" i="0" dirty="0">
                <a:effectLst/>
                <a:latin typeface="inter-regular"/>
              </a:rPr>
              <a:t>{    </a:t>
            </a:r>
          </a:p>
          <a:p>
            <a:pPr marL="0" indent="0" algn="just">
              <a:buNone/>
            </a:pPr>
            <a:r>
              <a:rPr lang="en-US" sz="2400" b="0" i="0" dirty="0">
                <a:effectLst/>
                <a:latin typeface="inter-regular"/>
              </a:rPr>
              <a:t>//code to be executed / loop body  </a:t>
            </a:r>
          </a:p>
          <a:p>
            <a:pPr marL="0" indent="0" algn="just">
              <a:buNone/>
            </a:pPr>
            <a:r>
              <a:rPr lang="en-US" sz="2400" b="0" i="0" dirty="0">
                <a:effectLst/>
                <a:latin typeface="inter-regular"/>
              </a:rPr>
              <a:t>//update statement   </a:t>
            </a:r>
          </a:p>
          <a:p>
            <a:pPr marL="0" indent="0" algn="just">
              <a:buNone/>
            </a:pPr>
            <a:r>
              <a:rPr lang="en-US" sz="2400" b="0" i="0" dirty="0">
                <a:effectLst/>
                <a:latin typeface="inter-regular"/>
              </a:rPr>
              <a:t>}</a:t>
            </a:r>
            <a:r>
              <a:rPr lang="en-US" sz="2400" b="1" i="0" dirty="0">
                <a:effectLst/>
                <a:latin typeface="inter-regular"/>
              </a:rPr>
              <a:t>while</a:t>
            </a:r>
            <a:r>
              <a:rPr lang="en-US" sz="2400" b="0" i="0" dirty="0">
                <a:effectLst/>
                <a:latin typeface="inter-regular"/>
              </a:rPr>
              <a:t> (condition);  </a:t>
            </a:r>
          </a:p>
          <a:p>
            <a:endParaRPr lang="en-IN" sz="1800" dirty="0"/>
          </a:p>
        </p:txBody>
      </p:sp>
    </p:spTree>
    <p:extLst>
      <p:ext uri="{BB962C8B-B14F-4D97-AF65-F5344CB8AC3E}">
        <p14:creationId xmlns:p14="http://schemas.microsoft.com/office/powerpoint/2010/main" val="3982983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5F56-3EAA-4072-8309-28DFBDC204CB}"/>
              </a:ext>
            </a:extLst>
          </p:cNvPr>
          <p:cNvSpPr>
            <a:spLocks noGrp="1"/>
          </p:cNvSpPr>
          <p:nvPr>
            <p:ph type="title"/>
          </p:nvPr>
        </p:nvSpPr>
        <p:spPr>
          <a:xfrm>
            <a:off x="457200" y="274638"/>
            <a:ext cx="8229600" cy="562074"/>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10FB8FE3-52E5-49D5-8429-ED3D72398A6F}"/>
              </a:ext>
            </a:extLst>
          </p:cNvPr>
          <p:cNvSpPr>
            <a:spLocks noGrp="1"/>
          </p:cNvSpPr>
          <p:nvPr>
            <p:ph idx="1"/>
          </p:nvPr>
        </p:nvSpPr>
        <p:spPr>
          <a:xfrm>
            <a:off x="457200" y="836712"/>
            <a:ext cx="8229600" cy="5289451"/>
          </a:xfrm>
        </p:spPr>
        <p:txBody>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DoWhileExample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    </a:t>
            </a:r>
          </a:p>
          <a:p>
            <a:pPr marL="0" indent="0" algn="just">
              <a:buNone/>
            </a:pPr>
            <a:r>
              <a:rPr lang="en-IN" b="0" i="0" dirty="0">
                <a:effectLst/>
                <a:latin typeface="inter-regular"/>
              </a:rPr>
              <a:t>    </a:t>
            </a:r>
            <a:r>
              <a:rPr lang="en-IN" b="1" i="0" dirty="0">
                <a:effectLst/>
                <a:latin typeface="inter-regular"/>
              </a:rPr>
              <a:t>do</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1" i="0" dirty="0">
                <a:effectLst/>
                <a:latin typeface="inter-regular"/>
              </a:rPr>
              <a:t>while</a:t>
            </a:r>
            <a:r>
              <a:rPr lang="en-IN" b="0" i="0" dirty="0">
                <a:effectLst/>
                <a:latin typeface="inter-regular"/>
              </a:rPr>
              <a:t>(</a:t>
            </a:r>
            <a:r>
              <a:rPr lang="en-IN" b="0" i="0" dirty="0" err="1">
                <a:effectLst/>
                <a:latin typeface="inter-regular"/>
              </a:rPr>
              <a:t>i</a:t>
            </a:r>
            <a:r>
              <a:rPr lang="en-IN" b="0" i="0" dirty="0">
                <a:effectLst/>
                <a:latin typeface="inter-regular"/>
              </a:rPr>
              <a:t>&lt;=10);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1808709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6711-4F55-4F18-965E-F87311DC82B9}"/>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Infinitive do-while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BDD015F-2396-49C5-BFE1-C82A22D23D81}"/>
              </a:ext>
            </a:extLst>
          </p:cNvPr>
          <p:cNvSpPr>
            <a:spLocks noGrp="1"/>
          </p:cNvSpPr>
          <p:nvPr>
            <p:ph idx="1"/>
          </p:nvPr>
        </p:nvSpPr>
        <p:spPr>
          <a:xfrm>
            <a:off x="457200" y="476672"/>
            <a:ext cx="8229600" cy="5649491"/>
          </a:xfrm>
        </p:spPr>
        <p:txBody>
          <a:bodyPr/>
          <a:lstStyle/>
          <a:p>
            <a:r>
              <a:rPr lang="en-US" b="0" i="0" dirty="0">
                <a:solidFill>
                  <a:srgbClr val="333333"/>
                </a:solidFill>
                <a:effectLst/>
                <a:latin typeface="inter-regular"/>
              </a:rPr>
              <a:t>If you pass </a:t>
            </a:r>
            <a:r>
              <a:rPr lang="en-US" b="1" i="0" dirty="0">
                <a:solidFill>
                  <a:srgbClr val="333333"/>
                </a:solidFill>
                <a:effectLst/>
                <a:latin typeface="inter-bold"/>
              </a:rPr>
              <a:t>true</a:t>
            </a:r>
            <a:r>
              <a:rPr lang="en-US" b="0" i="0" dirty="0">
                <a:solidFill>
                  <a:srgbClr val="333333"/>
                </a:solidFill>
                <a:effectLst/>
                <a:latin typeface="inter-regular"/>
              </a:rPr>
              <a:t> in the do-while loop, it will be infinitive do-while loop.</a:t>
            </a:r>
          </a:p>
          <a:p>
            <a:pPr marL="0" indent="0" algn="just">
              <a:buNone/>
            </a:pPr>
            <a:r>
              <a:rPr lang="en-US" b="1" i="0" dirty="0">
                <a:effectLst/>
                <a:latin typeface="inter-regular"/>
              </a:rPr>
              <a:t>do</a:t>
            </a:r>
            <a:r>
              <a:rPr lang="en-US" b="0" i="0" dirty="0">
                <a:effectLst/>
                <a:latin typeface="inter-regular"/>
              </a:rPr>
              <a:t>{  </a:t>
            </a:r>
          </a:p>
          <a:p>
            <a:pPr marL="0" indent="0" algn="just">
              <a:buNone/>
            </a:pPr>
            <a:r>
              <a:rPr lang="en-US" b="0" i="0" dirty="0">
                <a:effectLst/>
                <a:latin typeface="inter-regular"/>
              </a:rPr>
              <a:t>//code to be executed  </a:t>
            </a:r>
          </a:p>
          <a:p>
            <a:pPr marL="0" indent="0" algn="just">
              <a:buNone/>
            </a:pPr>
            <a:r>
              <a:rPr lang="en-US" b="0" i="0" dirty="0">
                <a:effectLst/>
                <a:latin typeface="inter-regular"/>
              </a:rPr>
              <a:t>}</a:t>
            </a:r>
            <a:r>
              <a:rPr lang="en-US" b="1" i="0" dirty="0">
                <a:effectLst/>
                <a:latin typeface="inter-regular"/>
              </a:rPr>
              <a:t>while</a:t>
            </a:r>
            <a:r>
              <a:rPr lang="en-US" b="0" i="0" dirty="0">
                <a:effectLst/>
                <a:latin typeface="inter-regular"/>
              </a:rPr>
              <a:t>(</a:t>
            </a:r>
            <a:r>
              <a:rPr lang="en-US" b="1" i="0" dirty="0">
                <a:effectLst/>
                <a:latin typeface="inter-regular"/>
              </a:rPr>
              <a:t>true</a:t>
            </a:r>
            <a:r>
              <a:rPr lang="en-US" b="0" i="0" dirty="0">
                <a:effectLst/>
                <a:latin typeface="inter-regular"/>
              </a:rPr>
              <a:t>);  </a:t>
            </a:r>
          </a:p>
          <a:p>
            <a:endParaRPr lang="en-IN" dirty="0"/>
          </a:p>
        </p:txBody>
      </p:sp>
    </p:spTree>
    <p:extLst>
      <p:ext uri="{BB962C8B-B14F-4D97-AF65-F5344CB8AC3E}">
        <p14:creationId xmlns:p14="http://schemas.microsoft.com/office/powerpoint/2010/main" val="2405049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BA6B-31A9-40A1-91B7-16F90F74E52A}"/>
              </a:ext>
            </a:extLst>
          </p:cNvPr>
          <p:cNvSpPr>
            <a:spLocks noGrp="1"/>
          </p:cNvSpPr>
          <p:nvPr>
            <p:ph type="title"/>
          </p:nvPr>
        </p:nvSpPr>
        <p:spPr>
          <a:xfrm>
            <a:off x="457200" y="274638"/>
            <a:ext cx="8229600" cy="562074"/>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45DF0F4-9E02-40C0-95DE-5E45CD985FF8}"/>
              </a:ext>
            </a:extLst>
          </p:cNvPr>
          <p:cNvSpPr>
            <a:spLocks noGrp="1"/>
          </p:cNvSpPr>
          <p:nvPr>
            <p:ph idx="1"/>
          </p:nvPr>
        </p:nvSpPr>
        <p:spPr>
          <a:xfrm>
            <a:off x="457200" y="836712"/>
            <a:ext cx="8229600" cy="5289451"/>
          </a:xfrm>
        </p:spPr>
        <p:txBody>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DoWhileExample2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a:t>
            </a:r>
            <a:r>
              <a:rPr lang="en-IN" b="1" i="0" dirty="0">
                <a:effectLst/>
                <a:latin typeface="inter-regular"/>
              </a:rPr>
              <a:t>do</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("infinitive do while loop");  </a:t>
            </a:r>
          </a:p>
          <a:p>
            <a:pPr marL="0" indent="0" algn="just">
              <a:buNone/>
            </a:pPr>
            <a:r>
              <a:rPr lang="en-IN" b="0" i="0" dirty="0">
                <a:effectLst/>
                <a:latin typeface="inter-regular"/>
              </a:rPr>
              <a:t>    }</a:t>
            </a:r>
            <a:r>
              <a:rPr lang="en-IN" b="1" i="0" dirty="0">
                <a:effectLst/>
                <a:latin typeface="inter-regular"/>
              </a:rPr>
              <a:t>while</a:t>
            </a:r>
            <a:r>
              <a:rPr lang="en-IN" b="0" i="0" dirty="0">
                <a:effectLst/>
                <a:latin typeface="inter-regular"/>
              </a:rPr>
              <a:t>(</a:t>
            </a:r>
            <a:r>
              <a:rPr lang="en-IN" b="1" i="0" dirty="0">
                <a:effectLst/>
                <a:latin typeface="inter-regular"/>
              </a:rPr>
              <a:t>true</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1746620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03A5-74C9-4F33-8725-42847798A350}"/>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Break Statement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DA666BE-59A1-47FC-8454-2441C01BA00F}"/>
              </a:ext>
            </a:extLst>
          </p:cNvPr>
          <p:cNvSpPr>
            <a:spLocks noGrp="1"/>
          </p:cNvSpPr>
          <p:nvPr>
            <p:ph idx="1"/>
          </p:nvPr>
        </p:nvSpPr>
        <p:spPr>
          <a:xfrm>
            <a:off x="457200" y="731838"/>
            <a:ext cx="8229600" cy="5394326"/>
          </a:xfrm>
        </p:spPr>
        <p:txBody>
          <a:bodyPr>
            <a:normAutofit/>
          </a:bodyPr>
          <a:lstStyle/>
          <a:p>
            <a:pPr algn="just"/>
            <a:r>
              <a:rPr lang="en-US" sz="2000" b="0" i="0" dirty="0">
                <a:solidFill>
                  <a:srgbClr val="333333"/>
                </a:solidFill>
                <a:effectLst/>
                <a:latin typeface="inter-regular"/>
              </a:rPr>
              <a:t>When a break statement is encountered inside a loop, the loop is immediately terminated and the program control resumes at the next statement following the loop.</a:t>
            </a:r>
          </a:p>
          <a:p>
            <a:pPr algn="just"/>
            <a:r>
              <a:rPr lang="en-US" sz="2000" b="0" i="0" dirty="0">
                <a:solidFill>
                  <a:srgbClr val="333333"/>
                </a:solidFill>
                <a:effectLst/>
                <a:latin typeface="inter-regular"/>
              </a:rPr>
              <a:t>The Java </a:t>
            </a:r>
            <a:r>
              <a:rPr lang="en-US" sz="2000" b="0" i="1" dirty="0">
                <a:solidFill>
                  <a:srgbClr val="333333"/>
                </a:solidFill>
                <a:effectLst/>
                <a:latin typeface="inter-regular"/>
              </a:rPr>
              <a:t>break</a:t>
            </a:r>
            <a:r>
              <a:rPr lang="en-US" sz="2000" b="0" i="0" dirty="0">
                <a:solidFill>
                  <a:srgbClr val="333333"/>
                </a:solidFill>
                <a:effectLst/>
                <a:latin typeface="inter-regular"/>
              </a:rPr>
              <a:t> statement is used to break loop or </a:t>
            </a:r>
            <a:r>
              <a:rPr lang="en-US" sz="2000" b="0" i="0" u="none" strike="noStrike" dirty="0">
                <a:solidFill>
                  <a:srgbClr val="008000"/>
                </a:solidFill>
                <a:effectLst/>
                <a:latin typeface="inter-regular"/>
                <a:hlinkClick r:id="rId2"/>
              </a:rPr>
              <a:t>switch</a:t>
            </a:r>
            <a:r>
              <a:rPr lang="en-US" sz="2000" b="0" i="0" dirty="0">
                <a:solidFill>
                  <a:srgbClr val="333333"/>
                </a:solidFill>
                <a:effectLst/>
                <a:latin typeface="inter-regular"/>
              </a:rPr>
              <a:t> statement. It breaks the current flow of the program at specified condition. In case of inner loop, it breaks only inner loop.</a:t>
            </a:r>
          </a:p>
          <a:p>
            <a:pPr algn="just"/>
            <a:r>
              <a:rPr lang="en-US" sz="2000" b="0" i="0" dirty="0">
                <a:solidFill>
                  <a:srgbClr val="333333"/>
                </a:solidFill>
                <a:effectLst/>
                <a:latin typeface="inter-regular"/>
              </a:rPr>
              <a:t>We can use Java break statement in all types of loops such as </a:t>
            </a:r>
            <a:r>
              <a:rPr lang="en-US" sz="2000" b="0" i="0" u="none" strike="noStrike" dirty="0">
                <a:solidFill>
                  <a:srgbClr val="008000"/>
                </a:solidFill>
                <a:effectLst/>
                <a:latin typeface="inter-regular"/>
                <a:hlinkClick r:id="rId3"/>
              </a:rPr>
              <a:t>for loop</a:t>
            </a:r>
            <a:r>
              <a:rPr lang="en-US" sz="2000" b="0" i="0" dirty="0">
                <a:solidFill>
                  <a:srgbClr val="333333"/>
                </a:solidFill>
                <a:effectLst/>
                <a:latin typeface="inter-regular"/>
              </a:rPr>
              <a:t>, </a:t>
            </a:r>
            <a:r>
              <a:rPr lang="en-US" sz="2000" b="0" i="0" u="none" strike="noStrike" dirty="0">
                <a:solidFill>
                  <a:srgbClr val="008000"/>
                </a:solidFill>
                <a:effectLst/>
                <a:latin typeface="inter-regular"/>
                <a:hlinkClick r:id="rId4"/>
              </a:rPr>
              <a:t>while loop</a:t>
            </a:r>
            <a:r>
              <a:rPr lang="en-US" sz="2000" b="0" i="0" dirty="0">
                <a:solidFill>
                  <a:srgbClr val="333333"/>
                </a:solidFill>
                <a:effectLst/>
                <a:latin typeface="inter-regular"/>
              </a:rPr>
              <a:t> and </a:t>
            </a:r>
            <a:r>
              <a:rPr lang="en-US" sz="2000" b="0" i="0" u="none" strike="noStrike" dirty="0">
                <a:solidFill>
                  <a:srgbClr val="008000"/>
                </a:solidFill>
                <a:effectLst/>
                <a:latin typeface="inter-regular"/>
                <a:hlinkClick r:id="rId5"/>
              </a:rPr>
              <a:t>do-while loop</a:t>
            </a:r>
            <a:r>
              <a:rPr lang="en-US" sz="2000" b="0" i="0" dirty="0">
                <a:solidFill>
                  <a:srgbClr val="333333"/>
                </a:solidFill>
                <a:effectLst/>
                <a:latin typeface="inter-regular"/>
              </a:rPr>
              <a:t>.</a:t>
            </a:r>
          </a:p>
          <a:p>
            <a:pPr algn="just"/>
            <a:endParaRPr lang="en-US" sz="2000" dirty="0">
              <a:solidFill>
                <a:srgbClr val="333333"/>
              </a:solidFill>
              <a:latin typeface="inter-regular"/>
            </a:endParaRPr>
          </a:p>
          <a:p>
            <a:pPr algn="just"/>
            <a:r>
              <a:rPr lang="en-IN" sz="2000" b="1" i="0" dirty="0">
                <a:solidFill>
                  <a:srgbClr val="333333"/>
                </a:solidFill>
                <a:effectLst/>
                <a:latin typeface="inter-bold"/>
              </a:rPr>
              <a:t>Syntax:</a:t>
            </a:r>
            <a:endParaRPr lang="en-US" sz="2000" b="1" i="0" dirty="0">
              <a:solidFill>
                <a:srgbClr val="333333"/>
              </a:solidFill>
              <a:effectLst/>
              <a:latin typeface="inter-regular"/>
            </a:endParaRPr>
          </a:p>
          <a:p>
            <a:pPr marL="0" indent="0" algn="just">
              <a:buNone/>
            </a:pPr>
            <a:r>
              <a:rPr lang="en-IN" sz="2000" b="0" i="0" dirty="0">
                <a:effectLst/>
                <a:latin typeface="inter-regular"/>
              </a:rPr>
              <a:t>jump-statement;    </a:t>
            </a:r>
          </a:p>
          <a:p>
            <a:pPr marL="0" indent="0" algn="just">
              <a:buNone/>
            </a:pPr>
            <a:r>
              <a:rPr lang="en-IN" sz="2000" b="1" i="0" dirty="0">
                <a:effectLst/>
                <a:latin typeface="inter-regular"/>
              </a:rPr>
              <a:t>break</a:t>
            </a:r>
            <a:r>
              <a:rPr lang="en-IN" sz="2000" b="0" i="0" dirty="0">
                <a:effectLst/>
                <a:latin typeface="inter-regular"/>
              </a:rPr>
              <a:t>; </a:t>
            </a:r>
          </a:p>
          <a:p>
            <a:pPr algn="just"/>
            <a:endParaRPr lang="en-US" sz="20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6748428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F41E-5B2B-4E6A-82BC-51DE28721585}"/>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Break Statement with Loop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29A9E1B-78B9-4DD9-87F8-E306FCA86F19}"/>
              </a:ext>
            </a:extLst>
          </p:cNvPr>
          <p:cNvSpPr>
            <a:spLocks noGrp="1"/>
          </p:cNvSpPr>
          <p:nvPr>
            <p:ph idx="1"/>
          </p:nvPr>
        </p:nvSpPr>
        <p:spPr>
          <a:xfrm>
            <a:off x="457200" y="731838"/>
            <a:ext cx="8229600" cy="5394326"/>
          </a:xfrm>
        </p:spPr>
        <p:txBody>
          <a:bodyPr>
            <a:normAutofit fontScale="85000" lnSpcReduction="2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BreakExample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//using for loop  </a:t>
            </a:r>
          </a:p>
          <a:p>
            <a:pPr marL="0" indent="0" algn="just">
              <a:buNone/>
            </a:pPr>
            <a:r>
              <a:rPr lang="en-IN" b="0" i="0" dirty="0">
                <a:effectLst/>
                <a:latin typeface="inter-regular"/>
              </a:rPr>
              <a:t>    </a:t>
            </a:r>
            <a:r>
              <a:rPr lang="en-IN" b="1" i="0" dirty="0">
                <a:effectLst/>
                <a:latin typeface="inter-regular"/>
              </a:rPr>
              <a:t>for</a:t>
            </a:r>
            <a:r>
              <a:rPr lang="en-IN" b="0" i="0" dirty="0">
                <a:effectLst/>
                <a:latin typeface="inter-regular"/>
              </a:rPr>
              <a:t>(</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=1;i&lt;=10;i++){  </a:t>
            </a:r>
          </a:p>
          <a:p>
            <a:pPr marL="0" indent="0" algn="just">
              <a:buNone/>
            </a:pPr>
            <a:r>
              <a:rPr lang="en-IN" b="0" i="0" dirty="0">
                <a:effectLst/>
                <a:latin typeface="inter-regular"/>
              </a:rPr>
              <a:t>        </a:t>
            </a:r>
            <a:r>
              <a:rPr lang="en-IN" b="1" i="0" dirty="0">
                <a:effectLst/>
                <a:latin typeface="inter-regular"/>
              </a:rPr>
              <a:t>if</a:t>
            </a:r>
            <a:r>
              <a:rPr lang="en-IN" b="0" i="0" dirty="0">
                <a:effectLst/>
                <a:latin typeface="inter-regular"/>
              </a:rPr>
              <a:t>(</a:t>
            </a:r>
            <a:r>
              <a:rPr lang="en-IN" b="0" i="0" dirty="0" err="1">
                <a:effectLst/>
                <a:latin typeface="inter-regular"/>
              </a:rPr>
              <a:t>i</a:t>
            </a:r>
            <a:r>
              <a:rPr lang="en-IN" b="0" i="0" dirty="0">
                <a:effectLst/>
                <a:latin typeface="inter-regular"/>
              </a:rPr>
              <a:t>==5){  </a:t>
            </a:r>
          </a:p>
          <a:p>
            <a:pPr marL="0" indent="0" algn="just">
              <a:buNone/>
            </a:pPr>
            <a:r>
              <a:rPr lang="en-IN" b="0" i="0" dirty="0">
                <a:effectLst/>
                <a:latin typeface="inter-regular"/>
              </a:rPr>
              <a:t>            //breaking the loop  </a:t>
            </a:r>
          </a:p>
          <a:p>
            <a:pPr marL="0" indent="0" algn="just">
              <a:buNone/>
            </a:pPr>
            <a:r>
              <a:rPr lang="en-IN" b="0" i="0" dirty="0">
                <a:effectLst/>
                <a:latin typeface="inter-regular"/>
              </a:rPr>
              <a:t>            </a:t>
            </a:r>
            <a:r>
              <a:rPr lang="en-IN" b="1" i="0" dirty="0">
                <a:effectLst/>
                <a:latin typeface="inter-regular"/>
              </a:rPr>
              <a:t>break</a:t>
            </a:r>
            <a:r>
              <a:rPr lang="en-IN" b="0" i="0" dirty="0">
                <a:effectLst/>
                <a:latin typeface="inter-regular"/>
              </a:rPr>
              <a:t>;  </a:t>
            </a:r>
          </a:p>
          <a:p>
            <a:pPr marL="0" indent="0" algn="just">
              <a:buNone/>
            </a:pPr>
            <a:r>
              <a:rPr lang="en-IN" b="0" i="0" dirty="0">
                <a:effectLst/>
                <a:latin typeface="inter-regular"/>
              </a:rPr>
              <a:t>        }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3847480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A778-B416-483D-9D43-A40ABF165B08}"/>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 Break Statement with Inner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91A4877-804C-4975-89B2-55E580FC17F7}"/>
              </a:ext>
            </a:extLst>
          </p:cNvPr>
          <p:cNvSpPr>
            <a:spLocks noGrp="1"/>
          </p:cNvSpPr>
          <p:nvPr>
            <p:ph idx="1"/>
          </p:nvPr>
        </p:nvSpPr>
        <p:spPr>
          <a:xfrm>
            <a:off x="457200" y="548680"/>
            <a:ext cx="8229600" cy="5577483"/>
          </a:xfrm>
        </p:spPr>
        <p:txBody>
          <a:bodyPr>
            <a:normAutofit fontScale="47500" lnSpcReduction="20000"/>
          </a:bodyPr>
          <a:lstStyle/>
          <a:p>
            <a:r>
              <a:rPr lang="en-US" sz="3800" b="0" i="0" dirty="0">
                <a:solidFill>
                  <a:srgbClr val="333333"/>
                </a:solidFill>
                <a:effectLst/>
                <a:latin typeface="inter-regular"/>
              </a:rPr>
              <a:t>It breaks inner loop only if you use break statement inside the inner loop.</a:t>
            </a:r>
          </a:p>
          <a:p>
            <a:endParaRPr lang="en-US" sz="3800" dirty="0">
              <a:solidFill>
                <a:srgbClr val="333333"/>
              </a:solidFill>
              <a:latin typeface="inter-regular"/>
            </a:endParaRPr>
          </a:p>
          <a:p>
            <a:endParaRPr lang="en-US" sz="3800" b="0" i="0" dirty="0">
              <a:solidFill>
                <a:srgbClr val="333333"/>
              </a:solidFill>
              <a:effectLst/>
              <a:latin typeface="inter-regular"/>
            </a:endParaRPr>
          </a:p>
          <a:p>
            <a:pPr marL="0" indent="0" algn="just">
              <a:buNone/>
            </a:pPr>
            <a:r>
              <a:rPr lang="en-IN" sz="3800" b="1" i="0" dirty="0">
                <a:effectLst/>
                <a:latin typeface="inter-regular"/>
              </a:rPr>
              <a:t>public</a:t>
            </a:r>
            <a:r>
              <a:rPr lang="en-IN" sz="3800" b="0" i="0" dirty="0">
                <a:effectLst/>
                <a:latin typeface="inter-regular"/>
              </a:rPr>
              <a:t> </a:t>
            </a:r>
            <a:r>
              <a:rPr lang="en-IN" sz="3800" b="1" i="0" dirty="0">
                <a:effectLst/>
                <a:latin typeface="inter-regular"/>
              </a:rPr>
              <a:t>class</a:t>
            </a:r>
            <a:r>
              <a:rPr lang="en-IN" sz="3800" b="0" i="0" dirty="0">
                <a:effectLst/>
                <a:latin typeface="inter-regular"/>
              </a:rPr>
              <a:t> BreakExample2 {  </a:t>
            </a:r>
          </a:p>
          <a:p>
            <a:pPr marL="0" indent="0" algn="just">
              <a:buNone/>
            </a:pPr>
            <a:r>
              <a:rPr lang="en-IN" sz="3800" b="1" i="0" dirty="0">
                <a:effectLst/>
                <a:latin typeface="inter-regular"/>
              </a:rPr>
              <a:t>public</a:t>
            </a:r>
            <a:r>
              <a:rPr lang="en-IN" sz="3800" b="0" i="0" dirty="0">
                <a:effectLst/>
                <a:latin typeface="inter-regular"/>
              </a:rPr>
              <a:t> </a:t>
            </a:r>
            <a:r>
              <a:rPr lang="en-IN" sz="3800" b="1" i="0" dirty="0">
                <a:effectLst/>
                <a:latin typeface="inter-regular"/>
              </a:rPr>
              <a:t>static</a:t>
            </a:r>
            <a:r>
              <a:rPr lang="en-IN" sz="3800" b="0" i="0" dirty="0">
                <a:effectLst/>
                <a:latin typeface="inter-regular"/>
              </a:rPr>
              <a:t> </a:t>
            </a:r>
            <a:r>
              <a:rPr lang="en-IN" sz="3800" b="1" i="0" dirty="0">
                <a:effectLst/>
                <a:latin typeface="inter-regular"/>
              </a:rPr>
              <a:t>void</a:t>
            </a:r>
            <a:r>
              <a:rPr lang="en-IN" sz="3800" b="0" i="0" dirty="0">
                <a:effectLst/>
                <a:latin typeface="inter-regular"/>
              </a:rPr>
              <a:t> main(String[] </a:t>
            </a:r>
            <a:r>
              <a:rPr lang="en-IN" sz="3800" b="0" i="0" dirty="0" err="1">
                <a:effectLst/>
                <a:latin typeface="inter-regular"/>
              </a:rPr>
              <a:t>args</a:t>
            </a:r>
            <a:r>
              <a:rPr lang="en-IN" sz="3800" b="0" i="0" dirty="0">
                <a:effectLst/>
                <a:latin typeface="inter-regular"/>
              </a:rPr>
              <a:t>) {  </a:t>
            </a:r>
          </a:p>
          <a:p>
            <a:pPr marL="0" indent="0" algn="just">
              <a:buNone/>
            </a:pPr>
            <a:r>
              <a:rPr lang="en-IN" sz="3800" b="0" i="0" dirty="0">
                <a:effectLst/>
                <a:latin typeface="inter-regular"/>
              </a:rPr>
              <a:t>            //outer loop   </a:t>
            </a:r>
          </a:p>
          <a:p>
            <a:pPr marL="0" indent="0" algn="just">
              <a:buNone/>
            </a:pPr>
            <a:r>
              <a:rPr lang="en-IN" sz="3800" b="0" i="0" dirty="0">
                <a:effectLst/>
                <a:latin typeface="inter-regular"/>
              </a:rPr>
              <a:t>            </a:t>
            </a:r>
            <a:r>
              <a:rPr lang="en-IN" sz="3800" b="1" i="0" dirty="0">
                <a:effectLst/>
                <a:latin typeface="inter-regular"/>
              </a:rPr>
              <a:t>for</a:t>
            </a:r>
            <a:r>
              <a:rPr lang="en-IN" sz="3800" b="0" i="0" dirty="0">
                <a:effectLst/>
                <a:latin typeface="inter-regular"/>
              </a:rPr>
              <a:t>(</a:t>
            </a:r>
            <a:r>
              <a:rPr lang="en-IN" sz="3800" b="1" i="0" dirty="0">
                <a:effectLst/>
                <a:latin typeface="inter-regular"/>
              </a:rPr>
              <a:t>int</a:t>
            </a:r>
            <a:r>
              <a:rPr lang="en-IN" sz="3800" b="0" i="0" dirty="0">
                <a:effectLst/>
                <a:latin typeface="inter-regular"/>
              </a:rPr>
              <a:t> </a:t>
            </a:r>
            <a:r>
              <a:rPr lang="en-IN" sz="3800" b="0" i="0" dirty="0" err="1">
                <a:effectLst/>
                <a:latin typeface="inter-regular"/>
              </a:rPr>
              <a:t>i</a:t>
            </a:r>
            <a:r>
              <a:rPr lang="en-IN" sz="3800" b="0" i="0" dirty="0">
                <a:effectLst/>
                <a:latin typeface="inter-regular"/>
              </a:rPr>
              <a:t>=1;i&lt;=3;i++){    </a:t>
            </a:r>
          </a:p>
          <a:p>
            <a:pPr marL="0" indent="0" algn="just">
              <a:buNone/>
            </a:pPr>
            <a:r>
              <a:rPr lang="en-IN" sz="3800" b="0" i="0" dirty="0">
                <a:effectLst/>
                <a:latin typeface="inter-regular"/>
              </a:rPr>
              <a:t>                    //inner loop  </a:t>
            </a:r>
          </a:p>
          <a:p>
            <a:pPr marL="0" indent="0" algn="just">
              <a:buNone/>
            </a:pPr>
            <a:r>
              <a:rPr lang="en-IN" sz="3800" b="0" i="0" dirty="0">
                <a:effectLst/>
                <a:latin typeface="inter-regular"/>
              </a:rPr>
              <a:t>                    </a:t>
            </a:r>
            <a:r>
              <a:rPr lang="en-IN" sz="3800" b="1" i="0" dirty="0">
                <a:effectLst/>
                <a:latin typeface="inter-regular"/>
              </a:rPr>
              <a:t>for</a:t>
            </a:r>
            <a:r>
              <a:rPr lang="en-IN" sz="3800" b="0" i="0" dirty="0">
                <a:effectLst/>
                <a:latin typeface="inter-regular"/>
              </a:rPr>
              <a:t>(</a:t>
            </a:r>
            <a:r>
              <a:rPr lang="en-IN" sz="3800" b="1" i="0" dirty="0">
                <a:effectLst/>
                <a:latin typeface="inter-regular"/>
              </a:rPr>
              <a:t>int</a:t>
            </a:r>
            <a:r>
              <a:rPr lang="en-IN" sz="3800" b="0" i="0" dirty="0">
                <a:effectLst/>
                <a:latin typeface="inter-regular"/>
              </a:rPr>
              <a:t> j=1;j&lt;=3;j++){    </a:t>
            </a:r>
          </a:p>
          <a:p>
            <a:pPr marL="0" indent="0" algn="just">
              <a:buNone/>
            </a:pPr>
            <a:r>
              <a:rPr lang="en-IN" sz="3800" b="0" i="0" dirty="0">
                <a:effectLst/>
                <a:latin typeface="inter-regular"/>
              </a:rPr>
              <a:t>                        </a:t>
            </a:r>
            <a:r>
              <a:rPr lang="en-IN" sz="3800" b="1" i="0" dirty="0">
                <a:effectLst/>
                <a:latin typeface="inter-regular"/>
              </a:rPr>
              <a:t>if</a:t>
            </a:r>
            <a:r>
              <a:rPr lang="en-IN" sz="3800" b="0" i="0" dirty="0">
                <a:effectLst/>
                <a:latin typeface="inter-regular"/>
              </a:rPr>
              <a:t>(</a:t>
            </a:r>
            <a:r>
              <a:rPr lang="en-IN" sz="3800" b="0" i="0" dirty="0" err="1">
                <a:effectLst/>
                <a:latin typeface="inter-regular"/>
              </a:rPr>
              <a:t>i</a:t>
            </a:r>
            <a:r>
              <a:rPr lang="en-IN" sz="3800" b="0" i="0" dirty="0">
                <a:effectLst/>
                <a:latin typeface="inter-regular"/>
              </a:rPr>
              <a:t>==2&amp;&amp;j==2){    </a:t>
            </a:r>
          </a:p>
          <a:p>
            <a:pPr marL="0" indent="0" algn="just">
              <a:buNone/>
            </a:pPr>
            <a:r>
              <a:rPr lang="en-IN" sz="3800" b="0" i="0" dirty="0">
                <a:effectLst/>
                <a:latin typeface="inter-regular"/>
              </a:rPr>
              <a:t>                            //using break statement inside the inner loop  </a:t>
            </a:r>
          </a:p>
          <a:p>
            <a:pPr marL="0" indent="0" algn="just">
              <a:buNone/>
            </a:pPr>
            <a:r>
              <a:rPr lang="en-IN" sz="3800" b="0" i="0" dirty="0">
                <a:effectLst/>
                <a:latin typeface="inter-regular"/>
              </a:rPr>
              <a:t>                            </a:t>
            </a:r>
            <a:r>
              <a:rPr lang="en-IN" sz="3800" b="1" i="0" dirty="0">
                <a:effectLst/>
                <a:latin typeface="inter-regular"/>
              </a:rPr>
              <a:t>break</a:t>
            </a:r>
            <a:r>
              <a:rPr lang="en-IN" sz="3800" b="0" i="0" dirty="0">
                <a:effectLst/>
                <a:latin typeface="inter-regular"/>
              </a:rPr>
              <a:t>;    </a:t>
            </a:r>
          </a:p>
          <a:p>
            <a:pPr marL="0" indent="0" algn="just">
              <a:buNone/>
            </a:pPr>
            <a:r>
              <a:rPr lang="en-IN" sz="3800" b="0" i="0" dirty="0">
                <a:effectLst/>
                <a:latin typeface="inter-regular"/>
              </a:rPr>
              <a:t>                        }    </a:t>
            </a:r>
          </a:p>
          <a:p>
            <a:pPr marL="0" indent="0" algn="just">
              <a:buNone/>
            </a:pPr>
            <a:r>
              <a:rPr lang="en-IN" sz="3800" b="0" i="0" dirty="0">
                <a:effectLst/>
                <a:latin typeface="inter-regular"/>
              </a:rPr>
              <a:t>                        </a:t>
            </a:r>
            <a:r>
              <a:rPr lang="en-IN" sz="3800" b="0" i="0" dirty="0" err="1">
                <a:effectLst/>
                <a:latin typeface="inter-regular"/>
              </a:rPr>
              <a:t>System.out.println</a:t>
            </a:r>
            <a:r>
              <a:rPr lang="en-IN" sz="3800" b="0" i="0" dirty="0">
                <a:effectLst/>
                <a:latin typeface="inter-regular"/>
              </a:rPr>
              <a:t>(</a:t>
            </a:r>
            <a:r>
              <a:rPr lang="en-IN" sz="3800" b="0" i="0" dirty="0" err="1">
                <a:effectLst/>
                <a:latin typeface="inter-regular"/>
              </a:rPr>
              <a:t>i</a:t>
            </a:r>
            <a:r>
              <a:rPr lang="en-IN" sz="3800" b="0" i="0" dirty="0">
                <a:effectLst/>
                <a:latin typeface="inter-regular"/>
              </a:rPr>
              <a:t>+" "+j);    </a:t>
            </a:r>
          </a:p>
          <a:p>
            <a:pPr marL="0" indent="0" algn="just">
              <a:buNone/>
            </a:pPr>
            <a:r>
              <a:rPr lang="en-IN" sz="3800" b="0" i="0" dirty="0">
                <a:effectLst/>
                <a:latin typeface="inter-regular"/>
              </a:rPr>
              <a:t>                    }    </a:t>
            </a:r>
          </a:p>
          <a:p>
            <a:pPr marL="0" indent="0" algn="just">
              <a:buNone/>
            </a:pPr>
            <a:r>
              <a:rPr lang="en-IN" sz="3800" b="0" i="0" dirty="0">
                <a:effectLst/>
                <a:latin typeface="inter-regular"/>
              </a:rPr>
              <a:t>            }    </a:t>
            </a:r>
          </a:p>
          <a:p>
            <a:pPr marL="0" indent="0" algn="just">
              <a:buNone/>
            </a:pPr>
            <a:r>
              <a:rPr lang="en-IN" sz="3800" b="0" i="0" dirty="0">
                <a:effectLst/>
                <a:latin typeface="inter-regular"/>
              </a:rPr>
              <a:t>}  </a:t>
            </a:r>
          </a:p>
          <a:p>
            <a:pPr marL="0" indent="0" algn="just">
              <a:buNone/>
            </a:pPr>
            <a:r>
              <a:rPr lang="en-IN" sz="3800" b="0" i="0" dirty="0">
                <a:effectLst/>
                <a:latin typeface="inter-regular"/>
              </a:rPr>
              <a:t>}  </a:t>
            </a:r>
          </a:p>
          <a:p>
            <a:endParaRPr lang="en-IN" dirty="0"/>
          </a:p>
        </p:txBody>
      </p:sp>
    </p:spTree>
    <p:extLst>
      <p:ext uri="{BB962C8B-B14F-4D97-AF65-F5344CB8AC3E}">
        <p14:creationId xmlns:p14="http://schemas.microsoft.com/office/powerpoint/2010/main" val="3661639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2BFF-7DA1-4ACA-9DF9-4F42D60917AB}"/>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Break Statement in while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5B3F493-A2AE-4C12-84D4-F031B65FBD0D}"/>
              </a:ext>
            </a:extLst>
          </p:cNvPr>
          <p:cNvSpPr>
            <a:spLocks noGrp="1"/>
          </p:cNvSpPr>
          <p:nvPr>
            <p:ph idx="1"/>
          </p:nvPr>
        </p:nvSpPr>
        <p:spPr>
          <a:xfrm>
            <a:off x="457200" y="620688"/>
            <a:ext cx="8229600" cy="5505475"/>
          </a:xfrm>
        </p:spPr>
        <p:txBody>
          <a:bodyPr>
            <a:normAutofit fontScale="70000" lnSpcReduction="2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BreakWhileExample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//while loop  </a:t>
            </a:r>
          </a:p>
          <a:p>
            <a:pPr marL="0" indent="0" algn="just">
              <a:buNone/>
            </a:pPr>
            <a:r>
              <a:rPr lang="en-IN" b="0" i="0" dirty="0">
                <a:effectLst/>
                <a:latin typeface="inter-regular"/>
              </a:rPr>
              <a:t>    </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  </a:t>
            </a:r>
          </a:p>
          <a:p>
            <a:pPr marL="0" indent="0" algn="just">
              <a:buNone/>
            </a:pPr>
            <a:r>
              <a:rPr lang="en-IN" b="0" i="0" dirty="0">
                <a:effectLst/>
                <a:latin typeface="inter-regular"/>
              </a:rPr>
              <a:t>    </a:t>
            </a:r>
            <a:r>
              <a:rPr lang="en-IN" b="1" i="0" dirty="0">
                <a:effectLst/>
                <a:latin typeface="inter-regular"/>
              </a:rPr>
              <a:t>while</a:t>
            </a:r>
            <a:r>
              <a:rPr lang="en-IN" b="0" i="0" dirty="0">
                <a:effectLst/>
                <a:latin typeface="inter-regular"/>
              </a:rPr>
              <a:t>(</a:t>
            </a:r>
            <a:r>
              <a:rPr lang="en-IN" b="0" i="0" dirty="0" err="1">
                <a:effectLst/>
                <a:latin typeface="inter-regular"/>
              </a:rPr>
              <a:t>i</a:t>
            </a:r>
            <a:r>
              <a:rPr lang="en-IN" b="0" i="0" dirty="0">
                <a:effectLst/>
                <a:latin typeface="inter-regular"/>
              </a:rPr>
              <a:t>&lt;=10){  </a:t>
            </a:r>
          </a:p>
          <a:p>
            <a:pPr marL="0" indent="0" algn="just">
              <a:buNone/>
            </a:pPr>
            <a:r>
              <a:rPr lang="en-IN" b="0" i="0" dirty="0">
                <a:effectLst/>
                <a:latin typeface="inter-regular"/>
              </a:rPr>
              <a:t>        </a:t>
            </a:r>
            <a:r>
              <a:rPr lang="en-IN" b="1" i="0" dirty="0">
                <a:effectLst/>
                <a:latin typeface="inter-regular"/>
              </a:rPr>
              <a:t>if</a:t>
            </a:r>
            <a:r>
              <a:rPr lang="en-IN" b="0" i="0" dirty="0">
                <a:effectLst/>
                <a:latin typeface="inter-regular"/>
              </a:rPr>
              <a:t>(</a:t>
            </a:r>
            <a:r>
              <a:rPr lang="en-IN" b="0" i="0" dirty="0" err="1">
                <a:effectLst/>
                <a:latin typeface="inter-regular"/>
              </a:rPr>
              <a:t>i</a:t>
            </a:r>
            <a:r>
              <a:rPr lang="en-IN" b="0" i="0" dirty="0">
                <a:effectLst/>
                <a:latin typeface="inter-regular"/>
              </a:rPr>
              <a:t>==5){  </a:t>
            </a:r>
          </a:p>
          <a:p>
            <a:pPr marL="0" indent="0" algn="just">
              <a:buNone/>
            </a:pPr>
            <a:r>
              <a:rPr lang="en-IN" b="0" i="0" dirty="0">
                <a:effectLst/>
                <a:latin typeface="inter-regular"/>
              </a:rPr>
              <a:t>            //using break statement  </a:t>
            </a:r>
          </a:p>
          <a:p>
            <a:pPr marL="0" indent="0" algn="just">
              <a:buNone/>
            </a:pPr>
            <a:r>
              <a:rPr lang="en-IN" b="0" i="0" dirty="0">
                <a:effectLst/>
                <a:latin typeface="inter-regular"/>
              </a:rPr>
              <a:t>            </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1" i="0" dirty="0">
                <a:effectLst/>
                <a:latin typeface="inter-regular"/>
              </a:rPr>
              <a:t>break</a:t>
            </a:r>
            <a:r>
              <a:rPr lang="en-IN" b="0" i="0" dirty="0">
                <a:effectLst/>
                <a:latin typeface="inter-regular"/>
              </a:rPr>
              <a:t>;//it will break the loop  </a:t>
            </a:r>
          </a:p>
          <a:p>
            <a:pPr marL="0" indent="0" algn="just">
              <a:buNone/>
            </a:pPr>
            <a:r>
              <a:rPr lang="en-IN" b="0" i="0" dirty="0">
                <a:effectLst/>
                <a:latin typeface="inter-regular"/>
              </a:rPr>
              <a:t>        }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30220077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69C5-3638-48AF-A781-3241C58283DB}"/>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Break Statement in do-while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1353F7E-0F4D-4D74-8D85-3EC1C1D682E4}"/>
              </a:ext>
            </a:extLst>
          </p:cNvPr>
          <p:cNvSpPr>
            <a:spLocks noGrp="1"/>
          </p:cNvSpPr>
          <p:nvPr>
            <p:ph idx="1"/>
          </p:nvPr>
        </p:nvSpPr>
        <p:spPr>
          <a:xfrm>
            <a:off x="457200" y="548680"/>
            <a:ext cx="8229600" cy="5577483"/>
          </a:xfrm>
        </p:spPr>
        <p:txBody>
          <a:bodyPr>
            <a:normAutofit fontScale="70000" lnSpcReduction="20000"/>
          </a:bodyPr>
          <a:lstStyle/>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class</a:t>
            </a:r>
            <a:r>
              <a:rPr lang="en-IN" b="0" i="0" dirty="0">
                <a:effectLst/>
                <a:latin typeface="inter-regular"/>
              </a:rPr>
              <a:t> </a:t>
            </a:r>
            <a:r>
              <a:rPr lang="en-IN" b="0" i="0" dirty="0" err="1">
                <a:effectLst/>
                <a:latin typeface="inter-regular"/>
              </a:rPr>
              <a:t>BreakDoWhileExample</a:t>
            </a:r>
            <a:r>
              <a:rPr lang="en-IN" b="0" i="0" dirty="0">
                <a:effectLst/>
                <a:latin typeface="inter-regular"/>
              </a:rPr>
              <a:t> {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  </a:t>
            </a:r>
          </a:p>
          <a:p>
            <a:pPr marL="0" indent="0" algn="just">
              <a:buNone/>
            </a:pPr>
            <a:r>
              <a:rPr lang="en-IN" b="0" i="0" dirty="0">
                <a:effectLst/>
                <a:latin typeface="inter-regular"/>
              </a:rPr>
              <a:t>    //declaring variable  </a:t>
            </a:r>
          </a:p>
          <a:p>
            <a:pPr marL="0" indent="0" algn="just">
              <a:buNone/>
            </a:pPr>
            <a:r>
              <a:rPr lang="en-IN" b="0" i="0" dirty="0">
                <a:effectLst/>
                <a:latin typeface="inter-regular"/>
              </a:rPr>
              <a:t>    </a:t>
            </a:r>
            <a:r>
              <a:rPr lang="en-IN" b="1" i="0" dirty="0">
                <a:effectLst/>
                <a:latin typeface="inter-regular"/>
              </a:rPr>
              <a:t>int</a:t>
            </a:r>
            <a:r>
              <a:rPr lang="en-IN" b="0" i="0" dirty="0">
                <a:effectLst/>
                <a:latin typeface="inter-regular"/>
              </a:rPr>
              <a:t> </a:t>
            </a:r>
            <a:r>
              <a:rPr lang="en-IN" b="0" i="0" dirty="0" err="1">
                <a:effectLst/>
                <a:latin typeface="inter-regular"/>
              </a:rPr>
              <a:t>i</a:t>
            </a:r>
            <a:r>
              <a:rPr lang="en-IN" b="0" i="0" dirty="0">
                <a:effectLst/>
                <a:latin typeface="inter-regular"/>
              </a:rPr>
              <a:t>=1;  </a:t>
            </a:r>
          </a:p>
          <a:p>
            <a:pPr marL="0" indent="0" algn="just">
              <a:buNone/>
            </a:pPr>
            <a:r>
              <a:rPr lang="en-IN" b="0" i="0" dirty="0">
                <a:effectLst/>
                <a:latin typeface="inter-regular"/>
              </a:rPr>
              <a:t>    //do-while loop  </a:t>
            </a:r>
          </a:p>
          <a:p>
            <a:pPr marL="0" indent="0" algn="just">
              <a:buNone/>
            </a:pPr>
            <a:r>
              <a:rPr lang="en-IN" b="0" i="0" dirty="0">
                <a:effectLst/>
                <a:latin typeface="inter-regular"/>
              </a:rPr>
              <a:t>    </a:t>
            </a:r>
            <a:r>
              <a:rPr lang="en-IN" b="1" i="0" dirty="0">
                <a:effectLst/>
                <a:latin typeface="inter-regular"/>
              </a:rPr>
              <a:t>do</a:t>
            </a:r>
            <a:r>
              <a:rPr lang="en-IN" b="0" i="0" dirty="0">
                <a:effectLst/>
                <a:latin typeface="inter-regular"/>
              </a:rPr>
              <a:t>{  </a:t>
            </a:r>
          </a:p>
          <a:p>
            <a:pPr marL="0" indent="0" algn="just">
              <a:buNone/>
            </a:pPr>
            <a:r>
              <a:rPr lang="en-IN" b="0" i="0" dirty="0">
                <a:effectLst/>
                <a:latin typeface="inter-regular"/>
              </a:rPr>
              <a:t>        </a:t>
            </a:r>
            <a:r>
              <a:rPr lang="en-IN" b="1" i="0" dirty="0">
                <a:effectLst/>
                <a:latin typeface="inter-regular"/>
              </a:rPr>
              <a:t>if</a:t>
            </a:r>
            <a:r>
              <a:rPr lang="en-IN" b="0" i="0" dirty="0">
                <a:effectLst/>
                <a:latin typeface="inter-regular"/>
              </a:rPr>
              <a:t>(</a:t>
            </a:r>
            <a:r>
              <a:rPr lang="en-IN" b="0" i="0" dirty="0" err="1">
                <a:effectLst/>
                <a:latin typeface="inter-regular"/>
              </a:rPr>
              <a:t>i</a:t>
            </a:r>
            <a:r>
              <a:rPr lang="en-IN" b="0" i="0" dirty="0">
                <a:effectLst/>
                <a:latin typeface="inter-regular"/>
              </a:rPr>
              <a:t>==5){  </a:t>
            </a:r>
          </a:p>
          <a:p>
            <a:pPr marL="0" indent="0" algn="just">
              <a:buNone/>
            </a:pPr>
            <a:r>
              <a:rPr lang="en-IN" b="0" i="0" dirty="0">
                <a:effectLst/>
                <a:latin typeface="inter-regular"/>
              </a:rPr>
              <a:t>           //using break statement  </a:t>
            </a:r>
          </a:p>
          <a:p>
            <a:pPr marL="0" indent="0" algn="just">
              <a:buNone/>
            </a:pPr>
            <a:r>
              <a:rPr lang="en-IN" b="0" i="0" dirty="0">
                <a:effectLst/>
                <a:latin typeface="inter-regular"/>
              </a:rPr>
              <a:t>           </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1" i="0" dirty="0">
                <a:effectLst/>
                <a:latin typeface="inter-regular"/>
              </a:rPr>
              <a:t>break</a:t>
            </a:r>
            <a:r>
              <a:rPr lang="en-IN" b="0" i="0" dirty="0">
                <a:effectLst/>
                <a:latin typeface="inter-regular"/>
              </a:rPr>
              <a:t>;//it will break the loop  </a:t>
            </a:r>
          </a:p>
          <a:p>
            <a:pPr marL="0" indent="0" algn="just">
              <a:buNone/>
            </a:pPr>
            <a:r>
              <a:rPr lang="en-IN" b="0" i="0" dirty="0">
                <a:effectLst/>
                <a:latin typeface="inter-regular"/>
              </a:rPr>
              <a:t>        }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i</a:t>
            </a:r>
            <a:r>
              <a:rPr lang="en-IN" b="0" i="0" dirty="0">
                <a:effectLst/>
                <a:latin typeface="inter-regular"/>
              </a:rPr>
              <a:t>++;  </a:t>
            </a:r>
          </a:p>
          <a:p>
            <a:pPr marL="0" indent="0" algn="just">
              <a:buNone/>
            </a:pPr>
            <a:r>
              <a:rPr lang="en-IN" b="0" i="0" dirty="0">
                <a:effectLst/>
                <a:latin typeface="inter-regular"/>
              </a:rPr>
              <a:t>    }</a:t>
            </a:r>
            <a:r>
              <a:rPr lang="en-IN" b="1" i="0" dirty="0">
                <a:effectLst/>
                <a:latin typeface="inter-regular"/>
              </a:rPr>
              <a:t>while</a:t>
            </a:r>
            <a:r>
              <a:rPr lang="en-IN" b="0" i="0" dirty="0">
                <a:effectLst/>
                <a:latin typeface="inter-regular"/>
              </a:rPr>
              <a:t>(</a:t>
            </a:r>
            <a:r>
              <a:rPr lang="en-IN" b="0" i="0" dirty="0" err="1">
                <a:effectLst/>
                <a:latin typeface="inter-regular"/>
              </a:rPr>
              <a:t>i</a:t>
            </a:r>
            <a:r>
              <a:rPr lang="en-IN" b="0" i="0" dirty="0">
                <a:effectLst/>
                <a:latin typeface="inter-regular"/>
              </a:rPr>
              <a:t>&lt;=10);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IN" dirty="0"/>
          </a:p>
        </p:txBody>
      </p:sp>
    </p:spTree>
    <p:extLst>
      <p:ext uri="{BB962C8B-B14F-4D97-AF65-F5344CB8AC3E}">
        <p14:creationId xmlns:p14="http://schemas.microsoft.com/office/powerpoint/2010/main" val="16522263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3574-F2D2-482D-AB9F-2D04589C8F43}"/>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38"/>
                </a:solidFill>
                <a:effectLst/>
                <a:latin typeface="erdana"/>
              </a:rPr>
              <a:t> Continue Statement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9B9F647-5E34-46F8-9150-2E157A24EBE5}"/>
              </a:ext>
            </a:extLst>
          </p:cNvPr>
          <p:cNvSpPr>
            <a:spLocks noGrp="1"/>
          </p:cNvSpPr>
          <p:nvPr>
            <p:ph idx="1"/>
          </p:nvPr>
        </p:nvSpPr>
        <p:spPr>
          <a:xfrm>
            <a:off x="457200" y="548680"/>
            <a:ext cx="8229600" cy="5577483"/>
          </a:xfrm>
        </p:spPr>
        <p:txBody>
          <a:bodyPr>
            <a:normAutofit/>
          </a:bodyPr>
          <a:lstStyle/>
          <a:p>
            <a:pPr algn="just"/>
            <a:r>
              <a:rPr lang="en-US" sz="2000" b="0" i="0" dirty="0">
                <a:solidFill>
                  <a:srgbClr val="333333"/>
                </a:solidFill>
                <a:effectLst/>
                <a:latin typeface="inter-regular"/>
              </a:rPr>
              <a:t>The continue statement is used in loop control structure when you need to jump to the next iteration of the loop immediately. It can be used with for loop or while loop.</a:t>
            </a:r>
          </a:p>
          <a:p>
            <a:pPr algn="just"/>
            <a:r>
              <a:rPr lang="en-US" sz="2000" b="0" i="0" dirty="0">
                <a:solidFill>
                  <a:srgbClr val="333333"/>
                </a:solidFill>
                <a:effectLst/>
                <a:latin typeface="inter-regular"/>
              </a:rPr>
              <a:t>The Java </a:t>
            </a:r>
            <a:r>
              <a:rPr lang="en-US" sz="2000" b="0" i="1" dirty="0">
                <a:solidFill>
                  <a:srgbClr val="333333"/>
                </a:solidFill>
                <a:effectLst/>
                <a:latin typeface="inter-regular"/>
              </a:rPr>
              <a:t>continue statement</a:t>
            </a:r>
            <a:r>
              <a:rPr lang="en-US" sz="2000" b="0" i="0" dirty="0">
                <a:solidFill>
                  <a:srgbClr val="333333"/>
                </a:solidFill>
                <a:effectLst/>
                <a:latin typeface="inter-regular"/>
              </a:rPr>
              <a:t> is used to continue the loop. It continues the current flow of the program and skips the remaining code at the specified condition. In case of an inner loop, it continues the inner loop only.</a:t>
            </a:r>
          </a:p>
          <a:p>
            <a:pPr algn="just"/>
            <a:r>
              <a:rPr lang="en-US" sz="2000" b="0" i="0" dirty="0">
                <a:solidFill>
                  <a:srgbClr val="333333"/>
                </a:solidFill>
                <a:effectLst/>
                <a:latin typeface="inter-regular"/>
              </a:rPr>
              <a:t>We can use Java continue statement in all types of loops such as for loop, while loop and do-while loop.</a:t>
            </a:r>
          </a:p>
          <a:p>
            <a:r>
              <a:rPr lang="en-IN" b="1" i="0" dirty="0">
                <a:solidFill>
                  <a:srgbClr val="333333"/>
                </a:solidFill>
                <a:effectLst/>
                <a:latin typeface="inter-bold"/>
              </a:rPr>
              <a:t>Syntax:</a:t>
            </a:r>
          </a:p>
          <a:p>
            <a:pPr marL="0" indent="0" algn="just">
              <a:buNone/>
            </a:pPr>
            <a:r>
              <a:rPr lang="en-IN" b="0" i="0" dirty="0">
                <a:effectLst/>
                <a:latin typeface="inter-regular"/>
              </a:rPr>
              <a:t>jump-statement;    </a:t>
            </a:r>
          </a:p>
          <a:p>
            <a:pPr marL="0" indent="0" algn="just">
              <a:buNone/>
            </a:pPr>
            <a:r>
              <a:rPr lang="en-IN" b="1" i="0" dirty="0">
                <a:effectLst/>
                <a:latin typeface="inter-regular"/>
              </a:rPr>
              <a:t>continue</a:t>
            </a:r>
            <a:r>
              <a:rPr lang="en-IN" b="0" i="0" dirty="0">
                <a:effectLst/>
                <a:latin typeface="inter-regular"/>
              </a:rPr>
              <a:t>;  </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126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Java Syntax</a:t>
            </a:r>
            <a:endParaRPr lang="en-IN" dirty="0"/>
          </a:p>
        </p:txBody>
      </p:sp>
      <p:sp>
        <p:nvSpPr>
          <p:cNvPr id="3" name="Content Placeholder 2"/>
          <p:cNvSpPr>
            <a:spLocks noGrp="1"/>
          </p:cNvSpPr>
          <p:nvPr>
            <p:ph idx="1"/>
          </p:nvPr>
        </p:nvSpPr>
        <p:spPr>
          <a:xfrm>
            <a:off x="457200" y="1000108"/>
            <a:ext cx="8229600" cy="5126055"/>
          </a:xfrm>
        </p:spPr>
        <p:txBody>
          <a:bodyPr/>
          <a:lstStyle/>
          <a:p>
            <a:r>
              <a:rPr lang="en-IN" sz="2000" dirty="0"/>
              <a:t>In Java, every application begins with a class name, and that class must match the filename.</a:t>
            </a:r>
          </a:p>
          <a:p>
            <a:endParaRPr lang="en-IN" sz="2000" dirty="0"/>
          </a:p>
          <a:p>
            <a:r>
              <a:rPr lang="en-IN" sz="2000" dirty="0"/>
              <a:t>Every line of code that runs in Java must be inside a class.</a:t>
            </a:r>
          </a:p>
          <a:p>
            <a:r>
              <a:rPr lang="en-IN" sz="2000" dirty="0"/>
              <a:t>A class should always start with an uppercase first letter.</a:t>
            </a:r>
          </a:p>
          <a:p>
            <a:r>
              <a:rPr lang="en-IN" sz="2000" b="1" dirty="0"/>
              <a:t>Note:</a:t>
            </a:r>
            <a:r>
              <a:rPr lang="en-IN" sz="2000" dirty="0"/>
              <a:t> Java is case-sensitive: "</a:t>
            </a:r>
            <a:r>
              <a:rPr lang="en-IN" sz="2000" dirty="0" err="1"/>
              <a:t>MyClass</a:t>
            </a:r>
            <a:r>
              <a:rPr lang="en-IN" sz="2000" dirty="0"/>
              <a:t>" and "</a:t>
            </a:r>
            <a:r>
              <a:rPr lang="en-IN" sz="2000" dirty="0" err="1"/>
              <a:t>myclass</a:t>
            </a:r>
            <a:r>
              <a:rPr lang="en-IN" sz="2000" dirty="0"/>
              <a:t>" has different meaning.</a:t>
            </a:r>
          </a:p>
          <a:p>
            <a:r>
              <a:rPr lang="en-IN" sz="2000" dirty="0"/>
              <a:t>The name of the java file </a:t>
            </a:r>
            <a:r>
              <a:rPr lang="en-IN" sz="2000" b="1" dirty="0"/>
              <a:t>must match</a:t>
            </a:r>
            <a:r>
              <a:rPr lang="en-IN" sz="2000" dirty="0"/>
              <a:t> the class name. When saving the file, save it using the class name and add ".java" to the end of the filename. </a:t>
            </a:r>
          </a:p>
          <a:p>
            <a:endParaRPr lang="en-IN" sz="2000" dirty="0"/>
          </a:p>
          <a:p>
            <a:endParaRPr lang="en-IN" sz="2000" dirty="0"/>
          </a:p>
          <a:p>
            <a:pPr>
              <a:buNone/>
            </a:pPr>
            <a:endParaRPr lang="en-IN" dirty="0"/>
          </a:p>
          <a:p>
            <a:pPr>
              <a:buNone/>
            </a:pP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E00D-D067-4E26-8523-8E1260DAD089}"/>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A5A5A02B-524B-4F1E-B1BE-6A0904631784}"/>
              </a:ext>
            </a:extLst>
          </p:cNvPr>
          <p:cNvSpPr>
            <a:spLocks noGrp="1"/>
          </p:cNvSpPr>
          <p:nvPr>
            <p:ph idx="1"/>
          </p:nvPr>
        </p:nvSpPr>
        <p:spPr>
          <a:xfrm>
            <a:off x="457200" y="731838"/>
            <a:ext cx="8229600" cy="5394326"/>
          </a:xfrm>
        </p:spPr>
        <p:txBody>
          <a:bodyPr>
            <a:normAutofit fontScale="92500" lnSpcReduction="10000"/>
          </a:bodyPr>
          <a:lstStyle/>
          <a:p>
            <a:pPr marL="0" indent="0" algn="just">
              <a:buNone/>
            </a:pPr>
            <a:r>
              <a:rPr lang="en-IN" sz="2800" b="1" i="0" dirty="0">
                <a:effectLst/>
                <a:latin typeface="inter-regular"/>
              </a:rPr>
              <a:t>public</a:t>
            </a:r>
            <a:r>
              <a:rPr lang="en-IN" sz="2800" b="0" i="0" dirty="0">
                <a:effectLst/>
                <a:latin typeface="inter-regular"/>
              </a:rPr>
              <a:t> </a:t>
            </a:r>
            <a:r>
              <a:rPr lang="en-IN" sz="2800" b="1" i="0" dirty="0">
                <a:effectLst/>
                <a:latin typeface="inter-regular"/>
              </a:rPr>
              <a:t>class</a:t>
            </a:r>
            <a:r>
              <a:rPr lang="en-IN" sz="2800" b="0" i="0" dirty="0">
                <a:effectLst/>
                <a:latin typeface="inter-regular"/>
              </a:rPr>
              <a:t> </a:t>
            </a:r>
            <a:r>
              <a:rPr lang="en-IN" sz="2800" b="0" i="0" dirty="0" err="1">
                <a:effectLst/>
                <a:latin typeface="inter-regular"/>
              </a:rPr>
              <a:t>ContinueExample</a:t>
            </a:r>
            <a:r>
              <a:rPr lang="en-IN" sz="2800" b="0" i="0" dirty="0">
                <a:effectLst/>
                <a:latin typeface="inter-regular"/>
              </a:rPr>
              <a:t> {  </a:t>
            </a:r>
          </a:p>
          <a:p>
            <a:pPr marL="0" indent="0" algn="just">
              <a:buNone/>
            </a:pPr>
            <a:r>
              <a:rPr lang="en-IN" sz="2800" b="1" i="0" dirty="0">
                <a:effectLst/>
                <a:latin typeface="inter-regular"/>
              </a:rPr>
              <a:t>public</a:t>
            </a:r>
            <a:r>
              <a:rPr lang="en-IN" sz="2800" b="0" i="0" dirty="0">
                <a:effectLst/>
                <a:latin typeface="inter-regular"/>
              </a:rPr>
              <a:t> </a:t>
            </a:r>
            <a:r>
              <a:rPr lang="en-IN" sz="2800" b="1" i="0" dirty="0">
                <a:effectLst/>
                <a:latin typeface="inter-regular"/>
              </a:rPr>
              <a:t>static</a:t>
            </a:r>
            <a:r>
              <a:rPr lang="en-IN" sz="2800" b="0" i="0" dirty="0">
                <a:effectLst/>
                <a:latin typeface="inter-regular"/>
              </a:rPr>
              <a:t> </a:t>
            </a:r>
            <a:r>
              <a:rPr lang="en-IN" sz="2800" b="1" i="0" dirty="0">
                <a:effectLst/>
                <a:latin typeface="inter-regular"/>
              </a:rPr>
              <a:t>void</a:t>
            </a:r>
            <a:r>
              <a:rPr lang="en-IN" sz="2800" b="0" i="0" dirty="0">
                <a:effectLst/>
                <a:latin typeface="inter-regular"/>
              </a:rPr>
              <a:t> main(String[] </a:t>
            </a:r>
            <a:r>
              <a:rPr lang="en-IN" sz="2800" b="0" i="0" dirty="0" err="1">
                <a:effectLst/>
                <a:latin typeface="inter-regular"/>
              </a:rPr>
              <a:t>args</a:t>
            </a:r>
            <a:r>
              <a:rPr lang="en-IN" sz="2800" b="0" i="0" dirty="0">
                <a:effectLst/>
                <a:latin typeface="inter-regular"/>
              </a:rPr>
              <a:t>) {  </a:t>
            </a:r>
          </a:p>
          <a:p>
            <a:pPr marL="0" indent="0" algn="just">
              <a:buNone/>
            </a:pPr>
            <a:r>
              <a:rPr lang="en-IN" sz="2800" b="0" i="0" dirty="0">
                <a:effectLst/>
                <a:latin typeface="inter-regular"/>
              </a:rPr>
              <a:t>    //for loop  </a:t>
            </a:r>
          </a:p>
          <a:p>
            <a:pPr marL="0" indent="0" algn="just">
              <a:buNone/>
            </a:pPr>
            <a:r>
              <a:rPr lang="en-IN" sz="2800" b="0" i="0" dirty="0">
                <a:effectLst/>
                <a:latin typeface="inter-regular"/>
              </a:rPr>
              <a:t>    </a:t>
            </a:r>
            <a:r>
              <a:rPr lang="en-IN" sz="2800" b="1" i="0" dirty="0">
                <a:effectLst/>
                <a:latin typeface="inter-regular"/>
              </a:rPr>
              <a:t>for</a:t>
            </a:r>
            <a:r>
              <a:rPr lang="en-IN" sz="2800" b="0" i="0" dirty="0">
                <a:effectLst/>
                <a:latin typeface="inter-regular"/>
              </a:rPr>
              <a:t>(</a:t>
            </a:r>
            <a:r>
              <a:rPr lang="en-IN" sz="2800" b="1" i="0" dirty="0">
                <a:effectLst/>
                <a:latin typeface="inter-regular"/>
              </a:rPr>
              <a:t>int</a:t>
            </a:r>
            <a:r>
              <a:rPr lang="en-IN" sz="2800" b="0" i="0" dirty="0">
                <a:effectLst/>
                <a:latin typeface="inter-regular"/>
              </a:rPr>
              <a:t> </a:t>
            </a:r>
            <a:r>
              <a:rPr lang="en-IN" sz="2800" b="0" i="0" dirty="0" err="1">
                <a:effectLst/>
                <a:latin typeface="inter-regular"/>
              </a:rPr>
              <a:t>i</a:t>
            </a:r>
            <a:r>
              <a:rPr lang="en-IN" sz="2800" b="0" i="0" dirty="0">
                <a:effectLst/>
                <a:latin typeface="inter-regular"/>
              </a:rPr>
              <a:t>=1;i&lt;=10;i++){  </a:t>
            </a:r>
          </a:p>
          <a:p>
            <a:pPr marL="0" indent="0" algn="just">
              <a:buNone/>
            </a:pPr>
            <a:r>
              <a:rPr lang="en-IN" sz="2800" b="0" i="0" dirty="0">
                <a:effectLst/>
                <a:latin typeface="inter-regular"/>
              </a:rPr>
              <a:t>        </a:t>
            </a:r>
            <a:r>
              <a:rPr lang="en-IN" sz="2800" b="1" i="0" dirty="0">
                <a:effectLst/>
                <a:latin typeface="inter-regular"/>
              </a:rPr>
              <a:t>if</a:t>
            </a:r>
            <a:r>
              <a:rPr lang="en-IN" sz="2800" b="0" i="0" dirty="0">
                <a:effectLst/>
                <a:latin typeface="inter-regular"/>
              </a:rPr>
              <a:t>(</a:t>
            </a:r>
            <a:r>
              <a:rPr lang="en-IN" sz="2800" b="0" i="0" dirty="0" err="1">
                <a:effectLst/>
                <a:latin typeface="inter-regular"/>
              </a:rPr>
              <a:t>i</a:t>
            </a:r>
            <a:r>
              <a:rPr lang="en-IN" sz="2800" b="0" i="0" dirty="0">
                <a:effectLst/>
                <a:latin typeface="inter-regular"/>
              </a:rPr>
              <a:t>==5){  </a:t>
            </a:r>
          </a:p>
          <a:p>
            <a:pPr marL="0" indent="0" algn="just">
              <a:buNone/>
            </a:pPr>
            <a:r>
              <a:rPr lang="en-IN" sz="2800" b="0" i="0" dirty="0">
                <a:effectLst/>
                <a:latin typeface="inter-regular"/>
              </a:rPr>
              <a:t>            //using continue statement  </a:t>
            </a:r>
          </a:p>
          <a:p>
            <a:pPr marL="0" indent="0" algn="just">
              <a:buNone/>
            </a:pPr>
            <a:r>
              <a:rPr lang="en-IN" sz="2800" b="0" i="0" dirty="0">
                <a:effectLst/>
                <a:latin typeface="inter-regular"/>
              </a:rPr>
              <a:t>            </a:t>
            </a:r>
            <a:r>
              <a:rPr lang="en-IN" sz="2800" b="1" i="0" dirty="0">
                <a:effectLst/>
                <a:latin typeface="inter-regular"/>
              </a:rPr>
              <a:t>continue</a:t>
            </a:r>
            <a:r>
              <a:rPr lang="en-IN" sz="2800" b="0" i="0" dirty="0">
                <a:effectLst/>
                <a:latin typeface="inter-regular"/>
              </a:rPr>
              <a:t>;//it will skip the rest statement  </a:t>
            </a:r>
          </a:p>
          <a:p>
            <a:pPr marL="0" indent="0" algn="just">
              <a:buNone/>
            </a:pPr>
            <a:r>
              <a:rPr lang="en-IN" sz="2800" b="0" i="0" dirty="0">
                <a:effectLst/>
                <a:latin typeface="inter-regular"/>
              </a:rPr>
              <a:t>        }  </a:t>
            </a:r>
          </a:p>
          <a:p>
            <a:pPr marL="0" indent="0" algn="just">
              <a:buNone/>
            </a:pPr>
            <a:r>
              <a:rPr lang="en-IN" sz="2800" b="0" i="0" dirty="0">
                <a:effectLst/>
                <a:latin typeface="inter-regular"/>
              </a:rPr>
              <a:t>        </a:t>
            </a:r>
            <a:r>
              <a:rPr lang="en-IN" sz="2800" b="0" i="0" dirty="0" err="1">
                <a:effectLst/>
                <a:latin typeface="inter-regular"/>
              </a:rPr>
              <a:t>System.out.println</a:t>
            </a:r>
            <a:r>
              <a:rPr lang="en-IN" sz="2800" b="0" i="0" dirty="0">
                <a:effectLst/>
                <a:latin typeface="inter-regular"/>
              </a:rPr>
              <a:t>(</a:t>
            </a:r>
            <a:r>
              <a:rPr lang="en-IN" sz="2800" b="0" i="0" dirty="0" err="1">
                <a:effectLst/>
                <a:latin typeface="inter-regular"/>
              </a:rPr>
              <a:t>i</a:t>
            </a:r>
            <a:r>
              <a:rPr lang="en-IN" sz="2800" b="0" i="0" dirty="0">
                <a:effectLst/>
                <a:latin typeface="inter-regular"/>
              </a:rPr>
              <a:t>);  </a:t>
            </a:r>
          </a:p>
          <a:p>
            <a:pPr marL="0" indent="0" algn="just">
              <a:buNone/>
            </a:pPr>
            <a:r>
              <a:rPr lang="en-IN" sz="2800" b="0" i="0" dirty="0">
                <a:effectLst/>
                <a:latin typeface="inter-regular"/>
              </a:rPr>
              <a:t>    }  </a:t>
            </a:r>
          </a:p>
          <a:p>
            <a:pPr marL="0" indent="0" algn="just">
              <a:buNone/>
            </a:pPr>
            <a:r>
              <a:rPr lang="en-IN" sz="2800" b="0" i="0" dirty="0">
                <a:effectLst/>
                <a:latin typeface="inter-regular"/>
              </a:rPr>
              <a:t>}  </a:t>
            </a:r>
          </a:p>
          <a:p>
            <a:pPr marL="0" indent="0" algn="just">
              <a:buNone/>
            </a:pPr>
            <a:r>
              <a:rPr lang="en-IN" sz="2800" b="0" i="0" dirty="0">
                <a:effectLst/>
                <a:latin typeface="inter-regular"/>
              </a:rPr>
              <a:t>}  </a:t>
            </a:r>
          </a:p>
          <a:p>
            <a:endParaRPr lang="en-IN" dirty="0"/>
          </a:p>
        </p:txBody>
      </p:sp>
    </p:spTree>
    <p:extLst>
      <p:ext uri="{BB962C8B-B14F-4D97-AF65-F5344CB8AC3E}">
        <p14:creationId xmlns:p14="http://schemas.microsoft.com/office/powerpoint/2010/main" val="23535520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0E0B-6812-4EC5-9D60-034559B8DB6A}"/>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38"/>
                </a:solidFill>
                <a:effectLst/>
                <a:latin typeface="erdana"/>
              </a:rPr>
              <a:t>Java Comments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D5AA3AC-4840-4A07-9313-298792362FA7}"/>
              </a:ext>
            </a:extLst>
          </p:cNvPr>
          <p:cNvSpPr>
            <a:spLocks noGrp="1"/>
          </p:cNvSpPr>
          <p:nvPr>
            <p:ph idx="1"/>
          </p:nvPr>
        </p:nvSpPr>
        <p:spPr>
          <a:xfrm>
            <a:off x="457200" y="620688"/>
            <a:ext cx="8229600" cy="5505475"/>
          </a:xfrm>
        </p:spPr>
        <p:txBody>
          <a:bodyPr>
            <a:normAutofit fontScale="92500" lnSpcReduction="20000"/>
          </a:bodyPr>
          <a:lstStyle/>
          <a:p>
            <a:r>
              <a:rPr lang="en-US" b="0" i="0" dirty="0">
                <a:solidFill>
                  <a:srgbClr val="333333"/>
                </a:solidFill>
                <a:effectLst/>
                <a:latin typeface="inter-regular"/>
              </a:rPr>
              <a:t>The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comments are the statements in a program that are not executed by the compiler and interpreter.</a:t>
            </a:r>
          </a:p>
          <a:p>
            <a:r>
              <a:rPr lang="en-US" b="0" i="0" dirty="0">
                <a:solidFill>
                  <a:srgbClr val="610B38"/>
                </a:solidFill>
                <a:effectLst/>
                <a:latin typeface="erdana"/>
              </a:rPr>
              <a:t>Why do we use comments in a code?</a:t>
            </a:r>
          </a:p>
          <a:p>
            <a:pPr algn="just">
              <a:buFont typeface="Arial" panose="020B0604020202020204" pitchFamily="34" charset="0"/>
              <a:buChar char="•"/>
            </a:pPr>
            <a:r>
              <a:rPr lang="en-US" b="0" i="0" dirty="0">
                <a:solidFill>
                  <a:srgbClr val="000000"/>
                </a:solidFill>
                <a:effectLst/>
                <a:latin typeface="inter-regular"/>
              </a:rPr>
              <a:t>Comments are used to make the program more readable by adding the details of the code.</a:t>
            </a:r>
          </a:p>
          <a:p>
            <a:pPr algn="just">
              <a:buFont typeface="Arial" panose="020B0604020202020204" pitchFamily="34" charset="0"/>
              <a:buChar char="•"/>
            </a:pPr>
            <a:r>
              <a:rPr lang="en-US" b="0" i="0" dirty="0">
                <a:solidFill>
                  <a:srgbClr val="000000"/>
                </a:solidFill>
                <a:effectLst/>
                <a:latin typeface="inter-regular"/>
              </a:rPr>
              <a:t>It makes easy to maintain the code and to find the errors easily.</a:t>
            </a:r>
          </a:p>
          <a:p>
            <a:pPr algn="just">
              <a:buFont typeface="Arial" panose="020B0604020202020204" pitchFamily="34" charset="0"/>
              <a:buChar char="•"/>
            </a:pPr>
            <a:r>
              <a:rPr lang="en-US" b="0" i="0" dirty="0">
                <a:solidFill>
                  <a:srgbClr val="000000"/>
                </a:solidFill>
                <a:effectLst/>
                <a:latin typeface="inter-regular"/>
              </a:rPr>
              <a:t>The comments can be used to provide information or explanation about the </a:t>
            </a:r>
            <a:r>
              <a:rPr lang="en-US" b="0" i="0" u="none" strike="noStrike" dirty="0">
                <a:solidFill>
                  <a:srgbClr val="008000"/>
                </a:solidFill>
                <a:effectLst/>
                <a:latin typeface="inter-regular"/>
                <a:hlinkClick r:id="rId3"/>
              </a:rPr>
              <a:t>variable</a:t>
            </a:r>
            <a:r>
              <a:rPr lang="en-US" b="0" i="0" dirty="0">
                <a:solidFill>
                  <a:srgbClr val="000000"/>
                </a:solidFill>
                <a:effectLst/>
                <a:latin typeface="inter-regular"/>
              </a:rPr>
              <a:t>, method, </a:t>
            </a:r>
            <a:r>
              <a:rPr lang="en-US" b="0" i="0" u="none" strike="noStrike" dirty="0">
                <a:solidFill>
                  <a:srgbClr val="008000"/>
                </a:solidFill>
                <a:effectLst/>
                <a:latin typeface="inter-regular"/>
                <a:hlinkClick r:id="rId4"/>
              </a:rPr>
              <a:t>class</a:t>
            </a:r>
            <a:r>
              <a:rPr lang="en-US" b="0" i="0" dirty="0">
                <a:solidFill>
                  <a:srgbClr val="000000"/>
                </a:solidFill>
                <a:effectLst/>
                <a:latin typeface="inter-regular"/>
              </a:rPr>
              <a:t>, or any statement.</a:t>
            </a:r>
          </a:p>
          <a:p>
            <a:pPr algn="just">
              <a:buFont typeface="Arial" panose="020B0604020202020204" pitchFamily="34" charset="0"/>
              <a:buChar char="•"/>
            </a:pPr>
            <a:r>
              <a:rPr lang="en-US" b="0" i="0" dirty="0">
                <a:solidFill>
                  <a:srgbClr val="000000"/>
                </a:solidFill>
                <a:effectLst/>
                <a:latin typeface="inter-regular"/>
              </a:rPr>
              <a:t>It can also be used to prevent the execution of program code while testing the alternative code.</a:t>
            </a:r>
          </a:p>
          <a:p>
            <a:endParaRPr lang="en-IN" dirty="0"/>
          </a:p>
        </p:txBody>
      </p:sp>
    </p:spTree>
    <p:extLst>
      <p:ext uri="{BB962C8B-B14F-4D97-AF65-F5344CB8AC3E}">
        <p14:creationId xmlns:p14="http://schemas.microsoft.com/office/powerpoint/2010/main" val="1979615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40E7-2DFC-4469-A7DF-F58DCCD08B4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Types of Java Comments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F323A5B-CA10-4F2E-94BD-A43F8C81AEED}"/>
              </a:ext>
            </a:extLst>
          </p:cNvPr>
          <p:cNvSpPr>
            <a:spLocks noGrp="1"/>
          </p:cNvSpPr>
          <p:nvPr>
            <p:ph idx="1"/>
          </p:nvPr>
        </p:nvSpPr>
        <p:spPr>
          <a:xfrm>
            <a:off x="457200" y="476672"/>
            <a:ext cx="8229600" cy="5649491"/>
          </a:xfrm>
        </p:spPr>
        <p:txBody>
          <a:bodyPr/>
          <a:lstStyle/>
          <a:p>
            <a:pPr algn="just"/>
            <a:r>
              <a:rPr lang="en-US" b="0" i="0" dirty="0">
                <a:solidFill>
                  <a:srgbClr val="333333"/>
                </a:solidFill>
                <a:effectLst/>
                <a:latin typeface="inter-regular"/>
              </a:rPr>
              <a:t>There are three types of comments in Java.</a:t>
            </a:r>
          </a:p>
          <a:p>
            <a:pPr algn="just">
              <a:buFont typeface="+mj-lt"/>
              <a:buAutoNum type="arabicPeriod"/>
            </a:pPr>
            <a:r>
              <a:rPr lang="en-US" b="0" i="0" dirty="0">
                <a:solidFill>
                  <a:srgbClr val="000000"/>
                </a:solidFill>
                <a:effectLst/>
                <a:latin typeface="inter-regular"/>
              </a:rPr>
              <a:t>Single Line Comment</a:t>
            </a:r>
          </a:p>
          <a:p>
            <a:pPr algn="just">
              <a:buFont typeface="+mj-lt"/>
              <a:buAutoNum type="arabicPeriod"/>
            </a:pPr>
            <a:r>
              <a:rPr lang="en-US" b="0" i="0" dirty="0">
                <a:solidFill>
                  <a:srgbClr val="000000"/>
                </a:solidFill>
                <a:effectLst/>
                <a:latin typeface="inter-regular"/>
              </a:rPr>
              <a:t>Multi Line Comment</a:t>
            </a:r>
          </a:p>
          <a:p>
            <a:pPr algn="just">
              <a:buFont typeface="+mj-lt"/>
              <a:buAutoNum type="arabicPeriod"/>
            </a:pPr>
            <a:r>
              <a:rPr lang="en-US" b="0" i="0" dirty="0">
                <a:solidFill>
                  <a:srgbClr val="000000"/>
                </a:solidFill>
                <a:effectLst/>
                <a:latin typeface="inter-regular"/>
              </a:rPr>
              <a:t>Documentation Comment</a:t>
            </a:r>
          </a:p>
          <a:p>
            <a:endParaRPr lang="en-IN" dirty="0"/>
          </a:p>
        </p:txBody>
      </p:sp>
    </p:spTree>
    <p:extLst>
      <p:ext uri="{BB962C8B-B14F-4D97-AF65-F5344CB8AC3E}">
        <p14:creationId xmlns:p14="http://schemas.microsoft.com/office/powerpoint/2010/main" val="3378905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6E51-4CAF-4D6E-AB2A-130569235A07}"/>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Java Single Line Comment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BDF717D-9359-406A-AE61-EDA6BA0B8D9B}"/>
              </a:ext>
            </a:extLst>
          </p:cNvPr>
          <p:cNvSpPr>
            <a:spLocks noGrp="1"/>
          </p:cNvSpPr>
          <p:nvPr>
            <p:ph idx="1"/>
          </p:nvPr>
        </p:nvSpPr>
        <p:spPr>
          <a:xfrm>
            <a:off x="457200" y="548680"/>
            <a:ext cx="8229600" cy="5577483"/>
          </a:xfrm>
        </p:spPr>
        <p:txBody>
          <a:bodyPr/>
          <a:lstStyle/>
          <a:p>
            <a:pPr algn="just"/>
            <a:r>
              <a:rPr lang="en-US" sz="2000" b="0" i="0" dirty="0">
                <a:solidFill>
                  <a:srgbClr val="333333"/>
                </a:solidFill>
                <a:effectLst/>
                <a:latin typeface="inter-regular"/>
              </a:rPr>
              <a:t>The single-line comment is used to comment only one line of the code. It is the widely used and easiest way of commenting the statements.</a:t>
            </a:r>
          </a:p>
          <a:p>
            <a:pPr algn="just"/>
            <a:r>
              <a:rPr lang="en-US" sz="2000" b="0" i="0" dirty="0">
                <a:solidFill>
                  <a:srgbClr val="333333"/>
                </a:solidFill>
                <a:effectLst/>
                <a:latin typeface="inter-regular"/>
              </a:rPr>
              <a:t>Single line comments starts with two forward slashes </a:t>
            </a:r>
            <a:r>
              <a:rPr lang="en-US" sz="2000" b="1" i="0" dirty="0">
                <a:solidFill>
                  <a:srgbClr val="333333"/>
                </a:solidFill>
                <a:effectLst/>
                <a:latin typeface="inter-bold"/>
              </a:rPr>
              <a:t>(//)</a:t>
            </a:r>
            <a:r>
              <a:rPr lang="en-US" sz="2000" b="0" i="0" dirty="0">
                <a:solidFill>
                  <a:srgbClr val="333333"/>
                </a:solidFill>
                <a:effectLst/>
                <a:latin typeface="inter-regular"/>
              </a:rPr>
              <a:t>. Any text in front of // is not executed by Java.</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effectLst/>
                <a:latin typeface="inter-regular"/>
              </a:rPr>
              <a:t>//This is single line comment  </a:t>
            </a:r>
          </a:p>
          <a:p>
            <a:endParaRPr lang="en-IN" dirty="0"/>
          </a:p>
        </p:txBody>
      </p:sp>
    </p:spTree>
    <p:extLst>
      <p:ext uri="{BB962C8B-B14F-4D97-AF65-F5344CB8AC3E}">
        <p14:creationId xmlns:p14="http://schemas.microsoft.com/office/powerpoint/2010/main" val="1719582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DCDE-2118-4BE8-8913-81F634646146}"/>
              </a:ext>
            </a:extLst>
          </p:cNvPr>
          <p:cNvSpPr>
            <a:spLocks noGrp="1"/>
          </p:cNvSpPr>
          <p:nvPr>
            <p:ph type="title"/>
          </p:nvPr>
        </p:nvSpPr>
        <p:spPr>
          <a:xfrm>
            <a:off x="457200" y="274638"/>
            <a:ext cx="8229600" cy="706090"/>
          </a:xfrm>
        </p:spPr>
        <p:txBody>
          <a:bodyPr>
            <a:normAutofit fontScale="90000"/>
          </a:bodyPr>
          <a:lstStyle/>
          <a:p>
            <a:r>
              <a:rPr lang="en-IN" b="0" i="0" dirty="0">
                <a:solidFill>
                  <a:srgbClr val="610B4B"/>
                </a:solidFill>
                <a:effectLst/>
                <a:latin typeface="erdana"/>
              </a:rPr>
              <a:t>Java Multi Line Comment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DABF764-FF35-45AB-9577-2A2A3C0D5DD5}"/>
              </a:ext>
            </a:extLst>
          </p:cNvPr>
          <p:cNvSpPr>
            <a:spLocks noGrp="1"/>
          </p:cNvSpPr>
          <p:nvPr>
            <p:ph idx="1"/>
          </p:nvPr>
        </p:nvSpPr>
        <p:spPr>
          <a:xfrm>
            <a:off x="457200" y="692696"/>
            <a:ext cx="8229600" cy="5433467"/>
          </a:xfrm>
        </p:spPr>
        <p:txBody>
          <a:bodyPr/>
          <a:lstStyle/>
          <a:p>
            <a:pPr algn="just"/>
            <a:r>
              <a:rPr lang="en-US" sz="2400" b="0" i="0" dirty="0">
                <a:solidFill>
                  <a:srgbClr val="333333"/>
                </a:solidFill>
                <a:effectLst/>
                <a:latin typeface="inter-regular"/>
              </a:rPr>
              <a:t>The multi-line comment is used to comment multiple lines of code. It can be used to explain a complex code snippet or to comment multiple lines of code at a time (as it will be difficult to use single-line comments there).</a:t>
            </a:r>
          </a:p>
          <a:p>
            <a:pPr algn="just"/>
            <a:r>
              <a:rPr lang="en-US" sz="2400" b="0" i="0" dirty="0">
                <a:solidFill>
                  <a:srgbClr val="333333"/>
                </a:solidFill>
                <a:effectLst/>
                <a:latin typeface="inter-regular"/>
              </a:rPr>
              <a:t>Multi-line comments are placed between /* and */. Any text between /* and */ is not executed by Java.</a:t>
            </a:r>
          </a:p>
          <a:p>
            <a:pPr algn="just"/>
            <a:r>
              <a:rPr lang="en-US" sz="1400" b="1" i="0" dirty="0">
                <a:solidFill>
                  <a:srgbClr val="333333"/>
                </a:solidFill>
                <a:effectLst/>
                <a:latin typeface="inter-bold"/>
              </a:rPr>
              <a:t>Syntax:</a:t>
            </a:r>
            <a:endParaRPr lang="en-US" sz="1400" b="0" i="0" dirty="0">
              <a:solidFill>
                <a:srgbClr val="333333"/>
              </a:solidFill>
              <a:effectLst/>
              <a:latin typeface="inter-regular"/>
            </a:endParaRPr>
          </a:p>
          <a:p>
            <a:pPr marL="0" indent="0" algn="just">
              <a:buNone/>
            </a:pPr>
            <a:r>
              <a:rPr lang="en-US" sz="1400" b="0" i="0" dirty="0">
                <a:effectLst/>
                <a:latin typeface="inter-regular"/>
              </a:rPr>
              <a:t>/*  </a:t>
            </a:r>
          </a:p>
          <a:p>
            <a:pPr marL="0" indent="0" algn="just">
              <a:buNone/>
            </a:pPr>
            <a:r>
              <a:rPr lang="en-US" sz="1400" b="0" i="0" dirty="0">
                <a:effectLst/>
                <a:latin typeface="inter-regular"/>
              </a:rPr>
              <a:t>This   </a:t>
            </a:r>
          </a:p>
          <a:p>
            <a:pPr marL="0" indent="0" algn="just">
              <a:buNone/>
            </a:pPr>
            <a:r>
              <a:rPr lang="en-US" sz="1400" b="0" i="0" dirty="0">
                <a:effectLst/>
                <a:latin typeface="inter-regular"/>
              </a:rPr>
              <a:t>is   </a:t>
            </a:r>
          </a:p>
          <a:p>
            <a:pPr marL="0" indent="0" algn="just">
              <a:buNone/>
            </a:pPr>
            <a:r>
              <a:rPr lang="en-US" sz="1400" b="0" i="0" dirty="0">
                <a:effectLst/>
                <a:latin typeface="inter-regular"/>
              </a:rPr>
              <a:t>multi line   </a:t>
            </a:r>
          </a:p>
          <a:p>
            <a:pPr marL="0" indent="0" algn="just">
              <a:buNone/>
            </a:pPr>
            <a:r>
              <a:rPr lang="en-US" sz="1400" b="0" i="0" dirty="0">
                <a:effectLst/>
                <a:latin typeface="inter-regular"/>
              </a:rPr>
              <a:t>comment  </a:t>
            </a:r>
          </a:p>
          <a:p>
            <a:pPr marL="0" indent="0" algn="just">
              <a:buNone/>
            </a:pPr>
            <a:r>
              <a:rPr lang="en-US" sz="1400" b="0" i="0" dirty="0">
                <a:effectLst/>
                <a:latin typeface="inter-regular"/>
              </a:rPr>
              <a:t>*/   </a:t>
            </a:r>
          </a:p>
          <a:p>
            <a:pPr algn="just"/>
            <a:endParaRPr lang="en-US" sz="24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7429767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1A4-398A-4CE1-8249-CDE7765F795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Java Documentation Comment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49E1E47-4AC2-4676-851B-61758DBE8BB4}"/>
              </a:ext>
            </a:extLst>
          </p:cNvPr>
          <p:cNvSpPr>
            <a:spLocks noGrp="1"/>
          </p:cNvSpPr>
          <p:nvPr>
            <p:ph idx="1"/>
          </p:nvPr>
        </p:nvSpPr>
        <p:spPr>
          <a:xfrm>
            <a:off x="457200" y="548680"/>
            <a:ext cx="8229600" cy="5577483"/>
          </a:xfrm>
        </p:spPr>
        <p:txBody>
          <a:bodyPr/>
          <a:lstStyle/>
          <a:p>
            <a:pPr algn="just"/>
            <a:r>
              <a:rPr lang="en-US" sz="2000" b="0" i="0" dirty="0">
                <a:solidFill>
                  <a:srgbClr val="333333"/>
                </a:solidFill>
                <a:effectLst/>
                <a:latin typeface="inter-regular"/>
              </a:rPr>
              <a:t>Documentation comments are usually used to write large programs for a project or software application as it helps to create documentation API. These APIs are needed for reference, i.e., which classes, methods, arguments, etc., are used in the code.</a:t>
            </a:r>
          </a:p>
          <a:p>
            <a:pPr algn="just"/>
            <a:r>
              <a:rPr lang="en-US" sz="2000" b="0" i="0" dirty="0">
                <a:solidFill>
                  <a:srgbClr val="333333"/>
                </a:solidFill>
                <a:effectLst/>
                <a:latin typeface="inter-regular"/>
              </a:rPr>
              <a:t>To create documentation API, we need to use the </a:t>
            </a:r>
            <a:r>
              <a:rPr lang="en-US" sz="2000" b="1" i="0" u="none" strike="noStrike" dirty="0" err="1">
                <a:solidFill>
                  <a:srgbClr val="008000"/>
                </a:solidFill>
                <a:effectLst/>
                <a:latin typeface="inter-bold"/>
                <a:hlinkClick r:id="rId2"/>
              </a:rPr>
              <a:t>javadoc</a:t>
            </a:r>
            <a:r>
              <a:rPr lang="en-US" sz="2000" b="1" i="0" u="none" strike="noStrike" dirty="0">
                <a:solidFill>
                  <a:srgbClr val="008000"/>
                </a:solidFill>
                <a:effectLst/>
                <a:latin typeface="inter-bold"/>
                <a:hlinkClick r:id="rId2"/>
              </a:rPr>
              <a:t> tool</a:t>
            </a:r>
            <a:r>
              <a:rPr lang="en-US" sz="2000" b="0" i="0" dirty="0">
                <a:solidFill>
                  <a:srgbClr val="333333"/>
                </a:solidFill>
                <a:effectLst/>
                <a:latin typeface="inter-regular"/>
              </a:rPr>
              <a:t>. The documentation comments are placed between /** and */.</a:t>
            </a:r>
          </a:p>
          <a:p>
            <a:pPr algn="just"/>
            <a:r>
              <a:rPr lang="en-IN" sz="2800" b="1" i="0" dirty="0">
                <a:solidFill>
                  <a:srgbClr val="333333"/>
                </a:solidFill>
                <a:effectLst/>
                <a:latin typeface="inter-bold"/>
              </a:rPr>
              <a:t>Syntax:</a:t>
            </a:r>
          </a:p>
          <a:p>
            <a:pPr algn="just"/>
            <a:endParaRPr lang="en-IN" sz="2800" b="1" dirty="0">
              <a:solidFill>
                <a:srgbClr val="333333"/>
              </a:solidFill>
              <a:latin typeface="inter-bold"/>
            </a:endParaRPr>
          </a:p>
          <a:p>
            <a:pPr marL="0" indent="0" algn="just">
              <a:buNone/>
            </a:pPr>
            <a:r>
              <a:rPr lang="en-US" sz="1600" b="0" i="0" dirty="0">
                <a:effectLst/>
                <a:latin typeface="inter-regular"/>
              </a:rPr>
              <a:t>/**  </a:t>
            </a:r>
          </a:p>
          <a:p>
            <a:pPr marL="0" indent="0" algn="just">
              <a:buNone/>
            </a:pPr>
            <a:r>
              <a:rPr lang="en-US" sz="1600" b="0" i="0" dirty="0">
                <a:effectLst/>
                <a:latin typeface="inter-regular"/>
              </a:rPr>
              <a:t>* </a:t>
            </a:r>
          </a:p>
          <a:p>
            <a:pPr marL="0" indent="0" algn="just">
              <a:buNone/>
            </a:pPr>
            <a:r>
              <a:rPr lang="en-US" sz="1600" b="0" i="0" dirty="0">
                <a:effectLst/>
                <a:latin typeface="inter-regular"/>
              </a:rPr>
              <a:t>*We can use various tags to depict the parameter </a:t>
            </a:r>
          </a:p>
          <a:p>
            <a:pPr marL="0" indent="0" algn="just">
              <a:buNone/>
            </a:pPr>
            <a:r>
              <a:rPr lang="en-US" sz="1600" b="0" i="0" dirty="0">
                <a:effectLst/>
                <a:latin typeface="inter-regular"/>
              </a:rPr>
              <a:t>*or heading or author name </a:t>
            </a:r>
          </a:p>
          <a:p>
            <a:pPr marL="0" indent="0" algn="just">
              <a:buNone/>
            </a:pPr>
            <a:r>
              <a:rPr lang="en-US" sz="1600" b="0" i="0" dirty="0">
                <a:effectLst/>
                <a:latin typeface="inter-regular"/>
              </a:rPr>
              <a:t>*We can also use HTML tags   </a:t>
            </a:r>
          </a:p>
          <a:p>
            <a:pPr marL="0" indent="0" algn="just">
              <a:buNone/>
            </a:pPr>
            <a:r>
              <a:rPr lang="en-US" sz="1600" b="0" i="0" dirty="0">
                <a:effectLst/>
                <a:latin typeface="inter-regular"/>
              </a:rPr>
              <a:t>* </a:t>
            </a:r>
          </a:p>
          <a:p>
            <a:pPr marL="0" indent="0" algn="just">
              <a:buNone/>
            </a:pPr>
            <a:r>
              <a:rPr lang="en-US" sz="1600" b="0" i="0" dirty="0">
                <a:effectLst/>
                <a:latin typeface="inter-regular"/>
              </a:rPr>
              <a:t>*/    </a:t>
            </a:r>
          </a:p>
          <a:p>
            <a:pPr algn="just"/>
            <a:endParaRPr lang="en-US" sz="28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2441710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E672-11A0-40CB-8422-397E66C23A0D}"/>
              </a:ext>
            </a:extLst>
          </p:cNvPr>
          <p:cNvSpPr>
            <a:spLocks noGrp="1"/>
          </p:cNvSpPr>
          <p:nvPr>
            <p:ph type="title"/>
          </p:nvPr>
        </p:nvSpPr>
        <p:spPr>
          <a:xfrm>
            <a:off x="457200" y="274638"/>
            <a:ext cx="8229600" cy="457199"/>
          </a:xfrm>
        </p:spPr>
        <p:txBody>
          <a:bodyPr>
            <a:noAutofit/>
          </a:bodyPr>
          <a:lstStyle/>
          <a:p>
            <a:pPr algn="just"/>
            <a:r>
              <a:rPr lang="en-IN" sz="3200" b="0" i="0" dirty="0">
                <a:effectLst/>
                <a:latin typeface="erdana"/>
              </a:rPr>
              <a:t>OOPs (Object-Oriented Programming System)</a:t>
            </a:r>
          </a:p>
        </p:txBody>
      </p:sp>
      <p:sp>
        <p:nvSpPr>
          <p:cNvPr id="3" name="Content Placeholder 2">
            <a:extLst>
              <a:ext uri="{FF2B5EF4-FFF2-40B4-BE49-F238E27FC236}">
                <a16:creationId xmlns:a16="http://schemas.microsoft.com/office/drawing/2014/main" id="{FB03F3BC-286E-43A1-9089-208F27336107}"/>
              </a:ext>
            </a:extLst>
          </p:cNvPr>
          <p:cNvSpPr>
            <a:spLocks noGrp="1"/>
          </p:cNvSpPr>
          <p:nvPr>
            <p:ph idx="1"/>
          </p:nvPr>
        </p:nvSpPr>
        <p:spPr>
          <a:xfrm>
            <a:off x="457200" y="1196752"/>
            <a:ext cx="8229600" cy="5661248"/>
          </a:xfrm>
        </p:spPr>
        <p:txBody>
          <a:bodyPr>
            <a:normAutofit/>
          </a:bodyPr>
          <a:lstStyle/>
          <a:p>
            <a:r>
              <a:rPr lang="en-US" sz="2400" b="0" i="0" dirty="0">
                <a:solidFill>
                  <a:srgbClr val="333333"/>
                </a:solidFill>
                <a:effectLst/>
                <a:latin typeface="inter-regular"/>
              </a:rPr>
              <a:t>Object-Oriented Programming is a paradigm that provides many concepts, such as </a:t>
            </a:r>
            <a:r>
              <a:rPr lang="en-US" sz="2400" b="1" i="0" dirty="0">
                <a:solidFill>
                  <a:srgbClr val="333333"/>
                </a:solidFill>
                <a:effectLst/>
                <a:latin typeface="inter-bold"/>
              </a:rPr>
              <a:t>inheritance</a:t>
            </a:r>
            <a:r>
              <a:rPr lang="en-US" sz="2400" b="0" i="0" dirty="0">
                <a:solidFill>
                  <a:srgbClr val="333333"/>
                </a:solidFill>
                <a:effectLst/>
                <a:latin typeface="inter-regular"/>
              </a:rPr>
              <a:t>, </a:t>
            </a:r>
            <a:r>
              <a:rPr lang="en-US" sz="2400" b="1" i="0" dirty="0">
                <a:solidFill>
                  <a:srgbClr val="333333"/>
                </a:solidFill>
                <a:effectLst/>
                <a:latin typeface="inter-bold"/>
              </a:rPr>
              <a:t>data binding</a:t>
            </a:r>
            <a:r>
              <a:rPr lang="en-US" sz="2400" b="0" i="0" dirty="0">
                <a:solidFill>
                  <a:srgbClr val="333333"/>
                </a:solidFill>
                <a:effectLst/>
                <a:latin typeface="inter-regular"/>
              </a:rPr>
              <a:t>, </a:t>
            </a:r>
            <a:r>
              <a:rPr lang="en-US" sz="2400" b="1" i="0" dirty="0">
                <a:solidFill>
                  <a:srgbClr val="333333"/>
                </a:solidFill>
                <a:effectLst/>
                <a:latin typeface="inter-bold"/>
              </a:rPr>
              <a:t>polymorphism</a:t>
            </a:r>
            <a:r>
              <a:rPr lang="en-US" sz="2400" b="0" i="0" dirty="0">
                <a:solidFill>
                  <a:srgbClr val="333333"/>
                </a:solidFill>
                <a:effectLst/>
                <a:latin typeface="inter-regular"/>
              </a:rPr>
              <a:t>, </a:t>
            </a:r>
            <a:r>
              <a:rPr lang="en-US" sz="2400" b="0" i="0" dirty="0" err="1">
                <a:solidFill>
                  <a:srgbClr val="333333"/>
                </a:solidFill>
                <a:effectLst/>
                <a:latin typeface="inter-regular"/>
              </a:rPr>
              <a:t>etc</a:t>
            </a:r>
            <a:endParaRPr lang="en-US" sz="2400" b="0" i="0" dirty="0">
              <a:solidFill>
                <a:srgbClr val="333333"/>
              </a:solidFill>
              <a:effectLst/>
              <a:latin typeface="inter-regular"/>
            </a:endParaRPr>
          </a:p>
          <a:p>
            <a:r>
              <a:rPr lang="en-US" sz="2400" b="1" i="0" dirty="0" err="1">
                <a:solidFill>
                  <a:srgbClr val="333333"/>
                </a:solidFill>
                <a:effectLst/>
                <a:latin typeface="inter-bold"/>
              </a:rPr>
              <a:t>Simula</a:t>
            </a:r>
            <a:r>
              <a:rPr lang="en-US" sz="2400" b="0" i="0" dirty="0">
                <a:solidFill>
                  <a:srgbClr val="333333"/>
                </a:solidFill>
                <a:effectLst/>
                <a:latin typeface="inter-regular"/>
              </a:rPr>
              <a:t> is considered the first object-oriented programming language. The programming paradigm where everything is represented as an object is known as a truly object-oriented programming language.</a:t>
            </a:r>
          </a:p>
          <a:p>
            <a:r>
              <a:rPr lang="en-US" sz="2400" b="1" i="0" dirty="0">
                <a:solidFill>
                  <a:srgbClr val="333333"/>
                </a:solidFill>
                <a:effectLst/>
                <a:latin typeface="inter-bold"/>
              </a:rPr>
              <a:t>Smalltalk</a:t>
            </a:r>
            <a:r>
              <a:rPr lang="en-US" sz="2400" b="0" i="0" dirty="0">
                <a:solidFill>
                  <a:srgbClr val="333333"/>
                </a:solidFill>
                <a:effectLst/>
                <a:latin typeface="inter-regular"/>
              </a:rPr>
              <a:t> is considered the first truly object-oriented programming language.</a:t>
            </a:r>
          </a:p>
          <a:p>
            <a:endParaRPr lang="en-US" sz="2400" dirty="0">
              <a:solidFill>
                <a:srgbClr val="333333"/>
              </a:solidFill>
              <a:latin typeface="inter-regular"/>
            </a:endParaRPr>
          </a:p>
          <a:p>
            <a:r>
              <a:rPr lang="en-US" sz="2400" b="0" i="0" dirty="0">
                <a:solidFill>
                  <a:srgbClr val="333333"/>
                </a:solidFill>
                <a:effectLst/>
                <a:latin typeface="inter-regular"/>
              </a:rPr>
              <a:t>The main aim of object-oriented programming is to implement real-world entities, for example, object, classes, abstraction, inheritance, polymorphism, etc.</a:t>
            </a:r>
            <a:endParaRPr lang="en-IN" sz="2400" dirty="0"/>
          </a:p>
        </p:txBody>
      </p:sp>
    </p:spTree>
    <p:extLst>
      <p:ext uri="{BB962C8B-B14F-4D97-AF65-F5344CB8AC3E}">
        <p14:creationId xmlns:p14="http://schemas.microsoft.com/office/powerpoint/2010/main" val="17179392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23B33-237A-4CC8-810B-6C78B1534C8C}"/>
              </a:ext>
            </a:extLst>
          </p:cNvPr>
          <p:cNvSpPr>
            <a:spLocks noGrp="1"/>
          </p:cNvSpPr>
          <p:nvPr>
            <p:ph idx="1"/>
          </p:nvPr>
        </p:nvSpPr>
        <p:spPr>
          <a:xfrm>
            <a:off x="457200" y="1052736"/>
            <a:ext cx="8229600" cy="5073427"/>
          </a:xfrm>
        </p:spPr>
        <p:txBody>
          <a:bodyPr>
            <a:normAutofit/>
          </a:bodyPr>
          <a:lstStyle/>
          <a:p>
            <a:r>
              <a:rPr lang="en-US" sz="2400" b="1" i="0" dirty="0">
                <a:solidFill>
                  <a:srgbClr val="333333"/>
                </a:solidFill>
                <a:effectLst/>
                <a:latin typeface="inter-bold"/>
              </a:rPr>
              <a:t>Object</a:t>
            </a:r>
            <a:r>
              <a:rPr lang="en-US" sz="2400" b="0" i="0" dirty="0">
                <a:solidFill>
                  <a:srgbClr val="333333"/>
                </a:solidFill>
                <a:effectLst/>
                <a:latin typeface="inter-regular"/>
              </a:rPr>
              <a:t> means a real-world entity such as a pen, chair, table, computer, watch, etc. </a:t>
            </a:r>
            <a:r>
              <a:rPr lang="en-US" sz="2400" b="1" i="0" dirty="0">
                <a:solidFill>
                  <a:srgbClr val="333333"/>
                </a:solidFill>
                <a:effectLst/>
                <a:latin typeface="inter-bold"/>
              </a:rPr>
              <a:t>Object-Oriented Programming</a:t>
            </a:r>
            <a:r>
              <a:rPr lang="en-US" sz="2400" b="0" i="0" dirty="0">
                <a:solidFill>
                  <a:srgbClr val="333333"/>
                </a:solidFill>
                <a:effectLst/>
                <a:latin typeface="inter-regular"/>
              </a:rPr>
              <a:t> is a methodology or paradigm to design a program using classes and objects. It simplifies software development and maintenance by providing some concepts:</a:t>
            </a:r>
          </a:p>
          <a:p>
            <a:endParaRPr lang="en-US" sz="2400" dirty="0">
              <a:solidFill>
                <a:srgbClr val="333333"/>
              </a:solidFill>
              <a:latin typeface="inter-regular"/>
            </a:endParaRPr>
          </a:p>
          <a:p>
            <a:pPr algn="just">
              <a:buFont typeface="Arial" panose="020B0604020202020204" pitchFamily="34" charset="0"/>
              <a:buChar char="•"/>
            </a:pPr>
            <a:r>
              <a:rPr lang="en-IN" sz="2400" b="0" i="0" u="none" strike="noStrike" dirty="0">
                <a:solidFill>
                  <a:srgbClr val="008000"/>
                </a:solidFill>
                <a:effectLst/>
                <a:latin typeface="inter-regular"/>
                <a:hlinkClick r:id="rId2"/>
              </a:rPr>
              <a:t>Object</a:t>
            </a:r>
            <a:endParaRPr lang="en-IN" sz="2400" b="0" i="0" dirty="0">
              <a:solidFill>
                <a:srgbClr val="000000"/>
              </a:solidFill>
              <a:effectLst/>
              <a:latin typeface="inter-regular"/>
            </a:endParaRPr>
          </a:p>
          <a:p>
            <a:pPr algn="just">
              <a:buFont typeface="Arial" panose="020B0604020202020204" pitchFamily="34" charset="0"/>
              <a:buChar char="•"/>
            </a:pPr>
            <a:r>
              <a:rPr lang="en-IN" sz="2400" b="0" i="0" dirty="0">
                <a:solidFill>
                  <a:srgbClr val="000000"/>
                </a:solidFill>
                <a:effectLst/>
                <a:latin typeface="inter-regular"/>
              </a:rPr>
              <a:t>Class</a:t>
            </a:r>
          </a:p>
          <a:p>
            <a:pPr algn="just">
              <a:buFont typeface="Arial" panose="020B0604020202020204" pitchFamily="34" charset="0"/>
              <a:buChar char="•"/>
            </a:pPr>
            <a:r>
              <a:rPr lang="en-IN" sz="2400" b="0" i="0" u="none" strike="noStrike" dirty="0">
                <a:solidFill>
                  <a:srgbClr val="008000"/>
                </a:solidFill>
                <a:effectLst/>
                <a:latin typeface="inter-regular"/>
                <a:hlinkClick r:id="rId3"/>
              </a:rPr>
              <a:t>Inheritance</a:t>
            </a:r>
            <a:endParaRPr lang="en-IN" sz="2400" b="0" i="0" dirty="0">
              <a:solidFill>
                <a:srgbClr val="000000"/>
              </a:solidFill>
              <a:effectLst/>
              <a:latin typeface="inter-regular"/>
            </a:endParaRPr>
          </a:p>
          <a:p>
            <a:pPr algn="just">
              <a:buFont typeface="Arial" panose="020B0604020202020204" pitchFamily="34" charset="0"/>
              <a:buChar char="•"/>
            </a:pPr>
            <a:r>
              <a:rPr lang="en-IN" sz="2400" b="0" i="0" u="none" strike="noStrike" dirty="0">
                <a:solidFill>
                  <a:srgbClr val="008000"/>
                </a:solidFill>
                <a:effectLst/>
                <a:latin typeface="inter-regular"/>
                <a:hlinkClick r:id="rId4"/>
              </a:rPr>
              <a:t>Polymorphism</a:t>
            </a:r>
            <a:endParaRPr lang="en-IN" sz="2400" b="0" i="0" dirty="0">
              <a:solidFill>
                <a:srgbClr val="000000"/>
              </a:solidFill>
              <a:effectLst/>
              <a:latin typeface="inter-regular"/>
            </a:endParaRPr>
          </a:p>
          <a:p>
            <a:pPr algn="just">
              <a:buFont typeface="Arial" panose="020B0604020202020204" pitchFamily="34" charset="0"/>
              <a:buChar char="•"/>
            </a:pPr>
            <a:r>
              <a:rPr lang="en-IN" sz="2400" b="0" i="0" u="none" strike="noStrike" dirty="0">
                <a:solidFill>
                  <a:srgbClr val="008000"/>
                </a:solidFill>
                <a:effectLst/>
                <a:latin typeface="inter-regular"/>
                <a:hlinkClick r:id="rId5"/>
              </a:rPr>
              <a:t>Abstraction</a:t>
            </a:r>
            <a:endParaRPr lang="en-IN" sz="2400" b="0" i="0" dirty="0">
              <a:solidFill>
                <a:srgbClr val="000000"/>
              </a:solidFill>
              <a:effectLst/>
              <a:latin typeface="inter-regular"/>
            </a:endParaRPr>
          </a:p>
          <a:p>
            <a:pPr algn="just">
              <a:buFont typeface="Arial" panose="020B0604020202020204" pitchFamily="34" charset="0"/>
              <a:buChar char="•"/>
            </a:pPr>
            <a:r>
              <a:rPr lang="en-IN" sz="2400" b="0" i="0" u="none" strike="noStrike" dirty="0">
                <a:solidFill>
                  <a:srgbClr val="008000"/>
                </a:solidFill>
                <a:effectLst/>
                <a:latin typeface="inter-regular"/>
                <a:hlinkClick r:id="rId6"/>
              </a:rPr>
              <a:t>Encapsulation</a:t>
            </a:r>
            <a:endParaRPr lang="en-IN" sz="2400" b="0" i="0" dirty="0">
              <a:solidFill>
                <a:srgbClr val="000000"/>
              </a:solidFill>
              <a:effectLst/>
              <a:latin typeface="inter-regular"/>
            </a:endParaRPr>
          </a:p>
          <a:p>
            <a:endParaRPr lang="en-US" sz="2400" b="0" i="0" dirty="0">
              <a:solidFill>
                <a:srgbClr val="333333"/>
              </a:solidFill>
              <a:effectLst/>
              <a:latin typeface="inter-regular"/>
            </a:endParaRPr>
          </a:p>
          <a:p>
            <a:endParaRPr lang="en-IN" sz="2400" dirty="0"/>
          </a:p>
        </p:txBody>
      </p:sp>
    </p:spTree>
    <p:extLst>
      <p:ext uri="{BB962C8B-B14F-4D97-AF65-F5344CB8AC3E}">
        <p14:creationId xmlns:p14="http://schemas.microsoft.com/office/powerpoint/2010/main" val="34026822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11B2-66F6-4364-9128-53015FC9B5EF}"/>
              </a:ext>
            </a:extLst>
          </p:cNvPr>
          <p:cNvSpPr>
            <a:spLocks noGrp="1"/>
          </p:cNvSpPr>
          <p:nvPr>
            <p:ph type="title"/>
          </p:nvPr>
        </p:nvSpPr>
        <p:spPr>
          <a:xfrm>
            <a:off x="457200" y="274638"/>
            <a:ext cx="8229600" cy="706090"/>
          </a:xfrm>
        </p:spPr>
        <p:txBody>
          <a:bodyPr>
            <a:normAutofit fontScale="90000"/>
          </a:bodyPr>
          <a:lstStyle/>
          <a:p>
            <a:r>
              <a:rPr lang="en-IN" b="0" i="0" dirty="0">
                <a:solidFill>
                  <a:srgbClr val="610B4B"/>
                </a:solidFill>
                <a:effectLst/>
                <a:latin typeface="erdana"/>
              </a:rPr>
              <a:t>Object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000C9E3-82CE-4889-AE3E-5C5AC810A89B}"/>
              </a:ext>
            </a:extLst>
          </p:cNvPr>
          <p:cNvSpPr>
            <a:spLocks noGrp="1"/>
          </p:cNvSpPr>
          <p:nvPr>
            <p:ph idx="1"/>
          </p:nvPr>
        </p:nvSpPr>
        <p:spPr>
          <a:xfrm>
            <a:off x="457200" y="620688"/>
            <a:ext cx="8229600" cy="5505475"/>
          </a:xfrm>
        </p:spPr>
        <p:txBody>
          <a:bodyPr>
            <a:normAutofit/>
          </a:bodyPr>
          <a:lstStyle/>
          <a:p>
            <a:r>
              <a:rPr lang="en-US" sz="2400" b="0" i="0" dirty="0">
                <a:solidFill>
                  <a:srgbClr val="333333"/>
                </a:solidFill>
                <a:effectLst/>
                <a:latin typeface="inter-regular"/>
              </a:rPr>
              <a:t>Any entity that has state and behavior is known as an object. For example, a chair, pen, table, keyboard, bike, etc. It can be physical or logical.</a:t>
            </a:r>
          </a:p>
          <a:p>
            <a:r>
              <a:rPr lang="en-US" sz="2400" b="0" i="0" dirty="0">
                <a:solidFill>
                  <a:srgbClr val="333333"/>
                </a:solidFill>
                <a:effectLst/>
                <a:latin typeface="inter-regular"/>
              </a:rPr>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r>
              <a:rPr lang="en-US" sz="2400" b="1" i="0" dirty="0">
                <a:solidFill>
                  <a:srgbClr val="333333"/>
                </a:solidFill>
                <a:effectLst/>
                <a:latin typeface="inter-bold"/>
              </a:rPr>
              <a:t>Example:</a:t>
            </a:r>
            <a:r>
              <a:rPr lang="en-US" sz="2400" b="0" i="0" dirty="0">
                <a:solidFill>
                  <a:srgbClr val="333333"/>
                </a:solidFill>
                <a:effectLst/>
                <a:latin typeface="inter-regular"/>
              </a:rPr>
              <a:t> A dog is an object because it has states like color, name, breed, etc. as well as behaviors like wagging the tail, barking, eating, etc.</a:t>
            </a:r>
            <a:endParaRPr lang="en-IN" sz="2400" dirty="0"/>
          </a:p>
        </p:txBody>
      </p:sp>
    </p:spTree>
    <p:extLst>
      <p:ext uri="{BB962C8B-B14F-4D97-AF65-F5344CB8AC3E}">
        <p14:creationId xmlns:p14="http://schemas.microsoft.com/office/powerpoint/2010/main" val="7538802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AE0F-AD95-4EEA-B706-26D70E347235}"/>
              </a:ext>
            </a:extLst>
          </p:cNvPr>
          <p:cNvSpPr>
            <a:spLocks noGrp="1"/>
          </p:cNvSpPr>
          <p:nvPr>
            <p:ph type="title"/>
          </p:nvPr>
        </p:nvSpPr>
        <p:spPr>
          <a:xfrm>
            <a:off x="457200" y="274638"/>
            <a:ext cx="8229600" cy="634082"/>
          </a:xfrm>
        </p:spPr>
        <p:txBody>
          <a:bodyPr>
            <a:normAutofit fontScale="90000"/>
          </a:bodyPr>
          <a:lstStyle/>
          <a:p>
            <a:r>
              <a:rPr lang="en-IN" b="0" i="0" dirty="0">
                <a:solidFill>
                  <a:srgbClr val="610B4B"/>
                </a:solidFill>
                <a:effectLst/>
                <a:latin typeface="erdana"/>
              </a:rPr>
              <a:t>Class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26BD24F-A6A1-4BB3-AB5D-947B16F91F0C}"/>
              </a:ext>
            </a:extLst>
          </p:cNvPr>
          <p:cNvSpPr>
            <a:spLocks noGrp="1"/>
          </p:cNvSpPr>
          <p:nvPr>
            <p:ph idx="1"/>
          </p:nvPr>
        </p:nvSpPr>
        <p:spPr>
          <a:xfrm>
            <a:off x="457200" y="620688"/>
            <a:ext cx="8229600" cy="5505475"/>
          </a:xfrm>
        </p:spPr>
        <p:txBody>
          <a:bodyPr>
            <a:normAutofit fontScale="92500" lnSpcReduction="10000"/>
          </a:bodyPr>
          <a:lstStyle/>
          <a:p>
            <a:pPr algn="just"/>
            <a:r>
              <a:rPr lang="en-US" b="0" i="1" dirty="0">
                <a:solidFill>
                  <a:srgbClr val="333333"/>
                </a:solidFill>
                <a:effectLst/>
                <a:latin typeface="inter-regular"/>
              </a:rPr>
              <a:t>Collection of objects</a:t>
            </a:r>
            <a:r>
              <a:rPr lang="en-US" b="0" i="0" dirty="0">
                <a:solidFill>
                  <a:srgbClr val="333333"/>
                </a:solidFill>
                <a:effectLst/>
                <a:latin typeface="inter-regular"/>
              </a:rPr>
              <a:t> is called class. It is a logical entity.</a:t>
            </a:r>
          </a:p>
          <a:p>
            <a:pPr algn="just"/>
            <a:r>
              <a:rPr lang="en-US" b="0" i="0" dirty="0">
                <a:solidFill>
                  <a:srgbClr val="333333"/>
                </a:solidFill>
                <a:effectLst/>
                <a:latin typeface="inter-regular"/>
              </a:rPr>
              <a:t>A class can also be defined as a blueprint from which you can create an individual object. Class doesn't consume any space.</a:t>
            </a:r>
          </a:p>
          <a:p>
            <a:pPr algn="just"/>
            <a:r>
              <a:rPr lang="en-US" b="0" i="0" dirty="0">
                <a:solidFill>
                  <a:srgbClr val="333333"/>
                </a:solidFill>
                <a:effectLst/>
                <a:latin typeface="inter-regular"/>
              </a:rPr>
              <a:t>A class in Java can contain:</a:t>
            </a:r>
          </a:p>
          <a:p>
            <a:pPr algn="just">
              <a:buFont typeface="Arial" panose="020B0604020202020204" pitchFamily="34" charset="0"/>
              <a:buChar char="•"/>
            </a:pPr>
            <a:r>
              <a:rPr lang="en-US" b="1" i="0" dirty="0">
                <a:solidFill>
                  <a:srgbClr val="000000"/>
                </a:solidFill>
                <a:effectLst/>
                <a:latin typeface="inter-bold"/>
              </a:rPr>
              <a:t>Fields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Methods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Constructors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Blocks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Nested class and interface</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2629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The main Method</a:t>
            </a:r>
          </a:p>
        </p:txBody>
      </p:sp>
      <p:sp>
        <p:nvSpPr>
          <p:cNvPr id="3" name="Content Placeholder 2"/>
          <p:cNvSpPr>
            <a:spLocks noGrp="1"/>
          </p:cNvSpPr>
          <p:nvPr>
            <p:ph idx="1"/>
          </p:nvPr>
        </p:nvSpPr>
        <p:spPr>
          <a:xfrm>
            <a:off x="457200" y="1000108"/>
            <a:ext cx="8229600" cy="5500726"/>
          </a:xfrm>
        </p:spPr>
        <p:txBody>
          <a:bodyPr/>
          <a:lstStyle/>
          <a:p>
            <a:r>
              <a:rPr lang="en-IN" dirty="0"/>
              <a:t>The main() method is required and you will see it in every Java program.</a:t>
            </a:r>
          </a:p>
          <a:p>
            <a:r>
              <a:rPr lang="en-IN" dirty="0"/>
              <a:t>Any code inside the main() method will be executed. </a:t>
            </a:r>
          </a:p>
          <a:p>
            <a:r>
              <a:rPr lang="en-IN" dirty="0"/>
              <a:t>every Java program has a class name which must match the filename, and that every program must contain the main() method.</a:t>
            </a:r>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88AF-54A7-4E41-8762-6DCE9ACC70E2}"/>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4B"/>
                </a:solidFill>
                <a:effectLst/>
                <a:latin typeface="erdana"/>
              </a:rPr>
              <a:t>Syntax to declare a class: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FBA6EC-15C4-4FA2-955C-30600663DC67}"/>
              </a:ext>
            </a:extLst>
          </p:cNvPr>
          <p:cNvSpPr>
            <a:spLocks noGrp="1"/>
          </p:cNvSpPr>
          <p:nvPr>
            <p:ph idx="1"/>
          </p:nvPr>
        </p:nvSpPr>
        <p:spPr>
          <a:xfrm>
            <a:off x="457200" y="476672"/>
            <a:ext cx="8229600" cy="5649491"/>
          </a:xfrm>
        </p:spPr>
        <p:txBody>
          <a:bodyPr/>
          <a:lstStyle/>
          <a:p>
            <a:pPr marL="0" indent="0" algn="just">
              <a:buNone/>
            </a:pPr>
            <a:r>
              <a:rPr lang="en-US" b="1" i="0" dirty="0">
                <a:effectLst/>
                <a:latin typeface="inter-regular"/>
              </a:rPr>
              <a:t>class</a:t>
            </a:r>
            <a:r>
              <a:rPr lang="en-US" b="0" i="0" dirty="0">
                <a:effectLst/>
                <a:latin typeface="inter-regular"/>
              </a:rPr>
              <a:t> &lt;</a:t>
            </a:r>
            <a:r>
              <a:rPr lang="en-US" b="0" i="0" dirty="0" err="1">
                <a:effectLst/>
                <a:latin typeface="inter-regular"/>
              </a:rPr>
              <a:t>class_name</a:t>
            </a:r>
            <a:r>
              <a:rPr lang="en-US" b="0" i="0" dirty="0">
                <a:effectLst/>
                <a:latin typeface="inter-regular"/>
              </a:rPr>
              <a:t>&gt;{  </a:t>
            </a:r>
          </a:p>
          <a:p>
            <a:pPr marL="0" indent="0" algn="just">
              <a:buNone/>
            </a:pPr>
            <a:r>
              <a:rPr lang="en-US" b="0" i="0" dirty="0">
                <a:effectLst/>
                <a:latin typeface="inter-regular"/>
              </a:rPr>
              <a:t>    field;  </a:t>
            </a:r>
          </a:p>
          <a:p>
            <a:pPr marL="0" indent="0" algn="just">
              <a:buNone/>
            </a:pPr>
            <a:r>
              <a:rPr lang="en-US" b="0" i="0" dirty="0">
                <a:effectLst/>
                <a:latin typeface="inter-regular"/>
              </a:rPr>
              <a:t>    method;  </a:t>
            </a:r>
          </a:p>
          <a:p>
            <a:pPr marL="0" indent="0" algn="just">
              <a:buNone/>
            </a:pPr>
            <a:r>
              <a:rPr lang="en-US" b="0" i="0" dirty="0">
                <a:effectLst/>
                <a:latin typeface="inter-regular"/>
              </a:rPr>
              <a:t>}  </a:t>
            </a:r>
          </a:p>
          <a:p>
            <a:endParaRPr lang="en-IN" dirty="0"/>
          </a:p>
        </p:txBody>
      </p:sp>
    </p:spTree>
    <p:extLst>
      <p:ext uri="{BB962C8B-B14F-4D97-AF65-F5344CB8AC3E}">
        <p14:creationId xmlns:p14="http://schemas.microsoft.com/office/powerpoint/2010/main" val="40486196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55F8-4CEF-46DF-86B0-6D9312EC264F}"/>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Instance variable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0BB610B-373F-4ED2-AA8B-519E4B0A9080}"/>
              </a:ext>
            </a:extLst>
          </p:cNvPr>
          <p:cNvSpPr>
            <a:spLocks noGrp="1"/>
          </p:cNvSpPr>
          <p:nvPr>
            <p:ph idx="1"/>
          </p:nvPr>
        </p:nvSpPr>
        <p:spPr>
          <a:xfrm>
            <a:off x="457200" y="731837"/>
            <a:ext cx="8229600" cy="5851525"/>
          </a:xfrm>
        </p:spPr>
        <p:txBody>
          <a:bodyPr>
            <a:normAutofit/>
          </a:bodyPr>
          <a:lstStyle/>
          <a:p>
            <a:r>
              <a:rPr lang="en-US" b="0" i="0" dirty="0">
                <a:solidFill>
                  <a:srgbClr val="000000"/>
                </a:solidFill>
                <a:effectLst/>
                <a:latin typeface="verdana" panose="020B0604030504040204" pitchFamily="34" charset="0"/>
              </a:rPr>
              <a:t>A variable which is created inside the class but outside the method is known as an instance variable. Instance variable doesn't get memory at compile time. It gets memory at runtime when an object or instance is created. That is why it is known as an instance variable.</a:t>
            </a:r>
          </a:p>
          <a:p>
            <a:endParaRPr lang="en-IN" sz="2000" dirty="0"/>
          </a:p>
        </p:txBody>
      </p:sp>
    </p:spTree>
    <p:extLst>
      <p:ext uri="{BB962C8B-B14F-4D97-AF65-F5344CB8AC3E}">
        <p14:creationId xmlns:p14="http://schemas.microsoft.com/office/powerpoint/2010/main" val="29774993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03A1-7FF2-44C8-9615-E34430AD2AE6}"/>
              </a:ext>
            </a:extLst>
          </p:cNvPr>
          <p:cNvSpPr>
            <a:spLocks noGrp="1"/>
          </p:cNvSpPr>
          <p:nvPr>
            <p:ph type="title"/>
          </p:nvPr>
        </p:nvSpPr>
        <p:spPr>
          <a:xfrm>
            <a:off x="457200" y="274638"/>
            <a:ext cx="8229600" cy="457199"/>
          </a:xfrm>
        </p:spPr>
        <p:txBody>
          <a:bodyPr>
            <a:noAutofit/>
          </a:bodyPr>
          <a:lstStyle/>
          <a:p>
            <a:r>
              <a:rPr lang="en-US" sz="2800" b="0" dirty="0">
                <a:solidFill>
                  <a:srgbClr val="610B4B"/>
                </a:solidFill>
                <a:effectLst/>
                <a:latin typeface="tahoma" panose="020B0604030504040204" pitchFamily="34" charset="0"/>
              </a:rPr>
              <a:t>Object and Class Example: main within the class</a:t>
            </a:r>
            <a:br>
              <a:rPr lang="en-US" sz="2800" b="0" dirty="0">
                <a:solidFill>
                  <a:srgbClr val="610B4B"/>
                </a:solidFill>
                <a:effectLst/>
                <a:latin typeface="tahoma" panose="020B0604030504040204" pitchFamily="34" charset="0"/>
              </a:rPr>
            </a:br>
            <a:endParaRPr lang="en-IN" sz="2800" dirty="0"/>
          </a:p>
        </p:txBody>
      </p:sp>
      <p:sp>
        <p:nvSpPr>
          <p:cNvPr id="3" name="Content Placeholder 2">
            <a:extLst>
              <a:ext uri="{FF2B5EF4-FFF2-40B4-BE49-F238E27FC236}">
                <a16:creationId xmlns:a16="http://schemas.microsoft.com/office/drawing/2014/main" id="{7920CDB4-2535-4174-ABB6-1AB01B2385F3}"/>
              </a:ext>
            </a:extLst>
          </p:cNvPr>
          <p:cNvSpPr>
            <a:spLocks noGrp="1"/>
          </p:cNvSpPr>
          <p:nvPr>
            <p:ph idx="1"/>
          </p:nvPr>
        </p:nvSpPr>
        <p:spPr>
          <a:xfrm>
            <a:off x="457200" y="620688"/>
            <a:ext cx="8229600" cy="5962674"/>
          </a:xfrm>
        </p:spPr>
        <p:txBody>
          <a:bodyPr>
            <a:normAutofit fontScale="70000" lnSpcReduction="20000"/>
          </a:bodyPr>
          <a:lstStyle/>
          <a:p>
            <a:pPr marL="0" indent="0" algn="l">
              <a:buNone/>
            </a:pPr>
            <a:r>
              <a:rPr lang="en-US" b="1" i="0" dirty="0">
                <a:effectLst/>
                <a:latin typeface="verdana" panose="020B0604030504040204" pitchFamily="34" charset="0"/>
              </a:rPr>
              <a:t>class</a:t>
            </a:r>
            <a:r>
              <a:rPr lang="en-US" b="0" i="0" dirty="0">
                <a:effectLst/>
                <a:latin typeface="verdana" panose="020B0604030504040204" pitchFamily="34" charset="0"/>
              </a:rPr>
              <a:t> Student{  </a:t>
            </a:r>
          </a:p>
          <a:p>
            <a:pPr marL="0" indent="0" algn="l">
              <a:buNone/>
            </a:pPr>
            <a:r>
              <a:rPr lang="en-US" b="1" i="0" dirty="0">
                <a:effectLst/>
                <a:latin typeface="verdana" panose="020B0604030504040204" pitchFamily="34" charset="0"/>
              </a:rPr>
              <a:t> //defining fields </a:t>
            </a:r>
            <a:r>
              <a:rPr lang="en-US" b="0" i="0" dirty="0">
                <a:effectLst/>
                <a:latin typeface="verdana" panose="020B0604030504040204" pitchFamily="34" charset="0"/>
              </a:rPr>
              <a:t> </a:t>
            </a:r>
          </a:p>
          <a:p>
            <a:pPr marL="0" indent="0" algn="l">
              <a:buNone/>
            </a:pPr>
            <a:r>
              <a:rPr lang="en-US" b="0" i="0" dirty="0">
                <a:effectLst/>
                <a:latin typeface="verdana" panose="020B0604030504040204" pitchFamily="34" charset="0"/>
              </a:rPr>
              <a:t> </a:t>
            </a:r>
            <a:r>
              <a:rPr lang="en-US" b="1" i="0" dirty="0">
                <a:effectLst/>
                <a:latin typeface="verdana" panose="020B0604030504040204" pitchFamily="34" charset="0"/>
              </a:rPr>
              <a:t>int</a:t>
            </a:r>
            <a:r>
              <a:rPr lang="en-US" b="0" i="0" dirty="0">
                <a:effectLst/>
                <a:latin typeface="verdana" panose="020B0604030504040204" pitchFamily="34" charset="0"/>
              </a:rPr>
              <a:t> id</a:t>
            </a:r>
            <a:r>
              <a:rPr lang="en-US" b="1" i="0" dirty="0">
                <a:effectLst/>
                <a:latin typeface="verdana" panose="020B0604030504040204" pitchFamily="34" charset="0"/>
              </a:rPr>
              <a:t>;//field or data member or instance variable  </a:t>
            </a:r>
          </a:p>
          <a:p>
            <a:pPr marL="0" indent="0" algn="l">
              <a:buNone/>
            </a:pPr>
            <a:r>
              <a:rPr lang="en-US" b="0" i="0" dirty="0">
                <a:effectLst/>
                <a:latin typeface="verdana" panose="020B0604030504040204" pitchFamily="34" charset="0"/>
              </a:rPr>
              <a:t> String name;  </a:t>
            </a:r>
            <a:endParaRPr lang="en-US" b="1" i="0" dirty="0">
              <a:effectLst/>
              <a:latin typeface="verdana" panose="020B0604030504040204" pitchFamily="34" charset="0"/>
            </a:endParaRPr>
          </a:p>
          <a:p>
            <a:pPr marL="0" indent="0" algn="l">
              <a:buNone/>
            </a:pPr>
            <a:r>
              <a:rPr lang="en-US" b="1" i="0" dirty="0">
                <a:effectLst/>
                <a:latin typeface="verdana" panose="020B0604030504040204" pitchFamily="34" charset="0"/>
              </a:rPr>
              <a:t> //creating main method inside the Student class </a:t>
            </a:r>
          </a:p>
          <a:p>
            <a:pPr marL="0" indent="0" algn="l">
              <a:buNone/>
            </a:pPr>
            <a:r>
              <a:rPr lang="en-US" b="1" i="0" dirty="0">
                <a:effectLst/>
                <a:latin typeface="verdana" panose="020B0604030504040204" pitchFamily="34" charset="0"/>
              </a:rPr>
              <a:t> </a:t>
            </a:r>
          </a:p>
          <a:p>
            <a:pPr marL="0" indent="0" algn="l">
              <a:buNone/>
            </a:pPr>
            <a:r>
              <a:rPr lang="en-US" b="0" i="0" dirty="0">
                <a:effectLst/>
                <a:latin typeface="verdana" panose="020B0604030504040204" pitchFamily="34" charset="0"/>
              </a:rPr>
              <a:t> </a:t>
            </a:r>
            <a:r>
              <a:rPr lang="en-US" b="1" i="0" dirty="0">
                <a:effectLst/>
                <a:latin typeface="verdana" panose="020B0604030504040204" pitchFamily="34" charset="0"/>
              </a:rPr>
              <a:t>public</a:t>
            </a:r>
            <a:r>
              <a:rPr lang="en-US" b="0" i="0" dirty="0">
                <a:effectLst/>
                <a:latin typeface="verdana" panose="020B0604030504040204" pitchFamily="34" charset="0"/>
              </a:rPr>
              <a:t> </a:t>
            </a:r>
            <a:r>
              <a:rPr lang="en-US" b="1" i="0" dirty="0">
                <a:effectLst/>
                <a:latin typeface="verdana" panose="020B0604030504040204" pitchFamily="34" charset="0"/>
              </a:rPr>
              <a:t>static</a:t>
            </a:r>
            <a:r>
              <a:rPr lang="en-US" b="0" i="0" dirty="0">
                <a:effectLst/>
                <a:latin typeface="verdana" panose="020B0604030504040204" pitchFamily="34" charset="0"/>
              </a:rPr>
              <a:t> </a:t>
            </a:r>
            <a:r>
              <a:rPr lang="en-US" b="1" i="0" dirty="0">
                <a:effectLst/>
                <a:latin typeface="verdana" panose="020B0604030504040204" pitchFamily="34" charset="0"/>
              </a:rPr>
              <a:t>void</a:t>
            </a:r>
            <a:r>
              <a:rPr lang="en-US" b="0" i="0" dirty="0">
                <a:effectLst/>
                <a:latin typeface="verdana" panose="020B0604030504040204" pitchFamily="34" charset="0"/>
              </a:rPr>
              <a:t> main(String </a:t>
            </a:r>
            <a:r>
              <a:rPr lang="en-US" b="0" i="0" dirty="0" err="1">
                <a:effectLst/>
                <a:latin typeface="verdana" panose="020B0604030504040204" pitchFamily="34" charset="0"/>
              </a:rPr>
              <a:t>args</a:t>
            </a:r>
            <a:r>
              <a:rPr lang="en-US" b="0" i="0" dirty="0">
                <a:effectLst/>
                <a:latin typeface="verdana" panose="020B0604030504040204" pitchFamily="34" charset="0"/>
              </a:rPr>
              <a:t>[]){  </a:t>
            </a:r>
          </a:p>
          <a:p>
            <a:pPr marL="0" indent="0" algn="l">
              <a:buNone/>
            </a:pPr>
            <a:r>
              <a:rPr lang="en-US" b="0" i="0" dirty="0">
                <a:effectLst/>
                <a:latin typeface="verdana" panose="020B0604030504040204" pitchFamily="34" charset="0"/>
              </a:rPr>
              <a:t> </a:t>
            </a:r>
            <a:r>
              <a:rPr lang="en-US" b="1" i="0" dirty="0">
                <a:effectLst/>
                <a:latin typeface="verdana" panose="020B0604030504040204" pitchFamily="34" charset="0"/>
              </a:rPr>
              <a:t> //Creating an object or instance </a:t>
            </a:r>
          </a:p>
          <a:p>
            <a:pPr marL="0" indent="0" algn="l">
              <a:buNone/>
            </a:pPr>
            <a:r>
              <a:rPr lang="en-US" b="0" i="0" dirty="0">
                <a:effectLst/>
                <a:latin typeface="verdana" panose="020B0604030504040204" pitchFamily="34" charset="0"/>
              </a:rPr>
              <a:t> </a:t>
            </a:r>
          </a:p>
          <a:p>
            <a:pPr marL="0" indent="0" algn="l">
              <a:buNone/>
            </a:pPr>
            <a:r>
              <a:rPr lang="en-US" b="0" i="0" dirty="0">
                <a:effectLst/>
                <a:latin typeface="verdana" panose="020B0604030504040204" pitchFamily="34" charset="0"/>
              </a:rPr>
              <a:t>  Student s1=</a:t>
            </a:r>
            <a:r>
              <a:rPr lang="en-US" b="1" i="0" dirty="0">
                <a:effectLst/>
                <a:latin typeface="verdana" panose="020B0604030504040204" pitchFamily="34" charset="0"/>
              </a:rPr>
              <a:t>new</a:t>
            </a:r>
            <a:r>
              <a:rPr lang="en-US" b="0" i="0" dirty="0">
                <a:effectLst/>
                <a:latin typeface="verdana" panose="020B0604030504040204" pitchFamily="34" charset="0"/>
              </a:rPr>
              <a:t> Student();</a:t>
            </a:r>
            <a:r>
              <a:rPr lang="en-US" b="1" i="0" dirty="0">
                <a:effectLst/>
                <a:latin typeface="verdana" panose="020B0604030504040204" pitchFamily="34" charset="0"/>
              </a:rPr>
              <a:t>//creating an object of Student  </a:t>
            </a:r>
          </a:p>
          <a:p>
            <a:pPr marL="0" indent="0" algn="l">
              <a:buNone/>
            </a:pPr>
            <a:r>
              <a:rPr lang="en-US" b="0" i="0" dirty="0">
                <a:effectLst/>
                <a:latin typeface="verdana" panose="020B0604030504040204" pitchFamily="34" charset="0"/>
              </a:rPr>
              <a:t>  </a:t>
            </a:r>
            <a:r>
              <a:rPr lang="en-US" b="1" i="0" dirty="0">
                <a:effectLst/>
                <a:latin typeface="verdana" panose="020B0604030504040204" pitchFamily="34" charset="0"/>
              </a:rPr>
              <a:t>//Printing values of the object  </a:t>
            </a:r>
          </a:p>
          <a:p>
            <a:pPr marL="0" indent="0" algn="l">
              <a:buNone/>
            </a:pPr>
            <a:r>
              <a:rPr lang="en-US" b="0" i="0" dirty="0">
                <a:effectLst/>
                <a:latin typeface="verdana" panose="020B0604030504040204" pitchFamily="34" charset="0"/>
              </a:rPr>
              <a:t>  </a:t>
            </a:r>
            <a:r>
              <a:rPr lang="en-US" b="0" i="0" dirty="0" err="1">
                <a:effectLst/>
                <a:latin typeface="verdana" panose="020B0604030504040204" pitchFamily="34" charset="0"/>
              </a:rPr>
              <a:t>System.out.println</a:t>
            </a:r>
            <a:r>
              <a:rPr lang="en-US" b="0" i="0" dirty="0">
                <a:effectLst/>
                <a:latin typeface="verdana" panose="020B0604030504040204" pitchFamily="34" charset="0"/>
              </a:rPr>
              <a:t>(s1.id);</a:t>
            </a:r>
            <a:r>
              <a:rPr lang="en-US" b="1" i="0" dirty="0">
                <a:effectLst/>
                <a:latin typeface="verdana" panose="020B0604030504040204" pitchFamily="34" charset="0"/>
              </a:rPr>
              <a:t>//accessing member through reference variable  </a:t>
            </a:r>
          </a:p>
          <a:p>
            <a:pPr marL="0" indent="0" algn="l">
              <a:buNone/>
            </a:pPr>
            <a:r>
              <a:rPr lang="en-US" b="0" i="0" dirty="0">
                <a:effectLst/>
                <a:latin typeface="verdana" panose="020B0604030504040204" pitchFamily="34" charset="0"/>
              </a:rPr>
              <a:t>  </a:t>
            </a:r>
            <a:r>
              <a:rPr lang="en-US" b="0" i="0" dirty="0" err="1">
                <a:effectLst/>
                <a:latin typeface="verdana" panose="020B0604030504040204" pitchFamily="34" charset="0"/>
              </a:rPr>
              <a:t>System.out.println</a:t>
            </a:r>
            <a:r>
              <a:rPr lang="en-US" b="0" i="0" dirty="0">
                <a:effectLst/>
                <a:latin typeface="verdana" panose="020B0604030504040204" pitchFamily="34" charset="0"/>
              </a:rPr>
              <a:t>(s1.name);  </a:t>
            </a:r>
          </a:p>
          <a:p>
            <a:pPr marL="0" indent="0" algn="l">
              <a:buNone/>
            </a:pPr>
            <a:r>
              <a:rPr lang="en-US" b="0" i="0" dirty="0">
                <a:effectLst/>
                <a:latin typeface="verdana" panose="020B0604030504040204" pitchFamily="34" charset="0"/>
              </a:rPr>
              <a:t> }  </a:t>
            </a:r>
          </a:p>
          <a:p>
            <a:pPr marL="0" indent="0" algn="l">
              <a:buNone/>
            </a:pPr>
            <a:r>
              <a:rPr lang="en-US" b="0" i="0" dirty="0">
                <a:effectLst/>
                <a:latin typeface="verdana" panose="020B0604030504040204" pitchFamily="34" charset="0"/>
              </a:rPr>
              <a:t>}  </a:t>
            </a:r>
          </a:p>
          <a:p>
            <a:endParaRPr lang="en-IN" dirty="0"/>
          </a:p>
        </p:txBody>
      </p:sp>
    </p:spTree>
    <p:extLst>
      <p:ext uri="{BB962C8B-B14F-4D97-AF65-F5344CB8AC3E}">
        <p14:creationId xmlns:p14="http://schemas.microsoft.com/office/powerpoint/2010/main" val="3291597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55DB-C942-4764-9AD6-71871BC2A0BC}"/>
              </a:ext>
            </a:extLst>
          </p:cNvPr>
          <p:cNvSpPr>
            <a:spLocks noGrp="1"/>
          </p:cNvSpPr>
          <p:nvPr>
            <p:ph type="title"/>
          </p:nvPr>
        </p:nvSpPr>
        <p:spPr>
          <a:xfrm>
            <a:off x="457200" y="274638"/>
            <a:ext cx="8229600" cy="562074"/>
          </a:xfrm>
        </p:spPr>
        <p:txBody>
          <a:bodyPr>
            <a:normAutofit fontScale="90000"/>
          </a:bodyPr>
          <a:lstStyle/>
          <a:p>
            <a:r>
              <a:rPr lang="en-IN" b="0" i="0" dirty="0">
                <a:solidFill>
                  <a:srgbClr val="610B38"/>
                </a:solidFill>
                <a:effectLst/>
                <a:latin typeface="erdana"/>
              </a:rPr>
              <a:t>new keyword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B0FF705-0034-40AC-84D7-F3D640BA0C2D}"/>
              </a:ext>
            </a:extLst>
          </p:cNvPr>
          <p:cNvSpPr>
            <a:spLocks noGrp="1"/>
          </p:cNvSpPr>
          <p:nvPr>
            <p:ph idx="1"/>
          </p:nvPr>
        </p:nvSpPr>
        <p:spPr>
          <a:xfrm>
            <a:off x="457200" y="620688"/>
            <a:ext cx="8229600" cy="5505475"/>
          </a:xfrm>
        </p:spPr>
        <p:txBody>
          <a:bodyPr/>
          <a:lstStyle/>
          <a:p>
            <a:r>
              <a:rPr lang="en-US" b="0" i="0" dirty="0">
                <a:solidFill>
                  <a:srgbClr val="333333"/>
                </a:solidFill>
                <a:effectLst/>
                <a:latin typeface="inter-regular"/>
              </a:rPr>
              <a:t>The new keyword is used to allocate memory at runtime. All objects get memory in Heap memory area.</a:t>
            </a:r>
          </a:p>
          <a:p>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8489233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AFFC-7609-432A-A6F4-20D1696760CB}"/>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Constructors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77B86AA-9433-4134-B9E1-288207C1DDB1}"/>
              </a:ext>
            </a:extLst>
          </p:cNvPr>
          <p:cNvSpPr>
            <a:spLocks noGrp="1"/>
          </p:cNvSpPr>
          <p:nvPr>
            <p:ph idx="1"/>
          </p:nvPr>
        </p:nvSpPr>
        <p:spPr>
          <a:xfrm>
            <a:off x="457200" y="731838"/>
            <a:ext cx="8229600" cy="6126162"/>
          </a:xfrm>
        </p:spPr>
        <p:txBody>
          <a:bodyPr/>
          <a:lstStyle/>
          <a:p>
            <a:r>
              <a:rPr lang="en-US" b="0" i="0" dirty="0">
                <a:solidFill>
                  <a:srgbClr val="000000"/>
                </a:solidFill>
                <a:effectLst/>
                <a:latin typeface="verdana" panose="020B0604030504040204" pitchFamily="34" charset="0"/>
              </a:rPr>
              <a:t> constructor is a block of codes similar to the method. It is called when an instance of the </a:t>
            </a:r>
            <a:r>
              <a:rPr lang="en-US" b="0" i="0" u="none" strike="noStrike" dirty="0">
                <a:solidFill>
                  <a:srgbClr val="008000"/>
                </a:solidFill>
                <a:effectLst/>
                <a:latin typeface="verdana" panose="020B0604030504040204" pitchFamily="34" charset="0"/>
                <a:hlinkClick r:id="rId2"/>
              </a:rPr>
              <a:t>class</a:t>
            </a:r>
            <a:r>
              <a:rPr lang="en-US" b="0" i="0" dirty="0">
                <a:solidFill>
                  <a:srgbClr val="000000"/>
                </a:solidFill>
                <a:effectLst/>
                <a:latin typeface="verdana" panose="020B0604030504040204" pitchFamily="34" charset="0"/>
              </a:rPr>
              <a:t> is created. At the time of calling constructor, memory for the object is allocated in the memory.</a:t>
            </a:r>
          </a:p>
          <a:p>
            <a:pPr algn="l"/>
            <a:r>
              <a:rPr lang="en-US" b="0" i="0" dirty="0">
                <a:solidFill>
                  <a:srgbClr val="000000"/>
                </a:solidFill>
                <a:effectLst/>
                <a:latin typeface="verdana" panose="020B0604030504040204" pitchFamily="34" charset="0"/>
              </a:rPr>
              <a:t>Every time an object is created using the new() keyword, at least one constructor is called.</a:t>
            </a:r>
          </a:p>
          <a:p>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2371762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B8B1-04D0-4350-83D6-D5285D621B14}"/>
              </a:ext>
            </a:extLst>
          </p:cNvPr>
          <p:cNvSpPr>
            <a:spLocks noGrp="1"/>
          </p:cNvSpPr>
          <p:nvPr>
            <p:ph type="title"/>
          </p:nvPr>
        </p:nvSpPr>
        <p:spPr>
          <a:xfrm>
            <a:off x="457200" y="274638"/>
            <a:ext cx="8229600" cy="457199"/>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Parameterized Constructor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69491F-C7A2-4234-9D1C-A7290399083F}"/>
              </a:ext>
            </a:extLst>
          </p:cNvPr>
          <p:cNvSpPr>
            <a:spLocks noGrp="1"/>
          </p:cNvSpPr>
          <p:nvPr>
            <p:ph idx="1"/>
          </p:nvPr>
        </p:nvSpPr>
        <p:spPr>
          <a:xfrm>
            <a:off x="457200" y="731838"/>
            <a:ext cx="8229600" cy="6126162"/>
          </a:xfrm>
        </p:spPr>
        <p:txBody>
          <a:bodyPr>
            <a:normAutofit fontScale="55000" lnSpcReduction="20000"/>
          </a:bodyPr>
          <a:lstStyle/>
          <a:p>
            <a:r>
              <a:rPr lang="en-US" b="0" i="0" dirty="0">
                <a:solidFill>
                  <a:srgbClr val="000000"/>
                </a:solidFill>
                <a:effectLst/>
                <a:latin typeface="verdana" panose="020B0604030504040204" pitchFamily="34" charset="0"/>
              </a:rPr>
              <a:t>A constructor which has a specific number of parameters is called a parameterized constructor.</a:t>
            </a:r>
          </a:p>
          <a:p>
            <a:pPr algn="l">
              <a:buFont typeface="+mj-lt"/>
              <a:buAutoNum type="arabicPeriod"/>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Student4{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id;  </a:t>
            </a:r>
          </a:p>
          <a:p>
            <a:pPr algn="l">
              <a:buFont typeface="+mj-lt"/>
              <a:buAutoNum type="arabicPeriod"/>
            </a:pPr>
            <a:r>
              <a:rPr lang="en-IN" b="0" i="0" dirty="0">
                <a:solidFill>
                  <a:srgbClr val="000000"/>
                </a:solidFill>
                <a:effectLst/>
                <a:latin typeface="verdana" panose="020B0604030504040204" pitchFamily="34" charset="0"/>
              </a:rPr>
              <a:t>    String name;  </a:t>
            </a:r>
          </a:p>
          <a:p>
            <a:pPr algn="l">
              <a:buFont typeface="+mj-lt"/>
              <a:buAutoNum type="arabicPeriod"/>
            </a:pP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//creating a parameterized constructor</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Student4(</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i,String</a:t>
            </a:r>
            <a:r>
              <a:rPr lang="en-IN" b="0" i="0" dirty="0">
                <a:solidFill>
                  <a:srgbClr val="000000"/>
                </a:solidFill>
                <a:effectLst/>
                <a:latin typeface="verdana" panose="020B0604030504040204" pitchFamily="34" charset="0"/>
              </a:rPr>
              <a:t> n){  </a:t>
            </a:r>
          </a:p>
          <a:p>
            <a:pPr algn="l">
              <a:buFont typeface="+mj-lt"/>
              <a:buAutoNum type="arabicPeriod"/>
            </a:pPr>
            <a:r>
              <a:rPr lang="en-IN" b="0" i="0" dirty="0">
                <a:solidFill>
                  <a:srgbClr val="000000"/>
                </a:solidFill>
                <a:effectLst/>
                <a:latin typeface="verdana" panose="020B0604030504040204" pitchFamily="34" charset="0"/>
              </a:rPr>
              <a:t>    id =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name = n;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//method to display the values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display(){</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(id+</a:t>
            </a:r>
            <a:r>
              <a:rPr lang="en-IN" b="0" i="0" dirty="0">
                <a:solidFill>
                  <a:srgbClr val="0000FF"/>
                </a:solidFill>
                <a:effectLst/>
                <a:latin typeface="verdana" panose="020B0604030504040204" pitchFamily="34" charset="0"/>
              </a:rPr>
              <a:t>" "</a:t>
            </a:r>
            <a:r>
              <a:rPr lang="en-IN" b="0" i="0" dirty="0">
                <a:solidFill>
                  <a:srgbClr val="000000"/>
                </a:solidFill>
                <a:effectLst/>
                <a:latin typeface="verdana" panose="020B0604030504040204" pitchFamily="34" charset="0"/>
              </a:rPr>
              <a:t>+name);}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//creating objects and passing values</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Student4 s1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Student4(</a:t>
            </a:r>
            <a:r>
              <a:rPr lang="en-IN" b="0" i="0" dirty="0">
                <a:solidFill>
                  <a:srgbClr val="C00000"/>
                </a:solidFill>
                <a:effectLst/>
                <a:latin typeface="verdana" panose="020B0604030504040204" pitchFamily="34" charset="0"/>
              </a:rPr>
              <a:t>111</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"Karan"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Student4 s2 =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Student4(</a:t>
            </a:r>
            <a:r>
              <a:rPr lang="en-IN" b="0" i="0" dirty="0">
                <a:solidFill>
                  <a:srgbClr val="C00000"/>
                </a:solidFill>
                <a:effectLst/>
                <a:latin typeface="verdana" panose="020B0604030504040204" pitchFamily="34" charset="0"/>
              </a:rPr>
              <a:t>222</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"Aryan"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//calling method to display the values of object</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s1.display();  </a:t>
            </a:r>
          </a:p>
          <a:p>
            <a:pPr algn="l">
              <a:buFont typeface="+mj-lt"/>
              <a:buAutoNum type="arabicPeriod"/>
            </a:pPr>
            <a:r>
              <a:rPr lang="en-IN" b="0" i="0" dirty="0">
                <a:solidFill>
                  <a:srgbClr val="000000"/>
                </a:solidFill>
                <a:effectLst/>
                <a:latin typeface="verdana" panose="020B0604030504040204" pitchFamily="34" charset="0"/>
              </a:rPr>
              <a:t>    s2.display();  </a:t>
            </a:r>
          </a:p>
          <a:p>
            <a:pPr algn="l">
              <a:buFont typeface="+mj-lt"/>
              <a:buAutoNum type="arabicPeriod"/>
            </a:pP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778584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2369-899E-493D-B81F-160BC1EDD94D}"/>
              </a:ext>
            </a:extLst>
          </p:cNvPr>
          <p:cNvSpPr>
            <a:spLocks noGrp="1"/>
          </p:cNvSpPr>
          <p:nvPr>
            <p:ph type="title"/>
          </p:nvPr>
        </p:nvSpPr>
        <p:spPr>
          <a:xfrm>
            <a:off x="457200" y="274638"/>
            <a:ext cx="8229600" cy="634082"/>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Constructor Overloading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8C6C800-1F7C-48B9-8C32-29DEAE08C319}"/>
              </a:ext>
            </a:extLst>
          </p:cNvPr>
          <p:cNvSpPr>
            <a:spLocks noGrp="1"/>
          </p:cNvSpPr>
          <p:nvPr>
            <p:ph idx="1"/>
          </p:nvPr>
        </p:nvSpPr>
        <p:spPr>
          <a:xfrm>
            <a:off x="457200" y="908720"/>
            <a:ext cx="8229600" cy="5674642"/>
          </a:xfrm>
        </p:spPr>
        <p:txBody>
          <a:bodyPr>
            <a:normAutofit fontScale="70000" lnSpcReduction="20000"/>
          </a:bodyPr>
          <a:lstStyle/>
          <a:p>
            <a:pPr algn="l">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Student5{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int</a:t>
            </a:r>
            <a:r>
              <a:rPr lang="en-US" b="0" i="0" dirty="0">
                <a:solidFill>
                  <a:srgbClr val="000000"/>
                </a:solidFill>
                <a:effectLst/>
                <a:latin typeface="verdana" panose="020B0604030504040204" pitchFamily="34" charset="0"/>
              </a:rPr>
              <a:t> id;  </a:t>
            </a:r>
          </a:p>
          <a:p>
            <a:pPr algn="l">
              <a:buFont typeface="+mj-lt"/>
              <a:buAutoNum type="arabicPeriod"/>
            </a:pPr>
            <a:r>
              <a:rPr lang="en-US" b="0" i="0" dirty="0">
                <a:solidFill>
                  <a:srgbClr val="000000"/>
                </a:solidFill>
                <a:effectLst/>
                <a:latin typeface="verdana" panose="020B0604030504040204" pitchFamily="34" charset="0"/>
              </a:rPr>
              <a:t>    String name;  </a:t>
            </a:r>
          </a:p>
          <a:p>
            <a:pPr algn="l">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int</a:t>
            </a:r>
            <a:r>
              <a:rPr lang="en-US" b="0" i="0" dirty="0">
                <a:solidFill>
                  <a:srgbClr val="000000"/>
                </a:solidFill>
                <a:effectLst/>
                <a:latin typeface="verdana" panose="020B0604030504040204" pitchFamily="34" charset="0"/>
              </a:rPr>
              <a:t> age;  </a:t>
            </a:r>
          </a:p>
          <a:p>
            <a:pPr algn="l">
              <a:buFont typeface="+mj-lt"/>
              <a:buAutoNum type="arabicPeriod"/>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//creating two </a:t>
            </a:r>
            <a:r>
              <a:rPr lang="en-US" b="0" i="0" dirty="0" err="1">
                <a:solidFill>
                  <a:srgbClr val="008200"/>
                </a:solidFill>
                <a:effectLst/>
                <a:latin typeface="verdana" panose="020B0604030504040204" pitchFamily="34" charset="0"/>
              </a:rPr>
              <a:t>arg</a:t>
            </a:r>
            <a:r>
              <a:rPr lang="en-US" b="0" i="0" dirty="0">
                <a:solidFill>
                  <a:srgbClr val="008200"/>
                </a:solidFill>
                <a:effectLst/>
                <a:latin typeface="verdana" panose="020B0604030504040204" pitchFamily="34" charset="0"/>
              </a:rPr>
              <a:t> constructor</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Student5(</a:t>
            </a:r>
            <a:r>
              <a:rPr lang="en-US" b="1" i="0" dirty="0">
                <a:solidFill>
                  <a:srgbClr val="006699"/>
                </a:solidFill>
                <a:effectLst/>
                <a:latin typeface="verdana" panose="020B0604030504040204" pitchFamily="34" charset="0"/>
              </a:rPr>
              <a:t>int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i,String</a:t>
            </a:r>
            <a:r>
              <a:rPr lang="en-US" b="0" i="0" dirty="0">
                <a:solidFill>
                  <a:srgbClr val="000000"/>
                </a:solidFill>
                <a:effectLst/>
                <a:latin typeface="verdana" panose="020B0604030504040204" pitchFamily="34" charset="0"/>
              </a:rPr>
              <a:t> n){  </a:t>
            </a:r>
          </a:p>
          <a:p>
            <a:pPr algn="l">
              <a:buFont typeface="+mj-lt"/>
              <a:buAutoNum type="arabicPeriod"/>
            </a:pPr>
            <a:r>
              <a:rPr lang="en-US" b="0" i="0" dirty="0">
                <a:solidFill>
                  <a:srgbClr val="000000"/>
                </a:solidFill>
                <a:effectLst/>
                <a:latin typeface="verdana" panose="020B0604030504040204" pitchFamily="34" charset="0"/>
              </a:rPr>
              <a:t>    id =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name = n;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//creating three </a:t>
            </a:r>
            <a:r>
              <a:rPr lang="en-US" b="0" i="0" dirty="0" err="1">
                <a:solidFill>
                  <a:srgbClr val="008200"/>
                </a:solidFill>
                <a:effectLst/>
                <a:latin typeface="verdana" panose="020B0604030504040204" pitchFamily="34" charset="0"/>
              </a:rPr>
              <a:t>arg</a:t>
            </a:r>
            <a:r>
              <a:rPr lang="en-US" b="0" i="0" dirty="0">
                <a:solidFill>
                  <a:srgbClr val="008200"/>
                </a:solidFill>
                <a:effectLst/>
                <a:latin typeface="verdana" panose="020B0604030504040204" pitchFamily="34" charset="0"/>
              </a:rPr>
              <a:t> constructor</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Student5(</a:t>
            </a:r>
            <a:r>
              <a:rPr lang="en-US" b="1" i="0" dirty="0">
                <a:solidFill>
                  <a:srgbClr val="006699"/>
                </a:solidFill>
                <a:effectLst/>
                <a:latin typeface="verdana" panose="020B0604030504040204" pitchFamily="34" charset="0"/>
              </a:rPr>
              <a:t>int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i,String</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a:t>
            </a:r>
            <a:r>
              <a:rPr lang="en-US" b="1" i="0" dirty="0" err="1">
                <a:solidFill>
                  <a:srgbClr val="006699"/>
                </a:solidFill>
                <a:effectLst/>
                <a:latin typeface="verdana" panose="020B0604030504040204" pitchFamily="34" charset="0"/>
              </a:rPr>
              <a:t>int</a:t>
            </a:r>
            <a:r>
              <a:rPr lang="en-US" b="0" i="0" dirty="0">
                <a:solidFill>
                  <a:srgbClr val="000000"/>
                </a:solidFill>
                <a:effectLst/>
                <a:latin typeface="verdana" panose="020B0604030504040204" pitchFamily="34" charset="0"/>
              </a:rPr>
              <a:t> a){  </a:t>
            </a:r>
          </a:p>
          <a:p>
            <a:pPr algn="l">
              <a:buFont typeface="+mj-lt"/>
              <a:buAutoNum type="arabicPeriod"/>
            </a:pPr>
            <a:r>
              <a:rPr lang="en-US" b="0" i="0" dirty="0">
                <a:solidFill>
                  <a:srgbClr val="000000"/>
                </a:solidFill>
                <a:effectLst/>
                <a:latin typeface="verdana" panose="020B0604030504040204" pitchFamily="34" charset="0"/>
              </a:rPr>
              <a:t>    id =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name = n;  </a:t>
            </a:r>
          </a:p>
          <a:p>
            <a:pPr algn="l">
              <a:buFont typeface="+mj-lt"/>
              <a:buAutoNum type="arabicPeriod"/>
            </a:pPr>
            <a:r>
              <a:rPr lang="en-US" b="0" i="0" dirty="0">
                <a:solidFill>
                  <a:srgbClr val="000000"/>
                </a:solidFill>
                <a:effectLst/>
                <a:latin typeface="verdana" panose="020B0604030504040204" pitchFamily="34" charset="0"/>
              </a:rPr>
              <a:t>    age=a;  </a:t>
            </a:r>
          </a:p>
          <a:p>
            <a:pPr algn="l">
              <a:buFont typeface="+mj-lt"/>
              <a:buAutoNum type="arabicPeriod"/>
            </a:pPr>
            <a:r>
              <a:rPr lang="en-US" b="0" i="0" dirty="0">
                <a:solidFill>
                  <a:srgbClr val="000000"/>
                </a:solidFill>
                <a:effectLst/>
                <a:latin typeface="verdana" panose="020B0604030504040204" pitchFamily="34" charset="0"/>
              </a:rPr>
              <a:t>    }  </a:t>
            </a:r>
          </a:p>
          <a:p>
            <a:endParaRPr lang="en-IN" dirty="0"/>
          </a:p>
        </p:txBody>
      </p:sp>
    </p:spTree>
    <p:extLst>
      <p:ext uri="{BB962C8B-B14F-4D97-AF65-F5344CB8AC3E}">
        <p14:creationId xmlns:p14="http://schemas.microsoft.com/office/powerpoint/2010/main" val="3809789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21D3-2FC9-49F7-9736-9EE2705297D0}"/>
              </a:ext>
            </a:extLst>
          </p:cNvPr>
          <p:cNvSpPr>
            <a:spLocks noGrp="1"/>
          </p:cNvSpPr>
          <p:nvPr>
            <p:ph type="title"/>
          </p:nvPr>
        </p:nvSpPr>
        <p:spPr>
          <a:xfrm>
            <a:off x="683568" y="222880"/>
            <a:ext cx="8229600" cy="508957"/>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static keyword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D426B7A-33AC-497C-BAC9-95908FC0CC9A}"/>
              </a:ext>
            </a:extLst>
          </p:cNvPr>
          <p:cNvSpPr>
            <a:spLocks noGrp="1"/>
          </p:cNvSpPr>
          <p:nvPr>
            <p:ph idx="1"/>
          </p:nvPr>
        </p:nvSpPr>
        <p:spPr>
          <a:xfrm>
            <a:off x="457200" y="731838"/>
            <a:ext cx="8229600" cy="5903282"/>
          </a:xfrm>
        </p:spPr>
        <p:txBody>
          <a:bodyPr>
            <a:normAutofit fontScale="92500" lnSpcReduction="20000"/>
          </a:bodyPr>
          <a:lstStyle/>
          <a:p>
            <a:r>
              <a:rPr lang="en-US" b="0" i="0" dirty="0">
                <a:solidFill>
                  <a:srgbClr val="000000"/>
                </a:solidFill>
                <a:effectLst/>
                <a:latin typeface="verdana" panose="020B0604030504040204" pitchFamily="34" charset="0"/>
              </a:rPr>
              <a:t>It makes your program </a:t>
            </a:r>
            <a:r>
              <a:rPr lang="en-US" b="1" i="0" dirty="0">
                <a:effectLst/>
                <a:latin typeface="verdana" panose="020B0604030504040204" pitchFamily="34" charset="0"/>
              </a:rPr>
              <a:t>memory efficient</a:t>
            </a:r>
            <a:r>
              <a:rPr lang="en-US" b="0" i="0" dirty="0">
                <a:solidFill>
                  <a:srgbClr val="000000"/>
                </a:solidFill>
                <a:effectLst/>
                <a:latin typeface="verdana" panose="020B0604030504040204" pitchFamily="34" charset="0"/>
              </a:rPr>
              <a:t> (i.e., it saves memory).</a:t>
            </a:r>
          </a:p>
          <a:p>
            <a:pPr algn="l">
              <a:buFont typeface="+mj-lt"/>
              <a:buAutoNum type="arabicPeriod"/>
            </a:pPr>
            <a:r>
              <a:rPr lang="en-IN" sz="2200" b="1" i="0" dirty="0">
                <a:solidFill>
                  <a:srgbClr val="006699"/>
                </a:solidFill>
                <a:effectLst/>
                <a:latin typeface="verdana" panose="020B0604030504040204" pitchFamily="34" charset="0"/>
              </a:rPr>
              <a:t>class</a:t>
            </a:r>
            <a:r>
              <a:rPr lang="en-IN" sz="2200" b="0" i="0" dirty="0">
                <a:solidFill>
                  <a:srgbClr val="000000"/>
                </a:solidFill>
                <a:effectLst/>
                <a:latin typeface="verdana" panose="020B0604030504040204" pitchFamily="34" charset="0"/>
              </a:rPr>
              <a:t> Student{  </a:t>
            </a:r>
          </a:p>
          <a:p>
            <a:pPr algn="l">
              <a:buFont typeface="+mj-lt"/>
              <a:buAutoNum type="arabicPeriod"/>
            </a:pPr>
            <a:r>
              <a:rPr lang="en-IN" sz="2200" b="0" i="0" dirty="0">
                <a:solidFill>
                  <a:srgbClr val="000000"/>
                </a:solidFill>
                <a:effectLst/>
                <a:latin typeface="verdana" panose="020B0604030504040204" pitchFamily="34" charset="0"/>
              </a:rPr>
              <a:t>   </a:t>
            </a:r>
            <a:r>
              <a:rPr lang="en-IN" sz="2200" b="1" i="0" dirty="0">
                <a:solidFill>
                  <a:srgbClr val="006699"/>
                </a:solidFill>
                <a:effectLst/>
                <a:latin typeface="verdana" panose="020B0604030504040204" pitchFamily="34" charset="0"/>
              </a:rPr>
              <a:t>int</a:t>
            </a:r>
            <a:r>
              <a:rPr lang="en-IN" sz="2200" b="0" i="0" dirty="0">
                <a:solidFill>
                  <a:srgbClr val="000000"/>
                </a:solidFill>
                <a:effectLst/>
                <a:latin typeface="verdana" panose="020B0604030504040204" pitchFamily="34" charset="0"/>
              </a:rPr>
              <a:t> </a:t>
            </a:r>
            <a:r>
              <a:rPr lang="en-IN" sz="2200" b="0" i="0" dirty="0" err="1">
                <a:solidFill>
                  <a:srgbClr val="000000"/>
                </a:solidFill>
                <a:effectLst/>
                <a:latin typeface="verdana" panose="020B0604030504040204" pitchFamily="34" charset="0"/>
              </a:rPr>
              <a:t>rollno</a:t>
            </a:r>
            <a:r>
              <a:rPr lang="en-IN" sz="2200" b="0" i="0" dirty="0">
                <a:solidFill>
                  <a:srgbClr val="000000"/>
                </a:solidFill>
                <a:effectLst/>
                <a:latin typeface="verdana" panose="020B0604030504040204" pitchFamily="34" charset="0"/>
              </a:rPr>
              <a:t>;</a:t>
            </a:r>
            <a:r>
              <a:rPr lang="en-IN" sz="2200" b="0" i="0" dirty="0">
                <a:solidFill>
                  <a:srgbClr val="008200"/>
                </a:solidFill>
                <a:effectLst/>
                <a:latin typeface="verdana" panose="020B0604030504040204" pitchFamily="34" charset="0"/>
              </a:rPr>
              <a:t>//instance variable</a:t>
            </a:r>
            <a:r>
              <a:rPr lang="en-IN" sz="2200" b="0" i="0" dirty="0">
                <a:solidFill>
                  <a:srgbClr val="000000"/>
                </a:solidFill>
                <a:effectLst/>
                <a:latin typeface="verdana" panose="020B0604030504040204" pitchFamily="34" charset="0"/>
              </a:rPr>
              <a:t>  </a:t>
            </a:r>
          </a:p>
          <a:p>
            <a:pPr algn="l">
              <a:buFont typeface="+mj-lt"/>
              <a:buAutoNum type="arabicPeriod"/>
            </a:pPr>
            <a:r>
              <a:rPr lang="en-IN" sz="2200" b="0" i="0" dirty="0">
                <a:solidFill>
                  <a:srgbClr val="000000"/>
                </a:solidFill>
                <a:effectLst/>
                <a:latin typeface="verdana" panose="020B0604030504040204" pitchFamily="34" charset="0"/>
              </a:rPr>
              <a:t>   String name;  </a:t>
            </a:r>
          </a:p>
          <a:p>
            <a:pPr algn="l">
              <a:buFont typeface="+mj-lt"/>
              <a:buAutoNum type="arabicPeriod"/>
            </a:pPr>
            <a:r>
              <a:rPr lang="en-IN" sz="2200" b="0" i="0" dirty="0">
                <a:solidFill>
                  <a:srgbClr val="000000"/>
                </a:solidFill>
                <a:effectLst/>
                <a:latin typeface="verdana" panose="020B0604030504040204" pitchFamily="34" charset="0"/>
              </a:rPr>
              <a:t>   </a:t>
            </a:r>
            <a:r>
              <a:rPr lang="en-IN" sz="2200" b="1" i="0" dirty="0">
                <a:solidFill>
                  <a:srgbClr val="006699"/>
                </a:solidFill>
                <a:effectLst/>
                <a:latin typeface="verdana" panose="020B0604030504040204" pitchFamily="34" charset="0"/>
              </a:rPr>
              <a:t>static</a:t>
            </a:r>
            <a:r>
              <a:rPr lang="en-IN" sz="2200" b="0" i="0" dirty="0">
                <a:solidFill>
                  <a:srgbClr val="000000"/>
                </a:solidFill>
                <a:effectLst/>
                <a:latin typeface="verdana" panose="020B0604030504040204" pitchFamily="34" charset="0"/>
              </a:rPr>
              <a:t> String college =</a:t>
            </a:r>
            <a:r>
              <a:rPr lang="en-IN" sz="2200" b="0" i="0" dirty="0">
                <a:solidFill>
                  <a:srgbClr val="0000FF"/>
                </a:solidFill>
                <a:effectLst/>
                <a:latin typeface="verdana" panose="020B0604030504040204" pitchFamily="34" charset="0"/>
              </a:rPr>
              <a:t>"ITS"</a:t>
            </a:r>
            <a:r>
              <a:rPr lang="en-IN" sz="2200" b="0" i="0" dirty="0">
                <a:solidFill>
                  <a:srgbClr val="000000"/>
                </a:solidFill>
                <a:effectLst/>
                <a:latin typeface="verdana" panose="020B0604030504040204" pitchFamily="34" charset="0"/>
              </a:rPr>
              <a:t>;</a:t>
            </a:r>
            <a:r>
              <a:rPr lang="en-IN" sz="2200" b="0" i="0" dirty="0">
                <a:solidFill>
                  <a:srgbClr val="008200"/>
                </a:solidFill>
                <a:effectLst/>
                <a:latin typeface="verdana" panose="020B0604030504040204" pitchFamily="34" charset="0"/>
              </a:rPr>
              <a:t>//static variable</a:t>
            </a:r>
            <a:r>
              <a:rPr lang="en-IN" sz="2200" b="0" i="0" dirty="0">
                <a:solidFill>
                  <a:srgbClr val="000000"/>
                </a:solidFill>
                <a:effectLst/>
                <a:latin typeface="verdana" panose="020B0604030504040204" pitchFamily="34" charset="0"/>
              </a:rPr>
              <a:t>  </a:t>
            </a:r>
          </a:p>
          <a:p>
            <a:pPr algn="l">
              <a:buFont typeface="+mj-lt"/>
              <a:buAutoNum type="arabicPeriod"/>
            </a:pPr>
            <a:r>
              <a:rPr lang="en-IN" sz="2200" b="0" i="0" dirty="0">
                <a:solidFill>
                  <a:srgbClr val="000000"/>
                </a:solidFill>
                <a:effectLst/>
                <a:latin typeface="verdana" panose="020B0604030504040204" pitchFamily="34" charset="0"/>
              </a:rPr>
              <a:t>   </a:t>
            </a:r>
            <a:r>
              <a:rPr lang="en-IN" sz="2200" b="0" i="0" dirty="0">
                <a:solidFill>
                  <a:srgbClr val="008200"/>
                </a:solidFill>
                <a:effectLst/>
                <a:latin typeface="verdana" panose="020B0604030504040204" pitchFamily="34" charset="0"/>
              </a:rPr>
              <a:t>//constructor</a:t>
            </a:r>
            <a:r>
              <a:rPr lang="en-IN" sz="2200" b="0" i="0" dirty="0">
                <a:solidFill>
                  <a:srgbClr val="000000"/>
                </a:solidFill>
                <a:effectLst/>
                <a:latin typeface="verdana" panose="020B0604030504040204" pitchFamily="34" charset="0"/>
              </a:rPr>
              <a:t>  </a:t>
            </a:r>
          </a:p>
          <a:p>
            <a:pPr algn="l">
              <a:buFont typeface="+mj-lt"/>
              <a:buAutoNum type="arabicPeriod"/>
            </a:pPr>
            <a:r>
              <a:rPr lang="en-IN" sz="2200" b="0" i="0" dirty="0">
                <a:solidFill>
                  <a:srgbClr val="000000"/>
                </a:solidFill>
                <a:effectLst/>
                <a:latin typeface="verdana" panose="020B0604030504040204" pitchFamily="34" charset="0"/>
              </a:rPr>
              <a:t>   Student(</a:t>
            </a:r>
            <a:r>
              <a:rPr lang="en-IN" sz="2200" b="1" i="0" dirty="0">
                <a:solidFill>
                  <a:srgbClr val="006699"/>
                </a:solidFill>
                <a:effectLst/>
                <a:latin typeface="verdana" panose="020B0604030504040204" pitchFamily="34" charset="0"/>
              </a:rPr>
              <a:t>int</a:t>
            </a:r>
            <a:r>
              <a:rPr lang="en-IN" sz="2200" b="0" i="0" dirty="0">
                <a:solidFill>
                  <a:srgbClr val="000000"/>
                </a:solidFill>
                <a:effectLst/>
                <a:latin typeface="verdana" panose="020B0604030504040204" pitchFamily="34" charset="0"/>
              </a:rPr>
              <a:t> r, String n){  </a:t>
            </a:r>
          </a:p>
          <a:p>
            <a:pPr algn="l">
              <a:buFont typeface="+mj-lt"/>
              <a:buAutoNum type="arabicPeriod"/>
            </a:pPr>
            <a:r>
              <a:rPr lang="en-IN" sz="2200" b="0" i="0" dirty="0">
                <a:solidFill>
                  <a:srgbClr val="000000"/>
                </a:solidFill>
                <a:effectLst/>
                <a:latin typeface="verdana" panose="020B0604030504040204" pitchFamily="34" charset="0"/>
              </a:rPr>
              <a:t>   </a:t>
            </a:r>
            <a:r>
              <a:rPr lang="en-IN" sz="2200" b="0" i="0" dirty="0" err="1">
                <a:solidFill>
                  <a:srgbClr val="000000"/>
                </a:solidFill>
                <a:effectLst/>
                <a:latin typeface="verdana" panose="020B0604030504040204" pitchFamily="34" charset="0"/>
              </a:rPr>
              <a:t>rollno</a:t>
            </a:r>
            <a:r>
              <a:rPr lang="en-IN" sz="2200" b="0" i="0" dirty="0">
                <a:solidFill>
                  <a:srgbClr val="000000"/>
                </a:solidFill>
                <a:effectLst/>
                <a:latin typeface="verdana" panose="020B0604030504040204" pitchFamily="34" charset="0"/>
              </a:rPr>
              <a:t> = r;  </a:t>
            </a:r>
          </a:p>
          <a:p>
            <a:pPr algn="l">
              <a:buFont typeface="+mj-lt"/>
              <a:buAutoNum type="arabicPeriod"/>
            </a:pPr>
            <a:r>
              <a:rPr lang="en-IN" sz="2200" b="0" i="0" dirty="0">
                <a:solidFill>
                  <a:srgbClr val="000000"/>
                </a:solidFill>
                <a:effectLst/>
                <a:latin typeface="verdana" panose="020B0604030504040204" pitchFamily="34" charset="0"/>
              </a:rPr>
              <a:t>   name = n;  </a:t>
            </a:r>
          </a:p>
          <a:p>
            <a:pPr algn="l">
              <a:buFont typeface="+mj-lt"/>
              <a:buAutoNum type="arabicPeriod"/>
            </a:pPr>
            <a:r>
              <a:rPr lang="en-IN" sz="2200" b="0" i="0" dirty="0">
                <a:solidFill>
                  <a:srgbClr val="000000"/>
                </a:solidFill>
                <a:effectLst/>
                <a:latin typeface="verdana" panose="020B0604030504040204" pitchFamily="34" charset="0"/>
              </a:rPr>
              <a:t>   }  </a:t>
            </a:r>
          </a:p>
          <a:p>
            <a:pPr algn="l">
              <a:buFont typeface="+mj-lt"/>
              <a:buAutoNum type="arabicPeriod"/>
            </a:pPr>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class</a:t>
            </a:r>
            <a:r>
              <a:rPr lang="en-US" sz="1400" b="0" i="0" dirty="0">
                <a:solidFill>
                  <a:srgbClr val="000000"/>
                </a:solidFill>
                <a:effectLst/>
                <a:latin typeface="verdana" panose="020B0604030504040204" pitchFamily="34" charset="0"/>
              </a:rPr>
              <a:t> TestStaticVariable1{  </a:t>
            </a:r>
          </a:p>
          <a:p>
            <a:pPr algn="l">
              <a:buFont typeface="+mj-lt"/>
              <a:buAutoNum type="arabicPeriod"/>
            </a:pP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static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void</a:t>
            </a:r>
            <a:r>
              <a:rPr lang="en-US" sz="1400" b="0" i="0" dirty="0">
                <a:solidFill>
                  <a:srgbClr val="000000"/>
                </a:solidFill>
                <a:effectLst/>
                <a:latin typeface="verdana" panose="020B0604030504040204" pitchFamily="34" charset="0"/>
              </a:rPr>
              <a:t> main(String </a:t>
            </a:r>
            <a:r>
              <a:rPr lang="en-US" sz="1400" b="0" i="0" dirty="0" err="1">
                <a:solidFill>
                  <a:srgbClr val="000000"/>
                </a:solidFill>
                <a:effectLst/>
                <a:latin typeface="verdana" panose="020B0604030504040204" pitchFamily="34" charset="0"/>
              </a:rPr>
              <a:t>args</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Student s1 = </a:t>
            </a:r>
            <a:r>
              <a:rPr lang="en-US" sz="1400" b="1" i="0" dirty="0">
                <a:solidFill>
                  <a:srgbClr val="006699"/>
                </a:solidFill>
                <a:effectLst/>
                <a:latin typeface="verdana" panose="020B0604030504040204" pitchFamily="34" charset="0"/>
              </a:rPr>
              <a:t>new</a:t>
            </a:r>
            <a:r>
              <a:rPr lang="en-US" sz="1400" b="0" i="0" dirty="0">
                <a:solidFill>
                  <a:srgbClr val="000000"/>
                </a:solidFill>
                <a:effectLst/>
                <a:latin typeface="verdana" panose="020B0604030504040204" pitchFamily="34" charset="0"/>
              </a:rPr>
              <a:t> Student(</a:t>
            </a:r>
            <a:r>
              <a:rPr lang="en-US" sz="1400" b="0" i="0" dirty="0">
                <a:solidFill>
                  <a:srgbClr val="C00000"/>
                </a:solidFill>
                <a:effectLst/>
                <a:latin typeface="verdana" panose="020B0604030504040204" pitchFamily="34" charset="0"/>
              </a:rPr>
              <a:t>111</a:t>
            </a:r>
            <a:r>
              <a:rPr lang="en-US" sz="1400" b="0" i="0" dirty="0">
                <a:solidFill>
                  <a:srgbClr val="000000"/>
                </a:solidFill>
                <a:effectLst/>
                <a:latin typeface="verdana" panose="020B0604030504040204" pitchFamily="34" charset="0"/>
              </a:rPr>
              <a:t>,</a:t>
            </a:r>
            <a:r>
              <a:rPr lang="en-US" sz="1400" b="0" i="0" dirty="0">
                <a:solidFill>
                  <a:srgbClr val="0000FF"/>
                </a:solidFill>
                <a:effectLst/>
                <a:latin typeface="verdana" panose="020B0604030504040204" pitchFamily="34" charset="0"/>
              </a:rPr>
              <a:t>"Karan"</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Student s2 = </a:t>
            </a:r>
            <a:r>
              <a:rPr lang="en-US" sz="1400" b="1" i="0" dirty="0">
                <a:solidFill>
                  <a:srgbClr val="006699"/>
                </a:solidFill>
                <a:effectLst/>
                <a:latin typeface="verdana" panose="020B0604030504040204" pitchFamily="34" charset="0"/>
              </a:rPr>
              <a:t>new</a:t>
            </a:r>
            <a:r>
              <a:rPr lang="en-US" sz="1400" b="0" i="0" dirty="0">
                <a:solidFill>
                  <a:srgbClr val="000000"/>
                </a:solidFill>
                <a:effectLst/>
                <a:latin typeface="verdana" panose="020B0604030504040204" pitchFamily="34" charset="0"/>
              </a:rPr>
              <a:t> Student(</a:t>
            </a:r>
            <a:r>
              <a:rPr lang="en-US" sz="1400" b="0" i="0" dirty="0">
                <a:solidFill>
                  <a:srgbClr val="C00000"/>
                </a:solidFill>
                <a:effectLst/>
                <a:latin typeface="verdana" panose="020B0604030504040204" pitchFamily="34" charset="0"/>
              </a:rPr>
              <a:t>222</a:t>
            </a:r>
            <a:r>
              <a:rPr lang="en-US" sz="1400" b="0" i="0" dirty="0">
                <a:solidFill>
                  <a:srgbClr val="000000"/>
                </a:solidFill>
                <a:effectLst/>
                <a:latin typeface="verdana" panose="020B0604030504040204" pitchFamily="34" charset="0"/>
              </a:rPr>
              <a:t>,</a:t>
            </a:r>
            <a:r>
              <a:rPr lang="en-US" sz="1400" b="0" i="0" dirty="0">
                <a:solidFill>
                  <a:srgbClr val="0000FF"/>
                </a:solidFill>
                <a:effectLst/>
                <a:latin typeface="verdana" panose="020B0604030504040204" pitchFamily="34" charset="0"/>
              </a:rPr>
              <a:t>"Aryan"</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a:solidFill>
                  <a:srgbClr val="008200"/>
                </a:solidFill>
                <a:effectLst/>
                <a:latin typeface="verdana" panose="020B0604030504040204" pitchFamily="34" charset="0"/>
              </a:rPr>
              <a:t>//we can change the college of all objects by the single line of code</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a:solidFill>
                  <a:srgbClr val="008200"/>
                </a:solidFill>
                <a:effectLst/>
                <a:latin typeface="verdana" panose="020B0604030504040204" pitchFamily="34" charset="0"/>
              </a:rPr>
              <a:t>//</a:t>
            </a:r>
            <a:r>
              <a:rPr lang="en-US" sz="1400" b="0" i="0" dirty="0" err="1">
                <a:solidFill>
                  <a:srgbClr val="008200"/>
                </a:solidFill>
                <a:effectLst/>
                <a:latin typeface="verdana" panose="020B0604030504040204" pitchFamily="34" charset="0"/>
              </a:rPr>
              <a:t>Student.college</a:t>
            </a:r>
            <a:r>
              <a:rPr lang="en-US" sz="1400" b="0" i="0" dirty="0">
                <a:solidFill>
                  <a:srgbClr val="008200"/>
                </a:solidFill>
                <a:effectLst/>
                <a:latin typeface="verdana" panose="020B0604030504040204" pitchFamily="34" charset="0"/>
              </a:rPr>
              <a:t>="BBDIT";</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s1.display();  </a:t>
            </a:r>
          </a:p>
          <a:p>
            <a:pPr algn="l">
              <a:buFont typeface="+mj-lt"/>
              <a:buAutoNum type="arabicPeriod"/>
            </a:pPr>
            <a:r>
              <a:rPr lang="en-US" sz="1400" b="0" i="0" dirty="0">
                <a:solidFill>
                  <a:srgbClr val="000000"/>
                </a:solidFill>
                <a:effectLst/>
                <a:latin typeface="verdana" panose="020B0604030504040204" pitchFamily="34" charset="0"/>
              </a:rPr>
              <a:t> s2.display();  </a:t>
            </a:r>
          </a:p>
          <a:p>
            <a:pPr algn="l">
              <a:buFont typeface="+mj-lt"/>
              <a:buAutoNum type="arabicPeriod"/>
            </a:pPr>
            <a:r>
              <a:rPr lang="en-US" sz="1400" b="0" i="0" dirty="0">
                <a:solidFill>
                  <a:srgbClr val="000000"/>
                </a:solidFill>
                <a:effectLst/>
                <a:latin typeface="verdana" panose="020B0604030504040204" pitchFamily="34" charset="0"/>
              </a:rPr>
              <a:t> }  </a:t>
            </a:r>
          </a:p>
          <a:p>
            <a:pPr algn="l">
              <a:buFont typeface="+mj-lt"/>
              <a:buAutoNum type="arabicPeriod"/>
            </a:pPr>
            <a:r>
              <a:rPr lang="en-US" sz="1400" b="0" i="0" dirty="0">
                <a:solidFill>
                  <a:srgbClr val="000000"/>
                </a:solidFill>
                <a:effectLst/>
                <a:latin typeface="verdana" panose="020B0604030504040204" pitchFamily="34" charset="0"/>
              </a:rPr>
              <a:t>}  </a:t>
            </a:r>
          </a:p>
          <a:p>
            <a:pPr algn="l">
              <a:buFont typeface="+mj-lt"/>
              <a:buAutoNum type="arabicPeriod"/>
            </a:pPr>
            <a:endParaRPr lang="en-IN" sz="22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2633436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41C2-1CCD-4871-9D6D-F76A72ACC572}"/>
              </a:ext>
            </a:extLst>
          </p:cNvPr>
          <p:cNvSpPr>
            <a:spLocks noGrp="1"/>
          </p:cNvSpPr>
          <p:nvPr>
            <p:ph type="title"/>
          </p:nvPr>
        </p:nvSpPr>
        <p:spPr>
          <a:xfrm>
            <a:off x="457200" y="274638"/>
            <a:ext cx="8229600" cy="457199"/>
          </a:xfrm>
        </p:spPr>
        <p:txBody>
          <a:bodyPr>
            <a:normAutofit fontScale="90000"/>
          </a:bodyPr>
          <a:lstStyle/>
          <a:p>
            <a:r>
              <a:rPr lang="en-US" dirty="0"/>
              <a:t>This keyword</a:t>
            </a:r>
            <a:endParaRPr lang="en-IN" dirty="0"/>
          </a:p>
        </p:txBody>
      </p:sp>
      <p:sp>
        <p:nvSpPr>
          <p:cNvPr id="6" name="Content Placeholder 5">
            <a:extLst>
              <a:ext uri="{FF2B5EF4-FFF2-40B4-BE49-F238E27FC236}">
                <a16:creationId xmlns:a16="http://schemas.microsoft.com/office/drawing/2014/main" id="{AA1E99C4-4C13-43E2-96A2-D620B0F1226E}"/>
              </a:ext>
            </a:extLst>
          </p:cNvPr>
          <p:cNvSpPr>
            <a:spLocks noGrp="1"/>
          </p:cNvSpPr>
          <p:nvPr>
            <p:ph idx="1"/>
          </p:nvPr>
        </p:nvSpPr>
        <p:spPr>
          <a:xfrm>
            <a:off x="457200" y="908720"/>
            <a:ext cx="8229600" cy="5949280"/>
          </a:xfrm>
        </p:spPr>
        <p:txBody>
          <a:bodyPr/>
          <a:lstStyle/>
          <a:p>
            <a:pPr algn="l"/>
            <a:r>
              <a:rPr lang="en-US" b="0" i="0" dirty="0">
                <a:solidFill>
                  <a:srgbClr val="000000"/>
                </a:solidFill>
                <a:effectLst/>
                <a:latin typeface="verdana" panose="020B0604030504040204" pitchFamily="34" charset="0"/>
              </a:rPr>
              <a:t>In java, this is a </a:t>
            </a:r>
            <a:r>
              <a:rPr lang="en-US" b="1" i="0" dirty="0">
                <a:solidFill>
                  <a:srgbClr val="000000"/>
                </a:solidFill>
                <a:effectLst/>
                <a:latin typeface="verdana" panose="020B0604030504040204" pitchFamily="34" charset="0"/>
              </a:rPr>
              <a:t>reference variable</a:t>
            </a:r>
            <a:r>
              <a:rPr lang="en-US" b="0" i="0" dirty="0">
                <a:solidFill>
                  <a:srgbClr val="000000"/>
                </a:solidFill>
                <a:effectLst/>
                <a:latin typeface="verdana" panose="020B0604030504040204" pitchFamily="34" charset="0"/>
              </a:rPr>
              <a:t> that refers to the current object.</a:t>
            </a:r>
          </a:p>
          <a:p>
            <a:r>
              <a:rPr lang="en-US" b="0" i="0" dirty="0">
                <a:solidFill>
                  <a:srgbClr val="000000"/>
                </a:solidFill>
                <a:effectLst/>
                <a:latin typeface="verdana" panose="020B0604030504040204" pitchFamily="34" charset="0"/>
              </a:rPr>
              <a:t>this can be used to refer current class instance variable.</a:t>
            </a:r>
          </a:p>
          <a:p>
            <a:endParaRPr lang="en-IN" dirty="0"/>
          </a:p>
        </p:txBody>
      </p:sp>
    </p:spTree>
    <p:extLst>
      <p:ext uri="{BB962C8B-B14F-4D97-AF65-F5344CB8AC3E}">
        <p14:creationId xmlns:p14="http://schemas.microsoft.com/office/powerpoint/2010/main" val="8146093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D578-4646-4A00-B670-85F47008139D}"/>
              </a:ext>
            </a:extLst>
          </p:cNvPr>
          <p:cNvSpPr>
            <a:spLocks noGrp="1"/>
          </p:cNvSpPr>
          <p:nvPr>
            <p:ph type="title"/>
          </p:nvPr>
        </p:nvSpPr>
        <p:spPr>
          <a:xfrm>
            <a:off x="457200" y="274638"/>
            <a:ext cx="8229600" cy="457199"/>
          </a:xfrm>
        </p:spPr>
        <p:txBody>
          <a:bodyPr>
            <a:normAutofit fontScale="90000"/>
          </a:bodyPr>
          <a:lstStyle/>
          <a:p>
            <a:br>
              <a:rPr lang="en-US" b="0" i="0" dirty="0">
                <a:solidFill>
                  <a:srgbClr val="610B4B"/>
                </a:solidFill>
                <a:effectLst/>
                <a:latin typeface="erdana"/>
              </a:rPr>
            </a:br>
            <a:r>
              <a:rPr lang="en-US" b="0" i="0" dirty="0">
                <a:solidFill>
                  <a:srgbClr val="610B4B"/>
                </a:solidFill>
                <a:effectLst/>
                <a:latin typeface="erdana"/>
              </a:rPr>
              <a:t>this: to refer current class instance variable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A87392A-3746-4B0C-9CA2-4AF2E443ACD5}"/>
              </a:ext>
            </a:extLst>
          </p:cNvPr>
          <p:cNvSpPr>
            <a:spLocks noGrp="1"/>
          </p:cNvSpPr>
          <p:nvPr>
            <p:ph idx="1"/>
          </p:nvPr>
        </p:nvSpPr>
        <p:spPr>
          <a:xfrm>
            <a:off x="457200" y="1052736"/>
            <a:ext cx="8229600" cy="5805264"/>
          </a:xfrm>
        </p:spPr>
        <p:txBody>
          <a:bodyPr>
            <a:normAutofit fontScale="77500" lnSpcReduction="20000"/>
          </a:bodyPr>
          <a:lstStyle/>
          <a:p>
            <a:pPr algn="l">
              <a:buFont typeface="+mj-lt"/>
              <a:buAutoNum type="arabicPeriod"/>
            </a:pPr>
            <a:r>
              <a:rPr lang="en-IN" sz="1900" b="1" i="0" dirty="0">
                <a:solidFill>
                  <a:srgbClr val="006699"/>
                </a:solidFill>
                <a:effectLst/>
                <a:latin typeface="verdana" panose="020B0604030504040204" pitchFamily="34" charset="0"/>
              </a:rPr>
              <a:t>class</a:t>
            </a:r>
            <a:r>
              <a:rPr lang="en-IN" sz="1900" b="0" i="0" dirty="0">
                <a:solidFill>
                  <a:srgbClr val="000000"/>
                </a:solidFill>
                <a:effectLst/>
                <a:latin typeface="verdana" panose="020B0604030504040204" pitchFamily="34" charset="0"/>
              </a:rPr>
              <a:t> Student{  </a:t>
            </a:r>
          </a:p>
          <a:p>
            <a:pPr algn="l">
              <a:buFont typeface="+mj-lt"/>
              <a:buAutoNum type="arabicPeriod"/>
            </a:pPr>
            <a:r>
              <a:rPr lang="en-IN" sz="1900" b="1" i="0" dirty="0">
                <a:solidFill>
                  <a:srgbClr val="006699"/>
                </a:solidFill>
                <a:effectLst/>
                <a:latin typeface="verdana" panose="020B0604030504040204" pitchFamily="34" charset="0"/>
              </a:rPr>
              <a:t>int</a:t>
            </a:r>
            <a:r>
              <a:rPr lang="en-IN" sz="1900" b="0" i="0" dirty="0">
                <a:solidFill>
                  <a:srgbClr val="000000"/>
                </a:solidFill>
                <a:effectLst/>
                <a:latin typeface="verdana" panose="020B0604030504040204" pitchFamily="34" charset="0"/>
              </a:rPr>
              <a:t> </a:t>
            </a:r>
            <a:r>
              <a:rPr lang="en-IN" sz="1900" b="0" i="0" dirty="0" err="1">
                <a:solidFill>
                  <a:srgbClr val="000000"/>
                </a:solidFill>
                <a:effectLst/>
                <a:latin typeface="verdana" panose="020B0604030504040204" pitchFamily="34" charset="0"/>
              </a:rPr>
              <a:t>rollno</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String name;  </a:t>
            </a:r>
          </a:p>
          <a:p>
            <a:pPr algn="l">
              <a:buFont typeface="+mj-lt"/>
              <a:buAutoNum type="arabicPeriod"/>
            </a:pPr>
            <a:r>
              <a:rPr lang="en-IN" sz="1900" b="1" i="0" dirty="0">
                <a:solidFill>
                  <a:srgbClr val="006699"/>
                </a:solidFill>
                <a:effectLst/>
                <a:latin typeface="verdana" panose="020B0604030504040204" pitchFamily="34" charset="0"/>
              </a:rPr>
              <a:t>float</a:t>
            </a:r>
            <a:r>
              <a:rPr lang="en-IN" sz="1900" b="0" i="0" dirty="0">
                <a:solidFill>
                  <a:srgbClr val="000000"/>
                </a:solidFill>
                <a:effectLst/>
                <a:latin typeface="verdana" panose="020B0604030504040204" pitchFamily="34" charset="0"/>
              </a:rPr>
              <a:t> fee;  </a:t>
            </a:r>
          </a:p>
          <a:p>
            <a:pPr algn="l">
              <a:buFont typeface="+mj-lt"/>
              <a:buAutoNum type="arabicPeriod"/>
            </a:pPr>
            <a:r>
              <a:rPr lang="en-IN" sz="1900" b="0" i="0" dirty="0">
                <a:solidFill>
                  <a:srgbClr val="000000"/>
                </a:solidFill>
                <a:effectLst/>
                <a:latin typeface="verdana" panose="020B0604030504040204" pitchFamily="34" charset="0"/>
              </a:rPr>
              <a:t>Student(</a:t>
            </a:r>
            <a:r>
              <a:rPr lang="en-IN" sz="1900" b="1" i="0" dirty="0">
                <a:solidFill>
                  <a:srgbClr val="006699"/>
                </a:solidFill>
                <a:effectLst/>
                <a:latin typeface="verdana" panose="020B0604030504040204" pitchFamily="34" charset="0"/>
              </a:rPr>
              <a:t>int</a:t>
            </a:r>
            <a:r>
              <a:rPr lang="en-IN" sz="1900" b="0" i="0" dirty="0">
                <a:solidFill>
                  <a:srgbClr val="000000"/>
                </a:solidFill>
                <a:effectLst/>
                <a:latin typeface="verdana" panose="020B0604030504040204" pitchFamily="34" charset="0"/>
              </a:rPr>
              <a:t> </a:t>
            </a:r>
            <a:r>
              <a:rPr lang="en-IN" sz="1900" b="0" i="0" dirty="0" err="1">
                <a:solidFill>
                  <a:srgbClr val="000000"/>
                </a:solidFill>
                <a:effectLst/>
                <a:latin typeface="verdana" panose="020B0604030504040204" pitchFamily="34" charset="0"/>
              </a:rPr>
              <a:t>rollno,String</a:t>
            </a:r>
            <a:r>
              <a:rPr lang="en-IN" sz="1900" b="0" i="0" dirty="0">
                <a:solidFill>
                  <a:srgbClr val="000000"/>
                </a:solidFill>
                <a:effectLst/>
                <a:latin typeface="verdana" panose="020B0604030504040204" pitchFamily="34" charset="0"/>
              </a:rPr>
              <a:t> </a:t>
            </a:r>
            <a:r>
              <a:rPr lang="en-IN" sz="1900" b="0" i="0" dirty="0" err="1">
                <a:solidFill>
                  <a:srgbClr val="000000"/>
                </a:solidFill>
                <a:effectLst/>
                <a:latin typeface="verdana" panose="020B0604030504040204" pitchFamily="34" charset="0"/>
              </a:rPr>
              <a:t>name,</a:t>
            </a:r>
            <a:r>
              <a:rPr lang="en-IN" sz="1900" b="1" i="0" dirty="0" err="1">
                <a:solidFill>
                  <a:srgbClr val="006699"/>
                </a:solidFill>
                <a:effectLst/>
                <a:latin typeface="verdana" panose="020B0604030504040204" pitchFamily="34" charset="0"/>
              </a:rPr>
              <a:t>float</a:t>
            </a:r>
            <a:r>
              <a:rPr lang="en-IN" sz="1900" b="0" i="0" dirty="0">
                <a:solidFill>
                  <a:srgbClr val="000000"/>
                </a:solidFill>
                <a:effectLst/>
                <a:latin typeface="verdana" panose="020B0604030504040204" pitchFamily="34" charset="0"/>
              </a:rPr>
              <a:t> fee){  </a:t>
            </a:r>
          </a:p>
          <a:p>
            <a:pPr algn="l">
              <a:buFont typeface="+mj-lt"/>
              <a:buAutoNum type="arabicPeriod"/>
            </a:pPr>
            <a:r>
              <a:rPr lang="en-IN" sz="1900" b="0" i="0" dirty="0" err="1">
                <a:solidFill>
                  <a:srgbClr val="000000"/>
                </a:solidFill>
                <a:effectLst/>
                <a:latin typeface="verdana" panose="020B0604030504040204" pitchFamily="34" charset="0"/>
              </a:rPr>
              <a:t>rollno</a:t>
            </a:r>
            <a:r>
              <a:rPr lang="en-IN" sz="1900" b="0" i="0" dirty="0">
                <a:solidFill>
                  <a:srgbClr val="000000"/>
                </a:solidFill>
                <a:effectLst/>
                <a:latin typeface="verdana" panose="020B0604030504040204" pitchFamily="34" charset="0"/>
              </a:rPr>
              <a:t>=</a:t>
            </a:r>
            <a:r>
              <a:rPr lang="en-IN" sz="1900" b="0" i="0" dirty="0" err="1">
                <a:solidFill>
                  <a:srgbClr val="000000"/>
                </a:solidFill>
                <a:effectLst/>
                <a:latin typeface="verdana" panose="020B0604030504040204" pitchFamily="34" charset="0"/>
              </a:rPr>
              <a:t>rollno</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name=name;  </a:t>
            </a:r>
          </a:p>
          <a:p>
            <a:pPr marL="0" indent="0" algn="l">
              <a:buNone/>
            </a:pPr>
            <a:r>
              <a:rPr lang="en-IN" sz="1900" b="0" i="0" dirty="0">
                <a:solidFill>
                  <a:srgbClr val="000000"/>
                </a:solidFill>
                <a:effectLst/>
                <a:latin typeface="verdana" panose="020B0604030504040204" pitchFamily="34" charset="0"/>
              </a:rPr>
              <a:t>fee=fee;  </a:t>
            </a:r>
          </a:p>
          <a:p>
            <a:pPr marL="0" indent="0" algn="l">
              <a:buNone/>
            </a:pPr>
            <a:r>
              <a:rPr lang="en-IN" sz="1900" b="0" i="0" dirty="0">
                <a:solidFill>
                  <a:srgbClr val="000000"/>
                </a:solidFill>
                <a:effectLst/>
                <a:latin typeface="verdana" panose="020B0604030504040204" pitchFamily="34" charset="0"/>
              </a:rPr>
              <a:t>}  </a:t>
            </a:r>
          </a:p>
          <a:p>
            <a:pPr marL="0" indent="0" algn="l">
              <a:buNone/>
            </a:pPr>
            <a:r>
              <a:rPr lang="en-IN" sz="1900" b="1" i="0" dirty="0">
                <a:solidFill>
                  <a:srgbClr val="006699"/>
                </a:solidFill>
                <a:effectLst/>
                <a:latin typeface="verdana" panose="020B0604030504040204" pitchFamily="34" charset="0"/>
              </a:rPr>
              <a:t>void</a:t>
            </a:r>
            <a:r>
              <a:rPr lang="en-IN" sz="1900" b="0" i="0" dirty="0">
                <a:solidFill>
                  <a:srgbClr val="000000"/>
                </a:solidFill>
                <a:effectLst/>
                <a:latin typeface="verdana" panose="020B0604030504040204" pitchFamily="34" charset="0"/>
              </a:rPr>
              <a:t> display(){</a:t>
            </a:r>
            <a:r>
              <a:rPr lang="en-IN" sz="1900" b="0" i="0" dirty="0" err="1">
                <a:solidFill>
                  <a:srgbClr val="000000"/>
                </a:solidFill>
                <a:effectLst/>
                <a:latin typeface="verdana" panose="020B0604030504040204" pitchFamily="34" charset="0"/>
              </a:rPr>
              <a:t>System.out.println</a:t>
            </a:r>
            <a:r>
              <a:rPr lang="en-IN" sz="1900" b="0" i="0" dirty="0">
                <a:solidFill>
                  <a:srgbClr val="000000"/>
                </a:solidFill>
                <a:effectLst/>
                <a:latin typeface="verdana" panose="020B0604030504040204" pitchFamily="34" charset="0"/>
              </a:rPr>
              <a:t>(</a:t>
            </a:r>
            <a:r>
              <a:rPr lang="en-IN" sz="1900" b="0" i="0" dirty="0" err="1">
                <a:solidFill>
                  <a:srgbClr val="000000"/>
                </a:solidFill>
                <a:effectLst/>
                <a:latin typeface="verdana" panose="020B0604030504040204" pitchFamily="34" charset="0"/>
              </a:rPr>
              <a:t>rollno</a:t>
            </a:r>
            <a:r>
              <a:rPr lang="en-IN" sz="1900" b="0" i="0" dirty="0">
                <a:solidFill>
                  <a:srgbClr val="000000"/>
                </a:solidFill>
                <a:effectLst/>
                <a:latin typeface="verdana" panose="020B0604030504040204" pitchFamily="34" charset="0"/>
              </a:rPr>
              <a:t>+</a:t>
            </a:r>
            <a:r>
              <a:rPr lang="en-IN" sz="1900" b="0" i="0" dirty="0">
                <a:solidFill>
                  <a:srgbClr val="0000FF"/>
                </a:solidFill>
                <a:effectLst/>
                <a:latin typeface="verdana" panose="020B0604030504040204" pitchFamily="34" charset="0"/>
              </a:rPr>
              <a:t>" "</a:t>
            </a:r>
            <a:r>
              <a:rPr lang="en-IN" sz="1900" b="0" i="0" dirty="0">
                <a:solidFill>
                  <a:srgbClr val="000000"/>
                </a:solidFill>
                <a:effectLst/>
                <a:latin typeface="verdana" panose="020B0604030504040204" pitchFamily="34" charset="0"/>
              </a:rPr>
              <a:t>+name+</a:t>
            </a:r>
            <a:r>
              <a:rPr lang="en-IN" sz="1900" b="0" i="0" dirty="0">
                <a:solidFill>
                  <a:srgbClr val="0000FF"/>
                </a:solidFill>
                <a:effectLst/>
                <a:latin typeface="verdana" panose="020B0604030504040204" pitchFamily="34" charset="0"/>
              </a:rPr>
              <a:t>" "</a:t>
            </a:r>
            <a:r>
              <a:rPr lang="en-IN" sz="1900" b="0" i="0" dirty="0">
                <a:solidFill>
                  <a:srgbClr val="000000"/>
                </a:solidFill>
                <a:effectLst/>
                <a:latin typeface="verdana" panose="020B0604030504040204" pitchFamily="34" charset="0"/>
              </a:rPr>
              <a:t>+fee);}  </a:t>
            </a:r>
          </a:p>
          <a:p>
            <a:pPr marL="0" indent="0" algn="l">
              <a:buNone/>
            </a:pPr>
            <a:r>
              <a:rPr lang="en-IN" sz="1900" b="0" i="0" dirty="0">
                <a:solidFill>
                  <a:srgbClr val="000000"/>
                </a:solidFill>
                <a:effectLst/>
                <a:latin typeface="verdana" panose="020B0604030504040204" pitchFamily="34" charset="0"/>
              </a:rPr>
              <a:t>}  </a:t>
            </a:r>
          </a:p>
          <a:p>
            <a:pPr algn="l">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TestThis1{  </a:t>
            </a:r>
          </a:p>
          <a:p>
            <a:pPr algn="l">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static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Student s1=</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Student(</a:t>
            </a:r>
            <a:r>
              <a:rPr lang="en-US" b="0" i="0" dirty="0">
                <a:solidFill>
                  <a:srgbClr val="C00000"/>
                </a:solidFill>
                <a:effectLst/>
                <a:latin typeface="verdana" panose="020B0604030504040204" pitchFamily="34" charset="0"/>
              </a:rPr>
              <a:t>111</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"ankit"</a:t>
            </a:r>
            <a:r>
              <a:rPr lang="en-US" b="0" i="0" dirty="0">
                <a:solidFill>
                  <a:srgbClr val="000000"/>
                </a:solidFill>
                <a:effectLst/>
                <a:latin typeface="verdana" panose="020B0604030504040204" pitchFamily="34" charset="0"/>
              </a:rPr>
              <a:t>,5000f);  </a:t>
            </a:r>
          </a:p>
          <a:p>
            <a:pPr algn="l">
              <a:buFont typeface="+mj-lt"/>
              <a:buAutoNum type="arabicPeriod"/>
            </a:pPr>
            <a:r>
              <a:rPr lang="en-US" b="0" i="0" dirty="0">
                <a:solidFill>
                  <a:srgbClr val="000000"/>
                </a:solidFill>
                <a:effectLst/>
                <a:latin typeface="verdana" panose="020B0604030504040204" pitchFamily="34" charset="0"/>
              </a:rPr>
              <a:t>Student s2=</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Student(</a:t>
            </a:r>
            <a:r>
              <a:rPr lang="en-US" b="0" i="0" dirty="0">
                <a:solidFill>
                  <a:srgbClr val="C00000"/>
                </a:solidFill>
                <a:effectLst/>
                <a:latin typeface="verdana" panose="020B0604030504040204" pitchFamily="34" charset="0"/>
              </a:rPr>
              <a:t>112</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"sumit"</a:t>
            </a:r>
            <a:r>
              <a:rPr lang="en-US" b="0" i="0" dirty="0">
                <a:solidFill>
                  <a:srgbClr val="000000"/>
                </a:solidFill>
                <a:effectLst/>
                <a:latin typeface="verdana" panose="020B0604030504040204" pitchFamily="34" charset="0"/>
              </a:rPr>
              <a:t>,6000f);  </a:t>
            </a:r>
          </a:p>
          <a:p>
            <a:pPr algn="l">
              <a:buFont typeface="+mj-lt"/>
              <a:buAutoNum type="arabicPeriod"/>
            </a:pPr>
            <a:r>
              <a:rPr lang="en-US" b="0" i="0" dirty="0">
                <a:solidFill>
                  <a:srgbClr val="000000"/>
                </a:solidFill>
                <a:effectLst/>
                <a:latin typeface="verdana" panose="020B0604030504040204" pitchFamily="34" charset="0"/>
              </a:rPr>
              <a:t>s1.display();  </a:t>
            </a:r>
          </a:p>
          <a:p>
            <a:pPr algn="l">
              <a:buFont typeface="+mj-lt"/>
              <a:buAutoNum type="arabicPeriod"/>
            </a:pPr>
            <a:r>
              <a:rPr lang="en-US" b="0" i="0" dirty="0">
                <a:solidFill>
                  <a:srgbClr val="000000"/>
                </a:solidFill>
                <a:effectLst/>
                <a:latin typeface="verdana" panose="020B0604030504040204" pitchFamily="34" charset="0"/>
              </a:rPr>
              <a:t>s2.display();  </a:t>
            </a:r>
          </a:p>
          <a:p>
            <a:pPr algn="l">
              <a:buFont typeface="+mj-lt"/>
              <a:buAutoNum type="arabicPeriod"/>
            </a:pP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3818867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51111</Words>
  <Application>Microsoft Office PowerPoint</Application>
  <PresentationFormat>On-screen Show (4:3)</PresentationFormat>
  <Paragraphs>6635</Paragraphs>
  <Slides>575</Slides>
  <Notes>2</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575</vt:i4>
      </vt:variant>
    </vt:vector>
  </HeadingPairs>
  <TitlesOfParts>
    <vt:vector size="601" baseType="lpstr">
      <vt:lpstr>Arial</vt:lpstr>
      <vt:lpstr>Arial</vt:lpstr>
      <vt:lpstr>Arial Unicode MS</vt:lpstr>
      <vt:lpstr>Calibri</vt:lpstr>
      <vt:lpstr>Consolas</vt:lpstr>
      <vt:lpstr>Courier 10 Pitch</vt:lpstr>
      <vt:lpstr>Courier New</vt:lpstr>
      <vt:lpstr>erdana</vt:lpstr>
      <vt:lpstr>euclid_circular_a</vt:lpstr>
      <vt:lpstr>inter-bold</vt:lpstr>
      <vt:lpstr>inter-regular</vt:lpstr>
      <vt:lpstr>Nunito Sans</vt:lpstr>
      <vt:lpstr>Open Sans</vt:lpstr>
      <vt:lpstr>Oswald</vt:lpstr>
      <vt:lpstr>PT Sans</vt:lpstr>
      <vt:lpstr>Segoe UI</vt:lpstr>
      <vt:lpstr>SFMono-Regular</vt:lpstr>
      <vt:lpstr>sofia-pro</vt:lpstr>
      <vt:lpstr>Tahoma</vt:lpstr>
      <vt:lpstr>Times New Roman</vt:lpstr>
      <vt:lpstr>Trebuchet MS</vt:lpstr>
      <vt:lpstr>urw-din</vt:lpstr>
      <vt:lpstr>var(--font-din)</vt:lpstr>
      <vt:lpstr>Verdana</vt:lpstr>
      <vt:lpstr>Verdana</vt:lpstr>
      <vt:lpstr>Office Theme</vt:lpstr>
      <vt:lpstr>Java</vt:lpstr>
      <vt:lpstr>Java Introduction</vt:lpstr>
      <vt:lpstr>Why use Java?</vt:lpstr>
      <vt:lpstr>Development Environment Setup</vt:lpstr>
      <vt:lpstr>PowerPoint Presentation</vt:lpstr>
      <vt:lpstr>PowerPoint Presentation</vt:lpstr>
      <vt:lpstr>PowerPoint Presentation</vt:lpstr>
      <vt:lpstr>Java Syntax</vt:lpstr>
      <vt:lpstr>The main Method</vt:lpstr>
      <vt:lpstr>System.out.println()</vt:lpstr>
      <vt:lpstr> Java JDK, JRE and JVM </vt:lpstr>
      <vt:lpstr>Working of a Java Program</vt:lpstr>
      <vt:lpstr>JRE</vt:lpstr>
      <vt:lpstr>JDK</vt:lpstr>
      <vt:lpstr> Java Variables and (Primitive) Data Types </vt:lpstr>
      <vt:lpstr> How to declare variables in Java? </vt:lpstr>
      <vt:lpstr> Rules for Naming Variables in Java </vt:lpstr>
      <vt:lpstr>PowerPoint Presentation</vt:lpstr>
      <vt:lpstr> Java Primitive Data Types </vt:lpstr>
      <vt:lpstr>PowerPoint Presentation</vt:lpstr>
      <vt:lpstr>PowerPoint Presentation</vt:lpstr>
      <vt:lpstr>PowerPoint Presentation</vt:lpstr>
      <vt:lpstr>PowerPoint Presentation</vt:lpstr>
      <vt:lpstr>PowerPoint Presentation</vt:lpstr>
      <vt:lpstr>PowerPoint Presentation</vt:lpstr>
      <vt:lpstr>Operators in Java </vt:lpstr>
      <vt:lpstr>Java Operator Precedence </vt:lpstr>
      <vt:lpstr>Java Unary Operator </vt:lpstr>
      <vt:lpstr>PowerPoint Presentation</vt:lpstr>
      <vt:lpstr>Arithmetic Operators </vt:lpstr>
      <vt:lpstr>Java Comparison Operators </vt:lpstr>
      <vt:lpstr>PowerPoint Presentation</vt:lpstr>
      <vt:lpstr>Logical Operators </vt:lpstr>
      <vt:lpstr>PowerPoint Presentation</vt:lpstr>
      <vt:lpstr>PowerPoint Presentation</vt:lpstr>
      <vt:lpstr>Assignment Operator </vt:lpstr>
      <vt:lpstr>Types of Assignment Operators</vt:lpstr>
      <vt:lpstr>More about Assignment Operators</vt:lpstr>
      <vt:lpstr>Shift Operators </vt:lpstr>
      <vt:lpstr>PowerPoint Presentation</vt:lpstr>
      <vt:lpstr>Bitwise Complement Operator </vt:lpstr>
      <vt:lpstr>PowerPoint Presentation</vt:lpstr>
      <vt:lpstr>Keywords </vt:lpstr>
      <vt:lpstr>Type Casting </vt:lpstr>
      <vt:lpstr>Narrowing Type Casting </vt:lpstr>
      <vt:lpstr>Java Control Statements | Control Flow in Java </vt:lpstr>
      <vt:lpstr>Decision-Making statements </vt:lpstr>
      <vt:lpstr>Simple if statement </vt:lpstr>
      <vt:lpstr>Example</vt:lpstr>
      <vt:lpstr>If-else</vt:lpstr>
      <vt:lpstr>Example</vt:lpstr>
      <vt:lpstr>if-else-if ladder </vt:lpstr>
      <vt:lpstr>Example</vt:lpstr>
      <vt:lpstr>Nested if-statement </vt:lpstr>
      <vt:lpstr>Example</vt:lpstr>
      <vt:lpstr>Switch Statement</vt:lpstr>
      <vt:lpstr>PowerPoint Presentation</vt:lpstr>
      <vt:lpstr>Loops</vt:lpstr>
      <vt:lpstr>Simple for Loop </vt:lpstr>
      <vt:lpstr>Example</vt:lpstr>
      <vt:lpstr>Nested for Loop </vt:lpstr>
      <vt:lpstr>for-each Loop  </vt:lpstr>
      <vt:lpstr>Labeled For Loop </vt:lpstr>
      <vt:lpstr>Example</vt:lpstr>
      <vt:lpstr>Infinitive for Loop </vt:lpstr>
      <vt:lpstr>Example</vt:lpstr>
      <vt:lpstr>While Loop </vt:lpstr>
      <vt:lpstr>Example</vt:lpstr>
      <vt:lpstr>Infinitive While Loop </vt:lpstr>
      <vt:lpstr>do-while Loop </vt:lpstr>
      <vt:lpstr>Example</vt:lpstr>
      <vt:lpstr>Infinitive do-while Loop </vt:lpstr>
      <vt:lpstr>Example</vt:lpstr>
      <vt:lpstr>Break Statement </vt:lpstr>
      <vt:lpstr>Break Statement with Loop </vt:lpstr>
      <vt:lpstr> Break Statement with Inner Loop </vt:lpstr>
      <vt:lpstr>Break Statement in while loop </vt:lpstr>
      <vt:lpstr>Break Statement in do-while loop </vt:lpstr>
      <vt:lpstr> Continue Statement </vt:lpstr>
      <vt:lpstr>Example</vt:lpstr>
      <vt:lpstr>Java Comments </vt:lpstr>
      <vt:lpstr>Types of Java Comments </vt:lpstr>
      <vt:lpstr>Java Single Line Comment </vt:lpstr>
      <vt:lpstr>Java Multi Line Comment </vt:lpstr>
      <vt:lpstr>Java Documentation Comment </vt:lpstr>
      <vt:lpstr>OOPs (Object-Oriented Programming System)</vt:lpstr>
      <vt:lpstr>PowerPoint Presentation</vt:lpstr>
      <vt:lpstr>Object </vt:lpstr>
      <vt:lpstr>Class </vt:lpstr>
      <vt:lpstr>Syntax to declare a class: </vt:lpstr>
      <vt:lpstr> Instance variable </vt:lpstr>
      <vt:lpstr>Object and Class Example: main within the class </vt:lpstr>
      <vt:lpstr>new keyword in Java </vt:lpstr>
      <vt:lpstr> Constructors </vt:lpstr>
      <vt:lpstr> Parameterized Constructor </vt:lpstr>
      <vt:lpstr> Constructor Overloading </vt:lpstr>
      <vt:lpstr> static keyword </vt:lpstr>
      <vt:lpstr>This keyword</vt:lpstr>
      <vt:lpstr> this: to refer current class instance variable </vt:lpstr>
      <vt:lpstr>Java Methods</vt:lpstr>
      <vt:lpstr>Types of Java methods</vt:lpstr>
      <vt:lpstr>Standard Library Methods</vt:lpstr>
      <vt:lpstr>Method Declaration</vt:lpstr>
      <vt:lpstr>PowerPoint Presentation</vt:lpstr>
      <vt:lpstr>PowerPoint Presentation</vt:lpstr>
      <vt:lpstr>User-defined Method</vt:lpstr>
      <vt:lpstr>Method with no return type and no argument</vt:lpstr>
      <vt:lpstr>PowerPoint Presentation</vt:lpstr>
      <vt:lpstr>Static Method</vt:lpstr>
      <vt:lpstr>Example of static method</vt:lpstr>
      <vt:lpstr>Instance Method</vt:lpstr>
      <vt:lpstr>PowerPoint Presentation</vt:lpstr>
      <vt:lpstr>This keyword</vt:lpstr>
      <vt:lpstr>Inheritance</vt:lpstr>
      <vt:lpstr>PowerPoint Presentation</vt:lpstr>
      <vt:lpstr>Types of inheritance in java </vt:lpstr>
      <vt:lpstr> Single Inheritance Example </vt:lpstr>
      <vt:lpstr> Multilevel Inheritance Example </vt:lpstr>
      <vt:lpstr>Hirerachical Inheritance</vt:lpstr>
      <vt:lpstr>Aggregation</vt:lpstr>
      <vt:lpstr>PowerPoint Presentation</vt:lpstr>
      <vt:lpstr>PowerPoint Presentation</vt:lpstr>
      <vt:lpstr> Method Overloading in Java </vt:lpstr>
      <vt:lpstr>Method Overloading: changing data type of arguments </vt:lpstr>
      <vt:lpstr>Method Overriding</vt:lpstr>
      <vt:lpstr>PowerPoint Presentation</vt:lpstr>
      <vt:lpstr>Polymorphism</vt:lpstr>
      <vt:lpstr>Compile time Polymorphism</vt:lpstr>
      <vt:lpstr>Runtime Polymorphism</vt:lpstr>
      <vt:lpstr>Abstraction</vt:lpstr>
      <vt:lpstr> Abstract class in Java </vt:lpstr>
      <vt:lpstr>Interface </vt:lpstr>
      <vt:lpstr>PowerPoint Presentation</vt:lpstr>
      <vt:lpstr> Multiple inheritance in Java by interface </vt:lpstr>
      <vt:lpstr> Super Keyword in Java </vt:lpstr>
      <vt:lpstr>super can be used to invoke parent class method </vt:lpstr>
      <vt:lpstr>super is used to invoke parent class constructor. </vt:lpstr>
      <vt:lpstr> Final Keyword In Java </vt:lpstr>
      <vt:lpstr> Java final method </vt:lpstr>
      <vt:lpstr> Java final class </vt:lpstr>
      <vt:lpstr>Autoboxing and Unboxing in Java</vt:lpstr>
      <vt:lpstr>PowerPoint Presentation</vt:lpstr>
      <vt:lpstr>PowerPoint Presentation</vt:lpstr>
      <vt:lpstr>Strings</vt:lpstr>
      <vt:lpstr>Collections</vt:lpstr>
      <vt:lpstr> What is Collection framework </vt:lpstr>
      <vt:lpstr>PowerPoint Presentation</vt:lpstr>
      <vt:lpstr>Why to use Collection?</vt:lpstr>
      <vt:lpstr>PowerPoint Presentation</vt:lpstr>
      <vt:lpstr>PowerPoint Presentation</vt:lpstr>
      <vt:lpstr>PowerPoint Presentation</vt:lpstr>
      <vt:lpstr>List Interface</vt:lpstr>
      <vt:lpstr>ArrayList</vt:lpstr>
      <vt:lpstr>PowerPoint Presentation</vt:lpstr>
      <vt:lpstr>PowerPoint Presentation</vt:lpstr>
      <vt:lpstr> Iterable Interface </vt:lpstr>
      <vt:lpstr> List Interface </vt:lpstr>
      <vt:lpstr> ArrayList </vt:lpstr>
      <vt:lpstr>PowerPoint Presentation</vt:lpstr>
      <vt:lpstr>LinkedList </vt:lpstr>
      <vt:lpstr>Example</vt:lpstr>
      <vt:lpstr>Performing Various Operations on LinkedList </vt:lpstr>
      <vt:lpstr>Iterating the LinkedList</vt:lpstr>
      <vt:lpstr>Vector Class in Java </vt:lpstr>
      <vt:lpstr>Constructors: </vt:lpstr>
      <vt:lpstr>Example</vt:lpstr>
      <vt:lpstr>Performing Various Operations on Vector class in Java </vt:lpstr>
      <vt:lpstr>Stack</vt:lpstr>
      <vt:lpstr> Accessing the Element in Stack</vt:lpstr>
      <vt:lpstr>Removing Elements in stack</vt:lpstr>
      <vt:lpstr>Methods</vt:lpstr>
      <vt:lpstr> LinkedList </vt:lpstr>
      <vt:lpstr>Set Interface</vt:lpstr>
      <vt:lpstr>Accessing the Elements in set</vt:lpstr>
      <vt:lpstr> Java HashSet </vt:lpstr>
      <vt:lpstr>Java NavigableSet Interface </vt:lpstr>
      <vt:lpstr> Java TreeSet class </vt:lpstr>
      <vt:lpstr>PowerPoint Presentation</vt:lpstr>
      <vt:lpstr>PowerPoint Presentation</vt:lpstr>
      <vt:lpstr>Features of a TreeSet: </vt:lpstr>
      <vt:lpstr>TreeSet Example: Book </vt:lpstr>
      <vt:lpstr>PowerPoint Presentation</vt:lpstr>
      <vt:lpstr>PowerPoint Presentation</vt:lpstr>
      <vt:lpstr> Java Map Interface </vt:lpstr>
      <vt:lpstr>PowerPoint Presentation</vt:lpstr>
      <vt:lpstr>HashMap </vt:lpstr>
      <vt:lpstr> Map.Entry Interface </vt:lpstr>
      <vt:lpstr>PowerPoint Presentation</vt:lpstr>
      <vt:lpstr> Java LinkedHashMap class </vt:lpstr>
      <vt:lpstr>PowerPoint Presentation</vt:lpstr>
      <vt:lpstr> Java TreeMap class </vt:lpstr>
      <vt:lpstr>PowerPoint Presentation</vt:lpstr>
      <vt:lpstr> HashMap </vt:lpstr>
      <vt:lpstr>Create a HashMap </vt:lpstr>
      <vt:lpstr>Example 1: Create HashMap in Java </vt:lpstr>
      <vt:lpstr>Basic Operations on Java HashMap </vt:lpstr>
      <vt:lpstr>PowerPoint Presentation</vt:lpstr>
      <vt:lpstr>Change HashMap Value </vt:lpstr>
      <vt:lpstr>  Iterate through a HashMap  </vt:lpstr>
      <vt:lpstr>Example</vt:lpstr>
      <vt:lpstr>HashTable</vt:lpstr>
      <vt:lpstr>PowerPoint Presentation</vt:lpstr>
      <vt:lpstr>Comparable interface </vt:lpstr>
      <vt:lpstr>PowerPoint Presentation</vt:lpstr>
      <vt:lpstr>PowerPoint Presentation</vt:lpstr>
      <vt:lpstr>Comparator interface </vt:lpstr>
      <vt:lpstr> Comparator Example (Non-generic Old Style) </vt:lpstr>
      <vt:lpstr>Student.java</vt:lpstr>
      <vt:lpstr>AgeComparator.java</vt:lpstr>
      <vt:lpstr>NameComparator.java</vt:lpstr>
      <vt:lpstr>MainClass.java</vt:lpstr>
      <vt:lpstr>Inner classes</vt:lpstr>
      <vt:lpstr>Advantage of Java inner classes </vt:lpstr>
      <vt:lpstr>Need of Java Inner class </vt:lpstr>
      <vt:lpstr>Member Inner class </vt:lpstr>
      <vt:lpstr>Example</vt:lpstr>
      <vt:lpstr>Anonymous inner class </vt:lpstr>
      <vt:lpstr> anonymous inner class example using class </vt:lpstr>
      <vt:lpstr>Internal working of given code </vt:lpstr>
      <vt:lpstr>anonymous inner class example using interface </vt:lpstr>
      <vt:lpstr>Local inner class </vt:lpstr>
      <vt:lpstr>Example</vt:lpstr>
      <vt:lpstr>Rules for Java Local Inner class </vt:lpstr>
      <vt:lpstr>Example of local inner class with local variable </vt:lpstr>
      <vt:lpstr>static nested class </vt:lpstr>
      <vt:lpstr>static nested class example with instance method </vt:lpstr>
      <vt:lpstr>static nested class example with a static method </vt:lpstr>
      <vt:lpstr>Functional Interfaces </vt:lpstr>
      <vt:lpstr>PowerPoint Presentation</vt:lpstr>
      <vt:lpstr>PowerPoint Presentation</vt:lpstr>
      <vt:lpstr>Invalid Functional Interface</vt:lpstr>
      <vt:lpstr>PowerPoint Presentation</vt:lpstr>
      <vt:lpstr>Lambda Expressions </vt:lpstr>
      <vt:lpstr>Why use Lambda Expression </vt:lpstr>
      <vt:lpstr>PowerPoint Presentation</vt:lpstr>
      <vt:lpstr>Lambda Expression Example: No Parameter </vt:lpstr>
      <vt:lpstr>Lambda Expression Example: Single Parameter </vt:lpstr>
      <vt:lpstr>Lambda Expression Example: Multiple Parameters </vt:lpstr>
      <vt:lpstr>Lambda Expression Example: Foreach Loop </vt:lpstr>
      <vt:lpstr>Lambda Expression Example: Multiple Statements </vt:lpstr>
      <vt:lpstr>Java JDBC</vt:lpstr>
      <vt:lpstr>Applications of JDBC </vt:lpstr>
      <vt:lpstr>The JDBC 4.0 Packages </vt:lpstr>
      <vt:lpstr>JDBC Architecture </vt:lpstr>
      <vt:lpstr>PowerPoint Presentation</vt:lpstr>
      <vt:lpstr>Common JDBC Components </vt:lpstr>
      <vt:lpstr>JDBC - Environment Setup  </vt:lpstr>
      <vt:lpstr>Import JDBC Packages </vt:lpstr>
      <vt:lpstr>Database URL Formulation </vt:lpstr>
      <vt:lpstr>Create Connection Object </vt:lpstr>
      <vt:lpstr>JDBC - Statements, PreparedStatement and CallableStatement </vt:lpstr>
      <vt:lpstr>PowerPoint Presentation</vt:lpstr>
      <vt:lpstr>The Statement Objects </vt:lpstr>
      <vt:lpstr>PowerPoint Presentation</vt:lpstr>
      <vt:lpstr>The PreparedStatement Objects </vt:lpstr>
      <vt:lpstr>JDBC - Create Database </vt:lpstr>
      <vt:lpstr>JDBC - Select Database </vt:lpstr>
      <vt:lpstr>JDBC - Select Records </vt:lpstr>
      <vt:lpstr>JDBC - Update Records </vt:lpstr>
      <vt:lpstr>JDBC - Delete Records  </vt:lpstr>
      <vt:lpstr>Generics</vt:lpstr>
      <vt:lpstr>Type casting is not required:</vt:lpstr>
      <vt:lpstr>Compile-Time Checking</vt:lpstr>
      <vt:lpstr> Exception Handling in Java </vt:lpstr>
      <vt:lpstr> Advantage of Exception Handling </vt:lpstr>
      <vt:lpstr>Hierarchy of Java Exception classes </vt:lpstr>
      <vt:lpstr>Types of Java Exceptions </vt:lpstr>
      <vt:lpstr> Java Exception Keywords </vt:lpstr>
      <vt:lpstr>PowerPoint Presentation</vt:lpstr>
      <vt:lpstr>Java catch multiple exceptions </vt:lpstr>
      <vt:lpstr>PowerPoint Presentation</vt:lpstr>
      <vt:lpstr>Java finally block </vt:lpstr>
      <vt:lpstr>PowerPoint Presentation</vt:lpstr>
      <vt:lpstr>Java throw Exception </vt:lpstr>
      <vt:lpstr>Example 1: Throwing Unchecked Exception </vt:lpstr>
      <vt:lpstr>Java throws keyword </vt:lpstr>
      <vt:lpstr>PowerPoint Presentation</vt:lpstr>
      <vt:lpstr>Java Custom Exception </vt:lpstr>
      <vt:lpstr>PowerPoint Presentation</vt:lpstr>
      <vt:lpstr>Multithreading in Java </vt:lpstr>
      <vt:lpstr>Advantages of Java Multithreading </vt:lpstr>
      <vt:lpstr> Java Thread class </vt:lpstr>
      <vt:lpstr>Life Cycle of Thread</vt:lpstr>
      <vt:lpstr>PowerPoint Presentation</vt:lpstr>
      <vt:lpstr>How to create thread </vt:lpstr>
      <vt:lpstr> Thread class: </vt:lpstr>
      <vt:lpstr> </vt:lpstr>
      <vt:lpstr>Runnable interface </vt:lpstr>
      <vt:lpstr>Java Thread by extending Thread class</vt:lpstr>
      <vt:lpstr>Java Thread by implementing Runnable interface</vt:lpstr>
      <vt:lpstr>Sleep method in java </vt:lpstr>
      <vt:lpstr>PowerPoint Presentation</vt:lpstr>
      <vt:lpstr> The join() method </vt:lpstr>
      <vt:lpstr>Naming Thread and Current Thread </vt:lpstr>
      <vt:lpstr>naming a thread </vt:lpstr>
      <vt:lpstr>Current Thread</vt:lpstr>
      <vt:lpstr> Priority of a Thread (Thread Priority): </vt:lpstr>
      <vt:lpstr> 3 constants defined in Thread class: </vt:lpstr>
      <vt:lpstr>Performing multiple tasks</vt:lpstr>
      <vt:lpstr> Synchronization </vt:lpstr>
      <vt:lpstr> Thread Synchronization </vt:lpstr>
      <vt:lpstr> Mutual Exclusive </vt:lpstr>
      <vt:lpstr>Understanding the problem without Synchronization </vt:lpstr>
      <vt:lpstr> Java synchronized method </vt:lpstr>
      <vt:lpstr>Lambda Functions</vt:lpstr>
      <vt:lpstr>Anonymous Classes</vt:lpstr>
      <vt:lpstr>PowerPoint Presentation</vt:lpstr>
      <vt:lpstr>Why Lambda Expressions</vt:lpstr>
      <vt:lpstr>PowerPoint Presentation</vt:lpstr>
      <vt:lpstr>PowerPoint Presentation</vt:lpstr>
      <vt:lpstr>Method with return type</vt:lpstr>
      <vt:lpstr>File Handling</vt:lpstr>
      <vt:lpstr>Streams</vt:lpstr>
      <vt:lpstr>File class</vt:lpstr>
      <vt:lpstr>Java File Operation Methods</vt:lpstr>
      <vt:lpstr>Create Files</vt:lpstr>
      <vt:lpstr>PowerPoint Presentation</vt:lpstr>
      <vt:lpstr>Read a file using FileReader</vt:lpstr>
      <vt:lpstr> Java write to files </vt:lpstr>
      <vt:lpstr>Delete a File</vt:lpstr>
      <vt:lpstr>Calculator in swing</vt:lpstr>
      <vt:lpstr>PowerPoint Presentation</vt:lpstr>
      <vt:lpstr>PowerPoint Presentation</vt:lpstr>
      <vt:lpstr>Java MouseListener Interface </vt:lpstr>
      <vt:lpstr>PowerPoint Presentation</vt:lpstr>
      <vt:lpstr>Java ItemListener Interface </vt:lpstr>
      <vt:lpstr>Java KeyListener Interface </vt:lpstr>
      <vt:lpstr>PowerPoint Presentation</vt:lpstr>
      <vt:lpstr>Close AWT Window</vt:lpstr>
      <vt:lpstr>PowerPoint Presentation</vt:lpstr>
      <vt:lpstr>JOptionPane</vt:lpstr>
      <vt:lpstr>Student Grade Calculator</vt:lpstr>
      <vt:lpstr>Registeration form with swing</vt:lpstr>
      <vt:lpstr>PowerPoint Presentation</vt:lpstr>
      <vt:lpstr>PowerPoint Presentation</vt:lpstr>
      <vt:lpstr>PowerPoint Presentation</vt:lpstr>
      <vt:lpstr>PowerPoint Presentation</vt:lpstr>
      <vt:lpstr>PowerPoint Presentation</vt:lpstr>
      <vt:lpstr>Show all Data</vt:lpstr>
      <vt:lpstr>Update Data</vt:lpstr>
      <vt:lpstr>GIT</vt:lpstr>
      <vt:lpstr>Setup Instructions</vt:lpstr>
      <vt:lpstr>Intializing Repository</vt:lpstr>
      <vt:lpstr>Staging Files</vt:lpstr>
      <vt:lpstr>Making commits</vt:lpstr>
      <vt:lpstr>Commit history</vt:lpstr>
      <vt:lpstr>Branches</vt:lpstr>
      <vt:lpstr>Creating a new branch</vt:lpstr>
      <vt:lpstr>Deleting a branch</vt:lpstr>
      <vt:lpstr> Web &amp; HTTP </vt:lpstr>
      <vt:lpstr>HTTP (Hypertext Transfer Protocol) </vt:lpstr>
      <vt:lpstr> Introduction to Servlets </vt:lpstr>
      <vt:lpstr>What is a web application? </vt:lpstr>
      <vt:lpstr>CGI (Common Gateway Interface) </vt:lpstr>
      <vt:lpstr>Disadvantages of CGI </vt:lpstr>
      <vt:lpstr>Advantages of Servlet </vt:lpstr>
      <vt:lpstr>HTTP (Hyper Text Transfer Protocol) </vt:lpstr>
      <vt:lpstr>The Basic Architecture of HTTP (Hyper Text Transfer Protocol)</vt:lpstr>
      <vt:lpstr>HTTP Requests </vt:lpstr>
      <vt:lpstr>Servlet Container </vt:lpstr>
      <vt:lpstr>Servlet Container States</vt:lpstr>
      <vt:lpstr>Server: Web vs. Application </vt:lpstr>
      <vt:lpstr>Web Server Working </vt:lpstr>
      <vt:lpstr>Application Server</vt:lpstr>
      <vt:lpstr>PowerPoint Presentation</vt:lpstr>
      <vt:lpstr>Content Type </vt:lpstr>
      <vt:lpstr>List of Content Types </vt:lpstr>
      <vt:lpstr>Servlet API </vt:lpstr>
      <vt:lpstr>Interfaces in javax.servlet package </vt:lpstr>
      <vt:lpstr>Classes in javax.servlet package </vt:lpstr>
      <vt:lpstr>Interfaces in javax.servlet.http package </vt:lpstr>
      <vt:lpstr>Classes in javax.servlet.http package </vt:lpstr>
      <vt:lpstr>Servlet Interface</vt:lpstr>
      <vt:lpstr>Methods of Servlet interface </vt:lpstr>
      <vt:lpstr>Steps to create a servlet  </vt:lpstr>
      <vt:lpstr>Create a directory structures </vt:lpstr>
      <vt:lpstr>Create a Servlet </vt:lpstr>
      <vt:lpstr>Create the deployment descriptor (web.xml file) </vt:lpstr>
      <vt:lpstr>ServletRequest Interface </vt:lpstr>
      <vt:lpstr>MyServlet.java</vt:lpstr>
      <vt:lpstr>Web.xml</vt:lpstr>
      <vt:lpstr>Hello.java</vt:lpstr>
      <vt:lpstr>Index.html</vt:lpstr>
      <vt:lpstr>RegisterServlet.java</vt:lpstr>
      <vt:lpstr>Request Dispatcher</vt:lpstr>
      <vt:lpstr>PowerPoint Presentation</vt:lpstr>
      <vt:lpstr>PowerPoint Presentation</vt:lpstr>
      <vt:lpstr>PowerPoint Presentation</vt:lpstr>
      <vt:lpstr>Example of RequestDispatcher interface </vt:lpstr>
      <vt:lpstr>index.html</vt:lpstr>
      <vt:lpstr>Login.java</vt:lpstr>
      <vt:lpstr>WelcomeServlet.java</vt:lpstr>
      <vt:lpstr>web.xml</vt:lpstr>
      <vt:lpstr>SendRedirect in servlet </vt:lpstr>
      <vt:lpstr>Example</vt:lpstr>
      <vt:lpstr>Attribute in Servlet </vt:lpstr>
      <vt:lpstr>Attribute specific methods of ServletRequest, HttpSession and ServletContext interface </vt:lpstr>
      <vt:lpstr>Example of ServletContext to set and get attribute </vt:lpstr>
      <vt:lpstr>DemoServlet2.java </vt:lpstr>
      <vt:lpstr>web.xml </vt:lpstr>
      <vt:lpstr>Session Tracking in Servlets </vt:lpstr>
      <vt:lpstr>Why use Session Tracking? </vt:lpstr>
      <vt:lpstr>Cookies in Servlet </vt:lpstr>
      <vt:lpstr>Advantage of Cookies </vt:lpstr>
      <vt:lpstr>Cookie class </vt:lpstr>
      <vt:lpstr>Useful Methods of Cookie class </vt:lpstr>
      <vt:lpstr>How to create Cookie? </vt:lpstr>
      <vt:lpstr>index.html </vt:lpstr>
      <vt:lpstr>FirstServlet.java </vt:lpstr>
      <vt:lpstr>SecondServlet.java </vt:lpstr>
      <vt:lpstr>Hidden Form Field </vt:lpstr>
      <vt:lpstr>index.html </vt:lpstr>
      <vt:lpstr>FirstServlet.java  </vt:lpstr>
      <vt:lpstr>SecondServlet.java </vt:lpstr>
      <vt:lpstr>URL Rewriting </vt:lpstr>
      <vt:lpstr>Example of using URL Rewriting </vt:lpstr>
      <vt:lpstr>FirstServlet.java </vt:lpstr>
      <vt:lpstr>SecondServlet.java </vt:lpstr>
      <vt:lpstr>HttpSession interface </vt:lpstr>
      <vt:lpstr>PowerPoint Presentation</vt:lpstr>
      <vt:lpstr>How to get the HttpSession object ? </vt:lpstr>
      <vt:lpstr>Commonly used methods of HttpSession interface </vt:lpstr>
      <vt:lpstr>Example of using HttpSession </vt:lpstr>
      <vt:lpstr>index.html </vt:lpstr>
      <vt:lpstr>FirstServlet.java </vt:lpstr>
      <vt:lpstr>SecondServlet.java </vt:lpstr>
      <vt:lpstr>Data Access Object Pattern </vt:lpstr>
      <vt:lpstr>PowerPoint Presentation</vt:lpstr>
      <vt:lpstr>PowerPoint Presentation</vt:lpstr>
      <vt:lpstr>Index.html</vt:lpstr>
      <vt:lpstr>Emp.java</vt:lpstr>
      <vt:lpstr>EmpDao.java</vt:lpstr>
      <vt:lpstr>PowerPoint Presentation</vt:lpstr>
      <vt:lpstr>SaveServlet.java</vt:lpstr>
      <vt:lpstr>Get Single Record By id</vt:lpstr>
      <vt:lpstr>Update method</vt:lpstr>
      <vt:lpstr>Update Servlet</vt:lpstr>
      <vt:lpstr>UpdateServlet2</vt:lpstr>
      <vt:lpstr>View Records method</vt:lpstr>
      <vt:lpstr>View Servlet</vt:lpstr>
      <vt:lpstr>Delete method</vt:lpstr>
      <vt:lpstr>DeleteServlet</vt:lpstr>
      <vt:lpstr>JSP</vt:lpstr>
      <vt:lpstr>Creating JSP</vt:lpstr>
      <vt:lpstr> JSP Scriptlet tag </vt:lpstr>
      <vt:lpstr>Scriplet Tag</vt:lpstr>
      <vt:lpstr>PowerPoint Presentation</vt:lpstr>
      <vt:lpstr>Ind.jsp</vt:lpstr>
      <vt:lpstr> JSP expression tag </vt:lpstr>
      <vt:lpstr> JSP Declaration Tag </vt:lpstr>
      <vt:lpstr>PowerPoint Presentation</vt:lpstr>
      <vt:lpstr>JSP request implicit object </vt:lpstr>
      <vt:lpstr>session implicit object </vt:lpstr>
      <vt:lpstr>welcome.jsp </vt:lpstr>
      <vt:lpstr>second.jsp </vt:lpstr>
      <vt:lpstr>Example of JSP declaration tag that declares method </vt:lpstr>
      <vt:lpstr> JSP directives </vt:lpstr>
      <vt:lpstr>Attributes of JSP page directive </vt:lpstr>
      <vt:lpstr> Jsp Include Directive </vt:lpstr>
      <vt:lpstr> JavaBean </vt:lpstr>
      <vt:lpstr> Why use JavaBean? </vt:lpstr>
      <vt:lpstr>Test.java</vt:lpstr>
      <vt:lpstr> jsp:useBean action tag </vt:lpstr>
      <vt:lpstr>JSP File</vt:lpstr>
      <vt:lpstr> jsp:setProperty and jsp:getProperty action tags </vt:lpstr>
      <vt:lpstr>Example</vt:lpstr>
      <vt:lpstr>Index.html</vt:lpstr>
      <vt:lpstr>Process.jsp</vt:lpstr>
      <vt:lpstr>User.java</vt:lpstr>
      <vt:lpstr>MVC in JSP</vt:lpstr>
      <vt:lpstr> MVC Example in JSP </vt:lpstr>
      <vt:lpstr> index.jsp</vt:lpstr>
      <vt:lpstr>LoginBean.java</vt:lpstr>
      <vt:lpstr>ControllerServlet</vt:lpstr>
      <vt:lpstr>PowerPoint Presentation</vt:lpstr>
      <vt:lpstr> login-success.jsp</vt:lpstr>
      <vt:lpstr> login-error.jsp</vt:lpstr>
      <vt:lpstr>jstl</vt:lpstr>
      <vt:lpstr>Steps to install jstl</vt:lpstr>
      <vt:lpstr>&lt;c:set&gt; </vt:lpstr>
      <vt:lpstr> &lt;c:if&gt; </vt:lpstr>
      <vt:lpstr> &lt;c:forEach&gt; </vt:lpstr>
      <vt:lpstr>JSTL Function Tags</vt:lpstr>
      <vt:lpstr>  fn:containsIgnoreCase() </vt:lpstr>
      <vt:lpstr> fn:trim() </vt:lpstr>
      <vt:lpstr> fn:toLowerCase()  </vt:lpstr>
      <vt:lpstr> fn:length()  </vt:lpstr>
      <vt:lpstr> JSTL Formatting tags </vt:lpstr>
      <vt:lpstr>  &lt;fmt:formatNumber&gt;   </vt:lpstr>
      <vt:lpstr>&lt;fmt:parseDate&gt; </vt:lpstr>
      <vt:lpstr> JSTL XML tags </vt:lpstr>
      <vt:lpstr> XML &lt;x:out&gt; </vt:lpstr>
      <vt:lpstr> JSTL XML &lt;x:out&gt; Tag </vt:lpstr>
      <vt:lpstr>PowerPoint Presentation</vt:lpstr>
      <vt:lpstr>PowerPoint Presentation</vt:lpstr>
      <vt:lpstr>&lt;x:set&gt; </vt:lpstr>
      <vt:lpstr>XML &lt;x:choose&gt;, &lt;x:when&gt;, &lt;x:otherwise&gt; Tags </vt:lpstr>
      <vt:lpstr>  XML &lt;x:if&gt;  </vt:lpstr>
      <vt:lpstr>Custom Tags</vt:lpstr>
      <vt:lpstr> Example of JSP Custom Tag </vt:lpstr>
      <vt:lpstr>Tag handler class:</vt:lpstr>
      <vt:lpstr>TLD File</vt:lpstr>
      <vt:lpstr>Using custom tag in jsp</vt:lpstr>
      <vt:lpstr>Attributes in JSP Custom Tag </vt:lpstr>
      <vt:lpstr>JSP and Servlet CRUD</vt:lpstr>
      <vt:lpstr>Employee-list.jsp</vt:lpstr>
      <vt:lpstr>Employee-add.jsp</vt:lpstr>
      <vt:lpstr>DBConnection.java</vt:lpstr>
      <vt:lpstr>EmployeeDAO.java</vt:lpstr>
      <vt:lpstr>EmployeeDAOImpl</vt:lpstr>
      <vt:lpstr>Displaying Employees</vt:lpstr>
      <vt:lpstr>Creating employee</vt:lpstr>
      <vt:lpstr>Update employee records</vt:lpstr>
      <vt:lpstr>Fetching single record</vt:lpstr>
      <vt:lpstr>Deleting employee</vt:lpstr>
      <vt:lpstr>EmployeeController</vt:lpstr>
      <vt:lpstr>PowerPoint Presentation</vt:lpstr>
      <vt:lpstr>PowerPoint Presentation</vt:lpstr>
      <vt:lpstr>PowerPoint Presentation</vt:lpstr>
      <vt:lpstr>PowerPoint Presentation</vt:lpstr>
      <vt:lpstr>Employee(Entity Class)</vt:lpstr>
      <vt:lpstr>Hibernate</vt:lpstr>
      <vt:lpstr>Pros and Cons of JDBC </vt:lpstr>
      <vt:lpstr>Why Object Relational Mapping (ORM)? </vt:lpstr>
      <vt:lpstr>PowerPoint Presentation</vt:lpstr>
      <vt:lpstr>PowerPoint Presentation</vt:lpstr>
      <vt:lpstr>PowerPoint Presentation</vt:lpstr>
      <vt:lpstr>PowerPoint Presentation</vt:lpstr>
      <vt:lpstr>PowerPoint Presentation</vt:lpstr>
      <vt:lpstr>Hibernate Advantages </vt:lpstr>
      <vt:lpstr>Hibernate - Architecture </vt:lpstr>
      <vt:lpstr>PowerPoint Presentation</vt:lpstr>
      <vt:lpstr>Configuration:</vt:lpstr>
      <vt:lpstr>SessionFactory:</vt:lpstr>
      <vt:lpstr>Session:</vt:lpstr>
      <vt:lpstr>Transaction</vt:lpstr>
      <vt:lpstr>Query</vt:lpstr>
      <vt:lpstr>PowerPoint Presentation</vt:lpstr>
      <vt:lpstr>Hibernate</vt:lpstr>
      <vt:lpstr>Advantages of Hibernate Framework </vt:lpstr>
      <vt:lpstr>Hibernate Architecture </vt:lpstr>
      <vt:lpstr>Elements of Hibernate Architecture </vt:lpstr>
      <vt:lpstr>Steps to create first application in Hibernate</vt:lpstr>
      <vt:lpstr>Create the Maven project </vt:lpstr>
      <vt:lpstr>Add the following dependencies in pom.xml</vt:lpstr>
      <vt:lpstr>Adding Data to Database</vt:lpstr>
      <vt:lpstr>hibernate.cfg.xml</vt:lpstr>
      <vt:lpstr>Pom.xml</vt:lpstr>
      <vt:lpstr>App.java</vt:lpstr>
      <vt:lpstr>Hibernate Web Application</vt:lpstr>
      <vt:lpstr>addnotes.jsp</vt:lpstr>
      <vt:lpstr>SaveNoteServlet.java</vt:lpstr>
      <vt:lpstr>EntityProvider.java</vt:lpstr>
      <vt:lpstr>Note.java</vt:lpstr>
      <vt:lpstr>All_notes.jsp</vt:lpstr>
      <vt:lpstr>Hibernate.cfg.xml</vt:lpstr>
      <vt:lpstr>Edit.jsp</vt:lpstr>
      <vt:lpstr>UpdateServlet</vt:lpstr>
      <vt:lpstr>DeleteServlet</vt:lpstr>
      <vt:lpstr>RESTful Web Services </vt:lpstr>
      <vt:lpstr>JAX-RS</vt:lpstr>
      <vt:lpstr>Set-up Jersey</vt:lpstr>
      <vt:lpstr>MyResource.java</vt:lpstr>
      <vt:lpstr>City.java</vt:lpstr>
      <vt:lpstr>CityResource.java</vt:lpstr>
      <vt:lpstr>Spring Boot</vt:lpstr>
      <vt:lpstr>Advantages</vt:lpstr>
      <vt:lpstr>How to start with spring boot</vt:lpstr>
      <vt:lpstr>Using Eclipse</vt:lpstr>
      <vt:lpstr>TestController</vt:lpstr>
      <vt:lpstr>STS</vt:lpstr>
      <vt:lpstr>Main Class</vt:lpstr>
      <vt:lpstr>User.java</vt:lpstr>
      <vt:lpstr>Application.properties</vt:lpstr>
      <vt:lpstr>UserRepository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dharna ahuja</cp:lastModifiedBy>
  <cp:revision>910</cp:revision>
  <dcterms:created xsi:type="dcterms:W3CDTF">2020-07-06T10:49:00Z</dcterms:created>
  <dcterms:modified xsi:type="dcterms:W3CDTF">2022-05-23T06:24:34Z</dcterms:modified>
</cp:coreProperties>
</file>