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274" r:id="rId19"/>
    <p:sldId id="287" r:id="rId20"/>
    <p:sldId id="288" r:id="rId21"/>
    <p:sldId id="275" r:id="rId22"/>
    <p:sldId id="276" r:id="rId23"/>
    <p:sldId id="277" r:id="rId24"/>
    <p:sldId id="292" r:id="rId25"/>
    <p:sldId id="294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9" r:id="rId35"/>
    <p:sldId id="310" r:id="rId36"/>
    <p:sldId id="311" r:id="rId37"/>
    <p:sldId id="312" r:id="rId38"/>
    <p:sldId id="313" r:id="rId39"/>
    <p:sldId id="299" r:id="rId40"/>
    <p:sldId id="300" r:id="rId41"/>
    <p:sldId id="301" r:id="rId42"/>
    <p:sldId id="302" r:id="rId43"/>
    <p:sldId id="303" r:id="rId44"/>
    <p:sldId id="314" r:id="rId45"/>
    <p:sldId id="305" r:id="rId46"/>
    <p:sldId id="306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AFAC7-E7EE-4BAB-B3F0-D8E9F5FA2F10}" type="datetimeFigureOut">
              <a:rPr lang="en-US" smtClean="0"/>
              <a:t>01-May-17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A66F-539E-4FF3-AE25-7B5CA37F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C3F2-F02A-44A7-B9D1-A857EFE4CF58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1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72" y="-728730"/>
            <a:ext cx="8825658" cy="3329581"/>
          </a:xfrm>
        </p:spPr>
        <p:txBody>
          <a:bodyPr/>
          <a:lstStyle/>
          <a:p>
            <a:r>
              <a:rPr lang="en-US" sz="6000" dirty="0" smtClean="0"/>
              <a:t>       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V-Mark Application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19" y="4468970"/>
            <a:ext cx="3296991" cy="189319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Vikas (13MSE0274)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E.Dharaneshwar (13MSE0256)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Jagadeesh (13MSE0425)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Naveen(13MSE0003)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3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CCB):-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5822"/>
            <a:ext cx="8946541" cy="41954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delivers support to a change management team by approving requested changes and assisting in the assessment and prioritization of changes.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together are responsible for approval and authorize a change.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should selectively be chosen to ensure that the requested changes are thoroughly 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Manager:-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991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Identifying, defining and tracking the benefits and outcomes required of the program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maximum improvements are made in the existing and new business operations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and implementing the mechanisms by which benefits can be delivered and measured. He can implement or reject change.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lead on transition management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of the release of project deliverables into the 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4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Implementer:-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7916"/>
            <a:ext cx="8946541" cy="41954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approved changes from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CAB/Change Management Team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that the change request has been assigned to the correct Change Implementer.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change status feedback to the change manager and CAB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change procedure after its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352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change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the consistency of the change.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Auditors are End users of the system.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checks weather the change implemented meets the criteria mentioned during the CCB meetings.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44109" cy="1105626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Roles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to our Team Members: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2026876"/>
          <a:ext cx="10139943" cy="266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981"/>
                <a:gridCol w="3379981"/>
                <a:gridCol w="3379981"/>
              </a:tblGrid>
              <a:tr h="441359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Contact_Number</a:t>
                      </a:r>
                      <a:endParaRPr lang="en-US" dirty="0"/>
                    </a:p>
                  </a:txBody>
                  <a:tcPr/>
                </a:tc>
              </a:tr>
              <a:tr h="455269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Initiator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9629778039</a:t>
                      </a:r>
                      <a:endParaRPr lang="en-US" dirty="0"/>
                    </a:p>
                  </a:txBody>
                  <a:tcPr/>
                </a:tc>
              </a:tr>
              <a:tr h="441359">
                <a:tc>
                  <a:txBody>
                    <a:bodyPr/>
                    <a:lstStyle/>
                    <a:p>
                      <a:r>
                        <a:rPr lang="en-US" dirty="0" smtClean="0"/>
                        <a:t>CCB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9629765912</a:t>
                      </a:r>
                      <a:endParaRPr lang="en-US" dirty="0"/>
                    </a:p>
                  </a:txBody>
                  <a:tcPr/>
                </a:tc>
              </a:tr>
              <a:tr h="441359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Jagadeesh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9603454640</a:t>
                      </a:r>
                      <a:endParaRPr lang="en-US" dirty="0"/>
                    </a:p>
                  </a:txBody>
                  <a:tcPr/>
                </a:tc>
              </a:tr>
              <a:tr h="441359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Implementer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Dharaneshwar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9092166325</a:t>
                      </a:r>
                      <a:endParaRPr lang="en-US" dirty="0"/>
                    </a:p>
                  </a:txBody>
                  <a:tcPr/>
                </a:tc>
              </a:tr>
              <a:tr h="441359">
                <a:tc>
                  <a:txBody>
                    <a:bodyPr/>
                    <a:lstStyle/>
                    <a:p>
                      <a:r>
                        <a:rPr lang="en-US" dirty="0" smtClean="0"/>
                        <a:t>Auditor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Vikas,Naveen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9629778039,9629765912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85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Criteria 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selecting CI: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7133"/>
            <a:ext cx="10313810" cy="4855335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Item Identification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important phase in the SCM.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the change is requested from more number of users.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item that is directly or indirectly affected by the change made can be considered as an CI.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 identification is very important as they help in reducing the risk.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 implementing the new features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cause more Risk of failure or rejection.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CI’s can be hardware or software which are changed during the new version or revision of the product.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that needs to be updated or changed whenever change has been made.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7266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</a:t>
            </a:r>
            <a:r>
              <a:rPr lang="en-IN" dirty="0" smtClean="0"/>
              <a:t>Item’s:-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3825"/>
            <a:ext cx="8946541" cy="4515307"/>
          </a:xfrm>
        </p:spPr>
        <p:txBody>
          <a:bodyPr>
            <a:normAutofit/>
          </a:bodyPr>
          <a:lstStyle/>
          <a:p>
            <a:r>
              <a:rPr lang="en-US" dirty="0" smtClean="0"/>
              <a:t>SRS Document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Cloud database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SDS document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Vision Document</a:t>
            </a:r>
          </a:p>
          <a:p>
            <a:r>
              <a:rPr lang="en-US" dirty="0" smtClean="0"/>
              <a:t>System 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5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5" y="94445"/>
            <a:ext cx="8596668" cy="1320800"/>
          </a:xfrm>
        </p:spPr>
        <p:txBody>
          <a:bodyPr/>
          <a:lstStyle/>
          <a:p>
            <a:r>
              <a:rPr lang="en-US" dirty="0" smtClean="0"/>
              <a:t>Structural Hierarchy: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35" y="848561"/>
            <a:ext cx="10990925" cy="64022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5525" y="673876"/>
            <a:ext cx="1914678" cy="8591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Configuration items</a:t>
            </a: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6592" y="2634406"/>
            <a:ext cx="1512521" cy="6946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SRS Document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97540" y="3756640"/>
            <a:ext cx="1751340" cy="570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Modules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05729" y="1456807"/>
            <a:ext cx="1626277" cy="6380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Documents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473098" y="1278143"/>
            <a:ext cx="1098515" cy="672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Testing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31446" y="2722609"/>
            <a:ext cx="1063741" cy="771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 systems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240415" y="647571"/>
            <a:ext cx="1273702" cy="69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18306" y="2620611"/>
            <a:ext cx="1656014" cy="722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SDS Document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100617" y="5424267"/>
            <a:ext cx="1990160" cy="621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Software Interface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773227" y="2639082"/>
            <a:ext cx="1257545" cy="605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399316" y="5374214"/>
            <a:ext cx="1822663" cy="691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071581" y="1691219"/>
            <a:ext cx="1611369" cy="6532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documents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0029662" y="2893669"/>
            <a:ext cx="1152224" cy="617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results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696525" y="3674693"/>
            <a:ext cx="1203720" cy="5956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Interface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05209" y="955906"/>
            <a:ext cx="1784687" cy="46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8" idx="0"/>
          </p:cNvCxnSpPr>
          <p:nvPr/>
        </p:nvCxnSpPr>
        <p:spPr>
          <a:xfrm>
            <a:off x="6480203" y="1103459"/>
            <a:ext cx="1542153" cy="1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 flipH="1">
            <a:off x="5173210" y="1533042"/>
            <a:ext cx="349654" cy="222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>
            <a:off x="5522864" y="1533042"/>
            <a:ext cx="940453" cy="118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2718868" y="2094856"/>
            <a:ext cx="627445" cy="52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5" idx="0"/>
          </p:cNvCxnSpPr>
          <p:nvPr/>
        </p:nvCxnSpPr>
        <p:spPr>
          <a:xfrm flipH="1">
            <a:off x="1362853" y="2094856"/>
            <a:ext cx="1356015" cy="53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 flipV="1">
            <a:off x="8571613" y="996395"/>
            <a:ext cx="1668802" cy="61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7" idx="0"/>
          </p:cNvCxnSpPr>
          <p:nvPr/>
        </p:nvCxnSpPr>
        <p:spPr>
          <a:xfrm>
            <a:off x="8571613" y="1614213"/>
            <a:ext cx="2034161" cy="127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6" idx="1"/>
          </p:cNvCxnSpPr>
          <p:nvPr/>
        </p:nvCxnSpPr>
        <p:spPr>
          <a:xfrm>
            <a:off x="8571613" y="1614213"/>
            <a:ext cx="1499968" cy="40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6863161" y="3434297"/>
            <a:ext cx="833364" cy="53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3095697" y="5007588"/>
            <a:ext cx="0" cy="41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0"/>
          </p:cNvCxnSpPr>
          <p:nvPr/>
        </p:nvCxnSpPr>
        <p:spPr>
          <a:xfrm>
            <a:off x="6310647" y="5051152"/>
            <a:ext cx="1" cy="3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</p:cNvCxnSpPr>
          <p:nvPr/>
        </p:nvCxnSpPr>
        <p:spPr>
          <a:xfrm>
            <a:off x="5173210" y="4326651"/>
            <a:ext cx="0" cy="68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79741" y="4562067"/>
            <a:ext cx="1628421" cy="650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9" idx="2"/>
            <a:endCxn id="34" idx="1"/>
          </p:cNvCxnSpPr>
          <p:nvPr/>
        </p:nvCxnSpPr>
        <p:spPr>
          <a:xfrm>
            <a:off x="6463317" y="3494477"/>
            <a:ext cx="716424" cy="139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92033" y="1487343"/>
            <a:ext cx="1319516" cy="142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97038" y="3652569"/>
            <a:ext cx="1257545" cy="605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APK File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030772" y="3202308"/>
            <a:ext cx="290825" cy="47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95697" y="5007588"/>
            <a:ext cx="3214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7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scheme: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2639"/>
            <a:ext cx="8946541" cy="49854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onfigitem_documents.doc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 Document: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onfigitem_documents_srsdoc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</a:p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SDS Document: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configitem_documents_sdsdoc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configitem_modules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1.1.0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configitem_modules_si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50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9" y="287628"/>
            <a:ext cx="8596668" cy="1320800"/>
          </a:xfrm>
        </p:spPr>
        <p:txBody>
          <a:bodyPr/>
          <a:lstStyle/>
          <a:p>
            <a:r>
              <a:rPr lang="en-US" dirty="0" smtClean="0"/>
              <a:t>Continuation..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1825"/>
            <a:ext cx="8771726" cy="5318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configitem_modules_sysarch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System: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configitem_subsystem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1.2.0</a:t>
            </a:r>
            <a:endParaRPr lang="en-IN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configitem_subsystem_ui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Database: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configitem_subsystem_clouddb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configitem_sourcecode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1.3.0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Description:-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2586"/>
            <a:ext cx="9403742" cy="4715813"/>
          </a:xfrm>
        </p:spPr>
        <p:txBody>
          <a:bodyPr>
            <a:normAutofit lnSpcReduction="10000"/>
          </a:bodyPr>
          <a:lstStyle/>
          <a:p>
            <a:pPr algn="just"/>
            <a:endParaRPr lang="en-US" sz="2400" dirty="0">
              <a:solidFill>
                <a:schemeClr val="tx2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V-mark is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egetable-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eting Android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manages the buying and selling of vegetables through online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the users are Customers, Farmers and the Market Yard  Managers.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can sell their products to various markets based on their choice of cost and flexibility.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buy products through online by ordering them which Admin provides the Cost Price.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Yard Managers will offer the cost of different vegetables on daily basis in their respective 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8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3" y="313386"/>
            <a:ext cx="8596668" cy="1320800"/>
          </a:xfrm>
        </p:spPr>
        <p:txBody>
          <a:bodyPr/>
          <a:lstStyle/>
          <a:p>
            <a:r>
              <a:rPr lang="en-US" dirty="0" smtClean="0"/>
              <a:t>Continuation…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3" y="1378039"/>
            <a:ext cx="8815609" cy="4663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APK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configitem_sourcecode_apk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1.3.1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configitem_testing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1.4.0</a:t>
            </a: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configitem_testing_testcases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1.4.1</a:t>
            </a: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configitem_testing_testresults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4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placing your items under Configuration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99" y="2181707"/>
            <a:ext cx="8946541" cy="4195481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Stage of the project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the acquirer work product is ready for review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Degree of control desired on the work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Cost and schedule limitations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Customer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9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7150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Changes 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made in Existing Product:-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4282"/>
            <a:ext cx="10527322" cy="4708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estimation of vegetables  based on seasons to the farmers.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login.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site can also be developed.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cart.</a:t>
            </a:r>
          </a:p>
          <a:p>
            <a:pPr>
              <a:buNone/>
            </a:pPr>
            <a:endParaRPr lang="en-IN" sz="2700" dirty="0" smtClean="0"/>
          </a:p>
          <a:p>
            <a:pPr marL="685783" indent="-685783">
              <a:buNone/>
            </a:pPr>
            <a:endParaRPr lang="en-IN" sz="2700" dirty="0" smtClean="0"/>
          </a:p>
          <a:p>
            <a:pPr marL="685783" indent="-685783">
              <a:buNone/>
            </a:pPr>
            <a:endParaRPr lang="en-IN" dirty="0" smtClean="0"/>
          </a:p>
          <a:p>
            <a:pPr marL="685783" indent="-685783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90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00931" cy="140053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4.Steps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followed in Change management process:-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of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Obstacles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for Quick Wins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Change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8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15762"/>
              </p:ext>
            </p:extLst>
          </p:nvPr>
        </p:nvGraphicFramePr>
        <p:xfrm>
          <a:off x="386364" y="721135"/>
          <a:ext cx="11423562" cy="590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854"/>
                <a:gridCol w="3807854"/>
                <a:gridCol w="3807854"/>
              </a:tblGrid>
              <a:tr h="56882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486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Creation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Initiator</a:t>
                      </a:r>
                      <a:endParaRPr lang="en-US" sz="2400" dirty="0" smtClean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statistics and visual presentations to convey why the change should take place.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935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Build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a team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Manager</a:t>
                      </a:r>
                      <a:endParaRPr lang="en-US" sz="2400" dirty="0" smtClean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algn="l">
                        <a:defRPr sz="1800"/>
                      </a:pP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 our team structure and assign responsibilities to the team members.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</a:tr>
              <a:tr h="11935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Create a vision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Manager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team members know why they are working on the change initiative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</a:tr>
              <a:tr h="98795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Communication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of vision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 Control </a:t>
                      </a:r>
                      <a:r>
                        <a:rPr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Board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(CCB),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 Manager and Change Implementer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communication should take place frequently and at important forums. 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654" y="0"/>
            <a:ext cx="7924800" cy="8382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Change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22792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81080"/>
              </p:ext>
            </p:extLst>
          </p:nvPr>
        </p:nvGraphicFramePr>
        <p:xfrm>
          <a:off x="412124" y="1219200"/>
          <a:ext cx="1103719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544"/>
                <a:gridCol w="3738325"/>
                <a:gridCol w="3738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Roles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Activity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Removing Obstacles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Manager</a:t>
                      </a:r>
                      <a:endParaRPr lang="en-US" sz="2400" dirty="0" smtClean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algn="l">
                        <a:defRPr sz="1800"/>
                      </a:pP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watch out for obstacles and remove them as soon as they appear. 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for Quick Wins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CCB,C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hange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Manager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quick wins, our team will have a great satisfaction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 the Change Mature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Change Implementer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change initiatives fail due to early declaration of victory.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the Change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Auditor</a:t>
                      </a: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mechanisms to integrate the change into people's daily routine work in the company. </a:t>
                      </a:r>
                    </a:p>
                    <a:p>
                      <a:pPr algn="l">
                        <a:defRPr sz="1800"/>
                      </a:pPr>
                      <a:endParaRPr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077200" cy="762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Change Management </a:t>
            </a:r>
            <a:r>
              <a:rPr lang="en-US" sz="3200" b="1" u="sng" dirty="0" smtClean="0"/>
              <a:t>Process Contd…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5166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Creation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40794"/>
            <a:ext cx="8946541" cy="4195481"/>
          </a:xfrm>
        </p:spPr>
        <p:txBody>
          <a:bodyPr/>
          <a:lstStyle/>
          <a:p>
            <a:endParaRPr lang="en-IN" dirty="0" smtClean="0"/>
          </a:p>
          <a:p>
            <a:r>
              <a:rPr lang="en-US" dirty="0"/>
              <a:t>A change is only </a:t>
            </a:r>
            <a:r>
              <a:rPr lang="en-US" dirty="0" smtClean="0"/>
              <a:t>successful as we </a:t>
            </a:r>
            <a:r>
              <a:rPr lang="en-US" dirty="0"/>
              <a:t>really wants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We </a:t>
            </a:r>
            <a:r>
              <a:rPr lang="en-US" dirty="0"/>
              <a:t>are planning to make a </a:t>
            </a:r>
            <a:r>
              <a:rPr lang="en-US" dirty="0" smtClean="0"/>
              <a:t>change that create </a:t>
            </a:r>
            <a:r>
              <a:rPr lang="en-US" dirty="0"/>
              <a:t>urgency around what </a:t>
            </a:r>
            <a:r>
              <a:rPr lang="en-US" dirty="0" smtClean="0"/>
              <a:t>we </a:t>
            </a:r>
            <a:r>
              <a:rPr lang="en-US" dirty="0"/>
              <a:t>want to change and create hype.</a:t>
            </a:r>
          </a:p>
          <a:p>
            <a:r>
              <a:rPr lang="en-US" dirty="0"/>
              <a:t>This will make </a:t>
            </a:r>
            <a:r>
              <a:rPr lang="en-US" dirty="0" smtClean="0"/>
              <a:t>our </a:t>
            </a:r>
            <a:r>
              <a:rPr lang="en-US" dirty="0"/>
              <a:t>idea well received when </a:t>
            </a:r>
            <a:r>
              <a:rPr lang="en-US" dirty="0" smtClean="0"/>
              <a:t>we </a:t>
            </a:r>
            <a:r>
              <a:rPr lang="en-US" dirty="0"/>
              <a:t>start </a:t>
            </a:r>
            <a:r>
              <a:rPr lang="en-US" dirty="0" smtClean="0"/>
              <a:t>our initiative.</a:t>
            </a:r>
          </a:p>
          <a:p>
            <a:r>
              <a:rPr lang="en-US" dirty="0" smtClean="0"/>
              <a:t>Use </a:t>
            </a:r>
            <a:r>
              <a:rPr lang="en-US" dirty="0"/>
              <a:t>statistics and visual presentations to convey why the change should take </a:t>
            </a:r>
            <a:r>
              <a:rPr lang="en-US" dirty="0" smtClean="0"/>
              <a:t>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74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9278"/>
            <a:ext cx="8946541" cy="4195481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now build a team to carry out the change from the people, who support </a:t>
            </a:r>
            <a:r>
              <a:rPr lang="en-US" dirty="0" smtClean="0"/>
              <a:t>us.</a:t>
            </a:r>
          </a:p>
          <a:p>
            <a:r>
              <a:rPr lang="en-US" dirty="0" smtClean="0"/>
              <a:t>Since </a:t>
            </a:r>
            <a:r>
              <a:rPr lang="en-US" dirty="0"/>
              <a:t>changing is </a:t>
            </a:r>
            <a:r>
              <a:rPr lang="en-US" dirty="0" smtClean="0"/>
              <a:t>our idea, we </a:t>
            </a:r>
            <a:r>
              <a:rPr lang="en-US" dirty="0"/>
              <a:t>make sure </a:t>
            </a:r>
            <a:r>
              <a:rPr lang="en-US" dirty="0" smtClean="0"/>
              <a:t>and  </a:t>
            </a:r>
            <a:r>
              <a:rPr lang="en-US" dirty="0"/>
              <a:t>lead the team.</a:t>
            </a:r>
          </a:p>
          <a:p>
            <a:r>
              <a:rPr lang="en-US" dirty="0"/>
              <a:t>Organize </a:t>
            </a:r>
            <a:r>
              <a:rPr lang="en-US" dirty="0" smtClean="0"/>
              <a:t>our </a:t>
            </a:r>
            <a:r>
              <a:rPr lang="en-US" dirty="0"/>
              <a:t>team structure and assign responsibilities to the team </a:t>
            </a:r>
            <a:r>
              <a:rPr lang="en-US" dirty="0" smtClean="0"/>
              <a:t>members.</a:t>
            </a:r>
          </a:p>
          <a:p>
            <a:r>
              <a:rPr lang="en-US" dirty="0" smtClean="0"/>
              <a:t>Make </a:t>
            </a:r>
            <a:r>
              <a:rPr lang="en-US" dirty="0"/>
              <a:t>them feel that they are important within the team.</a:t>
            </a:r>
          </a:p>
        </p:txBody>
      </p:sp>
    </p:spTree>
    <p:extLst>
      <p:ext uri="{BB962C8B-B14F-4D97-AF65-F5344CB8AC3E}">
        <p14:creationId xmlns:p14="http://schemas.microsoft.com/office/powerpoint/2010/main" val="51187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79431"/>
            <a:ext cx="8946541" cy="4195481"/>
          </a:xfrm>
        </p:spPr>
        <p:txBody>
          <a:bodyPr/>
          <a:lstStyle/>
          <a:p>
            <a:r>
              <a:rPr lang="en-US" dirty="0"/>
              <a:t>When a change takes place, having a vision is a must. The vision makes everything clear to </a:t>
            </a:r>
            <a:r>
              <a:rPr lang="en-US" dirty="0" smtClean="0"/>
              <a:t>everyone.</a:t>
            </a:r>
          </a:p>
          <a:p>
            <a:r>
              <a:rPr lang="en-US" dirty="0" smtClean="0"/>
              <a:t>When we </a:t>
            </a:r>
            <a:r>
              <a:rPr lang="en-US" dirty="0"/>
              <a:t>have a clear vision, </a:t>
            </a:r>
            <a:r>
              <a:rPr lang="en-US" dirty="0" smtClean="0"/>
              <a:t>our </a:t>
            </a:r>
            <a:r>
              <a:rPr lang="en-US" dirty="0"/>
              <a:t>team members know why they are working on the change initiative and rest of the staff know why </a:t>
            </a:r>
            <a:r>
              <a:rPr lang="en-US" dirty="0" smtClean="0"/>
              <a:t>our </a:t>
            </a:r>
            <a:r>
              <a:rPr lang="en-US" dirty="0"/>
              <a:t>team is doing the change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1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of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Deriving the vision is not just enough </a:t>
            </a:r>
            <a:r>
              <a:rPr lang="en-US" dirty="0" smtClean="0"/>
              <a:t>to </a:t>
            </a:r>
            <a:r>
              <a:rPr lang="en-US" dirty="0"/>
              <a:t>implement the </a:t>
            </a:r>
            <a:r>
              <a:rPr lang="en-US" dirty="0" smtClean="0"/>
              <a:t>change.</a:t>
            </a:r>
          </a:p>
          <a:p>
            <a:r>
              <a:rPr lang="en-US" dirty="0" smtClean="0"/>
              <a:t>We </a:t>
            </a:r>
            <a:r>
              <a:rPr lang="en-US" dirty="0"/>
              <a:t>need to communicate </a:t>
            </a:r>
            <a:r>
              <a:rPr lang="en-US" dirty="0" smtClean="0"/>
              <a:t>our </a:t>
            </a:r>
            <a:r>
              <a:rPr lang="en-US" dirty="0"/>
              <a:t>vision across the company.</a:t>
            </a:r>
          </a:p>
          <a:p>
            <a:r>
              <a:rPr lang="en-US" dirty="0"/>
              <a:t>This communication should take place frequently and at important </a:t>
            </a:r>
            <a:r>
              <a:rPr lang="en-US" dirty="0" smtClean="0"/>
              <a:t>forums. We get </a:t>
            </a:r>
            <a:r>
              <a:rPr lang="en-US" dirty="0"/>
              <a:t>the influential people in the company to endorse </a:t>
            </a:r>
            <a:r>
              <a:rPr lang="en-US" dirty="0" smtClean="0"/>
              <a:t>our </a:t>
            </a:r>
            <a:r>
              <a:rPr lang="en-US" dirty="0"/>
              <a:t>effort. </a:t>
            </a:r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/>
              <a:t>every chance to communicate </a:t>
            </a:r>
            <a:r>
              <a:rPr lang="en-US" dirty="0" smtClean="0"/>
              <a:t>our vision </a:t>
            </a:r>
            <a:r>
              <a:rPr lang="en-US" dirty="0"/>
              <a:t>this could be a board meeting or just </a:t>
            </a:r>
            <a:r>
              <a:rPr lang="en-US" dirty="0" smtClean="0"/>
              <a:t>talking.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6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Features:-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9913"/>
            <a:ext cx="9708503" cy="444452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lexibility:-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sell their products to various markets based on their choice of cost and flexibility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Comparison:-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Market-yard Distributor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can be view by farmers from whom they will buy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 on Delivery:-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delivers  to the doorstep of the people in their  favored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message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get the Confirmation message when the Admin accepts the customers order requests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064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No change takes place without obstacles. Once </a:t>
            </a:r>
            <a:r>
              <a:rPr lang="en-US" dirty="0" smtClean="0"/>
              <a:t>we </a:t>
            </a:r>
            <a:r>
              <a:rPr lang="en-US" dirty="0"/>
              <a:t>communicate </a:t>
            </a:r>
            <a:r>
              <a:rPr lang="en-US" dirty="0" smtClean="0"/>
              <a:t>with our </a:t>
            </a:r>
            <a:r>
              <a:rPr lang="en-US" dirty="0"/>
              <a:t>vision, </a:t>
            </a:r>
            <a:r>
              <a:rPr lang="en-US" dirty="0" smtClean="0"/>
              <a:t>we </a:t>
            </a:r>
            <a:r>
              <a:rPr lang="en-US" dirty="0"/>
              <a:t>will only be able to get the support of a fraction of the staff. Always, there are people, who resist the change.</a:t>
            </a:r>
          </a:p>
          <a:p>
            <a:r>
              <a:rPr lang="en-US" dirty="0"/>
              <a:t>Sometimes, there are processes and procedures that resist the change </a:t>
            </a:r>
            <a:r>
              <a:rPr lang="en-US" dirty="0" smtClean="0"/>
              <a:t>tool.</a:t>
            </a:r>
          </a:p>
          <a:p>
            <a:r>
              <a:rPr lang="en-US" dirty="0" smtClean="0"/>
              <a:t>Always </a:t>
            </a:r>
            <a:r>
              <a:rPr lang="en-US" dirty="0"/>
              <a:t>watch out for obstacles and remove them as soon as they appear.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increase the morale of </a:t>
            </a:r>
            <a:r>
              <a:rPr lang="en-US" dirty="0" smtClean="0"/>
              <a:t>our </a:t>
            </a:r>
            <a:r>
              <a:rPr lang="en-US" dirty="0"/>
              <a:t>team as well the rest of the staff.</a:t>
            </a:r>
          </a:p>
        </p:txBody>
      </p:sp>
    </p:spTree>
    <p:extLst>
      <p:ext uri="{BB962C8B-B14F-4D97-AF65-F5344CB8AC3E}">
        <p14:creationId xmlns:p14="http://schemas.microsoft.com/office/powerpoint/2010/main" val="135588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for Quick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Quick wins are the best way to keep the momentum going.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quick wins, </a:t>
            </a:r>
            <a:r>
              <a:rPr lang="en-US" dirty="0" smtClean="0"/>
              <a:t>our </a:t>
            </a:r>
            <a:r>
              <a:rPr lang="en-US" dirty="0"/>
              <a:t>team will have a great satisfaction and the company will immediately see the advantages of </a:t>
            </a:r>
            <a:r>
              <a:rPr lang="en-US" dirty="0" smtClean="0"/>
              <a:t>our </a:t>
            </a:r>
            <a:r>
              <a:rPr lang="en-US" dirty="0"/>
              <a:t>change initiative.</a:t>
            </a:r>
          </a:p>
          <a:p>
            <a:r>
              <a:rPr lang="en-US" dirty="0"/>
              <a:t>Every now and then, produce a quick win for different stakeholders, who get affected by the change process. But always remember to keep the eye on the long-term goals as well.</a:t>
            </a:r>
          </a:p>
        </p:txBody>
      </p:sp>
    </p:spTree>
    <p:extLst>
      <p:ext uri="{BB962C8B-B14F-4D97-AF65-F5344CB8AC3E}">
        <p14:creationId xmlns:p14="http://schemas.microsoft.com/office/powerpoint/2010/main" val="162029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Change Mature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5367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Many change initiatives fail due to early declaration of </a:t>
            </a:r>
            <a:r>
              <a:rPr lang="en-US" dirty="0" smtClean="0"/>
              <a:t>victory.</a:t>
            </a:r>
          </a:p>
          <a:p>
            <a:r>
              <a:rPr lang="en-US" dirty="0" smtClean="0"/>
              <a:t> </a:t>
            </a:r>
            <a:r>
              <a:rPr lang="en-US" dirty="0"/>
              <a:t>If you haven't implemented the change 100% by the time you declare the victory, people will be dissatisfied when they see the gaps.</a:t>
            </a:r>
          </a:p>
          <a:p>
            <a:r>
              <a:rPr lang="en-US" dirty="0"/>
              <a:t>Therefore, complete the change process 100% and let it be there for sometime. Let it have its own time to get integrated to the people's lives and organizational processes before </a:t>
            </a:r>
            <a:r>
              <a:rPr lang="en-US" dirty="0" smtClean="0"/>
              <a:t>you </a:t>
            </a:r>
            <a:r>
              <a:rPr lang="en-US" dirty="0"/>
              <a:t>say it 'over.'</a:t>
            </a:r>
          </a:p>
        </p:txBody>
      </p:sp>
    </p:spTree>
    <p:extLst>
      <p:ext uri="{BB962C8B-B14F-4D97-AF65-F5344CB8AC3E}">
        <p14:creationId xmlns:p14="http://schemas.microsoft.com/office/powerpoint/2010/main" val="243976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Change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Use mechanisms to integrate the change into people's daily </a:t>
            </a:r>
            <a:r>
              <a:rPr lang="en-US" dirty="0" smtClean="0"/>
              <a:t>routine work in the company. </a:t>
            </a:r>
          </a:p>
          <a:p>
            <a:r>
              <a:rPr lang="en-US" dirty="0" smtClean="0"/>
              <a:t>Have </a:t>
            </a:r>
            <a:r>
              <a:rPr lang="en-US" dirty="0"/>
              <a:t>a continuous monitoring mechanism in place in order to monitor whether every aspect of the change taking place in the organization. When </a:t>
            </a:r>
            <a:r>
              <a:rPr lang="en-US" dirty="0" smtClean="0"/>
              <a:t>we see non compliance</a:t>
            </a:r>
            <a:r>
              <a:rPr lang="en-US" dirty="0"/>
              <a:t>, act immediately.</a:t>
            </a:r>
          </a:p>
        </p:txBody>
      </p:sp>
    </p:spTree>
    <p:extLst>
      <p:ext uri="{BB962C8B-B14F-4D97-AF65-F5344CB8AC3E}">
        <p14:creationId xmlns:p14="http://schemas.microsoft.com/office/powerpoint/2010/main" val="50027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609600"/>
          </a:xfrm>
        </p:spPr>
        <p:txBody>
          <a:bodyPr>
            <a:no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Change 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forms: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1066800"/>
            <a:ext cx="9672034" cy="5763080"/>
          </a:xfrm>
        </p:spPr>
      </p:pic>
    </p:spTree>
    <p:extLst>
      <p:ext uri="{BB962C8B-B14F-4D97-AF65-F5344CB8AC3E}">
        <p14:creationId xmlns:p14="http://schemas.microsoft.com/office/powerpoint/2010/main" val="39936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51" y="300507"/>
            <a:ext cx="8596668" cy="1320800"/>
          </a:xfrm>
        </p:spPr>
        <p:txBody>
          <a:bodyPr/>
          <a:lstStyle/>
          <a:p>
            <a:r>
              <a:rPr lang="en-US" dirty="0" smtClean="0"/>
              <a:t>Change Request Recommendation and Approval: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9688"/>
            <a:ext cx="9529940" cy="21483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62907"/>
            <a:ext cx="9529940" cy="20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38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12" y="271303"/>
            <a:ext cx="8911687" cy="128089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requests are evaluated and assigned one of the following change types: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712" y="1333251"/>
          <a:ext cx="9794629" cy="5080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5567"/>
                <a:gridCol w="7919062"/>
              </a:tblGrid>
              <a:tr h="56427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ensemble approach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will lead to greater features for V-MARK Application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Days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Days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5,000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affects new source code, efficiency and accuracy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time.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get increased.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Developer need to be understand well.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r>
                        <a:rPr lang="en-IN" sz="20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can be increased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95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161" y="264018"/>
            <a:ext cx="8077200" cy="685800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Document:-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518" y="1171977"/>
            <a:ext cx="8797484" cy="4869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03161" y="1100104"/>
          <a:ext cx="10327510" cy="52834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65502"/>
                <a:gridCol w="8262008"/>
              </a:tblGrid>
              <a:tr h="589943">
                <a:tc>
                  <a:txBody>
                    <a:bodyPr/>
                    <a:lstStyle/>
                    <a:p>
                      <a:r>
                        <a:rPr lang="en-IN" dirty="0" smtClean="0"/>
                        <a:t>Document 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 an overview of new features and application changes included in version 1.1 related to previous version 1.0 for V-Mark application project.This document may be used to provide the assess the extent of application changes.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8549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Scope of</a:t>
                      </a:r>
                      <a:r>
                        <a:rPr lang="en-IN" b="1" baseline="0" dirty="0" smtClean="0"/>
                        <a:t> Project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includes new features like online payment,social media login,saved card and  add to cart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1237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Pre-Requisites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95029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Classification of Application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dirty="0" smtClean="0"/>
                        <a:t>Changes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Implementation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each proposed change has been subjected to a change impact analysis that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would adversely impact software stability or data integrity for the system.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950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Recommended Re-qualification Activities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who are considering the version 1.1 are requested to review and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check for application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changes that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applicable or not.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95029">
                <a:tc>
                  <a:txBody>
                    <a:bodyPr/>
                    <a:lstStyle/>
                    <a:p>
                      <a:r>
                        <a:rPr lang="en-IN" b="1" dirty="0" smtClean="0"/>
                        <a:t>Functional</a:t>
                      </a:r>
                      <a:r>
                        <a:rPr lang="en-IN" b="1" baseline="0" dirty="0" smtClean="0"/>
                        <a:t> areas affected by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11" y="5460642"/>
            <a:ext cx="8261195" cy="9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6.SCM Plan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68" y="16017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06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83" y="1864375"/>
            <a:ext cx="9347676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recording and reporting of information needed for configuration management  including the status of configuration items (CIs), proposed changes and the implementation status of approved changes.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provides the means by which the current state of the development can be judged and the history of the development life cycle can be traced.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54299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Status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results in the drop down.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a lot time and energy of the customer.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all items are displayed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inclusive of taxes.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09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Accounting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1" y="1685702"/>
            <a:ext cx="10043135" cy="4534794"/>
          </a:xfrm>
        </p:spPr>
      </p:pic>
    </p:spTree>
    <p:extLst>
      <p:ext uri="{BB962C8B-B14F-4D97-AF65-F5344CB8AC3E}">
        <p14:creationId xmlns:p14="http://schemas.microsoft.com/office/powerpoint/2010/main" val="29158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4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items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status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approval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person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new and old versions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status accounting 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accounting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6690"/>
            <a:ext cx="9839642" cy="4803820"/>
          </a:xfrm>
        </p:spPr>
      </p:pic>
    </p:spTree>
    <p:extLst>
      <p:ext uri="{BB962C8B-B14F-4D97-AF65-F5344CB8AC3E}">
        <p14:creationId xmlns:p14="http://schemas.microsoft.com/office/powerpoint/2010/main" val="3390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110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auditing is responsible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ensuring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Configuration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is accurate and that all Configuration Items (CIs) are identified and recorded in Configuration Management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includes routine checks that are part of other processes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is a periodic, formal check.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verify and audit your configurations regularly to ensure proper functioning of the entire Configuration Management process, and for related IT service management processes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verification and Audits: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750606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verification and Audits: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3" y="1968375"/>
            <a:ext cx="10135394" cy="3711208"/>
          </a:xfrm>
        </p:spPr>
      </p:pic>
    </p:spTree>
    <p:extLst>
      <p:ext uri="{BB962C8B-B14F-4D97-AF65-F5344CB8AC3E}">
        <p14:creationId xmlns:p14="http://schemas.microsoft.com/office/powerpoint/2010/main" val="30746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correct and authorized versions of any CI exists and is correctly identified and described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that release documentation and configuration administration are present before making a release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the current environment is as expected and documented in the CMS, and that any Change requests are resolved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that configuration modifications are implemented through authorized changes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verification and Audits include: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563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09" y="170982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CI specifications are compliant with defined configuration policies and baselines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that all required documentation for each CI is available.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quality for accuracy and completeness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an incident for discovered unauthorized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verification and Audits: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893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chosen for your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883" y="1747837"/>
            <a:ext cx="4396339" cy="4195763"/>
          </a:xfrm>
        </p:spPr>
        <p:txBody>
          <a:bodyPr/>
          <a:lstStyle/>
          <a:p>
            <a:r>
              <a:rPr lang="en-US" dirty="0" smtClean="0"/>
              <a:t>Farmer User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462" y="1837652"/>
            <a:ext cx="4396341" cy="4200245"/>
          </a:xfrm>
        </p:spPr>
        <p:txBody>
          <a:bodyPr/>
          <a:lstStyle/>
          <a:p>
            <a:pPr lvl="1"/>
            <a:r>
              <a:rPr lang="en-US" dirty="0" smtClean="0"/>
              <a:t>Prices view User Interface</a:t>
            </a:r>
            <a:endParaRPr lang="en-US" dirty="0"/>
          </a:p>
        </p:txBody>
      </p:sp>
      <p:pic>
        <p:nvPicPr>
          <p:cNvPr id="1026" name="Picture 2" descr="Screenshot_20161108-172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61" y="2193925"/>
            <a:ext cx="278641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Screenshot_20161108-172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34" y="2193925"/>
            <a:ext cx="23431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0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217" y="1468147"/>
            <a:ext cx="4396339" cy="5109940"/>
          </a:xfrm>
        </p:spPr>
        <p:txBody>
          <a:bodyPr/>
          <a:lstStyle/>
          <a:p>
            <a:r>
              <a:rPr lang="en-US" dirty="0" smtClean="0"/>
              <a:t>Customer can Order their product by selecting product quantity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548830"/>
            <a:ext cx="4396341" cy="4851970"/>
          </a:xfrm>
        </p:spPr>
        <p:txBody>
          <a:bodyPr/>
          <a:lstStyle/>
          <a:p>
            <a:r>
              <a:rPr lang="en-US" dirty="0" smtClean="0"/>
              <a:t>Order Summary of the Customer</a:t>
            </a:r>
            <a:endParaRPr lang="en-US" dirty="0"/>
          </a:p>
        </p:txBody>
      </p:sp>
      <p:pic>
        <p:nvPicPr>
          <p:cNvPr id="2050" name="Picture 2" descr="Screenshot_20161108-172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57" y="2339242"/>
            <a:ext cx="22955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creenshot_20161108-1728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95" y="2339242"/>
            <a:ext cx="23622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301" y="1661329"/>
            <a:ext cx="4396339" cy="4984170"/>
          </a:xfrm>
        </p:spPr>
        <p:txBody>
          <a:bodyPr/>
          <a:lstStyle/>
          <a:p>
            <a:r>
              <a:rPr lang="en-US" dirty="0" smtClean="0"/>
              <a:t>Customer can place order by entering their Delivery address and phone 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825" y="1826708"/>
            <a:ext cx="4396341" cy="4200245"/>
          </a:xfrm>
        </p:spPr>
        <p:txBody>
          <a:bodyPr/>
          <a:lstStyle/>
          <a:p>
            <a:r>
              <a:rPr lang="en-US" dirty="0" smtClean="0"/>
              <a:t>Admin Accepts the Order Requests by Customers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Screenshot_20161108-1729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95" y="2693651"/>
            <a:ext cx="2343150" cy="36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creenshot_20161108-1725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90" y="2772322"/>
            <a:ext cx="2452956" cy="353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21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ROLES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589279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Manager 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Advisory Board (CAB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Requestor or Change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Implementer.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7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or Initiator:-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0854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the change request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 change request is approved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technical need for the change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change with the authorizing manager before raising the change request.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 meeting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provide necessary inputs to them and updates the user with the change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74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1966</Words>
  <Application>Microsoft Office PowerPoint</Application>
  <PresentationFormat>Widescreen</PresentationFormat>
  <Paragraphs>350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  V-Mark Application</vt:lpstr>
      <vt:lpstr>Project Description:-</vt:lpstr>
      <vt:lpstr>Features:-</vt:lpstr>
      <vt:lpstr>Continued..</vt:lpstr>
      <vt:lpstr>Screen Shots:</vt:lpstr>
      <vt:lpstr> </vt:lpstr>
      <vt:lpstr> </vt:lpstr>
      <vt:lpstr>ROLES </vt:lpstr>
      <vt:lpstr>Change Requestor or Initiator:-</vt:lpstr>
      <vt:lpstr>Change Control Board (CCB):- </vt:lpstr>
      <vt:lpstr>Change Manager:-</vt:lpstr>
      <vt:lpstr>Change Implementer:-</vt:lpstr>
      <vt:lpstr>Auditor:-</vt:lpstr>
      <vt:lpstr>1. Roles Designated to our Team Members:</vt:lpstr>
      <vt:lpstr>2. Criteria for selecting CI:</vt:lpstr>
      <vt:lpstr>Configuration Item’s:-</vt:lpstr>
      <vt:lpstr>Structural Hierarchy:</vt:lpstr>
      <vt:lpstr>Naming scheme:</vt:lpstr>
      <vt:lpstr>Continuation..</vt:lpstr>
      <vt:lpstr>Continuation…</vt:lpstr>
      <vt:lpstr>Criteria for placing your items under Configuration control:- </vt:lpstr>
      <vt:lpstr>3. Changes to be made in Existing Product:-</vt:lpstr>
      <vt:lpstr>4.Steps to be followed in Change management process:-</vt:lpstr>
      <vt:lpstr>Change Management Process</vt:lpstr>
      <vt:lpstr>Change Management Process Contd…</vt:lpstr>
      <vt:lpstr>Change Creation </vt:lpstr>
      <vt:lpstr>Building a Team</vt:lpstr>
      <vt:lpstr>Create a Vision</vt:lpstr>
      <vt:lpstr>Communication of Vision</vt:lpstr>
      <vt:lpstr>Removing Obstacles</vt:lpstr>
      <vt:lpstr>Go for Quick Wins</vt:lpstr>
      <vt:lpstr>Let the Change Mature</vt:lpstr>
      <vt:lpstr>Integrate the Change </vt:lpstr>
      <vt:lpstr>5. Change request forms:</vt:lpstr>
      <vt:lpstr>Change Request Recommendation and Approval:</vt:lpstr>
      <vt:lpstr>Change requests are evaluated and assigned one of the following change types: </vt:lpstr>
      <vt:lpstr>Analysis Document:-</vt:lpstr>
      <vt:lpstr>6.SCM Plan</vt:lpstr>
      <vt:lpstr>7. Status Accounting Database</vt:lpstr>
      <vt:lpstr>Status Accounting Database</vt:lpstr>
      <vt:lpstr>Contents in status accounting database </vt:lpstr>
      <vt:lpstr>Status accounting database</vt:lpstr>
      <vt:lpstr>Configuration verification and Audits:</vt:lpstr>
      <vt:lpstr>Configuration verification and Audits:</vt:lpstr>
      <vt:lpstr>Configuration verification and Audits include:</vt:lpstr>
      <vt:lpstr>Configuration verification and Audits:</vt:lpstr>
      <vt:lpstr>9. Tool chosen for your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V-Mark Application</dc:title>
  <dc:creator>Dharaneshwar Gowd</dc:creator>
  <cp:lastModifiedBy>Dharaneshwar Gowd</cp:lastModifiedBy>
  <cp:revision>68</cp:revision>
  <dcterms:created xsi:type="dcterms:W3CDTF">2017-03-20T16:50:45Z</dcterms:created>
  <dcterms:modified xsi:type="dcterms:W3CDTF">2017-04-30T19:43:26Z</dcterms:modified>
</cp:coreProperties>
</file>