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7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gold coins on top of money&#10;&#10;Description automatically generated with low confidence">
            <a:extLst>
              <a:ext uri="{FF2B5EF4-FFF2-40B4-BE49-F238E27FC236}">
                <a16:creationId xmlns:a16="http://schemas.microsoft.com/office/drawing/2014/main" id="{13502996-AE12-A4E4-C7BD-FC33696B0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 b="454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301A-8415-3B1F-A376-D35C5D5C62C0}"/>
              </a:ext>
            </a:extLst>
          </p:cNvPr>
          <p:cNvSpPr txBox="1"/>
          <p:nvPr/>
        </p:nvSpPr>
        <p:spPr>
          <a:xfrm>
            <a:off x="1074314" y="1088571"/>
            <a:ext cx="9958356" cy="2050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Finance Analysis</a:t>
            </a:r>
            <a:endParaRPr lang="en-US" sz="4000" b="1" i="0" cap="all" spc="6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71277"/>
            <a:ext cx="10837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2] What is the total number of accounts in the Accounts table?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SELECT COUNT(DISTINCT </a:t>
            </a:r>
            <a:r>
              <a:rPr lang="en-US" sz="1600" dirty="0" err="1"/>
              <a:t>AccountID</a:t>
            </a:r>
            <a:r>
              <a:rPr lang="en-US" sz="1600" dirty="0"/>
              <a:t>) AS </a:t>
            </a:r>
            <a:r>
              <a:rPr lang="en-US" sz="1600" dirty="0" err="1"/>
              <a:t>total_number_of_account</a:t>
            </a:r>
            <a:r>
              <a:rPr lang="en-US" sz="1600" dirty="0"/>
              <a:t> FROM accounts;</a:t>
            </a:r>
          </a:p>
        </p:txBody>
      </p:sp>
      <p:pic>
        <p:nvPicPr>
          <p:cNvPr id="5" name="Picture 4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D252E7D3-3BBB-8BF8-7345-E8F43957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92" y="3728539"/>
            <a:ext cx="7216024" cy="127411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5D3F0-FC45-F637-3A51-F632B0083ECD}"/>
              </a:ext>
            </a:extLst>
          </p:cNvPr>
          <p:cNvSpPr txBox="1"/>
          <p:nvPr/>
        </p:nvSpPr>
        <p:spPr>
          <a:xfrm>
            <a:off x="907129" y="2790907"/>
            <a:ext cx="107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100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71277"/>
            <a:ext cx="10837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3] What is the total balance of all checking accounts?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SELECT SUM(Balance) AS </a:t>
            </a:r>
            <a:r>
              <a:rPr lang="en-US" sz="1600" dirty="0" err="1"/>
              <a:t>total_balance</a:t>
            </a:r>
            <a:r>
              <a:rPr lang="en-US" sz="1600" dirty="0"/>
              <a:t> FROM accounts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AccountType</a:t>
            </a:r>
            <a:r>
              <a:rPr lang="en-US" sz="1600" dirty="0"/>
              <a:t> = 'Checking';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49F91B0-C138-4EA0-EC0C-4EE51187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11" y="3697980"/>
            <a:ext cx="6670038" cy="145446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AE0D64-2172-E29D-0ECA-127AC0BD9B6F}"/>
              </a:ext>
            </a:extLst>
          </p:cNvPr>
          <p:cNvSpPr txBox="1"/>
          <p:nvPr/>
        </p:nvSpPr>
        <p:spPr>
          <a:xfrm>
            <a:off x="946206" y="2790908"/>
            <a:ext cx="107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7030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71277"/>
            <a:ext cx="10837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4] What is the total balance of all accounts associated with customers who live in Los Angeles?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SELECT SUM(Balance) AS </a:t>
            </a:r>
            <a:r>
              <a:rPr lang="en-US" sz="1600" dirty="0" err="1"/>
              <a:t>total_balance</a:t>
            </a:r>
            <a:r>
              <a:rPr lang="en-US" sz="1600" dirty="0"/>
              <a:t> FROM accounts a</a:t>
            </a:r>
          </a:p>
          <a:p>
            <a:r>
              <a:rPr lang="en-US" sz="1600" dirty="0"/>
              <a:t>JOIN customers c ON </a:t>
            </a:r>
            <a:r>
              <a:rPr lang="en-US" sz="1600" dirty="0" err="1"/>
              <a:t>a.CustomerID</a:t>
            </a:r>
            <a:r>
              <a:rPr lang="en-US" sz="1600" dirty="0"/>
              <a:t> = </a:t>
            </a:r>
            <a:r>
              <a:rPr lang="en-US" sz="1600" dirty="0" err="1"/>
              <a:t>c.CustomerID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dirty="0" err="1"/>
              <a:t>c.city</a:t>
            </a:r>
            <a:r>
              <a:rPr lang="en-US" sz="1600" dirty="0"/>
              <a:t> = 'Los Angeles';</a:t>
            </a:r>
          </a:p>
        </p:txBody>
      </p:sp>
      <p:pic>
        <p:nvPicPr>
          <p:cNvPr id="5" name="Picture 4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3EA2D115-BBC7-35EA-0A01-BE9E7D897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46" y="3625795"/>
            <a:ext cx="6635467" cy="132343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89CF4-F3CB-0ADC-E5EC-791230C07EA5}"/>
              </a:ext>
            </a:extLst>
          </p:cNvPr>
          <p:cNvSpPr txBox="1"/>
          <p:nvPr/>
        </p:nvSpPr>
        <p:spPr>
          <a:xfrm>
            <a:off x="946206" y="2790908"/>
            <a:ext cx="107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8033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5] Which branch has the highest average account balance?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SELECT </a:t>
            </a:r>
            <a:r>
              <a:rPr lang="en-US" sz="1600" dirty="0" err="1"/>
              <a:t>BranchName</a:t>
            </a:r>
            <a:r>
              <a:rPr lang="en-US" sz="1600" dirty="0"/>
              <a:t>, AVG(Balance) AS </a:t>
            </a:r>
            <a:r>
              <a:rPr lang="en-US" sz="1600" dirty="0" err="1"/>
              <a:t>Avg_Balance</a:t>
            </a:r>
            <a:r>
              <a:rPr lang="en-US" sz="1600" dirty="0"/>
              <a:t> FROM branches b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b.BranchID</a:t>
            </a:r>
            <a:r>
              <a:rPr lang="en-US" sz="1600" dirty="0"/>
              <a:t> = </a:t>
            </a:r>
            <a:r>
              <a:rPr lang="en-US" sz="1600" dirty="0" err="1"/>
              <a:t>a.BranchID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BranchName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Avg_Balance</a:t>
            </a:r>
            <a:r>
              <a:rPr lang="en-US" sz="1600" dirty="0"/>
              <a:t> DESC LIMIT 1;</a:t>
            </a:r>
          </a:p>
        </p:txBody>
      </p:sp>
      <p:pic>
        <p:nvPicPr>
          <p:cNvPr id="4" name="Picture 3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C2F09BDF-A3FB-5940-8E98-DB1CA74B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97" y="3919515"/>
            <a:ext cx="7555194" cy="114546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38359-3038-0C56-28C6-1E1D76917C43}"/>
              </a:ext>
            </a:extLst>
          </p:cNvPr>
          <p:cNvSpPr txBox="1"/>
          <p:nvPr/>
        </p:nvSpPr>
        <p:spPr>
          <a:xfrm>
            <a:off x="946206" y="2790908"/>
            <a:ext cx="107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19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6] Which customer has the highest current balance in their accounts?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SELECT CONCAT(FirstName,’  ',</a:t>
            </a:r>
            <a:r>
              <a:rPr lang="en-US" sz="1600" dirty="0" err="1"/>
              <a:t>LastName</a:t>
            </a:r>
            <a:r>
              <a:rPr lang="en-US" sz="1600" dirty="0"/>
              <a:t>) AS </a:t>
            </a:r>
            <a:r>
              <a:rPr lang="en-US" sz="1600" dirty="0" err="1"/>
              <a:t>customer_name</a:t>
            </a:r>
            <a:r>
              <a:rPr lang="en-US" sz="1600" dirty="0"/>
              <a:t>, Balance FROM customers c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c.CustomerID</a:t>
            </a:r>
            <a:r>
              <a:rPr lang="en-US" sz="1600" dirty="0"/>
              <a:t> = </a:t>
            </a:r>
            <a:r>
              <a:rPr lang="en-US" sz="1600" dirty="0" err="1"/>
              <a:t>a.CustomerID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customer_name</a:t>
            </a:r>
            <a:endParaRPr lang="en-US" sz="1600" dirty="0"/>
          </a:p>
          <a:p>
            <a:r>
              <a:rPr lang="en-US" sz="1600" dirty="0"/>
              <a:t>ORDER BY Balance DESC LIMIT 1;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9EDE1A7-7FFC-6C66-A2F6-4F0BBC84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98" y="3962462"/>
            <a:ext cx="5204937" cy="7924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299AE-2B48-5837-F511-BF5A2F2D8679}"/>
              </a:ext>
            </a:extLst>
          </p:cNvPr>
          <p:cNvSpPr txBox="1"/>
          <p:nvPr/>
        </p:nvSpPr>
        <p:spPr>
          <a:xfrm>
            <a:off x="946206" y="2790908"/>
            <a:ext cx="107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8950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7] Which customer has made the most transactions in the Transactions table?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SELECT CONCAT(FirstName,' ',</a:t>
            </a:r>
            <a:r>
              <a:rPr lang="en-US" sz="1600" dirty="0" err="1"/>
              <a:t>LastName</a:t>
            </a:r>
            <a:r>
              <a:rPr lang="en-US" sz="1600" dirty="0"/>
              <a:t>) AS </a:t>
            </a:r>
            <a:r>
              <a:rPr lang="en-US" sz="1600" dirty="0" err="1"/>
              <a:t>customer_name</a:t>
            </a:r>
            <a:r>
              <a:rPr lang="en-US" sz="1600" dirty="0"/>
              <a:t>, COUNT(</a:t>
            </a:r>
            <a:r>
              <a:rPr lang="en-US" sz="1600" dirty="0" err="1"/>
              <a:t>TransactionID</a:t>
            </a:r>
            <a:r>
              <a:rPr lang="en-US" sz="1600" dirty="0"/>
              <a:t>) AS </a:t>
            </a:r>
            <a:r>
              <a:rPr lang="en-US" sz="1600" dirty="0" err="1"/>
              <a:t>no_of_transaction</a:t>
            </a:r>
            <a:r>
              <a:rPr lang="en-US" sz="1600" dirty="0"/>
              <a:t> FROM customers c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c.CustomerID</a:t>
            </a:r>
            <a:r>
              <a:rPr lang="en-US" sz="1600" dirty="0"/>
              <a:t> = </a:t>
            </a:r>
            <a:r>
              <a:rPr lang="en-US" sz="1600" dirty="0" err="1"/>
              <a:t>a.CustomerID</a:t>
            </a:r>
            <a:r>
              <a:rPr lang="en-US" sz="1600" dirty="0"/>
              <a:t> </a:t>
            </a:r>
          </a:p>
          <a:p>
            <a:r>
              <a:rPr lang="en-US" sz="1600" dirty="0"/>
              <a:t>JOIN transactions t ON </a:t>
            </a:r>
            <a:r>
              <a:rPr lang="en-US" sz="1600" dirty="0" err="1"/>
              <a:t>a.AccountID</a:t>
            </a:r>
            <a:r>
              <a:rPr lang="en-US" sz="1600" dirty="0"/>
              <a:t> = </a:t>
            </a:r>
            <a:r>
              <a:rPr lang="en-US" sz="1600" dirty="0" err="1"/>
              <a:t>t.AccountID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c.CustomerID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no_of_transaction</a:t>
            </a:r>
            <a:r>
              <a:rPr lang="en-US" sz="1600" dirty="0"/>
              <a:t> DESC LIMIT 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0895C-2830-AF77-60CB-39A37B67415E}"/>
              </a:ext>
            </a:extLst>
          </p:cNvPr>
          <p:cNvSpPr txBox="1"/>
          <p:nvPr/>
        </p:nvSpPr>
        <p:spPr>
          <a:xfrm>
            <a:off x="1089329" y="3077154"/>
            <a:ext cx="93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6780EF-A046-8A0D-D461-33B5B0D7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80" y="3714472"/>
            <a:ext cx="5763429" cy="101931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6499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8] Which branch has the highest total balance across all of its accounts?</a:t>
            </a:r>
          </a:p>
          <a:p>
            <a:endParaRPr lang="en-US" sz="1600" dirty="0"/>
          </a:p>
          <a:p>
            <a:r>
              <a:rPr lang="en-US" sz="1600" dirty="0"/>
              <a:t>SELECT </a:t>
            </a:r>
            <a:r>
              <a:rPr lang="en-US" sz="1600" dirty="0" err="1"/>
              <a:t>BranchName</a:t>
            </a:r>
            <a:r>
              <a:rPr lang="en-US" sz="1600" dirty="0"/>
              <a:t>, SUM(Balance) AS </a:t>
            </a:r>
            <a:r>
              <a:rPr lang="en-US" sz="1600" dirty="0" err="1"/>
              <a:t>total_balance</a:t>
            </a:r>
            <a:r>
              <a:rPr lang="en-US" sz="1600" dirty="0"/>
              <a:t> FROM branches b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b.BranchID</a:t>
            </a:r>
            <a:r>
              <a:rPr lang="en-US" sz="1600" dirty="0"/>
              <a:t> = </a:t>
            </a:r>
            <a:r>
              <a:rPr lang="en-US" sz="1600" dirty="0" err="1"/>
              <a:t>a.BranchID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b.BranchName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total_balance</a:t>
            </a:r>
            <a:r>
              <a:rPr lang="en-US" sz="1600" dirty="0"/>
              <a:t> DESC LIMIT 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0895C-2830-AF77-60CB-39A37B67415E}"/>
              </a:ext>
            </a:extLst>
          </p:cNvPr>
          <p:cNvSpPr txBox="1"/>
          <p:nvPr/>
        </p:nvSpPr>
        <p:spPr>
          <a:xfrm>
            <a:off x="1089329" y="3077154"/>
            <a:ext cx="93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C218B6A-2A12-F944-BF85-154B4BA6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24" y="3696994"/>
            <a:ext cx="6068272" cy="10383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9364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9] Which customer has the highest total balance across all of their accounts, including savings and checking accounts?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SELECT CONCAT(FirstName,' ',</a:t>
            </a:r>
            <a:r>
              <a:rPr lang="en-US" sz="1600" dirty="0" err="1"/>
              <a:t>LastName</a:t>
            </a:r>
            <a:r>
              <a:rPr lang="en-US" sz="1600" dirty="0"/>
              <a:t>) AS </a:t>
            </a:r>
            <a:r>
              <a:rPr lang="en-US" sz="1600" dirty="0" err="1"/>
              <a:t>customer_name</a:t>
            </a:r>
            <a:r>
              <a:rPr lang="en-US" sz="1600" dirty="0"/>
              <a:t>, SUM(Balance) AS </a:t>
            </a:r>
            <a:r>
              <a:rPr lang="en-US" sz="1600" dirty="0" err="1"/>
              <a:t>total_balance</a:t>
            </a:r>
            <a:r>
              <a:rPr lang="en-US" sz="1600" dirty="0"/>
              <a:t> FROM customers c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c.CustomerID</a:t>
            </a:r>
            <a:r>
              <a:rPr lang="en-US" sz="1600" dirty="0"/>
              <a:t> = </a:t>
            </a:r>
            <a:r>
              <a:rPr lang="en-US" sz="1600" dirty="0" err="1"/>
              <a:t>a.CustomerID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customer_name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total_balance</a:t>
            </a:r>
            <a:r>
              <a:rPr lang="en-US" sz="1600" dirty="0"/>
              <a:t> DESC LIMIT 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0895C-2830-AF77-60CB-39A37B67415E}"/>
              </a:ext>
            </a:extLst>
          </p:cNvPr>
          <p:cNvSpPr txBox="1"/>
          <p:nvPr/>
        </p:nvSpPr>
        <p:spPr>
          <a:xfrm>
            <a:off x="1089329" y="3077154"/>
            <a:ext cx="93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  <p:pic>
        <p:nvPicPr>
          <p:cNvPr id="6" name="Picture 5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6C1B501A-1B26-B3C5-E1F3-CB787C1F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68" y="3722347"/>
            <a:ext cx="5820587" cy="92405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8334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78010" y="739472"/>
            <a:ext cx="10837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10] Which branch has the highest number of transactions in the Transactions table?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SELECT </a:t>
            </a:r>
            <a:r>
              <a:rPr lang="en-US" sz="1600" dirty="0" err="1"/>
              <a:t>BranchName</a:t>
            </a:r>
            <a:r>
              <a:rPr lang="en-US" sz="1600" dirty="0"/>
              <a:t>, COUNT(</a:t>
            </a:r>
            <a:r>
              <a:rPr lang="en-US" sz="1600" dirty="0" err="1"/>
              <a:t>TransactionID</a:t>
            </a:r>
            <a:r>
              <a:rPr lang="en-US" sz="1600" dirty="0"/>
              <a:t>) AS </a:t>
            </a:r>
            <a:r>
              <a:rPr lang="en-US" sz="1600" dirty="0" err="1"/>
              <a:t>no_of_transaction</a:t>
            </a:r>
            <a:r>
              <a:rPr lang="en-US" sz="1600" dirty="0"/>
              <a:t> FROM branches b</a:t>
            </a:r>
          </a:p>
          <a:p>
            <a:r>
              <a:rPr lang="en-US" sz="1600" dirty="0"/>
              <a:t>JOIN accounts a ON </a:t>
            </a:r>
            <a:r>
              <a:rPr lang="en-US" sz="1600" dirty="0" err="1"/>
              <a:t>b.BranchID</a:t>
            </a:r>
            <a:r>
              <a:rPr lang="en-US" sz="1600" dirty="0"/>
              <a:t> = </a:t>
            </a:r>
            <a:r>
              <a:rPr lang="en-US" sz="1600" dirty="0" err="1"/>
              <a:t>a.BranchID</a:t>
            </a:r>
            <a:endParaRPr lang="en-US" sz="1600" dirty="0"/>
          </a:p>
          <a:p>
            <a:r>
              <a:rPr lang="en-US" sz="1600" dirty="0"/>
              <a:t>JOIN transactions t ON </a:t>
            </a:r>
            <a:r>
              <a:rPr lang="en-US" sz="1600" dirty="0" err="1"/>
              <a:t>a.AccountID</a:t>
            </a:r>
            <a:r>
              <a:rPr lang="en-US" sz="1600" dirty="0"/>
              <a:t> = </a:t>
            </a:r>
            <a:r>
              <a:rPr lang="en-US" sz="1600" dirty="0" err="1"/>
              <a:t>t.AccountID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BranchName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no_of_transaction</a:t>
            </a:r>
            <a:r>
              <a:rPr lang="en-US" sz="1600" dirty="0"/>
              <a:t> DESC;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0895C-2830-AF77-60CB-39A37B67415E}"/>
              </a:ext>
            </a:extLst>
          </p:cNvPr>
          <p:cNvSpPr txBox="1"/>
          <p:nvPr/>
        </p:nvSpPr>
        <p:spPr>
          <a:xfrm>
            <a:off x="1089329" y="3077154"/>
            <a:ext cx="93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CE2B48-246D-051D-C300-F4B5E5DB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85" y="3721305"/>
            <a:ext cx="6582694" cy="16099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83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umber, screenshot, crossword puzzle&#10;&#10;Description automatically generated">
            <a:extLst>
              <a:ext uri="{FF2B5EF4-FFF2-40B4-BE49-F238E27FC236}">
                <a16:creationId xmlns:a16="http://schemas.microsoft.com/office/drawing/2014/main" id="{13145F4E-B1D2-C624-2AD8-C6CFA50D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5" y="1236184"/>
            <a:ext cx="11402170" cy="5276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200BD-E192-E059-A6C7-7D192AD146D9}"/>
              </a:ext>
            </a:extLst>
          </p:cNvPr>
          <p:cNvSpPr txBox="1"/>
          <p:nvPr/>
        </p:nvSpPr>
        <p:spPr>
          <a:xfrm>
            <a:off x="0" y="230588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5449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5C5EB-70B2-6CFA-635B-7598094685F6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BB6B-4546-80A9-00AD-EA97F0199FEC}"/>
              </a:ext>
            </a:extLst>
          </p:cNvPr>
          <p:cNvSpPr txBox="1"/>
          <p:nvPr/>
        </p:nvSpPr>
        <p:spPr>
          <a:xfrm>
            <a:off x="985962" y="946204"/>
            <a:ext cx="107183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-- Create the Customers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CREATE TABLE Customers (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 INT PRIMARY KEY,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FirstName VARCHAR(50) NOT NULL,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LastName</a:t>
            </a:r>
            <a:r>
              <a:rPr lang="en-US" b="0" i="0" dirty="0">
                <a:effectLst/>
                <a:latin typeface="Raleway" pitchFamily="2" charset="0"/>
              </a:rPr>
              <a:t> VARCHAR(50)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City VARCHAR(50)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State VARCHAR(2) NOT NULL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Populate the Customers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INSERT INTO Customers (</a:t>
            </a: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, FirstName, </a:t>
            </a:r>
            <a:r>
              <a:rPr lang="en-US" b="0" i="0" dirty="0" err="1">
                <a:effectLst/>
                <a:latin typeface="Raleway" pitchFamily="2" charset="0"/>
              </a:rPr>
              <a:t>LastName</a:t>
            </a:r>
            <a:r>
              <a:rPr lang="en-US" b="0" i="0" dirty="0">
                <a:effectLst/>
                <a:latin typeface="Raleway" pitchFamily="2" charset="0"/>
              </a:rPr>
              <a:t>, City, State)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VALUES (1, 'John', 'Doe',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(2, 'Jane', 'Doe',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(3, 'Bob', 'Smith',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(4, 'Alice', 'Johnson',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(5, 'Michael', 'Lee', 'Los Angeles',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(6, 'Jennifer', 'Wang', 'Los Angeles', 'CA');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5C5EB-70B2-6CFA-635B-7598094685F6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BB6B-4546-80A9-00AD-EA97F0199FEC}"/>
              </a:ext>
            </a:extLst>
          </p:cNvPr>
          <p:cNvSpPr txBox="1"/>
          <p:nvPr/>
        </p:nvSpPr>
        <p:spPr>
          <a:xfrm>
            <a:off x="985962" y="946204"/>
            <a:ext cx="107183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>
                <a:effectLst/>
                <a:latin typeface="Raleway" pitchFamily="2" charset="0"/>
              </a:rPr>
              <a:t>-- Create the Branches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CREATE TABLE Branches (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 INT PRIMARY KEY,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BranchName</a:t>
            </a:r>
            <a:r>
              <a:rPr lang="en-US" b="0" i="0" dirty="0">
                <a:effectLst/>
                <a:latin typeface="Raleway" pitchFamily="2" charset="0"/>
              </a:rPr>
              <a:t> VARCHAR(50)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City VARCHAR(50)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State VARCHAR(2) NOT NULL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Populate the Branches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INSERT INTO Branches (</a:t>
            </a: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BranchName</a:t>
            </a:r>
            <a:r>
              <a:rPr lang="en-US" b="0" i="0" dirty="0">
                <a:effectLst/>
                <a:latin typeface="Raleway" pitchFamily="2" charset="0"/>
              </a:rPr>
              <a:t>, City, State)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VALUES (1, 'Main',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(2, 'Downtown',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(3, 'West LA', 'Los Angeles',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(4, 'East LA', 'Los Angeles',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(5, 'Uptown',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(6, 'Financial District',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(7, 'Midtown',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(8, 'South Bay',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(9, 'Downtown', 'Los Angeles',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(10, 'Chinatown', 'New York', 'NY’),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5C5EB-70B2-6CFA-635B-7598094685F6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BB6B-4546-80A9-00AD-EA97F0199FEC}"/>
              </a:ext>
            </a:extLst>
          </p:cNvPr>
          <p:cNvSpPr txBox="1"/>
          <p:nvPr/>
        </p:nvSpPr>
        <p:spPr>
          <a:xfrm>
            <a:off x="985961" y="946204"/>
            <a:ext cx="109568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(11, 'Marina',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(12, 'Beverly Hills', 'Los Angeles',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(13, 'Brooklyn', 'New York', 'NY'),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(14, 'North Beach', 'San Francisco', 'CA'),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(15, 'Pasadena', 'Los Angeles', 'CA');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Create the Accounts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CREATE TABLE Accounts (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 INT PRIMARY KEY,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 INT NOT NULL,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 INT NOT NULL,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AccountType</a:t>
            </a:r>
            <a:r>
              <a:rPr lang="en-US" b="0" i="0" dirty="0">
                <a:effectLst/>
                <a:latin typeface="Raleway" pitchFamily="2" charset="0"/>
              </a:rPr>
              <a:t> VARCHAR(50)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Balance DECIMAL(10, 2)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FOREIGN KEY (</a:t>
            </a: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) REFERENCES Customers(</a:t>
            </a: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FOREIGN KEY (</a:t>
            </a: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) REFERENCES Branches(</a:t>
            </a: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); </a:t>
            </a:r>
          </a:p>
          <a:p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Populate the Accounts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INSERT INTO Accounts (</a:t>
            </a: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CustomerID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BranchID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AccountType</a:t>
            </a:r>
            <a:r>
              <a:rPr lang="en-US" b="0" i="0" dirty="0">
                <a:effectLst/>
                <a:latin typeface="Raleway" pitchFamily="2" charset="0"/>
              </a:rPr>
              <a:t>, Balance)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VALUES (1, 1, 5, 'Checking', 1000.00),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5C5EB-70B2-6CFA-635B-7598094685F6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BB6B-4546-80A9-00AD-EA97F0199FEC}"/>
              </a:ext>
            </a:extLst>
          </p:cNvPr>
          <p:cNvSpPr txBox="1"/>
          <p:nvPr/>
        </p:nvSpPr>
        <p:spPr>
          <a:xfrm>
            <a:off x="985961" y="946204"/>
            <a:ext cx="109568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(2, 1, 5, 'Savings', 5000.00),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(3, 2, 1, 'Checking', 2500.00),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(4, 2, 1, 'Savings', 10000.00),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(5, 3, 2, 'Checking', 7500.00),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(6, 3, 2, 'Savings', 15000.00),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(7, 4, 8, 'Checking', 5000.00),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(8, 4, 8, 'Savings', 20000.00),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(9, 5, 14, 'Checking', 10000.00),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(10, 5, 14, 'Savings', 50000.00),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(11, 6, 2, 'Checking', 5000.00),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(12, 6, 2, 'Savings', 10000.00),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(13, 1, 5, 'Credit Card', -500.00),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(14, 2, 1, 'Credit Card', -1000.00),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(15, 3, 2, 'Credit Card', -2000.00);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Create the Transactions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CREATE TABLE Transactions (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TransactionID</a:t>
            </a:r>
            <a:r>
              <a:rPr lang="en-US" b="0" i="0" dirty="0">
                <a:effectLst/>
                <a:latin typeface="Raleway" pitchFamily="2" charset="0"/>
              </a:rPr>
              <a:t> INT PRIMARY KEY,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 INT NOT NULL,</a:t>
            </a:r>
            <a:br>
              <a:rPr lang="en-US" dirty="0"/>
            </a:br>
            <a:r>
              <a:rPr lang="en-US" b="0" i="0" dirty="0" err="1">
                <a:effectLst/>
                <a:latin typeface="Raleway" pitchFamily="2" charset="0"/>
              </a:rPr>
              <a:t>TransactionDate</a:t>
            </a:r>
            <a:r>
              <a:rPr lang="en-US" b="0" i="0" dirty="0">
                <a:effectLst/>
                <a:latin typeface="Raleway" pitchFamily="2" charset="0"/>
              </a:rPr>
              <a:t> DATE NOT NULL,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5C5EB-70B2-6CFA-635B-7598094685F6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BB6B-4546-80A9-00AD-EA97F0199FEC}"/>
              </a:ext>
            </a:extLst>
          </p:cNvPr>
          <p:cNvSpPr txBox="1"/>
          <p:nvPr/>
        </p:nvSpPr>
        <p:spPr>
          <a:xfrm>
            <a:off x="985961" y="946204"/>
            <a:ext cx="1095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2678E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E2496-7104-1134-042B-CFFCE0532CB2}"/>
              </a:ext>
            </a:extLst>
          </p:cNvPr>
          <p:cNvSpPr txBox="1"/>
          <p:nvPr/>
        </p:nvSpPr>
        <p:spPr>
          <a:xfrm>
            <a:off x="858741" y="763325"/>
            <a:ext cx="11163632" cy="609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Amount DECIMAL(10, 2) NOT NULL,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FOREIGN KEY (</a:t>
            </a: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) REFERENCES Accounts(</a:t>
            </a: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);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--------------------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-- Populate the Transactions table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INSERT INTO Transactions (</a:t>
            </a:r>
            <a:r>
              <a:rPr lang="en-US" b="0" i="0" dirty="0" err="1">
                <a:effectLst/>
                <a:latin typeface="Raleway" pitchFamily="2" charset="0"/>
              </a:rPr>
              <a:t>TransactionID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AccountID</a:t>
            </a:r>
            <a:r>
              <a:rPr lang="en-US" b="0" i="0" dirty="0">
                <a:effectLst/>
                <a:latin typeface="Raleway" pitchFamily="2" charset="0"/>
              </a:rPr>
              <a:t>, </a:t>
            </a:r>
            <a:r>
              <a:rPr lang="en-US" b="0" i="0" dirty="0" err="1">
                <a:effectLst/>
                <a:latin typeface="Raleway" pitchFamily="2" charset="0"/>
              </a:rPr>
              <a:t>TransactionDate</a:t>
            </a:r>
            <a:r>
              <a:rPr lang="en-US" b="0" i="0" dirty="0">
                <a:effectLst/>
                <a:latin typeface="Raleway" pitchFamily="2" charset="0"/>
              </a:rPr>
              <a:t>, Amount)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VALUES (1, 1, '2022-01-01', -500.00),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(2, 1, '2022-01-02', -250.00),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(3, 2, '2022-01-03', 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(4, 3, '2022-01-04', -1000.00),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(5, 3, '2022-01-05', 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(6, 4, '2022-01-06', 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(7, 4, '2022-01-07', -500.00),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(8, 5, '2022-01-08', -2500.00),</a:t>
            </a:r>
          </a:p>
          <a:p>
            <a:r>
              <a:rPr lang="en-US" b="0" i="0" dirty="0">
                <a:effectLst/>
                <a:latin typeface="Raleway" pitchFamily="2" charset="0"/>
              </a:rPr>
              <a:t>(9, 6, '2022-01-09', 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(10, 6, '2022-01-10', -1000.00),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(11, 7, '2022-01-11', -500.00),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(12, 7, '2022-01-12', -250.00),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(13, 8, '2022-01-13', 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(14, 8, '2022-01-14', -1000.00),</a:t>
            </a:r>
            <a:br>
              <a:rPr lang="en-US" dirty="0"/>
            </a:br>
            <a:r>
              <a:rPr lang="en-US" b="0" i="0" dirty="0">
                <a:effectLst/>
                <a:latin typeface="Raleway" pitchFamily="2" charset="0"/>
              </a:rPr>
              <a:t>(15, 9, '2022-01-15', 500.00);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D9473-D33C-4048-8B0B-D92B15F7F32D}"/>
              </a:ext>
            </a:extLst>
          </p:cNvPr>
          <p:cNvSpPr txBox="1"/>
          <p:nvPr/>
        </p:nvSpPr>
        <p:spPr>
          <a:xfrm>
            <a:off x="1" y="238539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CAD51-7F0D-D51B-17EC-87BF5D673AC1}"/>
              </a:ext>
            </a:extLst>
          </p:cNvPr>
          <p:cNvSpPr txBox="1"/>
          <p:nvPr/>
        </p:nvSpPr>
        <p:spPr>
          <a:xfrm>
            <a:off x="993913" y="946205"/>
            <a:ext cx="10774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Answer the following questions:</a:t>
            </a:r>
          </a:p>
          <a:p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1. What are the names of all the customers who live in New York?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2. What is the total number of accounts in the Accounts table?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3. What is the total balance of all checking accounts?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4. What is the total balance of all accounts associated with customers who live in Los Angeles?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5. Which branch has the highest average account balance?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6. Which customer has the highest current balance in their accounts?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7. Which customer has made the most transactions in the Transactions table?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8.Which branch has the highest total balance across all of its accounts?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9. Which customer has the highest total balance across all of their accounts, including savings and checking accounts?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10. Which branch has the highest number of transactions in the Transactions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B59E4-A850-AEB4-2463-2BFC0A6D2765}"/>
              </a:ext>
            </a:extLst>
          </p:cNvPr>
          <p:cNvSpPr txBox="1"/>
          <p:nvPr/>
        </p:nvSpPr>
        <p:spPr>
          <a:xfrm>
            <a:off x="946206" y="787178"/>
            <a:ext cx="10861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1] What are the names of all the customers who live in New York?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SELECT CONCAT(FirstName, ' ',</a:t>
            </a:r>
            <a:r>
              <a:rPr lang="en-US" sz="1600" dirty="0" err="1"/>
              <a:t>LastName</a:t>
            </a:r>
            <a:r>
              <a:rPr lang="en-US" sz="1600" dirty="0"/>
              <a:t>) AS </a:t>
            </a:r>
            <a:r>
              <a:rPr lang="en-US" sz="1600" dirty="0" err="1"/>
              <a:t>customers_name</a:t>
            </a:r>
            <a:r>
              <a:rPr lang="en-US" sz="1600" dirty="0"/>
              <a:t> FROM customers</a:t>
            </a:r>
          </a:p>
          <a:p>
            <a:r>
              <a:rPr lang="en-US" sz="1600" dirty="0"/>
              <a:t>WHERE City = 'New York';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36BE8011-FA07-76FC-4F81-31E311A0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59" y="3751448"/>
            <a:ext cx="7683483" cy="12421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34D38-C690-869F-2F0A-0DBE2FDA7F88}"/>
              </a:ext>
            </a:extLst>
          </p:cNvPr>
          <p:cNvSpPr txBox="1"/>
          <p:nvPr/>
        </p:nvSpPr>
        <p:spPr>
          <a:xfrm>
            <a:off x="946206" y="2790908"/>
            <a:ext cx="140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4564634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118</TotalTime>
  <Words>1638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Neue Haas Grotesk Text Pro</vt:lpstr>
      <vt:lpstr>Raleway</vt:lpstr>
      <vt:lpstr>Times New Roman</vt:lpstr>
      <vt:lpstr>BjornVTI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Dharpure</dc:creator>
  <cp:lastModifiedBy>Pranav Dharpure</cp:lastModifiedBy>
  <cp:revision>2</cp:revision>
  <dcterms:created xsi:type="dcterms:W3CDTF">2023-06-06T13:29:04Z</dcterms:created>
  <dcterms:modified xsi:type="dcterms:W3CDTF">2023-06-06T17:59:08Z</dcterms:modified>
</cp:coreProperties>
</file>