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ED927B-9CD9-4423-BFF5-2306C07B2A0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F78DD92-6BC7-4932-B9D9-EE09DA848D7A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782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27B-9CD9-4423-BFF5-2306C07B2A0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D92-6BC7-4932-B9D9-EE09DA84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6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27B-9CD9-4423-BFF5-2306C07B2A0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D92-6BC7-4932-B9D9-EE09DA84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7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27B-9CD9-4423-BFF5-2306C07B2A0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D92-6BC7-4932-B9D9-EE09DA848D7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0253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27B-9CD9-4423-BFF5-2306C07B2A0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D92-6BC7-4932-B9D9-EE09DA84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61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27B-9CD9-4423-BFF5-2306C07B2A0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D92-6BC7-4932-B9D9-EE09DA84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11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27B-9CD9-4423-BFF5-2306C07B2A0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D92-6BC7-4932-B9D9-EE09DA84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29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27B-9CD9-4423-BFF5-2306C07B2A0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D92-6BC7-4932-B9D9-EE09DA84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12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27B-9CD9-4423-BFF5-2306C07B2A0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D92-6BC7-4932-B9D9-EE09DA84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9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27B-9CD9-4423-BFF5-2306C07B2A0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D92-6BC7-4932-B9D9-EE09DA84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27B-9CD9-4423-BFF5-2306C07B2A0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D92-6BC7-4932-B9D9-EE09DA84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6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27B-9CD9-4423-BFF5-2306C07B2A0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D92-6BC7-4932-B9D9-EE09DA84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1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27B-9CD9-4423-BFF5-2306C07B2A0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D92-6BC7-4932-B9D9-EE09DA84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27B-9CD9-4423-BFF5-2306C07B2A0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D92-6BC7-4932-B9D9-EE09DA84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3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27B-9CD9-4423-BFF5-2306C07B2A0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D92-6BC7-4932-B9D9-EE09DA84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27B-9CD9-4423-BFF5-2306C07B2A0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D92-6BC7-4932-B9D9-EE09DA84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0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27B-9CD9-4423-BFF5-2306C07B2A0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D92-6BC7-4932-B9D9-EE09DA84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ED927B-9CD9-4423-BFF5-2306C07B2A0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78DD92-6BC7-4932-B9D9-EE09DA84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8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66F407F-1B8E-BC43-137B-41D4B709087A}"/>
              </a:ext>
            </a:extLst>
          </p:cNvPr>
          <p:cNvSpPr txBox="1"/>
          <p:nvPr/>
        </p:nvSpPr>
        <p:spPr>
          <a:xfrm>
            <a:off x="6925587" y="254442"/>
            <a:ext cx="3646382" cy="5443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ESPORTS TOURNAMENT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Agency FB" panose="020B0503020202020204" pitchFamily="34" charset="0"/>
                <a:ea typeface="+mj-ea"/>
                <a:cs typeface="+mj-cs"/>
              </a:rPr>
              <a:t>DATA ANALYSIS USING SQL </a:t>
            </a:r>
          </a:p>
        </p:txBody>
      </p:sp>
      <p:pic>
        <p:nvPicPr>
          <p:cNvPr id="24" name="Picture 23" descr="A person wearing headphones and a headset sitting at a computer&#10;&#10;Description automatically generated with low confidence">
            <a:extLst>
              <a:ext uri="{FF2B5EF4-FFF2-40B4-BE49-F238E27FC236}">
                <a16:creationId xmlns:a16="http://schemas.microsoft.com/office/drawing/2014/main" id="{3266C81B-079E-0078-569C-B211A04413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9" r="1" b="4327"/>
          <a:stretch/>
        </p:blipFill>
        <p:spPr>
          <a:xfrm>
            <a:off x="132846" y="485029"/>
            <a:ext cx="6021382" cy="41028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9085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60CCCB-44C8-1113-96D4-7EBF52AD832D}"/>
              </a:ext>
            </a:extLst>
          </p:cNvPr>
          <p:cNvSpPr txBox="1"/>
          <p:nvPr/>
        </p:nvSpPr>
        <p:spPr>
          <a:xfrm>
            <a:off x="437322" y="389614"/>
            <a:ext cx="1022537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What is the team name and captain name of the team with </a:t>
            </a:r>
            <a:r>
              <a:rPr lang="en-US" sz="20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team_id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 = 2?</a:t>
            </a:r>
          </a:p>
          <a:p>
            <a:endParaRPr lang="en-US" sz="2000" dirty="0">
              <a:latin typeface="Poppins" panose="00000500000000000000" pitchFamily="2" charset="0"/>
            </a:endParaRPr>
          </a:p>
          <a:p>
            <a:r>
              <a:rPr lang="en-US" sz="2000" dirty="0">
                <a:latin typeface="Poppins" panose="00000500000000000000" pitchFamily="2" charset="0"/>
              </a:rPr>
              <a:t>SELECT </a:t>
            </a:r>
            <a:r>
              <a:rPr lang="en-US" sz="2000" dirty="0" err="1">
                <a:latin typeface="Poppins" panose="00000500000000000000" pitchFamily="2" charset="0"/>
              </a:rPr>
              <a:t>team_name</a:t>
            </a:r>
            <a:r>
              <a:rPr lang="en-US" sz="2000" dirty="0">
                <a:latin typeface="Poppins" panose="00000500000000000000" pitchFamily="2" charset="0"/>
              </a:rPr>
              <a:t>, </a:t>
            </a:r>
            <a:r>
              <a:rPr lang="en-US" sz="2000" dirty="0" err="1">
                <a:latin typeface="Poppins" panose="00000500000000000000" pitchFamily="2" charset="0"/>
              </a:rPr>
              <a:t>captain_id</a:t>
            </a:r>
            <a:r>
              <a:rPr lang="en-US" sz="2000" dirty="0">
                <a:latin typeface="Poppins" panose="00000500000000000000" pitchFamily="2" charset="0"/>
              </a:rPr>
              <a:t>, </a:t>
            </a:r>
            <a:r>
              <a:rPr lang="en-US" sz="2000" dirty="0" err="1">
                <a:latin typeface="Poppins" panose="00000500000000000000" pitchFamily="2" charset="0"/>
              </a:rPr>
              <a:t>player_name</a:t>
            </a:r>
            <a:r>
              <a:rPr lang="en-US" sz="2000" dirty="0">
                <a:latin typeface="Poppins" panose="00000500000000000000" pitchFamily="2" charset="0"/>
              </a:rPr>
              <a:t> AS </a:t>
            </a:r>
            <a:r>
              <a:rPr lang="en-US" sz="2000" dirty="0" err="1">
                <a:latin typeface="Poppins" panose="00000500000000000000" pitchFamily="2" charset="0"/>
              </a:rPr>
              <a:t>captain_name</a:t>
            </a:r>
            <a:r>
              <a:rPr lang="en-US" sz="2000" dirty="0">
                <a:latin typeface="Poppins" panose="00000500000000000000" pitchFamily="2" charset="0"/>
              </a:rPr>
              <a:t> FROM teams</a:t>
            </a:r>
          </a:p>
          <a:p>
            <a:r>
              <a:rPr lang="en-US" sz="2000" dirty="0">
                <a:latin typeface="Poppins" panose="00000500000000000000" pitchFamily="2" charset="0"/>
              </a:rPr>
              <a:t>JOIN players ON </a:t>
            </a:r>
            <a:r>
              <a:rPr lang="en-US" sz="2000" dirty="0" err="1">
                <a:latin typeface="Poppins" panose="00000500000000000000" pitchFamily="2" charset="0"/>
              </a:rPr>
              <a:t>players.team_id</a:t>
            </a:r>
            <a:r>
              <a:rPr lang="en-US" sz="2000" dirty="0">
                <a:latin typeface="Poppins" panose="00000500000000000000" pitchFamily="2" charset="0"/>
              </a:rPr>
              <a:t> = </a:t>
            </a:r>
            <a:r>
              <a:rPr lang="en-US" sz="2000" dirty="0" err="1">
                <a:latin typeface="Poppins" panose="00000500000000000000" pitchFamily="2" charset="0"/>
              </a:rPr>
              <a:t>teams.team_id</a:t>
            </a:r>
            <a:endParaRPr lang="en-US" sz="2000" dirty="0">
              <a:latin typeface="Poppins" panose="00000500000000000000" pitchFamily="2" charset="0"/>
            </a:endParaRPr>
          </a:p>
          <a:p>
            <a:r>
              <a:rPr lang="en-US" sz="2000" dirty="0">
                <a:latin typeface="Poppins" panose="00000500000000000000" pitchFamily="2" charset="0"/>
              </a:rPr>
              <a:t>WHERE </a:t>
            </a:r>
            <a:r>
              <a:rPr lang="en-US" sz="2000" dirty="0" err="1">
                <a:latin typeface="Poppins" panose="00000500000000000000" pitchFamily="2" charset="0"/>
              </a:rPr>
              <a:t>teams.team_id</a:t>
            </a:r>
            <a:r>
              <a:rPr lang="en-US" sz="2000" dirty="0">
                <a:latin typeface="Poppins" panose="00000500000000000000" pitchFamily="2" charset="0"/>
              </a:rPr>
              <a:t> = 2;</a:t>
            </a:r>
            <a:endParaRPr lang="en-US" sz="2000" b="0" i="0" dirty="0">
              <a:effectLst/>
              <a:latin typeface="Poppins" panose="00000500000000000000" pitchFamily="2" charset="0"/>
            </a:endParaRPr>
          </a:p>
          <a:p>
            <a:endParaRPr lang="en-US" b="0" i="0" dirty="0">
              <a:effectLst/>
              <a:latin typeface="Poppins" panose="000005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AB505D2-4F93-AB9D-1489-FF2A38C6B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74" y="2738341"/>
            <a:ext cx="5915851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9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60CCCB-44C8-1113-96D4-7EBF52AD832D}"/>
              </a:ext>
            </a:extLst>
          </p:cNvPr>
          <p:cNvSpPr txBox="1"/>
          <p:nvPr/>
        </p:nvSpPr>
        <p:spPr>
          <a:xfrm>
            <a:off x="437322" y="389614"/>
            <a:ext cx="1022537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 What are the player names and their roles in the team with </a:t>
            </a:r>
            <a:r>
              <a:rPr lang="en-US" sz="20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team_id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 = 1?</a:t>
            </a:r>
          </a:p>
          <a:p>
            <a:endParaRPr lang="en-US" sz="2000" b="0" i="0" dirty="0">
              <a:solidFill>
                <a:srgbClr val="002060"/>
              </a:solidFill>
              <a:effectLst/>
              <a:latin typeface="Poppins" panose="00000500000000000000" pitchFamily="2" charset="0"/>
            </a:endParaRPr>
          </a:p>
          <a:p>
            <a:r>
              <a:rPr lang="en-US" sz="2000" b="0" i="0" dirty="0">
                <a:effectLst/>
                <a:latin typeface="Poppins" panose="00000500000000000000" pitchFamily="2" charset="0"/>
              </a:rPr>
              <a:t>SELECT </a:t>
            </a:r>
            <a:r>
              <a:rPr lang="en-US" sz="2000" b="0" i="0" dirty="0" err="1">
                <a:effectLst/>
                <a:latin typeface="Poppins" panose="00000500000000000000" pitchFamily="2" charset="0"/>
              </a:rPr>
              <a:t>player_name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, role FROM players</a:t>
            </a:r>
          </a:p>
          <a:p>
            <a:r>
              <a:rPr lang="en-US" sz="2000" dirty="0">
                <a:latin typeface="Poppins" panose="00000500000000000000" pitchFamily="2" charset="0"/>
              </a:rPr>
              <a:t>JOIN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 teams ON </a:t>
            </a:r>
            <a:r>
              <a:rPr lang="en-US" sz="2000" b="0" i="0" dirty="0" err="1">
                <a:effectLst/>
                <a:latin typeface="Poppins" panose="00000500000000000000" pitchFamily="2" charset="0"/>
              </a:rPr>
              <a:t>players.team_id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 = </a:t>
            </a:r>
            <a:r>
              <a:rPr lang="en-US" sz="2000" b="0" i="0" dirty="0" err="1">
                <a:effectLst/>
                <a:latin typeface="Poppins" panose="00000500000000000000" pitchFamily="2" charset="0"/>
              </a:rPr>
              <a:t>teams.team_id</a:t>
            </a:r>
            <a:endParaRPr lang="en-US" sz="2000" b="0" i="0" dirty="0">
              <a:effectLst/>
              <a:latin typeface="Poppins" panose="00000500000000000000" pitchFamily="2" charset="0"/>
            </a:endParaRPr>
          </a:p>
          <a:p>
            <a:r>
              <a:rPr lang="en-US" sz="2000" dirty="0">
                <a:latin typeface="Poppins" panose="00000500000000000000" pitchFamily="2" charset="0"/>
              </a:rPr>
              <a:t>WHERE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 </a:t>
            </a:r>
            <a:r>
              <a:rPr lang="en-US" sz="2000" b="0" i="0" dirty="0" err="1">
                <a:effectLst/>
                <a:latin typeface="Poppins" panose="00000500000000000000" pitchFamily="2" charset="0"/>
              </a:rPr>
              <a:t>teams.team_id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 = 1;</a:t>
            </a:r>
          </a:p>
          <a:p>
            <a:endParaRPr lang="en-US" b="0" i="0" dirty="0">
              <a:effectLst/>
              <a:latin typeface="Poppins" panose="000005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77AFDCD-6D78-B0D9-9735-6F9303DB1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59" y="2781209"/>
            <a:ext cx="6144482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3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60CCCB-44C8-1113-96D4-7EBF52AD832D}"/>
              </a:ext>
            </a:extLst>
          </p:cNvPr>
          <p:cNvSpPr txBox="1"/>
          <p:nvPr/>
        </p:nvSpPr>
        <p:spPr>
          <a:xfrm>
            <a:off x="437322" y="389614"/>
            <a:ext cx="1022537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What are the team names and the number of matches they have won?</a:t>
            </a:r>
          </a:p>
          <a:p>
            <a:endParaRPr lang="en-US" sz="2000" b="0" i="0" dirty="0">
              <a:solidFill>
                <a:srgbClr val="002060"/>
              </a:solidFill>
              <a:effectLst/>
              <a:latin typeface="Poppins" panose="00000500000000000000" pitchFamily="2" charset="0"/>
            </a:endParaRPr>
          </a:p>
          <a:p>
            <a:r>
              <a:rPr lang="en-US" sz="2000" dirty="0">
                <a:latin typeface="Poppins" panose="00000500000000000000" pitchFamily="2" charset="0"/>
              </a:rPr>
              <a:t>SELECT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 </a:t>
            </a:r>
            <a:r>
              <a:rPr lang="en-US" sz="2000" b="0" i="0" dirty="0" err="1">
                <a:effectLst/>
                <a:latin typeface="Poppins" panose="00000500000000000000" pitchFamily="2" charset="0"/>
              </a:rPr>
              <a:t>team_name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, COUNT(*) AS </a:t>
            </a:r>
            <a:r>
              <a:rPr lang="en-US" sz="2000" b="0" i="0" dirty="0" err="1">
                <a:effectLst/>
                <a:latin typeface="Poppins" panose="00000500000000000000" pitchFamily="2" charset="0"/>
              </a:rPr>
              <a:t>number_of_wins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 FROM teams    </a:t>
            </a:r>
          </a:p>
          <a:p>
            <a:r>
              <a:rPr lang="en-US" sz="2000" dirty="0">
                <a:latin typeface="Poppins" panose="00000500000000000000" pitchFamily="2" charset="0"/>
              </a:rPr>
              <a:t>JOIN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 matches ON </a:t>
            </a:r>
            <a:r>
              <a:rPr lang="en-US" sz="2000" b="0" i="0" dirty="0" err="1">
                <a:effectLst/>
                <a:latin typeface="Poppins" panose="00000500000000000000" pitchFamily="2" charset="0"/>
              </a:rPr>
              <a:t>teams.team_id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 = </a:t>
            </a:r>
            <a:r>
              <a:rPr lang="en-US" sz="2000" b="0" i="0" dirty="0" err="1">
                <a:effectLst/>
                <a:latin typeface="Poppins" panose="00000500000000000000" pitchFamily="2" charset="0"/>
              </a:rPr>
              <a:t>matches.winner_id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    </a:t>
            </a:r>
          </a:p>
          <a:p>
            <a:r>
              <a:rPr lang="en-US" sz="2000" dirty="0">
                <a:latin typeface="Poppins" panose="00000500000000000000" pitchFamily="2" charset="0"/>
              </a:rPr>
              <a:t>GROUP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 BY </a:t>
            </a:r>
            <a:r>
              <a:rPr lang="en-US" sz="2000" b="0" i="0" dirty="0" err="1">
                <a:effectLst/>
                <a:latin typeface="Poppins" panose="00000500000000000000" pitchFamily="2" charset="0"/>
              </a:rPr>
              <a:t>winner_id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   </a:t>
            </a:r>
          </a:p>
          <a:p>
            <a:r>
              <a:rPr lang="en-US" sz="2000" dirty="0">
                <a:latin typeface="Poppins" panose="00000500000000000000" pitchFamily="2" charset="0"/>
              </a:rPr>
              <a:t>ORDER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 BY </a:t>
            </a:r>
            <a:r>
              <a:rPr lang="en-US" sz="2000" b="0" i="0" dirty="0" err="1">
                <a:effectLst/>
                <a:latin typeface="Poppins" panose="00000500000000000000" pitchFamily="2" charset="0"/>
              </a:rPr>
              <a:t>number_of_wins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;</a:t>
            </a:r>
          </a:p>
          <a:p>
            <a:endParaRPr lang="en-US" b="0" i="0" dirty="0">
              <a:effectLst/>
              <a:latin typeface="Poppins" panose="000005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47424D7-79EC-8B32-BB8A-A64C7C707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48" y="2778593"/>
            <a:ext cx="6001588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5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60CCCB-44C8-1113-96D4-7EBF52AD832D}"/>
              </a:ext>
            </a:extLst>
          </p:cNvPr>
          <p:cNvSpPr txBox="1"/>
          <p:nvPr/>
        </p:nvSpPr>
        <p:spPr>
          <a:xfrm>
            <a:off x="437322" y="389614"/>
            <a:ext cx="1022537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What is the average salary of players in the teams with country 'USA’?</a:t>
            </a:r>
          </a:p>
          <a:p>
            <a:endParaRPr lang="en-US" sz="2000" b="0" i="0" dirty="0">
              <a:solidFill>
                <a:srgbClr val="002060"/>
              </a:solidFill>
              <a:effectLst/>
              <a:latin typeface="Poppins" panose="00000500000000000000" pitchFamily="2" charset="0"/>
            </a:endParaRPr>
          </a:p>
          <a:p>
            <a:r>
              <a:rPr lang="en-US" sz="2000" dirty="0">
                <a:latin typeface="Poppins" panose="00000500000000000000" pitchFamily="2" charset="0"/>
              </a:rPr>
              <a:t>SELECT AVG(salary), </a:t>
            </a:r>
            <a:r>
              <a:rPr lang="en-US" sz="2000" dirty="0" err="1">
                <a:latin typeface="Poppins" panose="00000500000000000000" pitchFamily="2" charset="0"/>
              </a:rPr>
              <a:t>player_name</a:t>
            </a:r>
            <a:r>
              <a:rPr lang="en-US" sz="2000" dirty="0">
                <a:latin typeface="Poppins" panose="00000500000000000000" pitchFamily="2" charset="0"/>
              </a:rPr>
              <a:t>, country FROM players</a:t>
            </a:r>
          </a:p>
          <a:p>
            <a:r>
              <a:rPr lang="en-US" sz="2000" dirty="0">
                <a:latin typeface="Poppins" panose="00000500000000000000" pitchFamily="2" charset="0"/>
              </a:rPr>
              <a:t>JOIN teams ON </a:t>
            </a:r>
            <a:r>
              <a:rPr lang="en-US" sz="2000" dirty="0" err="1">
                <a:latin typeface="Poppins" panose="00000500000000000000" pitchFamily="2" charset="0"/>
              </a:rPr>
              <a:t>players.team_id</a:t>
            </a:r>
            <a:r>
              <a:rPr lang="en-US" sz="2000" dirty="0">
                <a:latin typeface="Poppins" panose="00000500000000000000" pitchFamily="2" charset="0"/>
              </a:rPr>
              <a:t> = </a:t>
            </a:r>
            <a:r>
              <a:rPr lang="en-US" sz="2000" dirty="0" err="1">
                <a:latin typeface="Poppins" panose="00000500000000000000" pitchFamily="2" charset="0"/>
              </a:rPr>
              <a:t>teams.team_id</a:t>
            </a:r>
            <a:endParaRPr lang="en-US" sz="2000" dirty="0">
              <a:latin typeface="Poppins" panose="00000500000000000000" pitchFamily="2" charset="0"/>
            </a:endParaRPr>
          </a:p>
          <a:p>
            <a:r>
              <a:rPr lang="en-US" sz="2000" dirty="0">
                <a:latin typeface="Poppins" panose="00000500000000000000" pitchFamily="2" charset="0"/>
              </a:rPr>
              <a:t>WHERE country = 'USA';</a:t>
            </a:r>
            <a:endParaRPr lang="en-US" sz="2000" b="0" i="0" dirty="0">
              <a:effectLst/>
              <a:latin typeface="Poppins" panose="00000500000000000000" pitchFamily="2" charset="0"/>
            </a:endParaRPr>
          </a:p>
          <a:p>
            <a:endParaRPr lang="en-US" b="0" i="0" dirty="0">
              <a:effectLst/>
              <a:latin typeface="Poppins" panose="000005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2E48704-3CD6-B123-8CEB-693BF8B2D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58" y="2771683"/>
            <a:ext cx="7049484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60CCCB-44C8-1113-96D4-7EBF52AD832D}"/>
              </a:ext>
            </a:extLst>
          </p:cNvPr>
          <p:cNvSpPr txBox="1"/>
          <p:nvPr/>
        </p:nvSpPr>
        <p:spPr>
          <a:xfrm>
            <a:off x="437322" y="389614"/>
            <a:ext cx="1022537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Which team won the most matches?</a:t>
            </a:r>
          </a:p>
          <a:p>
            <a:endParaRPr lang="en-US" sz="2000" b="0" i="0" dirty="0">
              <a:solidFill>
                <a:srgbClr val="002060"/>
              </a:solidFill>
              <a:effectLst/>
              <a:latin typeface="Poppins" panose="00000500000000000000" pitchFamily="2" charset="0"/>
            </a:endParaRPr>
          </a:p>
          <a:p>
            <a:r>
              <a:rPr lang="en-US" sz="2000" dirty="0">
                <a:latin typeface="Poppins" panose="00000500000000000000" pitchFamily="2" charset="0"/>
              </a:rPr>
              <a:t>SELECT </a:t>
            </a:r>
            <a:r>
              <a:rPr lang="en-US" sz="2000" dirty="0" err="1">
                <a:latin typeface="Poppins" panose="00000500000000000000" pitchFamily="2" charset="0"/>
              </a:rPr>
              <a:t>team_name</a:t>
            </a:r>
            <a:r>
              <a:rPr lang="en-US" sz="2000" dirty="0">
                <a:latin typeface="Poppins" panose="00000500000000000000" pitchFamily="2" charset="0"/>
              </a:rPr>
              <a:t>, COUNT(</a:t>
            </a:r>
            <a:r>
              <a:rPr lang="en-US" sz="2000" dirty="0" err="1">
                <a:latin typeface="Poppins" panose="00000500000000000000" pitchFamily="2" charset="0"/>
              </a:rPr>
              <a:t>winner_id</a:t>
            </a:r>
            <a:r>
              <a:rPr lang="en-US" sz="2000" dirty="0">
                <a:latin typeface="Poppins" panose="00000500000000000000" pitchFamily="2" charset="0"/>
              </a:rPr>
              <a:t>) AS </a:t>
            </a:r>
            <a:r>
              <a:rPr lang="en-US" sz="2000" dirty="0" err="1">
                <a:latin typeface="Poppins" panose="00000500000000000000" pitchFamily="2" charset="0"/>
              </a:rPr>
              <a:t>number_of_wins</a:t>
            </a:r>
            <a:r>
              <a:rPr lang="en-US" sz="2000" dirty="0">
                <a:latin typeface="Poppins" panose="00000500000000000000" pitchFamily="2" charset="0"/>
              </a:rPr>
              <a:t> from teams</a:t>
            </a:r>
          </a:p>
          <a:p>
            <a:r>
              <a:rPr lang="en-US" sz="2000" dirty="0">
                <a:latin typeface="Poppins" panose="00000500000000000000" pitchFamily="2" charset="0"/>
              </a:rPr>
              <a:t>JOIN matches ON </a:t>
            </a:r>
            <a:r>
              <a:rPr lang="en-US" sz="2000" dirty="0" err="1">
                <a:latin typeface="Poppins" panose="00000500000000000000" pitchFamily="2" charset="0"/>
              </a:rPr>
              <a:t>teams.team_id</a:t>
            </a:r>
            <a:r>
              <a:rPr lang="en-US" sz="2000" dirty="0">
                <a:latin typeface="Poppins" panose="00000500000000000000" pitchFamily="2" charset="0"/>
              </a:rPr>
              <a:t> = </a:t>
            </a:r>
            <a:r>
              <a:rPr lang="en-US" sz="2000" dirty="0" err="1">
                <a:latin typeface="Poppins" panose="00000500000000000000" pitchFamily="2" charset="0"/>
              </a:rPr>
              <a:t>matches.winner_id</a:t>
            </a:r>
            <a:r>
              <a:rPr lang="en-US" sz="2000" dirty="0">
                <a:latin typeface="Poppins" panose="00000500000000000000" pitchFamily="2" charset="0"/>
              </a:rPr>
              <a:t>   </a:t>
            </a:r>
          </a:p>
          <a:p>
            <a:r>
              <a:rPr lang="en-US" sz="2000" dirty="0">
                <a:latin typeface="Poppins" panose="00000500000000000000" pitchFamily="2" charset="0"/>
              </a:rPr>
              <a:t>GROUP BY </a:t>
            </a:r>
            <a:r>
              <a:rPr lang="en-US" sz="2000" dirty="0" err="1">
                <a:latin typeface="Poppins" panose="00000500000000000000" pitchFamily="2" charset="0"/>
              </a:rPr>
              <a:t>winner_id</a:t>
            </a:r>
            <a:r>
              <a:rPr lang="en-US" sz="2000" dirty="0">
                <a:latin typeface="Poppins" panose="00000500000000000000" pitchFamily="2" charset="0"/>
              </a:rPr>
              <a:t>   </a:t>
            </a:r>
          </a:p>
          <a:p>
            <a:r>
              <a:rPr lang="en-US" sz="2000" dirty="0">
                <a:latin typeface="Poppins" panose="00000500000000000000" pitchFamily="2" charset="0"/>
              </a:rPr>
              <a:t>ORDER BY </a:t>
            </a:r>
            <a:r>
              <a:rPr lang="en-US" sz="2000" dirty="0" err="1">
                <a:latin typeface="Poppins" panose="00000500000000000000" pitchFamily="2" charset="0"/>
              </a:rPr>
              <a:t>number_of_wins</a:t>
            </a:r>
            <a:r>
              <a:rPr lang="en-US" sz="2000" dirty="0">
                <a:latin typeface="Poppins" panose="00000500000000000000" pitchFamily="2" charset="0"/>
              </a:rPr>
              <a:t> desc LIMIT 1;</a:t>
            </a:r>
            <a:endParaRPr lang="en-US" sz="2000" b="0" i="0" dirty="0">
              <a:effectLst/>
              <a:latin typeface="Poppins" panose="00000500000000000000" pitchFamily="2" charset="0"/>
            </a:endParaRPr>
          </a:p>
          <a:p>
            <a:endParaRPr lang="en-US" b="0" i="0" dirty="0">
              <a:effectLst/>
              <a:latin typeface="Poppins" panose="000005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884805E1-0055-7101-FEB2-E0E8168AE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127" y="2900288"/>
            <a:ext cx="6239746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4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60CCCB-44C8-1113-96D4-7EBF52AD832D}"/>
              </a:ext>
            </a:extLst>
          </p:cNvPr>
          <p:cNvSpPr txBox="1"/>
          <p:nvPr/>
        </p:nvSpPr>
        <p:spPr>
          <a:xfrm>
            <a:off x="437322" y="389614"/>
            <a:ext cx="102253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What are the team names and the number of players in each team whose salary is greater than 100,000?</a:t>
            </a:r>
          </a:p>
          <a:p>
            <a:endParaRPr lang="en-US" sz="2000" b="0" i="0" dirty="0">
              <a:solidFill>
                <a:srgbClr val="002060"/>
              </a:solidFill>
              <a:effectLst/>
              <a:latin typeface="Poppins" panose="00000500000000000000" pitchFamily="2" charset="0"/>
            </a:endParaRPr>
          </a:p>
          <a:p>
            <a:r>
              <a:rPr lang="en-US" sz="2000" dirty="0">
                <a:latin typeface="Poppins" panose="00000500000000000000" pitchFamily="2" charset="0"/>
              </a:rPr>
              <a:t>SELECT </a:t>
            </a:r>
            <a:r>
              <a:rPr lang="en-US" sz="2000" dirty="0" err="1">
                <a:latin typeface="Poppins" panose="00000500000000000000" pitchFamily="2" charset="0"/>
              </a:rPr>
              <a:t>team_name</a:t>
            </a:r>
            <a:r>
              <a:rPr lang="en-US" sz="2000" dirty="0">
                <a:latin typeface="Poppins" panose="00000500000000000000" pitchFamily="2" charset="0"/>
              </a:rPr>
              <a:t>, COUNT(*) AS salary_greater_than_100000  FROM teams </a:t>
            </a:r>
          </a:p>
          <a:p>
            <a:r>
              <a:rPr lang="en-US" sz="2000" dirty="0">
                <a:latin typeface="Poppins" panose="00000500000000000000" pitchFamily="2" charset="0"/>
              </a:rPr>
              <a:t>JOIN players ON </a:t>
            </a:r>
            <a:r>
              <a:rPr lang="en-US" sz="2000" dirty="0" err="1">
                <a:latin typeface="Poppins" panose="00000500000000000000" pitchFamily="2" charset="0"/>
              </a:rPr>
              <a:t>teams.team_id</a:t>
            </a:r>
            <a:r>
              <a:rPr lang="en-US" sz="2000" dirty="0">
                <a:latin typeface="Poppins" panose="00000500000000000000" pitchFamily="2" charset="0"/>
              </a:rPr>
              <a:t> = </a:t>
            </a:r>
            <a:r>
              <a:rPr lang="en-US" sz="2000" dirty="0" err="1">
                <a:latin typeface="Poppins" panose="00000500000000000000" pitchFamily="2" charset="0"/>
              </a:rPr>
              <a:t>players.team_id</a:t>
            </a:r>
            <a:r>
              <a:rPr lang="en-US" sz="2000" dirty="0">
                <a:latin typeface="Poppins" panose="00000500000000000000" pitchFamily="2" charset="0"/>
              </a:rPr>
              <a:t>  </a:t>
            </a:r>
          </a:p>
          <a:p>
            <a:r>
              <a:rPr lang="en-US" sz="2000" dirty="0">
                <a:latin typeface="Poppins" panose="00000500000000000000" pitchFamily="2" charset="0"/>
              </a:rPr>
              <a:t>WHERE salary &gt; 100000  </a:t>
            </a:r>
          </a:p>
          <a:p>
            <a:r>
              <a:rPr lang="en-US" sz="2000" dirty="0">
                <a:latin typeface="Poppins" panose="00000500000000000000" pitchFamily="2" charset="0"/>
              </a:rPr>
              <a:t>GROUP BY </a:t>
            </a:r>
            <a:r>
              <a:rPr lang="en-US" sz="2000" dirty="0" err="1">
                <a:latin typeface="Poppins" panose="00000500000000000000" pitchFamily="2" charset="0"/>
              </a:rPr>
              <a:t>team_name</a:t>
            </a:r>
            <a:r>
              <a:rPr lang="en-US" sz="2000" dirty="0">
                <a:latin typeface="Poppins" panose="00000500000000000000" pitchFamily="2" charset="0"/>
              </a:rPr>
              <a:t>;</a:t>
            </a:r>
            <a:endParaRPr lang="en-US" sz="2000" b="0" i="0" dirty="0">
              <a:effectLst/>
              <a:latin typeface="Poppins" panose="00000500000000000000" pitchFamily="2" charset="0"/>
            </a:endParaRPr>
          </a:p>
          <a:p>
            <a:endParaRPr lang="en-US" b="0" i="0" dirty="0">
              <a:effectLst/>
              <a:latin typeface="Poppins" panose="000005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701C26B-4ADB-B089-AF5D-52FFF7D11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49" y="3105866"/>
            <a:ext cx="660174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52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60CCCB-44C8-1113-96D4-7EBF52AD832D}"/>
              </a:ext>
            </a:extLst>
          </p:cNvPr>
          <p:cNvSpPr txBox="1"/>
          <p:nvPr/>
        </p:nvSpPr>
        <p:spPr>
          <a:xfrm>
            <a:off x="437322" y="389614"/>
            <a:ext cx="1022537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What is the date and the score of the match with </a:t>
            </a:r>
            <a:r>
              <a:rPr lang="en-US" sz="20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match_id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 = 3?</a:t>
            </a:r>
          </a:p>
          <a:p>
            <a:endParaRPr lang="en-US" sz="2000" b="0" i="0" dirty="0">
              <a:solidFill>
                <a:srgbClr val="002060"/>
              </a:solidFill>
              <a:effectLst/>
              <a:latin typeface="Poppins" panose="00000500000000000000" pitchFamily="2" charset="0"/>
            </a:endParaRPr>
          </a:p>
          <a:p>
            <a:r>
              <a:rPr lang="en-US" sz="2000" dirty="0">
                <a:latin typeface="Poppins" panose="00000500000000000000" pitchFamily="2" charset="0"/>
              </a:rPr>
              <a:t>SELECT </a:t>
            </a:r>
            <a:r>
              <a:rPr lang="en-US" sz="2000" dirty="0" err="1">
                <a:latin typeface="Poppins" panose="00000500000000000000" pitchFamily="2" charset="0"/>
              </a:rPr>
              <a:t>match_date</a:t>
            </a:r>
            <a:r>
              <a:rPr lang="en-US" sz="2000" dirty="0">
                <a:latin typeface="Poppins" panose="00000500000000000000" pitchFamily="2" charset="0"/>
              </a:rPr>
              <a:t>, CONCAT(score_team1, ':' ,score_team2) AS score FROM matches   </a:t>
            </a:r>
          </a:p>
          <a:p>
            <a:r>
              <a:rPr lang="en-US" sz="2000" dirty="0">
                <a:latin typeface="Poppins" panose="00000500000000000000" pitchFamily="2" charset="0"/>
              </a:rPr>
              <a:t>WHERE </a:t>
            </a:r>
            <a:r>
              <a:rPr lang="en-US" sz="2000" dirty="0" err="1">
                <a:latin typeface="Poppins" panose="00000500000000000000" pitchFamily="2" charset="0"/>
              </a:rPr>
              <a:t>match_id</a:t>
            </a:r>
            <a:r>
              <a:rPr lang="en-US" sz="2000" dirty="0">
                <a:latin typeface="Poppins" panose="00000500000000000000" pitchFamily="2" charset="0"/>
              </a:rPr>
              <a:t> = 3;</a:t>
            </a:r>
            <a:endParaRPr lang="en-US" sz="2000" b="0" i="0" dirty="0">
              <a:effectLst/>
              <a:latin typeface="Poppins" panose="00000500000000000000" pitchFamily="2" charset="0"/>
            </a:endParaRPr>
          </a:p>
          <a:p>
            <a:endParaRPr lang="en-US" b="0" i="0" dirty="0">
              <a:effectLst/>
              <a:latin typeface="Poppins" panose="000005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704B89B6-B9DB-19BC-54BA-51869521E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2914578"/>
            <a:ext cx="628737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3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number, screenshot, font&#10;&#10;Description automatically generated">
            <a:extLst>
              <a:ext uri="{FF2B5EF4-FFF2-40B4-BE49-F238E27FC236}">
                <a16:creationId xmlns:a16="http://schemas.microsoft.com/office/drawing/2014/main" id="{9AB70CB5-9C90-4CB5-0AB5-30559DCA2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8" y="596927"/>
            <a:ext cx="9941791" cy="4988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286E1B-7FFE-014C-83F1-ECB6B75C2FE7}"/>
              </a:ext>
            </a:extLst>
          </p:cNvPr>
          <p:cNvSpPr txBox="1"/>
          <p:nvPr/>
        </p:nvSpPr>
        <p:spPr>
          <a:xfrm>
            <a:off x="79514" y="140130"/>
            <a:ext cx="114578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139802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C4F50D-46DC-5DBA-2982-28710EA55FD1}"/>
              </a:ext>
            </a:extLst>
          </p:cNvPr>
          <p:cNvSpPr txBox="1"/>
          <p:nvPr/>
        </p:nvSpPr>
        <p:spPr>
          <a:xfrm>
            <a:off x="79514" y="140130"/>
            <a:ext cx="114578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SCHEMA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C2992-7F0C-7156-8D96-560D8A8C5108}"/>
              </a:ext>
            </a:extLst>
          </p:cNvPr>
          <p:cNvSpPr txBox="1"/>
          <p:nvPr/>
        </p:nvSpPr>
        <p:spPr>
          <a:xfrm>
            <a:off x="174929" y="691763"/>
            <a:ext cx="1117953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CREATE TABLE Teams (</a:t>
            </a:r>
          </a:p>
          <a:p>
            <a:pPr algn="l"/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team_id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 INT PRIMARY KEY,</a:t>
            </a:r>
          </a:p>
          <a:p>
            <a:pPr algn="l"/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team_name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 VARCHAR(50) NOT NULL,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country VARCHAR(50),</a:t>
            </a:r>
          </a:p>
          <a:p>
            <a:pPr algn="l"/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captain_id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 INT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);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--------------------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INSERT INTO Teams (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team_id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, 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team_name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, country, 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captain_id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)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VALUES (1, 'Cloud9', 'USA', 1),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(2, '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Fnatic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', 'Sweden', 2),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(3, 'SK Telecom T1', 'South Korea', 3),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(4, 'Team Liquid', 'USA', 4),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(5, 'G2 Esports', 'Spain', 5);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--------------------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CREATE TABLE Players (</a:t>
            </a:r>
          </a:p>
          <a:p>
            <a:pPr algn="l"/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player_id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 INT PRIMARY KEY,</a:t>
            </a:r>
          </a:p>
          <a:p>
            <a:pPr algn="l"/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player_name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 VARCHAR(50) NOT NULL,</a:t>
            </a:r>
          </a:p>
          <a:p>
            <a:pPr algn="l"/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team_id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 INT,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role VARCHAR(50),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salary INT,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FOREIGN KEY (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team_id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) REFERENCES Teams(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team_id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)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20B0502040204020203" pitchFamily="2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6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EA2715-8EC8-2C3F-3302-674C0D6B1FB3}"/>
              </a:ext>
            </a:extLst>
          </p:cNvPr>
          <p:cNvSpPr txBox="1"/>
          <p:nvPr/>
        </p:nvSpPr>
        <p:spPr>
          <a:xfrm>
            <a:off x="79514" y="140130"/>
            <a:ext cx="114578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SCHEMA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F1B53-E2AC-D0BC-BD8E-FA82471CFE03}"/>
              </a:ext>
            </a:extLst>
          </p:cNvPr>
          <p:cNvSpPr txBox="1"/>
          <p:nvPr/>
        </p:nvSpPr>
        <p:spPr>
          <a:xfrm>
            <a:off x="79514" y="707666"/>
            <a:ext cx="1145782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INSERT INTO Players (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player_id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player_name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team_id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, role, salary)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VALUES (1, 'Shroud', 1, '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Rifler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', 100000),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(2, 'JW', 2, 'AWP', 90000),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(3, 'Faker', 3, 'Mid laner', 120000),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(4, 'Stewie2k', 4, '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Rifler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', 95000),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(5, '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Perkz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', 5, 'Mid laner', 110000),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(6, 'Castle09', 1, 'AWP', 120000),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(7, 'Pike', 2, 'Mid Laner', 70000),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(8, 'Daron', 3, '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Rifler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', 125000),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(9, 'Felix', 4, 'Mid Laner', 95000),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(10, '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Stadz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', 5, '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Rifler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', 98000),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(11, 'KL34', 1, 'Mid Laner', 83000),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(12, '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ForceZ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', 2, '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Rifler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', 130000),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(13, 'Joker', 3, 'AWP', 128000),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(14, 'Hari', 4, 'AWP', 90000),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(15, 'Wringer', 5, 'Mid laner', 105000);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--------------------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CREATE TABLE Matches (</a:t>
            </a:r>
          </a:p>
          <a:p>
            <a:pPr algn="l"/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match_id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 INT PRIMARY KEY,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team1_id INT,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team2_id INT,</a:t>
            </a:r>
          </a:p>
          <a:p>
            <a:pPr algn="l"/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match_date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 DATE,</a:t>
            </a:r>
          </a:p>
          <a:p>
            <a:pPr algn="l"/>
            <a:endParaRPr lang="en-US" b="0" i="0" dirty="0">
              <a:solidFill>
                <a:srgbClr val="002060"/>
              </a:solidFill>
              <a:effectLst/>
              <a:latin typeface="Poppins" panose="000005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2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AA2F00-5C59-54F7-3EC5-E4429C9F7063}"/>
              </a:ext>
            </a:extLst>
          </p:cNvPr>
          <p:cNvSpPr txBox="1"/>
          <p:nvPr/>
        </p:nvSpPr>
        <p:spPr>
          <a:xfrm>
            <a:off x="79514" y="140130"/>
            <a:ext cx="114578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SCHEMA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003E-AA30-9AD5-9EB7-666F65C6CB99}"/>
              </a:ext>
            </a:extLst>
          </p:cNvPr>
          <p:cNvSpPr txBox="1"/>
          <p:nvPr/>
        </p:nvSpPr>
        <p:spPr>
          <a:xfrm>
            <a:off x="79514" y="612251"/>
            <a:ext cx="1139421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dirty="0">
              <a:solidFill>
                <a:srgbClr val="002060"/>
              </a:solidFill>
              <a:effectLst/>
              <a:latin typeface="Poppins" panose="00000500000000000000" pitchFamily="2" charset="0"/>
            </a:endParaRPr>
          </a:p>
          <a:p>
            <a:pPr algn="l"/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winner_id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 INT,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score_team1 INT,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score_team2 INT,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FOREIGN KEY (team1_id) REFERENCES Teams(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team_id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FOREIGN KEY (team2_id) REFERENCES Teams(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team_id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FOREIGN KEY (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winner_id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) REFERENCES Teams(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team_id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)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);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--------------------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INSERT INTO Matches (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match_id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, team1_id, team2_id, 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match_date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winner_id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, score_team1, score_team2)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VALUES (1, 1, 2, '2022-01-01', 1, 16, 14),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(2, 3, 5, '2022-02-01', 3, 14, 9),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(3, 4, 1, '2022-03-01', 1, 17, 13),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(4, 2, 5, '2022-04-01', 5, 13, 12),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(5, 3, 4, '2022-05-01', 3, 16, 10),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(6, 1, 3, '2022-02-01', 3, 13, 17),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(7, 2, 4, '2022-03-01', 2, 12, 9),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(8, 5, 1, '2022-04-01', 1, 11, 15),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(9, 2, 3, '2022-05-01', 3, 9, 10),</a:t>
            </a:r>
          </a:p>
          <a:p>
            <a:pPr algn="l"/>
            <a:r>
              <a:rPr lang="en-US" sz="14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(10, 4, 5, '2022-01-01', 4, 13, 10);</a:t>
            </a:r>
          </a:p>
          <a:p>
            <a:pPr algn="l"/>
            <a:endParaRPr lang="en-US" sz="1400" b="0" i="0" dirty="0">
              <a:solidFill>
                <a:srgbClr val="002060"/>
              </a:solidFill>
              <a:effectLst/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81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A31154-12A6-8D86-D96E-0115A4493AF4}"/>
              </a:ext>
            </a:extLst>
          </p:cNvPr>
          <p:cNvSpPr txBox="1"/>
          <p:nvPr/>
        </p:nvSpPr>
        <p:spPr>
          <a:xfrm>
            <a:off x="79514" y="140130"/>
            <a:ext cx="114578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8D8D2-2E5F-A702-A506-F1932E36C400}"/>
              </a:ext>
            </a:extLst>
          </p:cNvPr>
          <p:cNvSpPr txBox="1"/>
          <p:nvPr/>
        </p:nvSpPr>
        <p:spPr>
          <a:xfrm>
            <a:off x="182879" y="739471"/>
            <a:ext cx="113544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endParaRPr lang="en-US" b="0" i="0" dirty="0">
              <a:solidFill>
                <a:srgbClr val="002060"/>
              </a:solidFill>
              <a:effectLst/>
              <a:latin typeface="Poppins" panose="00000500000000000000" pitchFamily="2" charset="0"/>
            </a:endParaRPr>
          </a:p>
          <a:p>
            <a:pPr marL="342900" indent="-342900" algn="l">
              <a:buAutoNum type="arabicPeriod"/>
            </a:pPr>
            <a:endParaRPr lang="en-US" dirty="0">
              <a:solidFill>
                <a:srgbClr val="002060"/>
              </a:solidFill>
              <a:latin typeface="Poppins" panose="00000500000000000000" pitchFamily="2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</a:rPr>
              <a:t>1. </a:t>
            </a:r>
            <a:r>
              <a:rPr lang="en-US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What are the names of the players whose salary is greater than 100,000?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2. What is the team name of the player with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player_id</a:t>
            </a:r>
            <a:r>
              <a:rPr lang="en-US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 = 3?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3. What is the total number of players in each team?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4. What is the team name and captain name of the team with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team_id</a:t>
            </a:r>
            <a:r>
              <a:rPr lang="en-US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 = 2?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5. What are the player names and their roles in the team with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team_id</a:t>
            </a:r>
            <a:r>
              <a:rPr lang="en-US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 = 1?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6. What are the team names and the number of matches they have won?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7. What is the average salary of players in the teams with country 'USA'?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8. Which team won the most matches?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9. What are the team names and the number of players in each team whose salary is greater   than 100,000?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10. What is the date and the score of the match with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match_id</a:t>
            </a:r>
            <a:r>
              <a:rPr lang="en-US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 = 3?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5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60CCCB-44C8-1113-96D4-7EBF52AD832D}"/>
              </a:ext>
            </a:extLst>
          </p:cNvPr>
          <p:cNvSpPr txBox="1"/>
          <p:nvPr/>
        </p:nvSpPr>
        <p:spPr>
          <a:xfrm>
            <a:off x="437322" y="389614"/>
            <a:ext cx="1022537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What are the names of the players whose salary is greater than 100,000?</a:t>
            </a:r>
          </a:p>
          <a:p>
            <a:endParaRPr lang="en-US" sz="2000" dirty="0">
              <a:solidFill>
                <a:srgbClr val="002060"/>
              </a:solidFill>
              <a:latin typeface="Poppins" panose="00000500000000000000" pitchFamily="2" charset="0"/>
            </a:endParaRPr>
          </a:p>
          <a:p>
            <a:r>
              <a:rPr lang="en-US" b="0" i="0" dirty="0">
                <a:effectLst/>
                <a:latin typeface="Poppins" panose="00000500000000000000" pitchFamily="2" charset="0"/>
              </a:rPr>
              <a:t>SELECT </a:t>
            </a:r>
            <a:r>
              <a:rPr lang="en-US" b="0" i="0" dirty="0" err="1">
                <a:effectLst/>
                <a:latin typeface="Poppins" panose="00000500000000000000" pitchFamily="2" charset="0"/>
              </a:rPr>
              <a:t>player_name</a:t>
            </a:r>
            <a:r>
              <a:rPr lang="en-US" b="0" i="0" dirty="0">
                <a:effectLst/>
                <a:latin typeface="Poppins" panose="00000500000000000000" pitchFamily="2" charset="0"/>
              </a:rPr>
              <a:t> FROM players</a:t>
            </a:r>
          </a:p>
          <a:p>
            <a:r>
              <a:rPr lang="en-US" b="0" i="0" dirty="0">
                <a:effectLst/>
                <a:latin typeface="Poppins" panose="00000500000000000000" pitchFamily="2" charset="0"/>
              </a:rPr>
              <a:t>WHERE salary &gt; 100000;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14F91EF-BE40-9820-56C2-5EC451725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52" y="2005424"/>
            <a:ext cx="8887326" cy="30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5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60CCCB-44C8-1113-96D4-7EBF52AD832D}"/>
              </a:ext>
            </a:extLst>
          </p:cNvPr>
          <p:cNvSpPr txBox="1"/>
          <p:nvPr/>
        </p:nvSpPr>
        <p:spPr>
          <a:xfrm>
            <a:off x="437322" y="389614"/>
            <a:ext cx="102253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What is the team name of the player with </a:t>
            </a:r>
            <a:r>
              <a:rPr lang="en-US" sz="2000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player_id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 = 3?</a:t>
            </a:r>
          </a:p>
          <a:p>
            <a:endParaRPr lang="en-US" sz="2000" dirty="0">
              <a:solidFill>
                <a:srgbClr val="002060"/>
              </a:solidFill>
              <a:latin typeface="Poppins" panose="00000500000000000000" pitchFamily="2" charset="0"/>
            </a:endParaRPr>
          </a:p>
          <a:p>
            <a:r>
              <a:rPr lang="en-US" dirty="0">
                <a:latin typeface="Poppins" panose="00000500000000000000" pitchFamily="2" charset="0"/>
              </a:rPr>
              <a:t>SELECT</a:t>
            </a:r>
            <a:r>
              <a:rPr lang="en-US" b="0" i="0" dirty="0"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Poppins" panose="00000500000000000000" pitchFamily="2" charset="0"/>
              </a:rPr>
              <a:t>team_name</a:t>
            </a:r>
            <a:r>
              <a:rPr lang="en-US" b="0" i="0" dirty="0">
                <a:effectLst/>
                <a:latin typeface="Poppins" panose="00000500000000000000" pitchFamily="2" charset="0"/>
              </a:rPr>
              <a:t> FROM teams</a:t>
            </a:r>
          </a:p>
          <a:p>
            <a:r>
              <a:rPr lang="en-US" dirty="0">
                <a:latin typeface="Poppins" panose="00000500000000000000" pitchFamily="2" charset="0"/>
              </a:rPr>
              <a:t>JOIN</a:t>
            </a:r>
            <a:r>
              <a:rPr lang="en-US" b="0" i="0" dirty="0">
                <a:effectLst/>
                <a:latin typeface="Poppins" panose="00000500000000000000" pitchFamily="2" charset="0"/>
              </a:rPr>
              <a:t> players ON </a:t>
            </a:r>
            <a:r>
              <a:rPr lang="en-US" b="0" i="0" dirty="0" err="1">
                <a:effectLst/>
                <a:latin typeface="Poppins" panose="00000500000000000000" pitchFamily="2" charset="0"/>
              </a:rPr>
              <a:t>players.team_id</a:t>
            </a:r>
            <a:r>
              <a:rPr lang="en-US" b="0" i="0" dirty="0">
                <a:effectLst/>
                <a:latin typeface="Poppins" panose="00000500000000000000" pitchFamily="2" charset="0"/>
              </a:rPr>
              <a:t> = </a:t>
            </a:r>
            <a:r>
              <a:rPr lang="en-US" b="0" i="0" dirty="0" err="1">
                <a:effectLst/>
                <a:latin typeface="Poppins" panose="00000500000000000000" pitchFamily="2" charset="0"/>
              </a:rPr>
              <a:t>teams.team_id</a:t>
            </a:r>
            <a:endParaRPr lang="en-US" b="0" i="0" dirty="0">
              <a:effectLst/>
              <a:latin typeface="Poppins" panose="00000500000000000000" pitchFamily="2" charset="0"/>
            </a:endParaRPr>
          </a:p>
          <a:p>
            <a:r>
              <a:rPr lang="en-US" dirty="0">
                <a:latin typeface="Poppins" panose="00000500000000000000" pitchFamily="2" charset="0"/>
              </a:rPr>
              <a:t>WHERE</a:t>
            </a:r>
            <a:r>
              <a:rPr lang="en-US" b="0" i="0" dirty="0"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Poppins" panose="00000500000000000000" pitchFamily="2" charset="0"/>
              </a:rPr>
              <a:t>player_id</a:t>
            </a:r>
            <a:r>
              <a:rPr lang="en-US" b="0" i="0" dirty="0">
                <a:effectLst/>
                <a:latin typeface="Poppins" panose="00000500000000000000" pitchFamily="2" charset="0"/>
              </a:rPr>
              <a:t> = 3;</a:t>
            </a:r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4CBDB11-6514-7E18-1CC3-1F3B15DCB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84" y="2322830"/>
            <a:ext cx="9296015" cy="22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3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60CCCB-44C8-1113-96D4-7EBF52AD832D}"/>
              </a:ext>
            </a:extLst>
          </p:cNvPr>
          <p:cNvSpPr txBox="1"/>
          <p:nvPr/>
        </p:nvSpPr>
        <p:spPr>
          <a:xfrm>
            <a:off x="437322" y="389614"/>
            <a:ext cx="1022537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</a:rPr>
              <a:t>What is the total number of players in each team?</a:t>
            </a:r>
          </a:p>
          <a:p>
            <a:endParaRPr lang="en-US" sz="2000" b="0" i="0" dirty="0">
              <a:solidFill>
                <a:srgbClr val="002060"/>
              </a:solidFill>
              <a:effectLst/>
              <a:latin typeface="Poppins" panose="00000500000000000000" pitchFamily="2" charset="0"/>
            </a:endParaRPr>
          </a:p>
          <a:p>
            <a:r>
              <a:rPr lang="en-US" sz="2000" dirty="0">
                <a:latin typeface="Poppins" panose="00000500000000000000" pitchFamily="2" charset="0"/>
              </a:rPr>
              <a:t>SELECT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 COUNT(</a:t>
            </a:r>
            <a:r>
              <a:rPr lang="en-US" sz="2000" b="0" i="0" dirty="0" err="1">
                <a:effectLst/>
                <a:latin typeface="Poppins" panose="00000500000000000000" pitchFamily="2" charset="0"/>
              </a:rPr>
              <a:t>player_id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) AS </a:t>
            </a:r>
            <a:r>
              <a:rPr lang="en-US" sz="2000" b="0" i="0" dirty="0" err="1">
                <a:effectLst/>
                <a:latin typeface="Poppins" panose="00000500000000000000" pitchFamily="2" charset="0"/>
              </a:rPr>
              <a:t>total_players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, </a:t>
            </a:r>
            <a:r>
              <a:rPr lang="en-US" sz="2000" b="0" i="0" dirty="0" err="1">
                <a:effectLst/>
                <a:latin typeface="Poppins" panose="00000500000000000000" pitchFamily="2" charset="0"/>
              </a:rPr>
              <a:t>team_name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 FROM teams</a:t>
            </a:r>
          </a:p>
          <a:p>
            <a:r>
              <a:rPr lang="en-US" sz="2000" dirty="0">
                <a:latin typeface="Poppins" panose="00000500000000000000" pitchFamily="2" charset="0"/>
              </a:rPr>
              <a:t>JOIN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 players ON </a:t>
            </a:r>
            <a:r>
              <a:rPr lang="en-US" sz="2000" b="0" i="0" dirty="0" err="1">
                <a:effectLst/>
                <a:latin typeface="Poppins" panose="00000500000000000000" pitchFamily="2" charset="0"/>
              </a:rPr>
              <a:t>players.team_id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 = </a:t>
            </a:r>
            <a:r>
              <a:rPr lang="en-US" sz="2000" b="0" i="0" dirty="0" err="1">
                <a:effectLst/>
                <a:latin typeface="Poppins" panose="00000500000000000000" pitchFamily="2" charset="0"/>
              </a:rPr>
              <a:t>teams.team_id</a:t>
            </a:r>
            <a:endParaRPr lang="en-US" sz="2000" b="0" i="0" dirty="0">
              <a:effectLst/>
              <a:latin typeface="Poppins" panose="00000500000000000000" pitchFamily="2" charset="0"/>
            </a:endParaRPr>
          </a:p>
          <a:p>
            <a:r>
              <a:rPr lang="en-US" sz="2000" dirty="0">
                <a:latin typeface="Poppins" panose="00000500000000000000" pitchFamily="2" charset="0"/>
              </a:rPr>
              <a:t>GROUP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 BY </a:t>
            </a:r>
            <a:r>
              <a:rPr lang="en-US" sz="2000" b="0" i="0" dirty="0" err="1">
                <a:effectLst/>
                <a:latin typeface="Poppins" panose="00000500000000000000" pitchFamily="2" charset="0"/>
              </a:rPr>
              <a:t>teams.team_name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;</a:t>
            </a:r>
          </a:p>
          <a:p>
            <a:endParaRPr lang="en-US" b="0" i="0" dirty="0">
              <a:effectLst/>
              <a:latin typeface="Poppins" panose="000005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F1C2983-472C-18AB-24F5-4337FD0BE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74" y="2452551"/>
            <a:ext cx="718285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99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81</TotalTime>
  <Words>1283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Agency FB</vt:lpstr>
      <vt:lpstr>Arial</vt:lpstr>
      <vt:lpstr>Impact</vt:lpstr>
      <vt:lpstr>Poppins</vt:lpstr>
      <vt:lpstr>Times New Roman</vt:lpstr>
      <vt:lpstr>Main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Dharpure</dc:creator>
  <cp:lastModifiedBy>Pranav Dharpure</cp:lastModifiedBy>
  <cp:revision>1</cp:revision>
  <dcterms:created xsi:type="dcterms:W3CDTF">2023-05-12T05:19:43Z</dcterms:created>
  <dcterms:modified xsi:type="dcterms:W3CDTF">2023-05-12T06:41:12Z</dcterms:modified>
</cp:coreProperties>
</file>