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C6BA-C6B3-03AF-A872-15BEB997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A5190-7F1D-11A4-14BB-54D3A45A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AE38-99F1-3EAA-93C8-AA647124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9E79-453D-768F-D55F-93D323EB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0AED-5064-A13E-9648-BE666CE4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405A-B26B-3456-8B84-EDB5110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20DB-A4FD-FC02-134A-149795F8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7FE2-F61D-4C85-9E6B-B9A51489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4379-E0BF-B760-8223-B56F851F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A660-0F7E-7A5C-E166-E04891E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45B3-2A42-3F28-9FD0-970D60A10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8085-F2D5-0DDB-2F84-7AFB6446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195C-FA98-9938-1F84-4AF91EA3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83AE-E4D7-31C9-F6F3-5FDA4EE6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FB94-6DE5-2B34-6380-1F09D03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42E-8981-3045-4D17-79A86760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B74-F8F3-8567-83E7-E38F729F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8E0A-4DB3-AEEB-514B-8A980748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89C6-9F2F-FFDC-AF4C-41058D8A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B29F-7872-4B22-ED5D-93C20232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C00F-9715-1A8B-E01C-C2F6F33A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5C0-8FD5-F2C3-3BB2-04CDEB6A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BCF4-1D36-2CB6-3FEE-43414D6C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F199-94FC-8FFA-8D0D-C443CFA6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1DB-7573-E4C1-428E-AF96E263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32AD-BEA2-6441-EC16-5E22F817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5B3A-5D02-A0EB-F6B8-1EB5795C2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A1407-2AEA-E9E3-9527-33A49055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9F38-B556-C258-F57E-A9E29CA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0E52-5461-831B-FC13-D8CBB73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97CB-1757-999B-43A5-C9AA016C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442-8259-DD47-3B43-C7F48CD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7826-2642-D477-FA48-D2D1692A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E153-8546-1095-A85C-6CEA392A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AD844-8832-EB25-5686-C1DB1EE56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A75B-9450-D3A8-A0D8-280864B8E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4D92-213D-4192-80B4-20D976CD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6C6E0-927B-3B6D-613A-115C6BF2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38490-ADEE-7AEF-0338-332FA032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5F4A-B895-743D-2C28-CCC0BC2C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3B3AA-26CC-1C79-929B-940DF51D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B691-640F-8FF6-464E-60351C7B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FF0AC-F7FE-9A66-5836-53BE3B99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3D725-2C72-4B95-8D1F-62B7DB4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57E38-89AA-8EC1-35CB-87F63AF9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F913-D4D4-32B3-41AC-A997D064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0002-3DAD-F982-882E-F3F78F1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9DE9-1233-2DC8-9808-7240D09F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54F6B-3EEA-D86A-AB8F-F7318BC1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1A13-EFBA-97B0-7B6C-B365A056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EB7F-FCC0-5ED0-F8D0-6EDB20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97A5-F97F-354B-B88B-7181A689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B8BD-6DED-9A4C-AE2A-B9E9C23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C2858-A230-9391-7BF4-11576C1C4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EFD3F-43CA-0AA9-10CC-33E22E00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021F-21C2-480E-AC40-541E0595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51AB-C5C2-E19C-7D62-577A61A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6E760-4329-E9FF-B02A-A0167D02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5A629-2702-56D4-D4C2-A1457F8E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F77-6CF3-F20F-D348-224D911F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84C8-00A8-5604-6A91-5279468A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DEC3-D4C0-4F55-B47D-D446DA818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943F-227D-4456-A61E-5A3AB50C9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graphic design, graphics&#10;&#10;Description automatically generated">
            <a:extLst>
              <a:ext uri="{FF2B5EF4-FFF2-40B4-BE49-F238E27FC236}">
                <a16:creationId xmlns:a16="http://schemas.microsoft.com/office/drawing/2014/main" id="{71DA8BE8-9C14-7BBC-1B5D-82D52FFF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69" y="794269"/>
            <a:ext cx="5269462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4] Rank employees within each department based on their hire date (earliest hire gets the highest rank).</a:t>
            </a:r>
            <a:endParaRPr lang="en-US" b="0" i="0" dirty="0">
              <a:solidFill>
                <a:srgbClr val="C1C1C1"/>
              </a:solidFill>
              <a:effectLst/>
              <a:latin typeface="SF UI Text"/>
            </a:endParaRP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SELECT 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hire_date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department_id</a:t>
            </a:r>
            <a:r>
              <a:rPr lang="en-US" dirty="0">
                <a:solidFill>
                  <a:srgbClr val="EC4454"/>
                </a:solidFill>
              </a:rPr>
              <a:t>,</a:t>
            </a:r>
          </a:p>
          <a:p>
            <a:r>
              <a:rPr lang="en-US" dirty="0">
                <a:solidFill>
                  <a:srgbClr val="EC4454"/>
                </a:solidFill>
              </a:rPr>
              <a:t>      RANK() OVER(PARTITION BY </a:t>
            </a:r>
            <a:r>
              <a:rPr lang="en-US" dirty="0" err="1">
                <a:solidFill>
                  <a:srgbClr val="EC4454"/>
                </a:solidFill>
              </a:rPr>
              <a:t>department_id</a:t>
            </a:r>
            <a:r>
              <a:rPr lang="en-US" dirty="0">
                <a:solidFill>
                  <a:srgbClr val="EC4454"/>
                </a:solidFill>
              </a:rPr>
              <a:t> ORDER BY </a:t>
            </a:r>
            <a:r>
              <a:rPr lang="en-US" dirty="0" err="1">
                <a:solidFill>
                  <a:srgbClr val="EC4454"/>
                </a:solidFill>
              </a:rPr>
              <a:t>hire_date</a:t>
            </a:r>
            <a:r>
              <a:rPr lang="en-US" dirty="0">
                <a:solidFill>
                  <a:srgbClr val="EC4454"/>
                </a:solidFill>
              </a:rPr>
              <a:t>) AS </a:t>
            </a:r>
            <a:r>
              <a:rPr lang="en-US" dirty="0" err="1">
                <a:solidFill>
                  <a:srgbClr val="EC4454"/>
                </a:solidFill>
              </a:rPr>
              <a:t>rank_of_employee</a:t>
            </a:r>
            <a:r>
              <a:rPr lang="en-US" dirty="0">
                <a:solidFill>
                  <a:srgbClr val="EC4454"/>
                </a:solidFill>
              </a:rPr>
              <a:t> </a:t>
            </a:r>
          </a:p>
          <a:p>
            <a:r>
              <a:rPr lang="en-US" dirty="0">
                <a:solidFill>
                  <a:srgbClr val="EC4454"/>
                </a:solidFill>
              </a:rPr>
              <a:t>      FROM employees;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1E2A67-7016-BD63-0481-68D522CF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12" y="2622717"/>
            <a:ext cx="5839640" cy="196242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926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5] Find the duration between the hire date of each employee and the hire date of the next employee hired in the same    department.</a:t>
            </a:r>
            <a:endParaRPr lang="en-US" b="0" i="0" dirty="0">
              <a:solidFill>
                <a:srgbClr val="C1C1C1"/>
              </a:solidFill>
              <a:effectLst/>
              <a:latin typeface="SF UI Text"/>
            </a:endParaRP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SELECT e1.name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e1.hire_date, e2.name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e2.hire_date, d.id AS </a:t>
            </a:r>
            <a:r>
              <a:rPr lang="en-US" dirty="0" err="1">
                <a:solidFill>
                  <a:srgbClr val="EC4454"/>
                </a:solidFill>
              </a:rPr>
              <a:t>dept_id</a:t>
            </a:r>
            <a:r>
              <a:rPr lang="en-US" dirty="0">
                <a:solidFill>
                  <a:srgbClr val="EC4454"/>
                </a:solidFill>
              </a:rPr>
              <a:t>, d.name AS </a:t>
            </a:r>
            <a:r>
              <a:rPr lang="en-US" dirty="0" err="1">
                <a:solidFill>
                  <a:srgbClr val="EC4454"/>
                </a:solidFill>
              </a:rPr>
              <a:t>dept_name</a:t>
            </a:r>
            <a:r>
              <a:rPr lang="en-US" dirty="0">
                <a:solidFill>
                  <a:srgbClr val="EC4454"/>
                </a:solidFill>
              </a:rPr>
              <a:t>, TIMESTAMPDIFF(year, e1.hire_date, e2.hire_date) AS </a:t>
            </a:r>
            <a:r>
              <a:rPr lang="en-US" dirty="0" err="1">
                <a:solidFill>
                  <a:srgbClr val="EC4454"/>
                </a:solidFill>
              </a:rPr>
              <a:t>duration_in_years</a:t>
            </a:r>
            <a:r>
              <a:rPr lang="en-US" dirty="0">
                <a:solidFill>
                  <a:srgbClr val="EC4454"/>
                </a:solidFill>
              </a:rPr>
              <a:t> </a:t>
            </a:r>
          </a:p>
          <a:p>
            <a:r>
              <a:rPr lang="en-US" dirty="0">
                <a:solidFill>
                  <a:srgbClr val="EC4454"/>
                </a:solidFill>
              </a:rPr>
              <a:t>FROM employees e1</a:t>
            </a:r>
          </a:p>
          <a:p>
            <a:r>
              <a:rPr lang="en-US" dirty="0">
                <a:solidFill>
                  <a:srgbClr val="EC4454"/>
                </a:solidFill>
              </a:rPr>
              <a:t>JOIN employees e2 ON e1.department_id = e2.department_id</a:t>
            </a:r>
          </a:p>
          <a:p>
            <a:r>
              <a:rPr lang="en-US" dirty="0">
                <a:solidFill>
                  <a:srgbClr val="EC4454"/>
                </a:solidFill>
              </a:rPr>
              <a:t>JOIN departments d ON e1.department_id = d.id AND e2.department_id = d.id</a:t>
            </a:r>
          </a:p>
          <a:p>
            <a:r>
              <a:rPr lang="en-US" dirty="0">
                <a:solidFill>
                  <a:srgbClr val="EC4454"/>
                </a:solidFill>
              </a:rPr>
              <a:t>WHERE e2.hire_date &gt; e1.hire_date</a:t>
            </a:r>
          </a:p>
          <a:p>
            <a:r>
              <a:rPr lang="en-US" dirty="0">
                <a:solidFill>
                  <a:srgbClr val="EC4454"/>
                </a:solidFill>
              </a:rPr>
              <a:t>ORDER BY e1.department_id, e1.hire_date;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0D18CD-BFF4-3E55-A982-6B9D0FFD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4" y="3689272"/>
            <a:ext cx="6916115" cy="13241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803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647330B4-3462-4C6F-829B-B6D179FD2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3" descr="101010 data lines to infinity">
            <a:extLst>
              <a:ext uri="{FF2B5EF4-FFF2-40B4-BE49-F238E27FC236}">
                <a16:creationId xmlns:a16="http://schemas.microsoft.com/office/drawing/2014/main" id="{CE9923B5-B44D-7D9A-C039-BAB763079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D7C614-43C2-4E29-50CA-4D6B7E0D73EA}"/>
              </a:ext>
            </a:extLst>
          </p:cNvPr>
          <p:cNvSpPr txBox="1"/>
          <p:nvPr/>
        </p:nvSpPr>
        <p:spPr>
          <a:xfrm>
            <a:off x="994873" y="2271449"/>
            <a:ext cx="6347918" cy="367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SCHEMA</a:t>
            </a:r>
          </a:p>
        </p:txBody>
      </p:sp>
      <p:cxnSp>
        <p:nvCxnSpPr>
          <p:cNvPr id="51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182387" y="649480"/>
            <a:ext cx="718322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'departments'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departments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manager_id</a:t>
            </a:r>
            <a:r>
              <a:rPr lang="en-US" sz="1700" b="0" i="0" dirty="0">
                <a:effectLst/>
              </a:rPr>
              <a:t>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'employees'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employees (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hire_date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job_title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department_id</a:t>
            </a:r>
            <a:r>
              <a:rPr lang="en-US" sz="1700" b="0" i="0" dirty="0">
                <a:effectLst/>
              </a:rPr>
              <a:t> INT </a:t>
            </a:r>
            <a:r>
              <a:rPr lang="en-US" sz="1700" b="1" i="0" dirty="0">
                <a:effectLst/>
              </a:rPr>
              <a:t>REFERENCES</a:t>
            </a:r>
            <a:r>
              <a:rPr lang="en-US" sz="1700" b="0" i="0" dirty="0">
                <a:effectLst/>
              </a:rPr>
              <a:t> departments(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'projects'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projects (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start_date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end_date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department_id</a:t>
            </a:r>
            <a:r>
              <a:rPr lang="en-US" sz="1700" b="0" i="0" dirty="0">
                <a:effectLst/>
              </a:rPr>
              <a:t> INT </a:t>
            </a:r>
            <a:r>
              <a:rPr lang="en-US" sz="1700" b="1" i="0" dirty="0">
                <a:effectLst/>
              </a:rPr>
              <a:t>REFERENCES</a:t>
            </a:r>
            <a:r>
              <a:rPr lang="en-US" sz="1700" b="0" i="0" dirty="0">
                <a:effectLst/>
              </a:rPr>
              <a:t> departments(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0" i="0" dirty="0">
                <a:effectLst/>
              </a:rPr>
              <a:t>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569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12CBF-27C2-3998-D2C2-F414F77F1F07}"/>
              </a:ext>
            </a:extLst>
          </p:cNvPr>
          <p:cNvSpPr txBox="1"/>
          <p:nvPr/>
        </p:nvSpPr>
        <p:spPr>
          <a:xfrm>
            <a:off x="4214191" y="254442"/>
            <a:ext cx="77604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'departments’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departments(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manager_id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('HR', 1), ('IT', 2), ('Sales', 3);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'employees’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employees(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job_title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('John Doe', '2018-06-20', 'HR Manager',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('Jane Smith', '2019-07-15', 'IT Manager',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('Alice Johnson', '2020-01-10', 'Sales Manager', 3),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('Bob Miller', '2021-04-30', 'HR Associate',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('Charlie Brown', '2022-10-01', 'IT Associate',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('Dave Davis', '2023-03-15', 'Sales Associate', 3);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'projects’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('HR Project 1', '2023-01-01', '2023-06-30',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('IT Project 1', '2023-02-01', '2023-07-31',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('Sales Project 1', '2023-03-01', '2023-08-31', 3);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12CBF-27C2-3998-D2C2-F414F77F1F07}"/>
              </a:ext>
            </a:extLst>
          </p:cNvPr>
          <p:cNvSpPr txBox="1"/>
          <p:nvPr/>
        </p:nvSpPr>
        <p:spPr>
          <a:xfrm>
            <a:off x="4214191" y="254442"/>
            <a:ext cx="77922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effectLst/>
              <a:latin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'John Doe’)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'HR’;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'Jane Smith’)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'IT’;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'Alice Johnson’)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'Sales';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6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DAE48-B9DC-DF36-E07F-A1A88CE9A9BA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C8005B72-1929-16BA-BCE7-61C30E158879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the longest ongoing project for each department.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all employees who are not managers.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all employees who have been hired after the start of a project in their department.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Rank employees within each department based on their hire date (earliest hire gets the       highest rank).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the duration between the hire date of each employee and the hire date of the next    employee hired in the same department.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2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2. </a:t>
            </a:r>
            <a:r>
              <a:rPr lang="en-US" b="0" i="0">
                <a:solidFill>
                  <a:srgbClr val="000000"/>
                </a:solidFill>
                <a:effectLst/>
                <a:latin typeface="Raleway" pitchFamily="2" charset="0"/>
              </a:rPr>
              <a:t>Which product had the highest sales quantity?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SELECT p.name AS </a:t>
            </a:r>
            <a:r>
              <a:rPr lang="en-US" dirty="0" err="1">
                <a:solidFill>
                  <a:srgbClr val="EC4454"/>
                </a:solidFill>
              </a:rPr>
              <a:t>project_name</a:t>
            </a:r>
            <a:r>
              <a:rPr lang="en-US" dirty="0">
                <a:solidFill>
                  <a:srgbClr val="EC4454"/>
                </a:solidFill>
              </a:rPr>
              <a:t>, d.id AS </a:t>
            </a:r>
            <a:r>
              <a:rPr lang="en-US" dirty="0" err="1">
                <a:solidFill>
                  <a:srgbClr val="EC4454"/>
                </a:solidFill>
              </a:rPr>
              <a:t>dept_id</a:t>
            </a:r>
            <a:r>
              <a:rPr lang="en-US" dirty="0">
                <a:solidFill>
                  <a:srgbClr val="EC4454"/>
                </a:solidFill>
              </a:rPr>
              <a:t>, d.name AS </a:t>
            </a:r>
            <a:r>
              <a:rPr lang="en-US" dirty="0" err="1">
                <a:solidFill>
                  <a:srgbClr val="EC4454"/>
                </a:solidFill>
              </a:rPr>
              <a:t>dept_name</a:t>
            </a:r>
            <a:r>
              <a:rPr lang="en-US" dirty="0">
                <a:solidFill>
                  <a:srgbClr val="EC4454"/>
                </a:solidFill>
              </a:rPr>
              <a:t>, DATEDIFF(</a:t>
            </a:r>
            <a:r>
              <a:rPr lang="en-US" dirty="0" err="1">
                <a:solidFill>
                  <a:srgbClr val="EC4454"/>
                </a:solidFill>
              </a:rPr>
              <a:t>end_date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start_date</a:t>
            </a:r>
            <a:r>
              <a:rPr lang="en-US" dirty="0">
                <a:solidFill>
                  <a:srgbClr val="EC4454"/>
                </a:solidFill>
              </a:rPr>
              <a:t>) AS  </a:t>
            </a:r>
            <a:r>
              <a:rPr lang="en-US" dirty="0" err="1">
                <a:solidFill>
                  <a:srgbClr val="EC4454"/>
                </a:solidFill>
              </a:rPr>
              <a:t>project_duration</a:t>
            </a:r>
            <a:r>
              <a:rPr lang="en-US" dirty="0">
                <a:solidFill>
                  <a:srgbClr val="EC4454"/>
                </a:solidFill>
              </a:rPr>
              <a:t>  FROM projects p</a:t>
            </a:r>
          </a:p>
          <a:p>
            <a:r>
              <a:rPr lang="en-US" dirty="0">
                <a:solidFill>
                  <a:srgbClr val="EC4454"/>
                </a:solidFill>
              </a:rPr>
              <a:t>JOIN departments d ON p.id = d.id</a:t>
            </a:r>
          </a:p>
          <a:p>
            <a:r>
              <a:rPr lang="en-US" dirty="0">
                <a:solidFill>
                  <a:srgbClr val="EC4454"/>
                </a:solidFill>
              </a:rPr>
              <a:t>GROUP BY d.id </a:t>
            </a:r>
          </a:p>
          <a:p>
            <a:r>
              <a:rPr lang="en-US" dirty="0">
                <a:solidFill>
                  <a:srgbClr val="EC4454"/>
                </a:solidFill>
              </a:rPr>
              <a:t>ORDER BY </a:t>
            </a:r>
            <a:r>
              <a:rPr lang="en-US" dirty="0" err="1">
                <a:solidFill>
                  <a:srgbClr val="EC4454"/>
                </a:solidFill>
              </a:rPr>
              <a:t>project_duration</a:t>
            </a:r>
            <a:r>
              <a:rPr lang="en-US" dirty="0">
                <a:solidFill>
                  <a:srgbClr val="EC4454"/>
                </a:solidFill>
              </a:rPr>
              <a:t> DESC;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6688A6-306B-B766-588F-7370EE22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3134638"/>
            <a:ext cx="7540812" cy="16826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98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2] Find all employees who are not managers.</a:t>
            </a: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 SELECT e.name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e.id, </a:t>
            </a:r>
            <a:r>
              <a:rPr lang="en-US" dirty="0" err="1">
                <a:solidFill>
                  <a:srgbClr val="EC4454"/>
                </a:solidFill>
              </a:rPr>
              <a:t>e.job_title</a:t>
            </a:r>
            <a:r>
              <a:rPr lang="en-US" dirty="0">
                <a:solidFill>
                  <a:srgbClr val="EC4454"/>
                </a:solidFill>
              </a:rPr>
              <a:t> FROM employees e</a:t>
            </a:r>
          </a:p>
          <a:p>
            <a:r>
              <a:rPr lang="en-US" dirty="0">
                <a:solidFill>
                  <a:srgbClr val="EC4454"/>
                </a:solidFill>
              </a:rPr>
              <a:t>       WHERE </a:t>
            </a:r>
            <a:r>
              <a:rPr lang="en-US" dirty="0" err="1">
                <a:solidFill>
                  <a:srgbClr val="EC4454"/>
                </a:solidFill>
              </a:rPr>
              <a:t>e.job_title</a:t>
            </a:r>
            <a:r>
              <a:rPr lang="en-US" dirty="0">
                <a:solidFill>
                  <a:srgbClr val="EC4454"/>
                </a:solidFill>
              </a:rPr>
              <a:t> NOT LIKE '%manager%';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35807D-8231-4369-6FCE-732820BEC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2704999"/>
            <a:ext cx="7668695" cy="144800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287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3] </a:t>
            </a:r>
            <a:r>
              <a:rPr lang="en-US" b="0" i="0" dirty="0">
                <a:effectLst/>
                <a:latin typeface="SF UI Text"/>
              </a:rPr>
              <a:t>Find all employees who have been hired after the start of a project in their department</a:t>
            </a:r>
            <a:r>
              <a:rPr lang="en-US" b="0" i="0" dirty="0">
                <a:solidFill>
                  <a:srgbClr val="C1C1C1"/>
                </a:solidFill>
                <a:effectLst/>
                <a:latin typeface="SF UI Text"/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 SELECT e.name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e.hire_date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p.start_date</a:t>
            </a:r>
            <a:r>
              <a:rPr lang="en-US" dirty="0">
                <a:solidFill>
                  <a:srgbClr val="EC4454"/>
                </a:solidFill>
              </a:rPr>
              <a:t> FROM employees e</a:t>
            </a:r>
          </a:p>
          <a:p>
            <a:r>
              <a:rPr lang="en-US" dirty="0">
                <a:solidFill>
                  <a:srgbClr val="EC4454"/>
                </a:solidFill>
              </a:rPr>
              <a:t>       JOIN projects p ON </a:t>
            </a:r>
            <a:r>
              <a:rPr lang="en-US" dirty="0" err="1">
                <a:solidFill>
                  <a:srgbClr val="EC4454"/>
                </a:solidFill>
              </a:rPr>
              <a:t>e.department_id</a:t>
            </a:r>
            <a:r>
              <a:rPr lang="en-US" dirty="0">
                <a:solidFill>
                  <a:srgbClr val="EC4454"/>
                </a:solidFill>
              </a:rPr>
              <a:t> = </a:t>
            </a:r>
            <a:r>
              <a:rPr lang="en-US" dirty="0" err="1">
                <a:solidFill>
                  <a:srgbClr val="EC4454"/>
                </a:solidFill>
              </a:rPr>
              <a:t>p.department_id</a:t>
            </a:r>
            <a:r>
              <a:rPr lang="en-US" dirty="0">
                <a:solidFill>
                  <a:srgbClr val="EC4454"/>
                </a:solidFill>
              </a:rPr>
              <a:t>   </a:t>
            </a:r>
          </a:p>
          <a:p>
            <a:r>
              <a:rPr lang="en-US" dirty="0">
                <a:solidFill>
                  <a:srgbClr val="EC4454"/>
                </a:solidFill>
              </a:rPr>
              <a:t>       WHERE </a:t>
            </a:r>
            <a:r>
              <a:rPr lang="en-US" dirty="0" err="1">
                <a:solidFill>
                  <a:srgbClr val="EC4454"/>
                </a:solidFill>
              </a:rPr>
              <a:t>e.hire_date</a:t>
            </a:r>
            <a:r>
              <a:rPr lang="en-US" dirty="0">
                <a:solidFill>
                  <a:srgbClr val="EC4454"/>
                </a:solidFill>
              </a:rPr>
              <a:t> &gt; </a:t>
            </a:r>
            <a:r>
              <a:rPr lang="en-US" dirty="0" err="1">
                <a:solidFill>
                  <a:srgbClr val="EC4454"/>
                </a:solidFill>
              </a:rPr>
              <a:t>p.start_date</a:t>
            </a:r>
            <a:r>
              <a:rPr lang="en-US" dirty="0">
                <a:solidFill>
                  <a:srgbClr val="EC4454"/>
                </a:solidFill>
              </a:rPr>
              <a:t>;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38991C-0687-D70E-7605-F169333C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2952683"/>
            <a:ext cx="5801535" cy="952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55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855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Raleway</vt:lpstr>
      <vt:lpstr>SF UI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Dharpure</dc:creator>
  <cp:lastModifiedBy>Pranav Dharpure</cp:lastModifiedBy>
  <cp:revision>3</cp:revision>
  <dcterms:created xsi:type="dcterms:W3CDTF">2023-06-12T11:03:25Z</dcterms:created>
  <dcterms:modified xsi:type="dcterms:W3CDTF">2023-11-26T18:09:56Z</dcterms:modified>
</cp:coreProperties>
</file>