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58" r:id="rId6"/>
    <p:sldId id="260" r:id="rId7"/>
    <p:sldId id="266" r:id="rId8"/>
    <p:sldId id="267" r:id="rId9"/>
    <p:sldId id="268" r:id="rId10"/>
    <p:sldId id="269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65" dt="2025-10-20T18:02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rini" userId="f9280a8dc068fb33" providerId="LiveId" clId="{C49C1DDF-4A1C-46A9-AF51-0E685ABBB218}"/>
    <pc:docChg chg="undo redo custSel addSld delSld modSld">
      <pc:chgData name="K Harini" userId="f9280a8dc068fb33" providerId="LiveId" clId="{C49C1DDF-4A1C-46A9-AF51-0E685ABBB218}" dt="2025-10-20T18:02:44.180" v="561"/>
      <pc:docMkLst>
        <pc:docMk/>
      </pc:docMkLst>
      <pc:sldChg chg="modSp mod">
        <pc:chgData name="K Harini" userId="f9280a8dc068fb33" providerId="LiveId" clId="{C49C1DDF-4A1C-46A9-AF51-0E685ABBB218}" dt="2025-10-20T17:58:46.120" v="554" actId="20577"/>
        <pc:sldMkLst>
          <pc:docMk/>
          <pc:sldMk cId="2720793846" sldId="256"/>
        </pc:sldMkLst>
        <pc:spChg chg="mod">
          <ac:chgData name="K Harini" userId="f9280a8dc068fb33" providerId="LiveId" clId="{C49C1DDF-4A1C-46A9-AF51-0E685ABBB218}" dt="2025-10-20T17:58:46.120" v="554" actId="20577"/>
          <ac:spMkLst>
            <pc:docMk/>
            <pc:sldMk cId="2720793846" sldId="256"/>
            <ac:spMk id="7" creationId="{5BEE647A-5606-A6E5-93DB-A43A8FC2D88A}"/>
          </ac:spMkLst>
        </pc:spChg>
        <pc:graphicFrameChg chg="modGraphic">
          <ac:chgData name="K Harini" userId="f9280a8dc068fb33" providerId="LiveId" clId="{C49C1DDF-4A1C-46A9-AF51-0E685ABBB218}" dt="2025-10-20T09:49:42.352" v="23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modSp mod">
        <pc:chgData name="K Harini" userId="f9280a8dc068fb33" providerId="LiveId" clId="{C49C1DDF-4A1C-46A9-AF51-0E685ABBB218}" dt="2025-10-20T10:01:59.598" v="61" actId="27636"/>
        <pc:sldMkLst>
          <pc:docMk/>
          <pc:sldMk cId="1816614792" sldId="257"/>
        </pc:sldMkLst>
        <pc:spChg chg="mod">
          <ac:chgData name="K Harini" userId="f9280a8dc068fb33" providerId="LiveId" clId="{C49C1DDF-4A1C-46A9-AF51-0E685ABBB218}" dt="2025-10-20T10:01:59.598" v="61" actId="27636"/>
          <ac:spMkLst>
            <pc:docMk/>
            <pc:sldMk cId="1816614792" sldId="257"/>
            <ac:spMk id="3" creationId="{FAE17474-C476-1051-3F37-A2159E2BEE57}"/>
          </ac:spMkLst>
        </pc:spChg>
      </pc:sldChg>
      <pc:sldChg chg="modSp mod">
        <pc:chgData name="K Harini" userId="f9280a8dc068fb33" providerId="LiveId" clId="{C49C1DDF-4A1C-46A9-AF51-0E685ABBB218}" dt="2025-10-20T18:02:44.180" v="561"/>
        <pc:sldMkLst>
          <pc:docMk/>
          <pc:sldMk cId="519586359" sldId="258"/>
        </pc:sldMkLst>
        <pc:graphicFrameChg chg="mod modGraphic">
          <ac:chgData name="K Harini" userId="f9280a8dc068fb33" providerId="LiveId" clId="{C49C1DDF-4A1C-46A9-AF51-0E685ABBB218}" dt="2025-10-20T18:02:44.180" v="561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modSp mod">
        <pc:chgData name="K Harini" userId="f9280a8dc068fb33" providerId="LiveId" clId="{C49C1DDF-4A1C-46A9-AF51-0E685ABBB218}" dt="2025-10-20T10:06:03.473" v="147" actId="27636"/>
        <pc:sldMkLst>
          <pc:docMk/>
          <pc:sldMk cId="2832692384" sldId="259"/>
        </pc:sldMkLst>
        <pc:spChg chg="mod">
          <ac:chgData name="K Harini" userId="f9280a8dc068fb33" providerId="LiveId" clId="{C49C1DDF-4A1C-46A9-AF51-0E685ABBB218}" dt="2025-10-20T10:06:03.473" v="147" actId="27636"/>
          <ac:spMkLst>
            <pc:docMk/>
            <pc:sldMk cId="2832692384" sldId="259"/>
            <ac:spMk id="3" creationId="{FE67243E-1300-82BE-9968-6837E801AFFC}"/>
          </ac:spMkLst>
        </pc:spChg>
      </pc:sldChg>
      <pc:sldChg chg="addSp modSp mod">
        <pc:chgData name="K Harini" userId="f9280a8dc068fb33" providerId="LiveId" clId="{C49C1DDF-4A1C-46A9-AF51-0E685ABBB218}" dt="2025-10-20T17:04:35.345" v="294" actId="14100"/>
        <pc:sldMkLst>
          <pc:docMk/>
          <pc:sldMk cId="2805269521" sldId="260"/>
        </pc:sldMkLst>
        <pc:spChg chg="mod">
          <ac:chgData name="K Harini" userId="f9280a8dc068fb33" providerId="LiveId" clId="{C49C1DDF-4A1C-46A9-AF51-0E685ABBB218}" dt="2025-10-20T17:04:30.870" v="293" actId="255"/>
          <ac:spMkLst>
            <pc:docMk/>
            <pc:sldMk cId="2805269521" sldId="260"/>
            <ac:spMk id="3" creationId="{CB511744-1841-7314-5231-7CC4C07DDED0}"/>
          </ac:spMkLst>
        </pc:spChg>
        <pc:picChg chg="add mod">
          <ac:chgData name="K Harini" userId="f9280a8dc068fb33" providerId="LiveId" clId="{C49C1DDF-4A1C-46A9-AF51-0E685ABBB218}" dt="2025-10-20T17:04:35.345" v="294" actId="14100"/>
          <ac:picMkLst>
            <pc:docMk/>
            <pc:sldMk cId="2805269521" sldId="260"/>
            <ac:picMk id="6" creationId="{4AA2EF04-B0E4-2818-5427-D20074347017}"/>
          </ac:picMkLst>
        </pc:picChg>
      </pc:sldChg>
      <pc:sldChg chg="addSp modSp mod">
        <pc:chgData name="K Harini" userId="f9280a8dc068fb33" providerId="LiveId" clId="{C49C1DDF-4A1C-46A9-AF51-0E685ABBB218}" dt="2025-10-20T17:12:31.736" v="433" actId="20577"/>
        <pc:sldMkLst>
          <pc:docMk/>
          <pc:sldMk cId="1263363521" sldId="261"/>
        </pc:sldMkLst>
        <pc:spChg chg="mod">
          <ac:chgData name="K Harini" userId="f9280a8dc068fb33" providerId="LiveId" clId="{C49C1DDF-4A1C-46A9-AF51-0E685ABBB218}" dt="2025-10-20T17:12:31.736" v="433" actId="20577"/>
          <ac:spMkLst>
            <pc:docMk/>
            <pc:sldMk cId="1263363521" sldId="261"/>
            <ac:spMk id="3" creationId="{4B9409AF-1BD6-CFDC-B172-AD3D38536AC2}"/>
          </ac:spMkLst>
        </pc:spChg>
        <pc:picChg chg="add mod">
          <ac:chgData name="K Harini" userId="f9280a8dc068fb33" providerId="LiveId" clId="{C49C1DDF-4A1C-46A9-AF51-0E685ABBB218}" dt="2025-10-20T17:01:40.514" v="251"/>
          <ac:picMkLst>
            <pc:docMk/>
            <pc:sldMk cId="1263363521" sldId="261"/>
            <ac:picMk id="6" creationId="{2A96A6C4-7857-7EFA-5CA3-4EB927052267}"/>
          </ac:picMkLst>
        </pc:picChg>
      </pc:sldChg>
      <pc:sldChg chg="modSp mod">
        <pc:chgData name="K Harini" userId="f9280a8dc068fb33" providerId="LiveId" clId="{C49C1DDF-4A1C-46A9-AF51-0E685ABBB218}" dt="2025-10-20T17:19:49.071" v="494" actId="5793"/>
        <pc:sldMkLst>
          <pc:docMk/>
          <pc:sldMk cId="752607158" sldId="262"/>
        </pc:sldMkLst>
        <pc:spChg chg="mod">
          <ac:chgData name="K Harini" userId="f9280a8dc068fb33" providerId="LiveId" clId="{C49C1DDF-4A1C-46A9-AF51-0E685ABBB218}" dt="2025-10-20T17:19:49.071" v="494" actId="5793"/>
          <ac:spMkLst>
            <pc:docMk/>
            <pc:sldMk cId="752607158" sldId="262"/>
            <ac:spMk id="3" creationId="{D3AB1971-AF7F-80EE-26ED-EA8A7E8C7C21}"/>
          </ac:spMkLst>
        </pc:spChg>
      </pc:sldChg>
      <pc:sldChg chg="modSp add mod">
        <pc:chgData name="K Harini" userId="f9280a8dc068fb33" providerId="LiveId" clId="{C49C1DDF-4A1C-46A9-AF51-0E685ABBB218}" dt="2025-10-20T17:14:46.519" v="458" actId="113"/>
        <pc:sldMkLst>
          <pc:docMk/>
          <pc:sldMk cId="1837271227" sldId="263"/>
        </pc:sldMkLst>
        <pc:spChg chg="mod">
          <ac:chgData name="K Harini" userId="f9280a8dc068fb33" providerId="LiveId" clId="{C49C1DDF-4A1C-46A9-AF51-0E685ABBB218}" dt="2025-10-20T17:14:46.519" v="458" actId="113"/>
          <ac:spMkLst>
            <pc:docMk/>
            <pc:sldMk cId="1837271227" sldId="263"/>
            <ac:spMk id="3" creationId="{D43F1624-D8B0-39D8-1C6F-BCD4B3C0201E}"/>
          </ac:spMkLst>
        </pc:spChg>
      </pc:sldChg>
      <pc:sldChg chg="addSp delSp modSp add mod setBg">
        <pc:chgData name="K Harini" userId="f9280a8dc068fb33" providerId="LiveId" clId="{C49C1DDF-4A1C-46A9-AF51-0E685ABBB218}" dt="2025-10-20T17:11:44.652" v="393" actId="14100"/>
        <pc:sldMkLst>
          <pc:docMk/>
          <pc:sldMk cId="3068120339" sldId="264"/>
        </pc:sldMkLst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2" creationId="{D3D4E80F-0097-E9C3-7382-360052E7B917}"/>
          </ac:spMkLst>
        </pc:spChg>
        <pc:spChg chg="mod">
          <ac:chgData name="K Harini" userId="f9280a8dc068fb33" providerId="LiveId" clId="{C49C1DDF-4A1C-46A9-AF51-0E685ABBB218}" dt="2025-10-20T17:11:26.565" v="391" actId="20577"/>
          <ac:spMkLst>
            <pc:docMk/>
            <pc:sldMk cId="3068120339" sldId="264"/>
            <ac:spMk id="3" creationId="{5481DD49-2B31-B5DE-1072-47D8565B3949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4" creationId="{0968410B-BCDE-C84E-52FF-8E1CC22612F4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5" creationId="{BDCE6E0F-A9EE-2542-7F8C-4E2ECB888AAA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2" creationId="{45D37F4E-DDB4-456B-97E0-9937730A039F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4" creationId="{B2DD41CD-8F47-4F56-AD12-4E2FF7696987}"/>
          </ac:spMkLst>
        </pc:spChg>
        <pc:picChg chg="del">
          <ac:chgData name="K Harini" userId="f9280a8dc068fb33" providerId="LiveId" clId="{C49C1DDF-4A1C-46A9-AF51-0E685ABBB218}" dt="2025-10-20T17:04:54.368" v="296" actId="478"/>
          <ac:picMkLst>
            <pc:docMk/>
            <pc:sldMk cId="3068120339" sldId="264"/>
            <ac:picMk id="6" creationId="{1DE9ED1E-BF65-503B-AD8B-E8939764157E}"/>
          </ac:picMkLst>
        </pc:picChg>
        <pc:picChg chg="add mod ord">
          <ac:chgData name="K Harini" userId="f9280a8dc068fb33" providerId="LiveId" clId="{C49C1DDF-4A1C-46A9-AF51-0E685ABBB218}" dt="2025-10-20T17:11:44.652" v="393" actId="14100"/>
          <ac:picMkLst>
            <pc:docMk/>
            <pc:sldMk cId="3068120339" sldId="264"/>
            <ac:picMk id="7" creationId="{81A820CC-E106-8711-5A13-C49211D16C0C}"/>
          </ac:picMkLst>
        </pc:picChg>
      </pc:sldChg>
      <pc:sldChg chg="modSp add mod">
        <pc:chgData name="K Harini" userId="f9280a8dc068fb33" providerId="LiveId" clId="{C49C1DDF-4A1C-46A9-AF51-0E685ABBB218}" dt="2025-10-20T17:13:18.360" v="446" actId="20577"/>
        <pc:sldMkLst>
          <pc:docMk/>
          <pc:sldMk cId="1164879705" sldId="265"/>
        </pc:sldMkLst>
        <pc:spChg chg="mod">
          <ac:chgData name="K Harini" userId="f9280a8dc068fb33" providerId="LiveId" clId="{C49C1DDF-4A1C-46A9-AF51-0E685ABBB218}" dt="2025-10-20T17:13:18.360" v="446" actId="20577"/>
          <ac:spMkLst>
            <pc:docMk/>
            <pc:sldMk cId="1164879705" sldId="265"/>
            <ac:spMk id="3" creationId="{E39BF234-03FB-99B7-1FAD-E73A077F6A4D}"/>
          </ac:spMkLst>
        </pc:spChg>
      </pc:sldChg>
      <pc:sldChg chg="modSp add del mod">
        <pc:chgData name="K Harini" userId="f9280a8dc068fb33" providerId="LiveId" clId="{C49C1DDF-4A1C-46A9-AF51-0E685ABBB218}" dt="2025-10-20T17:10:23.265" v="362" actId="2890"/>
        <pc:sldMkLst>
          <pc:docMk/>
          <pc:sldMk cId="3731712274" sldId="265"/>
        </pc:sldMkLst>
        <pc:spChg chg="mod">
          <ac:chgData name="K Harini" userId="f9280a8dc068fb33" providerId="LiveId" clId="{C49C1DDF-4A1C-46A9-AF51-0E685ABBB218}" dt="2025-10-20T17:10:21.770" v="356" actId="255"/>
          <ac:spMkLst>
            <pc:docMk/>
            <pc:sldMk cId="3731712274" sldId="265"/>
            <ac:spMk id="3" creationId="{DF0B9229-C0EF-24BE-0FA0-05F46AB51E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WEATHER CONDITIONS USING PROBABILISTIC REASONING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42432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=""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=""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2117240030028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DHARRINI</a:t>
                      </a:r>
                      <a:r>
                        <a:rPr lang="en-US" baseline="0" dirty="0" smtClean="0"/>
                        <a:t> SELVI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=""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10/25/2025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Scenario Prediction Table</a:t>
            </a:r>
          </a:p>
          <a:p>
            <a:r>
              <a:rPr lang="en-GB" sz="2400" dirty="0" smtClean="0"/>
              <a:t>These tables show Bayesian Network predictions for example weather scenarios. Probabilities indicate the likelihood of playing (Play = Yes) or not playing (Play = No).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9" y="2461013"/>
            <a:ext cx="5308600" cy="427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lvl="0"/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Results</a:t>
            </a:r>
          </a:p>
          <a:p>
            <a:r>
              <a:rPr lang="en-GB" sz="2000" dirty="0"/>
              <a:t>The Bayesian Network successfully predicts the probability of playing (Play) under different weather scenarios.</a:t>
            </a:r>
          </a:p>
          <a:p>
            <a:r>
              <a:rPr lang="en-GB" sz="2000" dirty="0"/>
              <a:t>The model captures dependencies between weather variables (Outlook, Temperature, Humidity, Wind) and the outcome.</a:t>
            </a:r>
          </a:p>
          <a:p>
            <a:r>
              <a:rPr lang="en-GB" sz="2000" dirty="0"/>
              <a:t>Predictions are consistent with expected </a:t>
            </a:r>
            <a:r>
              <a:rPr lang="en-GB" sz="2000" dirty="0" err="1"/>
              <a:t>behavior</a:t>
            </a:r>
            <a:r>
              <a:rPr lang="en-GB" sz="2000" dirty="0"/>
              <a:t>, e.g., Overcast usually results in Play = Yes.</a:t>
            </a:r>
          </a:p>
          <a:p>
            <a:r>
              <a:rPr lang="en-GB" sz="2000" dirty="0"/>
              <a:t>The Naive Bayes classifier provides comparable accuracy, validating the synthetic dataset and feature encoding.</a:t>
            </a:r>
          </a:p>
          <a:p>
            <a:r>
              <a:rPr lang="en-GB" sz="2000" dirty="0"/>
              <a:t>Visualizations (Bayesian Network structure and CPT </a:t>
            </a:r>
            <a:r>
              <a:rPr lang="en-GB" sz="2000" dirty="0" err="1"/>
              <a:t>heatmap</a:t>
            </a:r>
            <a:r>
              <a:rPr lang="en-GB" sz="2000" dirty="0"/>
              <a:t>) clearly show </a:t>
            </a:r>
            <a:r>
              <a:rPr lang="en-GB" sz="2000" b="1" dirty="0"/>
              <a:t>how different factors influence the decision</a:t>
            </a:r>
            <a:r>
              <a:rPr lang="en-GB" sz="2000" dirty="0"/>
              <a:t>.</a:t>
            </a:r>
          </a:p>
          <a:p>
            <a:r>
              <a:rPr lang="en-GB" sz="2000" dirty="0"/>
              <a:t>The system efficiently computes probabilities for multiple scenarios in real-time.</a:t>
            </a:r>
          </a:p>
          <a:p>
            <a:r>
              <a:rPr lang="en-GB" sz="2000" dirty="0"/>
              <a:t>Compared to simpler approaches, the Bayesian Network provides </a:t>
            </a:r>
            <a:r>
              <a:rPr lang="en-GB" sz="2000" b="1" dirty="0"/>
              <a:t>interpretable, probabilistic reasoning</a:t>
            </a:r>
            <a:r>
              <a:rPr lang="en-GB" sz="2000" dirty="0"/>
              <a:t>, handling uncertainty better than standard classifiers.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endParaRPr lang="en-US" sz="2000" b="1" dirty="0"/>
          </a:p>
          <a:p>
            <a:pPr marL="0" indent="0">
              <a:buNone/>
            </a:pPr>
            <a:r>
              <a:rPr lang="en-GB" sz="2000" b="1" dirty="0"/>
              <a:t>Future Enhancements</a:t>
            </a:r>
          </a:p>
          <a:p>
            <a:r>
              <a:rPr lang="en-GB" sz="2000" dirty="0"/>
              <a:t>Incorporate </a:t>
            </a:r>
            <a:r>
              <a:rPr lang="en-GB" sz="2000" b="1" dirty="0"/>
              <a:t>real-time weather data</a:t>
            </a:r>
            <a:r>
              <a:rPr lang="en-GB" sz="2000" dirty="0"/>
              <a:t> from APIs (e.g., </a:t>
            </a:r>
            <a:r>
              <a:rPr lang="en-GB" sz="2000" dirty="0" err="1"/>
              <a:t>OpenWeatherMap</a:t>
            </a:r>
            <a:r>
              <a:rPr lang="en-GB" sz="2000" dirty="0"/>
              <a:t>) to make predictions more accurate and dynamic.</a:t>
            </a:r>
          </a:p>
          <a:p>
            <a:r>
              <a:rPr lang="en-GB" sz="2000" dirty="0"/>
              <a:t>Extend the model to predict </a:t>
            </a:r>
            <a:r>
              <a:rPr lang="en-GB" sz="2000" b="1" dirty="0"/>
              <a:t>multiple weather-dependent activities</a:t>
            </a:r>
            <a:r>
              <a:rPr lang="en-GB" sz="2000" dirty="0"/>
              <a:t>, not just outdoor play.</a:t>
            </a:r>
          </a:p>
          <a:p>
            <a:r>
              <a:rPr lang="en-GB" sz="2000" dirty="0"/>
              <a:t>Integrate </a:t>
            </a:r>
            <a:r>
              <a:rPr lang="en-GB" sz="2000" b="1" dirty="0"/>
              <a:t>additional features</a:t>
            </a:r>
            <a:r>
              <a:rPr lang="en-GB" sz="2000" dirty="0"/>
              <a:t> like season, time of day, or location to improve predictive power.</a:t>
            </a:r>
          </a:p>
          <a:p>
            <a:r>
              <a:rPr lang="en-GB" sz="2000" dirty="0"/>
              <a:t>Combine </a:t>
            </a:r>
            <a:r>
              <a:rPr lang="en-GB" sz="2000" b="1" dirty="0"/>
              <a:t>Bayesian Networks with machine learning ensembles</a:t>
            </a:r>
            <a:r>
              <a:rPr lang="en-GB" sz="2000" dirty="0"/>
              <a:t> (e.g., Random Forest, Gradient Boosting) for better accuracy.</a:t>
            </a:r>
          </a:p>
          <a:p>
            <a:r>
              <a:rPr lang="en-GB" sz="2000" dirty="0"/>
              <a:t>Develop a </a:t>
            </a:r>
            <a:r>
              <a:rPr lang="en-GB" sz="2000" b="1" dirty="0"/>
              <a:t>web or mobile interface</a:t>
            </a:r>
            <a:r>
              <a:rPr lang="en-GB" sz="2000" dirty="0"/>
              <a:t> where users can input weather conditions and get probabilistic predictions instantly.</a:t>
            </a:r>
          </a:p>
          <a:p>
            <a:r>
              <a:rPr lang="en-GB" sz="2000" dirty="0"/>
              <a:t>Implement </a:t>
            </a:r>
            <a:r>
              <a:rPr lang="en-GB" sz="2000" b="1" dirty="0"/>
              <a:t>explainable AI techniques</a:t>
            </a:r>
            <a:r>
              <a:rPr lang="en-GB" sz="2000" dirty="0"/>
              <a:t> to show which weather factors most influence the outcome.</a:t>
            </a:r>
          </a:p>
          <a:p>
            <a:r>
              <a:rPr lang="en-GB" sz="2000" dirty="0"/>
              <a:t>Include </a:t>
            </a:r>
            <a:r>
              <a:rPr lang="en-GB" sz="2000" b="1" dirty="0"/>
              <a:t>uncertainty visualization</a:t>
            </a:r>
            <a:r>
              <a:rPr lang="en-GB" sz="2000" dirty="0"/>
              <a:t>, e.g., probability ranges instead of single predictions.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References</a:t>
            </a:r>
          </a:p>
          <a:p>
            <a:r>
              <a:rPr lang="en-IN" sz="2400" dirty="0"/>
              <a:t>Russell, S., &amp; </a:t>
            </a:r>
            <a:r>
              <a:rPr lang="en-IN" sz="2400" dirty="0" err="1"/>
              <a:t>Norvig</a:t>
            </a:r>
            <a:r>
              <a:rPr lang="en-IN" sz="2400" dirty="0"/>
              <a:t>, P. (2020). </a:t>
            </a:r>
            <a:r>
              <a:rPr lang="en-IN" sz="2400" i="1" dirty="0"/>
              <a:t>Artificial Intelligence: A Modern Approach</a:t>
            </a:r>
            <a:r>
              <a:rPr lang="en-IN" sz="2400" dirty="0"/>
              <a:t> (4th Edition). </a:t>
            </a:r>
            <a:r>
              <a:rPr lang="en-IN" sz="2400" dirty="0">
                <a:hlinkClick r:id="rId2"/>
              </a:rPr>
              <a:t>https://aima.cs.berkeley.edu/</a:t>
            </a:r>
            <a:endParaRPr lang="en-IN" sz="2400" dirty="0"/>
          </a:p>
          <a:p>
            <a:r>
              <a:rPr lang="en-IN" sz="2400" dirty="0" err="1"/>
              <a:t>TutorialsPoint</a:t>
            </a:r>
            <a:r>
              <a:rPr lang="en-IN" sz="2400" dirty="0"/>
              <a:t> – Naive Bayes Classifier in AI. https://www.tutorialspoint.com/machine_learning_with_python/machine_learning_with_python_naive_bayes_algorithm.htm</a:t>
            </a:r>
          </a:p>
          <a:p>
            <a:r>
              <a:rPr lang="en-IN" sz="2400" dirty="0" err="1"/>
              <a:t>GeeksforGeeks</a:t>
            </a:r>
            <a:r>
              <a:rPr lang="en-IN" sz="2400" dirty="0"/>
              <a:t> – Bayesian Network in Python. https://www.geeksforgeeks.org/bayesian-network-in-python/</a:t>
            </a:r>
          </a:p>
          <a:p>
            <a:r>
              <a:rPr lang="en-IN" sz="2400" dirty="0"/>
              <a:t>Towards Data Science – Understanding Bayesian Networks and Probabilistic Reasoning. https://towardsdatascience.com/bayesian-networks-in-python-1caa5d6ff312</a:t>
            </a:r>
          </a:p>
          <a:p>
            <a:r>
              <a:rPr lang="en-IN" sz="2400" dirty="0"/>
              <a:t>Python Official Documentation – </a:t>
            </a:r>
            <a:r>
              <a:rPr lang="en-IN" sz="2400" dirty="0" err="1"/>
              <a:t>Matplotlib</a:t>
            </a:r>
            <a:r>
              <a:rPr lang="en-IN" sz="2400" dirty="0"/>
              <a:t> Visualization. https://matplotlib.org/stable/api/pyplot_api.html</a:t>
            </a:r>
          </a:p>
          <a:p>
            <a:r>
              <a:rPr lang="en-IN" sz="2400" dirty="0"/>
              <a:t>Python Official Documentation – Pandas Documentation. https://pandas.pydata.org/docs/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GB" sz="2000" dirty="0"/>
              <a:t>Artificial Intelligence (AI) enables machines to make intelligent decisions and predictions based on data.</a:t>
            </a:r>
          </a:p>
          <a:p>
            <a:r>
              <a:rPr lang="en-GB" sz="2000" dirty="0"/>
              <a:t>Probabilistic reasoning is a key AI application that allows decision-making under uncertainty.</a:t>
            </a:r>
          </a:p>
          <a:p>
            <a:r>
              <a:rPr lang="en-GB" sz="2000" dirty="0"/>
              <a:t>This project addresses </a:t>
            </a:r>
            <a:r>
              <a:rPr lang="en-GB" sz="2000" b="1" dirty="0"/>
              <a:t>weather-based prediction</a:t>
            </a:r>
            <a:r>
              <a:rPr lang="en-GB" sz="2000" dirty="0"/>
              <a:t> of whether people will play outdoor games.</a:t>
            </a:r>
          </a:p>
          <a:p>
            <a:r>
              <a:rPr lang="en-GB" sz="2000" b="1" dirty="0"/>
              <a:t>Bayesian Networks</a:t>
            </a:r>
            <a:r>
              <a:rPr lang="en-GB" sz="2000" dirty="0"/>
              <a:t> are used to model dependencies between weather variables: Outlook, Temperature, Humidity, and Wind.</a:t>
            </a:r>
          </a:p>
          <a:p>
            <a:r>
              <a:rPr lang="en-GB" sz="2000" b="1" dirty="0"/>
              <a:t>Naive Bayes classifiers</a:t>
            </a:r>
            <a:r>
              <a:rPr lang="en-GB" sz="2000" dirty="0"/>
              <a:t> are used for comparison with probabilistic inference.</a:t>
            </a:r>
          </a:p>
          <a:p>
            <a:r>
              <a:rPr lang="en-GB" sz="2000" dirty="0"/>
              <a:t>The main task is to </a:t>
            </a:r>
            <a:r>
              <a:rPr lang="en-GB" sz="2000" b="1" dirty="0"/>
              <a:t>predict the probability of outdoor play</a:t>
            </a:r>
            <a:r>
              <a:rPr lang="en-GB" sz="2000" dirty="0"/>
              <a:t> given a set of weather conditions.</a:t>
            </a:r>
          </a:p>
          <a:p>
            <a:r>
              <a:rPr lang="en-GB" sz="2000" dirty="0"/>
              <a:t>The project highlights the importance of </a:t>
            </a:r>
            <a:r>
              <a:rPr lang="en-GB" sz="2000" b="1" dirty="0"/>
              <a:t>intelligent prediction systems</a:t>
            </a:r>
            <a:r>
              <a:rPr lang="en-GB" sz="2000" dirty="0"/>
              <a:t> that handle uncertainty in input data.</a:t>
            </a:r>
          </a:p>
          <a:p>
            <a:r>
              <a:rPr lang="en-GB" sz="2000" dirty="0"/>
              <a:t>Visualization of the </a:t>
            </a:r>
            <a:r>
              <a:rPr lang="en-GB" sz="2000" b="1" dirty="0"/>
              <a:t>Bayesian Network structure</a:t>
            </a:r>
            <a:r>
              <a:rPr lang="en-GB" sz="2000" dirty="0"/>
              <a:t> and </a:t>
            </a:r>
            <a:r>
              <a:rPr lang="en-GB" sz="2000" b="1" dirty="0"/>
              <a:t>Conditional Probability Tables (CPTs)</a:t>
            </a:r>
            <a:r>
              <a:rPr lang="en-GB" sz="2000" dirty="0"/>
              <a:t> is included.</a:t>
            </a:r>
          </a:p>
          <a:p>
            <a:r>
              <a:rPr lang="en-GB" sz="2000" dirty="0"/>
              <a:t>The project also evaluates model performance and compares </a:t>
            </a:r>
            <a:r>
              <a:rPr lang="en-GB" sz="2000" b="1" dirty="0"/>
              <a:t>Bayesian inference</a:t>
            </a:r>
            <a:r>
              <a:rPr lang="en-GB" sz="2000" dirty="0"/>
              <a:t> with classical machine learning approaches.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E67243E-1300-82BE-9968-6837E801A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IN" sz="2900" dirty="0"/>
                  <a:t>Weather prediction is a decision-making problem where each combination of weather attributes is treated as a state.</a:t>
                </a:r>
              </a:p>
              <a:p>
                <a:r>
                  <a:rPr lang="en-IN" sz="2900" b="1" dirty="0"/>
                  <a:t>Naive Bayes Classifier</a:t>
                </a:r>
                <a:r>
                  <a:rPr lang="en-IN" sz="2900" dirty="0"/>
                  <a:t> predicts the probability of an outcome (Play) given features (X = {Outlook, Temperature, Humidity, Wind}) using: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 = (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* ∏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𝑖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) /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P(</a:t>
                </a:r>
                <a:r>
                  <a:rPr lang="en-IN" sz="2900" dirty="0" err="1" smtClean="0"/>
                  <a:t>Play</a:t>
                </a:r>
                <a:r>
                  <a:rPr lang="en-IN" sz="2900" dirty="0" err="1"/>
                  <a:t>∣X</a:t>
                </a:r>
                <a:r>
                  <a:rPr lang="en-IN" sz="2900" dirty="0"/>
                  <a:t>) = probability of playing given the weather</a:t>
                </a:r>
              </a:p>
              <a:p>
                <a:r>
                  <a:rPr lang="en-IN" sz="2900" dirty="0" err="1"/>
                  <a:t>XiX_iXi</a:t>
                </a:r>
                <a:r>
                  <a:rPr lang="en-IN" sz="2900" dirty="0"/>
                  <a:t>​ = individual weather features</a:t>
                </a:r>
              </a:p>
              <a:p>
                <a:r>
                  <a:rPr lang="en-IN" sz="2900" dirty="0"/>
                  <a:t>Assumes conditional independence between features</a:t>
                </a:r>
              </a:p>
              <a:p>
                <a:r>
                  <a:rPr lang="en-IN" sz="2900" b="1" dirty="0"/>
                  <a:t>Bayesian Networks</a:t>
                </a:r>
                <a:r>
                  <a:rPr lang="en-IN" sz="2900" dirty="0"/>
                  <a:t> model dependencies between variables:</a:t>
                </a:r>
              </a:p>
              <a:p>
                <a:pPr lvl="1"/>
                <a:r>
                  <a:rPr lang="en-IN" sz="2900" dirty="0"/>
                  <a:t>Nodes represent variables (Outlook, Temperature, Humidity, Wind, Play)</a:t>
                </a:r>
              </a:p>
              <a:p>
                <a:pPr lvl="1"/>
                <a:r>
                  <a:rPr lang="en-IN" sz="2900" dirty="0"/>
                  <a:t>Edges represent conditional dependencies between variables</a:t>
                </a:r>
              </a:p>
              <a:p>
                <a:pPr lvl="1"/>
                <a:r>
                  <a:rPr lang="en-IN" sz="2900" dirty="0"/>
                  <a:t>Joint probability of all variables:</a:t>
                </a:r>
              </a:p>
              <a:p>
                <a14:m>
                  <m:oMath xmlns:m="http://schemas.openxmlformats.org/officeDocument/2006/math"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_1,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_2, ...,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𝑛</m:t>
                    </m:r>
                    <m:r>
                      <a:rPr lang="sv-SE" sz="2900" i="1">
                        <a:latin typeface="Cambria Math"/>
                      </a:rPr>
                      <m:t>) = ∏ </m:t>
                    </m:r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 | </m:t>
                    </m:r>
                    <m:r>
                      <a:rPr lang="sv-SE" sz="2900" i="1">
                        <a:latin typeface="Cambria Math"/>
                      </a:rPr>
                      <m:t>𝑃𝑎𝑟𝑒𝑛𝑡𝑠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))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Parents(Xi</a:t>
                </a:r>
                <a:r>
                  <a:rPr lang="en-IN" sz="2900" dirty="0"/>
                  <a:t>​) = parent nodes of </a:t>
                </a:r>
                <a:r>
                  <a:rPr lang="en-IN" sz="2900" dirty="0" err="1"/>
                  <a:t>XiX_iXi</a:t>
                </a:r>
                <a:r>
                  <a:rPr lang="en-IN" sz="2900" dirty="0"/>
                  <a:t>​</a:t>
                </a:r>
              </a:p>
              <a:p>
                <a:r>
                  <a:rPr lang="en-IN" sz="2900" b="1" dirty="0"/>
                  <a:t>Inference (Variable Elimination)</a:t>
                </a:r>
                <a:r>
                  <a:rPr lang="en-IN" sz="2900" dirty="0"/>
                  <a:t> computes the probability of an outcome given evidence: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𝐸𝑣𝑖𝑑𝑒𝑛𝑐𝑒</m:t>
                    </m:r>
                    <m:r>
                      <a:rPr lang="en-GB" sz="2900" i="1">
                        <a:latin typeface="Cambria Math"/>
                      </a:rPr>
                      <m:t>) = </m:t>
                    </m:r>
                    <m:r>
                      <a:rPr lang="en-GB" sz="2900" i="1">
                        <a:latin typeface="Cambria Math"/>
                      </a:rPr>
                      <m:t>𝛴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_1,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_2, ...,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𝑛</m:t>
                    </m:r>
                    <m:r>
                      <a:rPr lang="en-GB" sz="2900" i="1">
                        <a:latin typeface="Cambria Math"/>
                      </a:rPr>
                      <m:t>) </m:t>
                    </m:r>
                    <m:r>
                      <a:rPr lang="en-GB" sz="2900" i="1">
                        <a:latin typeface="Cambria Math"/>
                      </a:rPr>
                      <m:t>𝑜𝑣𝑒𝑟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h𝑖𝑑𝑑𝑒𝑛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𝑣𝑎𝑟𝑖𝑎𝑏𝑙𝑒𝑠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Bayesian </a:t>
                </a:r>
                <a:r>
                  <a:rPr lang="en-IN" sz="2900" dirty="0"/>
                  <a:t>Networks are </a:t>
                </a:r>
                <a:r>
                  <a:rPr lang="en-IN" sz="2900" b="1" dirty="0"/>
                  <a:t>probabilistically sound, interpretable, and handle uncertainty</a:t>
                </a:r>
                <a:r>
                  <a:rPr lang="en-IN" sz="2900" dirty="0"/>
                  <a:t> efficiently.</a:t>
                </a:r>
              </a:p>
              <a:p>
                <a:r>
                  <a:rPr lang="en-IN" sz="2900" dirty="0"/>
                  <a:t>This approach allows </a:t>
                </a:r>
                <a:r>
                  <a:rPr lang="en-IN" sz="2900" dirty="0" err="1"/>
                  <a:t>modeling</a:t>
                </a:r>
                <a:r>
                  <a:rPr lang="en-IN" sz="2900" dirty="0"/>
                  <a:t> </a:t>
                </a:r>
                <a:r>
                  <a:rPr lang="en-IN" sz="2900" b="1" dirty="0"/>
                  <a:t>how different weather conditions influence the probability of outdoor play</a:t>
                </a:r>
                <a:r>
                  <a:rPr lang="en-IN" sz="29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67243E-1300-82BE-9968-6837E801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  <a:blipFill rotWithShape="1"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43F1624-D8B0-39D8-1C6F-BCD4B3C02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IN" b="1" dirty="0" smtClean="0"/>
                  <a:t>Algorithm</a:t>
                </a:r>
                <a:endParaRPr lang="en-IN" b="1" dirty="0"/>
              </a:p>
              <a:p>
                <a:r>
                  <a:rPr lang="en-IN" b="1" dirty="0"/>
                  <a:t>Prepare Dataset</a:t>
                </a:r>
                <a:endParaRPr lang="en-IN" dirty="0"/>
              </a:p>
              <a:p>
                <a:pPr lvl="1"/>
                <a:r>
                  <a:rPr lang="en-IN" dirty="0"/>
                  <a:t>Generate or load weather data with Outlook, Temperature, Humidity, Wind, Play.</a:t>
                </a:r>
              </a:p>
              <a:p>
                <a:pPr lvl="1"/>
                <a:r>
                  <a:rPr lang="en-IN" dirty="0"/>
                  <a:t>Encode categorical variables and split into training/testing sets.</a:t>
                </a:r>
              </a:p>
              <a:p>
                <a:r>
                  <a:rPr lang="en-IN" b="1" dirty="0"/>
                  <a:t>Train Naive Bayes Classifier</a:t>
                </a:r>
                <a:endParaRPr lang="en-IN" dirty="0"/>
              </a:p>
              <a:p>
                <a:pPr lvl="1"/>
                <a:r>
                  <a:rPr lang="en-IN" dirty="0"/>
                  <a:t>Train on the training set.</a:t>
                </a:r>
              </a:p>
              <a:p>
                <a:pPr lvl="1"/>
                <a:r>
                  <a:rPr lang="en-IN" dirty="0"/>
                  <a:t>Predict Play on test data and evaluate accuracy.</a:t>
                </a:r>
              </a:p>
              <a:p>
                <a:r>
                  <a:rPr lang="en-IN" b="1" dirty="0"/>
                  <a:t>Build Bayesian Network</a:t>
                </a:r>
                <a:endParaRPr lang="en-IN" dirty="0"/>
              </a:p>
              <a:p>
                <a:pPr lvl="1"/>
                <a:r>
                  <a:rPr lang="en-IN" dirty="0"/>
                  <a:t>Define structure: Outlook, Temperature, Humidity, Wind → Play.</a:t>
                </a:r>
              </a:p>
              <a:p>
                <a:pPr lvl="1"/>
                <a:r>
                  <a:rPr lang="en-IN" dirty="0"/>
                  <a:t>Fit network using </a:t>
                </a:r>
                <a:r>
                  <a:rPr lang="en-IN" b="1" dirty="0"/>
                  <a:t>Maximum Likelihood Estimation</a:t>
                </a:r>
                <a:r>
                  <a:rPr lang="en-IN" dirty="0"/>
                  <a:t> to compute </a:t>
                </a:r>
                <a:r>
                  <a:rPr lang="en-IN" dirty="0" err="1"/>
                  <a:t>CPTs.</a:t>
                </a:r>
                <a:endParaRPr lang="en-IN" dirty="0"/>
              </a:p>
              <a:p>
                <a:r>
                  <a:rPr lang="en-IN" b="1" dirty="0"/>
                  <a:t>Perform Inference</a:t>
                </a:r>
                <a:endParaRPr lang="en-IN" dirty="0"/>
              </a:p>
              <a:p>
                <a:pPr lvl="1"/>
                <a:r>
                  <a:rPr lang="en-IN" dirty="0"/>
                  <a:t>For given evidence (weather scenario), calculate</a:t>
                </a:r>
                <a:r>
                  <a:rPr lang="en-I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 | </m:t>
                    </m:r>
                    <m:r>
                      <a:rPr lang="en-GB" i="1">
                        <a:latin typeface="Cambria Math"/>
                      </a:rPr>
                      <m:t>𝐸𝑣𝑖𝑑𝑒𝑛𝑐𝑒</m:t>
                    </m:r>
                    <m:r>
                      <a:rPr lang="en-GB" i="1">
                        <a:latin typeface="Cambria Math"/>
                      </a:rPr>
                      <m:t>) = \</m:t>
                    </m:r>
                    <m:r>
                      <a:rPr lang="en-GB" i="1">
                        <a:latin typeface="Cambria Math"/>
                      </a:rPr>
                      <m:t>𝑠𝑢𝑚</m:t>
                    </m:r>
                    <m:r>
                      <a:rPr lang="en-GB" i="1">
                        <a:latin typeface="Cambria Math"/>
                      </a:rPr>
                      <m:t>_{</m:t>
                    </m:r>
                    <m:r>
                      <a:rPr lang="en-GB" i="1">
                        <a:latin typeface="Cambria Math"/>
                      </a:rPr>
                      <m:t>h𝑖𝑑𝑑𝑒𝑛</m:t>
                    </m:r>
                    <m:r>
                      <a:rPr lang="en-GB" i="1">
                        <a:latin typeface="Cambria Math"/>
                      </a:rPr>
                      <m:t>\ </m:t>
                    </m:r>
                    <m:r>
                      <a:rPr lang="en-GB" i="1">
                        <a:latin typeface="Cambria Math"/>
                      </a:rPr>
                      <m:t>𝑣𝑎𝑟𝑖𝑎𝑏𝑙𝑒𝑠</m:t>
                    </m:r>
                    <m:r>
                      <a:rPr lang="en-GB" i="1">
                        <a:latin typeface="Cambria Math"/>
                      </a:rPr>
                      <m:t>} </m:t>
                    </m:r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𝑂𝑢𝑡𝑙𝑜𝑜𝑘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𝑇𝑒𝑚𝑝𝑒𝑟𝑎𝑡𝑢𝑟𝑒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𝐻𝑢𝑚𝑖𝑑𝑖𝑡𝑦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𝑊𝑖𝑛𝑑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b="1" dirty="0" smtClean="0"/>
                  <a:t>Predict </a:t>
                </a:r>
                <a:r>
                  <a:rPr lang="en-IN" b="1" dirty="0"/>
                  <a:t>Scenarios</a:t>
                </a:r>
                <a:endParaRPr lang="en-IN" dirty="0"/>
              </a:p>
              <a:p>
                <a:pPr lvl="1"/>
                <a:r>
                  <a:rPr lang="en-IN" dirty="0"/>
                  <a:t>Input specific weather conditions.</a:t>
                </a:r>
              </a:p>
              <a:p>
                <a:pPr lvl="1"/>
                <a:r>
                  <a:rPr lang="en-IN" dirty="0"/>
                  <a:t>Use Bayesian Network to get probabilities for Play = Yes or No.</a:t>
                </a:r>
              </a:p>
              <a:p>
                <a:pPr lvl="1"/>
                <a:r>
                  <a:rPr lang="en-IN" dirty="0"/>
                  <a:t>Compare with Naive Bayes predictions.</a:t>
                </a:r>
              </a:p>
              <a:p>
                <a:r>
                  <a:rPr lang="en-IN" b="1" dirty="0"/>
                  <a:t>Visualize Results</a:t>
                </a:r>
                <a:endParaRPr lang="en-IN" dirty="0"/>
              </a:p>
              <a:p>
                <a:pPr lvl="1"/>
                <a:r>
                  <a:rPr lang="en-IN" dirty="0"/>
                  <a:t>Show Bayesian Network structure and CPT </a:t>
                </a:r>
                <a:r>
                  <a:rPr lang="en-IN" dirty="0" err="1"/>
                  <a:t>heatmaps</a:t>
                </a:r>
                <a:r>
                  <a:rPr lang="en-IN" dirty="0"/>
                  <a:t>.</a:t>
                </a:r>
              </a:p>
              <a:p>
                <a:pPr lvl="1"/>
                <a:r>
                  <a:rPr lang="en-IN" dirty="0"/>
                  <a:t>Export dataset to CSV for reproducibility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3F1624-D8B0-39D8-1C6F-BCD4B3C02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  <a:blipFill rotWithShape="1">
                <a:blip r:embed="rId2"/>
                <a:stretch>
                  <a:fillRect l="-531" t="-17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39696"/>
              </p:ext>
            </p:extLst>
          </p:nvPr>
        </p:nvGraphicFramePr>
        <p:xfrm>
          <a:off x="1854200" y="2205222"/>
          <a:ext cx="8128000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https://github.com/dharrini06/WeatherPredictionAI/blob/main/weather_prediction.py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https://github.com/dharrini06/WeatherPredictionAI/blob/main/Weather%20Prediction%20AI%20project.docx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https://github.com/dharrini06/WeatherPredictionAI/blob/main/Weather%20Prediction%20AI%20project.docx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Sample Dataset </a:t>
            </a:r>
            <a:r>
              <a:rPr lang="en-GB" b="1" dirty="0" smtClean="0"/>
              <a:t>Table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table shows a sample of the generated weather dataset. Each row represents a scenario with Outlook, Temperature, Humidity, Wind, and the predicted outcome Play</a:t>
            </a:r>
            <a:r>
              <a:rPr lang="en-GB" dirty="0" smtClean="0"/>
              <a:t>.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101974"/>
            <a:ext cx="674265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Naive Bayes Confusion Matrix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confusion matrix illustrates the Naive Bayes classifier’s performance. It shows correct and incorrect predictions for Play = Yes and Play = No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2574924"/>
            <a:ext cx="5561012" cy="37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9" y="1238298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Bayesian Network Structure</a:t>
            </a:r>
          </a:p>
          <a:p>
            <a:r>
              <a:rPr lang="en-GB" sz="2400" dirty="0" smtClean="0"/>
              <a:t>This </a:t>
            </a:r>
            <a:r>
              <a:rPr lang="en-GB" sz="2400" dirty="0"/>
              <a:t>graph represents the Bayesian Network. Arrows indicate dependencies from weather variables (Outlook, Temperature, Humidity, Wind) to the decision Play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1" y="2590574"/>
            <a:ext cx="5325218" cy="3248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2" y="2590574"/>
            <a:ext cx="5320667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CPT </a:t>
            </a:r>
            <a:r>
              <a:rPr lang="en-GB" sz="2400" b="1" dirty="0" err="1" smtClean="0"/>
              <a:t>Heatmap</a:t>
            </a:r>
            <a:endParaRPr lang="en-GB" sz="2400" b="1" dirty="0" smtClean="0"/>
          </a:p>
          <a:p>
            <a:r>
              <a:rPr lang="en-GB" sz="2400" dirty="0" smtClean="0"/>
              <a:t>This </a:t>
            </a:r>
            <a:r>
              <a:rPr lang="en-GB" sz="2400" dirty="0" err="1" smtClean="0"/>
              <a:t>heatmap</a:t>
            </a:r>
            <a:r>
              <a:rPr lang="en-GB" sz="2400" dirty="0" smtClean="0"/>
              <a:t> visualizes the conditional probabilities of Play given all combinations of parent variables. Darker </a:t>
            </a:r>
            <a:r>
              <a:rPr lang="en-GB" sz="2400" dirty="0" err="1" smtClean="0"/>
              <a:t>colors</a:t>
            </a:r>
            <a:r>
              <a:rPr lang="en-GB" sz="2400" dirty="0" smtClean="0"/>
              <a:t> indicate higher probabilities for each outcome.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1" y="2806500"/>
            <a:ext cx="7543800" cy="36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1110</Words>
  <Application>Microsoft Office PowerPoint</Application>
  <PresentationFormat>Custom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DEPARTMENT OF CSE (ARTIFICIAL INTELLIGENCE AND MACHINE LEARNING) ACADEMIC YEAR 2025 - 2026 SEMESTER III ARTIFICIAL INTELLIGENCE LABORATORY  MINI PROJECT REVIEW   PREDICTING WEATHER CONDITIONS USING PROBABILISTIC REASONING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PREDICTING WEATHER CONDITIONS USING PROBABILISTIC REASONING</dc:title>
  <dc:creator>SANKAR GANESH K</dc:creator>
  <cp:lastModifiedBy>Dharrini</cp:lastModifiedBy>
  <cp:revision>18</cp:revision>
  <dcterms:created xsi:type="dcterms:W3CDTF">2025-10-18T08:57:34Z</dcterms:created>
  <dcterms:modified xsi:type="dcterms:W3CDTF">2025-10-25T18:25:05Z</dcterms:modified>
</cp:coreProperties>
</file>