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9"/>
  </p:notesMasterIdLst>
  <p:sldIdLst>
    <p:sldId id="278" r:id="rId5"/>
    <p:sldId id="283" r:id="rId6"/>
    <p:sldId id="313" r:id="rId7"/>
    <p:sldId id="265" r:id="rId8"/>
    <p:sldId id="318" r:id="rId9"/>
    <p:sldId id="315" r:id="rId10"/>
    <p:sldId id="317" r:id="rId11"/>
    <p:sldId id="316" r:id="rId12"/>
    <p:sldId id="306" r:id="rId13"/>
    <p:sldId id="303" r:id="rId14"/>
    <p:sldId id="307" r:id="rId15"/>
    <p:sldId id="308" r:id="rId16"/>
    <p:sldId id="311" r:id="rId17"/>
    <p:sldId id="305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6"/>
    <a:srgbClr val="D5D5D5"/>
    <a:srgbClr val="9F9FA1"/>
    <a:srgbClr val="3E4040"/>
    <a:srgbClr val="D73C32"/>
    <a:srgbClr val="FBD2D3"/>
    <a:srgbClr val="E91C24"/>
    <a:srgbClr val="969696"/>
    <a:srgbClr val="1E1E1E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706"/>
  </p:normalViewPr>
  <p:slideViewPr>
    <p:cSldViewPr snapToGrid="0">
      <p:cViewPr varScale="1">
        <p:scale>
          <a:sx n="103" d="100"/>
          <a:sy n="103" d="100"/>
        </p:scale>
        <p:origin x="10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D86D-6893-5343-9561-2E68EE77E17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4369-76AC-214A-993D-8146C865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one should use my visualization?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4369-76AC-214A-993D-8146C865F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4369-76AC-214A-993D-8146C865FA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4369-76AC-214A-993D-8146C865F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 selected these charts?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4369-76AC-214A-993D-8146C865FA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318D61-AA28-884F-8603-88CE9AA1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0CBDDD8-0ABA-F01D-C333-DE025D597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" y="816086"/>
            <a:ext cx="5712714" cy="1790700"/>
          </a:xfrm>
        </p:spPr>
        <p:txBody>
          <a:bodyPr lIns="0" tIns="0" rIns="0" bIns="0"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061ED09-2334-CDD8-1B95-BA1575C77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2685098"/>
            <a:ext cx="5712714" cy="1241822"/>
          </a:xfrm>
        </p:spPr>
        <p:txBody>
          <a:bodyPr lIns="0" tIns="0" rIns="0" bIns="0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E90E2-8376-1BA3-2EE7-AE2099BD79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9632" y="4492752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surfac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49692BE-6321-0E46-9AE2-E491AAD317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13" name="Picture 12" descr="A red surfac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CE42D8-5361-9940-B797-FFC03759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432594"/>
            <a:ext cx="8000008" cy="640832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1074019"/>
            <a:ext cx="8000007" cy="432000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99" y="1598215"/>
            <a:ext cx="8000007" cy="2674965"/>
          </a:xfrm>
        </p:spPr>
        <p:txBody>
          <a:bodyPr lIns="0" tIns="0" rIns="0" bIns="0">
            <a:noAutofit/>
          </a:bodyPr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254CD-64D6-F25F-72C5-540B1F0ECF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4016" y="4541520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-Head - No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8CD4D76-E938-C0FE-42AF-118C28DA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32594"/>
            <a:ext cx="8000008" cy="640832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9F14C5-836D-38F0-C562-10D4C0A4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074019"/>
            <a:ext cx="8000007" cy="432000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CB51878-5E70-757A-DBDD-496B0153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9" y="1598215"/>
            <a:ext cx="8000007" cy="2674965"/>
          </a:xfrm>
        </p:spPr>
        <p:txBody>
          <a:bodyPr lIns="0" tIns="0" rIns="0" bIns="0">
            <a:noAutofit/>
          </a:bodyPr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362A83-B8B9-5EA1-67C0-DA568F9DD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34260" y="4541520"/>
            <a:ext cx="2125118" cy="4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2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8B6336-F657-744C-A4FC-6471C335AF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3DF195C-0123-544A-9FE1-F77D58D7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" y="421148"/>
            <a:ext cx="5712714" cy="1790700"/>
          </a:xfrm>
        </p:spPr>
        <p:txBody>
          <a:bodyPr lIns="0" tIns="0" rIns="0" bIns="0"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69D0CE7-454F-8B45-AFE8-72DC7B7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2280904"/>
            <a:ext cx="5712714" cy="1241822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D80EF-B218-ECC9-5EB3-7E56DFB603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9632" y="4492752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5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77A851-3FA5-3E49-A8C9-477469ED45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10B0C93-FD51-3A4E-857B-7D636927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" y="421148"/>
            <a:ext cx="5712714" cy="1790700"/>
          </a:xfrm>
        </p:spPr>
        <p:txBody>
          <a:bodyPr lIns="0" tIns="0" rIns="0" bIns="0"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A900B0B-5519-B742-BA4D-9FD1125E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2280904"/>
            <a:ext cx="5712714" cy="1241822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8FCCA-CAFD-70B6-8472-2216DBE36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9632" y="4492752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AB93D99-7BA8-A74A-BFBE-AE69998D0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A62ABC-8BF6-4141-81B1-2579AA5B2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306" y="1286908"/>
            <a:ext cx="5968416" cy="994172"/>
          </a:xfrm>
        </p:spPr>
        <p:txBody>
          <a:bodyPr lIns="0" tIns="0" rIns="0" bIns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80F8C-E7CA-6CB9-5482-538995E0CC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3474" y="2987040"/>
            <a:ext cx="2857997" cy="5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9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5CD1AF-403C-F744-9D58-F0FC7A331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3012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2D04D02-F846-0C4B-99A6-45E417F5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95" y="1802289"/>
            <a:ext cx="5712714" cy="740857"/>
          </a:xfrm>
        </p:spPr>
        <p:txBody>
          <a:bodyPr lIns="0" tIns="0" rIns="0" bIns="0"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E489BDA-58A5-9D48-933E-BB1CDC19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895" y="2612203"/>
            <a:ext cx="5712714" cy="1140812"/>
          </a:xfrm>
        </p:spPr>
        <p:txBody>
          <a:bodyPr lIns="0" tIns="0" rIns="0" bIns="0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AEB8E-C8E5-9C6F-AAB9-D431EEF219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4016" y="4541520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9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surfac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56F3CAD-7BF3-0042-BA33-8A5869BCA9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13" name="Picture 12" descr="A red surfac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CE42D8-5361-9940-B797-FFC03759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2"/>
            <a:ext cx="9144000" cy="5143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1208347"/>
            <a:ext cx="8055666" cy="3118897"/>
          </a:xfrm>
        </p:spPr>
        <p:txBody>
          <a:bodyPr lIns="0" tIns="0" rIns="0" bIns="0">
            <a:noAutofit/>
          </a:bodyPr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1pPr>
            <a:lvl2pPr marL="5143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432594"/>
            <a:ext cx="8055666" cy="720000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BBBD4-250B-6CF6-5688-734BA33352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6208" y="4541561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Wave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DFA407-1BDE-3D75-C7CC-870E2B66DE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rot="10800000">
            <a:off x="-2" y="0"/>
            <a:ext cx="9144000" cy="5143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1542299"/>
            <a:ext cx="8055666" cy="2834655"/>
          </a:xfrm>
        </p:spPr>
        <p:txBody>
          <a:bodyPr lIns="0" tIns="0" rIns="0" bIns="0">
            <a:noAutofit/>
          </a:bodyPr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1pPr>
            <a:lvl2pPr marL="5143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766546"/>
            <a:ext cx="8055666" cy="720000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E51A25-D9C1-A893-4223-9D7522EFD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4260" y="4541520"/>
            <a:ext cx="2125118" cy="4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surfac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1DAD6E7-F2BA-1747-9462-F567163D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A red surfac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8AE9AE1-A44A-4D48-B520-62BEEBBC1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01" y="1306799"/>
            <a:ext cx="4425268" cy="311671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/>
            </a:lvl1pPr>
            <a:lvl2pPr marL="342900" indent="0">
              <a:buFontTx/>
              <a:buNone/>
              <a:defRPr sz="1800"/>
            </a:lvl2pPr>
            <a:lvl3pPr marL="685800" indent="0">
              <a:buFontTx/>
              <a:buNone/>
              <a:defRPr sz="18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32000"/>
            <a:ext cx="7999199" cy="723600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825" y="1306800"/>
            <a:ext cx="3096774" cy="2376608"/>
          </a:xfrm>
          <a:solidFill>
            <a:srgbClr val="E91C24"/>
          </a:solidFill>
        </p:spPr>
        <p:txBody>
          <a:bodyPr lIns="360000" tIns="360000" rIns="360000" bIns="360000" anchor="ctr">
            <a:noAutofit/>
          </a:bodyPr>
          <a:lstStyle>
            <a:lvl1pPr marL="0" indent="0" algn="l">
              <a:spcBef>
                <a:spcPts val="15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6350" indent="0">
              <a:tabLst/>
              <a:defRPr>
                <a:solidFill>
                  <a:schemeClr val="bg1"/>
                </a:solidFill>
              </a:defRPr>
            </a:lvl2pPr>
            <a:lvl3pPr marL="6350" indent="0">
              <a:tabLst/>
              <a:defRPr>
                <a:solidFill>
                  <a:schemeClr val="bg1"/>
                </a:solidFill>
              </a:defRPr>
            </a:lvl3pPr>
            <a:lvl4pPr marL="6350" indent="0">
              <a:tabLst/>
              <a:defRPr>
                <a:solidFill>
                  <a:schemeClr val="bg1"/>
                </a:solidFill>
              </a:defRPr>
            </a:lvl4pPr>
            <a:lvl5pPr marL="6350" indent="0"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7D56E4-86F4-288C-7E84-6BE2FE7B82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4016" y="4541520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x - Wave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DFA407-1BDE-3D75-C7CC-870E2B66DE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rot="10800000">
            <a:off x="-2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0B5EC0-FD09-7B35-0E6D-DC0C62DF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797761"/>
            <a:ext cx="8242679" cy="663703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2CFFC4-66BE-2AFD-72A5-E6B8F8FF9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01" y="1593050"/>
            <a:ext cx="4425268" cy="311671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/>
            </a:lvl1pPr>
            <a:lvl2pPr marL="342900" indent="0">
              <a:buFontTx/>
              <a:buNone/>
              <a:defRPr sz="1800"/>
            </a:lvl2pPr>
            <a:lvl3pPr marL="685800" indent="0">
              <a:buFontTx/>
              <a:buNone/>
              <a:defRPr sz="18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6B4E04-E03C-6E30-02EF-AF7692F14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4825" y="1593051"/>
            <a:ext cx="3340254" cy="2376608"/>
          </a:xfrm>
          <a:solidFill>
            <a:srgbClr val="E91C24"/>
          </a:solidFill>
        </p:spPr>
        <p:txBody>
          <a:bodyPr lIns="360000" tIns="360000" rIns="360000" bIns="360000" anchor="ctr">
            <a:noAutofit/>
          </a:bodyPr>
          <a:lstStyle>
            <a:lvl1pPr marL="0" indent="0" algn="l">
              <a:spcBef>
                <a:spcPts val="15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6350" indent="0">
              <a:tabLst/>
              <a:defRPr>
                <a:solidFill>
                  <a:schemeClr val="bg1"/>
                </a:solidFill>
              </a:defRPr>
            </a:lvl2pPr>
            <a:lvl3pPr marL="6350" indent="0">
              <a:tabLst/>
              <a:defRPr>
                <a:solidFill>
                  <a:schemeClr val="bg1"/>
                </a:solidFill>
              </a:defRPr>
            </a:lvl3pPr>
            <a:lvl4pPr marL="6350" indent="0">
              <a:tabLst/>
              <a:defRPr>
                <a:solidFill>
                  <a:schemeClr val="bg1"/>
                </a:solidFill>
              </a:defRPr>
            </a:lvl4pPr>
            <a:lvl5pPr marL="6350" indent="0"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D197AF-C67F-F967-BD70-8ABE751A97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4260" y="4541520"/>
            <a:ext cx="2125118" cy="4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surfac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D62C7B2-F881-304C-8673-2B7AE4429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1" y="432000"/>
            <a:ext cx="7999200" cy="663703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00" y="1221827"/>
            <a:ext cx="3716522" cy="3026980"/>
          </a:xfrm>
        </p:spPr>
        <p:txBody>
          <a:bodyPr lIns="0" tIns="0" rIns="0" bIns="0">
            <a:noAutofit/>
          </a:bodyPr>
          <a:lstStyle>
            <a:lvl1pPr marL="1714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1pPr>
            <a:lvl2pPr marL="5143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2pPr>
            <a:lvl3pPr marL="8572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3pPr>
            <a:lvl4pPr marL="12001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4pPr>
            <a:lvl5pPr marL="15430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5079" y="1221827"/>
            <a:ext cx="3716521" cy="3026980"/>
          </a:xfrm>
        </p:spPr>
        <p:txBody>
          <a:bodyPr lIns="0" tIns="0" rIns="0" bIns="0">
            <a:noAutofit/>
          </a:bodyPr>
          <a:lstStyle>
            <a:lvl1pPr>
              <a:buClr>
                <a:srgbClr val="E91C24"/>
              </a:buClr>
              <a:defRPr sz="1800"/>
            </a:lvl1pPr>
            <a:lvl2pPr>
              <a:buClr>
                <a:srgbClr val="E91C24"/>
              </a:buClr>
              <a:defRPr sz="1800"/>
            </a:lvl2pPr>
            <a:lvl3pPr>
              <a:buClr>
                <a:srgbClr val="E91C24"/>
              </a:buClr>
              <a:defRPr sz="1800"/>
            </a:lvl3pPr>
            <a:lvl4pPr>
              <a:buClr>
                <a:srgbClr val="E91C24"/>
              </a:buClr>
              <a:defRPr sz="1800"/>
            </a:lvl4pPr>
            <a:lvl5pPr>
              <a:buClr>
                <a:srgbClr val="E91C24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56268-953F-1F1E-A3C2-5F3DF8024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4016" y="4541520"/>
            <a:ext cx="2065607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ave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DFA407-1BDE-3D75-C7CC-870E2B66DE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rot="10800000">
            <a:off x="-2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0B5EC0-FD09-7B35-0E6D-DC0C62DF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1" y="797761"/>
            <a:ext cx="7999200" cy="663703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6B374BF-327C-A1C5-95C4-C9A2DE52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00" y="1587588"/>
            <a:ext cx="3716522" cy="2758151"/>
          </a:xfrm>
        </p:spPr>
        <p:txBody>
          <a:bodyPr lIns="0" tIns="0" rIns="0" bIns="0">
            <a:noAutofit/>
          </a:bodyPr>
          <a:lstStyle>
            <a:lvl1pPr marL="1714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1pPr>
            <a:lvl2pPr marL="5143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2pPr>
            <a:lvl3pPr marL="8572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3pPr>
            <a:lvl4pPr marL="12001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4pPr>
            <a:lvl5pPr marL="15430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A48466F-4618-BC73-3718-4121D1F66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55079" y="1587588"/>
            <a:ext cx="3716521" cy="2758151"/>
          </a:xfrm>
        </p:spPr>
        <p:txBody>
          <a:bodyPr lIns="0" tIns="0" rIns="0" bIns="0">
            <a:noAutofit/>
          </a:bodyPr>
          <a:lstStyle>
            <a:lvl1pPr>
              <a:buClr>
                <a:srgbClr val="E91C24"/>
              </a:buClr>
              <a:defRPr sz="1800"/>
            </a:lvl1pPr>
            <a:lvl2pPr>
              <a:buClr>
                <a:srgbClr val="E91C24"/>
              </a:buClr>
              <a:defRPr sz="1800"/>
            </a:lvl2pPr>
            <a:lvl3pPr>
              <a:buClr>
                <a:srgbClr val="E91C24"/>
              </a:buClr>
              <a:defRPr sz="1800"/>
            </a:lvl3pPr>
            <a:lvl4pPr>
              <a:buClr>
                <a:srgbClr val="E91C24"/>
              </a:buClr>
              <a:defRPr sz="1800"/>
            </a:lvl4pPr>
            <a:lvl5pPr>
              <a:buClr>
                <a:srgbClr val="E91C24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02FB8A-0F4D-3812-BF3D-446E30788B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4260" y="4541520"/>
            <a:ext cx="2125118" cy="4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No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32000"/>
            <a:ext cx="7999199" cy="671586"/>
          </a:xfrm>
        </p:spPr>
        <p:txBody>
          <a:bodyPr lIns="0" tIns="0" rIns="0" bIns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00" y="1213945"/>
            <a:ext cx="3716522" cy="3152356"/>
          </a:xfrm>
        </p:spPr>
        <p:txBody>
          <a:bodyPr lIns="0" tIns="0" rIns="0" bIns="0">
            <a:noAutofit/>
          </a:bodyPr>
          <a:lstStyle>
            <a:lvl1pPr marL="1714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1pPr>
            <a:lvl2pPr marL="5143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2pPr>
            <a:lvl3pPr marL="8572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3pPr>
            <a:lvl4pPr marL="12001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4pPr>
            <a:lvl5pPr marL="1543050" indent="-171450">
              <a:buClr>
                <a:srgbClr val="E91C2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5079" y="1213945"/>
            <a:ext cx="3716521" cy="3152356"/>
          </a:xfrm>
        </p:spPr>
        <p:txBody>
          <a:bodyPr lIns="0" tIns="0" rIns="0" bIns="0">
            <a:noAutofit/>
          </a:bodyPr>
          <a:lstStyle>
            <a:lvl1pPr>
              <a:buClr>
                <a:srgbClr val="E91C24"/>
              </a:buClr>
              <a:defRPr sz="1800"/>
            </a:lvl1pPr>
            <a:lvl2pPr>
              <a:buClr>
                <a:srgbClr val="E91C24"/>
              </a:buClr>
              <a:defRPr sz="1800"/>
            </a:lvl2pPr>
            <a:lvl3pPr>
              <a:buClr>
                <a:srgbClr val="E91C24"/>
              </a:buClr>
              <a:defRPr sz="1800"/>
            </a:lvl3pPr>
            <a:lvl4pPr>
              <a:buClr>
                <a:srgbClr val="E91C24"/>
              </a:buClr>
              <a:defRPr sz="1800"/>
            </a:lvl4pPr>
            <a:lvl5pPr>
              <a:buClr>
                <a:srgbClr val="E91C24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D5437-9DAD-FA3E-6D94-32598174C7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34260" y="4541520"/>
            <a:ext cx="2125118" cy="4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15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8" r:id="rId2"/>
    <p:sldLayoutId id="2147483704" r:id="rId3"/>
    <p:sldLayoutId id="2147483730" r:id="rId4"/>
    <p:sldLayoutId id="2147483724" r:id="rId5"/>
    <p:sldLayoutId id="2147483732" r:id="rId6"/>
    <p:sldLayoutId id="2147483726" r:id="rId7"/>
    <p:sldLayoutId id="2147483731" r:id="rId8"/>
    <p:sldLayoutId id="2147483716" r:id="rId9"/>
    <p:sldLayoutId id="2147483703" r:id="rId10"/>
    <p:sldLayoutId id="2147483729" r:id="rId11"/>
    <p:sldLayoutId id="2147483663" r:id="rId12"/>
    <p:sldLayoutId id="2147483664" r:id="rId13"/>
    <p:sldLayoutId id="214748366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henamancodes/student-perform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app/profile/dharmik.trivedi6656/viz/Book2_16696931966570/Story2?publish=ye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9358-B01E-63B0-4A6D-F5C65458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595" y="743414"/>
            <a:ext cx="4467921" cy="132327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/>
                <a:cs typeface="Arial"/>
              </a:rPr>
            </a:br>
            <a:r>
              <a:rPr lang="en-US" b="0" dirty="0">
                <a:latin typeface="Arial"/>
                <a:cs typeface="Arial"/>
              </a:rPr>
              <a:t>S</a:t>
            </a:r>
            <a:r>
              <a:rPr lang="en-US" b="0" dirty="0"/>
              <a:t>tudent Achievement in Secondary Education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6753C-944E-2237-E351-0F058E5CB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Dharmik Trivedi</a:t>
            </a:r>
          </a:p>
          <a:p>
            <a:r>
              <a:rPr lang="en-US" dirty="0">
                <a:latin typeface="Arial"/>
                <a:cs typeface="Arial"/>
              </a:rPr>
              <a:t>101235680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47D26-DB7E-D75A-2F27-94EACCB1FA8E}"/>
              </a:ext>
            </a:extLst>
          </p:cNvPr>
          <p:cNvSpPr txBox="1"/>
          <p:nvPr/>
        </p:nvSpPr>
        <p:spPr>
          <a:xfrm>
            <a:off x="8658970" y="45720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BC600-CAEC-043F-DCE5-277E276DCC91}"/>
              </a:ext>
            </a:extLst>
          </p:cNvPr>
          <p:cNvSpPr txBox="1"/>
          <p:nvPr/>
        </p:nvSpPr>
        <p:spPr>
          <a:xfrm>
            <a:off x="8622792" y="46542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6BFC-CA43-9049-1D20-4BF59E23D2E6}"/>
              </a:ext>
            </a:extLst>
          </p:cNvPr>
          <p:cNvSpPr txBox="1"/>
          <p:nvPr/>
        </p:nvSpPr>
        <p:spPr>
          <a:xfrm>
            <a:off x="6497444" y="2571750"/>
            <a:ext cx="2193073" cy="505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9D8D3-9AD7-D49F-BAC2-798764B54D29}"/>
              </a:ext>
            </a:extLst>
          </p:cNvPr>
          <p:cNvSpPr txBox="1"/>
          <p:nvPr/>
        </p:nvSpPr>
        <p:spPr>
          <a:xfrm>
            <a:off x="3694771" y="1568605"/>
            <a:ext cx="1568605" cy="416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dirty="0"/>
              <a:t>SYSC5807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BA0AA-230C-EA63-CB82-4ABC65D32BF3}"/>
              </a:ext>
            </a:extLst>
          </p:cNvPr>
          <p:cNvSpPr txBox="1"/>
          <p:nvPr/>
        </p:nvSpPr>
        <p:spPr>
          <a:xfrm>
            <a:off x="5820936" y="2601022"/>
            <a:ext cx="3033132" cy="439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dirty="0"/>
              <a:t>Prof </a:t>
            </a:r>
            <a:r>
              <a:rPr lang="en-US" dirty="0" err="1"/>
              <a:t>Fateme</a:t>
            </a:r>
            <a:r>
              <a:rPr lang="en-US" dirty="0"/>
              <a:t> </a:t>
            </a:r>
            <a:r>
              <a:rPr lang="en-US" dirty="0" err="1"/>
              <a:t>Rajabiyazdi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9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61C3F4-AA06-F293-9928-12787BEE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639" y="1239562"/>
            <a:ext cx="7909960" cy="36800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School is better for Mathematic, age =18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school’s girls are performing poor in Portuguese?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study time, health, going out frequency, weekly alcoholic consumption of students scoring less than 13(out of 20) marks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FA2FC-5C0C-292A-EAC7-F0FB5C21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51" y="521210"/>
            <a:ext cx="7999199" cy="311415"/>
          </a:xfrm>
        </p:spPr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66425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B9C27A-E19A-68D9-9CDA-80E743EA8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00" y="929268"/>
            <a:ext cx="8251931" cy="34942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Evaluation : in-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: Friend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Time: 20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as a target audience: To some extent!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 of collecting feedback: 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Consent:  Signed consent form (Electronic)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9EA7D-95F1-8342-83D8-41CECB76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14882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53A807-5B3F-0B71-87E9-EEFBE8380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88" y="966439"/>
            <a:ext cx="8348575" cy="3561148"/>
          </a:xfrm>
        </p:spPr>
        <p:txBody>
          <a:bodyPr/>
          <a:lstStyle/>
          <a:p>
            <a:r>
              <a:rPr lang="en-US" i="1" dirty="0"/>
              <a:t>General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it took to understand each and every functionality correctly?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Were filters easy to play around and useful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Were you able to find insights at the end or able to comment about your conclusion?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it be proposed to general audience/target audience?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it easy to navigate though different graphs and understand the relation between them?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ED99FA7-9295-812E-2AC1-2E49D4A9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431800"/>
            <a:ext cx="7997825" cy="723900"/>
          </a:xfrm>
        </p:spPr>
        <p:txBody>
          <a:bodyPr/>
          <a:lstStyle/>
          <a:p>
            <a:r>
              <a:rPr lang="en-US" dirty="0"/>
              <a:t>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124599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EA88D6-BF13-D975-B6DF-D015BBA0EE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6785771"/>
              </p:ext>
            </p:extLst>
          </p:nvPr>
        </p:nvGraphicFramePr>
        <p:xfrm>
          <a:off x="683941" y="726892"/>
          <a:ext cx="7196254" cy="344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356">
                  <a:extLst>
                    <a:ext uri="{9D8B030D-6E8A-4147-A177-3AD203B41FA5}">
                      <a16:colId xmlns:a16="http://schemas.microsoft.com/office/drawing/2014/main" val="4209786191"/>
                    </a:ext>
                  </a:extLst>
                </a:gridCol>
                <a:gridCol w="1613898">
                  <a:extLst>
                    <a:ext uri="{9D8B030D-6E8A-4147-A177-3AD203B41FA5}">
                      <a16:colId xmlns:a16="http://schemas.microsoft.com/office/drawing/2014/main" val="2444665520"/>
                    </a:ext>
                  </a:extLst>
                </a:gridCol>
              </a:tblGrid>
              <a:tr h="591968">
                <a:tc>
                  <a:txBody>
                    <a:bodyPr/>
                    <a:lstStyle/>
                    <a:p>
                      <a:r>
                        <a:rPr lang="en-US" dirty="0"/>
                        <a:t>Factors for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 out of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8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Que 1(3 Minutes – 5.0, 5 Minutes-4.0, 7 Minutes-3.0, More than 7 minutes: 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1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Que 2 (Very Easy and Useful-5.0, Complex and Useful-4.0, Complex and Not Useful-3.0, Not understood-1.0)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Que 3 (2 Conclusions-5.0, 1 Conclusion-4.0, No Conlcusion-1.0)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Que 4 (Yes without changes-5.0, Yes with Minor changes-3.0, Yes with Major changes-3.0,No Conlcusion-1.0)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Que 5 (Very Easy and Useful-5.0, Complex and Useful-4.0, Complex and Not Useful-3.0, Not understood-1.0)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1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 = 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3042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FBF601A-40C8-9652-7B6B-AA1C3723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41" y="365092"/>
            <a:ext cx="7999199" cy="723600"/>
          </a:xfrm>
        </p:spPr>
        <p:txBody>
          <a:bodyPr/>
          <a:lstStyle/>
          <a:p>
            <a:r>
              <a:rPr lang="en-US" dirty="0"/>
              <a:t>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89083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C19A6-E4DF-EBE4-F524-6BCB6449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93" y="2141554"/>
            <a:ext cx="7999199" cy="7236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4364E-3223-3D8B-B9C6-CE288B12A5D4}"/>
              </a:ext>
            </a:extLst>
          </p:cNvPr>
          <p:cNvSpPr txBox="1"/>
          <p:nvPr/>
        </p:nvSpPr>
        <p:spPr>
          <a:xfrm>
            <a:off x="3241287" y="2865154"/>
            <a:ext cx="3620429" cy="10333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dirty="0"/>
              <a:t>Email:</a:t>
            </a:r>
          </a:p>
          <a:p>
            <a:pPr algn="l"/>
            <a:r>
              <a:rPr lang="en-US" dirty="0"/>
              <a:t>dharmiktrivedi@cmail.Carleton.ca</a:t>
            </a:r>
          </a:p>
        </p:txBody>
      </p:sp>
    </p:spTree>
    <p:extLst>
      <p:ext uri="{BB962C8B-B14F-4D97-AF65-F5344CB8AC3E}">
        <p14:creationId xmlns:p14="http://schemas.microsoft.com/office/powerpoint/2010/main" val="137117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768-ECBE-9C89-82B6-ED5587616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368" y="441840"/>
            <a:ext cx="5712714" cy="740857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4136D-CAE6-4761-D549-A4278309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460" y="1450326"/>
            <a:ext cx="8566027" cy="2950688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AutoNum type="arabicPeriod"/>
            </a:pPr>
            <a:r>
              <a:rPr lang="en-US" dirty="0"/>
              <a:t>Dataset</a:t>
            </a:r>
          </a:p>
          <a:p>
            <a:pPr marL="342900" indent="-342900">
              <a:buAutoNum type="arabicPeriod"/>
            </a:pPr>
            <a:r>
              <a:rPr lang="en-US" dirty="0"/>
              <a:t>Design</a:t>
            </a:r>
          </a:p>
          <a:p>
            <a:pPr marL="342900" indent="-342900">
              <a:buAutoNum type="arabicPeriod"/>
            </a:pPr>
            <a:r>
              <a:rPr lang="en-US" dirty="0"/>
              <a:t>Demo</a:t>
            </a:r>
          </a:p>
          <a:p>
            <a:pPr marL="342900" indent="-342900">
              <a:buAutoNum type="arabicPeriod"/>
            </a:pPr>
            <a:r>
              <a:rPr lang="en-US" dirty="0"/>
              <a:t>Evaluation Method</a:t>
            </a:r>
          </a:p>
          <a:p>
            <a:pPr marL="342900" indent="-342900">
              <a:buAutoNum type="arabicPeriod"/>
            </a:pPr>
            <a:r>
              <a:rPr lang="en-US" dirty="0"/>
              <a:t>Participant Consent</a:t>
            </a:r>
          </a:p>
          <a:p>
            <a:pPr marL="342900" indent="-342900">
              <a:buAutoNum type="arabicPeriod"/>
            </a:pPr>
            <a:r>
              <a:rPr lang="en-US" dirty="0"/>
              <a:t>Evaluation Results</a:t>
            </a:r>
          </a:p>
          <a:p>
            <a:pPr marL="342900" indent="-342900">
              <a:buAutoNum type="arabicPeriod"/>
            </a:pPr>
            <a:r>
              <a:rPr lang="en-US" dirty="0"/>
              <a:t>Lesson Learned from Evaluation Study</a:t>
            </a:r>
          </a:p>
          <a:p>
            <a:pPr marL="342900" indent="-342900">
              <a:buAutoNum type="arabicPeriod"/>
            </a:pPr>
            <a:r>
              <a:rPr lang="en-US" dirty="0"/>
              <a:t>Recommendation for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4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B16-3F0E-83D2-A717-8BE461B5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643" y="441840"/>
            <a:ext cx="5712714" cy="74085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Introduction and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D3F5-166C-E74D-A8E0-BFF7D801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920" y="1427357"/>
            <a:ext cx="8172018" cy="29439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is about “Student Grades in Secondary Education”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audience, using the visualization, would be able to:</a:t>
            </a:r>
          </a:p>
          <a:p>
            <a:r>
              <a:rPr lang="en-US" sz="1400" dirty="0"/>
              <a:t>           -Compare the grades between St. Mary and St. Thomas Schools</a:t>
            </a:r>
          </a:p>
          <a:p>
            <a:r>
              <a:rPr lang="en-US" sz="1400" dirty="0"/>
              <a:t>           -Compare the grades among Male and Female students</a:t>
            </a:r>
          </a:p>
          <a:p>
            <a:r>
              <a:rPr lang="en-US" sz="1400" dirty="0"/>
              <a:t>           -Observe trend of student habits having particular grade/grades’ range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using this visualization, one would be able to comment about “School Performance” and “Gender wise Student Performance”, and “Habits of top performing/least performing”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4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1582B-1063-7849-8535-BA94445C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9" y="1012301"/>
            <a:ext cx="8055666" cy="311889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Link to the dataset: </a:t>
            </a:r>
            <a:r>
              <a:rPr lang="en-US" dirty="0">
                <a:hlinkClick r:id="rId3"/>
              </a:rPr>
              <a:t>https://www.kaggle.com/datasets/whenamancodes/student-performance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Well, dataset is about </a:t>
            </a:r>
            <a:r>
              <a:rPr lang="en-US" b="1" dirty="0"/>
              <a:t>student achievement in secondary education </a:t>
            </a:r>
            <a:r>
              <a:rPr lang="en-US" dirty="0"/>
              <a:t>of two Portuguese schools for the subjects: Portuguese language and Mathematics. The data attributes include student grades, demographic, social and school related features) and it was collected by using school reports and questionnaires.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Size : </a:t>
            </a:r>
          </a:p>
          <a:p>
            <a:pPr marL="0" indent="0">
              <a:buNone/>
            </a:pPr>
            <a:r>
              <a:rPr lang="en-US" sz="1400" dirty="0"/>
              <a:t>	1) Portuguese.csv: Column: 33, Rows : 650</a:t>
            </a:r>
          </a:p>
          <a:p>
            <a:pPr marL="0" indent="0">
              <a:buNone/>
            </a:pPr>
            <a:r>
              <a:rPr lang="en-US" sz="1400" dirty="0"/>
              <a:t>	2) Mathematics.csv: Column: 33, Rows: 396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95711-F5AF-1A48-AE17-D21E9F30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32594"/>
            <a:ext cx="8055666" cy="383662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2164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ECA02C-5517-2BE5-BF97-E9E81C002E9B}"/>
              </a:ext>
            </a:extLst>
          </p:cNvPr>
          <p:cNvSpPr txBox="1">
            <a:spLocks/>
          </p:cNvSpPr>
          <p:nvPr/>
        </p:nvSpPr>
        <p:spPr>
          <a:xfrm>
            <a:off x="614439" y="674245"/>
            <a:ext cx="8055666" cy="38366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0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A0F-6CDF-DFE4-7601-5C98E548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167" y="1350358"/>
            <a:ext cx="8055666" cy="3118897"/>
          </a:xfrm>
        </p:spPr>
        <p:txBody>
          <a:bodyPr/>
          <a:lstStyle/>
          <a:p>
            <a:r>
              <a:rPr lang="en-US" dirty="0"/>
              <a:t>Entire file maths.csv is merged with Portuguese.csv in order to compare the student performance between these two subjects</a:t>
            </a:r>
          </a:p>
          <a:p>
            <a:r>
              <a:rPr lang="en-US" dirty="0"/>
              <a:t>Some excel operations like sorting, filtering and transposing were done in order to sort the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3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BEBD72-1D9D-E715-82C0-688E5C56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01" y="959005"/>
            <a:ext cx="7999198" cy="3464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itself is completely changed!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528821-8759-DD18-8801-9031C5D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1" y="472736"/>
            <a:ext cx="7999199" cy="723600"/>
          </a:xfrm>
        </p:spPr>
        <p:txBody>
          <a:bodyPr/>
          <a:lstStyle/>
          <a:p>
            <a:r>
              <a:rPr lang="en-US" dirty="0"/>
              <a:t>Design and Improvements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CC1E35-EBCA-B5FB-5D39-7BDD2B22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44" y="1433666"/>
            <a:ext cx="4146249" cy="24873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181476-3659-CFDE-0FB4-303AB1950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59" y="1682605"/>
            <a:ext cx="3918724" cy="1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5C494-C16E-B7A5-C7DD-EDB70DE6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3" y="550872"/>
            <a:ext cx="6507561" cy="345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B7AB0-0C12-6CAF-B296-4CA6F76F8F59}"/>
              </a:ext>
            </a:extLst>
          </p:cNvPr>
          <p:cNvSpPr txBox="1"/>
          <p:nvPr/>
        </p:nvSpPr>
        <p:spPr>
          <a:xfrm>
            <a:off x="3754244" y="93672"/>
            <a:ext cx="2055541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Improvement</a:t>
            </a:r>
          </a:p>
        </p:txBody>
      </p:sp>
    </p:spTree>
    <p:extLst>
      <p:ext uri="{BB962C8B-B14F-4D97-AF65-F5344CB8AC3E}">
        <p14:creationId xmlns:p14="http://schemas.microsoft.com/office/powerpoint/2010/main" val="182802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77D183-0B8B-100D-85E8-0A2226C7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28069"/>
            <a:ext cx="6467651" cy="3148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E23B0-247D-C1F9-7C6A-8B05A9310D4A}"/>
              </a:ext>
            </a:extLst>
          </p:cNvPr>
          <p:cNvSpPr txBox="1"/>
          <p:nvPr/>
        </p:nvSpPr>
        <p:spPr>
          <a:xfrm>
            <a:off x="4114800" y="2122449"/>
            <a:ext cx="914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5DAB2-2DE8-7D18-8E65-EEB6FBC0B446}"/>
              </a:ext>
            </a:extLst>
          </p:cNvPr>
          <p:cNvSpPr txBox="1"/>
          <p:nvPr/>
        </p:nvSpPr>
        <p:spPr>
          <a:xfrm>
            <a:off x="5806068" y="535259"/>
            <a:ext cx="45719" cy="45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B5F6A-73CF-8771-837B-F5F6D4540AAE}"/>
              </a:ext>
            </a:extLst>
          </p:cNvPr>
          <p:cNvSpPr txBox="1"/>
          <p:nvPr/>
        </p:nvSpPr>
        <p:spPr>
          <a:xfrm>
            <a:off x="4114800" y="2122449"/>
            <a:ext cx="914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9739D-90F5-1140-2197-C7FF3718E230}"/>
              </a:ext>
            </a:extLst>
          </p:cNvPr>
          <p:cNvSpPr txBox="1"/>
          <p:nvPr/>
        </p:nvSpPr>
        <p:spPr>
          <a:xfrm>
            <a:off x="4114800" y="2122449"/>
            <a:ext cx="914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C25E1-1F93-3372-E454-FBDA50270489}"/>
              </a:ext>
            </a:extLst>
          </p:cNvPr>
          <p:cNvSpPr txBox="1"/>
          <p:nvPr/>
        </p:nvSpPr>
        <p:spPr>
          <a:xfrm>
            <a:off x="4114800" y="2122449"/>
            <a:ext cx="914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49B0C-A0E9-0434-FFF6-6CEE7B5709E8}"/>
              </a:ext>
            </a:extLst>
          </p:cNvPr>
          <p:cNvSpPr txBox="1"/>
          <p:nvPr/>
        </p:nvSpPr>
        <p:spPr>
          <a:xfrm>
            <a:off x="4114800" y="2122449"/>
            <a:ext cx="914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3C2B8-709D-B1CD-302C-D8F64F894DA5}"/>
              </a:ext>
            </a:extLst>
          </p:cNvPr>
          <p:cNvSpPr txBox="1"/>
          <p:nvPr/>
        </p:nvSpPr>
        <p:spPr>
          <a:xfrm>
            <a:off x="3847170" y="657922"/>
            <a:ext cx="1736987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dirty="0"/>
              <a:t>Final Version!</a:t>
            </a:r>
          </a:p>
        </p:txBody>
      </p:sp>
    </p:spTree>
    <p:extLst>
      <p:ext uri="{BB962C8B-B14F-4D97-AF65-F5344CB8AC3E}">
        <p14:creationId xmlns:p14="http://schemas.microsoft.com/office/powerpoint/2010/main" val="22967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5D94C2-F052-36D2-509D-E0391FDF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048" y="580309"/>
            <a:ext cx="8251931" cy="3116710"/>
          </a:xfrm>
        </p:spPr>
        <p:txBody>
          <a:bodyPr/>
          <a:lstStyle/>
          <a:p>
            <a:r>
              <a:rPr lang="en-US" dirty="0"/>
              <a:t>Link to the visualization: </a:t>
            </a:r>
            <a:r>
              <a:rPr lang="en-US" dirty="0">
                <a:hlinkClick r:id="rId2"/>
              </a:rPr>
              <a:t>Data Visualization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89469-C330-576C-A8AD-C9D93557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15" y="90030"/>
            <a:ext cx="7999199" cy="7236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3B16E-73A9-5F8E-2396-F4D8D7BD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68" y="921835"/>
            <a:ext cx="5242866" cy="34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0117"/>
      </p:ext>
    </p:extLst>
  </p:cSld>
  <p:clrMapOvr>
    <a:masterClrMapping/>
  </p:clrMapOvr>
</p:sld>
</file>

<file path=ppt/theme/theme1.xml><?xml version="1.0" encoding="utf-8"?>
<a:theme xmlns:a="http://schemas.openxmlformats.org/drawingml/2006/main" name="CarletonU">
  <a:themeElements>
    <a:clrScheme name="Carleton Colou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91C24"/>
      </a:accent1>
      <a:accent2>
        <a:srgbClr val="A0A0A0"/>
      </a:accent2>
      <a:accent3>
        <a:srgbClr val="FBD2D3"/>
      </a:accent3>
      <a:accent4>
        <a:srgbClr val="D5D5D5"/>
      </a:accent4>
      <a:accent5>
        <a:srgbClr val="038044"/>
      </a:accent5>
      <a:accent6>
        <a:srgbClr val="1166AA"/>
      </a:accent6>
      <a:hlink>
        <a:srgbClr val="003C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rletonU" id="{2B00C0B3-2EC4-284A-93CF-30C37DD62F9A}" vid="{D942AECA-9F62-C94E-A636-2FCF88DB33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A66EB76829D34FB3B76BCAC7DC632F" ma:contentTypeVersion="13" ma:contentTypeDescription="Create a new document." ma:contentTypeScope="" ma:versionID="0a82978f4d74dac53686195867cef818">
  <xsd:schema xmlns:xsd="http://www.w3.org/2001/XMLSchema" xmlns:xs="http://www.w3.org/2001/XMLSchema" xmlns:p="http://schemas.microsoft.com/office/2006/metadata/properties" xmlns:ns2="e7b193ac-ea41-4509-9747-953194e6ef68" xmlns:ns3="d3179429-d478-498a-b939-9081b8144ee9" targetNamespace="http://schemas.microsoft.com/office/2006/metadata/properties" ma:root="true" ma:fieldsID="b83c460c0fff4abcf76d6cec6512e851" ns2:_="" ns3:_="">
    <xsd:import namespace="e7b193ac-ea41-4509-9747-953194e6ef68"/>
    <xsd:import namespace="d3179429-d478-498a-b939-9081b8144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193ac-ea41-4509-9747-953194e6e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79429-d478-498a-b939-9081b8144e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E414D-2C3E-4C6F-86D2-4340BBD4BED4}">
  <ds:schemaRefs>
    <ds:schemaRef ds:uri="http://schemas.microsoft.com/office/infopath/2007/PartnerControls"/>
    <ds:schemaRef ds:uri="http://purl.org/dc/terms/"/>
    <ds:schemaRef ds:uri="e7b193ac-ea41-4509-9747-953194e6ef68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d3179429-d478-498a-b939-9081b8144ee9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A3CD22F-9C57-4E07-B755-4A22E5B30C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A4971-E3BF-4588-95D7-14206BF726E2}">
  <ds:schemaRefs>
    <ds:schemaRef ds:uri="d3179429-d478-498a-b939-9081b8144ee9"/>
    <ds:schemaRef ds:uri="e7b193ac-ea41-4509-9747-953194e6ef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</TotalTime>
  <Words>597</Words>
  <Application>Microsoft Office PowerPoint</Application>
  <PresentationFormat>On-screen Show (16:9)</PresentationFormat>
  <Paragraphs>88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CarletonU</vt:lpstr>
      <vt:lpstr> Student Achievement in Secondary Education  </vt:lpstr>
      <vt:lpstr>Index</vt:lpstr>
      <vt:lpstr>Introduction and Motivation</vt:lpstr>
      <vt:lpstr>Dataset</vt:lpstr>
      <vt:lpstr>PowerPoint Presentation</vt:lpstr>
      <vt:lpstr>Design and Improvements</vt:lpstr>
      <vt:lpstr>PowerPoint Presentation</vt:lpstr>
      <vt:lpstr>PowerPoint Presentation</vt:lpstr>
      <vt:lpstr>Design  </vt:lpstr>
      <vt:lpstr>Tasks</vt:lpstr>
      <vt:lpstr>Evaluation Method</vt:lpstr>
      <vt:lpstr>Evaluation Method</vt:lpstr>
      <vt:lpstr>Evaluation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Ryan</dc:creator>
  <cp:lastModifiedBy>Dharmik Trivedi</cp:lastModifiedBy>
  <cp:revision>11</cp:revision>
  <dcterms:created xsi:type="dcterms:W3CDTF">2021-06-22T15:43:15Z</dcterms:created>
  <dcterms:modified xsi:type="dcterms:W3CDTF">2022-12-08T21:19:42Z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0x01010098A66EB76829D34FB3B76BCAC7DC632F</vt:lpwstr>
  </property>
</Properties>
</file>