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DM Sans" pitchFamily="2" charset="0"/>
      <p:regular r:id="rId20"/>
      <p:bold r:id="rId21"/>
      <p:italic r:id="rId22"/>
      <p:boldItalic r:id="rId23"/>
    </p:embeddedFont>
    <p:embeddedFont>
      <p:font typeface="DM Sans Bold" charset="0"/>
      <p:regular r:id="rId24"/>
    </p:embeddedFont>
    <p:embeddedFont>
      <p:font typeface="Montserrat Light" panose="00000400000000000000" pitchFamily="2" charset="0"/>
      <p:regular r:id="rId25"/>
      <p:italic r:id="rId26"/>
    </p:embeddedFont>
    <p:embeddedFont>
      <p:font typeface="Montserrat Light Bold" panose="020B0604020202020204" charset="0"/>
      <p:regular r:id="rId27"/>
    </p:embeddedFont>
    <p:embeddedFont>
      <p:font typeface="Oswald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1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7659121">
            <a:off x="15369744" y="583908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710655" y="-5974083"/>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3044600" y="4190060"/>
            <a:ext cx="12678448" cy="4208864"/>
            <a:chOff x="0" y="0"/>
            <a:chExt cx="2448415" cy="812800"/>
          </a:xfrm>
        </p:grpSpPr>
        <p:sp>
          <p:nvSpPr>
            <p:cNvPr id="6" name="Freeform 6"/>
            <p:cNvSpPr/>
            <p:nvPr/>
          </p:nvSpPr>
          <p:spPr>
            <a:xfrm>
              <a:off x="0" y="0"/>
              <a:ext cx="2448415" cy="812800"/>
            </a:xfrm>
            <a:custGeom>
              <a:avLst/>
              <a:gdLst/>
              <a:ahLst/>
              <a:cxnLst/>
              <a:rect l="l" t="t" r="r" b="b"/>
              <a:pathLst>
                <a:path w="2448415" h="812800">
                  <a:moveTo>
                    <a:pt x="0" y="0"/>
                  </a:moveTo>
                  <a:lnTo>
                    <a:pt x="2448415" y="0"/>
                  </a:lnTo>
                  <a:lnTo>
                    <a:pt x="2448415" y="812800"/>
                  </a:lnTo>
                  <a:lnTo>
                    <a:pt x="0" y="812800"/>
                  </a:lnTo>
                  <a:close/>
                </a:path>
              </a:pathLst>
            </a:custGeom>
            <a:solidFill>
              <a:srgbClr val="000000">
                <a:alpha val="0"/>
              </a:srgbClr>
            </a:solidFill>
            <a:ln w="38100">
              <a:solidFill>
                <a:srgbClr val="000000"/>
              </a:solidFill>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3652701" y="5425431"/>
            <a:ext cx="11462247" cy="1652397"/>
          </a:xfrm>
          <a:prstGeom prst="rect">
            <a:avLst/>
          </a:prstGeom>
        </p:spPr>
        <p:txBody>
          <a:bodyPr lIns="0" tIns="0" rIns="0" bIns="0" rtlCol="0" anchor="t">
            <a:spAutoFit/>
          </a:bodyPr>
          <a:lstStyle/>
          <a:p>
            <a:pPr algn="ctr">
              <a:lnSpc>
                <a:spcPts val="6623"/>
              </a:lnSpc>
            </a:pPr>
            <a:r>
              <a:rPr lang="en-US" sz="4800" spc="470">
                <a:solidFill>
                  <a:srgbClr val="231F20"/>
                </a:solidFill>
                <a:latin typeface="Oswald Bold"/>
              </a:rPr>
              <a:t>CASE STUDY-HYBRID DATA STRUCTURES</a:t>
            </a:r>
          </a:p>
        </p:txBody>
      </p:sp>
      <p:sp>
        <p:nvSpPr>
          <p:cNvPr id="9" name="TextBox 9"/>
          <p:cNvSpPr txBox="1"/>
          <p:nvPr/>
        </p:nvSpPr>
        <p:spPr>
          <a:xfrm>
            <a:off x="3931414" y="1915386"/>
            <a:ext cx="11462247" cy="1550469"/>
          </a:xfrm>
          <a:prstGeom prst="rect">
            <a:avLst/>
          </a:prstGeom>
        </p:spPr>
        <p:txBody>
          <a:bodyPr lIns="0" tIns="0" rIns="0" bIns="0" rtlCol="0" anchor="t">
            <a:spAutoFit/>
          </a:bodyPr>
          <a:lstStyle/>
          <a:p>
            <a:pPr algn="ctr">
              <a:lnSpc>
                <a:spcPts val="6230"/>
              </a:lnSpc>
            </a:pPr>
            <a:r>
              <a:rPr lang="en-US" sz="4514" spc="442">
                <a:solidFill>
                  <a:srgbClr val="231F20"/>
                </a:solidFill>
                <a:latin typeface="Oswald Bold"/>
              </a:rPr>
              <a:t>DATA STRUCTURES AND ALGORITHMS</a:t>
            </a:r>
          </a:p>
          <a:p>
            <a:pPr algn="ctr">
              <a:lnSpc>
                <a:spcPts val="6230"/>
              </a:lnSpc>
            </a:pPr>
            <a:r>
              <a:rPr lang="en-US" sz="4514" spc="442">
                <a:solidFill>
                  <a:srgbClr val="231F20"/>
                </a:solidFill>
                <a:latin typeface="Oswald Bold"/>
              </a:rPr>
              <a:t>19CSE212</a:t>
            </a:r>
          </a:p>
        </p:txBody>
      </p:sp>
      <p:sp>
        <p:nvSpPr>
          <p:cNvPr id="10" name="Freeform 10"/>
          <p:cNvSpPr/>
          <p:nvPr/>
        </p:nvSpPr>
        <p:spPr>
          <a:xfrm>
            <a:off x="15393660" y="-1757429"/>
            <a:ext cx="4128868" cy="4114800"/>
          </a:xfrm>
          <a:custGeom>
            <a:avLst/>
            <a:gdLst/>
            <a:ahLst/>
            <a:cxnLst/>
            <a:rect l="l" t="t" r="r" b="b"/>
            <a:pathLst>
              <a:path w="4128868" h="4114800">
                <a:moveTo>
                  <a:pt x="0" y="0"/>
                </a:moveTo>
                <a:lnTo>
                  <a:pt x="4128868" y="0"/>
                </a:lnTo>
                <a:lnTo>
                  <a:pt x="41288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rot="887923">
            <a:off x="-6988615" y="4831405"/>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887923">
            <a:off x="-11013929" y="441136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4075696" y="2037711"/>
            <a:ext cx="10692381" cy="1652929"/>
          </a:xfrm>
          <a:custGeom>
            <a:avLst/>
            <a:gdLst/>
            <a:ahLst/>
            <a:cxnLst/>
            <a:rect l="l" t="t" r="r" b="b"/>
            <a:pathLst>
              <a:path w="10692381" h="1652929">
                <a:moveTo>
                  <a:pt x="0" y="0"/>
                </a:moveTo>
                <a:lnTo>
                  <a:pt x="10692381" y="0"/>
                </a:lnTo>
                <a:lnTo>
                  <a:pt x="10692381" y="1652928"/>
                </a:lnTo>
                <a:lnTo>
                  <a:pt x="0" y="1652928"/>
                </a:lnTo>
                <a:lnTo>
                  <a:pt x="0" y="0"/>
                </a:lnTo>
                <a:close/>
              </a:path>
            </a:pathLst>
          </a:custGeom>
          <a:blipFill>
            <a:blip r:embed="rId5"/>
            <a:stretch>
              <a:fillRect/>
            </a:stretch>
          </a:blipFill>
        </p:spPr>
      </p:sp>
      <p:sp>
        <p:nvSpPr>
          <p:cNvPr id="6" name="Freeform 6"/>
          <p:cNvSpPr/>
          <p:nvPr/>
        </p:nvSpPr>
        <p:spPr>
          <a:xfrm>
            <a:off x="4075696" y="5143500"/>
            <a:ext cx="10136609" cy="3914974"/>
          </a:xfrm>
          <a:custGeom>
            <a:avLst/>
            <a:gdLst/>
            <a:ahLst/>
            <a:cxnLst/>
            <a:rect l="l" t="t" r="r" b="b"/>
            <a:pathLst>
              <a:path w="10136609" h="3914974">
                <a:moveTo>
                  <a:pt x="0" y="0"/>
                </a:moveTo>
                <a:lnTo>
                  <a:pt x="10136608" y="0"/>
                </a:lnTo>
                <a:lnTo>
                  <a:pt x="10136608" y="3914974"/>
                </a:lnTo>
                <a:lnTo>
                  <a:pt x="0" y="3914974"/>
                </a:lnTo>
                <a:lnTo>
                  <a:pt x="0" y="0"/>
                </a:lnTo>
                <a:close/>
              </a:path>
            </a:pathLst>
          </a:custGeom>
          <a:blipFill>
            <a:blip r:embed="rId6"/>
            <a:stretch>
              <a:fillRect/>
            </a:stretch>
          </a:blipFill>
        </p:spPr>
      </p:sp>
      <p:sp>
        <p:nvSpPr>
          <p:cNvPr id="7" name="TextBox 7"/>
          <p:cNvSpPr txBox="1"/>
          <p:nvPr/>
        </p:nvSpPr>
        <p:spPr>
          <a:xfrm>
            <a:off x="-121036" y="299064"/>
            <a:ext cx="16749112" cy="729636"/>
          </a:xfrm>
          <a:prstGeom prst="rect">
            <a:avLst/>
          </a:prstGeom>
        </p:spPr>
        <p:txBody>
          <a:bodyPr lIns="0" tIns="0" rIns="0" bIns="0" rtlCol="0" anchor="t">
            <a:spAutoFit/>
          </a:bodyPr>
          <a:lstStyle/>
          <a:p>
            <a:pPr marL="0" lvl="0" indent="0" algn="ctr">
              <a:lnSpc>
                <a:spcPts val="5978"/>
              </a:lnSpc>
              <a:spcBef>
                <a:spcPct val="0"/>
              </a:spcBef>
            </a:pPr>
            <a:r>
              <a:rPr lang="en-US" sz="4332" spc="424">
                <a:solidFill>
                  <a:srgbClr val="231F20"/>
                </a:solidFill>
                <a:latin typeface="Oswald Bold"/>
              </a:rPr>
              <a:t>IMPLEMENTATION RESULTS:</a:t>
            </a:r>
          </a:p>
        </p:txBody>
      </p:sp>
      <p:sp>
        <p:nvSpPr>
          <p:cNvPr id="8" name="TextBox 8"/>
          <p:cNvSpPr txBox="1"/>
          <p:nvPr/>
        </p:nvSpPr>
        <p:spPr>
          <a:xfrm>
            <a:off x="1216759" y="2480307"/>
            <a:ext cx="1526441" cy="542456"/>
          </a:xfrm>
          <a:prstGeom prst="rect">
            <a:avLst/>
          </a:prstGeom>
        </p:spPr>
        <p:txBody>
          <a:bodyPr wrap="square" lIns="0" tIns="0" rIns="0" bIns="0" rtlCol="0" anchor="t">
            <a:spAutoFit/>
          </a:bodyPr>
          <a:lstStyle/>
          <a:p>
            <a:pPr algn="ctr">
              <a:lnSpc>
                <a:spcPts val="4598"/>
              </a:lnSpc>
              <a:spcBef>
                <a:spcPct val="0"/>
              </a:spcBef>
            </a:pPr>
            <a:r>
              <a:rPr lang="en-US" sz="3332" spc="326" dirty="0">
                <a:solidFill>
                  <a:srgbClr val="1A1A1A"/>
                </a:solidFill>
                <a:latin typeface="Oswald Bold"/>
              </a:rPr>
              <a:t>LOGIN</a:t>
            </a:r>
          </a:p>
        </p:txBody>
      </p:sp>
      <p:sp>
        <p:nvSpPr>
          <p:cNvPr id="9" name="TextBox 9"/>
          <p:cNvSpPr txBox="1"/>
          <p:nvPr/>
        </p:nvSpPr>
        <p:spPr>
          <a:xfrm>
            <a:off x="0" y="5827906"/>
            <a:ext cx="3687604" cy="1143021"/>
          </a:xfrm>
          <a:prstGeom prst="rect">
            <a:avLst/>
          </a:prstGeom>
        </p:spPr>
        <p:txBody>
          <a:bodyPr lIns="0" tIns="0" rIns="0" bIns="0" rtlCol="0" anchor="t">
            <a:spAutoFit/>
          </a:bodyPr>
          <a:lstStyle/>
          <a:p>
            <a:pPr algn="ctr">
              <a:lnSpc>
                <a:spcPts val="4598"/>
              </a:lnSpc>
              <a:spcBef>
                <a:spcPct val="0"/>
              </a:spcBef>
            </a:pPr>
            <a:r>
              <a:rPr lang="en-US" sz="3332" spc="326">
                <a:solidFill>
                  <a:srgbClr val="1A1A1A"/>
                </a:solidFill>
                <a:latin typeface="Oswald Bold"/>
              </a:rPr>
              <a:t>ADD NEW PRODUCT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887923">
            <a:off x="-11013929" y="441136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5744282" y="1692876"/>
            <a:ext cx="5018477" cy="5150542"/>
          </a:xfrm>
          <a:custGeom>
            <a:avLst/>
            <a:gdLst/>
            <a:ahLst/>
            <a:cxnLst/>
            <a:rect l="l" t="t" r="r" b="b"/>
            <a:pathLst>
              <a:path w="5018477" h="5150542">
                <a:moveTo>
                  <a:pt x="0" y="0"/>
                </a:moveTo>
                <a:lnTo>
                  <a:pt x="5018477" y="0"/>
                </a:lnTo>
                <a:lnTo>
                  <a:pt x="5018477" y="5150542"/>
                </a:lnTo>
                <a:lnTo>
                  <a:pt x="0" y="5150542"/>
                </a:lnTo>
                <a:lnTo>
                  <a:pt x="0" y="0"/>
                </a:lnTo>
                <a:close/>
              </a:path>
            </a:pathLst>
          </a:custGeom>
          <a:blipFill>
            <a:blip r:embed="rId5"/>
            <a:stretch>
              <a:fillRect/>
            </a:stretch>
          </a:blipFill>
        </p:spPr>
      </p:sp>
      <p:sp>
        <p:nvSpPr>
          <p:cNvPr id="6" name="Freeform 6"/>
          <p:cNvSpPr/>
          <p:nvPr/>
        </p:nvSpPr>
        <p:spPr>
          <a:xfrm>
            <a:off x="5744282" y="7279556"/>
            <a:ext cx="6760708" cy="1978744"/>
          </a:xfrm>
          <a:custGeom>
            <a:avLst/>
            <a:gdLst/>
            <a:ahLst/>
            <a:cxnLst/>
            <a:rect l="l" t="t" r="r" b="b"/>
            <a:pathLst>
              <a:path w="6760708" h="1978744">
                <a:moveTo>
                  <a:pt x="0" y="0"/>
                </a:moveTo>
                <a:lnTo>
                  <a:pt x="6760708" y="0"/>
                </a:lnTo>
                <a:lnTo>
                  <a:pt x="6760708" y="1978744"/>
                </a:lnTo>
                <a:lnTo>
                  <a:pt x="0" y="1978744"/>
                </a:lnTo>
                <a:lnTo>
                  <a:pt x="0" y="0"/>
                </a:lnTo>
                <a:close/>
              </a:path>
            </a:pathLst>
          </a:custGeom>
          <a:blipFill>
            <a:blip r:embed="rId6"/>
            <a:stretch>
              <a:fillRect/>
            </a:stretch>
          </a:blipFill>
        </p:spPr>
      </p:sp>
      <p:sp>
        <p:nvSpPr>
          <p:cNvPr id="7" name="TextBox 7"/>
          <p:cNvSpPr txBox="1"/>
          <p:nvPr/>
        </p:nvSpPr>
        <p:spPr>
          <a:xfrm>
            <a:off x="-121036" y="299064"/>
            <a:ext cx="16749112" cy="729636"/>
          </a:xfrm>
          <a:prstGeom prst="rect">
            <a:avLst/>
          </a:prstGeom>
        </p:spPr>
        <p:txBody>
          <a:bodyPr lIns="0" tIns="0" rIns="0" bIns="0" rtlCol="0" anchor="t">
            <a:spAutoFit/>
          </a:bodyPr>
          <a:lstStyle/>
          <a:p>
            <a:pPr marL="0" lvl="0" indent="0" algn="ctr">
              <a:lnSpc>
                <a:spcPts val="5978"/>
              </a:lnSpc>
              <a:spcBef>
                <a:spcPct val="0"/>
              </a:spcBef>
            </a:pPr>
            <a:r>
              <a:rPr lang="en-US" sz="4332" spc="424">
                <a:solidFill>
                  <a:srgbClr val="231F20"/>
                </a:solidFill>
                <a:latin typeface="Oswald Bold"/>
              </a:rPr>
              <a:t>IMPLEMENTATION RESULTS:</a:t>
            </a:r>
          </a:p>
        </p:txBody>
      </p:sp>
      <p:sp>
        <p:nvSpPr>
          <p:cNvPr id="8" name="TextBox 8"/>
          <p:cNvSpPr txBox="1"/>
          <p:nvPr/>
        </p:nvSpPr>
        <p:spPr>
          <a:xfrm>
            <a:off x="1354467" y="3228173"/>
            <a:ext cx="3366373" cy="561996"/>
          </a:xfrm>
          <a:prstGeom prst="rect">
            <a:avLst/>
          </a:prstGeom>
        </p:spPr>
        <p:txBody>
          <a:bodyPr lIns="0" tIns="0" rIns="0" bIns="0" rtlCol="0" anchor="t">
            <a:spAutoFit/>
          </a:bodyPr>
          <a:lstStyle/>
          <a:p>
            <a:pPr algn="ctr">
              <a:lnSpc>
                <a:spcPts val="4598"/>
              </a:lnSpc>
              <a:spcBef>
                <a:spcPct val="0"/>
              </a:spcBef>
            </a:pPr>
            <a:r>
              <a:rPr lang="en-US" sz="3332" spc="326">
                <a:solidFill>
                  <a:srgbClr val="231F20"/>
                </a:solidFill>
                <a:latin typeface="Oswald Bold"/>
              </a:rPr>
              <a:t>VIEW PRODUCTS</a:t>
            </a:r>
          </a:p>
        </p:txBody>
      </p:sp>
      <p:sp>
        <p:nvSpPr>
          <p:cNvPr id="9" name="TextBox 9"/>
          <p:cNvSpPr txBox="1"/>
          <p:nvPr/>
        </p:nvSpPr>
        <p:spPr>
          <a:xfrm>
            <a:off x="1164444" y="7710367"/>
            <a:ext cx="3746421" cy="561996"/>
          </a:xfrm>
          <a:prstGeom prst="rect">
            <a:avLst/>
          </a:prstGeom>
        </p:spPr>
        <p:txBody>
          <a:bodyPr lIns="0" tIns="0" rIns="0" bIns="0" rtlCol="0" anchor="t">
            <a:spAutoFit/>
          </a:bodyPr>
          <a:lstStyle/>
          <a:p>
            <a:pPr algn="ctr">
              <a:lnSpc>
                <a:spcPts val="4598"/>
              </a:lnSpc>
              <a:spcBef>
                <a:spcPct val="0"/>
              </a:spcBef>
            </a:pPr>
            <a:r>
              <a:rPr lang="en-US" sz="3332" spc="326">
                <a:solidFill>
                  <a:srgbClr val="231F20"/>
                </a:solidFill>
                <a:latin typeface="Oswald Bold"/>
              </a:rPr>
              <a:t>SEARCH PRODUCT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887923">
            <a:off x="-11013929" y="441136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263900" y="2286239"/>
            <a:ext cx="6298903" cy="1599721"/>
          </a:xfrm>
          <a:custGeom>
            <a:avLst/>
            <a:gdLst/>
            <a:ahLst/>
            <a:cxnLst/>
            <a:rect l="l" t="t" r="r" b="b"/>
            <a:pathLst>
              <a:path w="6298903" h="1599721">
                <a:moveTo>
                  <a:pt x="0" y="0"/>
                </a:moveTo>
                <a:lnTo>
                  <a:pt x="6298903" y="0"/>
                </a:lnTo>
                <a:lnTo>
                  <a:pt x="6298903" y="1599722"/>
                </a:lnTo>
                <a:lnTo>
                  <a:pt x="0" y="1599722"/>
                </a:lnTo>
                <a:lnTo>
                  <a:pt x="0" y="0"/>
                </a:lnTo>
                <a:close/>
              </a:path>
            </a:pathLst>
          </a:custGeom>
          <a:blipFill>
            <a:blip r:embed="rId5"/>
            <a:stretch>
              <a:fillRect/>
            </a:stretch>
          </a:blipFill>
        </p:spPr>
      </p:sp>
      <p:sp>
        <p:nvSpPr>
          <p:cNvPr id="6" name="Freeform 6"/>
          <p:cNvSpPr/>
          <p:nvPr/>
        </p:nvSpPr>
        <p:spPr>
          <a:xfrm>
            <a:off x="1263900" y="5143500"/>
            <a:ext cx="6298903" cy="2124052"/>
          </a:xfrm>
          <a:custGeom>
            <a:avLst/>
            <a:gdLst/>
            <a:ahLst/>
            <a:cxnLst/>
            <a:rect l="l" t="t" r="r" b="b"/>
            <a:pathLst>
              <a:path w="6298903" h="2124052">
                <a:moveTo>
                  <a:pt x="0" y="0"/>
                </a:moveTo>
                <a:lnTo>
                  <a:pt x="6298903" y="0"/>
                </a:lnTo>
                <a:lnTo>
                  <a:pt x="6298903" y="2124052"/>
                </a:lnTo>
                <a:lnTo>
                  <a:pt x="0" y="2124052"/>
                </a:lnTo>
                <a:lnTo>
                  <a:pt x="0" y="0"/>
                </a:lnTo>
                <a:close/>
              </a:path>
            </a:pathLst>
          </a:custGeom>
          <a:blipFill>
            <a:blip r:embed="rId6"/>
            <a:stretch>
              <a:fillRect t="-3843" b="-3843"/>
            </a:stretch>
          </a:blipFill>
        </p:spPr>
      </p:sp>
      <p:sp>
        <p:nvSpPr>
          <p:cNvPr id="7" name="Freeform 7"/>
          <p:cNvSpPr/>
          <p:nvPr/>
        </p:nvSpPr>
        <p:spPr>
          <a:xfrm>
            <a:off x="8436433" y="2286239"/>
            <a:ext cx="7428624" cy="1652810"/>
          </a:xfrm>
          <a:custGeom>
            <a:avLst/>
            <a:gdLst/>
            <a:ahLst/>
            <a:cxnLst/>
            <a:rect l="l" t="t" r="r" b="b"/>
            <a:pathLst>
              <a:path w="7428624" h="1652810">
                <a:moveTo>
                  <a:pt x="0" y="0"/>
                </a:moveTo>
                <a:lnTo>
                  <a:pt x="7428624" y="0"/>
                </a:lnTo>
                <a:lnTo>
                  <a:pt x="7428624" y="1652810"/>
                </a:lnTo>
                <a:lnTo>
                  <a:pt x="0" y="1652810"/>
                </a:lnTo>
                <a:lnTo>
                  <a:pt x="0" y="0"/>
                </a:lnTo>
                <a:close/>
              </a:path>
            </a:pathLst>
          </a:custGeom>
          <a:blipFill>
            <a:blip r:embed="rId7"/>
            <a:stretch>
              <a:fillRect l="-2695" r="-2695"/>
            </a:stretch>
          </a:blipFill>
        </p:spPr>
      </p:sp>
      <p:sp>
        <p:nvSpPr>
          <p:cNvPr id="8" name="Freeform 8"/>
          <p:cNvSpPr/>
          <p:nvPr/>
        </p:nvSpPr>
        <p:spPr>
          <a:xfrm>
            <a:off x="7963467" y="5451556"/>
            <a:ext cx="8374556" cy="1650637"/>
          </a:xfrm>
          <a:custGeom>
            <a:avLst/>
            <a:gdLst/>
            <a:ahLst/>
            <a:cxnLst/>
            <a:rect l="l" t="t" r="r" b="b"/>
            <a:pathLst>
              <a:path w="8374556" h="1650637">
                <a:moveTo>
                  <a:pt x="0" y="0"/>
                </a:moveTo>
                <a:lnTo>
                  <a:pt x="8374556" y="0"/>
                </a:lnTo>
                <a:lnTo>
                  <a:pt x="8374556" y="1650637"/>
                </a:lnTo>
                <a:lnTo>
                  <a:pt x="0" y="1650637"/>
                </a:lnTo>
                <a:lnTo>
                  <a:pt x="0" y="0"/>
                </a:lnTo>
                <a:close/>
              </a:path>
            </a:pathLst>
          </a:custGeom>
          <a:blipFill>
            <a:blip r:embed="rId8"/>
            <a:stretch>
              <a:fillRect/>
            </a:stretch>
          </a:blipFill>
        </p:spPr>
      </p:sp>
      <p:sp>
        <p:nvSpPr>
          <p:cNvPr id="9" name="TextBox 9"/>
          <p:cNvSpPr txBox="1"/>
          <p:nvPr/>
        </p:nvSpPr>
        <p:spPr>
          <a:xfrm>
            <a:off x="-121036" y="299064"/>
            <a:ext cx="16749112" cy="729636"/>
          </a:xfrm>
          <a:prstGeom prst="rect">
            <a:avLst/>
          </a:prstGeom>
        </p:spPr>
        <p:txBody>
          <a:bodyPr lIns="0" tIns="0" rIns="0" bIns="0" rtlCol="0" anchor="t">
            <a:spAutoFit/>
          </a:bodyPr>
          <a:lstStyle/>
          <a:p>
            <a:pPr marL="0" lvl="0" indent="0" algn="ctr">
              <a:lnSpc>
                <a:spcPts val="5978"/>
              </a:lnSpc>
              <a:spcBef>
                <a:spcPct val="0"/>
              </a:spcBef>
            </a:pPr>
            <a:r>
              <a:rPr lang="en-US" sz="4332" spc="424">
                <a:solidFill>
                  <a:srgbClr val="231F20"/>
                </a:solidFill>
                <a:latin typeface="Oswald Bold"/>
              </a:rPr>
              <a:t>IMPLEMENTATION RESULTS:</a:t>
            </a:r>
          </a:p>
        </p:txBody>
      </p:sp>
      <p:sp>
        <p:nvSpPr>
          <p:cNvPr id="10" name="TextBox 10"/>
          <p:cNvSpPr txBox="1"/>
          <p:nvPr/>
        </p:nvSpPr>
        <p:spPr>
          <a:xfrm>
            <a:off x="3161112" y="4140387"/>
            <a:ext cx="2504480" cy="502178"/>
          </a:xfrm>
          <a:prstGeom prst="rect">
            <a:avLst/>
          </a:prstGeom>
        </p:spPr>
        <p:txBody>
          <a:bodyPr lIns="0" tIns="0" rIns="0" bIns="0" rtlCol="0" anchor="t">
            <a:spAutoFit/>
          </a:bodyPr>
          <a:lstStyle/>
          <a:p>
            <a:pPr algn="ctr">
              <a:lnSpc>
                <a:spcPts val="4184"/>
              </a:lnSpc>
              <a:spcBef>
                <a:spcPct val="0"/>
              </a:spcBef>
            </a:pPr>
            <a:r>
              <a:rPr lang="en-US" sz="3032" spc="297">
                <a:solidFill>
                  <a:srgbClr val="231F20"/>
                </a:solidFill>
                <a:latin typeface="Oswald Bold"/>
              </a:rPr>
              <a:t>ADD TO CART</a:t>
            </a:r>
          </a:p>
        </p:txBody>
      </p:sp>
      <p:sp>
        <p:nvSpPr>
          <p:cNvPr id="11" name="TextBox 11"/>
          <p:cNvSpPr txBox="1"/>
          <p:nvPr/>
        </p:nvSpPr>
        <p:spPr>
          <a:xfrm>
            <a:off x="3448386" y="7855855"/>
            <a:ext cx="2229564" cy="561996"/>
          </a:xfrm>
          <a:prstGeom prst="rect">
            <a:avLst/>
          </a:prstGeom>
        </p:spPr>
        <p:txBody>
          <a:bodyPr lIns="0" tIns="0" rIns="0" bIns="0" rtlCol="0" anchor="t">
            <a:spAutoFit/>
          </a:bodyPr>
          <a:lstStyle/>
          <a:p>
            <a:pPr algn="ctr">
              <a:lnSpc>
                <a:spcPts val="4598"/>
              </a:lnSpc>
              <a:spcBef>
                <a:spcPct val="0"/>
              </a:spcBef>
            </a:pPr>
            <a:r>
              <a:rPr lang="en-US" sz="3332" spc="326">
                <a:solidFill>
                  <a:srgbClr val="231F20"/>
                </a:solidFill>
                <a:latin typeface="Oswald Bold"/>
              </a:rPr>
              <a:t>VIEW CART</a:t>
            </a:r>
          </a:p>
        </p:txBody>
      </p:sp>
      <p:sp>
        <p:nvSpPr>
          <p:cNvPr id="12" name="TextBox 12"/>
          <p:cNvSpPr txBox="1"/>
          <p:nvPr/>
        </p:nvSpPr>
        <p:spPr>
          <a:xfrm>
            <a:off x="10438398" y="4130862"/>
            <a:ext cx="2478762" cy="562051"/>
          </a:xfrm>
          <a:prstGeom prst="rect">
            <a:avLst/>
          </a:prstGeom>
        </p:spPr>
        <p:txBody>
          <a:bodyPr lIns="0" tIns="0" rIns="0" bIns="0" rtlCol="0" anchor="t">
            <a:spAutoFit/>
          </a:bodyPr>
          <a:lstStyle/>
          <a:p>
            <a:pPr algn="ctr">
              <a:lnSpc>
                <a:spcPts val="4595"/>
              </a:lnSpc>
              <a:spcBef>
                <a:spcPct val="0"/>
              </a:spcBef>
            </a:pPr>
            <a:r>
              <a:rPr lang="en-US" sz="3329" spc="326">
                <a:solidFill>
                  <a:srgbClr val="231F20"/>
                </a:solidFill>
                <a:latin typeface="Oswald Bold"/>
              </a:rPr>
              <a:t>CHECK OUT </a:t>
            </a:r>
          </a:p>
        </p:txBody>
      </p:sp>
      <p:sp>
        <p:nvSpPr>
          <p:cNvPr id="13" name="TextBox 13"/>
          <p:cNvSpPr txBox="1"/>
          <p:nvPr/>
        </p:nvSpPr>
        <p:spPr>
          <a:xfrm>
            <a:off x="10927455" y="7654643"/>
            <a:ext cx="1897023" cy="553212"/>
          </a:xfrm>
          <a:prstGeom prst="rect">
            <a:avLst/>
          </a:prstGeom>
        </p:spPr>
        <p:txBody>
          <a:bodyPr lIns="0" tIns="0" rIns="0" bIns="0" rtlCol="0" anchor="t">
            <a:spAutoFit/>
          </a:bodyPr>
          <a:lstStyle/>
          <a:p>
            <a:pPr algn="ctr">
              <a:lnSpc>
                <a:spcPts val="4554"/>
              </a:lnSpc>
              <a:spcBef>
                <a:spcPct val="0"/>
              </a:spcBef>
            </a:pPr>
            <a:r>
              <a:rPr lang="en-US" sz="3300" spc="323">
                <a:solidFill>
                  <a:srgbClr val="231F20"/>
                </a:solidFill>
                <a:latin typeface="Oswald Bold"/>
              </a:rPr>
              <a:t>LOGOUT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887923">
            <a:off x="13791969" y="-943538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2826947" y="294656"/>
            <a:ext cx="15377016" cy="1402076"/>
          </a:xfrm>
          <a:prstGeom prst="rect">
            <a:avLst/>
          </a:prstGeom>
        </p:spPr>
        <p:txBody>
          <a:bodyPr lIns="0" tIns="0" rIns="0" bIns="0" rtlCol="0" anchor="t">
            <a:spAutoFit/>
          </a:bodyPr>
          <a:lstStyle/>
          <a:p>
            <a:pPr algn="ctr">
              <a:lnSpc>
                <a:spcPts val="5678"/>
              </a:lnSpc>
            </a:pPr>
            <a:r>
              <a:rPr lang="en-US" sz="4115" spc="403">
                <a:solidFill>
                  <a:srgbClr val="231F20"/>
                </a:solidFill>
                <a:latin typeface="Oswald Bold"/>
              </a:rPr>
              <a:t>LIMITATIONS AND CHALLENGES:</a:t>
            </a:r>
          </a:p>
          <a:p>
            <a:pPr marL="0" lvl="0" indent="0" algn="ctr">
              <a:lnSpc>
                <a:spcPts val="5678"/>
              </a:lnSpc>
              <a:spcBef>
                <a:spcPct val="0"/>
              </a:spcBef>
            </a:pPr>
            <a:endParaRPr lang="en-US" sz="4115" spc="403">
              <a:solidFill>
                <a:srgbClr val="231F20"/>
              </a:solidFill>
              <a:latin typeface="Oswald Bold"/>
            </a:endParaRPr>
          </a:p>
        </p:txBody>
      </p:sp>
      <p:sp>
        <p:nvSpPr>
          <p:cNvPr id="5" name="Freeform 5"/>
          <p:cNvSpPr/>
          <p:nvPr/>
        </p:nvSpPr>
        <p:spPr>
          <a:xfrm rot="887923">
            <a:off x="-12946785" y="3668210"/>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516975" y="5209565"/>
            <a:ext cx="4226674" cy="1454679"/>
          </a:xfrm>
          <a:prstGeom prst="rect">
            <a:avLst/>
          </a:prstGeom>
        </p:spPr>
        <p:txBody>
          <a:bodyPr lIns="0" tIns="0" rIns="0" bIns="0" rtlCol="0" anchor="t">
            <a:spAutoFit/>
          </a:bodyPr>
          <a:lstStyle/>
          <a:p>
            <a:pPr algn="ctr">
              <a:lnSpc>
                <a:spcPts val="5840"/>
              </a:lnSpc>
            </a:pPr>
            <a:r>
              <a:rPr lang="en-US" sz="4232" spc="414">
                <a:solidFill>
                  <a:srgbClr val="231F20"/>
                </a:solidFill>
                <a:latin typeface="Oswald Bold"/>
              </a:rPr>
              <a:t>CONCLUSION:</a:t>
            </a:r>
          </a:p>
          <a:p>
            <a:pPr algn="ctr">
              <a:lnSpc>
                <a:spcPts val="5978"/>
              </a:lnSpc>
              <a:spcBef>
                <a:spcPct val="0"/>
              </a:spcBef>
            </a:pPr>
            <a:endParaRPr lang="en-US" sz="4232" spc="414">
              <a:solidFill>
                <a:srgbClr val="231F20"/>
              </a:solidFill>
              <a:latin typeface="Oswald Bold"/>
            </a:endParaRPr>
          </a:p>
        </p:txBody>
      </p:sp>
      <p:sp>
        <p:nvSpPr>
          <p:cNvPr id="7" name="TextBox 7"/>
          <p:cNvSpPr txBox="1"/>
          <p:nvPr/>
        </p:nvSpPr>
        <p:spPr>
          <a:xfrm>
            <a:off x="1028700" y="6109893"/>
            <a:ext cx="16945057" cy="3891950"/>
          </a:xfrm>
          <a:prstGeom prst="rect">
            <a:avLst/>
          </a:prstGeom>
        </p:spPr>
        <p:txBody>
          <a:bodyPr lIns="0" tIns="0" rIns="0" bIns="0" rtlCol="0" anchor="t">
            <a:spAutoFit/>
          </a:bodyPr>
          <a:lstStyle/>
          <a:p>
            <a:pPr algn="just">
              <a:lnSpc>
                <a:spcPts val="3942"/>
              </a:lnSpc>
            </a:pPr>
            <a:r>
              <a:rPr lang="en-US" sz="2857" spc="279">
                <a:solidFill>
                  <a:srgbClr val="231F20"/>
                </a:solidFill>
                <a:latin typeface="Montserrat Light"/>
              </a:rPr>
              <a:t>The project is an implementation of an e-commerce platform that allows users to add, view, search, and purchase products. The platform uses a hybrid data structure that combines a hash table and a binary search tree to efficiently store and retrieve products based on their product ID. The platform also provides user management functionalities such as login, registration, and logout. Transactions are stored in a list, and it calculates the total cost of the products in the cart, and can also check out.</a:t>
            </a:r>
          </a:p>
          <a:p>
            <a:pPr algn="just">
              <a:lnSpc>
                <a:spcPts val="3412"/>
              </a:lnSpc>
              <a:spcBef>
                <a:spcPct val="0"/>
              </a:spcBef>
            </a:pPr>
            <a:endParaRPr lang="en-US" sz="2857" spc="279">
              <a:solidFill>
                <a:srgbClr val="231F20"/>
              </a:solidFill>
              <a:latin typeface="Montserrat Light"/>
            </a:endParaRPr>
          </a:p>
        </p:txBody>
      </p:sp>
      <p:sp>
        <p:nvSpPr>
          <p:cNvPr id="8" name="TextBox 8"/>
          <p:cNvSpPr txBox="1"/>
          <p:nvPr/>
        </p:nvSpPr>
        <p:spPr>
          <a:xfrm>
            <a:off x="876675" y="1151156"/>
            <a:ext cx="15573823" cy="3798351"/>
          </a:xfrm>
          <a:prstGeom prst="rect">
            <a:avLst/>
          </a:prstGeom>
        </p:spPr>
        <p:txBody>
          <a:bodyPr lIns="0" tIns="0" rIns="0" bIns="0" rtlCol="0" anchor="t">
            <a:spAutoFit/>
          </a:bodyPr>
          <a:lstStyle/>
          <a:p>
            <a:pPr marL="704770" lvl="1" indent="-352385" algn="just">
              <a:lnSpc>
                <a:spcPts val="4308"/>
              </a:lnSpc>
              <a:buFont typeface="Arial"/>
              <a:buChar char="•"/>
            </a:pPr>
            <a:r>
              <a:rPr lang="en-US" sz="3264" spc="137">
                <a:solidFill>
                  <a:srgbClr val="231F20"/>
                </a:solidFill>
                <a:latin typeface="Montserrat Light"/>
              </a:rPr>
              <a:t>It depends on various factors, such as the size and distribution of the data, the frequency of insertions and deletions, and the specific use case. </a:t>
            </a:r>
          </a:p>
          <a:p>
            <a:pPr marL="704770" lvl="1" indent="-352385" algn="just">
              <a:lnSpc>
                <a:spcPts val="4308"/>
              </a:lnSpc>
              <a:buFont typeface="Arial"/>
              <a:buChar char="•"/>
            </a:pPr>
            <a:r>
              <a:rPr lang="en-US" sz="3264" spc="137">
                <a:solidFill>
                  <a:srgbClr val="231F20"/>
                </a:solidFill>
                <a:latin typeface="Montserrat Light"/>
              </a:rPr>
              <a:t>If the data has a skewed distribution, the hash table may experience collisions, which can degrade its performance.</a:t>
            </a:r>
          </a:p>
          <a:p>
            <a:pPr marL="704770" lvl="1" indent="-352385" algn="just">
              <a:lnSpc>
                <a:spcPts val="4308"/>
              </a:lnSpc>
              <a:buFont typeface="Arial"/>
              <a:buChar char="•"/>
            </a:pPr>
            <a:r>
              <a:rPr lang="en-US" sz="3264" spc="137">
                <a:solidFill>
                  <a:srgbClr val="231F20"/>
                </a:solidFill>
                <a:latin typeface="Montserrat Light"/>
              </a:rPr>
              <a:t>If the data has frequent insertions and deletions, the binary search tree may become unbalanced, which can increase lookup 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686644" y="3942359"/>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 YOU</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887923">
            <a:off x="-9475792" y="-8140154"/>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580377">
            <a:off x="13433116" y="4941475"/>
            <a:ext cx="12102934" cy="12419055"/>
          </a:xfrm>
          <a:custGeom>
            <a:avLst/>
            <a:gdLst/>
            <a:ahLst/>
            <a:cxnLst/>
            <a:rect l="l" t="t" r="r" b="b"/>
            <a:pathLst>
              <a:path w="12102934" h="12419055">
                <a:moveTo>
                  <a:pt x="0" y="0"/>
                </a:moveTo>
                <a:lnTo>
                  <a:pt x="12102934" y="0"/>
                </a:lnTo>
                <a:lnTo>
                  <a:pt x="12102934" y="12419056"/>
                </a:lnTo>
                <a:lnTo>
                  <a:pt x="0" y="12419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870529" y="4567803"/>
            <a:ext cx="7708185" cy="3688261"/>
            <a:chOff x="0" y="0"/>
            <a:chExt cx="2113567" cy="1011313"/>
          </a:xfrm>
        </p:grpSpPr>
        <p:sp>
          <p:nvSpPr>
            <p:cNvPr id="6" name="Freeform 6"/>
            <p:cNvSpPr/>
            <p:nvPr/>
          </p:nvSpPr>
          <p:spPr>
            <a:xfrm>
              <a:off x="0" y="0"/>
              <a:ext cx="2113567" cy="1011313"/>
            </a:xfrm>
            <a:custGeom>
              <a:avLst/>
              <a:gdLst/>
              <a:ahLst/>
              <a:cxnLst/>
              <a:rect l="l" t="t" r="r" b="b"/>
              <a:pathLst>
                <a:path w="2113567" h="1011313">
                  <a:moveTo>
                    <a:pt x="0" y="0"/>
                  </a:moveTo>
                  <a:lnTo>
                    <a:pt x="2113567" y="0"/>
                  </a:lnTo>
                  <a:lnTo>
                    <a:pt x="2113567" y="1011313"/>
                  </a:lnTo>
                  <a:lnTo>
                    <a:pt x="0" y="1011313"/>
                  </a:lnTo>
                  <a:close/>
                </a:path>
              </a:pathLst>
            </a:custGeom>
            <a:solidFill>
              <a:srgbClr val="100F0D"/>
            </a:solidFill>
            <a:ln>
              <a:noFill/>
            </a:ln>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10766971" y="4583991"/>
            <a:ext cx="4564119" cy="3688261"/>
            <a:chOff x="0" y="0"/>
            <a:chExt cx="1251471" cy="1011313"/>
          </a:xfrm>
        </p:grpSpPr>
        <p:sp>
          <p:nvSpPr>
            <p:cNvPr id="9" name="Freeform 9"/>
            <p:cNvSpPr/>
            <p:nvPr/>
          </p:nvSpPr>
          <p:spPr>
            <a:xfrm>
              <a:off x="0" y="0"/>
              <a:ext cx="1251471" cy="1011313"/>
            </a:xfrm>
            <a:custGeom>
              <a:avLst/>
              <a:gdLst/>
              <a:ahLst/>
              <a:cxnLst/>
              <a:rect l="l" t="t" r="r" b="b"/>
              <a:pathLst>
                <a:path w="1251471" h="1011313">
                  <a:moveTo>
                    <a:pt x="0" y="0"/>
                  </a:moveTo>
                  <a:lnTo>
                    <a:pt x="1251471" y="0"/>
                  </a:lnTo>
                  <a:lnTo>
                    <a:pt x="1251471" y="1011313"/>
                  </a:lnTo>
                  <a:lnTo>
                    <a:pt x="0" y="1011313"/>
                  </a:lnTo>
                  <a:close/>
                </a:path>
              </a:pathLst>
            </a:custGeom>
            <a:solidFill>
              <a:srgbClr val="100F0D"/>
            </a:solidFill>
            <a:ln>
              <a:noFill/>
            </a:ln>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60"/>
                </a:lnSpc>
              </a:pPr>
              <a:endParaRPr/>
            </a:p>
          </p:txBody>
        </p:sp>
      </p:grpSp>
      <p:sp>
        <p:nvSpPr>
          <p:cNvPr id="11" name="Freeform 11"/>
          <p:cNvSpPr/>
          <p:nvPr/>
        </p:nvSpPr>
        <p:spPr>
          <a:xfrm>
            <a:off x="1981673" y="8272251"/>
            <a:ext cx="7485898" cy="579220"/>
          </a:xfrm>
          <a:custGeom>
            <a:avLst/>
            <a:gdLst/>
            <a:ahLst/>
            <a:cxnLst/>
            <a:rect l="l" t="t" r="r" b="b"/>
            <a:pathLst>
              <a:path w="7485898" h="579220">
                <a:moveTo>
                  <a:pt x="0" y="0"/>
                </a:moveTo>
                <a:lnTo>
                  <a:pt x="7485898" y="0"/>
                </a:lnTo>
                <a:lnTo>
                  <a:pt x="7485898" y="579220"/>
                </a:lnTo>
                <a:lnTo>
                  <a:pt x="0" y="579220"/>
                </a:lnTo>
                <a:lnTo>
                  <a:pt x="0" y="0"/>
                </a:lnTo>
                <a:close/>
              </a:path>
            </a:pathLst>
          </a:custGeom>
          <a:blipFill>
            <a:blip r:embed="rId5"/>
            <a:stretch>
              <a:fillRect t="-136817" b="-18433"/>
            </a:stretch>
          </a:blipFill>
        </p:spPr>
      </p:sp>
      <p:sp>
        <p:nvSpPr>
          <p:cNvPr id="12" name="Freeform 12"/>
          <p:cNvSpPr/>
          <p:nvPr/>
        </p:nvSpPr>
        <p:spPr>
          <a:xfrm>
            <a:off x="10461424" y="8272251"/>
            <a:ext cx="5175215" cy="510763"/>
          </a:xfrm>
          <a:custGeom>
            <a:avLst/>
            <a:gdLst/>
            <a:ahLst/>
            <a:cxnLst/>
            <a:rect l="l" t="t" r="r" b="b"/>
            <a:pathLst>
              <a:path w="5175215" h="510763">
                <a:moveTo>
                  <a:pt x="0" y="0"/>
                </a:moveTo>
                <a:lnTo>
                  <a:pt x="5175214" y="0"/>
                </a:lnTo>
                <a:lnTo>
                  <a:pt x="5175214" y="510763"/>
                </a:lnTo>
                <a:lnTo>
                  <a:pt x="0" y="510763"/>
                </a:lnTo>
                <a:lnTo>
                  <a:pt x="0" y="0"/>
                </a:lnTo>
                <a:close/>
              </a:path>
            </a:pathLst>
          </a:custGeom>
          <a:blipFill>
            <a:blip r:embed="rId5"/>
            <a:stretch>
              <a:fillRect t="-96462" b="-3651"/>
            </a:stretch>
          </a:blipFill>
        </p:spPr>
      </p:sp>
      <p:sp>
        <p:nvSpPr>
          <p:cNvPr id="13" name="Freeform 13"/>
          <p:cNvSpPr/>
          <p:nvPr/>
        </p:nvSpPr>
        <p:spPr>
          <a:xfrm>
            <a:off x="15331091" y="-1960504"/>
            <a:ext cx="4128868" cy="4114800"/>
          </a:xfrm>
          <a:custGeom>
            <a:avLst/>
            <a:gdLst/>
            <a:ahLst/>
            <a:cxnLst/>
            <a:rect l="l" t="t" r="r" b="b"/>
            <a:pathLst>
              <a:path w="4128868" h="4114800">
                <a:moveTo>
                  <a:pt x="0" y="0"/>
                </a:moveTo>
                <a:lnTo>
                  <a:pt x="4128867" y="0"/>
                </a:lnTo>
                <a:lnTo>
                  <a:pt x="412886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TextBox 14"/>
          <p:cNvSpPr txBox="1"/>
          <p:nvPr/>
        </p:nvSpPr>
        <p:spPr>
          <a:xfrm>
            <a:off x="1028700" y="1017000"/>
            <a:ext cx="17935546" cy="2169817"/>
          </a:xfrm>
          <a:prstGeom prst="rect">
            <a:avLst/>
          </a:prstGeom>
        </p:spPr>
        <p:txBody>
          <a:bodyPr lIns="0" tIns="0" rIns="0" bIns="0" rtlCol="0" anchor="t">
            <a:spAutoFit/>
          </a:bodyPr>
          <a:lstStyle/>
          <a:p>
            <a:pPr marL="0" lvl="0" indent="0" algn="ctr">
              <a:lnSpc>
                <a:spcPts val="8738"/>
              </a:lnSpc>
              <a:spcBef>
                <a:spcPct val="0"/>
              </a:spcBef>
            </a:pPr>
            <a:r>
              <a:rPr lang="en-US" sz="6332" spc="620" dirty="0">
                <a:solidFill>
                  <a:srgbClr val="231F20"/>
                </a:solidFill>
                <a:latin typeface="Oswald Bold"/>
              </a:rPr>
              <a:t>TITLE :E-COMMERCE HYBRID DATA STRUCTURES</a:t>
            </a:r>
          </a:p>
        </p:txBody>
      </p:sp>
      <p:sp>
        <p:nvSpPr>
          <p:cNvPr id="15" name="TextBox 15"/>
          <p:cNvSpPr txBox="1"/>
          <p:nvPr/>
        </p:nvSpPr>
        <p:spPr>
          <a:xfrm>
            <a:off x="2092816" y="6011884"/>
            <a:ext cx="7051184" cy="400050"/>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rPr>
              <a:t> DEEPTHIKA R  CB.EN.U4CSE21217</a:t>
            </a:r>
          </a:p>
        </p:txBody>
      </p:sp>
      <p:sp>
        <p:nvSpPr>
          <p:cNvPr id="16" name="TextBox 16"/>
          <p:cNvSpPr txBox="1"/>
          <p:nvPr/>
        </p:nvSpPr>
        <p:spPr>
          <a:xfrm>
            <a:off x="11023936" y="5830909"/>
            <a:ext cx="4050189" cy="1152525"/>
          </a:xfrm>
          <a:prstGeom prst="rect">
            <a:avLst/>
          </a:prstGeom>
        </p:spPr>
        <p:txBody>
          <a:bodyPr lIns="0" tIns="0" rIns="0" bIns="0" rtlCol="0" anchor="t">
            <a:spAutoFit/>
          </a:bodyPr>
          <a:lstStyle/>
          <a:p>
            <a:pPr algn="ctr">
              <a:lnSpc>
                <a:spcPts val="3007"/>
              </a:lnSpc>
            </a:pPr>
            <a:r>
              <a:rPr lang="en-US" sz="2506" spc="125">
                <a:solidFill>
                  <a:srgbClr val="FFFBFB"/>
                </a:solidFill>
                <a:latin typeface="DM Sans Bold"/>
              </a:rPr>
              <a:t>TOPIC  </a:t>
            </a:r>
          </a:p>
          <a:p>
            <a:pPr algn="ctr">
              <a:lnSpc>
                <a:spcPts val="3007"/>
              </a:lnSpc>
            </a:pPr>
            <a:endParaRPr lang="en-US" sz="2506" spc="125">
              <a:solidFill>
                <a:srgbClr val="FFFBFB"/>
              </a:solidFill>
              <a:latin typeface="DM Sans Bold"/>
            </a:endParaRPr>
          </a:p>
          <a:p>
            <a:pPr algn="ctr">
              <a:lnSpc>
                <a:spcPts val="3007"/>
              </a:lnSpc>
            </a:pPr>
            <a:r>
              <a:rPr lang="en-US" sz="2506" spc="125">
                <a:solidFill>
                  <a:srgbClr val="FFFBFB"/>
                </a:solidFill>
                <a:latin typeface="DM Sans"/>
              </a:rPr>
              <a:t>E-COMMERCE</a:t>
            </a:r>
          </a:p>
        </p:txBody>
      </p:sp>
      <p:sp>
        <p:nvSpPr>
          <p:cNvPr id="17" name="TextBox 17"/>
          <p:cNvSpPr txBox="1"/>
          <p:nvPr/>
        </p:nvSpPr>
        <p:spPr>
          <a:xfrm>
            <a:off x="3754292" y="5202259"/>
            <a:ext cx="3807979" cy="400050"/>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Bold"/>
              </a:rPr>
              <a:t>TEAM MEMBERS</a:t>
            </a:r>
          </a:p>
        </p:txBody>
      </p:sp>
      <p:sp>
        <p:nvSpPr>
          <p:cNvPr id="18" name="TextBox 18"/>
          <p:cNvSpPr txBox="1"/>
          <p:nvPr/>
        </p:nvSpPr>
        <p:spPr>
          <a:xfrm>
            <a:off x="2003708" y="6818646"/>
            <a:ext cx="7051184" cy="400050"/>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rPr>
              <a:t> DHARSAN S  CB.EN.U4CSE21219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264014" y="5705333"/>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108198" y="2554730"/>
            <a:ext cx="1400485" cy="7356736"/>
            <a:chOff x="0" y="0"/>
            <a:chExt cx="368852" cy="1937577"/>
          </a:xfrm>
        </p:grpSpPr>
        <p:sp>
          <p:nvSpPr>
            <p:cNvPr id="4" name="Freeform 4"/>
            <p:cNvSpPr/>
            <p:nvPr/>
          </p:nvSpPr>
          <p:spPr>
            <a:xfrm>
              <a:off x="0" y="0"/>
              <a:ext cx="368852" cy="1937576"/>
            </a:xfrm>
            <a:custGeom>
              <a:avLst/>
              <a:gdLst/>
              <a:ahLst/>
              <a:cxnLst/>
              <a:rect l="l" t="t" r="r" b="b"/>
              <a:pathLst>
                <a:path w="368852" h="1937576">
                  <a:moveTo>
                    <a:pt x="0" y="0"/>
                  </a:moveTo>
                  <a:lnTo>
                    <a:pt x="368852" y="0"/>
                  </a:lnTo>
                  <a:lnTo>
                    <a:pt x="368852" y="1937576"/>
                  </a:lnTo>
                  <a:lnTo>
                    <a:pt x="0" y="1937576"/>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622074" y="650846"/>
            <a:ext cx="7416941" cy="1418109"/>
          </a:xfrm>
          <a:prstGeom prst="rect">
            <a:avLst/>
          </a:prstGeom>
        </p:spPr>
        <p:txBody>
          <a:bodyPr lIns="0" tIns="0" rIns="0" bIns="0" rtlCol="0" anchor="t">
            <a:spAutoFit/>
          </a:bodyPr>
          <a:lstStyle/>
          <a:p>
            <a:pPr algn="ctr">
              <a:lnSpc>
                <a:spcPts val="11567"/>
              </a:lnSpc>
            </a:pPr>
            <a:r>
              <a:rPr lang="en-US" sz="8382" spc="821">
                <a:solidFill>
                  <a:srgbClr val="231F20"/>
                </a:solidFill>
                <a:latin typeface="Oswald Bold"/>
              </a:rPr>
              <a:t>CONTENT</a:t>
            </a:r>
          </a:p>
        </p:txBody>
      </p:sp>
      <p:sp>
        <p:nvSpPr>
          <p:cNvPr id="7" name="Freeform 7"/>
          <p:cNvSpPr/>
          <p:nvPr/>
        </p:nvSpPr>
        <p:spPr>
          <a:xfrm rot="2016048">
            <a:off x="11884568" y="1046601"/>
            <a:ext cx="10749463" cy="2687366"/>
          </a:xfrm>
          <a:custGeom>
            <a:avLst/>
            <a:gdLst/>
            <a:ahLst/>
            <a:cxnLst/>
            <a:rect l="l" t="t" r="r" b="b"/>
            <a:pathLst>
              <a:path w="10749463" h="2687366">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6339832" y="2558852"/>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6339832" y="3355972"/>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6339832" y="4237129"/>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6339832" y="503424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6359433" y="582662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6359433" y="6657589"/>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06</a:t>
            </a:r>
          </a:p>
        </p:txBody>
      </p:sp>
      <p:sp>
        <p:nvSpPr>
          <p:cNvPr id="14" name="TextBox 14"/>
          <p:cNvSpPr txBox="1"/>
          <p:nvPr/>
        </p:nvSpPr>
        <p:spPr>
          <a:xfrm>
            <a:off x="6359433" y="7507882"/>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07</a:t>
            </a:r>
          </a:p>
        </p:txBody>
      </p:sp>
      <p:sp>
        <p:nvSpPr>
          <p:cNvPr id="15" name="TextBox 15"/>
          <p:cNvSpPr txBox="1"/>
          <p:nvPr/>
        </p:nvSpPr>
        <p:spPr>
          <a:xfrm>
            <a:off x="7797295" y="2785023"/>
            <a:ext cx="4838906" cy="418548"/>
          </a:xfrm>
          <a:prstGeom prst="rect">
            <a:avLst/>
          </a:prstGeom>
        </p:spPr>
        <p:txBody>
          <a:bodyPr lIns="0" tIns="0" rIns="0" bIns="0" rtlCol="0" anchor="t">
            <a:spAutoFit/>
          </a:bodyPr>
          <a:lstStyle/>
          <a:p>
            <a:pPr algn="just">
              <a:lnSpc>
                <a:spcPts val="3483"/>
              </a:lnSpc>
            </a:pPr>
            <a:r>
              <a:rPr lang="en-US" sz="2524" spc="247">
                <a:solidFill>
                  <a:srgbClr val="231F20"/>
                </a:solidFill>
                <a:latin typeface="DM Sans"/>
              </a:rPr>
              <a:t>INTRODUCTION</a:t>
            </a:r>
          </a:p>
        </p:txBody>
      </p:sp>
      <p:sp>
        <p:nvSpPr>
          <p:cNvPr id="16" name="TextBox 16"/>
          <p:cNvSpPr txBox="1"/>
          <p:nvPr/>
        </p:nvSpPr>
        <p:spPr>
          <a:xfrm>
            <a:off x="7858972" y="3563601"/>
            <a:ext cx="6076629" cy="418548"/>
          </a:xfrm>
          <a:prstGeom prst="rect">
            <a:avLst/>
          </a:prstGeom>
        </p:spPr>
        <p:txBody>
          <a:bodyPr lIns="0" tIns="0" rIns="0" bIns="0" rtlCol="0" anchor="t">
            <a:spAutoFit/>
          </a:bodyPr>
          <a:lstStyle/>
          <a:p>
            <a:pPr algn="just">
              <a:lnSpc>
                <a:spcPts val="3483"/>
              </a:lnSpc>
            </a:pPr>
            <a:r>
              <a:rPr lang="en-US" sz="2524" spc="247">
                <a:solidFill>
                  <a:srgbClr val="231F20"/>
                </a:solidFill>
                <a:latin typeface="DM Sans"/>
              </a:rPr>
              <a:t>OBJECTIVE</a:t>
            </a:r>
          </a:p>
        </p:txBody>
      </p:sp>
      <p:sp>
        <p:nvSpPr>
          <p:cNvPr id="17" name="TextBox 17"/>
          <p:cNvSpPr txBox="1"/>
          <p:nvPr/>
        </p:nvSpPr>
        <p:spPr>
          <a:xfrm>
            <a:off x="7858972" y="4342179"/>
            <a:ext cx="5790503" cy="418548"/>
          </a:xfrm>
          <a:prstGeom prst="rect">
            <a:avLst/>
          </a:prstGeom>
        </p:spPr>
        <p:txBody>
          <a:bodyPr lIns="0" tIns="0" rIns="0" bIns="0" rtlCol="0" anchor="t">
            <a:spAutoFit/>
          </a:bodyPr>
          <a:lstStyle/>
          <a:p>
            <a:pPr marL="0" lvl="0" indent="0" algn="just">
              <a:lnSpc>
                <a:spcPts val="3483"/>
              </a:lnSpc>
              <a:spcBef>
                <a:spcPct val="0"/>
              </a:spcBef>
            </a:pPr>
            <a:r>
              <a:rPr lang="en-US" sz="2524" spc="247">
                <a:solidFill>
                  <a:srgbClr val="231F20"/>
                </a:solidFill>
                <a:latin typeface="DM Sans"/>
              </a:rPr>
              <a:t>IMPLEMENTATION</a:t>
            </a:r>
          </a:p>
        </p:txBody>
      </p:sp>
      <p:sp>
        <p:nvSpPr>
          <p:cNvPr id="18" name="TextBox 18"/>
          <p:cNvSpPr txBox="1"/>
          <p:nvPr/>
        </p:nvSpPr>
        <p:spPr>
          <a:xfrm>
            <a:off x="7858972" y="5203740"/>
            <a:ext cx="6076629" cy="418548"/>
          </a:xfrm>
          <a:prstGeom prst="rect">
            <a:avLst/>
          </a:prstGeom>
        </p:spPr>
        <p:txBody>
          <a:bodyPr lIns="0" tIns="0" rIns="0" bIns="0" rtlCol="0" anchor="t">
            <a:spAutoFit/>
          </a:bodyPr>
          <a:lstStyle/>
          <a:p>
            <a:pPr marL="0" lvl="0" indent="0" algn="just">
              <a:lnSpc>
                <a:spcPts val="3483"/>
              </a:lnSpc>
              <a:spcBef>
                <a:spcPct val="0"/>
              </a:spcBef>
            </a:pPr>
            <a:r>
              <a:rPr lang="en-US" sz="2524" spc="247">
                <a:solidFill>
                  <a:srgbClr val="231F20"/>
                </a:solidFill>
                <a:latin typeface="DM Sans"/>
              </a:rPr>
              <a:t>PRACTICAL APPLICATION</a:t>
            </a:r>
          </a:p>
        </p:txBody>
      </p:sp>
      <p:sp>
        <p:nvSpPr>
          <p:cNvPr id="19" name="TextBox 19"/>
          <p:cNvSpPr txBox="1"/>
          <p:nvPr/>
        </p:nvSpPr>
        <p:spPr>
          <a:xfrm>
            <a:off x="7806820" y="6065301"/>
            <a:ext cx="6076629" cy="418548"/>
          </a:xfrm>
          <a:prstGeom prst="rect">
            <a:avLst/>
          </a:prstGeom>
        </p:spPr>
        <p:txBody>
          <a:bodyPr lIns="0" tIns="0" rIns="0" bIns="0" rtlCol="0" anchor="t">
            <a:spAutoFit/>
          </a:bodyPr>
          <a:lstStyle/>
          <a:p>
            <a:pPr marL="0" lvl="0" indent="0" algn="just">
              <a:lnSpc>
                <a:spcPts val="3483"/>
              </a:lnSpc>
              <a:spcBef>
                <a:spcPct val="0"/>
              </a:spcBef>
            </a:pPr>
            <a:r>
              <a:rPr lang="en-US" sz="2524" spc="247">
                <a:solidFill>
                  <a:srgbClr val="231F20"/>
                </a:solidFill>
                <a:latin typeface="DM Sans"/>
              </a:rPr>
              <a:t>PERFORMANCE ANALYSIS</a:t>
            </a:r>
          </a:p>
        </p:txBody>
      </p:sp>
      <p:sp>
        <p:nvSpPr>
          <p:cNvPr id="20" name="TextBox 20"/>
          <p:cNvSpPr txBox="1"/>
          <p:nvPr/>
        </p:nvSpPr>
        <p:spPr>
          <a:xfrm>
            <a:off x="7806820" y="6896265"/>
            <a:ext cx="5790503" cy="418548"/>
          </a:xfrm>
          <a:prstGeom prst="rect">
            <a:avLst/>
          </a:prstGeom>
        </p:spPr>
        <p:txBody>
          <a:bodyPr lIns="0" tIns="0" rIns="0" bIns="0" rtlCol="0" anchor="t">
            <a:spAutoFit/>
          </a:bodyPr>
          <a:lstStyle/>
          <a:p>
            <a:pPr marL="0" lvl="0" indent="0" algn="just">
              <a:lnSpc>
                <a:spcPts val="3483"/>
              </a:lnSpc>
              <a:spcBef>
                <a:spcPct val="0"/>
              </a:spcBef>
            </a:pPr>
            <a:r>
              <a:rPr lang="en-US" sz="2524" spc="247">
                <a:solidFill>
                  <a:srgbClr val="231F20"/>
                </a:solidFill>
                <a:latin typeface="DM Sans"/>
              </a:rPr>
              <a:t>EXPERIMENTAL EVALUATION</a:t>
            </a:r>
          </a:p>
        </p:txBody>
      </p:sp>
      <p:sp>
        <p:nvSpPr>
          <p:cNvPr id="21" name="TextBox 21"/>
          <p:cNvSpPr txBox="1"/>
          <p:nvPr/>
        </p:nvSpPr>
        <p:spPr>
          <a:xfrm>
            <a:off x="7858972" y="7647913"/>
            <a:ext cx="6076629" cy="418548"/>
          </a:xfrm>
          <a:prstGeom prst="rect">
            <a:avLst/>
          </a:prstGeom>
        </p:spPr>
        <p:txBody>
          <a:bodyPr lIns="0" tIns="0" rIns="0" bIns="0" rtlCol="0" anchor="t">
            <a:spAutoFit/>
          </a:bodyPr>
          <a:lstStyle/>
          <a:p>
            <a:pPr marL="0" lvl="0" indent="0" algn="just">
              <a:lnSpc>
                <a:spcPts val="3483"/>
              </a:lnSpc>
              <a:spcBef>
                <a:spcPct val="0"/>
              </a:spcBef>
            </a:pPr>
            <a:r>
              <a:rPr lang="en-US" sz="2524" spc="247">
                <a:solidFill>
                  <a:srgbClr val="231F20"/>
                </a:solidFill>
                <a:latin typeface="DM Sans"/>
              </a:rPr>
              <a:t>DISCUSSION</a:t>
            </a:r>
          </a:p>
        </p:txBody>
      </p:sp>
      <p:sp>
        <p:nvSpPr>
          <p:cNvPr id="22" name="TextBox 22"/>
          <p:cNvSpPr txBox="1"/>
          <p:nvPr/>
        </p:nvSpPr>
        <p:spPr>
          <a:xfrm>
            <a:off x="6544009" y="8241307"/>
            <a:ext cx="1253286" cy="703537"/>
          </a:xfrm>
          <a:prstGeom prst="rect">
            <a:avLst/>
          </a:prstGeom>
        </p:spPr>
        <p:txBody>
          <a:bodyPr lIns="0" tIns="0" rIns="0" bIns="0" rtlCol="0" anchor="t">
            <a:spAutoFit/>
          </a:bodyPr>
          <a:lstStyle/>
          <a:p>
            <a:pPr marL="0" lvl="0" indent="0" algn="l">
              <a:lnSpc>
                <a:spcPts val="5829"/>
              </a:lnSpc>
              <a:spcBef>
                <a:spcPct val="0"/>
              </a:spcBef>
            </a:pPr>
            <a:r>
              <a:rPr lang="en-US" sz="4400" dirty="0">
                <a:solidFill>
                  <a:srgbClr val="363636"/>
                </a:solidFill>
                <a:latin typeface="Oswald Bold Italics"/>
              </a:rPr>
              <a:t>08</a:t>
            </a:r>
            <a:endParaRPr lang="en-US" sz="4224" spc="413" dirty="0">
              <a:solidFill>
                <a:srgbClr val="231F20"/>
              </a:solidFill>
              <a:latin typeface="Oswald Bold"/>
            </a:endParaRPr>
          </a:p>
        </p:txBody>
      </p:sp>
      <p:sp>
        <p:nvSpPr>
          <p:cNvPr id="23" name="TextBox 23"/>
          <p:cNvSpPr txBox="1"/>
          <p:nvPr/>
        </p:nvSpPr>
        <p:spPr>
          <a:xfrm>
            <a:off x="6534484" y="8946694"/>
            <a:ext cx="1253286" cy="703537"/>
          </a:xfrm>
          <a:prstGeom prst="rect">
            <a:avLst/>
          </a:prstGeom>
        </p:spPr>
        <p:txBody>
          <a:bodyPr lIns="0" tIns="0" rIns="0" bIns="0" rtlCol="0" anchor="t">
            <a:spAutoFit/>
          </a:bodyPr>
          <a:lstStyle/>
          <a:p>
            <a:pPr marL="0" lvl="0" indent="0" algn="l">
              <a:lnSpc>
                <a:spcPts val="5829"/>
              </a:lnSpc>
              <a:spcBef>
                <a:spcPct val="0"/>
              </a:spcBef>
            </a:pPr>
            <a:r>
              <a:rPr lang="en-US" sz="4400" dirty="0">
                <a:solidFill>
                  <a:srgbClr val="363636"/>
                </a:solidFill>
                <a:latin typeface="Oswald Bold Italics"/>
              </a:rPr>
              <a:t>09</a:t>
            </a:r>
            <a:endParaRPr lang="en-US" sz="4224" spc="413" dirty="0">
              <a:solidFill>
                <a:srgbClr val="231F20"/>
              </a:solidFill>
              <a:latin typeface="Oswald Bold"/>
            </a:endParaRPr>
          </a:p>
        </p:txBody>
      </p:sp>
      <p:sp>
        <p:nvSpPr>
          <p:cNvPr id="24" name="TextBox 24"/>
          <p:cNvSpPr txBox="1"/>
          <p:nvPr/>
        </p:nvSpPr>
        <p:spPr>
          <a:xfrm>
            <a:off x="7806820" y="8399836"/>
            <a:ext cx="5790503" cy="856698"/>
          </a:xfrm>
          <a:prstGeom prst="rect">
            <a:avLst/>
          </a:prstGeom>
        </p:spPr>
        <p:txBody>
          <a:bodyPr lIns="0" tIns="0" rIns="0" bIns="0" rtlCol="0" anchor="t">
            <a:spAutoFit/>
          </a:bodyPr>
          <a:lstStyle/>
          <a:p>
            <a:pPr algn="just">
              <a:lnSpc>
                <a:spcPts val="3483"/>
              </a:lnSpc>
            </a:pPr>
            <a:r>
              <a:rPr lang="en-US" sz="2524" spc="247">
                <a:solidFill>
                  <a:srgbClr val="231F20"/>
                </a:solidFill>
                <a:latin typeface="DM Sans"/>
              </a:rPr>
              <a:t>CONCLUSION</a:t>
            </a:r>
          </a:p>
          <a:p>
            <a:pPr marL="0" lvl="0" indent="0" algn="just">
              <a:lnSpc>
                <a:spcPts val="3483"/>
              </a:lnSpc>
              <a:spcBef>
                <a:spcPct val="0"/>
              </a:spcBef>
            </a:pPr>
            <a:endParaRPr lang="en-US" sz="2524" spc="247">
              <a:solidFill>
                <a:srgbClr val="231F20"/>
              </a:solidFill>
              <a:latin typeface="DM Sans"/>
            </a:endParaRPr>
          </a:p>
        </p:txBody>
      </p:sp>
      <p:sp>
        <p:nvSpPr>
          <p:cNvPr id="25" name="TextBox 25"/>
          <p:cNvSpPr txBox="1"/>
          <p:nvPr/>
        </p:nvSpPr>
        <p:spPr>
          <a:xfrm>
            <a:off x="7806820" y="9180886"/>
            <a:ext cx="6076629" cy="418548"/>
          </a:xfrm>
          <a:prstGeom prst="rect">
            <a:avLst/>
          </a:prstGeom>
        </p:spPr>
        <p:txBody>
          <a:bodyPr lIns="0" tIns="0" rIns="0" bIns="0" rtlCol="0" anchor="t">
            <a:spAutoFit/>
          </a:bodyPr>
          <a:lstStyle/>
          <a:p>
            <a:pPr marL="0" lvl="0" indent="0" algn="just">
              <a:lnSpc>
                <a:spcPts val="3483"/>
              </a:lnSpc>
              <a:spcBef>
                <a:spcPct val="0"/>
              </a:spcBef>
            </a:pPr>
            <a:r>
              <a:rPr lang="en-US" sz="2524" spc="247">
                <a:solidFill>
                  <a:srgbClr val="231F20"/>
                </a:solidFill>
                <a:latin typeface="DM Sans"/>
              </a:rPr>
              <a:t>REFERENCE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13454184" y="478096"/>
            <a:ext cx="4505358" cy="8780204"/>
            <a:chOff x="0" y="0"/>
            <a:chExt cx="1186596" cy="2312482"/>
          </a:xfrm>
        </p:grpSpPr>
        <p:sp>
          <p:nvSpPr>
            <p:cNvPr id="4" name="Freeform 4"/>
            <p:cNvSpPr/>
            <p:nvPr/>
          </p:nvSpPr>
          <p:spPr>
            <a:xfrm>
              <a:off x="0" y="0"/>
              <a:ext cx="1186596" cy="2312482"/>
            </a:xfrm>
            <a:custGeom>
              <a:avLst/>
              <a:gdLst/>
              <a:ahLst/>
              <a:cxnLst/>
              <a:rect l="l" t="t" r="r" b="b"/>
              <a:pathLst>
                <a:path w="1186596" h="2312482">
                  <a:moveTo>
                    <a:pt x="0" y="0"/>
                  </a:moveTo>
                  <a:lnTo>
                    <a:pt x="1186596" y="0"/>
                  </a:lnTo>
                  <a:lnTo>
                    <a:pt x="1186596" y="2312482"/>
                  </a:lnTo>
                  <a:lnTo>
                    <a:pt x="0" y="2312482"/>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7" name="Group 7"/>
          <p:cNvGrpSpPr/>
          <p:nvPr/>
        </p:nvGrpSpPr>
        <p:grpSpPr>
          <a:xfrm>
            <a:off x="655887" y="478096"/>
            <a:ext cx="12522072" cy="8780204"/>
            <a:chOff x="0" y="0"/>
            <a:chExt cx="4797748" cy="3364076"/>
          </a:xfrm>
        </p:grpSpPr>
        <p:sp>
          <p:nvSpPr>
            <p:cNvPr id="8" name="Freeform 8"/>
            <p:cNvSpPr/>
            <p:nvPr/>
          </p:nvSpPr>
          <p:spPr>
            <a:xfrm>
              <a:off x="0" y="0"/>
              <a:ext cx="4797747" cy="3364076"/>
            </a:xfrm>
            <a:custGeom>
              <a:avLst/>
              <a:gdLst/>
              <a:ahLst/>
              <a:cxnLst/>
              <a:rect l="l" t="t" r="r" b="b"/>
              <a:pathLst>
                <a:path w="4797747" h="3364076">
                  <a:moveTo>
                    <a:pt x="0" y="0"/>
                  </a:moveTo>
                  <a:lnTo>
                    <a:pt x="4797747" y="0"/>
                  </a:lnTo>
                  <a:lnTo>
                    <a:pt x="4797747" y="3364076"/>
                  </a:lnTo>
                  <a:lnTo>
                    <a:pt x="0" y="3364076"/>
                  </a:lnTo>
                  <a:close/>
                </a:path>
              </a:pathLst>
            </a:custGeom>
            <a:solidFill>
              <a:srgbClr val="EFEFEF"/>
            </a:solidFill>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1064592" y="889978"/>
            <a:ext cx="11908164" cy="694563"/>
          </a:xfrm>
          <a:prstGeom prst="rect">
            <a:avLst/>
          </a:prstGeom>
        </p:spPr>
        <p:txBody>
          <a:bodyPr lIns="0" tIns="0" rIns="0" bIns="0" rtlCol="0" anchor="t">
            <a:spAutoFit/>
          </a:bodyPr>
          <a:lstStyle/>
          <a:p>
            <a:pPr>
              <a:lnSpc>
                <a:spcPts val="5795"/>
              </a:lnSpc>
            </a:pPr>
            <a:r>
              <a:rPr lang="en-US" sz="4200" spc="411">
                <a:solidFill>
                  <a:srgbClr val="231F20"/>
                </a:solidFill>
                <a:latin typeface="Oswald Bold"/>
              </a:rPr>
              <a:t>WHAT ARE HYBRID DATA STRUCTURES</a:t>
            </a:r>
          </a:p>
        </p:txBody>
      </p:sp>
      <p:sp>
        <p:nvSpPr>
          <p:cNvPr id="11" name="TextBox 11"/>
          <p:cNvSpPr txBox="1"/>
          <p:nvPr/>
        </p:nvSpPr>
        <p:spPr>
          <a:xfrm>
            <a:off x="655887" y="1979949"/>
            <a:ext cx="12420322" cy="1852678"/>
          </a:xfrm>
          <a:prstGeom prst="rect">
            <a:avLst/>
          </a:prstGeom>
        </p:spPr>
        <p:txBody>
          <a:bodyPr lIns="0" tIns="0" rIns="0" bIns="0" rtlCol="0" anchor="t">
            <a:spAutoFit/>
          </a:bodyPr>
          <a:lstStyle/>
          <a:p>
            <a:pPr marL="584112" lvl="1" indent="-292056" algn="just">
              <a:lnSpc>
                <a:spcPts val="3733"/>
              </a:lnSpc>
              <a:buFont typeface="Arial"/>
              <a:buChar char="•"/>
            </a:pPr>
            <a:r>
              <a:rPr lang="en-US" sz="2705" spc="265">
                <a:solidFill>
                  <a:srgbClr val="231F20"/>
                </a:solidFill>
                <a:latin typeface="DM Sans"/>
              </a:rPr>
              <a:t>Hybrid data structures are those with 2 or more different types of data structure.They are designed to leverage the strengths of each individual data structure while mitigating their weaknesses</a:t>
            </a:r>
          </a:p>
          <a:p>
            <a:pPr marL="0" lvl="0" indent="0" algn="just">
              <a:lnSpc>
                <a:spcPts val="3733"/>
              </a:lnSpc>
              <a:spcBef>
                <a:spcPct val="0"/>
              </a:spcBef>
            </a:pPr>
            <a:endParaRPr lang="en-US" sz="2705" spc="265">
              <a:solidFill>
                <a:srgbClr val="231F20"/>
              </a:solidFill>
              <a:latin typeface="DM Sans"/>
            </a:endParaRPr>
          </a:p>
        </p:txBody>
      </p:sp>
      <p:sp>
        <p:nvSpPr>
          <p:cNvPr id="12" name="Freeform 12"/>
          <p:cNvSpPr/>
          <p:nvPr/>
        </p:nvSpPr>
        <p:spPr>
          <a:xfrm>
            <a:off x="-3707658" y="7952622"/>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3" name="Group 13"/>
          <p:cNvGrpSpPr/>
          <p:nvPr/>
        </p:nvGrpSpPr>
        <p:grpSpPr>
          <a:xfrm rot="5400000">
            <a:off x="11316761" y="2615519"/>
            <a:ext cx="8780204" cy="4505358"/>
            <a:chOff x="0" y="0"/>
            <a:chExt cx="3364076" cy="1726198"/>
          </a:xfrm>
        </p:grpSpPr>
        <p:sp>
          <p:nvSpPr>
            <p:cNvPr id="14" name="Freeform 14"/>
            <p:cNvSpPr/>
            <p:nvPr/>
          </p:nvSpPr>
          <p:spPr>
            <a:xfrm>
              <a:off x="0" y="0"/>
              <a:ext cx="3364076" cy="1726198"/>
            </a:xfrm>
            <a:custGeom>
              <a:avLst/>
              <a:gdLst/>
              <a:ahLst/>
              <a:cxnLst/>
              <a:rect l="l" t="t" r="r" b="b"/>
              <a:pathLst>
                <a:path w="3364076" h="1726198">
                  <a:moveTo>
                    <a:pt x="0" y="0"/>
                  </a:moveTo>
                  <a:lnTo>
                    <a:pt x="3364076" y="0"/>
                  </a:lnTo>
                  <a:lnTo>
                    <a:pt x="3364076" y="1726198"/>
                  </a:lnTo>
                  <a:lnTo>
                    <a:pt x="0" y="1726198"/>
                  </a:lnTo>
                  <a:close/>
                </a:path>
              </a:pathLst>
            </a:custGeom>
            <a:solidFill>
              <a:srgbClr val="EFEFEF"/>
            </a:solidFill>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655887" y="4251727"/>
            <a:ext cx="12420322" cy="2257300"/>
          </a:xfrm>
          <a:prstGeom prst="rect">
            <a:avLst/>
          </a:prstGeom>
        </p:spPr>
        <p:txBody>
          <a:bodyPr lIns="0" tIns="0" rIns="0" bIns="0" rtlCol="0" anchor="t">
            <a:spAutoFit/>
          </a:bodyPr>
          <a:lstStyle/>
          <a:p>
            <a:pPr marL="584112" lvl="1" indent="-292056" algn="just">
              <a:lnSpc>
                <a:spcPts val="3733"/>
              </a:lnSpc>
              <a:buFont typeface="Arial"/>
              <a:buChar char="•"/>
            </a:pPr>
            <a:r>
              <a:rPr lang="en-US" sz="2705" spc="265">
                <a:solidFill>
                  <a:srgbClr val="231F20"/>
                </a:solidFill>
                <a:latin typeface="DM Sans"/>
              </a:rPr>
              <a:t>Hybrid data structures are often used in situations where a single data structure cannot meet all the requirements of a given problem. By combining different data structures, we can create a specialized data structure that is specific to the needs of the problem at hand.</a:t>
            </a:r>
          </a:p>
          <a:p>
            <a:pPr marL="0" lvl="0" indent="0" algn="just">
              <a:lnSpc>
                <a:spcPts val="3181"/>
              </a:lnSpc>
              <a:spcBef>
                <a:spcPct val="0"/>
              </a:spcBef>
            </a:pPr>
            <a:endParaRPr lang="en-US" sz="2705" spc="265">
              <a:solidFill>
                <a:srgbClr val="231F20"/>
              </a:solidFill>
              <a:latin typeface="DM Sans"/>
            </a:endParaRPr>
          </a:p>
        </p:txBody>
      </p:sp>
      <p:sp>
        <p:nvSpPr>
          <p:cNvPr id="17" name="TextBox 17"/>
          <p:cNvSpPr txBox="1"/>
          <p:nvPr/>
        </p:nvSpPr>
        <p:spPr>
          <a:xfrm>
            <a:off x="13577938" y="909028"/>
            <a:ext cx="4257852" cy="4699624"/>
          </a:xfrm>
          <a:prstGeom prst="rect">
            <a:avLst/>
          </a:prstGeom>
        </p:spPr>
        <p:txBody>
          <a:bodyPr lIns="0" tIns="0" rIns="0" bIns="0" rtlCol="0" anchor="t">
            <a:spAutoFit/>
          </a:bodyPr>
          <a:lstStyle/>
          <a:p>
            <a:pPr algn="just">
              <a:lnSpc>
                <a:spcPts val="3634"/>
              </a:lnSpc>
            </a:pPr>
            <a:r>
              <a:rPr lang="en-US" sz="2633" spc="258">
                <a:solidFill>
                  <a:srgbClr val="231F20"/>
                </a:solidFill>
                <a:latin typeface="DM Sans Bold"/>
              </a:rPr>
              <a:t>Significance : </a:t>
            </a:r>
          </a:p>
          <a:p>
            <a:pPr marL="482277" lvl="1" indent="-241139" algn="just">
              <a:lnSpc>
                <a:spcPts val="3082"/>
              </a:lnSpc>
              <a:buFont typeface="Arial"/>
              <a:buChar char="•"/>
            </a:pPr>
            <a:r>
              <a:rPr lang="en-US" sz="2233" spc="218">
                <a:solidFill>
                  <a:srgbClr val="231F20"/>
                </a:solidFill>
                <a:latin typeface="DM Sans"/>
              </a:rPr>
              <a:t>Improved performance</a:t>
            </a:r>
          </a:p>
          <a:p>
            <a:pPr marL="482277" lvl="1" indent="-241139" algn="just">
              <a:lnSpc>
                <a:spcPts val="3082"/>
              </a:lnSpc>
              <a:buFont typeface="Arial"/>
              <a:buChar char="•"/>
            </a:pPr>
            <a:r>
              <a:rPr lang="en-US" sz="2233" spc="218">
                <a:solidFill>
                  <a:srgbClr val="231F20"/>
                </a:solidFill>
                <a:latin typeface="DM Sans"/>
              </a:rPr>
              <a:t>Enhanced Functionality</a:t>
            </a:r>
          </a:p>
          <a:p>
            <a:pPr marL="482277" lvl="1" indent="-241139" algn="just">
              <a:lnSpc>
                <a:spcPts val="3082"/>
              </a:lnSpc>
              <a:buFont typeface="Arial"/>
              <a:buChar char="•"/>
            </a:pPr>
            <a:r>
              <a:rPr lang="en-US" sz="2233" spc="218">
                <a:solidFill>
                  <a:srgbClr val="231F20"/>
                </a:solidFill>
                <a:latin typeface="DM Sans"/>
              </a:rPr>
              <a:t>Increased Flexibility </a:t>
            </a:r>
          </a:p>
          <a:p>
            <a:pPr marL="482277" lvl="1" indent="-241139" algn="just">
              <a:lnSpc>
                <a:spcPts val="3082"/>
              </a:lnSpc>
              <a:buFont typeface="Arial"/>
              <a:buChar char="•"/>
            </a:pPr>
            <a:r>
              <a:rPr lang="en-US" sz="2233" spc="218">
                <a:solidFill>
                  <a:srgbClr val="231F20"/>
                </a:solidFill>
                <a:latin typeface="DM Sans"/>
              </a:rPr>
              <a:t>overall, it can provide a powerful tool for solving complex data management problems by combining the strenghths of different data structures to achieve better performance.</a:t>
            </a:r>
          </a:p>
          <a:p>
            <a:pPr marL="0" lvl="0" indent="0" algn="just">
              <a:lnSpc>
                <a:spcPts val="2806"/>
              </a:lnSpc>
              <a:spcBef>
                <a:spcPct val="0"/>
              </a:spcBef>
            </a:pPr>
            <a:endParaRPr lang="en-US" sz="2233" spc="218">
              <a:solidFill>
                <a:srgbClr val="231F20"/>
              </a:solidFill>
              <a:latin typeface="DM Sans"/>
            </a:endParaRPr>
          </a:p>
        </p:txBody>
      </p:sp>
      <p:sp>
        <p:nvSpPr>
          <p:cNvPr id="18" name="TextBox 18"/>
          <p:cNvSpPr txBox="1"/>
          <p:nvPr/>
        </p:nvSpPr>
        <p:spPr>
          <a:xfrm>
            <a:off x="13577938" y="6680025"/>
            <a:ext cx="4381605" cy="2012431"/>
          </a:xfrm>
          <a:prstGeom prst="rect">
            <a:avLst/>
          </a:prstGeom>
        </p:spPr>
        <p:txBody>
          <a:bodyPr lIns="0" tIns="0" rIns="0" bIns="0" rtlCol="0" anchor="t">
            <a:spAutoFit/>
          </a:bodyPr>
          <a:lstStyle/>
          <a:p>
            <a:pPr>
              <a:lnSpc>
                <a:spcPts val="3772"/>
              </a:lnSpc>
            </a:pPr>
            <a:r>
              <a:rPr lang="en-US" sz="2733" spc="267">
                <a:solidFill>
                  <a:srgbClr val="231F20"/>
                </a:solidFill>
                <a:latin typeface="DM Sans Bold"/>
              </a:rPr>
              <a:t> Challenges :</a:t>
            </a:r>
          </a:p>
          <a:p>
            <a:pPr marL="503867" lvl="1" indent="-251933">
              <a:lnSpc>
                <a:spcPts val="3220"/>
              </a:lnSpc>
              <a:buFont typeface="Arial"/>
              <a:buChar char="•"/>
            </a:pPr>
            <a:r>
              <a:rPr lang="en-US" sz="2333" spc="228">
                <a:solidFill>
                  <a:srgbClr val="231F20"/>
                </a:solidFill>
                <a:latin typeface="DM Sans"/>
              </a:rPr>
              <a:t>Complexity</a:t>
            </a:r>
          </a:p>
          <a:p>
            <a:pPr marL="503867" lvl="1" indent="-251933">
              <a:lnSpc>
                <a:spcPts val="3220"/>
              </a:lnSpc>
              <a:buFont typeface="Arial"/>
              <a:buChar char="•"/>
            </a:pPr>
            <a:r>
              <a:rPr lang="en-US" sz="2333" spc="228">
                <a:solidFill>
                  <a:srgbClr val="231F20"/>
                </a:solidFill>
                <a:latin typeface="DM Sans"/>
              </a:rPr>
              <a:t>Inefficiency</a:t>
            </a:r>
          </a:p>
          <a:p>
            <a:pPr marL="503867" lvl="1" indent="-251933">
              <a:lnSpc>
                <a:spcPts val="3220"/>
              </a:lnSpc>
              <a:buFont typeface="Arial"/>
              <a:buChar char="•"/>
            </a:pPr>
            <a:r>
              <a:rPr lang="en-US" sz="2333" spc="228">
                <a:solidFill>
                  <a:srgbClr val="231F20"/>
                </a:solidFill>
                <a:latin typeface="DM Sans"/>
              </a:rPr>
              <a:t>Lack of support</a:t>
            </a:r>
          </a:p>
          <a:p>
            <a:pPr marL="0" lvl="0" indent="0" algn="l">
              <a:lnSpc>
                <a:spcPts val="2806"/>
              </a:lnSpc>
              <a:spcBef>
                <a:spcPct val="0"/>
              </a:spcBef>
            </a:pPr>
            <a:endParaRPr lang="en-US" sz="2333" spc="228">
              <a:solidFill>
                <a:srgbClr val="231F20"/>
              </a:solidFill>
              <a:latin typeface="DM Sans"/>
            </a:endParaRPr>
          </a:p>
        </p:txBody>
      </p:sp>
      <p:sp>
        <p:nvSpPr>
          <p:cNvPr id="19" name="TextBox 19"/>
          <p:cNvSpPr txBox="1"/>
          <p:nvPr/>
        </p:nvSpPr>
        <p:spPr>
          <a:xfrm>
            <a:off x="655887" y="6990246"/>
            <a:ext cx="12420322" cy="1385953"/>
          </a:xfrm>
          <a:prstGeom prst="rect">
            <a:avLst/>
          </a:prstGeom>
        </p:spPr>
        <p:txBody>
          <a:bodyPr lIns="0" tIns="0" rIns="0" bIns="0" rtlCol="0" anchor="t">
            <a:spAutoFit/>
          </a:bodyPr>
          <a:lstStyle/>
          <a:p>
            <a:pPr marL="584112" lvl="1" indent="-292056" algn="just">
              <a:lnSpc>
                <a:spcPts val="3733"/>
              </a:lnSpc>
              <a:buFont typeface="Arial"/>
              <a:buChar char="•"/>
            </a:pPr>
            <a:r>
              <a:rPr lang="en-US" sz="2705" spc="265">
                <a:solidFill>
                  <a:srgbClr val="231F20"/>
                </a:solidFill>
                <a:latin typeface="DM Sans"/>
              </a:rPr>
              <a:t>Hybrid data structures can be more complex than their individual components, but are better in performance than a single data structure.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a:off x="5812220" y="8088184"/>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674137" y="7936159"/>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312979" y="8529073"/>
            <a:ext cx="960682" cy="1052540"/>
          </a:xfrm>
          <a:custGeom>
            <a:avLst/>
            <a:gdLst/>
            <a:ahLst/>
            <a:cxnLst/>
            <a:rect l="l" t="t" r="r" b="b"/>
            <a:pathLst>
              <a:path w="960682" h="1052540">
                <a:moveTo>
                  <a:pt x="0" y="0"/>
                </a:moveTo>
                <a:lnTo>
                  <a:pt x="960683" y="0"/>
                </a:lnTo>
                <a:lnTo>
                  <a:pt x="960683" y="1052540"/>
                </a:lnTo>
                <a:lnTo>
                  <a:pt x="0" y="10525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0945203" y="7936159"/>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8398731" y="6816975"/>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8883568" y="728376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11511984" y="8494787"/>
            <a:ext cx="1104804" cy="1121111"/>
          </a:xfrm>
          <a:custGeom>
            <a:avLst/>
            <a:gdLst/>
            <a:ahLst/>
            <a:cxnLst/>
            <a:rect l="l" t="t" r="r" b="b"/>
            <a:pathLst>
              <a:path w="1104804" h="1121111">
                <a:moveTo>
                  <a:pt x="0" y="0"/>
                </a:moveTo>
                <a:lnTo>
                  <a:pt x="1104805" y="0"/>
                </a:lnTo>
                <a:lnTo>
                  <a:pt x="1104805" y="1121112"/>
                </a:lnTo>
                <a:lnTo>
                  <a:pt x="0" y="112111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10" name="Group 10"/>
          <p:cNvGrpSpPr/>
          <p:nvPr/>
        </p:nvGrpSpPr>
        <p:grpSpPr>
          <a:xfrm>
            <a:off x="1610370" y="2055322"/>
            <a:ext cx="3715207" cy="3303090"/>
            <a:chOff x="0" y="-57150"/>
            <a:chExt cx="978491" cy="869950"/>
          </a:xfrm>
        </p:grpSpPr>
        <p:sp>
          <p:nvSpPr>
            <p:cNvPr id="11" name="Freeform 11"/>
            <p:cNvSpPr/>
            <p:nvPr/>
          </p:nvSpPr>
          <p:spPr>
            <a:xfrm>
              <a:off x="36403" y="0"/>
              <a:ext cx="942088" cy="223533"/>
            </a:xfrm>
            <a:custGeom>
              <a:avLst/>
              <a:gdLst/>
              <a:ahLst/>
              <a:cxnLst/>
              <a:rect l="l" t="t" r="r" b="b"/>
              <a:pathLst>
                <a:path w="1059824" h="303170">
                  <a:moveTo>
                    <a:pt x="0" y="0"/>
                  </a:moveTo>
                  <a:lnTo>
                    <a:pt x="1059824" y="0"/>
                  </a:lnTo>
                  <a:lnTo>
                    <a:pt x="1059824" y="303170"/>
                  </a:lnTo>
                  <a:lnTo>
                    <a:pt x="0" y="303170"/>
                  </a:lnTo>
                  <a:close/>
                </a:path>
              </a:pathLst>
            </a:custGeom>
            <a:solidFill>
              <a:srgbClr val="1A1A1A"/>
            </a:solidFill>
          </p:spPr>
          <p:txBody>
            <a:bodyPr/>
            <a:lstStyle/>
            <a:p>
              <a:pPr algn="ctr"/>
              <a:r>
                <a:rPr lang="en-US" sz="3600" spc="29" dirty="0">
                  <a:solidFill>
                    <a:srgbClr val="FFFFFF"/>
                  </a:solidFill>
                  <a:latin typeface="DM Sans Bold"/>
                </a:rPr>
                <a:t>DESIGNING</a:t>
              </a:r>
              <a:endParaRPr lang="en-IN" dirty="0"/>
            </a:p>
          </p:txBody>
        </p:sp>
        <p:sp>
          <p:nvSpPr>
            <p:cNvPr id="12" name="TextBox 12"/>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lang="en-US" sz="2981" spc="29" dirty="0">
                <a:solidFill>
                  <a:srgbClr val="FFFFFF"/>
                </a:solidFill>
                <a:latin typeface="DM Sans Bold"/>
              </a:endParaRPr>
            </a:p>
          </p:txBody>
        </p:sp>
      </p:grpSp>
      <p:sp>
        <p:nvSpPr>
          <p:cNvPr id="13" name="TextBox 13"/>
          <p:cNvSpPr txBox="1"/>
          <p:nvPr/>
        </p:nvSpPr>
        <p:spPr>
          <a:xfrm>
            <a:off x="2745383" y="388159"/>
            <a:ext cx="11552977" cy="1165161"/>
          </a:xfrm>
          <a:prstGeom prst="rect">
            <a:avLst/>
          </a:prstGeom>
        </p:spPr>
        <p:txBody>
          <a:bodyPr lIns="0" tIns="0" rIns="0" bIns="0" rtlCol="0" anchor="t">
            <a:spAutoFit/>
          </a:bodyPr>
          <a:lstStyle/>
          <a:p>
            <a:pPr algn="ctr">
              <a:lnSpc>
                <a:spcPts val="9587"/>
              </a:lnSpc>
            </a:pPr>
            <a:r>
              <a:rPr lang="en-US" sz="6947" u="sng" spc="368">
                <a:solidFill>
                  <a:srgbClr val="231F20"/>
                </a:solidFill>
                <a:latin typeface="Oswald Bold"/>
              </a:rPr>
              <a:t> OBJECTIVE</a:t>
            </a:r>
          </a:p>
        </p:txBody>
      </p:sp>
      <p:sp>
        <p:nvSpPr>
          <p:cNvPr id="14" name="TextBox 14"/>
          <p:cNvSpPr txBox="1"/>
          <p:nvPr/>
        </p:nvSpPr>
        <p:spPr>
          <a:xfrm>
            <a:off x="1472388" y="3622161"/>
            <a:ext cx="4290767" cy="5248022"/>
          </a:xfrm>
          <a:prstGeom prst="rect">
            <a:avLst/>
          </a:prstGeom>
        </p:spPr>
        <p:txBody>
          <a:bodyPr lIns="0" tIns="0" rIns="0" bIns="0" rtlCol="0" anchor="t">
            <a:spAutoFit/>
          </a:bodyPr>
          <a:lstStyle/>
          <a:p>
            <a:pPr algn="just">
              <a:lnSpc>
                <a:spcPts val="3465"/>
              </a:lnSpc>
            </a:pPr>
            <a:r>
              <a:rPr lang="en-US" sz="2511" spc="246" dirty="0">
                <a:solidFill>
                  <a:srgbClr val="231F20"/>
                </a:solidFill>
                <a:latin typeface="DM Sans"/>
              </a:rPr>
              <a:t>We have designed an</a:t>
            </a:r>
          </a:p>
          <a:p>
            <a:pPr algn="just">
              <a:lnSpc>
                <a:spcPts val="3465"/>
              </a:lnSpc>
            </a:pPr>
            <a:r>
              <a:rPr lang="en-US" sz="2511" spc="246" dirty="0">
                <a:solidFill>
                  <a:srgbClr val="231F20"/>
                </a:solidFill>
                <a:latin typeface="DM Sans"/>
              </a:rPr>
              <a:t>e-commerce platform where the users should register and then login to use.</a:t>
            </a:r>
          </a:p>
          <a:p>
            <a:pPr marL="0" lvl="0" indent="0" algn="just">
              <a:lnSpc>
                <a:spcPts val="3465"/>
              </a:lnSpc>
              <a:spcBef>
                <a:spcPct val="0"/>
              </a:spcBef>
            </a:pPr>
            <a:r>
              <a:rPr lang="en-US" sz="2511" spc="246" dirty="0">
                <a:solidFill>
                  <a:srgbClr val="231F20"/>
                </a:solidFill>
                <a:latin typeface="DM Sans"/>
              </a:rPr>
              <a:t>They can enter their choices from a menu driven list ,there are features like add products, add product to cart, ,checkout the product and </a:t>
            </a:r>
            <a:r>
              <a:rPr lang="en-US" sz="2511" spc="246" dirty="0" err="1">
                <a:solidFill>
                  <a:srgbClr val="231F20"/>
                </a:solidFill>
                <a:latin typeface="DM Sans"/>
              </a:rPr>
              <a:t>etc</a:t>
            </a:r>
            <a:r>
              <a:rPr lang="en-US" sz="2511" spc="246" dirty="0">
                <a:solidFill>
                  <a:srgbClr val="231F20"/>
                </a:solidFill>
                <a:latin typeface="DM Sans"/>
              </a:rPr>
              <a:t>  </a:t>
            </a:r>
          </a:p>
        </p:txBody>
      </p:sp>
      <p:grpSp>
        <p:nvGrpSpPr>
          <p:cNvPr id="15" name="Group 15"/>
          <p:cNvGrpSpPr/>
          <p:nvPr/>
        </p:nvGrpSpPr>
        <p:grpSpPr>
          <a:xfrm>
            <a:off x="6793321" y="2098336"/>
            <a:ext cx="4024018" cy="2648322"/>
            <a:chOff x="0" y="-57150"/>
            <a:chExt cx="1622782" cy="869950"/>
          </a:xfrm>
        </p:grpSpPr>
        <p:sp>
          <p:nvSpPr>
            <p:cNvPr id="16" name="Freeform 16"/>
            <p:cNvSpPr/>
            <p:nvPr/>
          </p:nvSpPr>
          <p:spPr>
            <a:xfrm>
              <a:off x="0" y="0"/>
              <a:ext cx="1622782" cy="385799"/>
            </a:xfrm>
            <a:custGeom>
              <a:avLst/>
              <a:gdLst/>
              <a:ahLst/>
              <a:cxnLst/>
              <a:rect l="l" t="t" r="r" b="b"/>
              <a:pathLst>
                <a:path w="1286399" h="303170">
                  <a:moveTo>
                    <a:pt x="0" y="0"/>
                  </a:moveTo>
                  <a:lnTo>
                    <a:pt x="1286399" y="0"/>
                  </a:lnTo>
                  <a:lnTo>
                    <a:pt x="1286399" y="303170"/>
                  </a:lnTo>
                  <a:lnTo>
                    <a:pt x="0" y="303170"/>
                  </a:lnTo>
                  <a:close/>
                </a:path>
              </a:pathLst>
            </a:custGeom>
            <a:solidFill>
              <a:srgbClr val="1A1A1A"/>
            </a:solidFill>
          </p:spPr>
          <p:txBody>
            <a:bodyPr/>
            <a:lstStyle/>
            <a:p>
              <a:r>
                <a:rPr lang="en-US" sz="3200" spc="29" dirty="0">
                  <a:solidFill>
                    <a:srgbClr val="FFFFFF"/>
                  </a:solidFill>
                  <a:latin typeface="DM Sans Bold"/>
                </a:rPr>
                <a:t>HYBRID DATA STRUCTURES USED</a:t>
              </a:r>
            </a:p>
            <a:p>
              <a:endParaRPr lang="en-IN" dirty="0"/>
            </a:p>
          </p:txBody>
        </p:sp>
        <p:sp>
          <p:nvSpPr>
            <p:cNvPr id="17" name="TextBox 17"/>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lang="en-US" sz="1400" spc="29" dirty="0">
                <a:solidFill>
                  <a:srgbClr val="FFFFFF"/>
                </a:solidFill>
                <a:latin typeface="DM Sans Bold"/>
              </a:endParaRPr>
            </a:p>
          </p:txBody>
        </p:sp>
      </p:grpSp>
      <p:grpSp>
        <p:nvGrpSpPr>
          <p:cNvPr id="18" name="Group 18"/>
          <p:cNvGrpSpPr/>
          <p:nvPr/>
        </p:nvGrpSpPr>
        <p:grpSpPr>
          <a:xfrm>
            <a:off x="12658717" y="2272313"/>
            <a:ext cx="4099494" cy="1151098"/>
            <a:chOff x="0" y="0"/>
            <a:chExt cx="1079702" cy="303170"/>
          </a:xfrm>
        </p:grpSpPr>
        <p:sp>
          <p:nvSpPr>
            <p:cNvPr id="19" name="Freeform 19"/>
            <p:cNvSpPr/>
            <p:nvPr/>
          </p:nvSpPr>
          <p:spPr>
            <a:xfrm>
              <a:off x="0" y="0"/>
              <a:ext cx="1079702" cy="303170"/>
            </a:xfrm>
            <a:custGeom>
              <a:avLst/>
              <a:gdLst/>
              <a:ahLst/>
              <a:cxnLst/>
              <a:rect l="l" t="t" r="r" b="b"/>
              <a:pathLst>
                <a:path w="1079702" h="303170">
                  <a:moveTo>
                    <a:pt x="0" y="0"/>
                  </a:moveTo>
                  <a:lnTo>
                    <a:pt x="1079702" y="0"/>
                  </a:lnTo>
                  <a:lnTo>
                    <a:pt x="1079702" y="303170"/>
                  </a:lnTo>
                  <a:lnTo>
                    <a:pt x="0" y="303170"/>
                  </a:lnTo>
                  <a:close/>
                </a:path>
              </a:pathLst>
            </a:custGeom>
            <a:solidFill>
              <a:srgbClr val="1A1A1A"/>
            </a:solidFill>
          </p:spPr>
          <p:txBody>
            <a:bodyPr/>
            <a:lstStyle/>
            <a:p>
              <a:r>
                <a:rPr lang="en-US" sz="3200" spc="29" dirty="0">
                  <a:solidFill>
                    <a:srgbClr val="FFFFFF"/>
                  </a:solidFill>
                  <a:latin typeface="DM Sans Bold"/>
                </a:rPr>
                <a:t>TIME AND SPACE COMPLEXTITY  </a:t>
              </a:r>
            </a:p>
            <a:p>
              <a:endParaRPr lang="en-IN" dirty="0"/>
            </a:p>
          </p:txBody>
        </p:sp>
        <p:sp>
          <p:nvSpPr>
            <p:cNvPr id="20" name="TextBox 20"/>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lang="en-US" sz="1400" spc="29" dirty="0">
                <a:solidFill>
                  <a:srgbClr val="FFFFFF"/>
                </a:solidFill>
                <a:latin typeface="DM Sans Bold"/>
              </a:endParaRPr>
            </a:p>
          </p:txBody>
        </p:sp>
      </p:grpSp>
      <p:sp>
        <p:nvSpPr>
          <p:cNvPr id="21" name="TextBox 21"/>
          <p:cNvSpPr txBox="1"/>
          <p:nvPr/>
        </p:nvSpPr>
        <p:spPr>
          <a:xfrm>
            <a:off x="12430929" y="3771117"/>
            <a:ext cx="4327283" cy="2675157"/>
          </a:xfrm>
          <a:prstGeom prst="rect">
            <a:avLst/>
          </a:prstGeom>
        </p:spPr>
        <p:txBody>
          <a:bodyPr lIns="0" tIns="0" rIns="0" bIns="0" rtlCol="0" anchor="t">
            <a:spAutoFit/>
          </a:bodyPr>
          <a:lstStyle/>
          <a:p>
            <a:pPr marL="552671" lvl="1" indent="-276336">
              <a:lnSpc>
                <a:spcPts val="3532"/>
              </a:lnSpc>
              <a:buFont typeface="Arial"/>
              <a:buChar char="•"/>
            </a:pPr>
            <a:r>
              <a:rPr lang="en-US" sz="2559" spc="250" dirty="0">
                <a:solidFill>
                  <a:srgbClr val="231F20"/>
                </a:solidFill>
                <a:latin typeface="DM Sans"/>
              </a:rPr>
              <a:t>time complexity ranges from O(n) to O(n log n).</a:t>
            </a:r>
          </a:p>
          <a:p>
            <a:pPr marL="552671" lvl="1" indent="-276336">
              <a:lnSpc>
                <a:spcPts val="3532"/>
              </a:lnSpc>
              <a:buFont typeface="Arial"/>
              <a:buChar char="•"/>
            </a:pPr>
            <a:r>
              <a:rPr lang="en-US" sz="2559" spc="250" dirty="0">
                <a:solidFill>
                  <a:srgbClr val="231F20"/>
                </a:solidFill>
                <a:latin typeface="DM Sans"/>
              </a:rPr>
              <a:t>space complexity ranges from O(n) to O(n^2).</a:t>
            </a:r>
          </a:p>
        </p:txBody>
      </p:sp>
      <p:sp>
        <p:nvSpPr>
          <p:cNvPr id="22" name="Freeform 22"/>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3" name="Freeform 23"/>
          <p:cNvSpPr/>
          <p:nvPr/>
        </p:nvSpPr>
        <p:spPr>
          <a:xfrm rot="-4176364">
            <a:off x="-4105127"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4" name="TextBox 24"/>
          <p:cNvSpPr txBox="1"/>
          <p:nvPr/>
        </p:nvSpPr>
        <p:spPr>
          <a:xfrm>
            <a:off x="6306839" y="3751500"/>
            <a:ext cx="4884297" cy="1385840"/>
          </a:xfrm>
          <a:prstGeom prst="rect">
            <a:avLst/>
          </a:prstGeom>
        </p:spPr>
        <p:txBody>
          <a:bodyPr lIns="0" tIns="0" rIns="0" bIns="0" rtlCol="0" anchor="t">
            <a:spAutoFit/>
          </a:bodyPr>
          <a:lstStyle/>
          <a:p>
            <a:pPr marL="585176" lvl="1" indent="-292588">
              <a:lnSpc>
                <a:spcPts val="3740"/>
              </a:lnSpc>
              <a:buFont typeface="Arial"/>
              <a:buChar char="•"/>
            </a:pPr>
            <a:r>
              <a:rPr lang="en-US" sz="2710" spc="265" dirty="0">
                <a:solidFill>
                  <a:srgbClr val="231F20"/>
                </a:solidFill>
                <a:latin typeface="DM Sans"/>
              </a:rPr>
              <a:t>Hash table</a:t>
            </a:r>
          </a:p>
          <a:p>
            <a:pPr marL="585176" lvl="1" indent="-292588">
              <a:lnSpc>
                <a:spcPts val="3740"/>
              </a:lnSpc>
              <a:buFont typeface="Arial"/>
              <a:buChar char="•"/>
            </a:pPr>
            <a:r>
              <a:rPr lang="en-US" sz="2710" spc="265" dirty="0">
                <a:solidFill>
                  <a:srgbClr val="231F20"/>
                </a:solidFill>
                <a:latin typeface="DM Sans"/>
              </a:rPr>
              <a:t>Binary search tree </a:t>
            </a:r>
          </a:p>
          <a:p>
            <a:pPr marL="585176" lvl="1" indent="-292588">
              <a:lnSpc>
                <a:spcPts val="3740"/>
              </a:lnSpc>
              <a:buFont typeface="Arial"/>
              <a:buChar char="•"/>
            </a:pPr>
            <a:r>
              <a:rPr lang="en-US" sz="2710" spc="265" dirty="0">
                <a:solidFill>
                  <a:srgbClr val="231F20"/>
                </a:solidFill>
                <a:latin typeface="DM Sans"/>
              </a:rPr>
              <a:t>Linked list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259792" y="1368934"/>
            <a:ext cx="16749112" cy="729636"/>
          </a:xfrm>
          <a:prstGeom prst="rect">
            <a:avLst/>
          </a:prstGeom>
        </p:spPr>
        <p:txBody>
          <a:bodyPr lIns="0" tIns="0" rIns="0" bIns="0" rtlCol="0" anchor="t">
            <a:spAutoFit/>
          </a:bodyPr>
          <a:lstStyle/>
          <a:p>
            <a:pPr marL="0" lvl="0" indent="0" algn="ctr">
              <a:lnSpc>
                <a:spcPts val="5978"/>
              </a:lnSpc>
              <a:spcBef>
                <a:spcPct val="0"/>
              </a:spcBef>
            </a:pPr>
            <a:r>
              <a:rPr lang="en-US" sz="4332" u="sng" spc="424">
                <a:solidFill>
                  <a:srgbClr val="231F20"/>
                </a:solidFill>
                <a:latin typeface="Oswald Bold"/>
              </a:rPr>
              <a:t>CHOSEN HYBRID DATA STRUCTURES FUNCTIONS:</a:t>
            </a:r>
          </a:p>
        </p:txBody>
      </p:sp>
      <p:sp>
        <p:nvSpPr>
          <p:cNvPr id="5" name="TextBox 5"/>
          <p:cNvSpPr txBox="1"/>
          <p:nvPr/>
        </p:nvSpPr>
        <p:spPr>
          <a:xfrm>
            <a:off x="2643416" y="3142488"/>
            <a:ext cx="12409716" cy="3935350"/>
          </a:xfrm>
          <a:prstGeom prst="rect">
            <a:avLst/>
          </a:prstGeom>
        </p:spPr>
        <p:txBody>
          <a:bodyPr lIns="0" tIns="0" rIns="0" bIns="0" rtlCol="0" anchor="t">
            <a:spAutoFit/>
          </a:bodyPr>
          <a:lstStyle/>
          <a:p>
            <a:pPr algn="just">
              <a:lnSpc>
                <a:spcPts val="4430"/>
              </a:lnSpc>
            </a:pPr>
            <a:r>
              <a:rPr lang="en-US" sz="3164">
                <a:solidFill>
                  <a:srgbClr val="100F0D"/>
                </a:solidFill>
                <a:latin typeface="Montserrat Light Bold"/>
              </a:rPr>
              <a:t>Hash Table: </a:t>
            </a:r>
            <a:r>
              <a:rPr lang="en-US" sz="3164">
                <a:solidFill>
                  <a:srgbClr val="100F0D"/>
                </a:solidFill>
                <a:latin typeface="Montserrat Light"/>
              </a:rPr>
              <a:t>Used to store the Product objects with their unique product id as the key.</a:t>
            </a:r>
          </a:p>
          <a:p>
            <a:pPr algn="just">
              <a:lnSpc>
                <a:spcPts val="4430"/>
              </a:lnSpc>
            </a:pPr>
            <a:r>
              <a:rPr lang="en-US" sz="3164">
                <a:solidFill>
                  <a:srgbClr val="100F0D"/>
                </a:solidFill>
                <a:latin typeface="Montserrat Light Bold"/>
              </a:rPr>
              <a:t>Binary Search Tree:</a:t>
            </a:r>
            <a:r>
              <a:rPr lang="en-US" sz="3164">
                <a:solidFill>
                  <a:srgbClr val="100F0D"/>
                </a:solidFill>
                <a:latin typeface="Montserrat Light"/>
              </a:rPr>
              <a:t> Used to store the Product objects in a sorted order based on their product id.</a:t>
            </a:r>
          </a:p>
          <a:p>
            <a:pPr algn="just">
              <a:lnSpc>
                <a:spcPts val="4430"/>
              </a:lnSpc>
            </a:pPr>
            <a:r>
              <a:rPr lang="en-US" sz="3164">
                <a:solidFill>
                  <a:srgbClr val="100F0D"/>
                </a:solidFill>
                <a:latin typeface="Montserrat Light Bold"/>
              </a:rPr>
              <a:t>LinkedList:</a:t>
            </a:r>
            <a:r>
              <a:rPr lang="en-US" sz="3164">
                <a:solidFill>
                  <a:srgbClr val="100F0D"/>
                </a:solidFill>
                <a:latin typeface="Montserrat Light"/>
              </a:rPr>
              <a:t> Used to implement a shopping cart as a linked list of Product objects.</a:t>
            </a:r>
          </a:p>
          <a:p>
            <a:pPr algn="just">
              <a:lnSpc>
                <a:spcPts val="4010"/>
              </a:lnSpc>
            </a:pPr>
            <a:endParaRPr lang="en-US" sz="3164">
              <a:solidFill>
                <a:srgbClr val="100F0D"/>
              </a:solidFill>
              <a:latin typeface="Montserrat Light"/>
            </a:endParaRPr>
          </a:p>
        </p:txBody>
      </p:sp>
      <p:sp>
        <p:nvSpPr>
          <p:cNvPr id="6" name="Freeform 6"/>
          <p:cNvSpPr/>
          <p:nvPr/>
        </p:nvSpPr>
        <p:spPr>
          <a:xfrm rot="887923">
            <a:off x="-6728823" y="470216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259792" y="1368934"/>
            <a:ext cx="16749112" cy="1482111"/>
          </a:xfrm>
          <a:prstGeom prst="rect">
            <a:avLst/>
          </a:prstGeom>
        </p:spPr>
        <p:txBody>
          <a:bodyPr lIns="0" tIns="0" rIns="0" bIns="0" rtlCol="0" anchor="t">
            <a:spAutoFit/>
          </a:bodyPr>
          <a:lstStyle/>
          <a:p>
            <a:pPr algn="ctr">
              <a:lnSpc>
                <a:spcPts val="5978"/>
              </a:lnSpc>
            </a:pPr>
            <a:r>
              <a:rPr lang="en-US" sz="4332" u="sng" spc="424">
                <a:solidFill>
                  <a:srgbClr val="231F20"/>
                </a:solidFill>
                <a:latin typeface="Oswald Bold"/>
              </a:rPr>
              <a:t>PRACTICAL APPLICATIONS:</a:t>
            </a:r>
          </a:p>
          <a:p>
            <a:pPr marL="0" lvl="0" indent="0" algn="ctr">
              <a:lnSpc>
                <a:spcPts val="5978"/>
              </a:lnSpc>
              <a:spcBef>
                <a:spcPct val="0"/>
              </a:spcBef>
            </a:pPr>
            <a:endParaRPr lang="en-US" sz="4332" u="sng" spc="424">
              <a:solidFill>
                <a:srgbClr val="231F20"/>
              </a:solidFill>
              <a:latin typeface="Oswald Bold"/>
            </a:endParaRPr>
          </a:p>
        </p:txBody>
      </p:sp>
      <p:sp>
        <p:nvSpPr>
          <p:cNvPr id="5" name="TextBox 5"/>
          <p:cNvSpPr txBox="1"/>
          <p:nvPr/>
        </p:nvSpPr>
        <p:spPr>
          <a:xfrm>
            <a:off x="2126441" y="2581655"/>
            <a:ext cx="14882464" cy="6676645"/>
          </a:xfrm>
          <a:prstGeom prst="rect">
            <a:avLst/>
          </a:prstGeom>
        </p:spPr>
        <p:txBody>
          <a:bodyPr lIns="0" tIns="0" rIns="0" bIns="0" rtlCol="0" anchor="t">
            <a:spAutoFit/>
          </a:bodyPr>
          <a:lstStyle/>
          <a:p>
            <a:pPr algn="just">
              <a:lnSpc>
                <a:spcPts val="4430"/>
              </a:lnSpc>
            </a:pPr>
            <a:r>
              <a:rPr lang="en-US" sz="3164">
                <a:solidFill>
                  <a:srgbClr val="100F0D"/>
                </a:solidFill>
                <a:latin typeface="Montserrat Light"/>
              </a:rPr>
              <a:t>The practical application is the development of an online shopping system that is fast, efficient, and user-friendly. This concept can be integrated into the backend of the website or application to provide users with a seamless shopping experience. </a:t>
            </a:r>
          </a:p>
          <a:p>
            <a:pPr algn="just">
              <a:lnSpc>
                <a:spcPts val="4430"/>
              </a:lnSpc>
            </a:pPr>
            <a:endParaRPr lang="en-US" sz="3164">
              <a:solidFill>
                <a:srgbClr val="100F0D"/>
              </a:solidFill>
              <a:latin typeface="Montserrat Light"/>
            </a:endParaRPr>
          </a:p>
          <a:p>
            <a:pPr algn="just">
              <a:lnSpc>
                <a:spcPts val="4430"/>
              </a:lnSpc>
            </a:pPr>
            <a:r>
              <a:rPr lang="en-US" sz="3164">
                <a:solidFill>
                  <a:srgbClr val="100F0D"/>
                </a:solidFill>
                <a:latin typeface="Montserrat Light"/>
              </a:rPr>
              <a:t>The use of a hybrid data structure in the above code provides several advantages, including improved performance, reduced memory usage, flexibility, scalability, and simplified code. By combining the strengths of multiple data structures, the hybrid structure can efficiently handle the specific requirements of an online shopping cart system.</a:t>
            </a:r>
          </a:p>
          <a:p>
            <a:pPr algn="just">
              <a:lnSpc>
                <a:spcPts val="4430"/>
              </a:lnSpc>
            </a:pPr>
            <a:endParaRPr lang="en-US" sz="3164">
              <a:solidFill>
                <a:srgbClr val="100F0D"/>
              </a:solidFill>
              <a:latin typeface="Montserrat Light"/>
            </a:endParaRPr>
          </a:p>
          <a:p>
            <a:pPr algn="just">
              <a:lnSpc>
                <a:spcPts val="4010"/>
              </a:lnSpc>
            </a:pPr>
            <a:endParaRPr lang="en-US" sz="3164">
              <a:solidFill>
                <a:srgbClr val="100F0D"/>
              </a:solidFill>
              <a:latin typeface="Montserrat Light"/>
            </a:endParaRPr>
          </a:p>
        </p:txBody>
      </p:sp>
      <p:sp>
        <p:nvSpPr>
          <p:cNvPr id="6" name="Freeform 6"/>
          <p:cNvSpPr/>
          <p:nvPr/>
        </p:nvSpPr>
        <p:spPr>
          <a:xfrm rot="887923">
            <a:off x="-6942749" y="4831405"/>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259792" y="1936584"/>
            <a:ext cx="16749112" cy="729636"/>
          </a:xfrm>
          <a:prstGeom prst="rect">
            <a:avLst/>
          </a:prstGeom>
        </p:spPr>
        <p:txBody>
          <a:bodyPr lIns="0" tIns="0" rIns="0" bIns="0" rtlCol="0" anchor="t">
            <a:spAutoFit/>
          </a:bodyPr>
          <a:lstStyle/>
          <a:p>
            <a:pPr marL="0" lvl="0" indent="0" algn="ctr">
              <a:lnSpc>
                <a:spcPts val="5978"/>
              </a:lnSpc>
              <a:spcBef>
                <a:spcPct val="0"/>
              </a:spcBef>
            </a:pPr>
            <a:r>
              <a:rPr lang="en-US" sz="4332" u="sng" spc="424">
                <a:solidFill>
                  <a:srgbClr val="231F20"/>
                </a:solidFill>
                <a:latin typeface="Oswald Bold"/>
              </a:rPr>
              <a:t>IMPLEMENTATION AND DESIGN CHOICE:</a:t>
            </a:r>
          </a:p>
        </p:txBody>
      </p:sp>
      <p:sp>
        <p:nvSpPr>
          <p:cNvPr id="5" name="TextBox 5"/>
          <p:cNvSpPr txBox="1"/>
          <p:nvPr/>
        </p:nvSpPr>
        <p:spPr>
          <a:xfrm>
            <a:off x="2126441" y="2959055"/>
            <a:ext cx="15452234" cy="5740263"/>
          </a:xfrm>
          <a:prstGeom prst="rect">
            <a:avLst/>
          </a:prstGeom>
        </p:spPr>
        <p:txBody>
          <a:bodyPr lIns="0" tIns="0" rIns="0" bIns="0" rtlCol="0" anchor="t">
            <a:spAutoFit/>
          </a:bodyPr>
          <a:lstStyle/>
          <a:p>
            <a:pPr algn="just">
              <a:lnSpc>
                <a:spcPts val="4600"/>
              </a:lnSpc>
            </a:pPr>
            <a:endParaRPr dirty="0"/>
          </a:p>
          <a:p>
            <a:pPr marL="709478" lvl="1" indent="-354739" algn="just">
              <a:lnSpc>
                <a:spcPts val="4600"/>
              </a:lnSpc>
              <a:buFont typeface="Arial"/>
              <a:buChar char="•"/>
            </a:pPr>
            <a:r>
              <a:rPr lang="en-US" sz="3286" dirty="0">
                <a:solidFill>
                  <a:srgbClr val="100F0D"/>
                </a:solidFill>
                <a:latin typeface="Montserrat Light"/>
              </a:rPr>
              <a:t>We used separate data structures for various purposes like hash tables to store and retrieve the products.</a:t>
            </a:r>
          </a:p>
          <a:p>
            <a:pPr marL="709478" lvl="1" indent="-354739" algn="just">
              <a:lnSpc>
                <a:spcPts val="4600"/>
              </a:lnSpc>
              <a:buFont typeface="Arial"/>
              <a:buChar char="•"/>
            </a:pPr>
            <a:r>
              <a:rPr lang="en-US" sz="3286" dirty="0">
                <a:solidFill>
                  <a:srgbClr val="100F0D"/>
                </a:solidFill>
                <a:latin typeface="Montserrat Light"/>
              </a:rPr>
              <a:t>This code has separate functions for adding products to the cart, viewing the cart, and checking out.</a:t>
            </a:r>
          </a:p>
          <a:p>
            <a:pPr marL="709478" lvl="1" indent="-354739" algn="just">
              <a:lnSpc>
                <a:spcPts val="4600"/>
              </a:lnSpc>
              <a:buFont typeface="Arial"/>
              <a:buChar char="•"/>
            </a:pPr>
            <a:r>
              <a:rPr lang="en-US" sz="3286" dirty="0">
                <a:solidFill>
                  <a:srgbClr val="100F0D"/>
                </a:solidFill>
                <a:latin typeface="Montserrat Light"/>
              </a:rPr>
              <a:t>It ensures the product is consistent across the hash table and BST.</a:t>
            </a:r>
          </a:p>
          <a:p>
            <a:pPr marL="709478" lvl="1" indent="-354739" algn="just">
              <a:lnSpc>
                <a:spcPts val="4600"/>
              </a:lnSpc>
              <a:buFont typeface="Arial"/>
              <a:buChar char="•"/>
            </a:pPr>
            <a:r>
              <a:rPr lang="en-US" sz="3286" dirty="0">
                <a:solidFill>
                  <a:srgbClr val="100F0D"/>
                </a:solidFill>
                <a:latin typeface="Montserrat Light"/>
              </a:rPr>
              <a:t>It has unique product IDs to identify the product and retrieve it.</a:t>
            </a:r>
          </a:p>
          <a:p>
            <a:pPr algn="just">
              <a:lnSpc>
                <a:spcPts val="4600"/>
              </a:lnSpc>
            </a:pPr>
            <a:endParaRPr lang="en-US" sz="3286" dirty="0">
              <a:solidFill>
                <a:srgbClr val="100F0D"/>
              </a:solidFill>
              <a:latin typeface="Montserrat Light"/>
            </a:endParaRPr>
          </a:p>
          <a:p>
            <a:pPr algn="just">
              <a:lnSpc>
                <a:spcPts val="4600"/>
              </a:lnSpc>
            </a:pPr>
            <a:endParaRPr lang="en-US" sz="3286" dirty="0">
              <a:solidFill>
                <a:srgbClr val="100F0D"/>
              </a:solidFill>
              <a:latin typeface="Montserrat Light"/>
            </a:endParaRPr>
          </a:p>
          <a:p>
            <a:pPr algn="just">
              <a:lnSpc>
                <a:spcPts val="4164"/>
              </a:lnSpc>
            </a:pPr>
            <a:endParaRPr lang="en-US" sz="3286" dirty="0">
              <a:solidFill>
                <a:srgbClr val="100F0D"/>
              </a:solidFill>
              <a:latin typeface="Montserrat Light"/>
            </a:endParaRPr>
          </a:p>
        </p:txBody>
      </p:sp>
      <p:sp>
        <p:nvSpPr>
          <p:cNvPr id="6" name="Freeform 6"/>
          <p:cNvSpPr/>
          <p:nvPr/>
        </p:nvSpPr>
        <p:spPr>
          <a:xfrm rot="887923">
            <a:off x="-6942749" y="4831405"/>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887923">
            <a:off x="-11013929" y="441136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4443088" y="1562843"/>
            <a:ext cx="7432878" cy="4493133"/>
          </a:xfrm>
          <a:custGeom>
            <a:avLst/>
            <a:gdLst/>
            <a:ahLst/>
            <a:cxnLst/>
            <a:rect l="l" t="t" r="r" b="b"/>
            <a:pathLst>
              <a:path w="7432878" h="4493133">
                <a:moveTo>
                  <a:pt x="0" y="0"/>
                </a:moveTo>
                <a:lnTo>
                  <a:pt x="7432878" y="0"/>
                </a:lnTo>
                <a:lnTo>
                  <a:pt x="7432878" y="4493133"/>
                </a:lnTo>
                <a:lnTo>
                  <a:pt x="0" y="4493133"/>
                </a:lnTo>
                <a:lnTo>
                  <a:pt x="0" y="0"/>
                </a:lnTo>
                <a:close/>
              </a:path>
            </a:pathLst>
          </a:custGeom>
          <a:blipFill>
            <a:blip r:embed="rId5"/>
            <a:stretch>
              <a:fillRect/>
            </a:stretch>
          </a:blipFill>
        </p:spPr>
      </p:sp>
      <p:sp>
        <p:nvSpPr>
          <p:cNvPr id="6" name="Freeform 6"/>
          <p:cNvSpPr/>
          <p:nvPr/>
        </p:nvSpPr>
        <p:spPr>
          <a:xfrm>
            <a:off x="4443088" y="6589376"/>
            <a:ext cx="10077890" cy="2579073"/>
          </a:xfrm>
          <a:custGeom>
            <a:avLst/>
            <a:gdLst/>
            <a:ahLst/>
            <a:cxnLst/>
            <a:rect l="l" t="t" r="r" b="b"/>
            <a:pathLst>
              <a:path w="10077890" h="2579073">
                <a:moveTo>
                  <a:pt x="0" y="0"/>
                </a:moveTo>
                <a:lnTo>
                  <a:pt x="10077890" y="0"/>
                </a:lnTo>
                <a:lnTo>
                  <a:pt x="10077890" y="2579073"/>
                </a:lnTo>
                <a:lnTo>
                  <a:pt x="0" y="2579073"/>
                </a:lnTo>
                <a:lnTo>
                  <a:pt x="0" y="0"/>
                </a:lnTo>
                <a:close/>
              </a:path>
            </a:pathLst>
          </a:custGeom>
          <a:blipFill>
            <a:blip r:embed="rId6"/>
            <a:stretch>
              <a:fillRect/>
            </a:stretch>
          </a:blipFill>
        </p:spPr>
      </p:sp>
      <p:sp>
        <p:nvSpPr>
          <p:cNvPr id="7" name="TextBox 7"/>
          <p:cNvSpPr txBox="1"/>
          <p:nvPr/>
        </p:nvSpPr>
        <p:spPr>
          <a:xfrm>
            <a:off x="-121036" y="299064"/>
            <a:ext cx="16749112" cy="729636"/>
          </a:xfrm>
          <a:prstGeom prst="rect">
            <a:avLst/>
          </a:prstGeom>
        </p:spPr>
        <p:txBody>
          <a:bodyPr lIns="0" tIns="0" rIns="0" bIns="0" rtlCol="0" anchor="t">
            <a:spAutoFit/>
          </a:bodyPr>
          <a:lstStyle/>
          <a:p>
            <a:pPr marL="0" lvl="0" indent="0" algn="ctr">
              <a:lnSpc>
                <a:spcPts val="5978"/>
              </a:lnSpc>
              <a:spcBef>
                <a:spcPct val="0"/>
              </a:spcBef>
            </a:pPr>
            <a:r>
              <a:rPr lang="en-US" sz="4332" spc="424">
                <a:solidFill>
                  <a:srgbClr val="231F20"/>
                </a:solidFill>
                <a:latin typeface="Oswald Bold"/>
              </a:rPr>
              <a:t>IMPLEMENTATION RESULTS:</a:t>
            </a:r>
          </a:p>
        </p:txBody>
      </p:sp>
      <p:sp>
        <p:nvSpPr>
          <p:cNvPr id="8" name="TextBox 8"/>
          <p:cNvSpPr txBox="1"/>
          <p:nvPr/>
        </p:nvSpPr>
        <p:spPr>
          <a:xfrm>
            <a:off x="1000674" y="3098823"/>
            <a:ext cx="2351008" cy="561996"/>
          </a:xfrm>
          <a:prstGeom prst="rect">
            <a:avLst/>
          </a:prstGeom>
        </p:spPr>
        <p:txBody>
          <a:bodyPr lIns="0" tIns="0" rIns="0" bIns="0" rtlCol="0" anchor="t">
            <a:spAutoFit/>
          </a:bodyPr>
          <a:lstStyle/>
          <a:p>
            <a:pPr algn="ctr">
              <a:lnSpc>
                <a:spcPts val="4598"/>
              </a:lnSpc>
              <a:spcBef>
                <a:spcPct val="0"/>
              </a:spcBef>
            </a:pPr>
            <a:r>
              <a:rPr lang="en-US" sz="3332" spc="326">
                <a:solidFill>
                  <a:srgbClr val="1A1A1A"/>
                </a:solidFill>
                <a:latin typeface="Oswald Bold"/>
              </a:rPr>
              <a:t>MAIN MENU</a:t>
            </a:r>
          </a:p>
        </p:txBody>
      </p:sp>
      <p:sp>
        <p:nvSpPr>
          <p:cNvPr id="9" name="TextBox 9"/>
          <p:cNvSpPr txBox="1"/>
          <p:nvPr/>
        </p:nvSpPr>
        <p:spPr>
          <a:xfrm>
            <a:off x="1177363" y="7316917"/>
            <a:ext cx="1997631" cy="561996"/>
          </a:xfrm>
          <a:prstGeom prst="rect">
            <a:avLst/>
          </a:prstGeom>
        </p:spPr>
        <p:txBody>
          <a:bodyPr lIns="0" tIns="0" rIns="0" bIns="0" rtlCol="0" anchor="t">
            <a:spAutoFit/>
          </a:bodyPr>
          <a:lstStyle/>
          <a:p>
            <a:pPr algn="ctr">
              <a:lnSpc>
                <a:spcPts val="4598"/>
              </a:lnSpc>
              <a:spcBef>
                <a:spcPct val="0"/>
              </a:spcBef>
            </a:pPr>
            <a:r>
              <a:rPr lang="en-US" sz="3332" spc="326">
                <a:solidFill>
                  <a:srgbClr val="1A1A1A"/>
                </a:solidFill>
                <a:latin typeface="Oswald Bold"/>
              </a:rPr>
              <a:t>REGISTER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737</Words>
  <Application>Microsoft Office PowerPoint</Application>
  <PresentationFormat>Custom</PresentationFormat>
  <Paragraphs>90</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Montserrat Light</vt:lpstr>
      <vt:lpstr>DM Sans</vt:lpstr>
      <vt:lpstr>Arial</vt:lpstr>
      <vt:lpstr>DM Sans Bold</vt:lpstr>
      <vt:lpstr>Calibri</vt:lpstr>
      <vt:lpstr>Oswald Bold Italics</vt:lpstr>
      <vt:lpstr>Oswald Bold</vt:lpstr>
      <vt:lpstr>Montserrat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project presentation </dc:title>
  <cp:lastModifiedBy>Dharsan S - [CB.EN.U4CSE21219]</cp:lastModifiedBy>
  <cp:revision>4</cp:revision>
  <dcterms:created xsi:type="dcterms:W3CDTF">2006-08-16T00:00:00Z</dcterms:created>
  <dcterms:modified xsi:type="dcterms:W3CDTF">2023-06-20T13:49:24Z</dcterms:modified>
  <dc:identifier>DAFmFEisHEM</dc:identifier>
</cp:coreProperties>
</file>