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f3410191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f3410191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410191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410191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410191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410191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410191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410191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410191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410191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410191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410191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410191a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410191a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410191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410191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410191a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410191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410191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410191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410191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410191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410191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410191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410191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410191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410191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410191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410191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410191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40500" y="1811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Comic Sans MS"/>
                <a:ea typeface="Comic Sans MS"/>
                <a:cs typeface="Comic Sans MS"/>
                <a:sym typeface="Comic Sans MS"/>
              </a:rPr>
              <a:t>Invoice Data Extraction &amp; Verification from Scanned PDFs</a:t>
            </a:r>
            <a:endParaRPr sz="5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314400" y="3615925"/>
            <a:ext cx="2491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Sridharsan V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-22PT33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218100" y="158400"/>
            <a:ext cx="8520600" cy="43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Step 5(</a:t>
            </a:r>
            <a:r>
              <a:rPr b="1"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Verifiability Logic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):-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Field-Level Verification:</a:t>
            </a:r>
            <a:endParaRPr b="1"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225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●"/>
            </a:pP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extracted field is tagged with:</a:t>
            </a:r>
            <a:b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2256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100">
                <a:solidFill>
                  <a:srgbClr val="188038"/>
                </a:solidFill>
                <a:latin typeface="Comic Sans MS"/>
                <a:ea typeface="Comic Sans MS"/>
                <a:cs typeface="Comic Sans MS"/>
                <a:sym typeface="Comic Sans MS"/>
              </a:rPr>
              <a:t>value</a:t>
            </a: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" sz="1100">
                <a:solidFill>
                  <a:srgbClr val="188038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confidence</a:t>
            </a: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and </a:t>
            </a:r>
            <a:r>
              <a:rPr lang="en" sz="1100">
                <a:solidFill>
                  <a:srgbClr val="188038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present: true/false</a:t>
            </a: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b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●"/>
            </a:pP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Flags fields with:</a:t>
            </a:r>
            <a:b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2256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○"/>
            </a:pPr>
            <a:r>
              <a:rPr b="1"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Low confidence (&lt; 0.85)</a:t>
            </a:r>
            <a:br>
              <a:rPr b="1"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b="1"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2256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○"/>
            </a:pPr>
            <a:r>
              <a:rPr b="1"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Missing value</a:t>
            </a:r>
            <a:br>
              <a:rPr b="1"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b="1"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Line Items Verification:</a:t>
            </a:r>
            <a:endParaRPr b="1"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225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Verifies </a:t>
            </a:r>
            <a:r>
              <a:rPr b="1"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calculated total = quantity × unit_price</a:t>
            </a:r>
            <a:br>
              <a:rPr b="1"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b="1"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●"/>
            </a:pP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Compares with extracted "total" field.</a:t>
            </a:r>
            <a:b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●"/>
            </a:pP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Flags mismatch &gt; 0.1 margin.</a:t>
            </a:r>
            <a:b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Overall Totals Check:</a:t>
            </a:r>
            <a:endParaRPr b="1"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225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●"/>
            </a:pP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Uses extracted values for:</a:t>
            </a:r>
            <a:b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2256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100">
                <a:solidFill>
                  <a:srgbClr val="188038"/>
                </a:solidFill>
                <a:latin typeface="Comic Sans MS"/>
                <a:ea typeface="Comic Sans MS"/>
                <a:cs typeface="Comic Sans MS"/>
                <a:sym typeface="Comic Sans MS"/>
              </a:rPr>
              <a:t>subtotal</a:t>
            </a: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" sz="1100">
                <a:solidFill>
                  <a:srgbClr val="188038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discount</a:t>
            </a: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" sz="1100">
                <a:solidFill>
                  <a:srgbClr val="188038"/>
                </a:solidFill>
                <a:latin typeface="Comic Sans MS"/>
                <a:ea typeface="Comic Sans MS"/>
                <a:cs typeface="Comic Sans MS"/>
                <a:sym typeface="Comic Sans MS"/>
              </a:rPr>
              <a:t>gst</a:t>
            </a: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" sz="1100">
                <a:solidFill>
                  <a:srgbClr val="188038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final_total</a:t>
            </a:r>
            <a:br>
              <a:rPr lang="en" sz="1100">
                <a:solidFill>
                  <a:srgbClr val="188038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100">
              <a:solidFill>
                <a:srgbClr val="18803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●"/>
            </a:pP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Recomputes expected total and compares with extracted total.</a:t>
            </a: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2256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○"/>
            </a:pPr>
            <a:r>
              <a:t/>
            </a:r>
            <a:endParaRPr b="1"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Step 6 (</a:t>
            </a:r>
            <a:r>
              <a:rPr b="1"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Output Generation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):-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Three outputs per invoice:</a:t>
            </a:r>
            <a:endParaRPr b="1"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188038"/>
                </a:solidFill>
                <a:latin typeface="Comic Sans MS"/>
                <a:ea typeface="Comic Sans MS"/>
                <a:cs typeface="Comic Sans MS"/>
                <a:sym typeface="Comic Sans MS"/>
              </a:rPr>
              <a:t>extracted_data.json</a:t>
            </a: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All structured data</a:t>
            </a:r>
            <a:b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188038"/>
                </a:solidFill>
                <a:latin typeface="Comic Sans MS"/>
                <a:ea typeface="Comic Sans MS"/>
                <a:cs typeface="Comic Sans MS"/>
                <a:sym typeface="Comic Sans MS"/>
              </a:rPr>
              <a:t>extracted_data.xlsx</a:t>
            </a: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Tabular line items</a:t>
            </a:r>
            <a:b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188038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verifiability_report.json</a:t>
            </a: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Confidence and consistency checks</a:t>
            </a: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Input Invoice:-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200" y="1065600"/>
            <a:ext cx="4368151" cy="370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10000"/>
            <a:ext cx="8520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Output 1:Extracted_data.json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4" name="Google Shape;154;p25" title="Screenshot 2025-05-30 22331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50" y="921600"/>
            <a:ext cx="3505501" cy="40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 title="Screenshot 2025-05-30 22333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1950" y="944700"/>
            <a:ext cx="2234850" cy="404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 title="Screenshot 2025-05-30 223338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9200" y="921600"/>
            <a:ext cx="2762400" cy="399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24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Output 2:extracted_data.xlsx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2" name="Google Shape;162;p26" title="Screenshot 2025-05-30 22361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600" y="990200"/>
            <a:ext cx="5821283" cy="38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10000"/>
            <a:ext cx="8520600" cy="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Output 3:Verifiability_report.json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8" name="Google Shape;168;p27" title="Screenshot 2025-05-30 22382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00" y="973100"/>
            <a:ext cx="2922000" cy="396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 title="Screenshot 2025-05-30 22383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6125" y="973100"/>
            <a:ext cx="2231750" cy="390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 title="Screenshot 2025-05-30 223838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0275" y="1023500"/>
            <a:ext cx="2962780" cy="396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Future improvements:-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Develop a User Interface (UI) for Invoice Upload and Review</a:t>
            </a:r>
            <a:br>
              <a:rPr b="1"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Build a Streamlit-based (or web-based) UI where users can upload invoices, view extracted fields (like vendor name, invoice number, totals, and tables), verify or edit fields, and download structured outputs in JSON or Excel format.</a:t>
            </a:r>
            <a:b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Enhance the Invoice Processor for Broader Format Coverage</a:t>
            </a:r>
            <a:br>
              <a:rPr b="1"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Upgrade the field extraction and table parsing logic to handle a wide variety of invoice formats across different languages, layouts, and orientations. This may include using layout-aware models (like LayoutLMv3 or Donut), rule learning from labeled examples, or self-improving heuristics.</a:t>
            </a:r>
            <a:b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Implement Feedback-Driven Model Fine-Tuning</a:t>
            </a:r>
            <a:br>
              <a:rPr b="1"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Allow users to correct extracted fields in the UI, then store those corrections to gradually fine-tune or adapt the model using active learning. This helps improve accuracy over time without needing fully annotated training datasets.</a:t>
            </a: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Architecture Overview:-</a:t>
            </a:r>
            <a:r>
              <a:rPr lang="en"/>
              <a:t> </a:t>
            </a:r>
            <a:endParaRPr/>
          </a:p>
        </p:txBody>
      </p:sp>
      <p:pic>
        <p:nvPicPr>
          <p:cNvPr id="92" name="Google Shape;92;p14" title="Screenshot 2025-05-30 23050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200" y="911000"/>
            <a:ext cx="5680801" cy="40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Flow chart and structure of the project :-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8" name="Google Shape;98;p15" title="Screenshot 2025-05-30 22585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200" y="892800"/>
            <a:ext cx="2432250" cy="38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 title="Screenshot 2025-05-30 23101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6000" y="929950"/>
            <a:ext cx="2785200" cy="393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Approach to the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problem :-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065600"/>
            <a:ext cx="8520600" cy="3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68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224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adopt a </a:t>
            </a:r>
            <a:r>
              <a:rPr b="1" lang="en" sz="2224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modular OCR-based pipeline</a:t>
            </a:r>
            <a:r>
              <a:rPr lang="en" sz="2224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powered by </a:t>
            </a:r>
            <a:r>
              <a:rPr b="1" lang="en" sz="2224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PaddleOCR</a:t>
            </a:r>
            <a:r>
              <a:rPr lang="en" sz="2224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to extract invoice data with high accuracy, process it into structured formats, and validate its reliability.</a:t>
            </a:r>
            <a:endParaRPr sz="2224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24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568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224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Unlike Tesseract, PaddleOCR provides </a:t>
            </a:r>
            <a:r>
              <a:rPr b="1" lang="en" sz="2224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per-line confidence scores</a:t>
            </a:r>
            <a:r>
              <a:rPr lang="en" sz="2224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allowing you to assess reliability for each field which was crucial for your </a:t>
            </a:r>
            <a:r>
              <a:rPr b="1" lang="en" sz="2224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verification and validation logic</a:t>
            </a:r>
            <a:r>
              <a:rPr lang="en" sz="2224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2224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24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568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●"/>
            </a:pPr>
            <a:r>
              <a:rPr lang="en" sz="2224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PaddleOCR is fast, runs on CPU or GPU, and doesn't require complex setup.</a:t>
            </a:r>
            <a:endParaRPr sz="2224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24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568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●"/>
            </a:pPr>
            <a:r>
              <a:rPr lang="en" sz="2224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PaddleOCR delivers state-of-the-art text detection and recognition, especially for noisy, rotated, or scanned invoices and handles multi-font, multilingual, and skewed text far better than Tesseract.</a:t>
            </a:r>
            <a:endParaRPr sz="2224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Why Not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Tesseract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or Google Vision ?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PaddleOCR</a:t>
            </a: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supports </a:t>
            </a:r>
            <a:r>
              <a:rPr b="1"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over 80 languages</a:t>
            </a: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natively (including English, Hindi, Tamil, etc.), with excellent layout awareness and text alignment whereas google vision and Tesseract do not support much .</a:t>
            </a: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PaddleOCR</a:t>
            </a: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fully </a:t>
            </a:r>
            <a:r>
              <a:rPr b="1"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offline, open-source, and production-ready</a:t>
            </a: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ideal for privacy-sensitive and cost-efficient deployments but Tesseract is </a:t>
            </a: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open-source</a:t>
            </a: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but outdated in performance whereas Google vision is fully online and cloud based.</a:t>
            </a: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PaddleOCR</a:t>
            </a: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provides detailed </a:t>
            </a:r>
            <a:r>
              <a:rPr b="1"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confidence scores per text segment</a:t>
            </a: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</a:t>
            </a:r>
            <a:r>
              <a:rPr b="1"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polygon-based positioning</a:t>
            </a: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while others give the basic scores.</a:t>
            </a: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146100" y="381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Steps Involved :-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246900" y="12730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300">
                <a:latin typeface="Comic Sans MS"/>
                <a:ea typeface="Comic Sans MS"/>
                <a:cs typeface="Comic Sans MS"/>
                <a:sym typeface="Comic Sans MS"/>
              </a:rPr>
              <a:t>Step 1 (PDF to Image  Conversion):-</a:t>
            </a:r>
            <a:endParaRPr sz="2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invoice PDF is converted into image pages using </a:t>
            </a:r>
            <a:r>
              <a:rPr lang="en" sz="1600">
                <a:solidFill>
                  <a:srgbClr val="188038"/>
                </a:solidFill>
                <a:latin typeface="Comic Sans MS"/>
                <a:ea typeface="Comic Sans MS"/>
                <a:cs typeface="Comic Sans MS"/>
                <a:sym typeface="Comic Sans MS"/>
              </a:rPr>
              <a:t>pdf2image</a:t>
            </a:r>
            <a:r>
              <a:rPr lang="en" sz="16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br>
              <a:rPr lang="en" sz="16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6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Char char="●"/>
            </a:pPr>
            <a:r>
              <a:rPr lang="en" sz="16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Enables OCR processing page-wise.</a:t>
            </a:r>
            <a:endParaRPr sz="16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691200"/>
            <a:ext cx="8520600" cy="3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Step 2 (</a:t>
            </a:r>
            <a:r>
              <a:rPr b="1"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Text Detection &amp; Recognition using PaddleOCR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):-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PaddleOCR</a:t>
            </a: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detects:</a:t>
            </a:r>
            <a:b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Text Regions</a:t>
            </a: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using bounding boxes (polygons)</a:t>
            </a:r>
            <a:b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Recognized Text</a:t>
            </a: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for each region</a:t>
            </a:r>
            <a:b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Confidence Score</a:t>
            </a: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per region</a:t>
            </a:r>
            <a:b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ic Sans MS"/>
              <a:buChar char="●"/>
            </a:pP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result is structured:</a:t>
            </a:r>
            <a:b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188038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rec_texts</a:t>
            </a: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" sz="1100">
                <a:solidFill>
                  <a:srgbClr val="188038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rec_scores</a:t>
            </a: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" sz="1100">
                <a:solidFill>
                  <a:srgbClr val="188038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rec_polys</a:t>
            </a:r>
            <a:br>
              <a:rPr lang="en" sz="1100">
                <a:solidFill>
                  <a:srgbClr val="188038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100">
              <a:solidFill>
                <a:srgbClr val="18803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✅ </a:t>
            </a:r>
            <a:r>
              <a:rPr b="1"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Why this matters:</a:t>
            </a: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Confidence scores and positions are used for downstream accuracy and verifiability.</a:t>
            </a: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727200"/>
            <a:ext cx="8520600" cy="3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Step 3 (Field Extraction with Keyword Mapping):-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ic Sans MS"/>
              <a:buChar char="●"/>
            </a:pP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Fields like:</a:t>
            </a:r>
            <a:b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188038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Invoice Number</a:t>
            </a: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" sz="1100">
                <a:solidFill>
                  <a:srgbClr val="188038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Invoice Date</a:t>
            </a: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" sz="1100">
                <a:solidFill>
                  <a:srgbClr val="188038"/>
                </a:solidFill>
                <a:latin typeface="Comic Sans MS"/>
                <a:ea typeface="Comic Sans MS"/>
                <a:cs typeface="Comic Sans MS"/>
                <a:sym typeface="Comic Sans MS"/>
              </a:rPr>
              <a:t>GST</a:t>
            </a: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" sz="1100">
                <a:solidFill>
                  <a:srgbClr val="188038"/>
                </a:solidFill>
                <a:latin typeface="Comic Sans MS"/>
                <a:ea typeface="Comic Sans MS"/>
                <a:cs typeface="Comic Sans MS"/>
                <a:sym typeface="Comic Sans MS"/>
              </a:rPr>
              <a:t>Shipping Address</a:t>
            </a: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etc.</a:t>
            </a:r>
            <a:b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ic Sans MS"/>
              <a:buChar char="●"/>
            </a:pP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Approach:</a:t>
            </a:r>
            <a:b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ic Sans MS"/>
              <a:buChar char="○"/>
            </a:pP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Keyword-based scanning across all OCR results.</a:t>
            </a:r>
            <a:b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Proximity or next-line text after a keyword (e.g., </a:t>
            </a:r>
            <a:r>
              <a:rPr lang="en" sz="1100">
                <a:solidFill>
                  <a:srgbClr val="188038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Invoice No:</a:t>
            </a: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).</a:t>
            </a:r>
            <a:b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✅ </a:t>
            </a:r>
            <a:r>
              <a:rPr b="1"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Accuracy Boost:</a:t>
            </a: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Matches are filtered with confidence ≥ 0.85</a:t>
            </a:r>
            <a:b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✅ </a:t>
            </a:r>
            <a:r>
              <a:rPr b="1"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Fallback Logic:</a:t>
            </a: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If no direct match, search for nearby or subsequent line.</a:t>
            </a: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460800"/>
            <a:ext cx="8520600" cy="40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Step 4 (</a:t>
            </a:r>
            <a:r>
              <a:rPr b="1"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Line Item / Table Extraction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):-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ic Sans MS"/>
              <a:buChar char="●"/>
            </a:pP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flat list of all OCR lines is created.</a:t>
            </a:r>
            <a:b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ic Sans MS"/>
              <a:buChar char="●"/>
            </a:pP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script scans for expected headers like:</a:t>
            </a:r>
            <a:b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188038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description</a:t>
            </a: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" sz="1100">
                <a:solidFill>
                  <a:srgbClr val="188038"/>
                </a:solidFill>
                <a:latin typeface="Comic Sans MS"/>
                <a:ea typeface="Comic Sans MS"/>
                <a:cs typeface="Comic Sans MS"/>
                <a:sym typeface="Comic Sans MS"/>
              </a:rPr>
              <a:t>quantity</a:t>
            </a: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" sz="1100">
                <a:solidFill>
                  <a:srgbClr val="188038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unit_price</a:t>
            </a: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etc.</a:t>
            </a:r>
            <a:b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Once headers are found, rows are extracted in </a:t>
            </a:r>
            <a:r>
              <a:rPr b="1"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fixed-length blocks</a:t>
            </a: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(e.g., 7 lines per row).</a:t>
            </a:r>
            <a:b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✅ </a:t>
            </a:r>
            <a:r>
              <a:rPr b="1"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Accuracy Handling:</a:t>
            </a:r>
            <a:endParaRPr b="1"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ic Sans MS"/>
              <a:buChar char="●"/>
            </a:pP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Validates each field per row.</a:t>
            </a:r>
            <a:b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ic Sans MS"/>
              <a:buChar char="●"/>
            </a:pP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Skips junk data or extra lines.</a:t>
            </a:r>
            <a:b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ic Sans MS"/>
              <a:buChar char="●"/>
            </a:pPr>
            <a:r>
              <a:rPr lang="en" sz="1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Produces a clean tabular structure of line items.</a:t>
            </a: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