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7" r:id="rId1"/>
  </p:sldMasterIdLst>
  <p:notesMasterIdLst>
    <p:notesMasterId r:id="rId21"/>
  </p:notesMasterIdLst>
  <p:sldIdLst>
    <p:sldId id="256" r:id="rId2"/>
    <p:sldId id="257" r:id="rId3"/>
    <p:sldId id="259" r:id="rId4"/>
    <p:sldId id="261" r:id="rId5"/>
    <p:sldId id="262" r:id="rId6"/>
    <p:sldId id="283" r:id="rId7"/>
    <p:sldId id="287" r:id="rId8"/>
    <p:sldId id="288" r:id="rId9"/>
    <p:sldId id="289" r:id="rId10"/>
    <p:sldId id="284" r:id="rId11"/>
    <p:sldId id="285" r:id="rId12"/>
    <p:sldId id="286" r:id="rId13"/>
    <p:sldId id="282" r:id="rId14"/>
    <p:sldId id="291" r:id="rId15"/>
    <p:sldId id="292" r:id="rId16"/>
    <p:sldId id="294" r:id="rId17"/>
    <p:sldId id="293" r:id="rId18"/>
    <p:sldId id="290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DB097-ED80-4E53-936D-BD4F02CA077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C838D-ABB6-492C-A062-CCCADF96A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4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C08-828F-4143-8369-1DD02C7C4E9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A10F-557A-4567-B2A4-BD4A6C3B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6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C08-828F-4143-8369-1DD02C7C4E9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A10F-557A-4567-B2A4-BD4A6C3B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C08-828F-4143-8369-1DD02C7C4E9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A10F-557A-4567-B2A4-BD4A6C3BD09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1910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C08-828F-4143-8369-1DD02C7C4E9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A10F-557A-4567-B2A4-BD4A6C3B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6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C08-828F-4143-8369-1DD02C7C4E9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A10F-557A-4567-B2A4-BD4A6C3BD09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792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C08-828F-4143-8369-1DD02C7C4E9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A10F-557A-4567-B2A4-BD4A6C3B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72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C08-828F-4143-8369-1DD02C7C4E9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A10F-557A-4567-B2A4-BD4A6C3B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8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C08-828F-4143-8369-1DD02C7C4E9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A10F-557A-4567-B2A4-BD4A6C3B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4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C08-828F-4143-8369-1DD02C7C4E9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A10F-557A-4567-B2A4-BD4A6C3B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C08-828F-4143-8369-1DD02C7C4E9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A10F-557A-4567-B2A4-BD4A6C3B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5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C08-828F-4143-8369-1DD02C7C4E9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A10F-557A-4567-B2A4-BD4A6C3B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6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C08-828F-4143-8369-1DD02C7C4E9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A10F-557A-4567-B2A4-BD4A6C3B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7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C08-828F-4143-8369-1DD02C7C4E9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A10F-557A-4567-B2A4-BD4A6C3B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C08-828F-4143-8369-1DD02C7C4E9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A10F-557A-4567-B2A4-BD4A6C3B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1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C08-828F-4143-8369-1DD02C7C4E9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A10F-557A-4567-B2A4-BD4A6C3B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6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1C08-828F-4143-8369-1DD02C7C4E9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A10F-557A-4567-B2A4-BD4A6C3B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3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C1C08-828F-4143-8369-1DD02C7C4E9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68A10F-557A-4567-B2A4-BD4A6C3BD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2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  <p:sldLayoutId id="2147484309" r:id="rId12"/>
    <p:sldLayoutId id="2147484310" r:id="rId13"/>
    <p:sldLayoutId id="2147484311" r:id="rId14"/>
    <p:sldLayoutId id="2147484312" r:id="rId15"/>
    <p:sldLayoutId id="21474843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C719-727B-4C84-B275-6F0B2FA1F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275" y="4822325"/>
            <a:ext cx="6773812" cy="699119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: Dr. Josephine Mam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1F74A-B79D-4262-BA06-C3B862556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4717" y="2137517"/>
            <a:ext cx="8522563" cy="137803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FLAPPY BIRD GAME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273C6-828C-4C33-BF0D-5142CADE02AE}"/>
              </a:ext>
            </a:extLst>
          </p:cNvPr>
          <p:cNvSpPr txBox="1"/>
          <p:nvPr/>
        </p:nvSpPr>
        <p:spPr>
          <a:xfrm>
            <a:off x="1569275" y="3429000"/>
            <a:ext cx="515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Dharshan H D(1CD21CS045)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19AE7-F7F1-4A71-B8EF-CD98838524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4" b="13025"/>
          <a:stretch/>
        </p:blipFill>
        <p:spPr>
          <a:xfrm>
            <a:off x="5029199" y="0"/>
            <a:ext cx="2133600" cy="1592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F02CB6-4910-456D-8905-4FF24C94DC2F}"/>
              </a:ext>
            </a:extLst>
          </p:cNvPr>
          <p:cNvSpPr txBox="1"/>
          <p:nvPr/>
        </p:nvSpPr>
        <p:spPr>
          <a:xfrm>
            <a:off x="-108192" y="6396335"/>
            <a:ext cx="635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D081C-5A5B-4B6F-A72B-52428A487949}"/>
              </a:ext>
            </a:extLst>
          </p:cNvPr>
          <p:cNvSpPr txBox="1"/>
          <p:nvPr/>
        </p:nvSpPr>
        <p:spPr>
          <a:xfrm>
            <a:off x="9120851" y="6396335"/>
            <a:ext cx="307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www.cambridge.edu.in</a:t>
            </a:r>
          </a:p>
        </p:txBody>
      </p:sp>
    </p:spTree>
    <p:extLst>
      <p:ext uri="{BB962C8B-B14F-4D97-AF65-F5344CB8AC3E}">
        <p14:creationId xmlns:p14="http://schemas.microsoft.com/office/powerpoint/2010/main" val="119799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D894-AC9C-40B5-AD92-179FB5F2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888" y="690578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55CDBC-E226-42B6-B0E6-6B70B485A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" y="128239"/>
            <a:ext cx="3178676" cy="546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FA49D8-220A-4E5C-9642-F0EA37CD515D}"/>
              </a:ext>
            </a:extLst>
          </p:cNvPr>
          <p:cNvSpPr txBox="1"/>
          <p:nvPr/>
        </p:nvSpPr>
        <p:spPr>
          <a:xfrm>
            <a:off x="-16443" y="6396335"/>
            <a:ext cx="635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914E9-CEC7-4801-8DD8-F12F539032DE}"/>
              </a:ext>
            </a:extLst>
          </p:cNvPr>
          <p:cNvSpPr txBox="1"/>
          <p:nvPr/>
        </p:nvSpPr>
        <p:spPr>
          <a:xfrm>
            <a:off x="9120851" y="6396335"/>
            <a:ext cx="307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www.cambridge.edu.in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0362820-5460-48D1-8C90-ED03FF408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536" y="1281873"/>
            <a:ext cx="10034927" cy="317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Initialize Game State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 gameState to 0 (start screen)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 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birdY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300 (initial bird position)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 birdVelocity to 0 (initial bird velocity)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 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pipeX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400 (initial pipe position)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 pipeY to a random value between 0 and 600 - pipeGap (initial pipe gap position)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 score to 0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 gameSpeed to 30 (initial game speed)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70DD510-6A1E-4CB6-A3F6-0D337DCA8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536" y="3955226"/>
            <a:ext cx="8939948" cy="255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Handle User Input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gameState is 0 (start screen), wait for user to press space bar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user presses space bar, set gameState to 1 (playing) and start the game loop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gameState is 1 (playing), handle user input: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user presses space bar, set birdVelocity to 10 (flap the bird)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gameState is 2 (end screen), wait for user to press 'R' or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restart the game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95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355CDBC-E226-42B6-B0E6-6B70B485A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" y="128239"/>
            <a:ext cx="3178676" cy="546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FA49D8-220A-4E5C-9642-F0EA37CD515D}"/>
              </a:ext>
            </a:extLst>
          </p:cNvPr>
          <p:cNvSpPr txBox="1"/>
          <p:nvPr/>
        </p:nvSpPr>
        <p:spPr>
          <a:xfrm>
            <a:off x="-16443" y="6396335"/>
            <a:ext cx="635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914E9-CEC7-4801-8DD8-F12F539032DE}"/>
              </a:ext>
            </a:extLst>
          </p:cNvPr>
          <p:cNvSpPr txBox="1"/>
          <p:nvPr/>
        </p:nvSpPr>
        <p:spPr>
          <a:xfrm>
            <a:off x="9120851" y="6396335"/>
            <a:ext cx="307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www.cambridge.edu.in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E932086-0101-4D59-A284-970E515D4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44" y="1260895"/>
            <a:ext cx="9256390" cy="454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Update Game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gameState is 1 (playing), update the game state: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 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birdY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by adding birdVelocity to it (apply gravity)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 birdVelocity by subtracting 1 from it (apply gravity)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 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birdY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within the screen boundaries (20 to 580)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 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pipeX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by subtracting 5 + score / 5 from it (move the pipe to the left)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pipeX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less than -50, reset 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pipeX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400 and generate a new random pipeY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Increment score by 1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 gameSpeed to 30 - score / 5 (increase game speed as score increases)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for collision with the pipe: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birdY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less than pipeY - pipeGap / 2 or greater than pipeY + pipeGap / 2, and 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pipeX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between 30 and 70, set gameState to 2 (end screen)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52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355CDBC-E226-42B6-B0E6-6B70B485A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" y="128239"/>
            <a:ext cx="3178676" cy="546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FA49D8-220A-4E5C-9642-F0EA37CD515D}"/>
              </a:ext>
            </a:extLst>
          </p:cNvPr>
          <p:cNvSpPr txBox="1"/>
          <p:nvPr/>
        </p:nvSpPr>
        <p:spPr>
          <a:xfrm>
            <a:off x="-16443" y="6396335"/>
            <a:ext cx="635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914E9-CEC7-4801-8DD8-F12F539032DE}"/>
              </a:ext>
            </a:extLst>
          </p:cNvPr>
          <p:cNvSpPr txBox="1"/>
          <p:nvPr/>
        </p:nvSpPr>
        <p:spPr>
          <a:xfrm>
            <a:off x="9120851" y="6396335"/>
            <a:ext cx="307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www.cambridge.edu.in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CAE781-E853-404B-A13A-1AFB860DE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6" y="1180769"/>
            <a:ext cx="7981025" cy="470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 Draw Game Screen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gameState is 0 (start screen), draw the start screen</a:t>
            </a:r>
          </a:p>
          <a:p>
            <a:pPr marL="800100" lvl="1" indent="-342900" defTabSz="914400"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gameState is 1 (playing), draw the game screen:</a:t>
            </a:r>
          </a:p>
          <a:p>
            <a:pPr marL="800100" lvl="1" indent="-342900" defTabSz="914400"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 the bird at 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birdY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 the pipe at 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pipeX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pipeY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 the score at the top of the screen</a:t>
            </a:r>
          </a:p>
          <a:p>
            <a:pPr marL="800100" lvl="1" indent="-342900" defTabSz="914400"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gameState is 2 (end screen), draw the end screen: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 the final score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 the restart prompt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5: Repeat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Repeat steps 2-4 until the game is quit or restarted.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92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4FAF-09BF-4F9E-926E-570288D2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419" y="1029675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CF7F5-DCAF-454A-BA83-CA9F51340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" y="128239"/>
            <a:ext cx="3178676" cy="546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A1B77E-AD2E-4DB2-92D4-7F1A738CD43B}"/>
              </a:ext>
            </a:extLst>
          </p:cNvPr>
          <p:cNvSpPr txBox="1"/>
          <p:nvPr/>
        </p:nvSpPr>
        <p:spPr>
          <a:xfrm>
            <a:off x="62436" y="6396335"/>
            <a:ext cx="635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E1DFB-85AD-4B77-81A2-037473C588BE}"/>
              </a:ext>
            </a:extLst>
          </p:cNvPr>
          <p:cNvSpPr txBox="1"/>
          <p:nvPr/>
        </p:nvSpPr>
        <p:spPr>
          <a:xfrm>
            <a:off x="9120851" y="6396335"/>
            <a:ext cx="307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www.cambridge.edu.in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4F283-B9B2-4E6D-ACA8-F900BADD4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18" y="0"/>
            <a:ext cx="5674534" cy="639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6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4FAF-09BF-4F9E-926E-570288D2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984" y="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CF7F5-DCAF-454A-BA83-CA9F51340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" y="128239"/>
            <a:ext cx="3178676" cy="546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A1B77E-AD2E-4DB2-92D4-7F1A738CD43B}"/>
              </a:ext>
            </a:extLst>
          </p:cNvPr>
          <p:cNvSpPr txBox="1"/>
          <p:nvPr/>
        </p:nvSpPr>
        <p:spPr>
          <a:xfrm>
            <a:off x="62436" y="6396335"/>
            <a:ext cx="635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E1DFB-85AD-4B77-81A2-037473C588BE}"/>
              </a:ext>
            </a:extLst>
          </p:cNvPr>
          <p:cNvSpPr txBox="1"/>
          <p:nvPr/>
        </p:nvSpPr>
        <p:spPr>
          <a:xfrm>
            <a:off x="9120851" y="6396335"/>
            <a:ext cx="307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www.cambridge.edu.in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EF420-F259-488C-A1DC-1F9C8C7E5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17" y="767918"/>
            <a:ext cx="7476775" cy="50745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DAFC41-11ED-4CB3-B4CA-D15C9DF3A73C}"/>
              </a:ext>
            </a:extLst>
          </p:cNvPr>
          <p:cNvSpPr txBox="1"/>
          <p:nvPr/>
        </p:nvSpPr>
        <p:spPr>
          <a:xfrm>
            <a:off x="2560973" y="5842453"/>
            <a:ext cx="327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Fig.1: Starting Interface</a:t>
            </a:r>
          </a:p>
        </p:txBody>
      </p:sp>
    </p:spTree>
    <p:extLst>
      <p:ext uri="{BB962C8B-B14F-4D97-AF65-F5344CB8AC3E}">
        <p14:creationId xmlns:p14="http://schemas.microsoft.com/office/powerpoint/2010/main" val="302488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CCF7F5-DCAF-454A-BA83-CA9F51340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" y="128239"/>
            <a:ext cx="3178676" cy="546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A1B77E-AD2E-4DB2-92D4-7F1A738CD43B}"/>
              </a:ext>
            </a:extLst>
          </p:cNvPr>
          <p:cNvSpPr txBox="1"/>
          <p:nvPr/>
        </p:nvSpPr>
        <p:spPr>
          <a:xfrm>
            <a:off x="62436" y="6396335"/>
            <a:ext cx="635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E1DFB-85AD-4B77-81A2-037473C588BE}"/>
              </a:ext>
            </a:extLst>
          </p:cNvPr>
          <p:cNvSpPr txBox="1"/>
          <p:nvPr/>
        </p:nvSpPr>
        <p:spPr>
          <a:xfrm>
            <a:off x="9120851" y="6396335"/>
            <a:ext cx="307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www.cambridge.edu.in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AFC41-11ED-4CB3-B4CA-D15C9DF3A73C}"/>
              </a:ext>
            </a:extLst>
          </p:cNvPr>
          <p:cNvSpPr txBox="1"/>
          <p:nvPr/>
        </p:nvSpPr>
        <p:spPr>
          <a:xfrm>
            <a:off x="2611567" y="5934670"/>
            <a:ext cx="326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Fig.2: Game has started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05C294-7969-44AE-93FC-DC1E01C6C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56" y="795529"/>
            <a:ext cx="7680783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4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CCF7F5-DCAF-454A-BA83-CA9F51340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" y="128239"/>
            <a:ext cx="3178676" cy="546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A1B77E-AD2E-4DB2-92D4-7F1A738CD43B}"/>
              </a:ext>
            </a:extLst>
          </p:cNvPr>
          <p:cNvSpPr txBox="1"/>
          <p:nvPr/>
        </p:nvSpPr>
        <p:spPr>
          <a:xfrm>
            <a:off x="62436" y="6396335"/>
            <a:ext cx="635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E1DFB-85AD-4B77-81A2-037473C588BE}"/>
              </a:ext>
            </a:extLst>
          </p:cNvPr>
          <p:cNvSpPr txBox="1"/>
          <p:nvPr/>
        </p:nvSpPr>
        <p:spPr>
          <a:xfrm>
            <a:off x="9120851" y="6396335"/>
            <a:ext cx="307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www.cambridge.edu.in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AFC41-11ED-4CB3-B4CA-D15C9DF3A73C}"/>
              </a:ext>
            </a:extLst>
          </p:cNvPr>
          <p:cNvSpPr txBox="1"/>
          <p:nvPr/>
        </p:nvSpPr>
        <p:spPr>
          <a:xfrm>
            <a:off x="2611567" y="5934670"/>
            <a:ext cx="326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Fig.3: Score is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C4A23-9EDE-4455-B0F1-0311B8F85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1" y="740664"/>
            <a:ext cx="7560599" cy="52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1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CCF7F5-DCAF-454A-BA83-CA9F51340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" y="128239"/>
            <a:ext cx="3178676" cy="546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A1B77E-AD2E-4DB2-92D4-7F1A738CD43B}"/>
              </a:ext>
            </a:extLst>
          </p:cNvPr>
          <p:cNvSpPr txBox="1"/>
          <p:nvPr/>
        </p:nvSpPr>
        <p:spPr>
          <a:xfrm>
            <a:off x="62436" y="6396335"/>
            <a:ext cx="635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E1DFB-85AD-4B77-81A2-037473C588BE}"/>
              </a:ext>
            </a:extLst>
          </p:cNvPr>
          <p:cNvSpPr txBox="1"/>
          <p:nvPr/>
        </p:nvSpPr>
        <p:spPr>
          <a:xfrm>
            <a:off x="9120851" y="6396335"/>
            <a:ext cx="307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www.cambridge.edu.in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AFC41-11ED-4CB3-B4CA-D15C9DF3A73C}"/>
              </a:ext>
            </a:extLst>
          </p:cNvPr>
          <p:cNvSpPr txBox="1"/>
          <p:nvPr/>
        </p:nvSpPr>
        <p:spPr>
          <a:xfrm>
            <a:off x="2611567" y="5934670"/>
            <a:ext cx="326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Fig.4: Game Over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AB8814-3262-41F8-9F05-D67891F4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4" y="905522"/>
            <a:ext cx="7693943" cy="502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8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4FAF-09BF-4F9E-926E-570288D2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419" y="1029675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CF7F5-DCAF-454A-BA83-CA9F51340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" y="128239"/>
            <a:ext cx="3178676" cy="546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A1B77E-AD2E-4DB2-92D4-7F1A738CD43B}"/>
              </a:ext>
            </a:extLst>
          </p:cNvPr>
          <p:cNvSpPr txBox="1"/>
          <p:nvPr/>
        </p:nvSpPr>
        <p:spPr>
          <a:xfrm>
            <a:off x="62436" y="6396335"/>
            <a:ext cx="635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E1DFB-85AD-4B77-81A2-037473C588BE}"/>
              </a:ext>
            </a:extLst>
          </p:cNvPr>
          <p:cNvSpPr txBox="1"/>
          <p:nvPr/>
        </p:nvSpPr>
        <p:spPr>
          <a:xfrm>
            <a:off x="9120851" y="6396335"/>
            <a:ext cx="307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www.cambridge.edu.in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56D40-6138-4CFF-8D87-EDC1301006B5}"/>
              </a:ext>
            </a:extLst>
          </p:cNvPr>
          <p:cNvSpPr txBox="1"/>
          <p:nvPr/>
        </p:nvSpPr>
        <p:spPr>
          <a:xfrm>
            <a:off x="961418" y="1950469"/>
            <a:ext cx="859666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game is designed to be interactive and user-driven. It has a clear start and end point, with a game loop in between. The game waits for user input to start and responds accordingly.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Error handling is implemented to prevent unexpected behavior. The game displays a score at the end, tracking user performance.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game has a simple and linear structure, easy to understand. It is a basic game with a clear sequence of events. Overall, the game is a simple, interactive, and user-friendly experience.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89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EE8FE03-7F77-46FA-8D99-B0A738135164}"/>
              </a:ext>
            </a:extLst>
          </p:cNvPr>
          <p:cNvSpPr txBox="1"/>
          <p:nvPr/>
        </p:nvSpPr>
        <p:spPr>
          <a:xfrm>
            <a:off x="62436" y="6396335"/>
            <a:ext cx="635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C6AFDF-36A6-43DE-AACA-401BD5CF4B29}"/>
              </a:ext>
            </a:extLst>
          </p:cNvPr>
          <p:cNvSpPr txBox="1"/>
          <p:nvPr/>
        </p:nvSpPr>
        <p:spPr>
          <a:xfrm>
            <a:off x="9120851" y="6396335"/>
            <a:ext cx="307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www.cambridge.edu.in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9F7089-811C-4897-927B-4F5954115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" y="128239"/>
            <a:ext cx="3178676" cy="546463"/>
          </a:xfrm>
          <a:prstGeom prst="rect">
            <a:avLst/>
          </a:prstGeom>
        </p:spPr>
      </p:pic>
      <p:pic>
        <p:nvPicPr>
          <p:cNvPr id="4098" name="Picture 2" descr="create a real Doraemon ...">
            <a:extLst>
              <a:ext uri="{FF2B5EF4-FFF2-40B4-BE49-F238E27FC236}">
                <a16:creationId xmlns:a16="http://schemas.microsoft.com/office/drawing/2014/main" id="{E3600B1D-485E-4327-820F-7F0B166C7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4" t="14097" r="22571" b="15004"/>
          <a:stretch/>
        </p:blipFill>
        <p:spPr bwMode="auto">
          <a:xfrm>
            <a:off x="772358" y="1846555"/>
            <a:ext cx="4261282" cy="437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peech Bubble Drawing Stock Vector ...">
            <a:extLst>
              <a:ext uri="{FF2B5EF4-FFF2-40B4-BE49-F238E27FC236}">
                <a16:creationId xmlns:a16="http://schemas.microsoft.com/office/drawing/2014/main" id="{ADA7F486-C95E-4878-82D3-154602A2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69" y="637798"/>
            <a:ext cx="4008548" cy="280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6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C585-8BB3-4D94-8954-35DACCC5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51" y="1195169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2E956-BC5A-43D6-84B7-E11551FF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851" y="1997638"/>
            <a:ext cx="3418839" cy="331893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73B59-8DF5-4E33-85DB-4C2FAC8E8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" y="128239"/>
            <a:ext cx="3178676" cy="546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C83C39-5BE5-42D5-9CFC-72A09CCDCC65}"/>
              </a:ext>
            </a:extLst>
          </p:cNvPr>
          <p:cNvSpPr txBox="1"/>
          <p:nvPr/>
        </p:nvSpPr>
        <p:spPr>
          <a:xfrm>
            <a:off x="62436" y="6396335"/>
            <a:ext cx="635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159DA9-7C9D-4E03-96BE-1EB8453C7E53}"/>
              </a:ext>
            </a:extLst>
          </p:cNvPr>
          <p:cNvSpPr txBox="1"/>
          <p:nvPr/>
        </p:nvSpPr>
        <p:spPr>
          <a:xfrm>
            <a:off x="9120851" y="6396335"/>
            <a:ext cx="307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www.cambridge.edu.in</a:t>
            </a:r>
          </a:p>
        </p:txBody>
      </p:sp>
    </p:spTree>
    <p:extLst>
      <p:ext uri="{BB962C8B-B14F-4D97-AF65-F5344CB8AC3E}">
        <p14:creationId xmlns:p14="http://schemas.microsoft.com/office/powerpoint/2010/main" val="175719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24F7-5C74-447B-88BD-51080580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95" y="1029675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977E-880B-41D7-B290-E2121AF05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46891" cy="3880773"/>
          </a:xfrm>
        </p:spPr>
        <p:txBody>
          <a:bodyPr>
            <a:normAutofit/>
          </a:bodyPr>
          <a:lstStyle/>
          <a:p>
            <a:pPr marL="762000" marR="697865" algn="just">
              <a:lnSpc>
                <a:spcPct val="115000"/>
              </a:lnSpc>
              <a:spcBef>
                <a:spcPts val="23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Flappy Bird is a simple yet highly addictive mobile game developed by Dong Nguyen and released in 2013. </a:t>
            </a:r>
          </a:p>
          <a:p>
            <a:pPr marL="762000" marR="697865" algn="just">
              <a:lnSpc>
                <a:spcPct val="115000"/>
              </a:lnSpc>
              <a:spcBef>
                <a:spcPts val="23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game quickly gained worldwide popularity due to its straightforward mechanics and challenging gameplay. </a:t>
            </a:r>
          </a:p>
          <a:p>
            <a:pPr marL="762000" marR="697865" algn="just">
              <a:lnSpc>
                <a:spcPct val="115000"/>
              </a:lnSpc>
              <a:spcBef>
                <a:spcPts val="23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player controls a bird attempting to fly through a series of green pipes without hitting them. Despite its simple concept, Flappy Bird's design and difficulty captivated millions of players globally, making it a phenomenon in mobile gaming. This project aims to replicate the core gameplay of Flappy Bird while exploring potential innovations in its mechanics and user experience.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D3582-56AA-4E4E-924F-7F8AC131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" y="128239"/>
            <a:ext cx="3178676" cy="546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CA00C0-5336-4247-8198-1819CC79BFE7}"/>
              </a:ext>
            </a:extLst>
          </p:cNvPr>
          <p:cNvSpPr txBox="1"/>
          <p:nvPr/>
        </p:nvSpPr>
        <p:spPr>
          <a:xfrm>
            <a:off x="62436" y="6396335"/>
            <a:ext cx="635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05EE9-1CC3-4CC5-9603-BBE0021FD462}"/>
              </a:ext>
            </a:extLst>
          </p:cNvPr>
          <p:cNvSpPr txBox="1"/>
          <p:nvPr/>
        </p:nvSpPr>
        <p:spPr>
          <a:xfrm>
            <a:off x="9120851" y="6396335"/>
            <a:ext cx="307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www.cambridge.edu.in</a:t>
            </a:r>
          </a:p>
        </p:txBody>
      </p:sp>
    </p:spTree>
    <p:extLst>
      <p:ext uri="{BB962C8B-B14F-4D97-AF65-F5344CB8AC3E}">
        <p14:creationId xmlns:p14="http://schemas.microsoft.com/office/powerpoint/2010/main" val="231126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D42E5B-E8F7-4CEF-99FC-FAFE5CB0EDE5}"/>
              </a:ext>
            </a:extLst>
          </p:cNvPr>
          <p:cNvSpPr txBox="1"/>
          <p:nvPr/>
        </p:nvSpPr>
        <p:spPr>
          <a:xfrm>
            <a:off x="1076664" y="1247214"/>
            <a:ext cx="9017247" cy="1859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0" marR="697865" indent="-342900" algn="just">
              <a:lnSpc>
                <a:spcPct val="115000"/>
              </a:lnSpc>
              <a:spcBef>
                <a:spcPts val="23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Despite its simple concept, Flappy Bird's design and difficulty captivated millions of players globally, making it a phenomenon in mobile gaming. </a:t>
            </a:r>
          </a:p>
          <a:p>
            <a:pPr marL="762000" marR="697865" indent="-342900" algn="just">
              <a:lnSpc>
                <a:spcPct val="115000"/>
              </a:lnSpc>
              <a:spcBef>
                <a:spcPts val="23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aims to replicate the core gameplay of Flappy Bird while exploring potential innovations in its mechanics and user experience.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F4757-D32E-44DC-BDB5-FEB7D515E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" y="128239"/>
            <a:ext cx="3178676" cy="546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2686F2-98D5-447F-92A5-99B6869DC6C1}"/>
              </a:ext>
            </a:extLst>
          </p:cNvPr>
          <p:cNvSpPr txBox="1"/>
          <p:nvPr/>
        </p:nvSpPr>
        <p:spPr>
          <a:xfrm>
            <a:off x="62436" y="6396335"/>
            <a:ext cx="635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A6233-1D2C-4E00-9FE5-DC21B9EFDBD0}"/>
              </a:ext>
            </a:extLst>
          </p:cNvPr>
          <p:cNvSpPr txBox="1"/>
          <p:nvPr/>
        </p:nvSpPr>
        <p:spPr>
          <a:xfrm>
            <a:off x="9120851" y="6396335"/>
            <a:ext cx="307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www.cambridge.edu.in</a:t>
            </a:r>
          </a:p>
        </p:txBody>
      </p:sp>
    </p:spTree>
    <p:extLst>
      <p:ext uri="{BB962C8B-B14F-4D97-AF65-F5344CB8AC3E}">
        <p14:creationId xmlns:p14="http://schemas.microsoft.com/office/powerpoint/2010/main" val="344834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D894-AC9C-40B5-AD92-179FB5F2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343" y="75927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AF951B-5E53-417B-B85C-A6AF46E79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343" y="1778983"/>
            <a:ext cx="6044036" cy="8378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ware Requirements:</a:t>
            </a:r>
          </a:p>
          <a:p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A02F4A-325F-4E41-ADD8-FA673F7A6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4982" y="1608589"/>
            <a:ext cx="9812275" cy="2632605"/>
          </a:xfrm>
        </p:spPr>
        <p:txBody>
          <a:bodyPr>
            <a:normAutofit/>
          </a:bodyPr>
          <a:lstStyle/>
          <a:p>
            <a:pPr marL="0" indent="0">
              <a:spcBef>
                <a:spcPts val="215"/>
              </a:spcBef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lvl="0" indent="0"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Programming Language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 or C++ (for Unreal Engine).</a:t>
            </a:r>
          </a:p>
          <a:p>
            <a:pPr marL="0" marR="760095" lvl="0" indent="0"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Development Environment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Linux, 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Studio, Rider, or any compatible IDE for scripting and debugging.</a:t>
            </a:r>
            <a:b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EAE535-4A6C-4001-BB7E-88793C41F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" y="128239"/>
            <a:ext cx="3178676" cy="546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DD90D8-0F3B-4362-AA98-81507B51A8D8}"/>
              </a:ext>
            </a:extLst>
          </p:cNvPr>
          <p:cNvSpPr txBox="1"/>
          <p:nvPr/>
        </p:nvSpPr>
        <p:spPr>
          <a:xfrm>
            <a:off x="62436" y="6396335"/>
            <a:ext cx="635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F203C-994C-453C-9DA7-E1DFC64769D1}"/>
              </a:ext>
            </a:extLst>
          </p:cNvPr>
          <p:cNvSpPr txBox="1"/>
          <p:nvPr/>
        </p:nvSpPr>
        <p:spPr>
          <a:xfrm>
            <a:off x="9120851" y="6396335"/>
            <a:ext cx="307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www.cambridge.edu.in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98370E0-86F4-4CDC-99B3-9F4804975117}"/>
              </a:ext>
            </a:extLst>
          </p:cNvPr>
          <p:cNvSpPr txBox="1">
            <a:spLocks/>
          </p:cNvSpPr>
          <p:nvPr/>
        </p:nvSpPr>
        <p:spPr>
          <a:xfrm>
            <a:off x="1125343" y="3574110"/>
            <a:ext cx="6044036" cy="8378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endParaRPr lang="en-US" sz="3200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F048700C-E01C-4391-ABB5-08822D797D1C}"/>
              </a:ext>
            </a:extLst>
          </p:cNvPr>
          <p:cNvSpPr txBox="1">
            <a:spLocks/>
          </p:cNvSpPr>
          <p:nvPr/>
        </p:nvSpPr>
        <p:spPr>
          <a:xfrm>
            <a:off x="1514982" y="3774210"/>
            <a:ext cx="9987125" cy="2632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 Development Machine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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Minimum: Dual-core CPU, 8GB RAM, integrated graphics.</a:t>
            </a:r>
          </a:p>
          <a:p>
            <a:pPr>
              <a:buFont typeface="Wingdings" panose="05000000000000000000" pitchFamily="2" charset="2"/>
              <a:buChar char="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Recommended: Quad-core CPU, 16GB RAM, discrete graphics card (NVIDIA/AMD).</a:t>
            </a:r>
          </a:p>
          <a:p>
            <a:pPr marL="0" indent="0">
              <a:buFont typeface="Wingdings 3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Testing Devices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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Windows (Linux/Visual studio)</a:t>
            </a:r>
          </a:p>
          <a:p>
            <a:pPr>
              <a:buFont typeface="Wingdings" panose="05000000000000000000" pitchFamily="2" charset="2"/>
              <a:buChar char="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iOS devices (iMac/iPad)</a:t>
            </a:r>
          </a:p>
          <a:p>
            <a:pPr marL="0" indent="0">
              <a:spcBef>
                <a:spcPts val="25"/>
              </a:spcBef>
              <a:buFont typeface="Wingdings 3" charset="2"/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33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D894-AC9C-40B5-AD92-179FB5F2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437" y="88101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A02F4A-325F-4E41-ADD8-FA673F7A6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1735" y="1841500"/>
            <a:ext cx="4685804" cy="4346236"/>
          </a:xfrm>
        </p:spPr>
        <p:txBody>
          <a:bodyPr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#include &lt;GL/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glut.h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#include &lt;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stdlib.h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#include &lt;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time.h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#include &lt;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stdio.h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birdY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300; // Initial bird position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 birdVelocity = 0; // Vertical velocity of the bird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pipeX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200;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 pipeY = 0;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 score = 0;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 gameState = 0; // 0: Start, 1: Playing, 2: End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 gameSpeed = 30; // Initial game speed (lower value means faster updates)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 pipeGap = 150; // Height of the gap in the pipes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void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glClearColor(0.53, 0.81, 0.92, 1); // Sky blue background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glMatrixMode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(GL_PROJECTION);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glLoadIdentity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gluOrtho2D(0, 400, 0, 600);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55CDBC-E226-42B6-B0E6-6B70B485A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" y="128239"/>
            <a:ext cx="3178676" cy="546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FA49D8-220A-4E5C-9642-F0EA37CD515D}"/>
              </a:ext>
            </a:extLst>
          </p:cNvPr>
          <p:cNvSpPr txBox="1"/>
          <p:nvPr/>
        </p:nvSpPr>
        <p:spPr>
          <a:xfrm>
            <a:off x="62436" y="6396335"/>
            <a:ext cx="635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914E9-CEC7-4801-8DD8-F12F539032DE}"/>
              </a:ext>
            </a:extLst>
          </p:cNvPr>
          <p:cNvSpPr txBox="1"/>
          <p:nvPr/>
        </p:nvSpPr>
        <p:spPr>
          <a:xfrm>
            <a:off x="9120851" y="6396335"/>
            <a:ext cx="307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www.cambridge.edu.in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43220-CF4C-4103-8E5D-725AE6009073}"/>
              </a:ext>
            </a:extLst>
          </p:cNvPr>
          <p:cNvSpPr txBox="1"/>
          <p:nvPr/>
        </p:nvSpPr>
        <p:spPr>
          <a:xfrm>
            <a:off x="5707539" y="1089609"/>
            <a:ext cx="6134470" cy="5098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void drawBird() 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glPushMatrix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glTranslatef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(50,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birdY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0);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glColor3f(1.0, 1.0, 0.0); // Yellow color for the bird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glBegin(GL_POLYGON);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glVertex2f(-20, -20);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glVertex2f(20, -20);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glVertex2f(0, 20);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glEnd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glPopMatrix();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void drawPipe() 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glPushMatrix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glTranslatef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pipeX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0, 0);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glColor3f(0.0, 1.0, 0.0); // Green color for the pipe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// Lower pipe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glBegin(GL_POLYGON);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glVertex2f(-20, 0);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glVertex2f(20, 0);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glVertex2f(20, pipeY - pipeGap / 2);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glVertex2f(-20, pipeY - pipeGap / 2);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glEnd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322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A02F4A-325F-4E41-ADD8-FA673F7A6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8876" y="767302"/>
            <a:ext cx="4685804" cy="5629033"/>
          </a:xfrm>
        </p:spPr>
        <p:txBody>
          <a:bodyPr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// Upper pipe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glBegin(GL_POLYGON);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glVertex2f(-20, pipeY + pipeGap / 2);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glVertex2f(20, pipeY + pipeGap / 2);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glVertex2f(20, 600);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glVertex2f(-20, 600);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glEnd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glPopMatrix();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void drawText(const char* text, int x, int y) 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glRasterPos2i(x, y);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glColor3f(1.0, 1.0, 1.0); // White color for the text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for (const char* c = text; *c != '\0';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glutBitmapCharacter(GLUT_BITMAP_</a:t>
            </a:r>
            <a:r>
              <a:rPr lang="en-US" sz="1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TIMES_ROMAN_24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*c);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void drawStartScreen() 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drawText("Press SPACE to Start", 120, 300);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void drawEndScreen() 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char scoreText[20];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sprintf(scoreText, "Final Score: %d", score);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drawText(scoreText, 150, 320);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drawText("Game Over! Press R to Restart", 100, 300);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55CDBC-E226-42B6-B0E6-6B70B485A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" y="128239"/>
            <a:ext cx="3178676" cy="546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FA49D8-220A-4E5C-9642-F0EA37CD515D}"/>
              </a:ext>
            </a:extLst>
          </p:cNvPr>
          <p:cNvSpPr txBox="1"/>
          <p:nvPr/>
        </p:nvSpPr>
        <p:spPr>
          <a:xfrm>
            <a:off x="62436" y="6396335"/>
            <a:ext cx="635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914E9-CEC7-4801-8DD8-F12F539032DE}"/>
              </a:ext>
            </a:extLst>
          </p:cNvPr>
          <p:cNvSpPr txBox="1"/>
          <p:nvPr/>
        </p:nvSpPr>
        <p:spPr>
          <a:xfrm>
            <a:off x="9120851" y="6396335"/>
            <a:ext cx="307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www.cambridge.edu.in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43220-CF4C-4103-8E5D-725AE6009073}"/>
              </a:ext>
            </a:extLst>
          </p:cNvPr>
          <p:cNvSpPr txBox="1"/>
          <p:nvPr/>
        </p:nvSpPr>
        <p:spPr>
          <a:xfrm>
            <a:off x="5584680" y="401470"/>
            <a:ext cx="6134470" cy="6149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void draw() 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glClear(GL_COLOR_BUFFER_BIT);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if (gameState == 0) { // Start screen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drawStartScreen();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 else if (gameState == 1) { // Playing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drawBird();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drawPipe();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// Draw the score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char scoreText[20];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sprintf(scoreText, "Score: %d", score);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drawText(scoreText, 10, 570);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 else if (gameState == 2) { // End screen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drawEndScreen();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glutSwapBuffers();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void update(int value) 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if (gameState == 1) 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// Update bird position with gravity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birdY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+= birdVelocity;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birdVelocity -= 1; // Apply gravity (adjust as needed)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// Ensure bird doesn't go below ground or above screen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if (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birdY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 20) 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birdY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20;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birdVelocity = 0; // Reset velocity if bird hits ground (adjust as needed)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 else if (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birdY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&gt; 580) 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birdY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580;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birdVelocity = 0; // Reset velocity if bird hits top (adjust as needed)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22618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A02F4A-325F-4E41-ADD8-FA673F7A6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2280" y="767302"/>
            <a:ext cx="4685804" cy="5629033"/>
          </a:xfrm>
        </p:spPr>
        <p:txBody>
          <a:bodyPr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// Update pipe position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pipeX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-= (5 + score / 5); // Increase pipe speed as score increases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if (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pipeX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 -50) 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pipeX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400; // Reset pipe position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pipeY = rand() % (600 - pipeGap) + pipeGap / 2; // Randomize pipe gap position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score++;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gameSpeed = 30 - score / 5; // Increase game speed as score increases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if (gameSpeed &lt; 10) gameSpeed = 10; // Cap the speed at a minimum value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// Check collision with pipe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if ((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birdY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 pipeY - pipeGap / 2 ||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birdY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&gt; pipeY + pipeGap / 2) &amp;&amp;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pipeX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&lt; 70 &amp;&amp;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pipeX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&gt; 30) 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gameState = 2; // End game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glutPostRedisplay();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glutTimerFunc(gameSpeed, update, 0); // Adjust update interval based on game speed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void keyboard(unsigned char key, int x, int y) 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if (gameState == 0) 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if (key == ' ') 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gameState = 1;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birdY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300;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55CDBC-E226-42B6-B0E6-6B70B485A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" y="128239"/>
            <a:ext cx="3178676" cy="546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FA49D8-220A-4E5C-9642-F0EA37CD515D}"/>
              </a:ext>
            </a:extLst>
          </p:cNvPr>
          <p:cNvSpPr txBox="1"/>
          <p:nvPr/>
        </p:nvSpPr>
        <p:spPr>
          <a:xfrm>
            <a:off x="62436" y="6396335"/>
            <a:ext cx="635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914E9-CEC7-4801-8DD8-F12F539032DE}"/>
              </a:ext>
            </a:extLst>
          </p:cNvPr>
          <p:cNvSpPr txBox="1"/>
          <p:nvPr/>
        </p:nvSpPr>
        <p:spPr>
          <a:xfrm>
            <a:off x="9120851" y="6396335"/>
            <a:ext cx="307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www.cambridge.edu.in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43220-CF4C-4103-8E5D-725AE6009073}"/>
              </a:ext>
            </a:extLst>
          </p:cNvPr>
          <p:cNvSpPr txBox="1"/>
          <p:nvPr/>
        </p:nvSpPr>
        <p:spPr>
          <a:xfrm>
            <a:off x="5584680" y="461666"/>
            <a:ext cx="6134470" cy="636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birdVelocity = 0;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pipeX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400;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pipeY = rand() % (600 - pipeGap) + pipeGap / 2;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score = 0;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gameSpeed = 30;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glutTimerFunc(0, update, 0);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 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 if (gameState == 1)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if (key == ' ') 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birdVelocity = 10; // Flap the bird by setting a positive velocity (adjust as needed)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 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 if (gameState == 2) 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if (key ==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'r'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|| key == 'R') 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gameState = 0;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birdY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300;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birdVelocity = 0;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pipeX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400;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pipeY = rand() % (600 - pipeGap) + pipeGap / 2;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score = 0;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gameSpeed = 30;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glutPostRedisplay();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}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15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A02F4A-325F-4E41-ADD8-FA673F7A6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6127" y="721002"/>
            <a:ext cx="4685804" cy="5629033"/>
          </a:xfrm>
        </p:spPr>
        <p:txBody>
          <a:bodyPr>
            <a:noAutofit/>
          </a:bodyPr>
          <a:lstStyle/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 main(int argc, char **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argv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srand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(time(NULL));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glutInit(&amp;argc,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argv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glutInitDisplayMode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(GLUT_DOUBLE | GLUT_RGB);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glutInitWindowSize(400, 600);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glutInitWindowPosition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(100, 100);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glutCreateWindow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("Flappy Bird");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glutDisplayFunc(draw);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glutKeyboardFunc</a:t>
            </a: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(keyboard);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glutMainLoop();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return 0;</a:t>
            </a:r>
          </a:p>
          <a:p>
            <a:pPr marL="0" lv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55CDBC-E226-42B6-B0E6-6B70B485A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1" y="128239"/>
            <a:ext cx="3178676" cy="546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FA49D8-220A-4E5C-9642-F0EA37CD515D}"/>
              </a:ext>
            </a:extLst>
          </p:cNvPr>
          <p:cNvSpPr txBox="1"/>
          <p:nvPr/>
        </p:nvSpPr>
        <p:spPr>
          <a:xfrm>
            <a:off x="62436" y="6396335"/>
            <a:ext cx="6358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Engineering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914E9-CEC7-4801-8DD8-F12F539032DE}"/>
              </a:ext>
            </a:extLst>
          </p:cNvPr>
          <p:cNvSpPr txBox="1"/>
          <p:nvPr/>
        </p:nvSpPr>
        <p:spPr>
          <a:xfrm>
            <a:off x="9120851" y="6396335"/>
            <a:ext cx="307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C0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www.cambridge.edu.in</a:t>
            </a:r>
          </a:p>
        </p:txBody>
      </p:sp>
    </p:spTree>
    <p:extLst>
      <p:ext uri="{BB962C8B-B14F-4D97-AF65-F5344CB8AC3E}">
        <p14:creationId xmlns:p14="http://schemas.microsoft.com/office/powerpoint/2010/main" val="29251707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545</TotalTime>
  <Words>2194</Words>
  <Application>Microsoft Office PowerPoint</Application>
  <PresentationFormat>Widescreen</PresentationFormat>
  <Paragraphs>284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Guided By : Dr. Josephine Mam</vt:lpstr>
      <vt:lpstr>CONTENTS:</vt:lpstr>
      <vt:lpstr>Introduction</vt:lpstr>
      <vt:lpstr>PowerPoint Presentation</vt:lpstr>
      <vt:lpstr>System Requirements </vt:lpstr>
      <vt:lpstr>Code:</vt:lpstr>
      <vt:lpstr>PowerPoint Presentation</vt:lpstr>
      <vt:lpstr>PowerPoint Presentation</vt:lpstr>
      <vt:lpstr>PowerPoint Presentation</vt:lpstr>
      <vt:lpstr>Algorithm:</vt:lpstr>
      <vt:lpstr>PowerPoint Presentation</vt:lpstr>
      <vt:lpstr>PowerPoint Presentation</vt:lpstr>
      <vt:lpstr>Flow chart </vt:lpstr>
      <vt:lpstr>Snapshots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By : Prof. Girija Mam</dc:title>
  <dc:creator>DHARSHAN HD</dc:creator>
  <cp:lastModifiedBy>DHARSHAN HD</cp:lastModifiedBy>
  <cp:revision>31</cp:revision>
  <dcterms:created xsi:type="dcterms:W3CDTF">2024-06-14T12:25:27Z</dcterms:created>
  <dcterms:modified xsi:type="dcterms:W3CDTF">2024-09-12T12:01:38Z</dcterms:modified>
</cp:coreProperties>
</file>